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70"/>
  </p:notesMasterIdLst>
  <p:handoutMasterIdLst>
    <p:handoutMasterId r:id="rId71"/>
  </p:handoutMasterIdLst>
  <p:sldIdLst>
    <p:sldId id="621" r:id="rId3"/>
    <p:sldId id="707" r:id="rId4"/>
    <p:sldId id="708" r:id="rId5"/>
    <p:sldId id="746" r:id="rId6"/>
    <p:sldId id="709" r:id="rId7"/>
    <p:sldId id="710" r:id="rId8"/>
    <p:sldId id="711" r:id="rId9"/>
    <p:sldId id="743" r:id="rId10"/>
    <p:sldId id="744" r:id="rId11"/>
    <p:sldId id="712" r:id="rId12"/>
    <p:sldId id="713" r:id="rId13"/>
    <p:sldId id="714" r:id="rId14"/>
    <p:sldId id="715" r:id="rId15"/>
    <p:sldId id="716" r:id="rId16"/>
    <p:sldId id="717" r:id="rId17"/>
    <p:sldId id="738" r:id="rId18"/>
    <p:sldId id="719" r:id="rId19"/>
    <p:sldId id="720" r:id="rId20"/>
    <p:sldId id="721" r:id="rId21"/>
    <p:sldId id="722" r:id="rId22"/>
    <p:sldId id="736" r:id="rId23"/>
    <p:sldId id="723" r:id="rId24"/>
    <p:sldId id="724" r:id="rId25"/>
    <p:sldId id="725" r:id="rId26"/>
    <p:sldId id="726" r:id="rId27"/>
    <p:sldId id="727" r:id="rId28"/>
    <p:sldId id="728" r:id="rId29"/>
    <p:sldId id="729" r:id="rId30"/>
    <p:sldId id="739" r:id="rId31"/>
    <p:sldId id="731" r:id="rId32"/>
    <p:sldId id="730" r:id="rId33"/>
    <p:sldId id="742" r:id="rId34"/>
    <p:sldId id="741" r:id="rId35"/>
    <p:sldId id="745" r:id="rId36"/>
    <p:sldId id="734" r:id="rId37"/>
    <p:sldId id="735" r:id="rId38"/>
    <p:sldId id="706" r:id="rId39"/>
    <p:sldId id="636" r:id="rId40"/>
    <p:sldId id="637" r:id="rId41"/>
    <p:sldId id="638" r:id="rId42"/>
    <p:sldId id="639" r:id="rId43"/>
    <p:sldId id="640" r:id="rId44"/>
    <p:sldId id="642" r:id="rId45"/>
    <p:sldId id="576" r:id="rId46"/>
    <p:sldId id="622" r:id="rId47"/>
    <p:sldId id="632" r:id="rId48"/>
    <p:sldId id="660" r:id="rId49"/>
    <p:sldId id="634" r:id="rId50"/>
    <p:sldId id="549" r:id="rId51"/>
    <p:sldId id="550" r:id="rId52"/>
    <p:sldId id="551" r:id="rId53"/>
    <p:sldId id="552" r:id="rId54"/>
    <p:sldId id="653" r:id="rId55"/>
    <p:sldId id="556" r:id="rId56"/>
    <p:sldId id="654" r:id="rId57"/>
    <p:sldId id="584" r:id="rId58"/>
    <p:sldId id="537" r:id="rId59"/>
    <p:sldId id="538" r:id="rId60"/>
    <p:sldId id="553" r:id="rId61"/>
    <p:sldId id="533" r:id="rId62"/>
    <p:sldId id="505" r:id="rId63"/>
    <p:sldId id="506" r:id="rId64"/>
    <p:sldId id="507" r:id="rId65"/>
    <p:sldId id="508" r:id="rId66"/>
    <p:sldId id="509" r:id="rId67"/>
    <p:sldId id="510" r:id="rId68"/>
    <p:sldId id="558" r:id="rId69"/>
  </p:sldIdLst>
  <p:sldSz cx="9144000" cy="6858000" type="screen4x3"/>
  <p:notesSz cx="6805613" cy="9939338"/>
  <p:defaultTextStyle>
    <a:defPPr>
      <a:defRPr lang="en-US"/>
    </a:defPPr>
    <a:lvl1pPr algn="l" rtl="0" fontAlgn="base">
      <a:spcBef>
        <a:spcPct val="20000"/>
      </a:spcBef>
      <a:spcAft>
        <a:spcPct val="0"/>
      </a:spcAft>
      <a:defRPr sz="1200" kern="1200">
        <a:solidFill>
          <a:srgbClr val="484848"/>
        </a:solidFill>
        <a:latin typeface="Arial" charset="0"/>
        <a:ea typeface="HG丸ｺﾞｼｯｸM-PRO" pitchFamily="50" charset="-128"/>
        <a:cs typeface="+mn-cs"/>
      </a:defRPr>
    </a:lvl1pPr>
    <a:lvl2pPr marL="457200" algn="l" rtl="0" fontAlgn="base">
      <a:spcBef>
        <a:spcPct val="20000"/>
      </a:spcBef>
      <a:spcAft>
        <a:spcPct val="0"/>
      </a:spcAft>
      <a:defRPr sz="1200" kern="1200">
        <a:solidFill>
          <a:srgbClr val="484848"/>
        </a:solidFill>
        <a:latin typeface="Arial" charset="0"/>
        <a:ea typeface="HG丸ｺﾞｼｯｸM-PRO" pitchFamily="50" charset="-128"/>
        <a:cs typeface="+mn-cs"/>
      </a:defRPr>
    </a:lvl2pPr>
    <a:lvl3pPr marL="914400" algn="l" rtl="0" fontAlgn="base">
      <a:spcBef>
        <a:spcPct val="20000"/>
      </a:spcBef>
      <a:spcAft>
        <a:spcPct val="0"/>
      </a:spcAft>
      <a:defRPr sz="1200" kern="1200">
        <a:solidFill>
          <a:srgbClr val="484848"/>
        </a:solidFill>
        <a:latin typeface="Arial" charset="0"/>
        <a:ea typeface="HG丸ｺﾞｼｯｸM-PRO" pitchFamily="50" charset="-128"/>
        <a:cs typeface="+mn-cs"/>
      </a:defRPr>
    </a:lvl3pPr>
    <a:lvl4pPr marL="1371600" algn="l" rtl="0" fontAlgn="base">
      <a:spcBef>
        <a:spcPct val="20000"/>
      </a:spcBef>
      <a:spcAft>
        <a:spcPct val="0"/>
      </a:spcAft>
      <a:defRPr sz="1200" kern="1200">
        <a:solidFill>
          <a:srgbClr val="484848"/>
        </a:solidFill>
        <a:latin typeface="Arial" charset="0"/>
        <a:ea typeface="HG丸ｺﾞｼｯｸM-PRO" pitchFamily="50" charset="-128"/>
        <a:cs typeface="+mn-cs"/>
      </a:defRPr>
    </a:lvl4pPr>
    <a:lvl5pPr marL="1828800" algn="l" rtl="0" fontAlgn="base">
      <a:spcBef>
        <a:spcPct val="20000"/>
      </a:spcBef>
      <a:spcAft>
        <a:spcPct val="0"/>
      </a:spcAft>
      <a:defRPr sz="1200" kern="1200">
        <a:solidFill>
          <a:srgbClr val="484848"/>
        </a:solidFill>
        <a:latin typeface="Arial" charset="0"/>
        <a:ea typeface="HG丸ｺﾞｼｯｸM-PRO" pitchFamily="50" charset="-128"/>
        <a:cs typeface="+mn-cs"/>
      </a:defRPr>
    </a:lvl5pPr>
    <a:lvl6pPr marL="2286000" algn="l" defTabSz="914400" rtl="0" eaLnBrk="1" latinLnBrk="0" hangingPunct="1">
      <a:defRPr sz="1200" kern="1200">
        <a:solidFill>
          <a:srgbClr val="484848"/>
        </a:solidFill>
        <a:latin typeface="Arial" charset="0"/>
        <a:ea typeface="HG丸ｺﾞｼｯｸM-PRO" pitchFamily="50" charset="-128"/>
        <a:cs typeface="+mn-cs"/>
      </a:defRPr>
    </a:lvl6pPr>
    <a:lvl7pPr marL="2743200" algn="l" defTabSz="914400" rtl="0" eaLnBrk="1" latinLnBrk="0" hangingPunct="1">
      <a:defRPr sz="1200" kern="1200">
        <a:solidFill>
          <a:srgbClr val="484848"/>
        </a:solidFill>
        <a:latin typeface="Arial" charset="0"/>
        <a:ea typeface="HG丸ｺﾞｼｯｸM-PRO" pitchFamily="50" charset="-128"/>
        <a:cs typeface="+mn-cs"/>
      </a:defRPr>
    </a:lvl7pPr>
    <a:lvl8pPr marL="3200400" algn="l" defTabSz="914400" rtl="0" eaLnBrk="1" latinLnBrk="0" hangingPunct="1">
      <a:defRPr sz="1200" kern="1200">
        <a:solidFill>
          <a:srgbClr val="484848"/>
        </a:solidFill>
        <a:latin typeface="Arial" charset="0"/>
        <a:ea typeface="HG丸ｺﾞｼｯｸM-PRO" pitchFamily="50" charset="-128"/>
        <a:cs typeface="+mn-cs"/>
      </a:defRPr>
    </a:lvl8pPr>
    <a:lvl9pPr marL="3657600" algn="l" defTabSz="914400" rtl="0" eaLnBrk="1" latinLnBrk="0" hangingPunct="1">
      <a:defRPr sz="1200" kern="1200">
        <a:solidFill>
          <a:srgbClr val="484848"/>
        </a:solidFill>
        <a:latin typeface="Arial" charset="0"/>
        <a:ea typeface="HG丸ｺﾞｼｯｸM-PRO" pitchFamily="50"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127C5E"/>
    <a:srgbClr val="038006"/>
    <a:srgbClr val="00CCFF"/>
    <a:srgbClr val="0000CC"/>
    <a:srgbClr val="996633"/>
    <a:srgbClr val="00FF00"/>
    <a:srgbClr val="3333FF"/>
    <a:srgbClr val="FF9900"/>
    <a:srgbClr val="000000"/>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9822" autoAdjust="0"/>
    <p:restoredTop sz="96332" autoAdjust="0"/>
  </p:normalViewPr>
  <p:slideViewPr>
    <p:cSldViewPr showGuides="1">
      <p:cViewPr>
        <p:scale>
          <a:sx n="150" d="100"/>
          <a:sy n="150" d="100"/>
        </p:scale>
        <p:origin x="-600" y="1456"/>
      </p:cViewPr>
      <p:guideLst>
        <p:guide orient="horz"/>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2" d="100"/>
        <a:sy n="102" d="100"/>
      </p:scale>
      <p:origin x="0" y="0"/>
    </p:cViewPr>
  </p:sorterViewPr>
  <p:notesViewPr>
    <p:cSldViewPr showGuides="1">
      <p:cViewPr varScale="1">
        <p:scale>
          <a:sx n="64" d="100"/>
          <a:sy n="64" d="100"/>
        </p:scale>
        <p:origin x="-2826" y="-132"/>
      </p:cViewPr>
      <p:guideLst>
        <p:guide orient="horz" pos="3132"/>
        <p:guide pos="2144"/>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slide" Target="slides/slide14.xml"/><Relationship Id="rId17" Type="http://schemas.openxmlformats.org/officeDocument/2006/relationships/slide" Target="slides/slide15.xml"/><Relationship Id="rId18" Type="http://schemas.openxmlformats.org/officeDocument/2006/relationships/slide" Target="slides/slide16.xml"/><Relationship Id="rId19" Type="http://schemas.openxmlformats.org/officeDocument/2006/relationships/slide" Target="slides/slide17.xml"/><Relationship Id="rId63" Type="http://schemas.openxmlformats.org/officeDocument/2006/relationships/slide" Target="slides/slide61.xml"/><Relationship Id="rId64" Type="http://schemas.openxmlformats.org/officeDocument/2006/relationships/slide" Target="slides/slide62.xml"/><Relationship Id="rId65" Type="http://schemas.openxmlformats.org/officeDocument/2006/relationships/slide" Target="slides/slide63.xml"/><Relationship Id="rId66" Type="http://schemas.openxmlformats.org/officeDocument/2006/relationships/slide" Target="slides/slide64.xml"/><Relationship Id="rId67" Type="http://schemas.openxmlformats.org/officeDocument/2006/relationships/slide" Target="slides/slide65.xml"/><Relationship Id="rId68" Type="http://schemas.openxmlformats.org/officeDocument/2006/relationships/slide" Target="slides/slide66.xml"/><Relationship Id="rId69" Type="http://schemas.openxmlformats.org/officeDocument/2006/relationships/slide" Target="slides/slide67.xml"/><Relationship Id="rId50" Type="http://schemas.openxmlformats.org/officeDocument/2006/relationships/slide" Target="slides/slide48.xml"/><Relationship Id="rId51" Type="http://schemas.openxmlformats.org/officeDocument/2006/relationships/slide" Target="slides/slide49.xml"/><Relationship Id="rId52" Type="http://schemas.openxmlformats.org/officeDocument/2006/relationships/slide" Target="slides/slide50.xml"/><Relationship Id="rId53" Type="http://schemas.openxmlformats.org/officeDocument/2006/relationships/slide" Target="slides/slide51.xml"/><Relationship Id="rId54" Type="http://schemas.openxmlformats.org/officeDocument/2006/relationships/slide" Target="slides/slide52.xml"/><Relationship Id="rId55" Type="http://schemas.openxmlformats.org/officeDocument/2006/relationships/slide" Target="slides/slide53.xml"/><Relationship Id="rId56" Type="http://schemas.openxmlformats.org/officeDocument/2006/relationships/slide" Target="slides/slide54.xml"/><Relationship Id="rId57" Type="http://schemas.openxmlformats.org/officeDocument/2006/relationships/slide" Target="slides/slide55.xml"/><Relationship Id="rId58" Type="http://schemas.openxmlformats.org/officeDocument/2006/relationships/slide" Target="slides/slide56.xml"/><Relationship Id="rId59" Type="http://schemas.openxmlformats.org/officeDocument/2006/relationships/slide" Target="slides/slide57.xml"/><Relationship Id="rId40" Type="http://schemas.openxmlformats.org/officeDocument/2006/relationships/slide" Target="slides/slide38.xml"/><Relationship Id="rId41" Type="http://schemas.openxmlformats.org/officeDocument/2006/relationships/slide" Target="slides/slide39.xml"/><Relationship Id="rId42" Type="http://schemas.openxmlformats.org/officeDocument/2006/relationships/slide" Target="slides/slide40.xml"/><Relationship Id="rId43" Type="http://schemas.openxmlformats.org/officeDocument/2006/relationships/slide" Target="slides/slide41.xml"/><Relationship Id="rId44" Type="http://schemas.openxmlformats.org/officeDocument/2006/relationships/slide" Target="slides/slide42.xml"/><Relationship Id="rId45" Type="http://schemas.openxmlformats.org/officeDocument/2006/relationships/slide" Target="slides/slide43.xml"/><Relationship Id="rId46" Type="http://schemas.openxmlformats.org/officeDocument/2006/relationships/slide" Target="slides/slide44.xml"/><Relationship Id="rId47" Type="http://schemas.openxmlformats.org/officeDocument/2006/relationships/slide" Target="slides/slide45.xml"/><Relationship Id="rId48" Type="http://schemas.openxmlformats.org/officeDocument/2006/relationships/slide" Target="slides/slide46.xml"/><Relationship Id="rId49" Type="http://schemas.openxmlformats.org/officeDocument/2006/relationships/slide" Target="slides/slide4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 Target="slides/slide1.xml"/><Relationship Id="rId4" Type="http://schemas.openxmlformats.org/officeDocument/2006/relationships/slide" Target="slides/slide2.xml"/><Relationship Id="rId5" Type="http://schemas.openxmlformats.org/officeDocument/2006/relationships/slide" Target="slides/slide3.xml"/><Relationship Id="rId6" Type="http://schemas.openxmlformats.org/officeDocument/2006/relationships/slide" Target="slides/slide4.xml"/><Relationship Id="rId7" Type="http://schemas.openxmlformats.org/officeDocument/2006/relationships/slide" Target="slides/slide5.xml"/><Relationship Id="rId8" Type="http://schemas.openxmlformats.org/officeDocument/2006/relationships/slide" Target="slides/slide6.xml"/><Relationship Id="rId9" Type="http://schemas.openxmlformats.org/officeDocument/2006/relationships/slide" Target="slides/slide7.xml"/><Relationship Id="rId30" Type="http://schemas.openxmlformats.org/officeDocument/2006/relationships/slide" Target="slides/slide28.xml"/><Relationship Id="rId31" Type="http://schemas.openxmlformats.org/officeDocument/2006/relationships/slide" Target="slides/slide29.xml"/><Relationship Id="rId32" Type="http://schemas.openxmlformats.org/officeDocument/2006/relationships/slide" Target="slides/slide30.xml"/><Relationship Id="rId33" Type="http://schemas.openxmlformats.org/officeDocument/2006/relationships/slide" Target="slides/slide31.xml"/><Relationship Id="rId34" Type="http://schemas.openxmlformats.org/officeDocument/2006/relationships/slide" Target="slides/slide32.xml"/><Relationship Id="rId35" Type="http://schemas.openxmlformats.org/officeDocument/2006/relationships/slide" Target="slides/slide33.xml"/><Relationship Id="rId36" Type="http://schemas.openxmlformats.org/officeDocument/2006/relationships/slide" Target="slides/slide34.xml"/><Relationship Id="rId37" Type="http://schemas.openxmlformats.org/officeDocument/2006/relationships/slide" Target="slides/slide35.xml"/><Relationship Id="rId38" Type="http://schemas.openxmlformats.org/officeDocument/2006/relationships/slide" Target="slides/slide36.xml"/><Relationship Id="rId39" Type="http://schemas.openxmlformats.org/officeDocument/2006/relationships/slide" Target="slides/slide37.xml"/><Relationship Id="rId70" Type="http://schemas.openxmlformats.org/officeDocument/2006/relationships/notesMaster" Target="notesMasters/notesMaster1.xml"/><Relationship Id="rId71" Type="http://schemas.openxmlformats.org/officeDocument/2006/relationships/handoutMaster" Target="handoutMasters/handoutMaster1.xml"/><Relationship Id="rId72" Type="http://schemas.openxmlformats.org/officeDocument/2006/relationships/printerSettings" Target="printerSettings/printerSettings1.bin"/><Relationship Id="rId20" Type="http://schemas.openxmlformats.org/officeDocument/2006/relationships/slide" Target="slides/slide18.xml"/><Relationship Id="rId21" Type="http://schemas.openxmlformats.org/officeDocument/2006/relationships/slide" Target="slides/slide19.xml"/><Relationship Id="rId22" Type="http://schemas.openxmlformats.org/officeDocument/2006/relationships/slide" Target="slides/slide20.xml"/><Relationship Id="rId23" Type="http://schemas.openxmlformats.org/officeDocument/2006/relationships/slide" Target="slides/slide21.xml"/><Relationship Id="rId24" Type="http://schemas.openxmlformats.org/officeDocument/2006/relationships/slide" Target="slides/slide22.xml"/><Relationship Id="rId25" Type="http://schemas.openxmlformats.org/officeDocument/2006/relationships/slide" Target="slides/slide23.xml"/><Relationship Id="rId26" Type="http://schemas.openxmlformats.org/officeDocument/2006/relationships/slide" Target="slides/slide24.xml"/><Relationship Id="rId27" Type="http://schemas.openxmlformats.org/officeDocument/2006/relationships/slide" Target="slides/slide25.xml"/><Relationship Id="rId28" Type="http://schemas.openxmlformats.org/officeDocument/2006/relationships/slide" Target="slides/slide26.xml"/><Relationship Id="rId29" Type="http://schemas.openxmlformats.org/officeDocument/2006/relationships/slide" Target="slides/slide27.xml"/><Relationship Id="rId73" Type="http://schemas.openxmlformats.org/officeDocument/2006/relationships/presProps" Target="presProps.xml"/><Relationship Id="rId74" Type="http://schemas.openxmlformats.org/officeDocument/2006/relationships/viewProps" Target="viewProps.xml"/><Relationship Id="rId75" Type="http://schemas.openxmlformats.org/officeDocument/2006/relationships/theme" Target="theme/theme1.xml"/><Relationship Id="rId76" Type="http://schemas.openxmlformats.org/officeDocument/2006/relationships/tableStyles" Target="tableStyles.xml"/><Relationship Id="rId60" Type="http://schemas.openxmlformats.org/officeDocument/2006/relationships/slide" Target="slides/slide58.xml"/><Relationship Id="rId61" Type="http://schemas.openxmlformats.org/officeDocument/2006/relationships/slide" Target="slides/slide59.xml"/><Relationship Id="rId62" Type="http://schemas.openxmlformats.org/officeDocument/2006/relationships/slide" Target="slides/slide60.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9138" name="Rectangle 2"/>
          <p:cNvSpPr>
            <a:spLocks noGrp="1" noChangeArrowheads="1"/>
          </p:cNvSpPr>
          <p:nvPr>
            <p:ph type="hdr" sz="quarter"/>
          </p:nvPr>
        </p:nvSpPr>
        <p:spPr bwMode="auto">
          <a:xfrm>
            <a:off x="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219139" name="Rectangle 3"/>
          <p:cNvSpPr>
            <a:spLocks noGrp="1" noChangeArrowheads="1"/>
          </p:cNvSpPr>
          <p:nvPr>
            <p:ph type="dt" sz="quarter" idx="1"/>
          </p:nvPr>
        </p:nvSpPr>
        <p:spPr bwMode="auto">
          <a:xfrm>
            <a:off x="385445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endParaRPr lang="en-US" altLang="ja-JP"/>
          </a:p>
        </p:txBody>
      </p:sp>
      <p:sp>
        <p:nvSpPr>
          <p:cNvPr id="219140" name="Rectangle 4"/>
          <p:cNvSpPr>
            <a:spLocks noGrp="1" noChangeArrowheads="1"/>
          </p:cNvSpPr>
          <p:nvPr>
            <p:ph type="ftr" sz="quarter" idx="2"/>
          </p:nvPr>
        </p:nvSpPr>
        <p:spPr bwMode="auto">
          <a:xfrm>
            <a:off x="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219141" name="Rectangle 5"/>
          <p:cNvSpPr>
            <a:spLocks noGrp="1" noChangeArrowheads="1"/>
          </p:cNvSpPr>
          <p:nvPr>
            <p:ph type="sldNum" sz="quarter" idx="3"/>
          </p:nvPr>
        </p:nvSpPr>
        <p:spPr bwMode="auto">
          <a:xfrm>
            <a:off x="385445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fld id="{DB21A598-E949-49DA-A17B-4068A6F7077E}" type="slidenum">
              <a:rPr lang="ja-JP" altLang="en-US"/>
              <a:pPr/>
              <a:t>‹#›</a:t>
            </a:fld>
            <a:endParaRPr lang="en-US" altLang="ja-JP"/>
          </a:p>
        </p:txBody>
      </p:sp>
    </p:spTree>
    <p:extLst>
      <p:ext uri="{BB962C8B-B14F-4D97-AF65-F5344CB8AC3E}">
        <p14:creationId xmlns:p14="http://schemas.microsoft.com/office/powerpoint/2010/main" val="243002250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hdr" sz="quarter"/>
          </p:nvPr>
        </p:nvSpPr>
        <p:spPr bwMode="auto">
          <a:xfrm>
            <a:off x="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50179" name="Rectangle 3"/>
          <p:cNvSpPr>
            <a:spLocks noGrp="1" noChangeArrowheads="1"/>
          </p:cNvSpPr>
          <p:nvPr>
            <p:ph type="dt" idx="1"/>
          </p:nvPr>
        </p:nvSpPr>
        <p:spPr bwMode="auto">
          <a:xfrm>
            <a:off x="385445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endParaRPr lang="en-US" altLang="ja-JP"/>
          </a:p>
        </p:txBody>
      </p:sp>
      <p:sp>
        <p:nvSpPr>
          <p:cNvPr id="50180" name="Rectangle 4"/>
          <p:cNvSpPr>
            <a:spLocks noGrp="1" noRot="1" noChangeAspect="1" noChangeArrowheads="1" noTextEdit="1"/>
          </p:cNvSpPr>
          <p:nvPr>
            <p:ph type="sldImg" idx="2"/>
          </p:nvPr>
        </p:nvSpPr>
        <p:spPr bwMode="auto">
          <a:xfrm>
            <a:off x="917575" y="744538"/>
            <a:ext cx="4970463" cy="372745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50181" name="Rectangle 5"/>
          <p:cNvSpPr>
            <a:spLocks noGrp="1" noChangeArrowheads="1"/>
          </p:cNvSpPr>
          <p:nvPr>
            <p:ph type="body" sz="quarter" idx="3"/>
          </p:nvPr>
        </p:nvSpPr>
        <p:spPr bwMode="auto">
          <a:xfrm>
            <a:off x="681038" y="4721225"/>
            <a:ext cx="5443537" cy="4473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p>
            <a:pPr lvl="0"/>
            <a:r>
              <a:rPr lang="en-US" altLang="ja-JP" smtClean="0"/>
              <a:t>Click to edit Master text styles</a:t>
            </a:r>
          </a:p>
          <a:p>
            <a:pPr lvl="1"/>
            <a:r>
              <a:rPr lang="en-US" altLang="ja-JP" smtClean="0"/>
              <a:t>Second level</a:t>
            </a:r>
          </a:p>
          <a:p>
            <a:pPr lvl="2"/>
            <a:r>
              <a:rPr lang="en-US" altLang="ja-JP" smtClean="0"/>
              <a:t>Third level</a:t>
            </a:r>
          </a:p>
          <a:p>
            <a:pPr lvl="3"/>
            <a:r>
              <a:rPr lang="en-US" altLang="ja-JP" smtClean="0"/>
              <a:t>Fourth level</a:t>
            </a:r>
          </a:p>
          <a:p>
            <a:pPr lvl="4"/>
            <a:r>
              <a:rPr lang="en-US" altLang="ja-JP" smtClean="0"/>
              <a:t>Fifth level</a:t>
            </a:r>
          </a:p>
        </p:txBody>
      </p:sp>
      <p:sp>
        <p:nvSpPr>
          <p:cNvPr id="50182" name="Rectangle 6"/>
          <p:cNvSpPr>
            <a:spLocks noGrp="1" noChangeArrowheads="1"/>
          </p:cNvSpPr>
          <p:nvPr>
            <p:ph type="ftr" sz="quarter" idx="4"/>
          </p:nvPr>
        </p:nvSpPr>
        <p:spPr bwMode="auto">
          <a:xfrm>
            <a:off x="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50183" name="Rectangle 7"/>
          <p:cNvSpPr>
            <a:spLocks noGrp="1" noChangeArrowheads="1"/>
          </p:cNvSpPr>
          <p:nvPr>
            <p:ph type="sldNum" sz="quarter" idx="5"/>
          </p:nvPr>
        </p:nvSpPr>
        <p:spPr bwMode="auto">
          <a:xfrm>
            <a:off x="385445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fld id="{695AF93D-A31E-4318-81ED-C9DA4F910104}" type="slidenum">
              <a:rPr lang="ja-JP" altLang="en-US"/>
              <a:pPr/>
              <a:t>‹#›</a:t>
            </a:fld>
            <a:endParaRPr lang="en-US" altLang="ja-JP"/>
          </a:p>
        </p:txBody>
      </p:sp>
    </p:spTree>
    <p:extLst>
      <p:ext uri="{BB962C8B-B14F-4D97-AF65-F5344CB8AC3E}">
        <p14:creationId xmlns:p14="http://schemas.microsoft.com/office/powerpoint/2010/main" val="3723388707"/>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kumimoji="1" sz="1200" kern="1200">
        <a:solidFill>
          <a:schemeClr val="tx1"/>
        </a:solidFill>
        <a:latin typeface="Arial" charset="0"/>
        <a:ea typeface="ＭＳ Ｐ明朝" pitchFamily="18" charset="-128"/>
        <a:cs typeface="+mn-cs"/>
      </a:defRPr>
    </a:lvl1pPr>
    <a:lvl2pPr marL="457200" algn="l" rtl="0" fontAlgn="base">
      <a:spcBef>
        <a:spcPct val="30000"/>
      </a:spcBef>
      <a:spcAft>
        <a:spcPct val="0"/>
      </a:spcAft>
      <a:defRPr kumimoji="1" sz="1200" kern="1200">
        <a:solidFill>
          <a:schemeClr val="tx1"/>
        </a:solidFill>
        <a:latin typeface="Arial" charset="0"/>
        <a:ea typeface="ＭＳ Ｐ明朝" pitchFamily="18" charset="-128"/>
        <a:cs typeface="+mn-cs"/>
      </a:defRPr>
    </a:lvl2pPr>
    <a:lvl3pPr marL="914400" algn="l" rtl="0" fontAlgn="base">
      <a:spcBef>
        <a:spcPct val="30000"/>
      </a:spcBef>
      <a:spcAft>
        <a:spcPct val="0"/>
      </a:spcAft>
      <a:defRPr kumimoji="1" sz="1200" kern="1200">
        <a:solidFill>
          <a:schemeClr val="tx1"/>
        </a:solidFill>
        <a:latin typeface="Arial" charset="0"/>
        <a:ea typeface="ＭＳ Ｐ明朝" pitchFamily="18" charset="-128"/>
        <a:cs typeface="+mn-cs"/>
      </a:defRPr>
    </a:lvl3pPr>
    <a:lvl4pPr marL="1371600" algn="l" rtl="0" fontAlgn="base">
      <a:spcBef>
        <a:spcPct val="30000"/>
      </a:spcBef>
      <a:spcAft>
        <a:spcPct val="0"/>
      </a:spcAft>
      <a:defRPr kumimoji="1" sz="1200" kern="1200">
        <a:solidFill>
          <a:schemeClr val="tx1"/>
        </a:solidFill>
        <a:latin typeface="Arial" charset="0"/>
        <a:ea typeface="ＭＳ Ｐ明朝" pitchFamily="18" charset="-128"/>
        <a:cs typeface="+mn-cs"/>
      </a:defRPr>
    </a:lvl4pPr>
    <a:lvl5pPr marL="1828800" algn="l" rtl="0" fontAlgn="base">
      <a:spcBef>
        <a:spcPct val="30000"/>
      </a:spcBef>
      <a:spcAft>
        <a:spcPct val="0"/>
      </a:spcAft>
      <a:defRPr kumimoji="1" sz="1200" kern="1200">
        <a:solidFill>
          <a:schemeClr val="tx1"/>
        </a:solidFill>
        <a:latin typeface="Arial"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dirty="0" smtClean="0"/>
          </a:p>
        </p:txBody>
      </p:sp>
      <p:sp>
        <p:nvSpPr>
          <p:cNvPr id="34820" name="スライド番号プレースホル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kumimoji="1">
                <a:solidFill>
                  <a:schemeClr val="tx1"/>
                </a:solidFill>
                <a:latin typeface="Arial" charset="0"/>
                <a:ea typeface="ＭＳ Ｐゴシック" charset="-128"/>
              </a:defRPr>
            </a:lvl1pPr>
            <a:lvl2pPr marL="752311" indent="-289350" eaLnBrk="0" hangingPunct="0">
              <a:defRPr kumimoji="1">
                <a:solidFill>
                  <a:schemeClr val="tx1"/>
                </a:solidFill>
                <a:latin typeface="Arial" charset="0"/>
                <a:ea typeface="ＭＳ Ｐゴシック" charset="-128"/>
              </a:defRPr>
            </a:lvl2pPr>
            <a:lvl3pPr marL="1157402" indent="-231480" eaLnBrk="0" hangingPunct="0">
              <a:defRPr kumimoji="1">
                <a:solidFill>
                  <a:schemeClr val="tx1"/>
                </a:solidFill>
                <a:latin typeface="Arial" charset="0"/>
                <a:ea typeface="ＭＳ Ｐゴシック" charset="-128"/>
              </a:defRPr>
            </a:lvl3pPr>
            <a:lvl4pPr marL="1620363" indent="-231480" eaLnBrk="0" hangingPunct="0">
              <a:defRPr kumimoji="1">
                <a:solidFill>
                  <a:schemeClr val="tx1"/>
                </a:solidFill>
                <a:latin typeface="Arial" charset="0"/>
                <a:ea typeface="ＭＳ Ｐゴシック" charset="-128"/>
              </a:defRPr>
            </a:lvl4pPr>
            <a:lvl5pPr marL="2083323" indent="-231480" eaLnBrk="0" hangingPunct="0">
              <a:defRPr kumimoji="1">
                <a:solidFill>
                  <a:schemeClr val="tx1"/>
                </a:solidFill>
                <a:latin typeface="Arial" charset="0"/>
                <a:ea typeface="ＭＳ Ｐゴシック" charset="-128"/>
              </a:defRPr>
            </a:lvl5pPr>
            <a:lvl6pPr marL="2546284" indent="-231480" eaLnBrk="0" fontAlgn="base" hangingPunct="0">
              <a:spcBef>
                <a:spcPct val="0"/>
              </a:spcBef>
              <a:spcAft>
                <a:spcPct val="0"/>
              </a:spcAft>
              <a:defRPr kumimoji="1">
                <a:solidFill>
                  <a:schemeClr val="tx1"/>
                </a:solidFill>
                <a:latin typeface="Arial" charset="0"/>
                <a:ea typeface="ＭＳ Ｐゴシック" charset="-128"/>
              </a:defRPr>
            </a:lvl6pPr>
            <a:lvl7pPr marL="3009245" indent="-231480" eaLnBrk="0" fontAlgn="base" hangingPunct="0">
              <a:spcBef>
                <a:spcPct val="0"/>
              </a:spcBef>
              <a:spcAft>
                <a:spcPct val="0"/>
              </a:spcAft>
              <a:defRPr kumimoji="1">
                <a:solidFill>
                  <a:schemeClr val="tx1"/>
                </a:solidFill>
                <a:latin typeface="Arial" charset="0"/>
                <a:ea typeface="ＭＳ Ｐゴシック" charset="-128"/>
              </a:defRPr>
            </a:lvl7pPr>
            <a:lvl8pPr marL="3472205" indent="-231480" eaLnBrk="0" fontAlgn="base" hangingPunct="0">
              <a:spcBef>
                <a:spcPct val="0"/>
              </a:spcBef>
              <a:spcAft>
                <a:spcPct val="0"/>
              </a:spcAft>
              <a:defRPr kumimoji="1">
                <a:solidFill>
                  <a:schemeClr val="tx1"/>
                </a:solidFill>
                <a:latin typeface="Arial" charset="0"/>
                <a:ea typeface="ＭＳ Ｐゴシック" charset="-128"/>
              </a:defRPr>
            </a:lvl8pPr>
            <a:lvl9pPr marL="3935166" indent="-23148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3BC5E93A-1D7D-4D42-83E7-BB9262428F1D}" type="slidenum">
              <a:rPr lang="ja-JP" altLang="en-US" smtClean="0"/>
              <a:pPr eaLnBrk="1" hangingPunct="1"/>
              <a:t>1</a:t>
            </a:fld>
            <a:endParaRPr lang="ja-JP" altLang="en-US"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a:noFill/>
        </p:spPr>
        <p:txBody>
          <a:bodyPr/>
          <a:lstStyle/>
          <a:p>
            <a:pPr defTabSz="955769"/>
            <a:fld id="{891BF3F3-59E7-4536-AAC4-888C84177443}" type="slidenum">
              <a:rPr lang="ja-JP" altLang="en-US" smtClean="0"/>
              <a:pPr defTabSz="955769"/>
              <a:t>10</a:t>
            </a:fld>
            <a:endParaRPr lang="en-US" altLang="ja-JP" smtClean="0"/>
          </a:p>
        </p:txBody>
      </p:sp>
      <p:sp>
        <p:nvSpPr>
          <p:cNvPr id="30722" name="Rectangle 2"/>
          <p:cNvSpPr>
            <a:spLocks noGrp="1" noRot="1" noChangeAspect="1" noChangeArrowheads="1" noTextEdit="1"/>
          </p:cNvSpPr>
          <p:nvPr>
            <p:ph type="sldImg"/>
          </p:nvPr>
        </p:nvSpPr>
        <p:spPr>
          <a:xfrm>
            <a:off x="919163" y="746125"/>
            <a:ext cx="4967287" cy="3725863"/>
          </a:xfrm>
          <a:ln/>
        </p:spPr>
      </p:sp>
      <p:sp>
        <p:nvSpPr>
          <p:cNvPr id="30723" name="Rectangle 3"/>
          <p:cNvSpPr>
            <a:spLocks noGrp="1" noChangeArrowheads="1"/>
          </p:cNvSpPr>
          <p:nvPr>
            <p:ph type="body" idx="1"/>
          </p:nvPr>
        </p:nvSpPr>
        <p:spPr>
          <a:xfrm>
            <a:off x="680719" y="4720871"/>
            <a:ext cx="5444177" cy="4472072"/>
          </a:xfrm>
          <a:noFill/>
          <a:ln/>
        </p:spPr>
        <p:txBody>
          <a:bodyPr/>
          <a:lstStyle/>
          <a:p>
            <a:pPr eaLnBrk="1" hangingPunct="1"/>
            <a:endParaRPr lang="ja-JP" alt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11</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12</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13</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14</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15</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16</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17</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1F13EE-CBD2-4D23-A6F4-85843E33E783}" type="slidenum">
              <a:rPr lang="ja-JP" altLang="en-US"/>
              <a:pPr/>
              <a:t>18</a:t>
            </a:fld>
            <a:endParaRPr lang="en-US" altLang="ja-JP"/>
          </a:p>
        </p:txBody>
      </p:sp>
      <p:sp>
        <p:nvSpPr>
          <p:cNvPr id="770050" name="Rectangle 2"/>
          <p:cNvSpPr>
            <a:spLocks noGrp="1" noRot="1" noChangeAspect="1" noChangeArrowheads="1" noTextEdit="1"/>
          </p:cNvSpPr>
          <p:nvPr>
            <p:ph type="sldImg"/>
          </p:nvPr>
        </p:nvSpPr>
        <p:spPr>
          <a:xfrm>
            <a:off x="919163" y="744538"/>
            <a:ext cx="4973637" cy="3730625"/>
          </a:xfrm>
          <a:ln/>
        </p:spPr>
      </p:sp>
      <p:sp>
        <p:nvSpPr>
          <p:cNvPr id="770051" name="Rectangle 3"/>
          <p:cNvSpPr>
            <a:spLocks noGrp="1" noChangeArrowheads="1"/>
          </p:cNvSpPr>
          <p:nvPr>
            <p:ph type="body" idx="1"/>
          </p:nvPr>
        </p:nvSpPr>
        <p:spPr>
          <a:xfrm>
            <a:off x="908050" y="4721228"/>
            <a:ext cx="4989513" cy="4473575"/>
          </a:xfrm>
        </p:spPr>
        <p:txBody>
          <a:bodyPr/>
          <a:lstStyle/>
          <a:p>
            <a:endParaRPr lang="ja-JP"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19</a:t>
            </a:fld>
            <a:endParaRPr lang="en-US" altLang="ja-JP"/>
          </a:p>
        </p:txBody>
      </p:sp>
      <p:sp>
        <p:nvSpPr>
          <p:cNvPr id="772098" name="Rectangle 2"/>
          <p:cNvSpPr>
            <a:spLocks noGrp="1" noRot="1" noChangeAspect="1" noChangeArrowheads="1" noTextEdit="1"/>
          </p:cNvSpPr>
          <p:nvPr>
            <p:ph type="sldImg"/>
          </p:nvPr>
        </p:nvSpPr>
        <p:spPr>
          <a:xfrm>
            <a:off x="919163" y="744538"/>
            <a:ext cx="4973637" cy="3730625"/>
          </a:xfrm>
          <a:ln/>
        </p:spPr>
      </p:sp>
      <p:sp>
        <p:nvSpPr>
          <p:cNvPr id="772099" name="Rectangle 3"/>
          <p:cNvSpPr>
            <a:spLocks noGrp="1" noChangeArrowheads="1"/>
          </p:cNvSpPr>
          <p:nvPr>
            <p:ph type="body" idx="1"/>
          </p:nvPr>
        </p:nvSpPr>
        <p:spPr>
          <a:xfrm>
            <a:off x="908050" y="4721228"/>
            <a:ext cx="4989513" cy="4473575"/>
          </a:xfrm>
        </p:spPr>
        <p:txBody>
          <a:bodyPr/>
          <a:lstStyle/>
          <a:p>
            <a:endParaRPr lang="ja-JP"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2</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20</a:t>
            </a:fld>
            <a:endParaRPr lang="en-US" altLang="ja-JP"/>
          </a:p>
        </p:txBody>
      </p:sp>
      <p:sp>
        <p:nvSpPr>
          <p:cNvPr id="772098" name="Rectangle 2"/>
          <p:cNvSpPr>
            <a:spLocks noGrp="1" noRot="1" noChangeAspect="1" noChangeArrowheads="1" noTextEdit="1"/>
          </p:cNvSpPr>
          <p:nvPr>
            <p:ph type="sldImg"/>
          </p:nvPr>
        </p:nvSpPr>
        <p:spPr>
          <a:xfrm>
            <a:off x="919163" y="744538"/>
            <a:ext cx="4973637" cy="3730625"/>
          </a:xfrm>
          <a:ln/>
        </p:spPr>
      </p:sp>
      <p:sp>
        <p:nvSpPr>
          <p:cNvPr id="772099" name="Rectangle 3"/>
          <p:cNvSpPr>
            <a:spLocks noGrp="1" noChangeArrowheads="1"/>
          </p:cNvSpPr>
          <p:nvPr>
            <p:ph type="body" idx="1"/>
          </p:nvPr>
        </p:nvSpPr>
        <p:spPr>
          <a:xfrm>
            <a:off x="908050" y="4721229"/>
            <a:ext cx="4989513" cy="4473575"/>
          </a:xfrm>
        </p:spPr>
        <p:txBody>
          <a:bodyPr/>
          <a:lstStyle/>
          <a:p>
            <a:endParaRPr lang="ja-JP"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21</a:t>
            </a:fld>
            <a:endParaRPr lang="en-US" altLang="ja-JP"/>
          </a:p>
        </p:txBody>
      </p:sp>
      <p:sp>
        <p:nvSpPr>
          <p:cNvPr id="772098" name="Rectangle 2"/>
          <p:cNvSpPr>
            <a:spLocks noGrp="1" noRot="1" noChangeAspect="1" noChangeArrowheads="1" noTextEdit="1"/>
          </p:cNvSpPr>
          <p:nvPr>
            <p:ph type="sldImg"/>
          </p:nvPr>
        </p:nvSpPr>
        <p:spPr>
          <a:xfrm>
            <a:off x="919163" y="744538"/>
            <a:ext cx="4973637" cy="3730625"/>
          </a:xfrm>
          <a:ln/>
        </p:spPr>
      </p:sp>
      <p:sp>
        <p:nvSpPr>
          <p:cNvPr id="772099" name="Rectangle 3"/>
          <p:cNvSpPr>
            <a:spLocks noGrp="1" noChangeArrowheads="1"/>
          </p:cNvSpPr>
          <p:nvPr>
            <p:ph type="body" idx="1"/>
          </p:nvPr>
        </p:nvSpPr>
        <p:spPr>
          <a:xfrm>
            <a:off x="908050" y="4721229"/>
            <a:ext cx="4989513" cy="4473575"/>
          </a:xfrm>
        </p:spPr>
        <p:txBody>
          <a:bodyPr/>
          <a:lstStyle/>
          <a:p>
            <a:endParaRPr lang="ja-JP"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22</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23</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24</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37</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2BF0C7-6337-4B88-BE13-A8E8B028F13D}" type="slidenum">
              <a:rPr lang="ja-JP" altLang="en-US"/>
              <a:pPr/>
              <a:t>38</a:t>
            </a:fld>
            <a:endParaRPr lang="en-US" altLang="ja-JP"/>
          </a:p>
        </p:txBody>
      </p:sp>
      <p:sp>
        <p:nvSpPr>
          <p:cNvPr id="712706" name="Rectangle 2"/>
          <p:cNvSpPr>
            <a:spLocks noGrp="1" noRot="1" noChangeAspect="1" noChangeArrowheads="1" noTextEdit="1"/>
          </p:cNvSpPr>
          <p:nvPr>
            <p:ph type="sldImg"/>
          </p:nvPr>
        </p:nvSpPr>
        <p:spPr>
          <a:ln/>
        </p:spPr>
      </p:sp>
      <p:sp>
        <p:nvSpPr>
          <p:cNvPr id="71270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34B0CE-E9BB-47C8-A9C4-EE5D9B9CCA4B}" type="slidenum">
              <a:rPr lang="ja-JP" altLang="en-US"/>
              <a:pPr/>
              <a:t>39</a:t>
            </a:fld>
            <a:endParaRPr lang="en-US" altLang="ja-JP"/>
          </a:p>
        </p:txBody>
      </p:sp>
      <p:sp>
        <p:nvSpPr>
          <p:cNvPr id="714754" name="Rectangle 2"/>
          <p:cNvSpPr>
            <a:spLocks noGrp="1" noRot="1" noChangeAspect="1" noChangeArrowheads="1" noTextEdit="1"/>
          </p:cNvSpPr>
          <p:nvPr>
            <p:ph type="sldImg"/>
          </p:nvPr>
        </p:nvSpPr>
        <p:spPr>
          <a:ln/>
        </p:spPr>
      </p:sp>
      <p:sp>
        <p:nvSpPr>
          <p:cNvPr id="714755"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ED1B7D1-ABA7-4FB1-90DD-E6E2EDA333DF}" type="slidenum">
              <a:rPr lang="ja-JP" altLang="en-US"/>
              <a:pPr/>
              <a:t>40</a:t>
            </a:fld>
            <a:endParaRPr lang="en-US" altLang="ja-JP"/>
          </a:p>
        </p:txBody>
      </p:sp>
      <p:sp>
        <p:nvSpPr>
          <p:cNvPr id="716802" name="Rectangle 2"/>
          <p:cNvSpPr>
            <a:spLocks noGrp="1" noRot="1" noChangeAspect="1" noChangeArrowheads="1" noTextEdit="1"/>
          </p:cNvSpPr>
          <p:nvPr>
            <p:ph type="sldImg"/>
          </p:nvPr>
        </p:nvSpPr>
        <p:spPr>
          <a:ln/>
        </p:spPr>
      </p:sp>
      <p:sp>
        <p:nvSpPr>
          <p:cNvPr id="716803"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A06D9E4-13D4-4928-BBCC-1600665DCD82}" type="slidenum">
              <a:rPr lang="ja-JP" altLang="en-US"/>
              <a:pPr/>
              <a:t>41</a:t>
            </a:fld>
            <a:endParaRPr lang="en-US" altLang="ja-JP"/>
          </a:p>
        </p:txBody>
      </p:sp>
      <p:sp>
        <p:nvSpPr>
          <p:cNvPr id="718850" name="Rectangle 2"/>
          <p:cNvSpPr>
            <a:spLocks noGrp="1" noRot="1" noChangeAspect="1" noChangeArrowheads="1" noTextEdit="1"/>
          </p:cNvSpPr>
          <p:nvPr>
            <p:ph type="sldImg"/>
          </p:nvPr>
        </p:nvSpPr>
        <p:spPr>
          <a:ln/>
        </p:spPr>
      </p:sp>
      <p:sp>
        <p:nvSpPr>
          <p:cNvPr id="718851"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3</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3AD7165-9438-417F-B8FC-0EA342924E8E}" type="slidenum">
              <a:rPr lang="ja-JP" altLang="en-US"/>
              <a:pPr/>
              <a:t>42</a:t>
            </a:fld>
            <a:endParaRPr lang="en-US" altLang="ja-JP"/>
          </a:p>
        </p:txBody>
      </p:sp>
      <p:sp>
        <p:nvSpPr>
          <p:cNvPr id="720898" name="Rectangle 2"/>
          <p:cNvSpPr>
            <a:spLocks noGrp="1" noRot="1" noChangeAspect="1" noChangeArrowheads="1" noTextEdit="1"/>
          </p:cNvSpPr>
          <p:nvPr>
            <p:ph type="sldImg"/>
          </p:nvPr>
        </p:nvSpPr>
        <p:spPr>
          <a:ln/>
        </p:spPr>
      </p:sp>
      <p:sp>
        <p:nvSpPr>
          <p:cNvPr id="720899"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7873E02-90F2-4FBC-9BEA-1CAC6E4658DA}" type="slidenum">
              <a:rPr lang="ja-JP" altLang="en-US"/>
              <a:pPr/>
              <a:t>43</a:t>
            </a:fld>
            <a:endParaRPr lang="en-US" altLang="ja-JP"/>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44</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45</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4006559-84A3-4362-8F74-7E436D963D7E}" type="slidenum">
              <a:rPr lang="ja-JP" altLang="en-US"/>
              <a:pPr/>
              <a:t>46</a:t>
            </a:fld>
            <a:endParaRPr lang="en-US" altLang="ja-JP"/>
          </a:p>
        </p:txBody>
      </p:sp>
      <p:sp>
        <p:nvSpPr>
          <p:cNvPr id="798722" name="Rectangle 2"/>
          <p:cNvSpPr>
            <a:spLocks noGrp="1" noRot="1" noChangeAspect="1" noChangeArrowheads="1" noTextEdit="1"/>
          </p:cNvSpPr>
          <p:nvPr>
            <p:ph type="sldImg"/>
          </p:nvPr>
        </p:nvSpPr>
        <p:spPr>
          <a:xfrm>
            <a:off x="917575" y="744538"/>
            <a:ext cx="4972050" cy="3729037"/>
          </a:xfrm>
          <a:ln/>
        </p:spPr>
      </p:sp>
      <p:sp>
        <p:nvSpPr>
          <p:cNvPr id="798723" name="Rectangle 3"/>
          <p:cNvSpPr>
            <a:spLocks noGrp="1" noChangeArrowheads="1"/>
          </p:cNvSpPr>
          <p:nvPr>
            <p:ph type="body" idx="1"/>
          </p:nvPr>
        </p:nvSpPr>
        <p:spPr>
          <a:xfrm>
            <a:off x="679451" y="4721225"/>
            <a:ext cx="5446713" cy="4473575"/>
          </a:xfrm>
        </p:spPr>
        <p:txBody>
          <a:bodyPr/>
          <a:lstStyle/>
          <a:p>
            <a:endParaRPr lang="ja-JP"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47</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1" y="4721225"/>
            <a:ext cx="5446713" cy="4473575"/>
          </a:xfrm>
        </p:spPr>
        <p:txBody>
          <a:bodyPr/>
          <a:lstStyle/>
          <a:p>
            <a:endParaRPr lang="ja-JP"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48</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1" y="4721225"/>
            <a:ext cx="5446713" cy="4473575"/>
          </a:xfrm>
        </p:spPr>
        <p:txBody>
          <a:bodyPr/>
          <a:lstStyle/>
          <a:p>
            <a:endParaRPr lang="ja-JP"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383B3A2-CC8F-4783-9F1F-9F49AA25FA2F}" type="slidenum">
              <a:rPr lang="ja-JP" altLang="en-US"/>
              <a:pPr/>
              <a:t>49</a:t>
            </a:fld>
            <a:endParaRPr lang="en-US" altLang="ja-JP"/>
          </a:p>
        </p:txBody>
      </p:sp>
      <p:sp>
        <p:nvSpPr>
          <p:cNvPr id="780290" name="Rectangle 2"/>
          <p:cNvSpPr>
            <a:spLocks noGrp="1" noRot="1" noChangeAspect="1" noChangeArrowheads="1" noTextEdit="1"/>
          </p:cNvSpPr>
          <p:nvPr>
            <p:ph type="sldImg"/>
          </p:nvPr>
        </p:nvSpPr>
        <p:spPr>
          <a:xfrm>
            <a:off x="917575" y="744538"/>
            <a:ext cx="4972050" cy="3729037"/>
          </a:xfrm>
          <a:ln/>
        </p:spPr>
      </p:sp>
      <p:sp>
        <p:nvSpPr>
          <p:cNvPr id="780291"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054973-F9B3-4DA3-976F-D4D33385DF45}" type="slidenum">
              <a:rPr lang="ja-JP" altLang="en-US"/>
              <a:pPr/>
              <a:t>50</a:t>
            </a:fld>
            <a:endParaRPr lang="en-US" altLang="ja-JP"/>
          </a:p>
        </p:txBody>
      </p:sp>
      <p:sp>
        <p:nvSpPr>
          <p:cNvPr id="782338" name="Rectangle 2"/>
          <p:cNvSpPr>
            <a:spLocks noGrp="1" noRot="1" noChangeAspect="1" noChangeArrowheads="1" noTextEdit="1"/>
          </p:cNvSpPr>
          <p:nvPr>
            <p:ph type="sldImg"/>
          </p:nvPr>
        </p:nvSpPr>
        <p:spPr>
          <a:xfrm>
            <a:off x="917575" y="744538"/>
            <a:ext cx="4972050" cy="3729037"/>
          </a:xfrm>
          <a:ln/>
        </p:spPr>
      </p:sp>
      <p:sp>
        <p:nvSpPr>
          <p:cNvPr id="782339"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406905-5EA3-46E5-82A4-C2B16CAECC94}" type="slidenum">
              <a:rPr lang="ja-JP" altLang="en-US"/>
              <a:pPr/>
              <a:t>51</a:t>
            </a:fld>
            <a:endParaRPr lang="en-US" altLang="ja-JP"/>
          </a:p>
        </p:txBody>
      </p:sp>
      <p:sp>
        <p:nvSpPr>
          <p:cNvPr id="784386" name="Rectangle 2"/>
          <p:cNvSpPr>
            <a:spLocks noGrp="1" noRot="1" noChangeAspect="1" noChangeArrowheads="1" noTextEdit="1"/>
          </p:cNvSpPr>
          <p:nvPr>
            <p:ph type="sldImg"/>
          </p:nvPr>
        </p:nvSpPr>
        <p:spPr>
          <a:xfrm>
            <a:off x="917575" y="744538"/>
            <a:ext cx="4972050" cy="3729037"/>
          </a:xfrm>
          <a:ln/>
        </p:spPr>
      </p:sp>
      <p:sp>
        <p:nvSpPr>
          <p:cNvPr id="784387"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4</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A9162E-3B3E-46FF-8690-63B4CF336E24}" type="slidenum">
              <a:rPr lang="ja-JP" altLang="en-US"/>
              <a:pPr/>
              <a:t>52</a:t>
            </a:fld>
            <a:endParaRPr lang="en-US" altLang="ja-JP"/>
          </a:p>
        </p:txBody>
      </p:sp>
      <p:sp>
        <p:nvSpPr>
          <p:cNvPr id="786434" name="Rectangle 2"/>
          <p:cNvSpPr>
            <a:spLocks noGrp="1" noRot="1" noChangeAspect="1" noChangeArrowheads="1" noTextEdit="1"/>
          </p:cNvSpPr>
          <p:nvPr>
            <p:ph type="sldImg"/>
          </p:nvPr>
        </p:nvSpPr>
        <p:spPr>
          <a:xfrm>
            <a:off x="917575" y="744538"/>
            <a:ext cx="4972050" cy="3729037"/>
          </a:xfrm>
          <a:ln/>
        </p:spPr>
      </p:sp>
      <p:sp>
        <p:nvSpPr>
          <p:cNvPr id="786435"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2FC99C-EDFF-4B58-A618-6297779251FD}" type="slidenum">
              <a:rPr lang="ja-JP" altLang="en-US"/>
              <a:pPr/>
              <a:t>53</a:t>
            </a:fld>
            <a:endParaRPr lang="en-US" altLang="ja-JP"/>
          </a:p>
        </p:txBody>
      </p:sp>
      <p:sp>
        <p:nvSpPr>
          <p:cNvPr id="640002" name="Rectangle 2"/>
          <p:cNvSpPr>
            <a:spLocks noGrp="1" noRot="1" noChangeAspect="1" noChangeArrowheads="1" noTextEdit="1"/>
          </p:cNvSpPr>
          <p:nvPr>
            <p:ph type="sldImg"/>
          </p:nvPr>
        </p:nvSpPr>
        <p:spPr>
          <a:xfrm>
            <a:off x="919163" y="744538"/>
            <a:ext cx="4972050" cy="3729037"/>
          </a:xfrm>
          <a:ln/>
        </p:spPr>
      </p:sp>
      <p:sp>
        <p:nvSpPr>
          <p:cNvPr id="640003"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A6379DA-0937-4C57-A7DD-AF7627A9712D}" type="slidenum">
              <a:rPr lang="ja-JP" altLang="en-US"/>
              <a:pPr/>
              <a:t>54</a:t>
            </a:fld>
            <a:endParaRPr lang="en-US" altLang="ja-JP"/>
          </a:p>
        </p:txBody>
      </p:sp>
      <p:sp>
        <p:nvSpPr>
          <p:cNvPr id="794626" name="Rectangle 2"/>
          <p:cNvSpPr>
            <a:spLocks noGrp="1" noRot="1" noChangeAspect="1" noChangeArrowheads="1" noTextEdit="1"/>
          </p:cNvSpPr>
          <p:nvPr>
            <p:ph type="sldImg"/>
          </p:nvPr>
        </p:nvSpPr>
        <p:spPr>
          <a:xfrm>
            <a:off x="919163" y="744538"/>
            <a:ext cx="4973637" cy="3730625"/>
          </a:xfrm>
          <a:ln/>
        </p:spPr>
      </p:sp>
      <p:sp>
        <p:nvSpPr>
          <p:cNvPr id="794627"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55</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56</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17B457D-CDDC-4D96-9042-037CCD06C4B0}" type="slidenum">
              <a:rPr lang="ja-JP" altLang="en-US"/>
              <a:pPr/>
              <a:t>57</a:t>
            </a:fld>
            <a:endParaRPr lang="en-US" altLang="ja-JP"/>
          </a:p>
        </p:txBody>
      </p:sp>
      <p:sp>
        <p:nvSpPr>
          <p:cNvPr id="753666" name="Rectangle 2"/>
          <p:cNvSpPr>
            <a:spLocks noGrp="1" noRot="1" noChangeAspect="1" noChangeArrowheads="1" noTextEdit="1"/>
          </p:cNvSpPr>
          <p:nvPr>
            <p:ph type="sldImg"/>
          </p:nvPr>
        </p:nvSpPr>
        <p:spPr>
          <a:xfrm>
            <a:off x="919163" y="744538"/>
            <a:ext cx="4972050" cy="3729037"/>
          </a:xfrm>
          <a:ln/>
        </p:spPr>
      </p:sp>
      <p:sp>
        <p:nvSpPr>
          <p:cNvPr id="753667"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854660-EBAC-4C4E-92C8-2DE0FF1D0D2D}" type="slidenum">
              <a:rPr lang="ja-JP" altLang="en-US"/>
              <a:pPr/>
              <a:t>58</a:t>
            </a:fld>
            <a:endParaRPr lang="en-US" altLang="ja-JP"/>
          </a:p>
        </p:txBody>
      </p:sp>
      <p:sp>
        <p:nvSpPr>
          <p:cNvPr id="755714" name="Rectangle 2"/>
          <p:cNvSpPr>
            <a:spLocks noGrp="1" noRot="1" noChangeAspect="1" noChangeArrowheads="1" noTextEdit="1"/>
          </p:cNvSpPr>
          <p:nvPr>
            <p:ph type="sldImg"/>
          </p:nvPr>
        </p:nvSpPr>
        <p:spPr>
          <a:xfrm>
            <a:off x="919163" y="744538"/>
            <a:ext cx="4972050" cy="3729037"/>
          </a:xfrm>
          <a:ln/>
        </p:spPr>
      </p:sp>
      <p:sp>
        <p:nvSpPr>
          <p:cNvPr id="755715"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1CF248A-1298-4A5F-9B10-8F92C3699324}" type="slidenum">
              <a:rPr lang="ja-JP" altLang="en-US"/>
              <a:pPr/>
              <a:t>59</a:t>
            </a:fld>
            <a:endParaRPr lang="en-US" altLang="ja-JP"/>
          </a:p>
        </p:txBody>
      </p:sp>
      <p:sp>
        <p:nvSpPr>
          <p:cNvPr id="788482" name="Rectangle 2"/>
          <p:cNvSpPr>
            <a:spLocks noGrp="1" noRot="1" noChangeAspect="1" noChangeArrowheads="1" noTextEdit="1"/>
          </p:cNvSpPr>
          <p:nvPr>
            <p:ph type="sldImg"/>
          </p:nvPr>
        </p:nvSpPr>
        <p:spPr>
          <a:xfrm>
            <a:off x="919163" y="744538"/>
            <a:ext cx="4973637" cy="3730625"/>
          </a:xfrm>
          <a:ln/>
        </p:spPr>
      </p:sp>
      <p:sp>
        <p:nvSpPr>
          <p:cNvPr id="788483"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672B37-39C9-474B-A12C-7DBDDC3CCEA1}" type="slidenum">
              <a:rPr lang="ja-JP" altLang="en-US"/>
              <a:pPr/>
              <a:t>60</a:t>
            </a:fld>
            <a:endParaRPr lang="en-US" altLang="ja-JP"/>
          </a:p>
        </p:txBody>
      </p:sp>
      <p:sp>
        <p:nvSpPr>
          <p:cNvPr id="745474" name="Rectangle 2"/>
          <p:cNvSpPr>
            <a:spLocks noGrp="1" noRot="1" noChangeAspect="1" noChangeArrowheads="1" noTextEdit="1"/>
          </p:cNvSpPr>
          <p:nvPr>
            <p:ph type="sldImg"/>
          </p:nvPr>
        </p:nvSpPr>
        <p:spPr>
          <a:xfrm>
            <a:off x="919163" y="744538"/>
            <a:ext cx="4972050" cy="3729037"/>
          </a:xfrm>
          <a:ln/>
        </p:spPr>
      </p:sp>
      <p:sp>
        <p:nvSpPr>
          <p:cNvPr id="745475"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94B785-2937-440F-9011-69A6FAC803DA}" type="slidenum">
              <a:rPr lang="ja-JP" altLang="en-US"/>
              <a:pPr/>
              <a:t>61</a:t>
            </a:fld>
            <a:endParaRPr lang="en-US" altLang="ja-JP"/>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5</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F8E8AF-141A-44DF-9E5C-CFD1D3D4A2D6}" type="slidenum">
              <a:rPr lang="ja-JP" altLang="en-US"/>
              <a:pPr/>
              <a:t>62</a:t>
            </a:fld>
            <a:endParaRPr lang="en-US" altLang="ja-JP"/>
          </a:p>
        </p:txBody>
      </p:sp>
      <p:sp>
        <p:nvSpPr>
          <p:cNvPr id="684034" name="Rectangle 2"/>
          <p:cNvSpPr>
            <a:spLocks noGrp="1" noRot="1" noChangeAspect="1" noChangeArrowheads="1" noTextEdit="1"/>
          </p:cNvSpPr>
          <p:nvPr>
            <p:ph type="sldImg"/>
          </p:nvPr>
        </p:nvSpPr>
        <p:spPr>
          <a:ln/>
        </p:spPr>
      </p:sp>
      <p:sp>
        <p:nvSpPr>
          <p:cNvPr id="684035"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41F904-A7C9-4C59-970E-0FF8F075B749}" type="slidenum">
              <a:rPr lang="ja-JP" altLang="en-US"/>
              <a:pPr/>
              <a:t>63</a:t>
            </a:fld>
            <a:endParaRPr lang="en-US" altLang="ja-JP"/>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9A1B6B1-2FF4-4AD5-BCDE-4F7E8BFE8E5D}" type="slidenum">
              <a:rPr lang="ja-JP" altLang="en-US"/>
              <a:pPr/>
              <a:t>64</a:t>
            </a:fld>
            <a:endParaRPr lang="en-US" altLang="ja-JP"/>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FC0A1B4-5FB8-44A8-BE76-46E3046E91FD}" type="slidenum">
              <a:rPr lang="ja-JP" altLang="en-US"/>
              <a:pPr/>
              <a:t>65</a:t>
            </a:fld>
            <a:endParaRPr lang="en-US" altLang="ja-JP"/>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CBD9D8-47B5-4ED8-AA29-0B1C8687ECD6}" type="slidenum">
              <a:rPr lang="ja-JP" altLang="en-US"/>
              <a:pPr/>
              <a:t>66</a:t>
            </a:fld>
            <a:endParaRPr lang="en-US" altLang="ja-JP"/>
          </a:p>
        </p:txBody>
      </p:sp>
      <p:sp>
        <p:nvSpPr>
          <p:cNvPr id="692226" name="Rectangle 2"/>
          <p:cNvSpPr>
            <a:spLocks noGrp="1" noRot="1" noChangeAspect="1" noChangeArrowheads="1" noTextEdit="1"/>
          </p:cNvSpPr>
          <p:nvPr>
            <p:ph type="sldImg"/>
          </p:nvPr>
        </p:nvSpPr>
        <p:spPr>
          <a:ln/>
        </p:spPr>
      </p:sp>
      <p:sp>
        <p:nvSpPr>
          <p:cNvPr id="6922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4006559-84A3-4362-8F74-7E436D963D7E}" type="slidenum">
              <a:rPr lang="ja-JP" altLang="en-US"/>
              <a:pPr/>
              <a:t>67</a:t>
            </a:fld>
            <a:endParaRPr lang="en-US" altLang="ja-JP"/>
          </a:p>
        </p:txBody>
      </p:sp>
      <p:sp>
        <p:nvSpPr>
          <p:cNvPr id="798722" name="Rectangle 2"/>
          <p:cNvSpPr>
            <a:spLocks noGrp="1" noRot="1" noChangeAspect="1" noChangeArrowheads="1" noTextEdit="1"/>
          </p:cNvSpPr>
          <p:nvPr>
            <p:ph type="sldImg"/>
          </p:nvPr>
        </p:nvSpPr>
        <p:spPr>
          <a:xfrm>
            <a:off x="917575" y="744538"/>
            <a:ext cx="4972050" cy="3729037"/>
          </a:xfrm>
          <a:ln/>
        </p:spPr>
      </p:sp>
      <p:sp>
        <p:nvSpPr>
          <p:cNvPr id="798723"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6</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7</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8</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9</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68994" name="Rectangle 2"/>
          <p:cNvSpPr>
            <a:spLocks noChangeArrowheads="1"/>
          </p:cNvSpPr>
          <p:nvPr userDrawn="1"/>
        </p:nvSpPr>
        <p:spPr bwMode="auto">
          <a:xfrm>
            <a:off x="0" y="0"/>
            <a:ext cx="1828800" cy="68580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468996" name="Rectangle 4"/>
          <p:cNvSpPr>
            <a:spLocks noGrp="1" noChangeArrowheads="1"/>
          </p:cNvSpPr>
          <p:nvPr>
            <p:ph type="ctrTitle"/>
          </p:nvPr>
        </p:nvSpPr>
        <p:spPr>
          <a:xfrm>
            <a:off x="1828800" y="2438400"/>
            <a:ext cx="6629400" cy="914400"/>
          </a:xfrm>
        </p:spPr>
        <p:txBody>
          <a:bodyPr/>
          <a:lstStyle>
            <a:lvl1pPr algn="r">
              <a:defRPr>
                <a:solidFill>
                  <a:schemeClr val="bg2"/>
                </a:solidFill>
              </a:defRPr>
            </a:lvl1pPr>
          </a:lstStyle>
          <a:p>
            <a:pPr lvl="0"/>
            <a:r>
              <a:rPr lang="ja-JP" altLang="en-US" noProof="0" smtClean="0"/>
              <a:t>マスタ タイトルの書式設定</a:t>
            </a:r>
          </a:p>
        </p:txBody>
      </p:sp>
      <p:sp>
        <p:nvSpPr>
          <p:cNvPr id="468999" name="AutoShape 7" descr="netcomm_logo.png"/>
          <p:cNvSpPr>
            <a:spLocks noChangeAspect="1" noChangeArrowheads="1"/>
          </p:cNvSpPr>
          <p:nvPr userDrawn="1"/>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69000" name="Text Box 8"/>
          <p:cNvSpPr txBox="1">
            <a:spLocks noChangeArrowheads="1"/>
          </p:cNvSpPr>
          <p:nvPr userDrawn="1"/>
        </p:nvSpPr>
        <p:spPr bwMode="auto">
          <a:xfrm>
            <a:off x="152400" y="6461125"/>
            <a:ext cx="1527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gn="ctr">
              <a:spcBef>
                <a:spcPct val="20000"/>
              </a:spcBef>
            </a:pPr>
            <a:r>
              <a:rPr lang="en-US" altLang="ja-JP" sz="2000">
                <a:solidFill>
                  <a:schemeClr val="bg1"/>
                </a:solidFill>
                <a:latin typeface="Arial Narrow" pitchFamily="34" charset="0"/>
                <a:ea typeface="ＭＳ Ｐゴシック" pitchFamily="50" charset="-128"/>
              </a:rPr>
              <a:t>NetCommerce</a:t>
            </a:r>
          </a:p>
        </p:txBody>
      </p:sp>
      <p:sp>
        <p:nvSpPr>
          <p:cNvPr id="469003" name="Line 11"/>
          <p:cNvSpPr>
            <a:spLocks noChangeShapeType="1"/>
          </p:cNvSpPr>
          <p:nvPr userDrawn="1"/>
        </p:nvSpPr>
        <p:spPr bwMode="auto">
          <a:xfrm>
            <a:off x="4038600" y="3352800"/>
            <a:ext cx="0" cy="35052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4" name="Line 12"/>
          <p:cNvSpPr>
            <a:spLocks noChangeShapeType="1"/>
          </p:cNvSpPr>
          <p:nvPr userDrawn="1"/>
        </p:nvSpPr>
        <p:spPr bwMode="auto">
          <a:xfrm>
            <a:off x="4038600" y="0"/>
            <a:ext cx="0" cy="24384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8" name="Line 16"/>
          <p:cNvSpPr>
            <a:spLocks noChangeShapeType="1"/>
          </p:cNvSpPr>
          <p:nvPr userDrawn="1"/>
        </p:nvSpPr>
        <p:spPr bwMode="auto">
          <a:xfrm>
            <a:off x="1828800" y="3352800"/>
            <a:ext cx="6629400" cy="0"/>
          </a:xfrm>
          <a:prstGeom prst="line">
            <a:avLst/>
          </a:prstGeom>
          <a:noFill/>
          <a:ln w="3810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9" name="Line 17"/>
          <p:cNvSpPr>
            <a:spLocks noChangeShapeType="1"/>
          </p:cNvSpPr>
          <p:nvPr userDrawn="1"/>
        </p:nvSpPr>
        <p:spPr bwMode="auto">
          <a:xfrm>
            <a:off x="457200" y="3352800"/>
            <a:ext cx="1371600"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 name="Text Box 8"/>
          <p:cNvSpPr txBox="1">
            <a:spLocks noChangeArrowheads="1"/>
          </p:cNvSpPr>
          <p:nvPr userDrawn="1"/>
        </p:nvSpPr>
        <p:spPr bwMode="auto">
          <a:xfrm>
            <a:off x="152400" y="6461125"/>
            <a:ext cx="1527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2000" smtClean="0">
                <a:solidFill>
                  <a:schemeClr val="bg1"/>
                </a:solidFill>
                <a:latin typeface="Arial Narrow" pitchFamily="34" charset="0"/>
              </a:rPr>
              <a:t>NetCommerce</a:t>
            </a:r>
          </a:p>
        </p:txBody>
      </p:sp>
      <p:sp>
        <p:nvSpPr>
          <p:cNvPr id="12" name="Text Box 9"/>
          <p:cNvSpPr txBox="1">
            <a:spLocks noChangeArrowheads="1"/>
          </p:cNvSpPr>
          <p:nvPr userDrawn="1"/>
        </p:nvSpPr>
        <p:spPr bwMode="auto">
          <a:xfrm>
            <a:off x="1828800" y="6461125"/>
            <a:ext cx="21891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2000" dirty="0" smtClean="0">
                <a:solidFill>
                  <a:srgbClr val="FF3300"/>
                </a:solidFill>
              </a:rPr>
              <a:t>applied marketing</a:t>
            </a:r>
          </a:p>
        </p:txBody>
      </p:sp>
      <p:sp>
        <p:nvSpPr>
          <p:cNvPr id="13" name="Text Box 10"/>
          <p:cNvSpPr txBox="1">
            <a:spLocks noChangeArrowheads="1"/>
          </p:cNvSpPr>
          <p:nvPr userDrawn="1"/>
        </p:nvSpPr>
        <p:spPr bwMode="auto">
          <a:xfrm>
            <a:off x="6116638" y="6642100"/>
            <a:ext cx="30273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800" dirty="0" smtClean="0"/>
              <a:t>2012,all rights reserved by </a:t>
            </a:r>
            <a:r>
              <a:rPr lang="en-US" altLang="ja-JP" sz="800" dirty="0" err="1" smtClean="0"/>
              <a:t>NetCommerce</a:t>
            </a:r>
            <a:r>
              <a:rPr lang="en-US" altLang="ja-JP" sz="800" dirty="0" smtClean="0"/>
              <a:t> &amp; applied marketing</a:t>
            </a:r>
          </a:p>
        </p:txBody>
      </p:sp>
      <p:sp>
        <p:nvSpPr>
          <p:cNvPr id="14" name="Text Box 13"/>
          <p:cNvSpPr txBox="1">
            <a:spLocks noChangeArrowheads="1"/>
          </p:cNvSpPr>
          <p:nvPr userDrawn="1"/>
        </p:nvSpPr>
        <p:spPr bwMode="auto">
          <a:xfrm>
            <a:off x="7099300" y="0"/>
            <a:ext cx="2081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t>ＩＴソリューション塾　講義資料</a:t>
            </a:r>
          </a:p>
        </p:txBody>
      </p:sp>
      <p:sp>
        <p:nvSpPr>
          <p:cNvPr id="15" name="Text Box 15"/>
          <p:cNvSpPr txBox="1">
            <a:spLocks noChangeArrowheads="1"/>
          </p:cNvSpPr>
          <p:nvPr userDrawn="1"/>
        </p:nvSpPr>
        <p:spPr bwMode="auto">
          <a:xfrm>
            <a:off x="4495800" y="3581400"/>
            <a:ext cx="3929063" cy="1074738"/>
          </a:xfrm>
          <a:prstGeom prst="rect">
            <a:avLst/>
          </a:prstGeom>
          <a:noFill/>
          <a:ln w="38100" algn="ctr">
            <a:solidFill>
              <a:srgbClr val="B2B2B2"/>
            </a:solidFill>
            <a:prstDash val="sysDot"/>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defRPr/>
            </a:pPr>
            <a:r>
              <a:rPr lang="ja-JP" altLang="en-US" sz="1000" smtClean="0"/>
              <a:t>　本資料の著作権は、ネットコマース株式会社と株式会社アプライド・マーケティングに帰属します。但し、ソリューション営業塾参加者及び参加者が帰属する会社が、本資料をそのまま、または改変して使用することができます。</a:t>
            </a:r>
          </a:p>
          <a:p>
            <a:pPr eaLnBrk="1" hangingPunct="1">
              <a:defRPr/>
            </a:pPr>
            <a:r>
              <a:rPr lang="ja-JP" altLang="en-US" sz="1000" smtClean="0"/>
              <a:t>　なお、本資料を参加者以外の第三者に提供する場合、その内容についての責任は負いかねますので、ご了承ください。</a:t>
            </a:r>
          </a:p>
        </p:txBody>
      </p:sp>
    </p:spTree>
  </p:cSld>
  <p:clrMapOvr>
    <a:masterClrMapping/>
  </p:clrMapOvr>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Tree>
    <p:extLst>
      <p:ext uri="{BB962C8B-B14F-4D97-AF65-F5344CB8AC3E}">
        <p14:creationId xmlns:p14="http://schemas.microsoft.com/office/powerpoint/2010/main" val="21636265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82130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68994" name="Rectangle 2"/>
          <p:cNvSpPr>
            <a:spLocks noChangeArrowheads="1"/>
          </p:cNvSpPr>
          <p:nvPr userDrawn="1"/>
        </p:nvSpPr>
        <p:spPr bwMode="auto">
          <a:xfrm>
            <a:off x="0" y="0"/>
            <a:ext cx="1828800" cy="68580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468996" name="Rectangle 4"/>
          <p:cNvSpPr>
            <a:spLocks noGrp="1" noChangeArrowheads="1"/>
          </p:cNvSpPr>
          <p:nvPr>
            <p:ph type="ctrTitle"/>
          </p:nvPr>
        </p:nvSpPr>
        <p:spPr>
          <a:xfrm>
            <a:off x="1828800" y="2438400"/>
            <a:ext cx="6629400" cy="914400"/>
          </a:xfrm>
        </p:spPr>
        <p:txBody>
          <a:bodyPr/>
          <a:lstStyle>
            <a:lvl1pPr algn="r">
              <a:defRPr>
                <a:solidFill>
                  <a:schemeClr val="bg2"/>
                </a:solidFill>
              </a:defRPr>
            </a:lvl1pPr>
          </a:lstStyle>
          <a:p>
            <a:pPr lvl="0"/>
            <a:r>
              <a:rPr lang="ja-JP" altLang="en-US" noProof="0" smtClean="0"/>
              <a:t>マスタ タイトルの書式設定</a:t>
            </a:r>
          </a:p>
        </p:txBody>
      </p:sp>
      <p:sp>
        <p:nvSpPr>
          <p:cNvPr id="468999" name="AutoShape 7" descr="netcomm_logo.png"/>
          <p:cNvSpPr>
            <a:spLocks noChangeAspect="1" noChangeArrowheads="1"/>
          </p:cNvSpPr>
          <p:nvPr userDrawn="1"/>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69000" name="Text Box 8"/>
          <p:cNvSpPr txBox="1">
            <a:spLocks noChangeArrowheads="1"/>
          </p:cNvSpPr>
          <p:nvPr userDrawn="1"/>
        </p:nvSpPr>
        <p:spPr bwMode="auto">
          <a:xfrm>
            <a:off x="152400" y="6461125"/>
            <a:ext cx="1527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gn="ctr">
              <a:spcBef>
                <a:spcPct val="20000"/>
              </a:spcBef>
            </a:pPr>
            <a:r>
              <a:rPr lang="en-US" altLang="ja-JP" sz="2000">
                <a:solidFill>
                  <a:schemeClr val="bg1"/>
                </a:solidFill>
                <a:latin typeface="Arial Narrow" pitchFamily="34" charset="0"/>
                <a:ea typeface="ＭＳ Ｐゴシック" pitchFamily="50" charset="-128"/>
              </a:rPr>
              <a:t>NetCommerce</a:t>
            </a:r>
          </a:p>
        </p:txBody>
      </p:sp>
      <p:sp>
        <p:nvSpPr>
          <p:cNvPr id="469002" name="Text Box 10"/>
          <p:cNvSpPr txBox="1">
            <a:spLocks noChangeArrowheads="1"/>
          </p:cNvSpPr>
          <p:nvPr userDrawn="1"/>
        </p:nvSpPr>
        <p:spPr bwMode="auto">
          <a:xfrm>
            <a:off x="7029319" y="6643688"/>
            <a:ext cx="2114681"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gn="r">
              <a:spcBef>
                <a:spcPct val="20000"/>
              </a:spcBef>
            </a:pPr>
            <a:r>
              <a:rPr lang="en-US" altLang="ja-JP" sz="800" dirty="0" smtClean="0">
                <a:solidFill>
                  <a:srgbClr val="484848"/>
                </a:solidFill>
                <a:ea typeface="ＭＳ Ｐゴシック" pitchFamily="50" charset="-128"/>
              </a:rPr>
              <a:t>2010,all </a:t>
            </a:r>
            <a:r>
              <a:rPr lang="en-US" altLang="ja-JP" sz="800" dirty="0">
                <a:solidFill>
                  <a:srgbClr val="484848"/>
                </a:solidFill>
                <a:ea typeface="ＭＳ Ｐゴシック" pitchFamily="50" charset="-128"/>
              </a:rPr>
              <a:t>rights reserved by </a:t>
            </a:r>
            <a:r>
              <a:rPr lang="en-US" altLang="ja-JP" sz="800" dirty="0" err="1" smtClean="0">
                <a:solidFill>
                  <a:srgbClr val="484848"/>
                </a:solidFill>
                <a:ea typeface="ＭＳ Ｐゴシック" pitchFamily="50" charset="-128"/>
              </a:rPr>
              <a:t>NetCommerce</a:t>
            </a:r>
            <a:endParaRPr lang="en-US" altLang="ja-JP" sz="800" dirty="0">
              <a:solidFill>
                <a:srgbClr val="484848"/>
              </a:solidFill>
              <a:ea typeface="ＭＳ Ｐゴシック" pitchFamily="50" charset="-128"/>
            </a:endParaRPr>
          </a:p>
        </p:txBody>
      </p:sp>
      <p:sp>
        <p:nvSpPr>
          <p:cNvPr id="469003" name="Line 11"/>
          <p:cNvSpPr>
            <a:spLocks noChangeShapeType="1"/>
          </p:cNvSpPr>
          <p:nvPr userDrawn="1"/>
        </p:nvSpPr>
        <p:spPr bwMode="auto">
          <a:xfrm>
            <a:off x="4038600" y="3352800"/>
            <a:ext cx="0" cy="35052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4" name="Line 12"/>
          <p:cNvSpPr>
            <a:spLocks noChangeShapeType="1"/>
          </p:cNvSpPr>
          <p:nvPr userDrawn="1"/>
        </p:nvSpPr>
        <p:spPr bwMode="auto">
          <a:xfrm>
            <a:off x="4038600" y="0"/>
            <a:ext cx="0" cy="24384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8" name="Line 16"/>
          <p:cNvSpPr>
            <a:spLocks noChangeShapeType="1"/>
          </p:cNvSpPr>
          <p:nvPr userDrawn="1"/>
        </p:nvSpPr>
        <p:spPr bwMode="auto">
          <a:xfrm>
            <a:off x="1828800" y="3352800"/>
            <a:ext cx="6629400" cy="0"/>
          </a:xfrm>
          <a:prstGeom prst="line">
            <a:avLst/>
          </a:prstGeom>
          <a:noFill/>
          <a:ln w="3810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9" name="Line 17"/>
          <p:cNvSpPr>
            <a:spLocks noChangeShapeType="1"/>
          </p:cNvSpPr>
          <p:nvPr userDrawn="1"/>
        </p:nvSpPr>
        <p:spPr bwMode="auto">
          <a:xfrm>
            <a:off x="457200" y="3352800"/>
            <a:ext cx="1371600"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Tree>
    <p:extLst>
      <p:ext uri="{BB962C8B-B14F-4D97-AF65-F5344CB8AC3E}">
        <p14:creationId xmlns:p14="http://schemas.microsoft.com/office/powerpoint/2010/main" val="1320319779"/>
      </p:ext>
    </p:extLst>
  </p:cSld>
  <p:clrMapOvr>
    <a:masterClrMapping/>
  </p:clrMapOvr>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457200" y="1600200"/>
            <a:ext cx="8229600" cy="4525963"/>
          </a:xfrm>
          <a:prstGeom prst="rect">
            <a:avLst/>
          </a:prstGeo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4537613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Tree>
    <p:extLst>
      <p:ext uri="{BB962C8B-B14F-4D97-AF65-F5344CB8AC3E}">
        <p14:creationId xmlns:p14="http://schemas.microsoft.com/office/powerpoint/2010/main" val="37662469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41940850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20213760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Tree>
    <p:extLst>
      <p:ext uri="{BB962C8B-B14F-4D97-AF65-F5344CB8AC3E}">
        <p14:creationId xmlns:p14="http://schemas.microsoft.com/office/powerpoint/2010/main" val="291368314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4"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slideLayout" Target="../slideLayouts/slideLayout7.xml"/><Relationship Id="rId5" Type="http://schemas.openxmlformats.org/officeDocument/2006/relationships/slideLayout" Target="../slideLayouts/slideLayout8.xml"/><Relationship Id="rId6" Type="http://schemas.openxmlformats.org/officeDocument/2006/relationships/slideLayout" Target="../slideLayouts/slideLayout9.xml"/><Relationship Id="rId7" Type="http://schemas.openxmlformats.org/officeDocument/2006/relationships/theme" Target="../theme/theme2.xml"/><Relationship Id="rId1" Type="http://schemas.openxmlformats.org/officeDocument/2006/relationships/slideLayout" Target="../slideLayouts/slideLayout4.xml"/><Relationship Id="rId2"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0" name="Rectangle 16"/>
          <p:cNvSpPr>
            <a:spLocks noChangeArrowheads="1"/>
          </p:cNvSpPr>
          <p:nvPr userDrawn="1"/>
        </p:nvSpPr>
        <p:spPr bwMode="auto">
          <a:xfrm>
            <a:off x="0" y="0"/>
            <a:ext cx="9144000" cy="8382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26" name="Rectangle 2"/>
          <p:cNvSpPr>
            <a:spLocks noGrp="1" noChangeArrowheads="1"/>
          </p:cNvSpPr>
          <p:nvPr>
            <p:ph type="title"/>
          </p:nvPr>
        </p:nvSpPr>
        <p:spPr bwMode="auto">
          <a:xfrm>
            <a:off x="152400" y="152400"/>
            <a:ext cx="82296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ja-JP" smtClean="0"/>
              <a:t>Click to edit Master title style</a:t>
            </a:r>
          </a:p>
        </p:txBody>
      </p:sp>
      <p:sp>
        <p:nvSpPr>
          <p:cNvPr id="6" name="Text Box 22"/>
          <p:cNvSpPr txBox="1">
            <a:spLocks noChangeArrowheads="1"/>
          </p:cNvSpPr>
          <p:nvPr userDrawn="1"/>
        </p:nvSpPr>
        <p:spPr bwMode="auto">
          <a:xfrm>
            <a:off x="6537325" y="6583363"/>
            <a:ext cx="26304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defRPr/>
            </a:pPr>
            <a:r>
              <a:rPr lang="en-US" altLang="ja-JP" sz="1200" smtClean="0">
                <a:solidFill>
                  <a:srgbClr val="FF3300"/>
                </a:solidFill>
              </a:rPr>
              <a:t>Net</a:t>
            </a:r>
            <a:r>
              <a:rPr lang="en-US" altLang="ja-JP" sz="1200" smtClean="0">
                <a:solidFill>
                  <a:srgbClr val="006699"/>
                </a:solidFill>
              </a:rPr>
              <a:t>Commerce</a:t>
            </a:r>
            <a:r>
              <a:rPr lang="ja-JP" altLang="en-US" sz="1200" smtClean="0">
                <a:solidFill>
                  <a:srgbClr val="006699"/>
                </a:solidFill>
              </a:rPr>
              <a:t>　</a:t>
            </a:r>
            <a:r>
              <a:rPr lang="en-US" altLang="ja-JP" sz="1200" smtClean="0">
                <a:solidFill>
                  <a:srgbClr val="006699"/>
                </a:solidFill>
              </a:rPr>
              <a:t>&amp; </a:t>
            </a:r>
            <a:r>
              <a:rPr lang="en-US" altLang="ja-JP" sz="1200" smtClean="0">
                <a:solidFill>
                  <a:srgbClr val="FF3300"/>
                </a:solidFill>
              </a:rPr>
              <a:t>applied marketing</a:t>
            </a:r>
          </a:p>
        </p:txBody>
      </p:sp>
      <p:sp>
        <p:nvSpPr>
          <p:cNvPr id="7" name="Text Box 24"/>
          <p:cNvSpPr txBox="1">
            <a:spLocks noChangeArrowheads="1"/>
          </p:cNvSpPr>
          <p:nvPr userDrawn="1"/>
        </p:nvSpPr>
        <p:spPr bwMode="auto">
          <a:xfrm>
            <a:off x="0" y="6642100"/>
            <a:ext cx="30273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800" dirty="0" smtClean="0"/>
              <a:t>2013,all rights reserved by </a:t>
            </a:r>
            <a:r>
              <a:rPr lang="en-US" altLang="ja-JP" sz="800" dirty="0" err="1" smtClean="0"/>
              <a:t>NetCommerce</a:t>
            </a:r>
            <a:r>
              <a:rPr lang="en-US" altLang="ja-JP" sz="800" dirty="0" smtClean="0"/>
              <a:t> &amp; applied marketing</a:t>
            </a:r>
          </a:p>
        </p:txBody>
      </p:sp>
    </p:spTree>
  </p:cSld>
  <p:clrMap bg1="lt1" tx1="dk1" bg2="lt2" tx2="dk2" accent1="accent1" accent2="accent2" accent3="accent3" accent4="accent4" accent5="accent5" accent6="accent6" hlink="hlink" folHlink="folHlink"/>
  <p:sldLayoutIdLst>
    <p:sldLayoutId id="2147483649" r:id="rId1"/>
    <p:sldLayoutId id="2147483654" r:id="rId2"/>
    <p:sldLayoutId id="2147483655" r:id="rId3"/>
  </p:sldLayoutIdLst>
  <p:timing>
    <p:tnLst>
      <p:par>
        <p:cTn xmlns:p14="http://schemas.microsoft.com/office/powerpoint/2010/main" id="1" dur="indefinite" restart="never" nodeType="tmRoot"/>
      </p:par>
    </p:tnLst>
  </p:timing>
  <p:txStyles>
    <p:titleStyle>
      <a:lvl1pPr algn="l" rtl="0" fontAlgn="base">
        <a:spcBef>
          <a:spcPct val="0"/>
        </a:spcBef>
        <a:spcAft>
          <a:spcPct val="0"/>
        </a:spcAft>
        <a:defRPr sz="3200">
          <a:solidFill>
            <a:schemeClr val="bg1"/>
          </a:solidFill>
          <a:latin typeface="+mj-lt"/>
          <a:ea typeface="+mj-ea"/>
          <a:cs typeface="+mj-cs"/>
        </a:defRPr>
      </a:lvl1pPr>
      <a:lvl2pPr algn="l" rtl="0" fontAlgn="base">
        <a:spcBef>
          <a:spcPct val="0"/>
        </a:spcBef>
        <a:spcAft>
          <a:spcPct val="0"/>
        </a:spcAft>
        <a:defRPr sz="3200">
          <a:solidFill>
            <a:schemeClr val="bg1"/>
          </a:solidFill>
          <a:latin typeface="Arial" charset="0"/>
        </a:defRPr>
      </a:lvl2pPr>
      <a:lvl3pPr algn="l" rtl="0" fontAlgn="base">
        <a:spcBef>
          <a:spcPct val="0"/>
        </a:spcBef>
        <a:spcAft>
          <a:spcPct val="0"/>
        </a:spcAft>
        <a:defRPr sz="3200">
          <a:solidFill>
            <a:schemeClr val="bg1"/>
          </a:solidFill>
          <a:latin typeface="Arial" charset="0"/>
        </a:defRPr>
      </a:lvl3pPr>
      <a:lvl4pPr algn="l" rtl="0" fontAlgn="base">
        <a:spcBef>
          <a:spcPct val="0"/>
        </a:spcBef>
        <a:spcAft>
          <a:spcPct val="0"/>
        </a:spcAft>
        <a:defRPr sz="3200">
          <a:solidFill>
            <a:schemeClr val="bg1"/>
          </a:solidFill>
          <a:latin typeface="Arial" charset="0"/>
        </a:defRPr>
      </a:lvl4pPr>
      <a:lvl5pPr algn="l" rtl="0" fontAlgn="base">
        <a:spcBef>
          <a:spcPct val="0"/>
        </a:spcBef>
        <a:spcAft>
          <a:spcPct val="0"/>
        </a:spcAft>
        <a:defRPr sz="3200">
          <a:solidFill>
            <a:schemeClr val="bg1"/>
          </a:solidFill>
          <a:latin typeface="Arial" charset="0"/>
        </a:defRPr>
      </a:lvl5pPr>
      <a:lvl6pPr marL="457200" algn="l" rtl="0" fontAlgn="base">
        <a:spcBef>
          <a:spcPct val="0"/>
        </a:spcBef>
        <a:spcAft>
          <a:spcPct val="0"/>
        </a:spcAft>
        <a:defRPr sz="3200">
          <a:solidFill>
            <a:schemeClr val="bg1"/>
          </a:solidFill>
          <a:latin typeface="Arial" charset="0"/>
        </a:defRPr>
      </a:lvl6pPr>
      <a:lvl7pPr marL="914400" algn="l" rtl="0" fontAlgn="base">
        <a:spcBef>
          <a:spcPct val="0"/>
        </a:spcBef>
        <a:spcAft>
          <a:spcPct val="0"/>
        </a:spcAft>
        <a:defRPr sz="3200">
          <a:solidFill>
            <a:schemeClr val="bg1"/>
          </a:solidFill>
          <a:latin typeface="Arial" charset="0"/>
        </a:defRPr>
      </a:lvl7pPr>
      <a:lvl8pPr marL="1371600" algn="l" rtl="0" fontAlgn="base">
        <a:spcBef>
          <a:spcPct val="0"/>
        </a:spcBef>
        <a:spcAft>
          <a:spcPct val="0"/>
        </a:spcAft>
        <a:defRPr sz="3200">
          <a:solidFill>
            <a:schemeClr val="bg1"/>
          </a:solidFill>
          <a:latin typeface="Arial" charset="0"/>
        </a:defRPr>
      </a:lvl8pPr>
      <a:lvl9pPr marL="1828800" algn="l" rtl="0" fontAlgn="base">
        <a:spcBef>
          <a:spcPct val="0"/>
        </a:spcBef>
        <a:spcAft>
          <a:spcPct val="0"/>
        </a:spcAft>
        <a:defRPr sz="3200">
          <a:solidFill>
            <a:schemeClr val="bg1"/>
          </a:solidFill>
          <a:latin typeface="Arial" charset="0"/>
        </a:defRPr>
      </a:lvl9pPr>
    </p:titleStyle>
    <p:bodyStyle>
      <a:lvl1pPr marL="342900" indent="-342900" algn="l" rtl="0" fontAlgn="base">
        <a:spcBef>
          <a:spcPct val="20000"/>
        </a:spcBef>
        <a:spcAft>
          <a:spcPct val="0"/>
        </a:spcAft>
        <a:buChar char="•"/>
        <a:defRPr>
          <a:solidFill>
            <a:srgbClr val="0073A3"/>
          </a:solidFill>
          <a:latin typeface="+mn-lt"/>
          <a:ea typeface="+mn-ea"/>
          <a:cs typeface="+mn-cs"/>
        </a:defRPr>
      </a:lvl1pPr>
      <a:lvl2pPr marL="742950" indent="-285750" algn="l" rtl="0" fontAlgn="base">
        <a:spcBef>
          <a:spcPct val="20000"/>
        </a:spcBef>
        <a:spcAft>
          <a:spcPct val="0"/>
        </a:spcAft>
        <a:buChar char="–"/>
        <a:defRPr sz="1600">
          <a:solidFill>
            <a:srgbClr val="484848"/>
          </a:solidFill>
          <a:latin typeface="+mn-lt"/>
        </a:defRPr>
      </a:lvl2pPr>
      <a:lvl3pPr marL="1143000" indent="-228600" algn="l" rtl="0" fontAlgn="base">
        <a:spcBef>
          <a:spcPct val="20000"/>
        </a:spcBef>
        <a:spcAft>
          <a:spcPct val="0"/>
        </a:spcAft>
        <a:buChar char="•"/>
        <a:defRPr sz="1600">
          <a:solidFill>
            <a:srgbClr val="484848"/>
          </a:solidFill>
          <a:latin typeface="+mn-lt"/>
        </a:defRPr>
      </a:lvl3pPr>
      <a:lvl4pPr marL="1600200" indent="-228600" algn="l" rtl="0" fontAlgn="base">
        <a:spcBef>
          <a:spcPct val="20000"/>
        </a:spcBef>
        <a:spcAft>
          <a:spcPct val="0"/>
        </a:spcAft>
        <a:buChar char="–"/>
        <a:defRPr sz="1400">
          <a:solidFill>
            <a:srgbClr val="484848"/>
          </a:solidFill>
          <a:latin typeface="+mn-lt"/>
        </a:defRPr>
      </a:lvl4pPr>
      <a:lvl5pPr marL="2057400" indent="-228600" algn="l" rtl="0" fontAlgn="base">
        <a:spcBef>
          <a:spcPct val="20000"/>
        </a:spcBef>
        <a:spcAft>
          <a:spcPct val="0"/>
        </a:spcAft>
        <a:buChar char="»"/>
        <a:defRPr sz="1400">
          <a:solidFill>
            <a:srgbClr val="484848"/>
          </a:solidFill>
          <a:latin typeface="+mn-lt"/>
        </a:defRPr>
      </a:lvl5pPr>
      <a:lvl6pPr marL="2514600" indent="-228600" algn="l" rtl="0" fontAlgn="base">
        <a:spcBef>
          <a:spcPct val="20000"/>
        </a:spcBef>
        <a:spcAft>
          <a:spcPct val="0"/>
        </a:spcAft>
        <a:buChar char="»"/>
        <a:defRPr sz="1400">
          <a:solidFill>
            <a:srgbClr val="484848"/>
          </a:solidFill>
          <a:latin typeface="+mn-lt"/>
        </a:defRPr>
      </a:lvl6pPr>
      <a:lvl7pPr marL="2971800" indent="-228600" algn="l" rtl="0" fontAlgn="base">
        <a:spcBef>
          <a:spcPct val="20000"/>
        </a:spcBef>
        <a:spcAft>
          <a:spcPct val="0"/>
        </a:spcAft>
        <a:buChar char="»"/>
        <a:defRPr sz="1400">
          <a:solidFill>
            <a:srgbClr val="484848"/>
          </a:solidFill>
          <a:latin typeface="+mn-lt"/>
        </a:defRPr>
      </a:lvl7pPr>
      <a:lvl8pPr marL="3429000" indent="-228600" algn="l" rtl="0" fontAlgn="base">
        <a:spcBef>
          <a:spcPct val="20000"/>
        </a:spcBef>
        <a:spcAft>
          <a:spcPct val="0"/>
        </a:spcAft>
        <a:buChar char="»"/>
        <a:defRPr sz="1400">
          <a:solidFill>
            <a:srgbClr val="484848"/>
          </a:solidFill>
          <a:latin typeface="+mn-lt"/>
        </a:defRPr>
      </a:lvl8pPr>
      <a:lvl9pPr marL="3886200" indent="-228600" algn="l" rtl="0" fontAlgn="base">
        <a:spcBef>
          <a:spcPct val="20000"/>
        </a:spcBef>
        <a:spcAft>
          <a:spcPct val="0"/>
        </a:spcAft>
        <a:buChar char="»"/>
        <a:defRPr sz="1400">
          <a:solidFill>
            <a:srgbClr val="484848"/>
          </a:solidFill>
          <a:latin typeface="+mn-lt"/>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0" name="Rectangle 16"/>
          <p:cNvSpPr>
            <a:spLocks noChangeArrowheads="1"/>
          </p:cNvSpPr>
          <p:nvPr userDrawn="1"/>
        </p:nvSpPr>
        <p:spPr bwMode="auto">
          <a:xfrm>
            <a:off x="0" y="0"/>
            <a:ext cx="9144000" cy="8382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26" name="Rectangle 2"/>
          <p:cNvSpPr>
            <a:spLocks noGrp="1" noChangeArrowheads="1"/>
          </p:cNvSpPr>
          <p:nvPr>
            <p:ph type="title"/>
          </p:nvPr>
        </p:nvSpPr>
        <p:spPr bwMode="auto">
          <a:xfrm>
            <a:off x="152400" y="152400"/>
            <a:ext cx="82296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ja-JP" smtClean="0"/>
              <a:t>Click to edit Master title style</a:t>
            </a:r>
          </a:p>
        </p:txBody>
      </p:sp>
      <p:sp>
        <p:nvSpPr>
          <p:cNvPr id="1048" name="Text Box 24"/>
          <p:cNvSpPr txBox="1">
            <a:spLocks noChangeArrowheads="1"/>
          </p:cNvSpPr>
          <p:nvPr userDrawn="1"/>
        </p:nvSpPr>
        <p:spPr bwMode="auto">
          <a:xfrm>
            <a:off x="0" y="6640969"/>
            <a:ext cx="208582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gn="l">
              <a:spcBef>
                <a:spcPct val="20000"/>
              </a:spcBef>
            </a:pPr>
            <a:r>
              <a:rPr lang="en-US" altLang="ja-JP" sz="800" dirty="0" smtClean="0">
                <a:solidFill>
                  <a:srgbClr val="484848"/>
                </a:solidFill>
                <a:ea typeface="ＭＳ Ｐゴシック" pitchFamily="50" charset="-128"/>
              </a:rPr>
              <a:t>2011,all </a:t>
            </a:r>
            <a:r>
              <a:rPr lang="en-US" altLang="ja-JP" sz="800" dirty="0">
                <a:solidFill>
                  <a:srgbClr val="484848"/>
                </a:solidFill>
                <a:ea typeface="ＭＳ Ｐゴシック" pitchFamily="50" charset="-128"/>
              </a:rPr>
              <a:t>rights reserved </a:t>
            </a:r>
            <a:r>
              <a:rPr lang="en-US" altLang="ja-JP" sz="800" dirty="0" smtClean="0">
                <a:solidFill>
                  <a:srgbClr val="484848"/>
                </a:solidFill>
                <a:ea typeface="ＭＳ Ｐゴシック" pitchFamily="50" charset="-128"/>
              </a:rPr>
              <a:t>by</a:t>
            </a:r>
            <a:r>
              <a:rPr lang="ja-JP" altLang="en-US" sz="800" baseline="0" dirty="0" smtClean="0">
                <a:solidFill>
                  <a:srgbClr val="484848"/>
                </a:solidFill>
                <a:ea typeface="ＭＳ Ｐゴシック" pitchFamily="50" charset="-128"/>
              </a:rPr>
              <a:t> </a:t>
            </a:r>
            <a:r>
              <a:rPr lang="en-US" altLang="ja-JP" sz="800" baseline="0" dirty="0" err="1" smtClean="0">
                <a:solidFill>
                  <a:srgbClr val="484848"/>
                </a:solidFill>
                <a:ea typeface="ＭＳ Ｐゴシック" pitchFamily="50" charset="-128"/>
              </a:rPr>
              <a:t>NetCommerce</a:t>
            </a:r>
            <a:endParaRPr lang="en-US" altLang="ja-JP" sz="800" dirty="0">
              <a:solidFill>
                <a:srgbClr val="484848"/>
              </a:solidFill>
              <a:ea typeface="ＭＳ Ｐゴシック" pitchFamily="50" charset="-128"/>
            </a:endParaRPr>
          </a:p>
        </p:txBody>
      </p:sp>
      <p:sp>
        <p:nvSpPr>
          <p:cNvPr id="6" name="Text Box 22"/>
          <p:cNvSpPr txBox="1">
            <a:spLocks noChangeArrowheads="1"/>
          </p:cNvSpPr>
          <p:nvPr userDrawn="1"/>
        </p:nvSpPr>
        <p:spPr bwMode="auto">
          <a:xfrm>
            <a:off x="7943294" y="6579412"/>
            <a:ext cx="117371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pPr>
            <a:r>
              <a:rPr lang="en-US" altLang="ja-JP" dirty="0" err="1" smtClean="0">
                <a:solidFill>
                  <a:srgbClr val="FF3300"/>
                </a:solidFill>
                <a:ea typeface="ＭＳ Ｐゴシック" pitchFamily="50" charset="-128"/>
              </a:rPr>
              <a:t>Net</a:t>
            </a:r>
            <a:r>
              <a:rPr lang="en-US" altLang="ja-JP" dirty="0" err="1" smtClean="0">
                <a:solidFill>
                  <a:srgbClr val="006699"/>
                </a:solidFill>
                <a:ea typeface="ＭＳ Ｐゴシック" pitchFamily="50" charset="-128"/>
              </a:rPr>
              <a:t>Commerce</a:t>
            </a:r>
            <a:endParaRPr lang="en-US" altLang="ja-JP" dirty="0">
              <a:solidFill>
                <a:srgbClr val="FF3300"/>
              </a:solidFill>
              <a:ea typeface="ＭＳ Ｐゴシック" pitchFamily="50" charset="-128"/>
            </a:endParaRPr>
          </a:p>
        </p:txBody>
      </p:sp>
    </p:spTree>
    <p:extLst>
      <p:ext uri="{BB962C8B-B14F-4D97-AF65-F5344CB8AC3E}">
        <p14:creationId xmlns:p14="http://schemas.microsoft.com/office/powerpoint/2010/main" val="371757551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Lst>
  <p:timing>
    <p:tnLst>
      <p:par>
        <p:cTn xmlns:p14="http://schemas.microsoft.com/office/powerpoint/2010/main" id="1" dur="indefinite" restart="never" nodeType="tmRoot"/>
      </p:par>
    </p:tnLst>
  </p:timing>
  <p:txStyles>
    <p:titleStyle>
      <a:lvl1pPr algn="l" rtl="0" fontAlgn="base">
        <a:spcBef>
          <a:spcPct val="0"/>
        </a:spcBef>
        <a:spcAft>
          <a:spcPct val="0"/>
        </a:spcAft>
        <a:defRPr sz="3200">
          <a:solidFill>
            <a:schemeClr val="bg1"/>
          </a:solidFill>
          <a:latin typeface="+mj-lt"/>
          <a:ea typeface="+mj-ea"/>
          <a:cs typeface="+mj-cs"/>
        </a:defRPr>
      </a:lvl1pPr>
      <a:lvl2pPr algn="l" rtl="0" fontAlgn="base">
        <a:spcBef>
          <a:spcPct val="0"/>
        </a:spcBef>
        <a:spcAft>
          <a:spcPct val="0"/>
        </a:spcAft>
        <a:defRPr sz="3200">
          <a:solidFill>
            <a:schemeClr val="bg1"/>
          </a:solidFill>
          <a:latin typeface="Arial" charset="0"/>
        </a:defRPr>
      </a:lvl2pPr>
      <a:lvl3pPr algn="l" rtl="0" fontAlgn="base">
        <a:spcBef>
          <a:spcPct val="0"/>
        </a:spcBef>
        <a:spcAft>
          <a:spcPct val="0"/>
        </a:spcAft>
        <a:defRPr sz="3200">
          <a:solidFill>
            <a:schemeClr val="bg1"/>
          </a:solidFill>
          <a:latin typeface="Arial" charset="0"/>
        </a:defRPr>
      </a:lvl3pPr>
      <a:lvl4pPr algn="l" rtl="0" fontAlgn="base">
        <a:spcBef>
          <a:spcPct val="0"/>
        </a:spcBef>
        <a:spcAft>
          <a:spcPct val="0"/>
        </a:spcAft>
        <a:defRPr sz="3200">
          <a:solidFill>
            <a:schemeClr val="bg1"/>
          </a:solidFill>
          <a:latin typeface="Arial" charset="0"/>
        </a:defRPr>
      </a:lvl4pPr>
      <a:lvl5pPr algn="l" rtl="0" fontAlgn="base">
        <a:spcBef>
          <a:spcPct val="0"/>
        </a:spcBef>
        <a:spcAft>
          <a:spcPct val="0"/>
        </a:spcAft>
        <a:defRPr sz="3200">
          <a:solidFill>
            <a:schemeClr val="bg1"/>
          </a:solidFill>
          <a:latin typeface="Arial" charset="0"/>
        </a:defRPr>
      </a:lvl5pPr>
      <a:lvl6pPr marL="457200" algn="l" rtl="0" fontAlgn="base">
        <a:spcBef>
          <a:spcPct val="0"/>
        </a:spcBef>
        <a:spcAft>
          <a:spcPct val="0"/>
        </a:spcAft>
        <a:defRPr sz="3200">
          <a:solidFill>
            <a:schemeClr val="bg1"/>
          </a:solidFill>
          <a:latin typeface="Arial" charset="0"/>
        </a:defRPr>
      </a:lvl6pPr>
      <a:lvl7pPr marL="914400" algn="l" rtl="0" fontAlgn="base">
        <a:spcBef>
          <a:spcPct val="0"/>
        </a:spcBef>
        <a:spcAft>
          <a:spcPct val="0"/>
        </a:spcAft>
        <a:defRPr sz="3200">
          <a:solidFill>
            <a:schemeClr val="bg1"/>
          </a:solidFill>
          <a:latin typeface="Arial" charset="0"/>
        </a:defRPr>
      </a:lvl7pPr>
      <a:lvl8pPr marL="1371600" algn="l" rtl="0" fontAlgn="base">
        <a:spcBef>
          <a:spcPct val="0"/>
        </a:spcBef>
        <a:spcAft>
          <a:spcPct val="0"/>
        </a:spcAft>
        <a:defRPr sz="3200">
          <a:solidFill>
            <a:schemeClr val="bg1"/>
          </a:solidFill>
          <a:latin typeface="Arial" charset="0"/>
        </a:defRPr>
      </a:lvl8pPr>
      <a:lvl9pPr marL="1828800" algn="l" rtl="0" fontAlgn="base">
        <a:spcBef>
          <a:spcPct val="0"/>
        </a:spcBef>
        <a:spcAft>
          <a:spcPct val="0"/>
        </a:spcAft>
        <a:defRPr sz="3200">
          <a:solidFill>
            <a:schemeClr val="bg1"/>
          </a:solidFill>
          <a:latin typeface="Arial" charset="0"/>
        </a:defRPr>
      </a:lvl9pPr>
    </p:titleStyle>
    <p:bodyStyle>
      <a:lvl1pPr marL="342900" indent="-342900" algn="l" rtl="0" fontAlgn="base">
        <a:spcBef>
          <a:spcPct val="20000"/>
        </a:spcBef>
        <a:spcAft>
          <a:spcPct val="0"/>
        </a:spcAft>
        <a:buChar char="•"/>
        <a:defRPr>
          <a:solidFill>
            <a:srgbClr val="0073A3"/>
          </a:solidFill>
          <a:latin typeface="+mn-lt"/>
          <a:ea typeface="+mn-ea"/>
          <a:cs typeface="+mn-cs"/>
        </a:defRPr>
      </a:lvl1pPr>
      <a:lvl2pPr marL="742950" indent="-285750" algn="l" rtl="0" fontAlgn="base">
        <a:spcBef>
          <a:spcPct val="20000"/>
        </a:spcBef>
        <a:spcAft>
          <a:spcPct val="0"/>
        </a:spcAft>
        <a:buChar char="–"/>
        <a:defRPr sz="1600">
          <a:solidFill>
            <a:srgbClr val="484848"/>
          </a:solidFill>
          <a:latin typeface="+mn-lt"/>
        </a:defRPr>
      </a:lvl2pPr>
      <a:lvl3pPr marL="1143000" indent="-228600" algn="l" rtl="0" fontAlgn="base">
        <a:spcBef>
          <a:spcPct val="20000"/>
        </a:spcBef>
        <a:spcAft>
          <a:spcPct val="0"/>
        </a:spcAft>
        <a:buChar char="•"/>
        <a:defRPr sz="1600">
          <a:solidFill>
            <a:srgbClr val="484848"/>
          </a:solidFill>
          <a:latin typeface="+mn-lt"/>
        </a:defRPr>
      </a:lvl3pPr>
      <a:lvl4pPr marL="1600200" indent="-228600" algn="l" rtl="0" fontAlgn="base">
        <a:spcBef>
          <a:spcPct val="20000"/>
        </a:spcBef>
        <a:spcAft>
          <a:spcPct val="0"/>
        </a:spcAft>
        <a:buChar char="–"/>
        <a:defRPr sz="1400">
          <a:solidFill>
            <a:srgbClr val="484848"/>
          </a:solidFill>
          <a:latin typeface="+mn-lt"/>
        </a:defRPr>
      </a:lvl4pPr>
      <a:lvl5pPr marL="2057400" indent="-228600" algn="l" rtl="0" fontAlgn="base">
        <a:spcBef>
          <a:spcPct val="20000"/>
        </a:spcBef>
        <a:spcAft>
          <a:spcPct val="0"/>
        </a:spcAft>
        <a:buChar char="»"/>
        <a:defRPr sz="1400">
          <a:solidFill>
            <a:srgbClr val="484848"/>
          </a:solidFill>
          <a:latin typeface="+mn-lt"/>
        </a:defRPr>
      </a:lvl5pPr>
      <a:lvl6pPr marL="2514600" indent="-228600" algn="l" rtl="0" fontAlgn="base">
        <a:spcBef>
          <a:spcPct val="20000"/>
        </a:spcBef>
        <a:spcAft>
          <a:spcPct val="0"/>
        </a:spcAft>
        <a:buChar char="»"/>
        <a:defRPr sz="1400">
          <a:solidFill>
            <a:srgbClr val="484848"/>
          </a:solidFill>
          <a:latin typeface="+mn-lt"/>
        </a:defRPr>
      </a:lvl6pPr>
      <a:lvl7pPr marL="2971800" indent="-228600" algn="l" rtl="0" fontAlgn="base">
        <a:spcBef>
          <a:spcPct val="20000"/>
        </a:spcBef>
        <a:spcAft>
          <a:spcPct val="0"/>
        </a:spcAft>
        <a:buChar char="»"/>
        <a:defRPr sz="1400">
          <a:solidFill>
            <a:srgbClr val="484848"/>
          </a:solidFill>
          <a:latin typeface="+mn-lt"/>
        </a:defRPr>
      </a:lvl7pPr>
      <a:lvl8pPr marL="3429000" indent="-228600" algn="l" rtl="0" fontAlgn="base">
        <a:spcBef>
          <a:spcPct val="20000"/>
        </a:spcBef>
        <a:spcAft>
          <a:spcPct val="0"/>
        </a:spcAft>
        <a:buChar char="»"/>
        <a:defRPr sz="1400">
          <a:solidFill>
            <a:srgbClr val="484848"/>
          </a:solidFill>
          <a:latin typeface="+mn-lt"/>
        </a:defRPr>
      </a:lvl8pPr>
      <a:lvl9pPr marL="3886200" indent="-228600" algn="l" rtl="0" fontAlgn="base">
        <a:spcBef>
          <a:spcPct val="20000"/>
        </a:spcBef>
        <a:spcAft>
          <a:spcPct val="0"/>
        </a:spcAft>
        <a:buChar char="»"/>
        <a:defRPr sz="1400">
          <a:solidFill>
            <a:srgbClr val="484848"/>
          </a:solidFill>
          <a:latin typeface="+mn-lt"/>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image" Target="../media/image2.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3.png"/><Relationship Id="rId5" Type="http://schemas.openxmlformats.org/officeDocument/2006/relationships/image" Target="../media/image21.png"/><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2.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4" Type="http://schemas.openxmlformats.org/officeDocument/2006/relationships/image" Target="../media/image23.GIF"/><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 Id="rId3" Type="http://schemas.openxmlformats.org/officeDocument/2006/relationships/image" Target="../media/image2.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 Id="rId3" Type="http://schemas.openxmlformats.org/officeDocument/2006/relationships/image" Target="../media/image24.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6.jpeg"/></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28.png"/><Relationship Id="rId5" Type="http://schemas.openxmlformats.org/officeDocument/2006/relationships/image" Target="../media/image29.png"/><Relationship Id="rId6" Type="http://schemas.openxmlformats.org/officeDocument/2006/relationships/image" Target="../media/image30.png"/><Relationship Id="rId7" Type="http://schemas.openxmlformats.org/officeDocument/2006/relationships/image" Target="../media/image31.png"/><Relationship Id="rId8" Type="http://schemas.openxmlformats.org/officeDocument/2006/relationships/image" Target="../media/image32.png"/><Relationship Id="rId9" Type="http://schemas.openxmlformats.org/officeDocument/2006/relationships/image" Target="../media/image33.png"/><Relationship Id="rId1" Type="http://schemas.openxmlformats.org/officeDocument/2006/relationships/slideLayout" Target="../slideLayouts/slideLayout2.xml"/><Relationship Id="rId2" Type="http://schemas.openxmlformats.org/officeDocument/2006/relationships/image" Target="../media/image26.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26.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6.jpeg"/><Relationship Id="rId3" Type="http://schemas.openxmlformats.org/officeDocument/2006/relationships/image" Target="../media/image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6.jpe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png"/><Relationship Id="rId3" Type="http://schemas.openxmlformats.org/officeDocument/2006/relationships/image" Target="../media/image35.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xml"/><Relationship Id="rId3" Type="http://schemas.openxmlformats.org/officeDocument/2006/relationships/image" Target="../media/image2.jpe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5.png"/><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2.xml"/><Relationship Id="rId3" Type="http://schemas.openxmlformats.org/officeDocument/2006/relationships/image" Target="../media/image2.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6.xml"/></Relationships>
</file>

<file path=ppt/slides/_rels/slide49.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36.png"/><Relationship Id="rId1" Type="http://schemas.openxmlformats.org/officeDocument/2006/relationships/slideLayout" Target="../slideLayouts/slideLayout9.xml"/><Relationship Id="rId2" Type="http://schemas.openxmlformats.org/officeDocument/2006/relationships/notesSlide" Target="../notesSlides/notesSlide37.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6.jpeg"/><Relationship Id="rId5" Type="http://schemas.openxmlformats.org/officeDocument/2006/relationships/image" Target="../media/image5.png"/><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2.xml"/><Relationship Id="rId3" Type="http://schemas.openxmlformats.org/officeDocument/2006/relationships/image" Target="../media/image37.jpe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4.xml"/><Relationship Id="rId3" Type="http://schemas.openxmlformats.org/officeDocument/2006/relationships/image" Target="../media/image38.wmf"/></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5.xml"/><Relationship Id="rId3" Type="http://schemas.openxmlformats.org/officeDocument/2006/relationships/hyperlink" Target="http://www.computerworld.jp/topics/vt/63071-1.html" TargetMode="Externa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6.xml"/><Relationship Id="rId3" Type="http://schemas.openxmlformats.org/officeDocument/2006/relationships/hyperlink" Target="http://www.computerworld.jp/topics/vt/63071-1.html" TargetMode="External"/></Relationships>
</file>

<file path=ppt/slides/_rels/slide59.xml.rels><?xml version="1.0" encoding="UTF-8" standalone="yes"?>
<Relationships xmlns="http://schemas.openxmlformats.org/package/2006/relationships"><Relationship Id="rId3" Type="http://schemas.openxmlformats.org/officeDocument/2006/relationships/image" Target="../media/image39.png"/><Relationship Id="rId4" Type="http://schemas.openxmlformats.org/officeDocument/2006/relationships/image" Target="../media/image40.png"/><Relationship Id="rId5" Type="http://schemas.openxmlformats.org/officeDocument/2006/relationships/image" Target="../media/image41.png"/><Relationship Id="rId1" Type="http://schemas.openxmlformats.org/officeDocument/2006/relationships/slideLayout" Target="../slideLayouts/slideLayout9.xml"/><Relationship Id="rId2" Type="http://schemas.openxmlformats.org/officeDocument/2006/relationships/notesSlide" Target="../notesSlides/notesSlide47.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6.jpeg"/><Relationship Id="rId5" Type="http://schemas.openxmlformats.org/officeDocument/2006/relationships/image" Target="../media/image5.png"/><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image" Target="../media/image5.png"/></Relationships>
</file>

<file path=ppt/slides/_rels/slide8.xml.rels><?xml version="1.0" encoding="UTF-8" standalone="yes"?>
<Relationships xmlns="http://schemas.openxmlformats.org/package/2006/relationships"><Relationship Id="rId11" Type="http://schemas.openxmlformats.org/officeDocument/2006/relationships/image" Target="../media/image13.png"/><Relationship Id="rId12" Type="http://schemas.openxmlformats.org/officeDocument/2006/relationships/image" Target="../media/image14.png"/><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image" Target="../media/image5.png"/><Relationship Id="rId4" Type="http://schemas.openxmlformats.org/officeDocument/2006/relationships/image" Target="../media/image7.jpeg"/><Relationship Id="rId5" Type="http://schemas.openxmlformats.org/officeDocument/2006/relationships/image" Target="../media/image8.png"/><Relationship Id="rId6" Type="http://schemas.openxmlformats.org/officeDocument/2006/relationships/image" Target="../media/image9.png"/><Relationship Id="rId7" Type="http://schemas.openxmlformats.org/officeDocument/2006/relationships/image" Target="../media/image3.png"/><Relationship Id="rId8" Type="http://schemas.openxmlformats.org/officeDocument/2006/relationships/image" Target="../media/image10.png"/><Relationship Id="rId9" Type="http://schemas.openxmlformats.org/officeDocument/2006/relationships/image" Target="../media/image11.png"/><Relationship Id="rId10" Type="http://schemas.openxmlformats.org/officeDocument/2006/relationships/image" Target="../media/image12.png"/></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4" Type="http://schemas.openxmlformats.org/officeDocument/2006/relationships/image" Target="../media/image16.png"/><Relationship Id="rId5" Type="http://schemas.openxmlformats.org/officeDocument/2006/relationships/image" Target="../media/image17.png"/><Relationship Id="rId6" Type="http://schemas.openxmlformats.org/officeDocument/2006/relationships/image" Target="../media/image18.png"/><Relationship Id="rId7" Type="http://schemas.openxmlformats.org/officeDocument/2006/relationships/image" Target="../media/image19.png"/><Relationship Id="rId8" Type="http://schemas.openxmlformats.org/officeDocument/2006/relationships/image" Target="../media/image20.png"/><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bwMode="auto">
          <a:xfrm>
            <a:off x="0" y="6019800"/>
            <a:ext cx="9142413" cy="838200"/>
          </a:xfrm>
          <a:prstGeom prst="rect">
            <a:avLst/>
          </a:prstGeom>
          <a:solidFill>
            <a:schemeClr val="bg2">
              <a:lumMod val="50000"/>
            </a:scheme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2" name="図 1"/>
          <p:cNvPicPr>
            <a:picLocks noChangeAspect="1"/>
          </p:cNvPicPr>
          <p:nvPr/>
        </p:nvPicPr>
        <p:blipFill>
          <a:blip r:embed="rId3"/>
          <a:stretch>
            <a:fillRect/>
          </a:stretch>
        </p:blipFill>
        <p:spPr>
          <a:xfrm>
            <a:off x="0" y="0"/>
            <a:ext cx="9144000" cy="6086475"/>
          </a:xfrm>
          <a:prstGeom prst="rect">
            <a:avLst/>
          </a:prstGeom>
        </p:spPr>
      </p:pic>
      <p:sp>
        <p:nvSpPr>
          <p:cNvPr id="3074" name="タイトル 1"/>
          <p:cNvSpPr>
            <a:spLocks noGrp="1"/>
          </p:cNvSpPr>
          <p:nvPr>
            <p:ph type="ctrTitle"/>
          </p:nvPr>
        </p:nvSpPr>
        <p:spPr>
          <a:xfrm>
            <a:off x="2514600" y="5105400"/>
            <a:ext cx="6629400" cy="914400"/>
          </a:xfrm>
        </p:spPr>
        <p:txBody>
          <a:bodyPr/>
          <a:lstStyle/>
          <a:p>
            <a:pPr>
              <a:defRPr/>
            </a:pPr>
            <a:r>
              <a:rPr lang="ja-JP" altLang="en-US" sz="5400" dirty="0" smtClean="0">
                <a:solidFill>
                  <a:schemeClr val="bg1"/>
                </a:solidFill>
                <a:effectLst>
                  <a:glow rad="228600">
                    <a:schemeClr val="accent4">
                      <a:satMod val="175000"/>
                      <a:alpha val="40000"/>
                    </a:schemeClr>
                  </a:glow>
                </a:effectLst>
                <a:latin typeface="ヒラギノ角ゴ StdN W8"/>
                <a:ea typeface="ヒラギノ角ゴ StdN W8"/>
                <a:cs typeface="ヒラギノ角ゴ StdN W8"/>
              </a:rPr>
              <a:t>仮想化と</a:t>
            </a:r>
            <a:r>
              <a:rPr lang="en-US" altLang="ja-JP" sz="5400" dirty="0" err="1" smtClean="0">
                <a:solidFill>
                  <a:schemeClr val="bg1"/>
                </a:solidFill>
                <a:effectLst>
                  <a:glow rad="228600">
                    <a:schemeClr val="accent4">
                      <a:satMod val="175000"/>
                      <a:alpha val="40000"/>
                    </a:schemeClr>
                  </a:glow>
                </a:effectLst>
                <a:latin typeface="ヒラギノ角ゴ StdN W8"/>
                <a:ea typeface="ヒラギノ角ゴ StdN W8"/>
                <a:cs typeface="ヒラギノ角ゴ StdN W8"/>
              </a:rPr>
              <a:t>SDx</a:t>
            </a:r>
            <a:endParaRPr lang="ja-JP" altLang="en-US" sz="5400" dirty="0" smtClean="0">
              <a:solidFill>
                <a:schemeClr val="bg1"/>
              </a:solidFill>
              <a:effectLst>
                <a:glow rad="228600">
                  <a:schemeClr val="accent4">
                    <a:satMod val="175000"/>
                    <a:alpha val="40000"/>
                  </a:schemeClr>
                </a:glow>
              </a:effectLst>
              <a:latin typeface="ヒラギノ角ゴ StdN W8"/>
              <a:ea typeface="ヒラギノ角ゴ StdN W8"/>
              <a:cs typeface="ヒラギノ角ゴ StdN W8"/>
            </a:endParaRPr>
          </a:p>
        </p:txBody>
      </p:sp>
      <p:sp>
        <p:nvSpPr>
          <p:cNvPr id="7" name="Text Box 10"/>
          <p:cNvSpPr txBox="1">
            <a:spLocks noChangeArrowheads="1"/>
          </p:cNvSpPr>
          <p:nvPr/>
        </p:nvSpPr>
        <p:spPr bwMode="auto">
          <a:xfrm>
            <a:off x="6116638" y="6642100"/>
            <a:ext cx="30273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800" dirty="0" smtClean="0">
                <a:solidFill>
                  <a:srgbClr val="FFFFFF"/>
                </a:solidFill>
              </a:rPr>
              <a:t>2013,all rights reserved by </a:t>
            </a:r>
            <a:r>
              <a:rPr lang="en-US" altLang="ja-JP" sz="800" dirty="0" err="1" smtClean="0">
                <a:solidFill>
                  <a:srgbClr val="FFFFFF"/>
                </a:solidFill>
              </a:rPr>
              <a:t>NetCommerce</a:t>
            </a:r>
            <a:r>
              <a:rPr lang="en-US" altLang="ja-JP" sz="800" dirty="0" smtClean="0">
                <a:solidFill>
                  <a:srgbClr val="FFFFFF"/>
                </a:solidFill>
              </a:rPr>
              <a:t> &amp; applied marketing</a:t>
            </a:r>
          </a:p>
        </p:txBody>
      </p:sp>
    </p:spTree>
    <p:extLst>
      <p:ext uri="{BB962C8B-B14F-4D97-AF65-F5344CB8AC3E}">
        <p14:creationId xmlns:p14="http://schemas.microsoft.com/office/powerpoint/2010/main" val="35251204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Rectangle 6"/>
          <p:cNvSpPr>
            <a:spLocks noGrp="1" noChangeArrowheads="1"/>
          </p:cNvSpPr>
          <p:nvPr>
            <p:ph type="title"/>
          </p:nvPr>
        </p:nvSpPr>
        <p:spPr>
          <a:xfrm>
            <a:off x="152400" y="152400"/>
            <a:ext cx="8991600" cy="533400"/>
          </a:xfrm>
        </p:spPr>
        <p:txBody>
          <a:bodyPr/>
          <a:lstStyle/>
          <a:p>
            <a:pPr eaLnBrk="1" hangingPunct="1"/>
            <a:r>
              <a:rPr lang="ja-JP" altLang="en-US" sz="2800" dirty="0" smtClean="0">
                <a:ea typeface="ＭＳ Ｐゴシック" charset="-128"/>
              </a:rPr>
              <a:t>仮想化</a:t>
            </a:r>
            <a:r>
              <a:rPr lang="en-US" altLang="ja-JP" sz="2800" dirty="0" smtClean="0">
                <a:ea typeface="ＭＳ Ｐゴシック" charset="-128"/>
              </a:rPr>
              <a:t> </a:t>
            </a:r>
            <a:r>
              <a:rPr lang="ja-JP" altLang="en-US" sz="2800" dirty="0" smtClean="0">
                <a:ea typeface="ＭＳ Ｐゴシック" charset="-128"/>
              </a:rPr>
              <a:t>と</a:t>
            </a:r>
            <a:r>
              <a:rPr lang="en-US" altLang="ja-JP" sz="2800" dirty="0" smtClean="0">
                <a:ea typeface="ＭＳ Ｐゴシック" charset="-128"/>
              </a:rPr>
              <a:t> </a:t>
            </a:r>
            <a:r>
              <a:rPr lang="ja-JP" altLang="en-US" sz="2800" dirty="0" smtClean="0">
                <a:ea typeface="ＭＳ Ｐゴシック" charset="-128"/>
              </a:rPr>
              <a:t>クラウド</a:t>
            </a:r>
            <a:r>
              <a:rPr lang="en-US" altLang="ja-JP" sz="2800" dirty="0" smtClean="0">
                <a:ea typeface="ＭＳ Ｐゴシック" charset="-128"/>
              </a:rPr>
              <a:t> </a:t>
            </a:r>
            <a:r>
              <a:rPr lang="ja-JP" altLang="en-US" sz="2800" dirty="0" smtClean="0">
                <a:ea typeface="ＭＳ Ｐゴシック" charset="-128"/>
              </a:rPr>
              <a:t>と</a:t>
            </a:r>
            <a:r>
              <a:rPr lang="en-US" altLang="ja-JP" sz="2800" dirty="0" smtClean="0">
                <a:ea typeface="ＭＳ Ｐゴシック" charset="-128"/>
              </a:rPr>
              <a:t> SDE  </a:t>
            </a:r>
            <a:r>
              <a:rPr lang="en-US" altLang="ja-JP" sz="2400" dirty="0" smtClean="0">
                <a:ea typeface="ＭＳ Ｐゴシック" charset="-128"/>
              </a:rPr>
              <a:t>(Software-Defined Environment)</a:t>
            </a:r>
            <a:endParaRPr lang="ja-JP" altLang="en-US" sz="2400" dirty="0" smtClean="0">
              <a:ea typeface="ＭＳ Ｐゴシック" charset="-128"/>
            </a:endParaRPr>
          </a:p>
        </p:txBody>
      </p:sp>
      <p:sp>
        <p:nvSpPr>
          <p:cNvPr id="13" name="角丸四角形 12"/>
          <p:cNvSpPr/>
          <p:nvPr/>
        </p:nvSpPr>
        <p:spPr bwMode="auto">
          <a:xfrm>
            <a:off x="5867401" y="2052934"/>
            <a:ext cx="2286000" cy="3662065"/>
          </a:xfrm>
          <a:prstGeom prst="roundRect">
            <a:avLst>
              <a:gd name="adj" fmla="val 5051"/>
            </a:avLst>
          </a:prstGeom>
          <a:solidFill>
            <a:srgbClr val="00009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kumimoji="1" sz="1200" kern="1200">
                <a:solidFill>
                  <a:srgbClr val="484848"/>
                </a:solidFill>
                <a:latin typeface="Arial" charset="0"/>
                <a:ea typeface="HG丸ｺﾞｼｯｸM-PRO" pitchFamily="50" charset="-128"/>
                <a:cs typeface="+mn-cs"/>
              </a:defRPr>
            </a:lvl1pPr>
            <a:lvl2pPr marL="457200" algn="l" rtl="0" fontAlgn="base">
              <a:spcBef>
                <a:spcPct val="0"/>
              </a:spcBef>
              <a:spcAft>
                <a:spcPct val="0"/>
              </a:spcAft>
              <a:defRPr kumimoji="1" sz="1200" kern="1200">
                <a:solidFill>
                  <a:srgbClr val="484848"/>
                </a:solidFill>
                <a:latin typeface="Arial" charset="0"/>
                <a:ea typeface="HG丸ｺﾞｼｯｸM-PRO" pitchFamily="50" charset="-128"/>
                <a:cs typeface="+mn-cs"/>
              </a:defRPr>
            </a:lvl2pPr>
            <a:lvl3pPr marL="914400" algn="l" rtl="0" fontAlgn="base">
              <a:spcBef>
                <a:spcPct val="0"/>
              </a:spcBef>
              <a:spcAft>
                <a:spcPct val="0"/>
              </a:spcAft>
              <a:defRPr kumimoji="1" sz="1200" kern="1200">
                <a:solidFill>
                  <a:srgbClr val="484848"/>
                </a:solidFill>
                <a:latin typeface="Arial" charset="0"/>
                <a:ea typeface="HG丸ｺﾞｼｯｸM-PRO" pitchFamily="50" charset="-128"/>
                <a:cs typeface="+mn-cs"/>
              </a:defRPr>
            </a:lvl3pPr>
            <a:lvl4pPr marL="1371600" algn="l" rtl="0" fontAlgn="base">
              <a:spcBef>
                <a:spcPct val="0"/>
              </a:spcBef>
              <a:spcAft>
                <a:spcPct val="0"/>
              </a:spcAft>
              <a:defRPr kumimoji="1" sz="1200" kern="1200">
                <a:solidFill>
                  <a:srgbClr val="484848"/>
                </a:solidFill>
                <a:latin typeface="Arial" charset="0"/>
                <a:ea typeface="HG丸ｺﾞｼｯｸM-PRO" pitchFamily="50" charset="-128"/>
                <a:cs typeface="+mn-cs"/>
              </a:defRPr>
            </a:lvl4pPr>
            <a:lvl5pPr marL="1828800" algn="l" rtl="0" fontAlgn="base">
              <a:spcBef>
                <a:spcPct val="0"/>
              </a:spcBef>
              <a:spcAft>
                <a:spcPct val="0"/>
              </a:spcAft>
              <a:defRPr kumimoji="1" sz="1200" kern="1200">
                <a:solidFill>
                  <a:srgbClr val="484848"/>
                </a:solidFill>
                <a:latin typeface="Arial" charset="0"/>
                <a:ea typeface="HG丸ｺﾞｼｯｸM-PRO" pitchFamily="50" charset="-128"/>
                <a:cs typeface="+mn-cs"/>
              </a:defRPr>
            </a:lvl5pPr>
            <a:lvl6pPr marL="2286000" algn="l" defTabSz="914400" rtl="0" eaLnBrk="1" latinLnBrk="0" hangingPunct="1">
              <a:defRPr kumimoji="1" sz="1200" kern="1200">
                <a:solidFill>
                  <a:srgbClr val="484848"/>
                </a:solidFill>
                <a:latin typeface="Arial" charset="0"/>
                <a:ea typeface="HG丸ｺﾞｼｯｸM-PRO" pitchFamily="50" charset="-128"/>
                <a:cs typeface="+mn-cs"/>
              </a:defRPr>
            </a:lvl6pPr>
            <a:lvl7pPr marL="2743200" algn="l" defTabSz="914400" rtl="0" eaLnBrk="1" latinLnBrk="0" hangingPunct="1">
              <a:defRPr kumimoji="1" sz="1200" kern="1200">
                <a:solidFill>
                  <a:srgbClr val="484848"/>
                </a:solidFill>
                <a:latin typeface="Arial" charset="0"/>
                <a:ea typeface="HG丸ｺﾞｼｯｸM-PRO" pitchFamily="50" charset="-128"/>
                <a:cs typeface="+mn-cs"/>
              </a:defRPr>
            </a:lvl7pPr>
            <a:lvl8pPr marL="3200400" algn="l" defTabSz="914400" rtl="0" eaLnBrk="1" latinLnBrk="0" hangingPunct="1">
              <a:defRPr kumimoji="1" sz="1200" kern="1200">
                <a:solidFill>
                  <a:srgbClr val="484848"/>
                </a:solidFill>
                <a:latin typeface="Arial" charset="0"/>
                <a:ea typeface="HG丸ｺﾞｼｯｸM-PRO" pitchFamily="50" charset="-128"/>
                <a:cs typeface="+mn-cs"/>
              </a:defRPr>
            </a:lvl8pPr>
            <a:lvl9pPr marL="3657600" algn="l" defTabSz="914400" rtl="0" eaLnBrk="1" latinLnBrk="0" hangingPunct="1">
              <a:defRPr kumimoji="1" sz="1200" kern="1200">
                <a:solidFill>
                  <a:srgbClr val="484848"/>
                </a:solidFill>
                <a:latin typeface="Arial" charset="0"/>
                <a:ea typeface="HG丸ｺﾞｼｯｸM-PRO" pitchFamily="50" charset="-128"/>
                <a:cs typeface="+mn-cs"/>
              </a:defRPr>
            </a:lvl9pPr>
          </a:lstStyle>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r>
              <a:rPr kumimoji="0" lang="ja-JP" altLang="en-US" sz="1800" b="0" i="0" u="none" strike="noStrike" cap="none" normalizeH="0" baseline="0" dirty="0" smtClean="0">
                <a:ln>
                  <a:noFill/>
                </a:ln>
                <a:solidFill>
                  <a:srgbClr val="FFFFFF"/>
                </a:solidFill>
                <a:effectLst/>
                <a:latin typeface="Arial"/>
                <a:ea typeface="HGP創英角ｺﾞｼｯｸUB"/>
                <a:cs typeface="Arial"/>
              </a:rPr>
              <a:t>リソースの</a:t>
            </a: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r>
              <a:rPr kumimoji="0" lang="ja-JP" altLang="en-US" sz="1800" b="0" i="0" u="none" strike="noStrike" cap="none" normalizeH="0" baseline="0" dirty="0" smtClean="0">
                <a:ln>
                  <a:noFill/>
                </a:ln>
                <a:solidFill>
                  <a:srgbClr val="FFFFFF"/>
                </a:solidFill>
                <a:effectLst/>
                <a:latin typeface="Arial"/>
                <a:ea typeface="HGP創英角ｺﾞｼｯｸUB"/>
                <a:cs typeface="Arial"/>
              </a:rPr>
              <a:t>動的配置・配分</a:t>
            </a: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r>
              <a:rPr kumimoji="0" lang="ja-JP" altLang="en-US" sz="1800" b="0" i="0" u="none" strike="noStrike" cap="none" normalizeH="0" baseline="0" dirty="0" smtClean="0">
                <a:ln>
                  <a:noFill/>
                </a:ln>
                <a:solidFill>
                  <a:srgbClr val="FFFFFF"/>
                </a:solidFill>
                <a:effectLst/>
                <a:latin typeface="Arial"/>
                <a:ea typeface="HGP創英角ｺﾞｼｯｸUB"/>
                <a:cs typeface="Arial"/>
              </a:rPr>
              <a:t>による柔軟性の向上</a:t>
            </a: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7" name="角丸四角形 6"/>
          <p:cNvSpPr/>
          <p:nvPr/>
        </p:nvSpPr>
        <p:spPr bwMode="auto">
          <a:xfrm>
            <a:off x="3505201" y="3424535"/>
            <a:ext cx="4572000" cy="2209800"/>
          </a:xfrm>
          <a:prstGeom prst="roundRect">
            <a:avLst>
              <a:gd name="adj" fmla="val 5914"/>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r>
              <a:rPr kumimoji="0" lang="ja-JP" altLang="en-US" sz="1800" b="0" i="0" u="none" strike="noStrike" cap="none" normalizeH="0" baseline="0" dirty="0" smtClean="0">
                <a:ln>
                  <a:noFill/>
                </a:ln>
                <a:solidFill>
                  <a:srgbClr val="FFFFFF"/>
                </a:solidFill>
                <a:effectLst/>
                <a:latin typeface="Arial"/>
                <a:ea typeface="HGP創英角ｺﾞｼｯｸUB"/>
                <a:cs typeface="Arial"/>
              </a:rPr>
              <a:t>運用や調達の自動化による</a:t>
            </a:r>
            <a:r>
              <a:rPr kumimoji="0" lang="en-US" altLang="ja-JP" sz="1800" b="0" i="0" u="none" strike="noStrike" cap="none" normalizeH="0" baseline="0" dirty="0" smtClean="0">
                <a:ln>
                  <a:noFill/>
                </a:ln>
                <a:solidFill>
                  <a:srgbClr val="FFFFFF"/>
                </a:solidFill>
                <a:effectLst/>
                <a:latin typeface="Arial"/>
                <a:ea typeface="HGP創英角ｺﾞｼｯｸUB"/>
                <a:cs typeface="Arial"/>
              </a:rPr>
              <a:t>TCO</a:t>
            </a:r>
            <a:r>
              <a:rPr kumimoji="0" lang="ja-JP" altLang="en-US" sz="1800" b="0" i="0" u="none" strike="noStrike" cap="none" normalizeH="0" baseline="0" dirty="0" smtClean="0">
                <a:ln>
                  <a:noFill/>
                </a:ln>
                <a:solidFill>
                  <a:srgbClr val="FFFFFF"/>
                </a:solidFill>
                <a:effectLst/>
                <a:latin typeface="Arial"/>
                <a:ea typeface="HGP創英角ｺﾞｼｯｸUB"/>
                <a:cs typeface="Arial"/>
              </a:rPr>
              <a:t>の削減</a:t>
            </a: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2" name="角丸四角形 1"/>
          <p:cNvSpPr/>
          <p:nvPr/>
        </p:nvSpPr>
        <p:spPr bwMode="auto">
          <a:xfrm>
            <a:off x="1143001" y="4567535"/>
            <a:ext cx="6858000" cy="990600"/>
          </a:xfrm>
          <a:prstGeom prst="roundRect">
            <a:avLst>
              <a:gd name="adj" fmla="val 9674"/>
            </a:avLst>
          </a:prstGeom>
          <a:solidFill>
            <a:srgbClr val="66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000" b="0" i="0" u="none" strike="noStrike" cap="none" normalizeH="0" baseline="0" dirty="0" smtClean="0">
                <a:ln>
                  <a:noFill/>
                </a:ln>
                <a:solidFill>
                  <a:srgbClr val="FFFFFF"/>
                </a:solidFill>
                <a:effectLst/>
                <a:latin typeface="Arial"/>
                <a:ea typeface="HGP創英角ｺﾞｼｯｸUB"/>
                <a:cs typeface="Arial"/>
              </a:rPr>
              <a:t>リソースの分割によるシステム資源の効率的活用</a:t>
            </a:r>
          </a:p>
        </p:txBody>
      </p:sp>
      <p:sp>
        <p:nvSpPr>
          <p:cNvPr id="6" name="ホームベース 5"/>
          <p:cNvSpPr/>
          <p:nvPr/>
        </p:nvSpPr>
        <p:spPr bwMode="auto">
          <a:xfrm rot="16200000">
            <a:off x="1905000" y="5029200"/>
            <a:ext cx="762000" cy="2286000"/>
          </a:xfrm>
          <a:prstGeom prst="homePlate">
            <a:avLst/>
          </a:prstGeom>
          <a:solidFill>
            <a:srgbClr val="66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3" name="ホームベース 22"/>
          <p:cNvSpPr/>
          <p:nvPr/>
        </p:nvSpPr>
        <p:spPr bwMode="auto">
          <a:xfrm rot="16200000">
            <a:off x="4267201" y="5024735"/>
            <a:ext cx="762000" cy="2286000"/>
          </a:xfrm>
          <a:prstGeom prst="homePlate">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5" name="ホームベース 24"/>
          <p:cNvSpPr/>
          <p:nvPr/>
        </p:nvSpPr>
        <p:spPr bwMode="auto">
          <a:xfrm rot="16200000">
            <a:off x="6629401" y="5024735"/>
            <a:ext cx="762000" cy="2286000"/>
          </a:xfrm>
          <a:prstGeom prst="homePlate">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6" name="テキスト ボックス 25"/>
          <p:cNvSpPr txBox="1"/>
          <p:nvPr/>
        </p:nvSpPr>
        <p:spPr>
          <a:xfrm>
            <a:off x="1143001" y="6091535"/>
            <a:ext cx="2286000" cy="461665"/>
          </a:xfrm>
          <a:prstGeom prst="rect">
            <a:avLst/>
          </a:prstGeom>
          <a:noFill/>
        </p:spPr>
        <p:txBody>
          <a:bodyPr wrap="square" rtlCol="0">
            <a:spAutoFit/>
          </a:bodyPr>
          <a:lstStyle/>
          <a:p>
            <a:pPr algn="ctr"/>
            <a:r>
              <a:rPr kumimoji="1" lang="ja-JP" altLang="en-US" sz="2400" dirty="0" smtClean="0">
                <a:solidFill>
                  <a:srgbClr val="FFFFFF"/>
                </a:solidFill>
                <a:latin typeface="Arial"/>
                <a:ea typeface="HGP創英角ｺﾞｼｯｸUB"/>
                <a:cs typeface="Arial"/>
              </a:rPr>
              <a:t>仮想化</a:t>
            </a:r>
            <a:endParaRPr kumimoji="1" lang="ja-JP" altLang="en-US" sz="2400" dirty="0">
              <a:solidFill>
                <a:srgbClr val="FFFFFF"/>
              </a:solidFill>
              <a:latin typeface="Arial"/>
              <a:ea typeface="HGP創英角ｺﾞｼｯｸUB"/>
              <a:cs typeface="Arial"/>
            </a:endParaRPr>
          </a:p>
        </p:txBody>
      </p:sp>
      <p:sp>
        <p:nvSpPr>
          <p:cNvPr id="28" name="テキスト ボックス 27"/>
          <p:cNvSpPr txBox="1"/>
          <p:nvPr/>
        </p:nvSpPr>
        <p:spPr>
          <a:xfrm>
            <a:off x="3505201" y="6091535"/>
            <a:ext cx="2286000" cy="461665"/>
          </a:xfrm>
          <a:prstGeom prst="rect">
            <a:avLst/>
          </a:prstGeom>
          <a:noFill/>
        </p:spPr>
        <p:txBody>
          <a:bodyPr wrap="square" rtlCol="0">
            <a:spAutoFit/>
          </a:bodyPr>
          <a:lstStyle/>
          <a:p>
            <a:pPr algn="ctr"/>
            <a:r>
              <a:rPr kumimoji="1" lang="ja-JP" altLang="en-US" sz="2400" dirty="0" smtClean="0">
                <a:solidFill>
                  <a:srgbClr val="FFFFFF"/>
                </a:solidFill>
                <a:latin typeface="Arial"/>
                <a:ea typeface="HGP創英角ｺﾞｼｯｸUB"/>
                <a:cs typeface="Arial"/>
              </a:rPr>
              <a:t>クラウド</a:t>
            </a:r>
            <a:endParaRPr kumimoji="1" lang="ja-JP" altLang="en-US" sz="2400" dirty="0">
              <a:solidFill>
                <a:srgbClr val="FFFFFF"/>
              </a:solidFill>
              <a:latin typeface="Arial"/>
              <a:ea typeface="HGP創英角ｺﾞｼｯｸUB"/>
              <a:cs typeface="Arial"/>
            </a:endParaRPr>
          </a:p>
        </p:txBody>
      </p:sp>
      <p:sp>
        <p:nvSpPr>
          <p:cNvPr id="29" name="テキスト ボックス 28"/>
          <p:cNvSpPr txBox="1"/>
          <p:nvPr/>
        </p:nvSpPr>
        <p:spPr>
          <a:xfrm>
            <a:off x="5867401" y="6091535"/>
            <a:ext cx="2286000" cy="400110"/>
          </a:xfrm>
          <a:prstGeom prst="rect">
            <a:avLst/>
          </a:prstGeom>
          <a:noFill/>
        </p:spPr>
        <p:txBody>
          <a:bodyPr wrap="square" rtlCol="0">
            <a:spAutoFit/>
          </a:bodyPr>
          <a:lstStyle/>
          <a:p>
            <a:pPr algn="ctr"/>
            <a:r>
              <a:rPr lang="en-US" altLang="ja-JP" sz="2000" dirty="0" smtClean="0">
                <a:solidFill>
                  <a:srgbClr val="FFFFFF"/>
                </a:solidFill>
                <a:latin typeface="Arial"/>
                <a:ea typeface="HGP創英角ｺﾞｼｯｸUB"/>
                <a:cs typeface="Arial"/>
              </a:rPr>
              <a:t>Software-Defined</a:t>
            </a:r>
            <a:endParaRPr kumimoji="1" lang="ja-JP" altLang="en-US" sz="2000" dirty="0">
              <a:solidFill>
                <a:srgbClr val="FFFFFF"/>
              </a:solidFill>
              <a:latin typeface="Arial"/>
              <a:ea typeface="HGP創英角ｺﾞｼｯｸUB"/>
              <a:cs typeface="Arial"/>
            </a:endParaRPr>
          </a:p>
        </p:txBody>
      </p:sp>
      <p:sp>
        <p:nvSpPr>
          <p:cNvPr id="30" name="右矢印 29"/>
          <p:cNvSpPr/>
          <p:nvPr/>
        </p:nvSpPr>
        <p:spPr bwMode="auto">
          <a:xfrm>
            <a:off x="1143000" y="1143000"/>
            <a:ext cx="7010400" cy="762000"/>
          </a:xfrm>
          <a:prstGeom prst="rightArrow">
            <a:avLst>
              <a:gd name="adj1" fmla="val 66529"/>
              <a:gd name="adj2" fmla="val 50000"/>
            </a:avLst>
          </a:prstGeom>
          <a:gradFill>
            <a:gsLst>
              <a:gs pos="25000">
                <a:srgbClr val="6666FF"/>
              </a:gs>
              <a:gs pos="61000">
                <a:srgbClr val="0000FF"/>
              </a:gs>
              <a:gs pos="100000">
                <a:schemeClr val="accent2">
                  <a:shade val="94000"/>
                  <a:satMod val="135000"/>
                </a:schemeClr>
              </a:gs>
            </a:gsLst>
            <a:lin ang="360000" scaled="0"/>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テキスト ボックス 33"/>
          <p:cNvSpPr txBox="1"/>
          <p:nvPr/>
        </p:nvSpPr>
        <p:spPr>
          <a:xfrm>
            <a:off x="1268118" y="1290935"/>
            <a:ext cx="1505540" cy="461665"/>
          </a:xfrm>
          <a:prstGeom prst="rect">
            <a:avLst/>
          </a:prstGeom>
          <a:noFill/>
        </p:spPr>
        <p:txBody>
          <a:bodyPr wrap="none" rtlCol="0">
            <a:spAutoFit/>
          </a:bodyPr>
          <a:lstStyle/>
          <a:p>
            <a:r>
              <a:rPr kumimoji="1" lang="ja-JP" altLang="en-US" sz="2400" dirty="0" smtClean="0">
                <a:solidFill>
                  <a:srgbClr val="FFFFFF"/>
                </a:solidFill>
                <a:latin typeface="HGP創英角ｺﾞｼｯｸUB"/>
                <a:ea typeface="HGP創英角ｺﾞｼｯｸUB"/>
                <a:cs typeface="HGP創英角ｺﾞｼｯｸUB"/>
              </a:rPr>
              <a:t>コスト削減</a:t>
            </a:r>
            <a:endParaRPr kumimoji="1" lang="ja-JP" altLang="en-US" sz="2400" dirty="0">
              <a:solidFill>
                <a:srgbClr val="FFFFFF"/>
              </a:solidFill>
              <a:latin typeface="HGP創英角ｺﾞｼｯｸUB"/>
              <a:ea typeface="HGP創英角ｺﾞｼｯｸUB"/>
              <a:cs typeface="HGP創英角ｺﾞｼｯｸUB"/>
            </a:endParaRPr>
          </a:p>
        </p:txBody>
      </p:sp>
      <p:sp>
        <p:nvSpPr>
          <p:cNvPr id="36" name="テキスト ボックス 35"/>
          <p:cNvSpPr txBox="1"/>
          <p:nvPr/>
        </p:nvSpPr>
        <p:spPr>
          <a:xfrm>
            <a:off x="5791200" y="1295400"/>
            <a:ext cx="2008482" cy="461665"/>
          </a:xfrm>
          <a:prstGeom prst="rect">
            <a:avLst/>
          </a:prstGeom>
          <a:noFill/>
        </p:spPr>
        <p:txBody>
          <a:bodyPr wrap="none" rtlCol="0">
            <a:spAutoFit/>
          </a:bodyPr>
          <a:lstStyle/>
          <a:p>
            <a:pPr algn="r"/>
            <a:r>
              <a:rPr kumimoji="1" lang="ja-JP" altLang="en-US" sz="2400" dirty="0" smtClean="0">
                <a:solidFill>
                  <a:srgbClr val="FFFFFF"/>
                </a:solidFill>
                <a:latin typeface="HGP創英角ｺﾞｼｯｸUB"/>
                <a:ea typeface="HGP創英角ｺﾞｼｯｸUB"/>
                <a:cs typeface="HGP創英角ｺﾞｼｯｸUB"/>
              </a:rPr>
              <a:t>俊敏性の向上</a:t>
            </a:r>
            <a:endParaRPr kumimoji="1" lang="ja-JP" altLang="en-US" sz="2400" dirty="0">
              <a:solidFill>
                <a:srgbClr val="FFFFFF"/>
              </a:solidFill>
              <a:latin typeface="HGP創英角ｺﾞｼｯｸUB"/>
              <a:ea typeface="HGP創英角ｺﾞｼｯｸUB"/>
              <a:cs typeface="HGP創英角ｺﾞｼｯｸUB"/>
            </a:endParaRPr>
          </a:p>
        </p:txBody>
      </p:sp>
      <p:sp>
        <p:nvSpPr>
          <p:cNvPr id="3" name="右矢印 2"/>
          <p:cNvSpPr/>
          <p:nvPr/>
        </p:nvSpPr>
        <p:spPr bwMode="auto">
          <a:xfrm>
            <a:off x="1143000" y="1905000"/>
            <a:ext cx="4495800" cy="1371600"/>
          </a:xfrm>
          <a:prstGeom prst="rightArrow">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ビジネス・スピードの加速</a:t>
            </a:r>
          </a:p>
        </p:txBody>
      </p:sp>
    </p:spTree>
    <p:extLst>
      <p:ext uri="{BB962C8B-B14F-4D97-AF65-F5344CB8AC3E}">
        <p14:creationId xmlns:p14="http://schemas.microsoft.com/office/powerpoint/2010/main" val="4144013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left)">
                                      <p:cBhvr>
                                        <p:cTn id="25" dur="500"/>
                                        <p:tgtEl>
                                          <p:spTgt spid="30"/>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ipe(left)">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7" grpId="0" animBg="1"/>
      <p:bldP spid="2" grpId="0" animBg="1"/>
      <p:bldP spid="30" grpId="0" animBg="1"/>
      <p:bldP spid="34" grpId="0"/>
      <p:bldP spid="36" grpId="0"/>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a:t>
            </a:r>
            <a:r>
              <a:rPr lang="ja-JP" altLang="en-US" sz="2800" dirty="0" smtClean="0">
                <a:ea typeface="ＭＳ Ｐゴシック" pitchFamily="50" charset="-128"/>
              </a:rPr>
              <a:t>は／仮想化の種類と構成</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角丸四角形 20"/>
          <p:cNvSpPr/>
          <p:nvPr/>
        </p:nvSpPr>
        <p:spPr bwMode="auto">
          <a:xfrm>
            <a:off x="990599" y="914400"/>
            <a:ext cx="1601913" cy="381000"/>
          </a:xfrm>
          <a:prstGeom prst="roundRect">
            <a:avLst/>
          </a:prstGeom>
          <a:solidFill>
            <a:srgbClr val="0070C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仮想化</a:t>
            </a:r>
          </a:p>
        </p:txBody>
      </p:sp>
      <p:sp>
        <p:nvSpPr>
          <p:cNvPr id="154" name="角丸四角形 153"/>
          <p:cNvSpPr/>
          <p:nvPr/>
        </p:nvSpPr>
        <p:spPr bwMode="auto">
          <a:xfrm>
            <a:off x="2617343" y="1371600"/>
            <a:ext cx="3429000" cy="381000"/>
          </a:xfrm>
          <a:prstGeom prst="round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サーバーの仮想化</a:t>
            </a:r>
          </a:p>
        </p:txBody>
      </p:sp>
      <p:cxnSp>
        <p:nvCxnSpPr>
          <p:cNvPr id="23" name="カギ線コネクタ 22"/>
          <p:cNvCxnSpPr>
            <a:stCxn id="21" idx="2"/>
            <a:endCxn id="154" idx="1"/>
          </p:cNvCxnSpPr>
          <p:nvPr/>
        </p:nvCxnSpPr>
        <p:spPr bwMode="auto">
          <a:xfrm rot="16200000" flipH="1">
            <a:off x="2071099" y="1015856"/>
            <a:ext cx="266700" cy="825787"/>
          </a:xfrm>
          <a:prstGeom prst="bentConnector2">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 name="グループ化 2"/>
          <p:cNvGrpSpPr/>
          <p:nvPr/>
        </p:nvGrpSpPr>
        <p:grpSpPr>
          <a:xfrm>
            <a:off x="1791555" y="1295400"/>
            <a:ext cx="4254788" cy="4625944"/>
            <a:chOff x="1791555" y="1295400"/>
            <a:chExt cx="4254788" cy="4625944"/>
          </a:xfrm>
        </p:grpSpPr>
        <p:sp>
          <p:nvSpPr>
            <p:cNvPr id="155" name="角丸四角形 154"/>
            <p:cNvSpPr/>
            <p:nvPr/>
          </p:nvSpPr>
          <p:spPr bwMode="auto">
            <a:xfrm>
              <a:off x="2617343" y="2438400"/>
              <a:ext cx="3429000" cy="381000"/>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クライアントの仮想化</a:t>
              </a:r>
            </a:p>
          </p:txBody>
        </p:sp>
        <p:sp>
          <p:nvSpPr>
            <p:cNvPr id="157" name="角丸四角形 156"/>
            <p:cNvSpPr/>
            <p:nvPr/>
          </p:nvSpPr>
          <p:spPr bwMode="auto">
            <a:xfrm>
              <a:off x="2617343" y="4495800"/>
              <a:ext cx="3429000" cy="381000"/>
            </a:xfrm>
            <a:prstGeom prst="roundRect">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ストレージの仮想化</a:t>
              </a:r>
            </a:p>
          </p:txBody>
        </p:sp>
        <p:sp>
          <p:nvSpPr>
            <p:cNvPr id="158" name="角丸四角形 157"/>
            <p:cNvSpPr/>
            <p:nvPr/>
          </p:nvSpPr>
          <p:spPr bwMode="auto">
            <a:xfrm>
              <a:off x="2617343" y="5540344"/>
              <a:ext cx="3429000" cy="381000"/>
            </a:xfrm>
            <a:prstGeom prst="round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ネットワークの仮想化</a:t>
              </a:r>
            </a:p>
          </p:txBody>
        </p:sp>
        <p:cxnSp>
          <p:nvCxnSpPr>
            <p:cNvPr id="165" name="カギ線コネクタ 164"/>
            <p:cNvCxnSpPr>
              <a:stCxn id="21" idx="2"/>
              <a:endCxn id="155" idx="1"/>
            </p:cNvCxnSpPr>
            <p:nvPr/>
          </p:nvCxnSpPr>
          <p:spPr bwMode="auto">
            <a:xfrm rot="16200000" flipH="1">
              <a:off x="1537699" y="1549256"/>
              <a:ext cx="1333500" cy="825787"/>
            </a:xfrm>
            <a:prstGeom prst="bentConnector2">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カギ線コネクタ 175"/>
            <p:cNvCxnSpPr>
              <a:stCxn id="21" idx="2"/>
              <a:endCxn id="168" idx="1"/>
            </p:cNvCxnSpPr>
            <p:nvPr/>
          </p:nvCxnSpPr>
          <p:spPr bwMode="auto">
            <a:xfrm rot="16200000" flipH="1">
              <a:off x="1008579" y="2078376"/>
              <a:ext cx="2366910" cy="800957"/>
            </a:xfrm>
            <a:prstGeom prst="bentConnector2">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9" name="カギ線コネクタ 178"/>
            <p:cNvCxnSpPr>
              <a:stCxn id="21" idx="2"/>
              <a:endCxn id="157" idx="1"/>
            </p:cNvCxnSpPr>
            <p:nvPr/>
          </p:nvCxnSpPr>
          <p:spPr bwMode="auto">
            <a:xfrm rot="16200000" flipH="1">
              <a:off x="508999" y="2577956"/>
              <a:ext cx="3390900" cy="825787"/>
            </a:xfrm>
            <a:prstGeom prst="bentConnector2">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カギ線コネクタ 181"/>
            <p:cNvCxnSpPr>
              <a:stCxn id="21" idx="2"/>
              <a:endCxn id="158" idx="1"/>
            </p:cNvCxnSpPr>
            <p:nvPr/>
          </p:nvCxnSpPr>
          <p:spPr bwMode="auto">
            <a:xfrm rot="16200000" flipH="1">
              <a:off x="-13273" y="3100228"/>
              <a:ext cx="4435444" cy="825787"/>
            </a:xfrm>
            <a:prstGeom prst="bentConnector2">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角丸四角形 31"/>
            <p:cNvSpPr/>
            <p:nvPr/>
          </p:nvSpPr>
          <p:spPr bwMode="auto">
            <a:xfrm>
              <a:off x="2617343" y="1905000"/>
              <a:ext cx="3429000" cy="381000"/>
            </a:xfrm>
            <a:prstGeom prst="roundRect">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デスクトップの仮想化</a:t>
              </a:r>
            </a:p>
          </p:txBody>
        </p:sp>
        <p:sp>
          <p:nvSpPr>
            <p:cNvPr id="168" name="角丸四角形 167"/>
            <p:cNvSpPr/>
            <p:nvPr/>
          </p:nvSpPr>
          <p:spPr bwMode="auto">
            <a:xfrm>
              <a:off x="2592513" y="3471810"/>
              <a:ext cx="3429000" cy="381000"/>
            </a:xfrm>
            <a:prstGeom prst="roundRect">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アプリケーションの仮想化</a:t>
              </a:r>
            </a:p>
          </p:txBody>
        </p:sp>
        <p:cxnSp>
          <p:nvCxnSpPr>
            <p:cNvPr id="28" name="カギ線コネクタ 27"/>
            <p:cNvCxnSpPr>
              <a:stCxn id="21" idx="2"/>
              <a:endCxn id="32" idx="1"/>
            </p:cNvCxnSpPr>
            <p:nvPr/>
          </p:nvCxnSpPr>
          <p:spPr bwMode="auto">
            <a:xfrm rot="16200000" flipH="1">
              <a:off x="1804399" y="1282556"/>
              <a:ext cx="800100" cy="825787"/>
            </a:xfrm>
            <a:prstGeom prst="bentConnector2">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 name="グループ化 1"/>
          <p:cNvGrpSpPr/>
          <p:nvPr/>
        </p:nvGrpSpPr>
        <p:grpSpPr>
          <a:xfrm>
            <a:off x="4307014" y="2819399"/>
            <a:ext cx="3639193" cy="3657601"/>
            <a:chOff x="4307014" y="2819399"/>
            <a:chExt cx="3639193" cy="3657601"/>
          </a:xfrm>
        </p:grpSpPr>
        <p:sp>
          <p:nvSpPr>
            <p:cNvPr id="163" name="角丸四角形 162"/>
            <p:cNvSpPr/>
            <p:nvPr/>
          </p:nvSpPr>
          <p:spPr bwMode="auto">
            <a:xfrm>
              <a:off x="5036049" y="5994401"/>
              <a:ext cx="2895600" cy="220609"/>
            </a:xfrm>
            <a:prstGeom prst="round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smtClean="0">
                  <a:solidFill>
                    <a:schemeClr val="bg1"/>
                  </a:solidFill>
                  <a:latin typeface="Arial"/>
                  <a:ea typeface="HGP創英角ｺﾞｼｯｸUB" pitchFamily="50" charset="-128"/>
                  <a:cs typeface="Arial"/>
                </a:rPr>
                <a:t>仮想</a:t>
              </a:r>
              <a:r>
                <a:rPr lang="en-US" altLang="ja-JP" sz="1050" dirty="0" smtClean="0">
                  <a:solidFill>
                    <a:schemeClr val="bg1"/>
                  </a:solidFill>
                  <a:latin typeface="Arial"/>
                  <a:ea typeface="HGP創英角ｺﾞｼｯｸUB" pitchFamily="50" charset="-128"/>
                  <a:cs typeface="Arial"/>
                </a:rPr>
                <a:t>LAN(VLAN</a:t>
              </a:r>
              <a:r>
                <a:rPr kumimoji="0" lang="en-US" altLang="ja-JP" sz="1050" b="0" i="0" u="none" strike="noStrike" cap="none" normalizeH="0" baseline="0" dirty="0" smtClean="0">
                  <a:ln>
                    <a:noFill/>
                  </a:ln>
                  <a:solidFill>
                    <a:schemeClr val="bg1"/>
                  </a:solidFill>
                  <a:effectLst/>
                  <a:latin typeface="Arial"/>
                  <a:ea typeface="HGP創英角ｺﾞｼｯｸUB" pitchFamily="50" charset="-128"/>
                  <a:cs typeface="Arial"/>
                </a:rPr>
                <a:t>)</a:t>
              </a:r>
              <a:endParaRPr kumimoji="0" lang="ja-JP" altLang="en-US" sz="1050" b="0" i="0" u="none" strike="noStrike" cap="none" normalizeH="0" baseline="0" dirty="0" smtClean="0">
                <a:ln>
                  <a:noFill/>
                </a:ln>
                <a:solidFill>
                  <a:schemeClr val="bg1"/>
                </a:solidFill>
                <a:effectLst/>
                <a:latin typeface="Arial"/>
                <a:ea typeface="HGP創英角ｺﾞｼｯｸUB" pitchFamily="50" charset="-128"/>
                <a:cs typeface="Arial"/>
              </a:endParaRPr>
            </a:p>
          </p:txBody>
        </p:sp>
        <p:sp>
          <p:nvSpPr>
            <p:cNvPr id="164" name="角丸四角形 163"/>
            <p:cNvSpPr/>
            <p:nvPr/>
          </p:nvSpPr>
          <p:spPr bwMode="auto">
            <a:xfrm>
              <a:off x="5048034" y="6256391"/>
              <a:ext cx="2895600" cy="220609"/>
            </a:xfrm>
            <a:prstGeom prst="round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50" b="0" i="0" u="none" strike="noStrike" cap="none" normalizeH="0" baseline="0" dirty="0" smtClean="0">
                  <a:ln>
                    <a:noFill/>
                  </a:ln>
                  <a:solidFill>
                    <a:schemeClr val="bg1"/>
                  </a:solidFill>
                  <a:effectLst/>
                  <a:latin typeface="Arial"/>
                  <a:ea typeface="HGP創英角ｺﾞｼｯｸUB" pitchFamily="50" charset="-128"/>
                  <a:cs typeface="Arial"/>
                </a:rPr>
                <a:t>SDN(Software-Defined Networking)</a:t>
              </a:r>
              <a:endParaRPr kumimoji="0" lang="ja-JP" altLang="en-US" sz="1050" b="0" i="0" u="none" strike="noStrike" cap="none" normalizeH="0" baseline="0" dirty="0" smtClean="0">
                <a:ln>
                  <a:noFill/>
                </a:ln>
                <a:solidFill>
                  <a:schemeClr val="bg1"/>
                </a:solidFill>
                <a:effectLst/>
                <a:latin typeface="Arial"/>
                <a:ea typeface="HGP創英角ｺﾞｼｯｸUB" pitchFamily="50" charset="-128"/>
                <a:cs typeface="Arial"/>
              </a:endParaRPr>
            </a:p>
          </p:txBody>
        </p:sp>
        <p:cxnSp>
          <p:nvCxnSpPr>
            <p:cNvPr id="185" name="カギ線コネクタ 184"/>
            <p:cNvCxnSpPr>
              <a:stCxn id="158" idx="2"/>
              <a:endCxn id="163" idx="1"/>
            </p:cNvCxnSpPr>
            <p:nvPr/>
          </p:nvCxnSpPr>
          <p:spPr bwMode="auto">
            <a:xfrm rot="16200000" flipH="1">
              <a:off x="4592265" y="5660922"/>
              <a:ext cx="183362" cy="704206"/>
            </a:xfrm>
            <a:prstGeom prst="bentConnector2">
              <a:avLst/>
            </a:prstGeom>
            <a:solidFill>
              <a:schemeClr val="bg1"/>
            </a:solidFill>
            <a:ln w="38100" cap="flat" cmpd="sng" algn="ctr">
              <a:solidFill>
                <a:srgbClr val="92D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カギ線コネクタ 189"/>
            <p:cNvCxnSpPr>
              <a:stCxn id="158" idx="2"/>
              <a:endCxn id="164" idx="1"/>
            </p:cNvCxnSpPr>
            <p:nvPr/>
          </p:nvCxnSpPr>
          <p:spPr bwMode="auto">
            <a:xfrm rot="16200000" flipH="1">
              <a:off x="4467262" y="5785924"/>
              <a:ext cx="445352" cy="716191"/>
            </a:xfrm>
            <a:prstGeom prst="bentConnector2">
              <a:avLst/>
            </a:prstGeom>
            <a:solidFill>
              <a:schemeClr val="bg1"/>
            </a:solidFill>
            <a:ln w="38100" cap="flat" cmpd="sng" algn="ctr">
              <a:solidFill>
                <a:srgbClr val="92D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2" name="角丸四角形 171"/>
            <p:cNvSpPr/>
            <p:nvPr/>
          </p:nvSpPr>
          <p:spPr bwMode="auto">
            <a:xfrm>
              <a:off x="5022349" y="4953000"/>
              <a:ext cx="2895600" cy="220609"/>
            </a:xfrm>
            <a:prstGeom prst="roundRect">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a:solidFill>
                    <a:schemeClr val="bg1"/>
                  </a:solidFill>
                  <a:latin typeface="HGP創英角ｺﾞｼｯｸUB" pitchFamily="50" charset="-128"/>
                  <a:ea typeface="HGP創英角ｺﾞｼｯｸUB" pitchFamily="50" charset="-128"/>
                </a:rPr>
                <a:t>ブロック・レベル</a:t>
              </a:r>
              <a:r>
                <a:rPr kumimoji="0" lang="ja-JP" altLang="en-US" sz="105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の仮想化</a:t>
              </a:r>
            </a:p>
          </p:txBody>
        </p:sp>
        <p:sp>
          <p:nvSpPr>
            <p:cNvPr id="174" name="角丸四角形 173"/>
            <p:cNvSpPr/>
            <p:nvPr/>
          </p:nvSpPr>
          <p:spPr bwMode="auto">
            <a:xfrm>
              <a:off x="5036049" y="5214990"/>
              <a:ext cx="2895600" cy="220609"/>
            </a:xfrm>
            <a:prstGeom prst="roundRect">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ファイル・レベルの仮想化</a:t>
              </a:r>
            </a:p>
          </p:txBody>
        </p:sp>
        <p:cxnSp>
          <p:nvCxnSpPr>
            <p:cNvPr id="175" name="カギ線コネクタ 174"/>
            <p:cNvCxnSpPr>
              <a:stCxn id="157" idx="2"/>
              <a:endCxn id="172" idx="1"/>
            </p:cNvCxnSpPr>
            <p:nvPr/>
          </p:nvCxnSpPr>
          <p:spPr bwMode="auto">
            <a:xfrm rot="16200000" flipH="1">
              <a:off x="4583844" y="4624799"/>
              <a:ext cx="186505" cy="690506"/>
            </a:xfrm>
            <a:prstGeom prst="bentConnector2">
              <a:avLst/>
            </a:prstGeom>
            <a:solidFill>
              <a:schemeClr val="bg1"/>
            </a:solidFill>
            <a:ln w="38100" cap="flat" cmpd="sng" algn="ctr">
              <a:solidFill>
                <a:srgbClr val="00B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カギ線コネクタ 176"/>
            <p:cNvCxnSpPr>
              <a:stCxn id="157" idx="2"/>
              <a:endCxn id="174" idx="1"/>
            </p:cNvCxnSpPr>
            <p:nvPr/>
          </p:nvCxnSpPr>
          <p:spPr bwMode="auto">
            <a:xfrm rot="16200000" flipH="1">
              <a:off x="4459699" y="4748944"/>
              <a:ext cx="448495" cy="704206"/>
            </a:xfrm>
            <a:prstGeom prst="bentConnector2">
              <a:avLst/>
            </a:prstGeom>
            <a:solidFill>
              <a:schemeClr val="bg1"/>
            </a:solidFill>
            <a:ln w="38100" cap="flat" cmpd="sng" algn="ctr">
              <a:solidFill>
                <a:srgbClr val="00B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5" name="角丸四角形 34"/>
            <p:cNvSpPr/>
            <p:nvPr/>
          </p:nvSpPr>
          <p:spPr bwMode="auto">
            <a:xfrm>
              <a:off x="5049749" y="3929010"/>
              <a:ext cx="2895600" cy="220609"/>
            </a:xfrm>
            <a:prstGeom prst="roundRect">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HGP創英角ｺﾞｼｯｸUB" pitchFamily="50" charset="-128"/>
                  <a:ea typeface="HGP創英角ｺﾞｼｯｸUB" pitchFamily="50" charset="-128"/>
                </a:rPr>
                <a:t>画面転送方式</a:t>
              </a:r>
            </a:p>
          </p:txBody>
        </p:sp>
        <p:sp>
          <p:nvSpPr>
            <p:cNvPr id="36" name="角丸四角形 35"/>
            <p:cNvSpPr/>
            <p:nvPr/>
          </p:nvSpPr>
          <p:spPr bwMode="auto">
            <a:xfrm>
              <a:off x="5049749" y="4191000"/>
              <a:ext cx="2895600" cy="220609"/>
            </a:xfrm>
            <a:prstGeom prst="roundRect">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ストリーミング方式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37" name="カギ線コネクタ 36"/>
            <p:cNvCxnSpPr>
              <a:stCxn id="168" idx="2"/>
              <a:endCxn id="35" idx="1"/>
            </p:cNvCxnSpPr>
            <p:nvPr/>
          </p:nvCxnSpPr>
          <p:spPr bwMode="auto">
            <a:xfrm rot="16200000" flipH="1">
              <a:off x="4585129" y="3574694"/>
              <a:ext cx="186505" cy="742736"/>
            </a:xfrm>
            <a:prstGeom prst="bentConnector2">
              <a:avLst/>
            </a:prstGeom>
            <a:solidFill>
              <a:schemeClr val="bg1"/>
            </a:solidFill>
            <a:ln w="38100" cap="flat" cmpd="sng" algn="ctr">
              <a:solidFill>
                <a:srgbClr val="CC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カギ線コネクタ 37"/>
            <p:cNvCxnSpPr>
              <a:stCxn id="168" idx="2"/>
              <a:endCxn id="36" idx="1"/>
            </p:cNvCxnSpPr>
            <p:nvPr/>
          </p:nvCxnSpPr>
          <p:spPr bwMode="auto">
            <a:xfrm rot="16200000" flipH="1">
              <a:off x="4454134" y="3705689"/>
              <a:ext cx="448495" cy="742736"/>
            </a:xfrm>
            <a:prstGeom prst="bentConnector2">
              <a:avLst/>
            </a:prstGeom>
            <a:solidFill>
              <a:schemeClr val="bg1"/>
            </a:solidFill>
            <a:ln w="38100" cap="flat" cmpd="sng" algn="ctr">
              <a:solidFill>
                <a:srgbClr val="CC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角丸四角形 64"/>
            <p:cNvSpPr/>
            <p:nvPr/>
          </p:nvSpPr>
          <p:spPr bwMode="auto">
            <a:xfrm>
              <a:off x="5050607" y="2886094"/>
              <a:ext cx="2895600" cy="220609"/>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アプリケーション方式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66" name="角丸四角形 65"/>
            <p:cNvSpPr/>
            <p:nvPr/>
          </p:nvSpPr>
          <p:spPr bwMode="auto">
            <a:xfrm>
              <a:off x="5050607" y="3147137"/>
              <a:ext cx="2895600" cy="220609"/>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ストリーミング方式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67" name="カギ線コネクタ 66"/>
            <p:cNvCxnSpPr>
              <a:stCxn id="155" idx="2"/>
              <a:endCxn id="65" idx="1"/>
            </p:cNvCxnSpPr>
            <p:nvPr/>
          </p:nvCxnSpPr>
          <p:spPr bwMode="auto">
            <a:xfrm rot="16200000" flipH="1">
              <a:off x="4602726" y="2548517"/>
              <a:ext cx="176999" cy="718764"/>
            </a:xfrm>
            <a:prstGeom prst="bentConnector2">
              <a:avLst/>
            </a:prstGeom>
            <a:solidFill>
              <a:schemeClr val="bg1"/>
            </a:solidFill>
            <a:ln w="38100" cap="flat" cmpd="sng" algn="ctr">
              <a:solidFill>
                <a:srgbClr val="3333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カギ線コネクタ 67"/>
            <p:cNvCxnSpPr>
              <a:stCxn id="155" idx="2"/>
              <a:endCxn id="66" idx="1"/>
            </p:cNvCxnSpPr>
            <p:nvPr/>
          </p:nvCxnSpPr>
          <p:spPr bwMode="auto">
            <a:xfrm rot="16200000" flipH="1">
              <a:off x="4472204" y="2679039"/>
              <a:ext cx="438042" cy="718764"/>
            </a:xfrm>
            <a:prstGeom prst="bentConnector2">
              <a:avLst/>
            </a:prstGeom>
            <a:solidFill>
              <a:schemeClr val="bg1"/>
            </a:solidFill>
            <a:ln w="38100" cap="flat" cmpd="sng" algn="ctr">
              <a:solidFill>
                <a:srgbClr val="3333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Tree>
    <p:extLst>
      <p:ext uri="{BB962C8B-B14F-4D97-AF65-F5344CB8AC3E}">
        <p14:creationId xmlns:p14="http://schemas.microsoft.com/office/powerpoint/2010/main" val="102697304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
          <p:cNvGrpSpPr/>
          <p:nvPr/>
        </p:nvGrpSpPr>
        <p:grpSpPr>
          <a:xfrm>
            <a:off x="5337175" y="1066800"/>
            <a:ext cx="2587625" cy="5486399"/>
            <a:chOff x="5337175" y="1066800"/>
            <a:chExt cx="2587625" cy="5486399"/>
          </a:xfrm>
        </p:grpSpPr>
        <p:sp>
          <p:nvSpPr>
            <p:cNvPr id="175" name="角丸四角形 174"/>
            <p:cNvSpPr/>
            <p:nvPr/>
          </p:nvSpPr>
          <p:spPr bwMode="auto">
            <a:xfrm>
              <a:off x="5337175" y="3503706"/>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6" name="正方形/長方形 175"/>
            <p:cNvSpPr/>
            <p:nvPr/>
          </p:nvSpPr>
          <p:spPr bwMode="auto">
            <a:xfrm>
              <a:off x="5502978" y="4875958"/>
              <a:ext cx="2239292" cy="381842"/>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177" name="角丸四角形 176"/>
            <p:cNvSpPr/>
            <p:nvPr/>
          </p:nvSpPr>
          <p:spPr bwMode="auto">
            <a:xfrm>
              <a:off x="5502978" y="5269468"/>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78" name="正方形/長方形 177"/>
            <p:cNvSpPr/>
            <p:nvPr/>
          </p:nvSpPr>
          <p:spPr bwMode="auto">
            <a:xfrm>
              <a:off x="5718175" y="5638800"/>
              <a:ext cx="1825625"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ＣＰＵ</a:t>
              </a:r>
              <a:endParaRPr lang="en-US" altLang="ja-JP" sz="1400" dirty="0" smtClean="0">
                <a:solidFill>
                  <a:schemeClr val="bg1"/>
                </a:solidFill>
                <a:latin typeface="HGP創英角ｺﾞｼｯｸUB" pitchFamily="50" charset="-128"/>
                <a:ea typeface="HGP創英角ｺﾞｼｯｸUB" pitchFamily="50" charset="-128"/>
              </a:endParaRPr>
            </a:p>
          </p:txBody>
        </p:sp>
        <p:sp>
          <p:nvSpPr>
            <p:cNvPr id="179" name="正方形/長方形 178"/>
            <p:cNvSpPr/>
            <p:nvPr/>
          </p:nvSpPr>
          <p:spPr bwMode="auto">
            <a:xfrm>
              <a:off x="5712827" y="5995095"/>
              <a:ext cx="1825625"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メモリ</a:t>
              </a:r>
              <a:endParaRPr lang="en-US" altLang="ja-JP" sz="1400" dirty="0">
                <a:solidFill>
                  <a:schemeClr val="bg1"/>
                </a:solidFill>
                <a:latin typeface="HGP創英角ｺﾞｼｯｸUB" pitchFamily="50" charset="-128"/>
                <a:ea typeface="HGP創英角ｺﾞｼｯｸUB" pitchFamily="50" charset="-128"/>
              </a:endParaRPr>
            </a:p>
          </p:txBody>
        </p:sp>
        <p:sp>
          <p:nvSpPr>
            <p:cNvPr id="180" name="テキスト ボックス 179"/>
            <p:cNvSpPr txBox="1"/>
            <p:nvPr/>
          </p:nvSpPr>
          <p:spPr>
            <a:xfrm>
              <a:off x="5959124" y="5269468"/>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31" name="角丸四角形 130"/>
            <p:cNvSpPr/>
            <p:nvPr/>
          </p:nvSpPr>
          <p:spPr bwMode="auto">
            <a:xfrm>
              <a:off x="5486400" y="4170617"/>
              <a:ext cx="73186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32" name="正方形/長方形 131"/>
            <p:cNvSpPr/>
            <p:nvPr/>
          </p:nvSpPr>
          <p:spPr bwMode="auto">
            <a:xfrm>
              <a:off x="5629347" y="4383081"/>
              <a:ext cx="466427" cy="178408"/>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ＣＰＵ</a:t>
              </a:r>
              <a:endParaRPr lang="en-US" altLang="ja-JP" sz="800" dirty="0" smtClean="0">
                <a:solidFill>
                  <a:schemeClr val="bg1"/>
                </a:solidFill>
                <a:latin typeface="HGP創英角ｺﾞｼｯｸUB" pitchFamily="50" charset="-128"/>
                <a:ea typeface="HGP創英角ｺﾞｼｯｸUB" pitchFamily="50" charset="-128"/>
              </a:endParaRPr>
            </a:p>
          </p:txBody>
        </p:sp>
        <p:sp>
          <p:nvSpPr>
            <p:cNvPr id="133" name="正方形/長方形 132"/>
            <p:cNvSpPr/>
            <p:nvPr/>
          </p:nvSpPr>
          <p:spPr bwMode="auto">
            <a:xfrm>
              <a:off x="5629347" y="4562331"/>
              <a:ext cx="466427" cy="135619"/>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800" dirty="0" smtClean="0">
                  <a:solidFill>
                    <a:schemeClr val="bg1"/>
                  </a:solidFill>
                  <a:latin typeface="HGP創英角ｺﾞｼｯｸUB" pitchFamily="50" charset="-128"/>
                  <a:ea typeface="HGP創英角ｺﾞｼｯｸUB" pitchFamily="50" charset="-128"/>
                </a:rPr>
                <a:t>メモリ</a:t>
              </a:r>
              <a:endParaRPr lang="ja-JP" altLang="en-US" sz="800" dirty="0">
                <a:solidFill>
                  <a:schemeClr val="bg1"/>
                </a:solidFill>
                <a:latin typeface="HGP創英角ｺﾞｼｯｸUB" pitchFamily="50" charset="-128"/>
                <a:ea typeface="HGP創英角ｺﾞｼｯｸUB" pitchFamily="50" charset="-128"/>
              </a:endParaRPr>
            </a:p>
          </p:txBody>
        </p:sp>
        <p:sp>
          <p:nvSpPr>
            <p:cNvPr id="134" name="角丸四角形 133"/>
            <p:cNvSpPr/>
            <p:nvPr/>
          </p:nvSpPr>
          <p:spPr bwMode="auto">
            <a:xfrm>
              <a:off x="6245001" y="4171238"/>
              <a:ext cx="73186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35" name="角丸四角形 134"/>
            <p:cNvSpPr/>
            <p:nvPr/>
          </p:nvSpPr>
          <p:spPr bwMode="auto">
            <a:xfrm>
              <a:off x="7007001" y="4171460"/>
              <a:ext cx="73186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37" name="正方形/長方形 136"/>
            <p:cNvSpPr/>
            <p:nvPr/>
          </p:nvSpPr>
          <p:spPr bwMode="auto">
            <a:xfrm>
              <a:off x="5499579" y="3932917"/>
              <a:ext cx="732420" cy="209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SW</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38" name="正方形/長方形 137"/>
            <p:cNvSpPr/>
            <p:nvPr/>
          </p:nvSpPr>
          <p:spPr bwMode="auto">
            <a:xfrm>
              <a:off x="6388174" y="4383925"/>
              <a:ext cx="466427" cy="178408"/>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ＣＰＵ</a:t>
              </a:r>
              <a:endParaRPr lang="en-US" altLang="ja-JP" sz="800" dirty="0" smtClean="0">
                <a:solidFill>
                  <a:schemeClr val="bg1"/>
                </a:solidFill>
                <a:latin typeface="HGP創英角ｺﾞｼｯｸUB" pitchFamily="50" charset="-128"/>
                <a:ea typeface="HGP創英角ｺﾞｼｯｸUB" pitchFamily="50" charset="-128"/>
              </a:endParaRPr>
            </a:p>
          </p:txBody>
        </p:sp>
        <p:sp>
          <p:nvSpPr>
            <p:cNvPr id="139" name="正方形/長方形 138"/>
            <p:cNvSpPr/>
            <p:nvPr/>
          </p:nvSpPr>
          <p:spPr bwMode="auto">
            <a:xfrm>
              <a:off x="6388174" y="4563175"/>
              <a:ext cx="466427" cy="135619"/>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800" dirty="0" smtClean="0">
                  <a:solidFill>
                    <a:schemeClr val="bg1"/>
                  </a:solidFill>
                  <a:latin typeface="HGP創英角ｺﾞｼｯｸUB" pitchFamily="50" charset="-128"/>
                  <a:ea typeface="HGP創英角ｺﾞｼｯｸUB" pitchFamily="50" charset="-128"/>
                </a:rPr>
                <a:t>メモリ</a:t>
              </a:r>
              <a:endParaRPr lang="ja-JP" altLang="en-US" sz="800" dirty="0">
                <a:solidFill>
                  <a:schemeClr val="bg1"/>
                </a:solidFill>
                <a:latin typeface="HGP創英角ｺﾞｼｯｸUB" pitchFamily="50" charset="-128"/>
                <a:ea typeface="HGP創英角ｺﾞｼｯｸUB" pitchFamily="50" charset="-128"/>
              </a:endParaRPr>
            </a:p>
          </p:txBody>
        </p:sp>
        <p:sp>
          <p:nvSpPr>
            <p:cNvPr id="140" name="正方形/長方形 139"/>
            <p:cNvSpPr/>
            <p:nvPr/>
          </p:nvSpPr>
          <p:spPr bwMode="auto">
            <a:xfrm>
              <a:off x="6258406" y="3933761"/>
              <a:ext cx="732420" cy="209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SW</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41" name="正方形/長方形 140"/>
            <p:cNvSpPr/>
            <p:nvPr/>
          </p:nvSpPr>
          <p:spPr bwMode="auto">
            <a:xfrm>
              <a:off x="7136218" y="4383080"/>
              <a:ext cx="466427" cy="178408"/>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ＣＰＵ</a:t>
              </a:r>
              <a:endParaRPr lang="en-US" altLang="ja-JP" sz="800" dirty="0" smtClean="0">
                <a:solidFill>
                  <a:schemeClr val="bg1"/>
                </a:solidFill>
                <a:latin typeface="HGP創英角ｺﾞｼｯｸUB" pitchFamily="50" charset="-128"/>
                <a:ea typeface="HGP創英角ｺﾞｼｯｸUB" pitchFamily="50" charset="-128"/>
              </a:endParaRPr>
            </a:p>
          </p:txBody>
        </p:sp>
        <p:sp>
          <p:nvSpPr>
            <p:cNvPr id="142" name="正方形/長方形 141"/>
            <p:cNvSpPr/>
            <p:nvPr/>
          </p:nvSpPr>
          <p:spPr bwMode="auto">
            <a:xfrm>
              <a:off x="7136218" y="4562330"/>
              <a:ext cx="466427" cy="135619"/>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800" dirty="0" smtClean="0">
                  <a:solidFill>
                    <a:schemeClr val="bg1"/>
                  </a:solidFill>
                  <a:latin typeface="HGP創英角ｺﾞｼｯｸUB" pitchFamily="50" charset="-128"/>
                  <a:ea typeface="HGP創英角ｺﾞｼｯｸUB" pitchFamily="50" charset="-128"/>
                </a:rPr>
                <a:t>メモリ</a:t>
              </a:r>
              <a:endParaRPr lang="ja-JP" altLang="en-US" sz="800" dirty="0">
                <a:solidFill>
                  <a:schemeClr val="bg1"/>
                </a:solidFill>
                <a:latin typeface="HGP創英角ｺﾞｼｯｸUB" pitchFamily="50" charset="-128"/>
                <a:ea typeface="HGP創英角ｺﾞｼｯｸUB" pitchFamily="50" charset="-128"/>
              </a:endParaRPr>
            </a:p>
          </p:txBody>
        </p:sp>
        <p:sp>
          <p:nvSpPr>
            <p:cNvPr id="143" name="正方形/長方形 142"/>
            <p:cNvSpPr/>
            <p:nvPr/>
          </p:nvSpPr>
          <p:spPr bwMode="auto">
            <a:xfrm>
              <a:off x="7006450" y="3932916"/>
              <a:ext cx="732420" cy="209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SW</a:t>
              </a:r>
              <a:endParaRPr lang="ja-JP" altLang="en-US" sz="800" dirty="0" smtClean="0">
                <a:solidFill>
                  <a:schemeClr val="bg1"/>
                </a:solidFill>
                <a:latin typeface="HGP創英角ｺﾞｼｯｸUB" pitchFamily="50" charset="-128"/>
                <a:ea typeface="HGP創英角ｺﾞｼｯｸUB" pitchFamily="50" charset="-128"/>
              </a:endParaRPr>
            </a:p>
          </p:txBody>
        </p:sp>
        <p:cxnSp>
          <p:nvCxnSpPr>
            <p:cNvPr id="206" name="直線コネクタ 205"/>
            <p:cNvCxnSpPr>
              <a:stCxn id="194" idx="2"/>
            </p:cNvCxnSpPr>
            <p:nvPr/>
          </p:nvCxnSpPr>
          <p:spPr bwMode="auto">
            <a:xfrm>
              <a:off x="5876881" y="2742357"/>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7" name="直線コネクタ 206"/>
            <p:cNvCxnSpPr>
              <a:stCxn id="198" idx="2"/>
              <a:endCxn id="193" idx="0"/>
            </p:cNvCxnSpPr>
            <p:nvPr/>
          </p:nvCxnSpPr>
          <p:spPr bwMode="auto">
            <a:xfrm flipH="1">
              <a:off x="6630988"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8" name="直線コネクタ 207"/>
            <p:cNvCxnSpPr>
              <a:stCxn id="202" idx="2"/>
            </p:cNvCxnSpPr>
            <p:nvPr/>
          </p:nvCxnSpPr>
          <p:spPr bwMode="auto">
            <a:xfrm flipH="1">
              <a:off x="7397360" y="2743200"/>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角丸四角形 192"/>
            <p:cNvSpPr/>
            <p:nvPr/>
          </p:nvSpPr>
          <p:spPr bwMode="auto">
            <a:xfrm>
              <a:off x="5337176"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194" name="角丸四角形 193"/>
            <p:cNvSpPr/>
            <p:nvPr/>
          </p:nvSpPr>
          <p:spPr bwMode="auto">
            <a:xfrm>
              <a:off x="5510946" y="1821138"/>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96" name="テキスト ボックス 195"/>
            <p:cNvSpPr txBox="1"/>
            <p:nvPr/>
          </p:nvSpPr>
          <p:spPr>
            <a:xfrm>
              <a:off x="5486400" y="1821759"/>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98" name="角丸四角形 197"/>
            <p:cNvSpPr/>
            <p:nvPr/>
          </p:nvSpPr>
          <p:spPr bwMode="auto">
            <a:xfrm>
              <a:off x="6269772"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00" name="テキスト ボックス 199"/>
            <p:cNvSpPr txBox="1"/>
            <p:nvPr/>
          </p:nvSpPr>
          <p:spPr>
            <a:xfrm>
              <a:off x="6245226"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202" name="角丸四角形 201"/>
            <p:cNvSpPr/>
            <p:nvPr/>
          </p:nvSpPr>
          <p:spPr bwMode="auto">
            <a:xfrm>
              <a:off x="7031772"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04" name="テキスト ボックス 203"/>
            <p:cNvSpPr txBox="1"/>
            <p:nvPr/>
          </p:nvSpPr>
          <p:spPr>
            <a:xfrm>
              <a:off x="7007226"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209" name="直線コネクタ 208"/>
            <p:cNvCxnSpPr>
              <a:stCxn id="193" idx="2"/>
              <a:endCxn id="175" idx="0"/>
            </p:cNvCxnSpPr>
            <p:nvPr/>
          </p:nvCxnSpPr>
          <p:spPr bwMode="auto">
            <a:xfrm>
              <a:off x="6630988" y="3352800"/>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3" name="正方形/長方形 212"/>
            <p:cNvSpPr/>
            <p:nvPr/>
          </p:nvSpPr>
          <p:spPr bwMode="auto">
            <a:xfrm>
              <a:off x="5613028" y="2098758"/>
              <a:ext cx="530758"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275" name="テキスト ボックス 274"/>
            <p:cNvSpPr txBox="1"/>
            <p:nvPr/>
          </p:nvSpPr>
          <p:spPr>
            <a:xfrm>
              <a:off x="6150648" y="3500770"/>
              <a:ext cx="992580"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277" name="テキスト ボックス 276"/>
            <p:cNvSpPr txBox="1"/>
            <p:nvPr/>
          </p:nvSpPr>
          <p:spPr>
            <a:xfrm>
              <a:off x="5537608" y="1066800"/>
              <a:ext cx="2210862"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デスクトップの仮想化</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104" name="角丸四角形吹き出し 103"/>
            <p:cNvSpPr/>
            <p:nvPr/>
          </p:nvSpPr>
          <p:spPr bwMode="auto">
            <a:xfrm>
              <a:off x="5443042" y="3433058"/>
              <a:ext cx="726566" cy="359512"/>
            </a:xfrm>
            <a:prstGeom prst="wedgeRoundRectCallout">
              <a:avLst>
                <a:gd name="adj1" fmla="val 21589"/>
                <a:gd name="adj2" fmla="val 73930"/>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ＯＳ</a:t>
              </a:r>
            </a:p>
          </p:txBody>
        </p:sp>
        <p:sp>
          <p:nvSpPr>
            <p:cNvPr id="105" name="正方形/長方形 104"/>
            <p:cNvSpPr/>
            <p:nvPr/>
          </p:nvSpPr>
          <p:spPr bwMode="auto">
            <a:xfrm>
              <a:off x="5613028" y="2291058"/>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06" name="正方形/長方形 105"/>
            <p:cNvSpPr/>
            <p:nvPr/>
          </p:nvSpPr>
          <p:spPr bwMode="auto">
            <a:xfrm>
              <a:off x="5613028" y="2469546"/>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07" name="正方形/長方形 106"/>
            <p:cNvSpPr/>
            <p:nvPr/>
          </p:nvSpPr>
          <p:spPr bwMode="auto">
            <a:xfrm>
              <a:off x="6380675" y="2107531"/>
              <a:ext cx="530758"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09" name="正方形/長方形 108"/>
            <p:cNvSpPr/>
            <p:nvPr/>
          </p:nvSpPr>
          <p:spPr bwMode="auto">
            <a:xfrm>
              <a:off x="6380675" y="2299831"/>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10" name="正方形/長方形 109"/>
            <p:cNvSpPr/>
            <p:nvPr/>
          </p:nvSpPr>
          <p:spPr bwMode="auto">
            <a:xfrm>
              <a:off x="6380675" y="2478319"/>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11" name="正方形/長方形 110"/>
            <p:cNvSpPr/>
            <p:nvPr/>
          </p:nvSpPr>
          <p:spPr bwMode="auto">
            <a:xfrm>
              <a:off x="7142675" y="2107531"/>
              <a:ext cx="530758"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12" name="正方形/長方形 111"/>
            <p:cNvSpPr/>
            <p:nvPr/>
          </p:nvSpPr>
          <p:spPr bwMode="auto">
            <a:xfrm>
              <a:off x="7142675" y="2299831"/>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13" name="正方形/長方形 112"/>
            <p:cNvSpPr/>
            <p:nvPr/>
          </p:nvSpPr>
          <p:spPr bwMode="auto">
            <a:xfrm>
              <a:off x="7142675" y="2478319"/>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36" name="Text Box 51"/>
            <p:cNvSpPr txBox="1">
              <a:spLocks noChangeArrowheads="1"/>
            </p:cNvSpPr>
            <p:nvPr/>
          </p:nvSpPr>
          <p:spPr bwMode="auto">
            <a:xfrm>
              <a:off x="5418066" y="1365165"/>
              <a:ext cx="2435282"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ts val="0"/>
                </a:spcBef>
              </a:pPr>
              <a:r>
                <a:rPr lang="en-US" altLang="ja-JP" sz="2400" dirty="0" smtClean="0">
                  <a:solidFill>
                    <a:schemeClr val="accent6">
                      <a:lumMod val="60000"/>
                      <a:lumOff val="40000"/>
                    </a:schemeClr>
                  </a:solidFill>
                  <a:latin typeface="Arial" pitchFamily="34" charset="0"/>
                  <a:ea typeface="HGP創英角ｺﾞｼｯｸUB" pitchFamily="50" charset="-128"/>
                  <a:cs typeface="Arial" pitchFamily="34" charset="0"/>
                </a:rPr>
                <a:t>VDI</a:t>
              </a:r>
              <a:r>
                <a:rPr lang="ja-JP" altLang="en-US" sz="1000" dirty="0">
                  <a:solidFill>
                    <a:schemeClr val="accent6">
                      <a:lumMod val="60000"/>
                      <a:lumOff val="40000"/>
                    </a:schemeClr>
                  </a:solidFill>
                  <a:latin typeface="Arial" pitchFamily="34" charset="0"/>
                  <a:ea typeface="HGP創英角ｺﾞｼｯｸUB" pitchFamily="50" charset="-128"/>
                  <a:cs typeface="Arial" pitchFamily="34" charset="0"/>
                </a:rPr>
                <a:t>　</a:t>
              </a:r>
              <a:r>
                <a:rPr lang="en-US" altLang="ja-JP" sz="1000" dirty="0" smtClean="0">
                  <a:solidFill>
                    <a:schemeClr val="accent6">
                      <a:lumMod val="60000"/>
                      <a:lumOff val="40000"/>
                    </a:schemeClr>
                  </a:solidFill>
                  <a:latin typeface="Arial" pitchFamily="34" charset="0"/>
                  <a:ea typeface="HGP創英角ｺﾞｼｯｸUB" pitchFamily="50" charset="-128"/>
                  <a:cs typeface="Arial" pitchFamily="34" charset="0"/>
                </a:rPr>
                <a:t>Virtual </a:t>
              </a:r>
              <a:r>
                <a:rPr lang="en-US" altLang="ja-JP" sz="1000" dirty="0">
                  <a:solidFill>
                    <a:schemeClr val="accent6">
                      <a:lumMod val="60000"/>
                      <a:lumOff val="40000"/>
                    </a:schemeClr>
                  </a:solidFill>
                  <a:latin typeface="Arial" pitchFamily="34" charset="0"/>
                  <a:ea typeface="HGP創英角ｺﾞｼｯｸUB" pitchFamily="50" charset="-128"/>
                  <a:cs typeface="Arial" pitchFamily="34" charset="0"/>
                </a:rPr>
                <a:t>Desktop Infrastructure</a:t>
              </a:r>
              <a:endParaRPr lang="ja-JP" altLang="en-US" sz="1000" dirty="0">
                <a:solidFill>
                  <a:schemeClr val="accent6">
                    <a:lumMod val="60000"/>
                    <a:lumOff val="40000"/>
                  </a:schemeClr>
                </a:solidFill>
                <a:latin typeface="Arial" pitchFamily="34" charset="0"/>
                <a:ea typeface="HGP創英角ｺﾞｼｯｸUB" pitchFamily="50" charset="-128"/>
                <a:cs typeface="Arial" pitchFamily="34" charset="0"/>
              </a:endParaRPr>
            </a:p>
          </p:txBody>
        </p:sp>
        <p:sp>
          <p:nvSpPr>
            <p:cNvPr id="184" name="テキスト ボックス 183"/>
            <p:cNvSpPr txBox="1"/>
            <p:nvPr/>
          </p:nvSpPr>
          <p:spPr>
            <a:xfrm>
              <a:off x="5448374" y="4128416"/>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88" name="テキスト ボックス 187"/>
            <p:cNvSpPr txBox="1"/>
            <p:nvPr/>
          </p:nvSpPr>
          <p:spPr>
            <a:xfrm>
              <a:off x="6206976" y="4129037"/>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92" name="テキスト ボックス 191"/>
            <p:cNvSpPr txBox="1"/>
            <p:nvPr/>
          </p:nvSpPr>
          <p:spPr>
            <a:xfrm>
              <a:off x="6968975" y="4129259"/>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grpSp>
      <p:cxnSp>
        <p:nvCxnSpPr>
          <p:cNvPr id="4" name="直線コネクタ 3"/>
          <p:cNvCxnSpPr>
            <a:stCxn id="75" idx="2"/>
          </p:cNvCxnSpPr>
          <p:nvPr/>
        </p:nvCxnSpPr>
        <p:spPr bwMode="auto">
          <a:xfrm>
            <a:off x="1758906" y="2747206"/>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直線コネクタ 95"/>
          <p:cNvCxnSpPr>
            <a:stCxn id="88" idx="2"/>
            <a:endCxn id="74" idx="0"/>
          </p:cNvCxnSpPr>
          <p:nvPr/>
        </p:nvCxnSpPr>
        <p:spPr bwMode="auto">
          <a:xfrm flipH="1">
            <a:off x="2513013" y="2748049"/>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直線コネクタ 96"/>
          <p:cNvCxnSpPr>
            <a:stCxn id="92" idx="2"/>
          </p:cNvCxnSpPr>
          <p:nvPr/>
        </p:nvCxnSpPr>
        <p:spPr bwMode="auto">
          <a:xfrm flipH="1">
            <a:off x="3279385" y="2748049"/>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角丸四角形 1"/>
          <p:cNvSpPr/>
          <p:nvPr/>
        </p:nvSpPr>
        <p:spPr bwMode="auto">
          <a:xfrm>
            <a:off x="1219200" y="3508555"/>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仮想化とは／仮想化</a:t>
            </a:r>
            <a:r>
              <a:rPr lang="ja-JP" altLang="en-US" sz="2800" dirty="0" smtClean="0">
                <a:ea typeface="ＭＳ Ｐゴシック" pitchFamily="50" charset="-128"/>
              </a:rPr>
              <a:t>の種類　１</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正方形/長方形 52"/>
          <p:cNvSpPr/>
          <p:nvPr/>
        </p:nvSpPr>
        <p:spPr bwMode="auto">
          <a:xfrm>
            <a:off x="1385003" y="4880807"/>
            <a:ext cx="2239292" cy="381842"/>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56" name="角丸四角形 55"/>
          <p:cNvSpPr/>
          <p:nvPr/>
        </p:nvSpPr>
        <p:spPr bwMode="auto">
          <a:xfrm>
            <a:off x="1385003" y="5274317"/>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57" name="正方形/長方形 56"/>
          <p:cNvSpPr/>
          <p:nvPr/>
        </p:nvSpPr>
        <p:spPr bwMode="auto">
          <a:xfrm>
            <a:off x="1600200" y="5643649"/>
            <a:ext cx="1825625"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ＣＰＵ</a:t>
            </a:r>
            <a:endParaRPr lang="en-US" altLang="ja-JP" sz="1400" dirty="0" smtClean="0">
              <a:solidFill>
                <a:schemeClr val="bg1"/>
              </a:solidFill>
              <a:latin typeface="HGP創英角ｺﾞｼｯｸUB" pitchFamily="50" charset="-128"/>
              <a:ea typeface="HGP創英角ｺﾞｼｯｸUB" pitchFamily="50" charset="-128"/>
            </a:endParaRPr>
          </a:p>
        </p:txBody>
      </p:sp>
      <p:sp>
        <p:nvSpPr>
          <p:cNvPr id="58" name="正方形/長方形 57"/>
          <p:cNvSpPr/>
          <p:nvPr/>
        </p:nvSpPr>
        <p:spPr bwMode="auto">
          <a:xfrm>
            <a:off x="1600200" y="5999944"/>
            <a:ext cx="1820277"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メモリ</a:t>
            </a:r>
            <a:endParaRPr lang="en-US" altLang="ja-JP" sz="1400" dirty="0">
              <a:solidFill>
                <a:schemeClr val="bg1"/>
              </a:solidFill>
              <a:latin typeface="HGP創英角ｺﾞｼｯｸUB" pitchFamily="50" charset="-128"/>
              <a:ea typeface="HGP創英角ｺﾞｼｯｸUB" pitchFamily="50" charset="-128"/>
            </a:endParaRPr>
          </a:p>
        </p:txBody>
      </p:sp>
      <p:sp>
        <p:nvSpPr>
          <p:cNvPr id="59" name="テキスト ボックス 58"/>
          <p:cNvSpPr txBox="1"/>
          <p:nvPr/>
        </p:nvSpPr>
        <p:spPr>
          <a:xfrm>
            <a:off x="1841149" y="5274317"/>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61" name="角丸四角形 60"/>
          <p:cNvSpPr/>
          <p:nvPr/>
        </p:nvSpPr>
        <p:spPr bwMode="auto">
          <a:xfrm>
            <a:off x="1371824" y="4169512"/>
            <a:ext cx="731869" cy="642756"/>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62" name="正方形/長方形 61"/>
          <p:cNvSpPr/>
          <p:nvPr/>
        </p:nvSpPr>
        <p:spPr bwMode="auto">
          <a:xfrm>
            <a:off x="1514771" y="4381976"/>
            <a:ext cx="466427" cy="178408"/>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ＣＰＵ</a:t>
            </a:r>
            <a:endParaRPr lang="en-US" altLang="ja-JP" sz="800" dirty="0" smtClean="0">
              <a:solidFill>
                <a:schemeClr val="bg1"/>
              </a:solidFill>
              <a:latin typeface="HGP創英角ｺﾞｼｯｸUB" pitchFamily="50" charset="-128"/>
              <a:ea typeface="HGP創英角ｺﾞｼｯｸUB" pitchFamily="50" charset="-128"/>
            </a:endParaRPr>
          </a:p>
        </p:txBody>
      </p:sp>
      <p:sp>
        <p:nvSpPr>
          <p:cNvPr id="63" name="正方形/長方形 62"/>
          <p:cNvSpPr/>
          <p:nvPr/>
        </p:nvSpPr>
        <p:spPr bwMode="auto">
          <a:xfrm>
            <a:off x="1514771" y="4561226"/>
            <a:ext cx="466427" cy="135619"/>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800" dirty="0" smtClean="0">
                <a:solidFill>
                  <a:schemeClr val="bg1"/>
                </a:solidFill>
                <a:latin typeface="HGP創英角ｺﾞｼｯｸUB" pitchFamily="50" charset="-128"/>
                <a:ea typeface="HGP創英角ｺﾞｼｯｸUB" pitchFamily="50" charset="-128"/>
              </a:rPr>
              <a:t>メモリ</a:t>
            </a:r>
            <a:endParaRPr lang="ja-JP" altLang="en-US" sz="800" dirty="0">
              <a:solidFill>
                <a:schemeClr val="bg1"/>
              </a:solidFill>
              <a:latin typeface="HGP創英角ｺﾞｼｯｸUB" pitchFamily="50" charset="-128"/>
              <a:ea typeface="HGP創英角ｺﾞｼｯｸUB" pitchFamily="50" charset="-128"/>
            </a:endParaRPr>
          </a:p>
        </p:txBody>
      </p:sp>
      <p:sp>
        <p:nvSpPr>
          <p:cNvPr id="66" name="角丸四角形 65"/>
          <p:cNvSpPr/>
          <p:nvPr/>
        </p:nvSpPr>
        <p:spPr bwMode="auto">
          <a:xfrm>
            <a:off x="2130425" y="4170133"/>
            <a:ext cx="731869" cy="642756"/>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0" name="角丸四角形 69"/>
          <p:cNvSpPr/>
          <p:nvPr/>
        </p:nvSpPr>
        <p:spPr bwMode="auto">
          <a:xfrm>
            <a:off x="2892425" y="4170355"/>
            <a:ext cx="731869" cy="642756"/>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4" name="角丸四角形 73"/>
          <p:cNvSpPr/>
          <p:nvPr/>
        </p:nvSpPr>
        <p:spPr bwMode="auto">
          <a:xfrm>
            <a:off x="1219201" y="2867340"/>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75" name="角丸四角形 74"/>
          <p:cNvSpPr/>
          <p:nvPr/>
        </p:nvSpPr>
        <p:spPr bwMode="auto">
          <a:xfrm>
            <a:off x="1392971" y="1825987"/>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8" name="テキスト ボックス 77"/>
          <p:cNvSpPr txBox="1"/>
          <p:nvPr/>
        </p:nvSpPr>
        <p:spPr>
          <a:xfrm>
            <a:off x="1368425" y="2133600"/>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88" name="角丸四角形 87"/>
          <p:cNvSpPr/>
          <p:nvPr/>
        </p:nvSpPr>
        <p:spPr bwMode="auto">
          <a:xfrm>
            <a:off x="2151797" y="1826830"/>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0" name="テキスト ボックス 89"/>
          <p:cNvSpPr txBox="1"/>
          <p:nvPr/>
        </p:nvSpPr>
        <p:spPr>
          <a:xfrm>
            <a:off x="2127251" y="2134443"/>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92" name="角丸四角形 91"/>
          <p:cNvSpPr/>
          <p:nvPr/>
        </p:nvSpPr>
        <p:spPr bwMode="auto">
          <a:xfrm>
            <a:off x="2913797" y="1826830"/>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4" name="テキスト ボックス 93"/>
          <p:cNvSpPr txBox="1"/>
          <p:nvPr/>
        </p:nvSpPr>
        <p:spPr>
          <a:xfrm>
            <a:off x="2889251" y="2134443"/>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108" name="直線コネクタ 107"/>
          <p:cNvCxnSpPr>
            <a:stCxn id="74" idx="2"/>
            <a:endCxn id="2" idx="0"/>
          </p:cNvCxnSpPr>
          <p:nvPr/>
        </p:nvCxnSpPr>
        <p:spPr bwMode="auto">
          <a:xfrm>
            <a:off x="2513013" y="3357649"/>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4" name="テキスト ボックス 273"/>
          <p:cNvSpPr txBox="1"/>
          <p:nvPr/>
        </p:nvSpPr>
        <p:spPr>
          <a:xfrm>
            <a:off x="2008358" y="3508556"/>
            <a:ext cx="992580"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43" name="テキスト ボックス 42"/>
          <p:cNvSpPr txBox="1"/>
          <p:nvPr/>
        </p:nvSpPr>
        <p:spPr>
          <a:xfrm>
            <a:off x="1546874" y="1071649"/>
            <a:ext cx="1898277" cy="369332"/>
          </a:xfrm>
          <a:prstGeom prst="rect">
            <a:avLst/>
          </a:prstGeom>
          <a:noFill/>
        </p:spPr>
        <p:txBody>
          <a:bodyPr wrap="none" rtlCol="0">
            <a:spAutoFit/>
          </a:bodyPr>
          <a:lstStyle/>
          <a:p>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119" name="正方形/長方形 118"/>
          <p:cNvSpPr/>
          <p:nvPr/>
        </p:nvSpPr>
        <p:spPr bwMode="auto">
          <a:xfrm>
            <a:off x="1385003" y="3931812"/>
            <a:ext cx="732420" cy="209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SW</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0" name="正方形/長方形 119"/>
          <p:cNvSpPr/>
          <p:nvPr/>
        </p:nvSpPr>
        <p:spPr bwMode="auto">
          <a:xfrm>
            <a:off x="2273598" y="4382820"/>
            <a:ext cx="466427" cy="178408"/>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ＣＰＵ</a:t>
            </a:r>
            <a:endParaRPr lang="en-US" altLang="ja-JP" sz="800" dirty="0" smtClean="0">
              <a:solidFill>
                <a:schemeClr val="bg1"/>
              </a:solidFill>
              <a:latin typeface="HGP創英角ｺﾞｼｯｸUB" pitchFamily="50" charset="-128"/>
              <a:ea typeface="HGP創英角ｺﾞｼｯｸUB" pitchFamily="50" charset="-128"/>
            </a:endParaRPr>
          </a:p>
        </p:txBody>
      </p:sp>
      <p:sp>
        <p:nvSpPr>
          <p:cNvPr id="121" name="正方形/長方形 120"/>
          <p:cNvSpPr/>
          <p:nvPr/>
        </p:nvSpPr>
        <p:spPr bwMode="auto">
          <a:xfrm>
            <a:off x="2273598" y="4562070"/>
            <a:ext cx="466427" cy="135619"/>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800" dirty="0" smtClean="0">
                <a:solidFill>
                  <a:schemeClr val="bg1"/>
                </a:solidFill>
                <a:latin typeface="HGP創英角ｺﾞｼｯｸUB" pitchFamily="50" charset="-128"/>
                <a:ea typeface="HGP創英角ｺﾞｼｯｸUB" pitchFamily="50" charset="-128"/>
              </a:rPr>
              <a:t>メモリ</a:t>
            </a:r>
            <a:endParaRPr lang="ja-JP" altLang="en-US" sz="800" dirty="0">
              <a:solidFill>
                <a:schemeClr val="bg1"/>
              </a:solidFill>
              <a:latin typeface="HGP創英角ｺﾞｼｯｸUB" pitchFamily="50" charset="-128"/>
              <a:ea typeface="HGP創英角ｺﾞｼｯｸUB" pitchFamily="50" charset="-128"/>
            </a:endParaRPr>
          </a:p>
        </p:txBody>
      </p:sp>
      <p:sp>
        <p:nvSpPr>
          <p:cNvPr id="122" name="正方形/長方形 121"/>
          <p:cNvSpPr/>
          <p:nvPr/>
        </p:nvSpPr>
        <p:spPr bwMode="auto">
          <a:xfrm>
            <a:off x="2143830" y="3932656"/>
            <a:ext cx="732420" cy="209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SW</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3" name="正方形/長方形 122"/>
          <p:cNvSpPr/>
          <p:nvPr/>
        </p:nvSpPr>
        <p:spPr bwMode="auto">
          <a:xfrm>
            <a:off x="3021642" y="4381975"/>
            <a:ext cx="466427" cy="178408"/>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ＣＰＵ</a:t>
            </a:r>
            <a:endParaRPr lang="en-US" altLang="ja-JP" sz="800" dirty="0" smtClean="0">
              <a:solidFill>
                <a:schemeClr val="bg1"/>
              </a:solidFill>
              <a:latin typeface="HGP創英角ｺﾞｼｯｸUB" pitchFamily="50" charset="-128"/>
              <a:ea typeface="HGP創英角ｺﾞｼｯｸUB" pitchFamily="50" charset="-128"/>
            </a:endParaRPr>
          </a:p>
        </p:txBody>
      </p:sp>
      <p:sp>
        <p:nvSpPr>
          <p:cNvPr id="124" name="正方形/長方形 123"/>
          <p:cNvSpPr/>
          <p:nvPr/>
        </p:nvSpPr>
        <p:spPr bwMode="auto">
          <a:xfrm>
            <a:off x="3021642" y="4561225"/>
            <a:ext cx="466427" cy="135619"/>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800" dirty="0" smtClean="0">
                <a:solidFill>
                  <a:schemeClr val="bg1"/>
                </a:solidFill>
                <a:latin typeface="HGP創英角ｺﾞｼｯｸUB" pitchFamily="50" charset="-128"/>
                <a:ea typeface="HGP創英角ｺﾞｼｯｸUB" pitchFamily="50" charset="-128"/>
              </a:rPr>
              <a:t>メモリ</a:t>
            </a:r>
            <a:endParaRPr lang="ja-JP" altLang="en-US" sz="800" dirty="0">
              <a:solidFill>
                <a:schemeClr val="bg1"/>
              </a:solidFill>
              <a:latin typeface="HGP創英角ｺﾞｼｯｸUB" pitchFamily="50" charset="-128"/>
              <a:ea typeface="HGP創英角ｺﾞｼｯｸUB" pitchFamily="50" charset="-128"/>
            </a:endParaRPr>
          </a:p>
        </p:txBody>
      </p:sp>
      <p:sp>
        <p:nvSpPr>
          <p:cNvPr id="125" name="正方形/長方形 124"/>
          <p:cNvSpPr/>
          <p:nvPr/>
        </p:nvSpPr>
        <p:spPr bwMode="auto">
          <a:xfrm>
            <a:off x="2891874" y="3931811"/>
            <a:ext cx="732420" cy="209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SW</a:t>
            </a:r>
            <a:endParaRPr lang="ja-JP" altLang="en-US" sz="800" dirty="0" smtClean="0">
              <a:solidFill>
                <a:schemeClr val="bg1"/>
              </a:solidFill>
              <a:latin typeface="HGP創英角ｺﾞｼｯｸUB" pitchFamily="50" charset="-128"/>
              <a:ea typeface="HGP創英角ｺﾞｼｯｸUB" pitchFamily="50" charset="-128"/>
            </a:endParaRPr>
          </a:p>
        </p:txBody>
      </p:sp>
      <p:grpSp>
        <p:nvGrpSpPr>
          <p:cNvPr id="3" name="グループ化 2"/>
          <p:cNvGrpSpPr/>
          <p:nvPr/>
        </p:nvGrpSpPr>
        <p:grpSpPr>
          <a:xfrm>
            <a:off x="3645666" y="4928379"/>
            <a:ext cx="1840734" cy="276999"/>
            <a:chOff x="3645666" y="4928379"/>
            <a:chExt cx="1840734" cy="276999"/>
          </a:xfrm>
        </p:grpSpPr>
        <p:cxnSp>
          <p:nvCxnSpPr>
            <p:cNvPr id="8" name="直線矢印コネクタ 7"/>
            <p:cNvCxnSpPr/>
            <p:nvPr/>
          </p:nvCxnSpPr>
          <p:spPr bwMode="auto">
            <a:xfrm>
              <a:off x="3645666" y="5071728"/>
              <a:ext cx="1840734" cy="0"/>
            </a:xfrm>
            <a:prstGeom prst="straightConnector1">
              <a:avLst/>
            </a:prstGeom>
            <a:solidFill>
              <a:schemeClr val="bg1"/>
            </a:solidFill>
            <a:ln w="28575" cap="flat" cmpd="sng" algn="ctr">
              <a:solidFill>
                <a:srgbClr val="CC6600"/>
              </a:solidFill>
              <a:prstDash val="solid"/>
              <a:round/>
              <a:headEnd type="triangl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 name="テキスト ボックス 5"/>
            <p:cNvSpPr txBox="1"/>
            <p:nvPr/>
          </p:nvSpPr>
          <p:spPr>
            <a:xfrm>
              <a:off x="3926128" y="4928379"/>
              <a:ext cx="1255472" cy="276999"/>
            </a:xfrm>
            <a:prstGeom prst="rect">
              <a:avLst/>
            </a:prstGeom>
            <a:solidFill>
              <a:schemeClr val="bg1"/>
            </a:solidFill>
          </p:spPr>
          <p:txBody>
            <a:bodyPr wrap="none" rtlCol="0">
              <a:spAutoFit/>
            </a:bodyPr>
            <a:lstStyle/>
            <a:p>
              <a:pPr algn="ctr"/>
              <a:r>
                <a:rPr kumimoji="1" lang="ja-JP" altLang="en-US" dirty="0" smtClean="0">
                  <a:solidFill>
                    <a:srgbClr val="C00000"/>
                  </a:solidFill>
                  <a:latin typeface="HGP創英角ｺﾞｼｯｸUB" pitchFamily="50" charset="-128"/>
                  <a:ea typeface="HGP創英角ｺﾞｼｯｸUB" pitchFamily="50" charset="-128"/>
                </a:rPr>
                <a:t>ハイパーバイザー</a:t>
              </a:r>
              <a:endParaRPr kumimoji="1" lang="ja-JP" altLang="en-US" dirty="0">
                <a:solidFill>
                  <a:srgbClr val="C00000"/>
                </a:solidFill>
                <a:latin typeface="HGP創英角ｺﾞｼｯｸUB" pitchFamily="50" charset="-128"/>
                <a:ea typeface="HGP創英角ｺﾞｼｯｸUB" pitchFamily="50" charset="-128"/>
              </a:endParaRPr>
            </a:p>
          </p:txBody>
        </p:sp>
      </p:grpSp>
      <p:sp>
        <p:nvSpPr>
          <p:cNvPr id="64" name="テキスト ボックス 63"/>
          <p:cNvSpPr txBox="1"/>
          <p:nvPr/>
        </p:nvSpPr>
        <p:spPr>
          <a:xfrm>
            <a:off x="1430319" y="4160868"/>
            <a:ext cx="633508"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サーバー</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69" name="テキスト ボックス 68"/>
          <p:cNvSpPr txBox="1"/>
          <p:nvPr/>
        </p:nvSpPr>
        <p:spPr>
          <a:xfrm>
            <a:off x="2187894" y="4173157"/>
            <a:ext cx="633508"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サーバー</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73" name="テキスト ボックス 72"/>
          <p:cNvSpPr txBox="1"/>
          <p:nvPr/>
        </p:nvSpPr>
        <p:spPr>
          <a:xfrm>
            <a:off x="2951145" y="4173379"/>
            <a:ext cx="633508"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サーバー</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91" name="角丸四角形吹き出し 90"/>
          <p:cNvSpPr/>
          <p:nvPr/>
        </p:nvSpPr>
        <p:spPr bwMode="auto">
          <a:xfrm>
            <a:off x="1337261" y="3433102"/>
            <a:ext cx="726566" cy="359512"/>
          </a:xfrm>
          <a:prstGeom prst="wedgeRoundRectCallout">
            <a:avLst>
              <a:gd name="adj1" fmla="val 21589"/>
              <a:gd name="adj2" fmla="val 73930"/>
              <a:gd name="adj3" fmla="val 16667"/>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サーバー</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ＯＳ</a:t>
            </a:r>
          </a:p>
        </p:txBody>
      </p:sp>
    </p:spTree>
    <p:extLst>
      <p:ext uri="{BB962C8B-B14F-4D97-AF65-F5344CB8AC3E}">
        <p14:creationId xmlns:p14="http://schemas.microsoft.com/office/powerpoint/2010/main" val="42844550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outVertical)">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仮想化とは／仮想化</a:t>
            </a:r>
            <a:r>
              <a:rPr lang="ja-JP" altLang="en-US" sz="2800" dirty="0" smtClean="0">
                <a:ea typeface="ＭＳ Ｐゴシック" pitchFamily="50" charset="-128"/>
              </a:rPr>
              <a:t>の種類　</a:t>
            </a:r>
            <a:r>
              <a:rPr lang="en-US" altLang="ja-JP" sz="2800" dirty="0" smtClean="0">
                <a:ea typeface="ＭＳ Ｐゴシック" pitchFamily="50" charset="-128"/>
              </a:rPr>
              <a:t>2</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cxnSp>
        <p:nvCxnSpPr>
          <p:cNvPr id="75" name="直線コネクタ 74"/>
          <p:cNvCxnSpPr/>
          <p:nvPr/>
        </p:nvCxnSpPr>
        <p:spPr bwMode="auto">
          <a:xfrm>
            <a:off x="1685881" y="2747206"/>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直線コネクタ 129"/>
          <p:cNvCxnSpPr>
            <a:endCxn id="146" idx="0"/>
          </p:cNvCxnSpPr>
          <p:nvPr/>
        </p:nvCxnSpPr>
        <p:spPr bwMode="auto">
          <a:xfrm flipH="1">
            <a:off x="2439988" y="2748049"/>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直線コネクタ 130"/>
          <p:cNvCxnSpPr/>
          <p:nvPr/>
        </p:nvCxnSpPr>
        <p:spPr bwMode="auto">
          <a:xfrm flipH="1">
            <a:off x="3206360" y="2748049"/>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2" name="角丸四角形 131"/>
          <p:cNvSpPr/>
          <p:nvPr/>
        </p:nvSpPr>
        <p:spPr bwMode="auto">
          <a:xfrm>
            <a:off x="1146175" y="3508555"/>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3" name="正方形/長方形 132"/>
          <p:cNvSpPr/>
          <p:nvPr/>
        </p:nvSpPr>
        <p:spPr bwMode="auto">
          <a:xfrm>
            <a:off x="1311978" y="4880807"/>
            <a:ext cx="2260316" cy="381842"/>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134" name="角丸四角形 133"/>
          <p:cNvSpPr/>
          <p:nvPr/>
        </p:nvSpPr>
        <p:spPr bwMode="auto">
          <a:xfrm>
            <a:off x="1311978" y="5274317"/>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35" name="正方形/長方形 134"/>
          <p:cNvSpPr/>
          <p:nvPr/>
        </p:nvSpPr>
        <p:spPr bwMode="auto">
          <a:xfrm>
            <a:off x="1527175" y="5643649"/>
            <a:ext cx="1825625"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ＣＰＵ</a:t>
            </a:r>
            <a:endParaRPr lang="en-US" altLang="ja-JP" sz="1400" dirty="0" smtClean="0">
              <a:solidFill>
                <a:schemeClr val="bg1"/>
              </a:solidFill>
              <a:latin typeface="HGP創英角ｺﾞｼｯｸUB" pitchFamily="50" charset="-128"/>
              <a:ea typeface="HGP創英角ｺﾞｼｯｸUB" pitchFamily="50" charset="-128"/>
            </a:endParaRPr>
          </a:p>
        </p:txBody>
      </p:sp>
      <p:sp>
        <p:nvSpPr>
          <p:cNvPr id="136" name="正方形/長方形 135"/>
          <p:cNvSpPr/>
          <p:nvPr/>
        </p:nvSpPr>
        <p:spPr bwMode="auto">
          <a:xfrm>
            <a:off x="1527175" y="5999944"/>
            <a:ext cx="1825625"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メモリ</a:t>
            </a:r>
            <a:endParaRPr lang="en-US" altLang="ja-JP" sz="1400" dirty="0">
              <a:solidFill>
                <a:schemeClr val="bg1"/>
              </a:solidFill>
              <a:latin typeface="HGP創英角ｺﾞｼｯｸUB" pitchFamily="50" charset="-128"/>
              <a:ea typeface="HGP創英角ｺﾞｼｯｸUB" pitchFamily="50" charset="-128"/>
            </a:endParaRPr>
          </a:p>
        </p:txBody>
      </p:sp>
      <p:sp>
        <p:nvSpPr>
          <p:cNvPr id="137" name="テキスト ボックス 136"/>
          <p:cNvSpPr txBox="1"/>
          <p:nvPr/>
        </p:nvSpPr>
        <p:spPr>
          <a:xfrm>
            <a:off x="1768124" y="5274317"/>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46" name="角丸四角形 145"/>
          <p:cNvSpPr/>
          <p:nvPr/>
        </p:nvSpPr>
        <p:spPr bwMode="auto">
          <a:xfrm>
            <a:off x="1146176" y="2867340"/>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cxnSp>
        <p:nvCxnSpPr>
          <p:cNvPr id="153" name="直線コネクタ 152"/>
          <p:cNvCxnSpPr>
            <a:stCxn id="146" idx="2"/>
            <a:endCxn id="132" idx="0"/>
          </p:cNvCxnSpPr>
          <p:nvPr/>
        </p:nvCxnSpPr>
        <p:spPr bwMode="auto">
          <a:xfrm>
            <a:off x="2439988" y="3357649"/>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4" name="テキスト ボックス 153"/>
          <p:cNvSpPr txBox="1"/>
          <p:nvPr/>
        </p:nvSpPr>
        <p:spPr>
          <a:xfrm>
            <a:off x="1935333" y="3508556"/>
            <a:ext cx="992580"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155" name="テキスト ボックス 154"/>
          <p:cNvSpPr txBox="1"/>
          <p:nvPr/>
        </p:nvSpPr>
        <p:spPr>
          <a:xfrm>
            <a:off x="1125995" y="1071649"/>
            <a:ext cx="25939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アプリケーションの仮想化</a:t>
            </a:r>
          </a:p>
          <a:p>
            <a:pPr algn="ctr">
              <a:spcBef>
                <a:spcPts val="0"/>
              </a:spcBef>
            </a:pPr>
            <a:r>
              <a:rPr kumimoji="1" lang="ja-JP" altLang="en-US" sz="1800" dirty="0">
                <a:solidFill>
                  <a:srgbClr val="0000CC"/>
                </a:solidFill>
                <a:latin typeface="HGP創英角ｺﾞｼｯｸUB" pitchFamily="50" charset="-128"/>
                <a:ea typeface="HGP創英角ｺﾞｼｯｸUB" pitchFamily="50" charset="-128"/>
              </a:rPr>
              <a:t>（画面転送方式</a:t>
            </a:r>
            <a:r>
              <a:rPr kumimoji="1" lang="ja-JP" altLang="en-US" sz="1800" dirty="0" smtClean="0">
                <a:solidFill>
                  <a:srgbClr val="0000CC"/>
                </a:solidFill>
                <a:latin typeface="HGP創英角ｺﾞｼｯｸUB" pitchFamily="50" charset="-128"/>
                <a:ea typeface="HGP創英角ｺﾞｼｯｸUB" pitchFamily="50" charset="-128"/>
              </a:rPr>
              <a:t>）</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215" name="角丸四角形 214"/>
          <p:cNvSpPr/>
          <p:nvPr/>
        </p:nvSpPr>
        <p:spPr bwMode="auto">
          <a:xfrm>
            <a:off x="1319599" y="1819674"/>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16" name="テキスト ボックス 215"/>
          <p:cNvSpPr txBox="1"/>
          <p:nvPr/>
        </p:nvSpPr>
        <p:spPr>
          <a:xfrm>
            <a:off x="1295053" y="1820295"/>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217" name="角丸四角形 216"/>
          <p:cNvSpPr/>
          <p:nvPr/>
        </p:nvSpPr>
        <p:spPr bwMode="auto">
          <a:xfrm>
            <a:off x="2078425" y="1820517"/>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18" name="テキスト ボックス 217"/>
          <p:cNvSpPr txBox="1"/>
          <p:nvPr/>
        </p:nvSpPr>
        <p:spPr>
          <a:xfrm>
            <a:off x="2053879" y="1821138"/>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219" name="角丸四角形 218"/>
          <p:cNvSpPr/>
          <p:nvPr/>
        </p:nvSpPr>
        <p:spPr bwMode="auto">
          <a:xfrm>
            <a:off x="2840425" y="1820517"/>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20" name="テキスト ボックス 219"/>
          <p:cNvSpPr txBox="1"/>
          <p:nvPr/>
        </p:nvSpPr>
        <p:spPr>
          <a:xfrm>
            <a:off x="2815879" y="1821138"/>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221" name="正方形/長方形 220"/>
          <p:cNvSpPr/>
          <p:nvPr/>
        </p:nvSpPr>
        <p:spPr bwMode="auto">
          <a:xfrm>
            <a:off x="1421681" y="2097294"/>
            <a:ext cx="530758"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222" name="正方形/長方形 221"/>
          <p:cNvSpPr/>
          <p:nvPr/>
        </p:nvSpPr>
        <p:spPr bwMode="auto">
          <a:xfrm>
            <a:off x="1421681" y="2289594"/>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23" name="正方形/長方形 222"/>
          <p:cNvSpPr/>
          <p:nvPr/>
        </p:nvSpPr>
        <p:spPr bwMode="auto">
          <a:xfrm>
            <a:off x="1421681" y="2468082"/>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226" name="正方形/長方形 225"/>
          <p:cNvSpPr/>
          <p:nvPr/>
        </p:nvSpPr>
        <p:spPr bwMode="auto">
          <a:xfrm>
            <a:off x="2189328" y="2106067"/>
            <a:ext cx="530758"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227" name="正方形/長方形 226"/>
          <p:cNvSpPr/>
          <p:nvPr/>
        </p:nvSpPr>
        <p:spPr bwMode="auto">
          <a:xfrm>
            <a:off x="2189328" y="2298367"/>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28" name="正方形/長方形 227"/>
          <p:cNvSpPr/>
          <p:nvPr/>
        </p:nvSpPr>
        <p:spPr bwMode="auto">
          <a:xfrm>
            <a:off x="2189328" y="2476855"/>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229" name="正方形/長方形 228"/>
          <p:cNvSpPr/>
          <p:nvPr/>
        </p:nvSpPr>
        <p:spPr bwMode="auto">
          <a:xfrm>
            <a:off x="2951328" y="2106067"/>
            <a:ext cx="530758"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235" name="正方形/長方形 234"/>
          <p:cNvSpPr/>
          <p:nvPr/>
        </p:nvSpPr>
        <p:spPr bwMode="auto">
          <a:xfrm>
            <a:off x="2951328" y="2298367"/>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36" name="正方形/長方形 235"/>
          <p:cNvSpPr/>
          <p:nvPr/>
        </p:nvSpPr>
        <p:spPr bwMode="auto">
          <a:xfrm>
            <a:off x="2951328" y="2476855"/>
            <a:ext cx="525095" cy="188681"/>
          </a:xfrm>
          <a:prstGeom prst="rect">
            <a:avLst/>
          </a:prstGeom>
          <a:solidFill>
            <a:srgbClr val="00B05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grpSp>
        <p:nvGrpSpPr>
          <p:cNvPr id="2" name="グループ化 1"/>
          <p:cNvGrpSpPr/>
          <p:nvPr/>
        </p:nvGrpSpPr>
        <p:grpSpPr>
          <a:xfrm>
            <a:off x="5105400" y="1066800"/>
            <a:ext cx="2915442" cy="5486398"/>
            <a:chOff x="5935809" y="1066800"/>
            <a:chExt cx="2915442" cy="5486398"/>
          </a:xfrm>
        </p:grpSpPr>
        <p:sp>
          <p:nvSpPr>
            <p:cNvPr id="297" name="角丸四角形 296"/>
            <p:cNvSpPr/>
            <p:nvPr/>
          </p:nvSpPr>
          <p:spPr bwMode="auto">
            <a:xfrm>
              <a:off x="6523655" y="1737008"/>
              <a:ext cx="2231323" cy="921219"/>
            </a:xfrm>
            <a:prstGeom prst="roundRect">
              <a:avLst>
                <a:gd name="adj" fmla="val 8320"/>
              </a:avLst>
            </a:prstGeom>
            <a:gradFill>
              <a:gsLst>
                <a:gs pos="0">
                  <a:srgbClr val="FF9900">
                    <a:lumMod val="95000"/>
                    <a:lumOff val="5000"/>
                  </a:srgbClr>
                </a:gs>
                <a:gs pos="80000">
                  <a:srgbClr val="FF9900">
                    <a:lumMod val="76000"/>
                  </a:srgbClr>
                </a:gs>
                <a:gs pos="100000">
                  <a:srgbClr val="FF9900">
                    <a:lumMod val="71000"/>
                  </a:srgbClr>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84" name="フローチャート : 磁気ディスク 283"/>
            <p:cNvSpPr/>
            <p:nvPr/>
          </p:nvSpPr>
          <p:spPr bwMode="auto">
            <a:xfrm>
              <a:off x="6248401" y="4880807"/>
              <a:ext cx="2587624" cy="1672391"/>
            </a:xfrm>
            <a:prstGeom prst="flowChartMagneticDisk">
              <a:avLst/>
            </a:prstGeom>
            <a:solidFill>
              <a:srgbClr val="FF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cxnSp>
          <p:nvCxnSpPr>
            <p:cNvPr id="244" name="直線コネクタ 243"/>
            <p:cNvCxnSpPr>
              <a:endCxn id="252" idx="0"/>
            </p:cNvCxnSpPr>
            <p:nvPr/>
          </p:nvCxnSpPr>
          <p:spPr bwMode="auto">
            <a:xfrm flipH="1">
              <a:off x="7542213"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角丸四角形 245"/>
            <p:cNvSpPr/>
            <p:nvPr/>
          </p:nvSpPr>
          <p:spPr bwMode="auto">
            <a:xfrm>
              <a:off x="6248400" y="3500770"/>
              <a:ext cx="2587625" cy="1311498"/>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2" name="角丸四角形 251"/>
            <p:cNvSpPr/>
            <p:nvPr/>
          </p:nvSpPr>
          <p:spPr bwMode="auto">
            <a:xfrm>
              <a:off x="6248401"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253" name="角丸四角形 252"/>
            <p:cNvSpPr/>
            <p:nvPr/>
          </p:nvSpPr>
          <p:spPr bwMode="auto">
            <a:xfrm>
              <a:off x="6422171" y="1821138"/>
              <a:ext cx="2231323"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56" name="テキスト ボックス 255"/>
            <p:cNvSpPr txBox="1"/>
            <p:nvPr/>
          </p:nvSpPr>
          <p:spPr>
            <a:xfrm>
              <a:off x="7156451"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259" name="直線コネクタ 258"/>
            <p:cNvCxnSpPr>
              <a:stCxn id="252" idx="2"/>
              <a:endCxn id="246" idx="0"/>
            </p:cNvCxnSpPr>
            <p:nvPr/>
          </p:nvCxnSpPr>
          <p:spPr bwMode="auto">
            <a:xfrm>
              <a:off x="7542213" y="3352800"/>
              <a:ext cx="0" cy="147970"/>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1" name="テキスト ボックス 260"/>
            <p:cNvSpPr txBox="1"/>
            <p:nvPr/>
          </p:nvSpPr>
          <p:spPr>
            <a:xfrm>
              <a:off x="7061873" y="3500770"/>
              <a:ext cx="992580"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262" name="テキスト ボックス 261"/>
            <p:cNvSpPr txBox="1"/>
            <p:nvPr/>
          </p:nvSpPr>
          <p:spPr>
            <a:xfrm>
              <a:off x="6257272" y="1066800"/>
              <a:ext cx="25939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アプリケーションの仮想化</a:t>
              </a:r>
            </a:p>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（ストリーミング方式）</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277" name="正方形/長方形 276"/>
            <p:cNvSpPr/>
            <p:nvPr/>
          </p:nvSpPr>
          <p:spPr bwMode="auto">
            <a:xfrm>
              <a:off x="6492583" y="2097293"/>
              <a:ext cx="2099639" cy="559469"/>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ja-JP" altLang="en-US" sz="1600" dirty="0">
                <a:solidFill>
                  <a:schemeClr val="bg1"/>
                </a:solidFill>
                <a:latin typeface="HGP創英角ｺﾞｼｯｸUB" pitchFamily="50" charset="-128"/>
                <a:ea typeface="HGP創英角ｺﾞｼｯｸUB" pitchFamily="50" charset="-128"/>
              </a:endParaRPr>
            </a:p>
          </p:txBody>
        </p:sp>
        <p:sp>
          <p:nvSpPr>
            <p:cNvPr id="278" name="角丸四角形 277"/>
            <p:cNvSpPr/>
            <p:nvPr/>
          </p:nvSpPr>
          <p:spPr bwMode="auto">
            <a:xfrm>
              <a:off x="6790185" y="2195204"/>
              <a:ext cx="752027" cy="39559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sp>
          <p:nvSpPr>
            <p:cNvPr id="280" name="角丸四角形 279"/>
            <p:cNvSpPr/>
            <p:nvPr/>
          </p:nvSpPr>
          <p:spPr bwMode="auto">
            <a:xfrm>
              <a:off x="6920979" y="2294835"/>
              <a:ext cx="470422" cy="196334"/>
            </a:xfrm>
            <a:prstGeom prst="roundRect">
              <a:avLst>
                <a:gd name="adj" fmla="val 8320"/>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sp>
          <p:nvSpPr>
            <p:cNvPr id="282" name="角丸四角形 281"/>
            <p:cNvSpPr/>
            <p:nvPr/>
          </p:nvSpPr>
          <p:spPr bwMode="auto">
            <a:xfrm>
              <a:off x="6378965" y="5568153"/>
              <a:ext cx="755651" cy="75644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実行環境</a:t>
              </a:r>
              <a:endParaRPr lang="ja-JP" altLang="en-US" sz="1000" dirty="0">
                <a:latin typeface="Arial" pitchFamily="34" charset="0"/>
                <a:ea typeface="HGP創英角ｺﾞｼｯｸUB" pitchFamily="50" charset="-128"/>
                <a:cs typeface="Arial" pitchFamily="34" charset="0"/>
              </a:endParaRPr>
            </a:p>
          </p:txBody>
        </p:sp>
        <p:sp>
          <p:nvSpPr>
            <p:cNvPr id="283" name="角丸四角形 282"/>
            <p:cNvSpPr/>
            <p:nvPr/>
          </p:nvSpPr>
          <p:spPr bwMode="auto">
            <a:xfrm>
              <a:off x="6449108" y="5683093"/>
              <a:ext cx="590930" cy="336707"/>
            </a:xfrm>
            <a:prstGeom prst="roundRect">
              <a:avLst>
                <a:gd name="adj" fmla="val 8320"/>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cxnSp>
          <p:nvCxnSpPr>
            <p:cNvPr id="285" name="直線コネクタ 284"/>
            <p:cNvCxnSpPr>
              <a:endCxn id="246" idx="2"/>
            </p:cNvCxnSpPr>
            <p:nvPr/>
          </p:nvCxnSpPr>
          <p:spPr bwMode="auto">
            <a:xfrm flipH="1" flipV="1">
              <a:off x="7542213" y="4812268"/>
              <a:ext cx="4721" cy="188104"/>
            </a:xfrm>
            <a:prstGeom prst="line">
              <a:avLst/>
            </a:prstGeom>
            <a:solidFill>
              <a:schemeClr val="bg1"/>
            </a:solidFill>
            <a:ln w="38100" cap="flat" cmpd="sng" algn="ctr">
              <a:solidFill>
                <a:srgbClr val="FF99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6" name="正方形/長方形 285"/>
            <p:cNvSpPr/>
            <p:nvPr/>
          </p:nvSpPr>
          <p:spPr bwMode="auto">
            <a:xfrm>
              <a:off x="6423932" y="3984726"/>
              <a:ext cx="2260663" cy="571825"/>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配信管理機能</a:t>
              </a:r>
              <a:endParaRPr lang="ja-JP" altLang="en-US" sz="1600" dirty="0">
                <a:solidFill>
                  <a:schemeClr val="bg1"/>
                </a:solidFill>
                <a:latin typeface="HGP創英角ｺﾞｼｯｸUB" pitchFamily="50" charset="-128"/>
                <a:ea typeface="HGP創英角ｺﾞｼｯｸUB" pitchFamily="50" charset="-128"/>
              </a:endParaRPr>
            </a:p>
          </p:txBody>
        </p:sp>
        <p:sp>
          <p:nvSpPr>
            <p:cNvPr id="287" name="角丸四角形 286"/>
            <p:cNvSpPr/>
            <p:nvPr/>
          </p:nvSpPr>
          <p:spPr bwMode="auto">
            <a:xfrm>
              <a:off x="7147271" y="5568153"/>
              <a:ext cx="755651" cy="75644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実行環境</a:t>
              </a:r>
              <a:endParaRPr lang="ja-JP" altLang="en-US" sz="1000" dirty="0">
                <a:latin typeface="Arial" pitchFamily="34" charset="0"/>
                <a:ea typeface="HGP創英角ｺﾞｼｯｸUB" pitchFamily="50" charset="-128"/>
                <a:cs typeface="Arial" pitchFamily="34" charset="0"/>
              </a:endParaRPr>
            </a:p>
          </p:txBody>
        </p:sp>
        <p:sp>
          <p:nvSpPr>
            <p:cNvPr id="288" name="角丸四角形 287"/>
            <p:cNvSpPr/>
            <p:nvPr/>
          </p:nvSpPr>
          <p:spPr bwMode="auto">
            <a:xfrm>
              <a:off x="7217414" y="5683093"/>
              <a:ext cx="590930" cy="336707"/>
            </a:xfrm>
            <a:prstGeom prst="roundRect">
              <a:avLst>
                <a:gd name="adj" fmla="val 8320"/>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289" name="角丸四角形 288"/>
            <p:cNvSpPr/>
            <p:nvPr/>
          </p:nvSpPr>
          <p:spPr bwMode="auto">
            <a:xfrm>
              <a:off x="7931149" y="5562600"/>
              <a:ext cx="755651" cy="75644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実行環境</a:t>
              </a:r>
              <a:endParaRPr lang="ja-JP" altLang="en-US" sz="1000" dirty="0">
                <a:latin typeface="Arial" pitchFamily="34" charset="0"/>
                <a:ea typeface="HGP創英角ｺﾞｼｯｸUB" pitchFamily="50" charset="-128"/>
                <a:cs typeface="Arial" pitchFamily="34" charset="0"/>
              </a:endParaRPr>
            </a:p>
          </p:txBody>
        </p:sp>
        <p:sp>
          <p:nvSpPr>
            <p:cNvPr id="290" name="角丸四角形 289"/>
            <p:cNvSpPr/>
            <p:nvPr/>
          </p:nvSpPr>
          <p:spPr bwMode="auto">
            <a:xfrm>
              <a:off x="8001292" y="5677540"/>
              <a:ext cx="590930" cy="336707"/>
            </a:xfrm>
            <a:prstGeom prst="roundRect">
              <a:avLst>
                <a:gd name="adj" fmla="val 8320"/>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291" name="テキスト ボックス 290"/>
            <p:cNvSpPr txBox="1"/>
            <p:nvPr/>
          </p:nvSpPr>
          <p:spPr>
            <a:xfrm>
              <a:off x="6808424" y="5000372"/>
              <a:ext cx="1487908" cy="307777"/>
            </a:xfrm>
            <a:prstGeom prst="rect">
              <a:avLst/>
            </a:prstGeom>
            <a:noFill/>
          </p:spPr>
          <p:txBody>
            <a:bodyPr wrap="none" rtlCol="0">
              <a:spAutoFit/>
            </a:bodyPr>
            <a:lstStyle/>
            <a:p>
              <a:pPr algn="ctr"/>
              <a:r>
                <a:rPr kumimoji="1" lang="ja-JP" altLang="en-US" sz="1400" dirty="0" smtClean="0">
                  <a:solidFill>
                    <a:schemeClr val="bg1"/>
                  </a:solidFill>
                  <a:latin typeface="HGP創英角ｺﾞｼｯｸUB" pitchFamily="50" charset="-128"/>
                  <a:ea typeface="HGP創英角ｺﾞｼｯｸUB" pitchFamily="50" charset="-128"/>
                </a:rPr>
                <a:t>ファイル・サーバー</a:t>
              </a:r>
            </a:p>
          </p:txBody>
        </p:sp>
        <p:sp>
          <p:nvSpPr>
            <p:cNvPr id="13" name="角丸四角形吹き出し 12"/>
            <p:cNvSpPr/>
            <p:nvPr/>
          </p:nvSpPr>
          <p:spPr bwMode="auto">
            <a:xfrm>
              <a:off x="5935809" y="1685783"/>
              <a:ext cx="872615" cy="380733"/>
            </a:xfrm>
            <a:prstGeom prst="wedgeRoundRectCallout">
              <a:avLst>
                <a:gd name="adj1" fmla="val 34281"/>
                <a:gd name="adj2" fmla="val 100280"/>
                <a:gd name="adj3" fmla="val 16667"/>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ランタイム</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実行環境</a:t>
              </a:r>
            </a:p>
          </p:txBody>
        </p:sp>
        <p:sp>
          <p:nvSpPr>
            <p:cNvPr id="292" name="角丸四角形吹き出し 291"/>
            <p:cNvSpPr/>
            <p:nvPr/>
          </p:nvSpPr>
          <p:spPr bwMode="auto">
            <a:xfrm>
              <a:off x="5944588" y="4906320"/>
              <a:ext cx="872615" cy="558363"/>
            </a:xfrm>
            <a:prstGeom prst="wedgeRoundRectCallout">
              <a:avLst>
                <a:gd name="adj1" fmla="val 18975"/>
                <a:gd name="adj2" fmla="val 68999"/>
                <a:gd name="adj3" fmla="val 16667"/>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DLL</a:t>
              </a:r>
              <a:r>
                <a:rPr lang="ja-JP" altLang="en-US" sz="800" dirty="0" smtClean="0">
                  <a:solidFill>
                    <a:schemeClr val="bg1"/>
                  </a:solidFill>
                  <a:latin typeface="HGP創英角ｺﾞｼｯｸUB" pitchFamily="50" charset="-128"/>
                  <a:ea typeface="HGP創英角ｺﾞｼｯｸUB" pitchFamily="50" charset="-128"/>
                </a:rPr>
                <a:t>設定</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OS</a:t>
              </a:r>
              <a:r>
                <a:rPr kumimoji="0" lang="ja-JP" altLang="en-US"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サービス</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800" dirty="0" smtClean="0">
                  <a:solidFill>
                    <a:schemeClr val="bg1"/>
                  </a:solidFill>
                  <a:latin typeface="HGP創英角ｺﾞｼｯｸUB" pitchFamily="50" charset="-128"/>
                  <a:ea typeface="HGP創英角ｺﾞｼｯｸUB" pitchFamily="50" charset="-128"/>
                </a:rPr>
                <a:t>レジストリ設定</a:t>
              </a:r>
              <a:endParaRPr kumimoji="0" lang="en-US" altLang="ja-JP"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293" name="角丸四角形 292"/>
            <p:cNvSpPr/>
            <p:nvPr/>
          </p:nvSpPr>
          <p:spPr bwMode="auto">
            <a:xfrm>
              <a:off x="7553773" y="2195204"/>
              <a:ext cx="752027" cy="39559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sp>
          <p:nvSpPr>
            <p:cNvPr id="294" name="角丸四角形 293"/>
            <p:cNvSpPr/>
            <p:nvPr/>
          </p:nvSpPr>
          <p:spPr bwMode="auto">
            <a:xfrm>
              <a:off x="7684567" y="2294835"/>
              <a:ext cx="470422" cy="196334"/>
            </a:xfrm>
            <a:prstGeom prst="roundRect">
              <a:avLst>
                <a:gd name="adj" fmla="val 8320"/>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grpSp>
      <p:sp>
        <p:nvSpPr>
          <p:cNvPr id="104" name="角丸四角形 103"/>
          <p:cNvSpPr/>
          <p:nvPr/>
        </p:nvSpPr>
        <p:spPr bwMode="auto">
          <a:xfrm>
            <a:off x="1295400" y="4170617"/>
            <a:ext cx="73186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5" name="正方形/長方形 104"/>
          <p:cNvSpPr/>
          <p:nvPr/>
        </p:nvSpPr>
        <p:spPr bwMode="auto">
          <a:xfrm>
            <a:off x="1438347" y="4383081"/>
            <a:ext cx="466427" cy="178408"/>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ＣＰＵ</a:t>
            </a:r>
            <a:endParaRPr lang="en-US" altLang="ja-JP" sz="800" dirty="0" smtClean="0">
              <a:solidFill>
                <a:schemeClr val="bg1"/>
              </a:solidFill>
              <a:latin typeface="HGP創英角ｺﾞｼｯｸUB" pitchFamily="50" charset="-128"/>
              <a:ea typeface="HGP創英角ｺﾞｼｯｸUB" pitchFamily="50" charset="-128"/>
            </a:endParaRPr>
          </a:p>
        </p:txBody>
      </p:sp>
      <p:sp>
        <p:nvSpPr>
          <p:cNvPr id="106" name="正方形/長方形 105"/>
          <p:cNvSpPr/>
          <p:nvPr/>
        </p:nvSpPr>
        <p:spPr bwMode="auto">
          <a:xfrm>
            <a:off x="1438347" y="4562331"/>
            <a:ext cx="466427" cy="135619"/>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800" dirty="0" smtClean="0">
                <a:solidFill>
                  <a:schemeClr val="bg1"/>
                </a:solidFill>
                <a:latin typeface="HGP創英角ｺﾞｼｯｸUB" pitchFamily="50" charset="-128"/>
                <a:ea typeface="HGP創英角ｺﾞｼｯｸUB" pitchFamily="50" charset="-128"/>
              </a:rPr>
              <a:t>メモリ</a:t>
            </a:r>
            <a:endParaRPr lang="ja-JP" altLang="en-US" sz="800" dirty="0">
              <a:solidFill>
                <a:schemeClr val="bg1"/>
              </a:solidFill>
              <a:latin typeface="HGP創英角ｺﾞｼｯｸUB" pitchFamily="50" charset="-128"/>
              <a:ea typeface="HGP創英角ｺﾞｼｯｸUB" pitchFamily="50" charset="-128"/>
            </a:endParaRPr>
          </a:p>
        </p:txBody>
      </p:sp>
      <p:sp>
        <p:nvSpPr>
          <p:cNvPr id="107" name="角丸四角形 106"/>
          <p:cNvSpPr/>
          <p:nvPr/>
        </p:nvSpPr>
        <p:spPr bwMode="auto">
          <a:xfrm>
            <a:off x="2054001" y="4171238"/>
            <a:ext cx="73186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8" name="角丸四角形 107"/>
          <p:cNvSpPr/>
          <p:nvPr/>
        </p:nvSpPr>
        <p:spPr bwMode="auto">
          <a:xfrm>
            <a:off x="2816001" y="4171460"/>
            <a:ext cx="73186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9" name="正方形/長方形 108"/>
          <p:cNvSpPr/>
          <p:nvPr/>
        </p:nvSpPr>
        <p:spPr bwMode="auto">
          <a:xfrm>
            <a:off x="1308579" y="3932917"/>
            <a:ext cx="732420" cy="209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a:t>
            </a:r>
          </a:p>
        </p:txBody>
      </p:sp>
      <p:sp>
        <p:nvSpPr>
          <p:cNvPr id="110" name="正方形/長方形 109"/>
          <p:cNvSpPr/>
          <p:nvPr/>
        </p:nvSpPr>
        <p:spPr bwMode="auto">
          <a:xfrm>
            <a:off x="2197174" y="4383925"/>
            <a:ext cx="466427" cy="178408"/>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ＣＰＵ</a:t>
            </a:r>
            <a:endParaRPr lang="en-US" altLang="ja-JP" sz="800" dirty="0" smtClean="0">
              <a:solidFill>
                <a:schemeClr val="bg1"/>
              </a:solidFill>
              <a:latin typeface="HGP創英角ｺﾞｼｯｸUB" pitchFamily="50" charset="-128"/>
              <a:ea typeface="HGP創英角ｺﾞｼｯｸUB" pitchFamily="50" charset="-128"/>
            </a:endParaRPr>
          </a:p>
        </p:txBody>
      </p:sp>
      <p:sp>
        <p:nvSpPr>
          <p:cNvPr id="111" name="正方形/長方形 110"/>
          <p:cNvSpPr/>
          <p:nvPr/>
        </p:nvSpPr>
        <p:spPr bwMode="auto">
          <a:xfrm>
            <a:off x="2197174" y="4563175"/>
            <a:ext cx="466427" cy="135619"/>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800" dirty="0" smtClean="0">
                <a:solidFill>
                  <a:schemeClr val="bg1"/>
                </a:solidFill>
                <a:latin typeface="HGP創英角ｺﾞｼｯｸUB" pitchFamily="50" charset="-128"/>
                <a:ea typeface="HGP創英角ｺﾞｼｯｸUB" pitchFamily="50" charset="-128"/>
              </a:rPr>
              <a:t>メモリ</a:t>
            </a:r>
            <a:endParaRPr lang="ja-JP" altLang="en-US" sz="800" dirty="0">
              <a:solidFill>
                <a:schemeClr val="bg1"/>
              </a:solidFill>
              <a:latin typeface="HGP創英角ｺﾞｼｯｸUB" pitchFamily="50" charset="-128"/>
              <a:ea typeface="HGP創英角ｺﾞｼｯｸUB" pitchFamily="50" charset="-128"/>
            </a:endParaRPr>
          </a:p>
        </p:txBody>
      </p:sp>
      <p:sp>
        <p:nvSpPr>
          <p:cNvPr id="112" name="正方形/長方形 111"/>
          <p:cNvSpPr/>
          <p:nvPr/>
        </p:nvSpPr>
        <p:spPr bwMode="auto">
          <a:xfrm>
            <a:off x="2067406" y="3933761"/>
            <a:ext cx="732420" cy="209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a:solidFill>
                  <a:schemeClr val="bg1"/>
                </a:solidFill>
                <a:latin typeface="HGP創英角ｺﾞｼｯｸUB" pitchFamily="50" charset="-128"/>
                <a:ea typeface="HGP創英角ｺﾞｼｯｸUB" pitchFamily="50" charset="-128"/>
              </a:rPr>
              <a:t>アプリ</a:t>
            </a:r>
            <a:endParaRPr lang="ja-JP" altLang="en-US" sz="1000" dirty="0" smtClean="0">
              <a:solidFill>
                <a:schemeClr val="bg1"/>
              </a:solidFill>
              <a:latin typeface="HGP創英角ｺﾞｼｯｸUB" pitchFamily="50" charset="-128"/>
              <a:ea typeface="HGP創英角ｺﾞｼｯｸUB" pitchFamily="50" charset="-128"/>
            </a:endParaRPr>
          </a:p>
        </p:txBody>
      </p:sp>
      <p:sp>
        <p:nvSpPr>
          <p:cNvPr id="113" name="正方形/長方形 112"/>
          <p:cNvSpPr/>
          <p:nvPr/>
        </p:nvSpPr>
        <p:spPr bwMode="auto">
          <a:xfrm>
            <a:off x="2945218" y="4383080"/>
            <a:ext cx="466427" cy="178408"/>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ＣＰＵ</a:t>
            </a:r>
            <a:endParaRPr lang="en-US" altLang="ja-JP" sz="800" dirty="0" smtClean="0">
              <a:solidFill>
                <a:schemeClr val="bg1"/>
              </a:solidFill>
              <a:latin typeface="HGP創英角ｺﾞｼｯｸUB" pitchFamily="50" charset="-128"/>
              <a:ea typeface="HGP創英角ｺﾞｼｯｸUB" pitchFamily="50" charset="-128"/>
            </a:endParaRPr>
          </a:p>
        </p:txBody>
      </p:sp>
      <p:sp>
        <p:nvSpPr>
          <p:cNvPr id="114" name="正方形/長方形 113"/>
          <p:cNvSpPr/>
          <p:nvPr/>
        </p:nvSpPr>
        <p:spPr bwMode="auto">
          <a:xfrm>
            <a:off x="2945218" y="4562330"/>
            <a:ext cx="466427" cy="135619"/>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800" dirty="0" smtClean="0">
                <a:solidFill>
                  <a:schemeClr val="bg1"/>
                </a:solidFill>
                <a:latin typeface="HGP創英角ｺﾞｼｯｸUB" pitchFamily="50" charset="-128"/>
                <a:ea typeface="HGP創英角ｺﾞｼｯｸUB" pitchFamily="50" charset="-128"/>
              </a:rPr>
              <a:t>メモリ</a:t>
            </a:r>
            <a:endParaRPr lang="ja-JP" altLang="en-US" sz="800" dirty="0">
              <a:solidFill>
                <a:schemeClr val="bg1"/>
              </a:solidFill>
              <a:latin typeface="HGP創英角ｺﾞｼｯｸUB" pitchFamily="50" charset="-128"/>
              <a:ea typeface="HGP創英角ｺﾞｼｯｸUB" pitchFamily="50" charset="-128"/>
            </a:endParaRPr>
          </a:p>
        </p:txBody>
      </p:sp>
      <p:sp>
        <p:nvSpPr>
          <p:cNvPr id="115" name="正方形/長方形 114"/>
          <p:cNvSpPr/>
          <p:nvPr/>
        </p:nvSpPr>
        <p:spPr bwMode="auto">
          <a:xfrm>
            <a:off x="2815450" y="3932916"/>
            <a:ext cx="732420" cy="209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a:t>
            </a:r>
          </a:p>
        </p:txBody>
      </p:sp>
      <p:sp>
        <p:nvSpPr>
          <p:cNvPr id="116" name="テキスト ボックス 115"/>
          <p:cNvSpPr txBox="1"/>
          <p:nvPr/>
        </p:nvSpPr>
        <p:spPr>
          <a:xfrm>
            <a:off x="1257374" y="4128416"/>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17" name="テキスト ボックス 116"/>
          <p:cNvSpPr txBox="1"/>
          <p:nvPr/>
        </p:nvSpPr>
        <p:spPr>
          <a:xfrm>
            <a:off x="2015976" y="4129037"/>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18" name="テキスト ボックス 117"/>
          <p:cNvSpPr txBox="1"/>
          <p:nvPr/>
        </p:nvSpPr>
        <p:spPr>
          <a:xfrm>
            <a:off x="2777975" y="4129259"/>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31627776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仮想化とは／仮想化</a:t>
            </a:r>
            <a:r>
              <a:rPr lang="ja-JP" altLang="en-US" sz="2800" dirty="0" smtClean="0">
                <a:ea typeface="ＭＳ Ｐゴシック" pitchFamily="50" charset="-128"/>
              </a:rPr>
              <a:t>の種類　</a:t>
            </a:r>
            <a:r>
              <a:rPr lang="en-US" altLang="ja-JP" sz="2800" dirty="0" smtClean="0">
                <a:ea typeface="ＭＳ Ｐゴシック" pitchFamily="50" charset="-128"/>
              </a:rPr>
              <a:t>3</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テキスト ボックス 276"/>
          <p:cNvSpPr txBox="1"/>
          <p:nvPr/>
        </p:nvSpPr>
        <p:spPr>
          <a:xfrm>
            <a:off x="1307289" y="1066800"/>
            <a:ext cx="2380780"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クライアントの仮想化</a:t>
            </a:r>
          </a:p>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（アプリケーション方式）</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114" name="角丸四角形 113"/>
          <p:cNvSpPr/>
          <p:nvPr/>
        </p:nvSpPr>
        <p:spPr bwMode="auto">
          <a:xfrm>
            <a:off x="1219200" y="1821137"/>
            <a:ext cx="2587625" cy="4732061"/>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5" name="正方形/長方形 114"/>
          <p:cNvSpPr/>
          <p:nvPr/>
        </p:nvSpPr>
        <p:spPr bwMode="auto">
          <a:xfrm>
            <a:off x="1364099" y="4000079"/>
            <a:ext cx="1086846" cy="491724"/>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仮想化</a:t>
            </a:r>
          </a:p>
          <a:p>
            <a:pPr algn="ctr">
              <a:spcBef>
                <a:spcPts val="0"/>
              </a:spcBef>
            </a:pPr>
            <a:r>
              <a:rPr lang="ja-JP" altLang="en-US" sz="1400" dirty="0">
                <a:solidFill>
                  <a:schemeClr val="bg1"/>
                </a:solidFill>
                <a:latin typeface="HGP創英角ｺﾞｼｯｸUB" pitchFamily="50" charset="-128"/>
                <a:ea typeface="HGP創英角ｺﾞｼｯｸUB" pitchFamily="50" charset="-128"/>
              </a:rPr>
              <a:t>ソフトウェア</a:t>
            </a:r>
          </a:p>
        </p:txBody>
      </p:sp>
      <p:sp>
        <p:nvSpPr>
          <p:cNvPr id="116" name="角丸四角形 115"/>
          <p:cNvSpPr/>
          <p:nvPr/>
        </p:nvSpPr>
        <p:spPr bwMode="auto">
          <a:xfrm>
            <a:off x="1385003" y="5269467"/>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17" name="正方形/長方形 116"/>
          <p:cNvSpPr/>
          <p:nvPr/>
        </p:nvSpPr>
        <p:spPr bwMode="auto">
          <a:xfrm>
            <a:off x="1600200" y="5638799"/>
            <a:ext cx="1825625"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ＣＰＵ</a:t>
            </a:r>
            <a:endParaRPr lang="en-US" altLang="ja-JP" sz="1400" dirty="0" smtClean="0">
              <a:solidFill>
                <a:schemeClr val="bg1"/>
              </a:solidFill>
              <a:latin typeface="HGP創英角ｺﾞｼｯｸUB" pitchFamily="50" charset="-128"/>
              <a:ea typeface="HGP創英角ｺﾞｼｯｸUB" pitchFamily="50" charset="-128"/>
            </a:endParaRPr>
          </a:p>
        </p:txBody>
      </p:sp>
      <p:sp>
        <p:nvSpPr>
          <p:cNvPr id="118" name="正方形/長方形 117"/>
          <p:cNvSpPr/>
          <p:nvPr/>
        </p:nvSpPr>
        <p:spPr bwMode="auto">
          <a:xfrm>
            <a:off x="1600200" y="5995094"/>
            <a:ext cx="1825625"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メモリ</a:t>
            </a:r>
            <a:endParaRPr lang="en-US" altLang="ja-JP" sz="1400" dirty="0">
              <a:solidFill>
                <a:schemeClr val="bg1"/>
              </a:solidFill>
              <a:latin typeface="HGP創英角ｺﾞｼｯｸUB" pitchFamily="50" charset="-128"/>
              <a:ea typeface="HGP創英角ｺﾞｼｯｸUB" pitchFamily="50" charset="-128"/>
            </a:endParaRPr>
          </a:p>
        </p:txBody>
      </p:sp>
      <p:sp>
        <p:nvSpPr>
          <p:cNvPr id="126" name="テキスト ボックス 125"/>
          <p:cNvSpPr txBox="1"/>
          <p:nvPr/>
        </p:nvSpPr>
        <p:spPr>
          <a:xfrm>
            <a:off x="1841149" y="5269467"/>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27" name="テキスト ボックス 126"/>
          <p:cNvSpPr txBox="1"/>
          <p:nvPr/>
        </p:nvSpPr>
        <p:spPr>
          <a:xfrm>
            <a:off x="1843740" y="1889287"/>
            <a:ext cx="1293945"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クライアント</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128" name="正方形/長方形 127"/>
          <p:cNvSpPr/>
          <p:nvPr/>
        </p:nvSpPr>
        <p:spPr bwMode="auto">
          <a:xfrm>
            <a:off x="1371067" y="4539733"/>
            <a:ext cx="2253227" cy="686642"/>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400" dirty="0" smtClean="0">
                <a:solidFill>
                  <a:schemeClr val="bg1"/>
                </a:solidFill>
                <a:latin typeface="HGP創英角ｺﾞｼｯｸUB" pitchFamily="50" charset="-128"/>
                <a:ea typeface="HGP創英角ｺﾞｼｯｸUB" pitchFamily="50" charset="-128"/>
              </a:rPr>
              <a:t>オペレーティング・システム</a:t>
            </a:r>
            <a:endParaRPr lang="en-US" altLang="ja-JP" sz="14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（ホストＯＳ）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129" name="正方形/長方形 128"/>
          <p:cNvSpPr/>
          <p:nvPr/>
        </p:nvSpPr>
        <p:spPr bwMode="auto">
          <a:xfrm>
            <a:off x="2490713" y="3233769"/>
            <a:ext cx="1133581" cy="1273486"/>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1400" dirty="0" smtClean="0">
                <a:solidFill>
                  <a:schemeClr val="bg1"/>
                </a:solidFill>
                <a:latin typeface="HGP創英角ｺﾞｼｯｸUB" pitchFamily="50" charset="-128"/>
                <a:ea typeface="HGP創英角ｺﾞｼｯｸUB" pitchFamily="50" charset="-128"/>
              </a:rPr>
              <a:t>ミドルウェア</a:t>
            </a:r>
            <a:endParaRPr lang="ja-JP" altLang="en-US" sz="1400" dirty="0">
              <a:solidFill>
                <a:schemeClr val="bg1"/>
              </a:solidFill>
              <a:latin typeface="HGP創英角ｺﾞｼｯｸUB" pitchFamily="50" charset="-128"/>
              <a:ea typeface="HGP創英角ｺﾞｼｯｸUB" pitchFamily="50" charset="-128"/>
            </a:endParaRPr>
          </a:p>
        </p:txBody>
      </p:sp>
      <p:sp>
        <p:nvSpPr>
          <p:cNvPr id="130" name="正方形/長方形 129"/>
          <p:cNvSpPr/>
          <p:nvPr/>
        </p:nvSpPr>
        <p:spPr bwMode="auto">
          <a:xfrm>
            <a:off x="2490713" y="2362199"/>
            <a:ext cx="1133581" cy="838187"/>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131" name="正方形/長方形 130"/>
          <p:cNvSpPr/>
          <p:nvPr/>
        </p:nvSpPr>
        <p:spPr bwMode="auto">
          <a:xfrm>
            <a:off x="1371067" y="3568659"/>
            <a:ext cx="1079878" cy="431420"/>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dirty="0" smtClean="0">
                <a:solidFill>
                  <a:schemeClr val="bg1"/>
                </a:solidFill>
                <a:latin typeface="HGP創英角ｺﾞｼｯｸUB" pitchFamily="50" charset="-128"/>
                <a:ea typeface="HGP創英角ｺﾞｼｯｸUB" pitchFamily="50" charset="-128"/>
              </a:rPr>
              <a:t>ＯＳ</a:t>
            </a:r>
            <a:endParaRPr lang="en-US" altLang="ja-JP"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（ゲストＯＳ）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132" name="正方形/長方形 131"/>
          <p:cNvSpPr/>
          <p:nvPr/>
        </p:nvSpPr>
        <p:spPr bwMode="auto">
          <a:xfrm>
            <a:off x="1371067" y="3213772"/>
            <a:ext cx="1079878" cy="322755"/>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dirty="0" smtClean="0">
                <a:solidFill>
                  <a:schemeClr val="bg1"/>
                </a:solidFill>
                <a:latin typeface="HGP創英角ｺﾞｼｯｸUB" pitchFamily="50" charset="-128"/>
                <a:ea typeface="HGP創英角ｺﾞｼｯｸUB" pitchFamily="50" charset="-128"/>
              </a:rPr>
              <a:t>ミドルウェア</a:t>
            </a:r>
            <a:endParaRPr lang="ja-JP" altLang="en-US" dirty="0">
              <a:solidFill>
                <a:schemeClr val="bg1"/>
              </a:solidFill>
              <a:latin typeface="HGP創英角ｺﾞｼｯｸUB" pitchFamily="50" charset="-128"/>
              <a:ea typeface="HGP創英角ｺﾞｼｯｸUB" pitchFamily="50" charset="-128"/>
            </a:endParaRPr>
          </a:p>
        </p:txBody>
      </p:sp>
      <p:sp>
        <p:nvSpPr>
          <p:cNvPr id="152" name="正方形/長方形 151"/>
          <p:cNvSpPr/>
          <p:nvPr/>
        </p:nvSpPr>
        <p:spPr bwMode="auto">
          <a:xfrm>
            <a:off x="1371067" y="2362198"/>
            <a:ext cx="1079878" cy="838187"/>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grpSp>
        <p:nvGrpSpPr>
          <p:cNvPr id="2" name="グループ化 1"/>
          <p:cNvGrpSpPr/>
          <p:nvPr/>
        </p:nvGrpSpPr>
        <p:grpSpPr>
          <a:xfrm>
            <a:off x="5331641" y="1026577"/>
            <a:ext cx="2587625" cy="5486398"/>
            <a:chOff x="5331641" y="1026577"/>
            <a:chExt cx="2587625" cy="5486398"/>
          </a:xfrm>
        </p:grpSpPr>
        <p:sp>
          <p:nvSpPr>
            <p:cNvPr id="136" name="テキスト ボックス 135"/>
            <p:cNvSpPr txBox="1"/>
            <p:nvPr/>
          </p:nvSpPr>
          <p:spPr>
            <a:xfrm>
              <a:off x="5366831" y="1026577"/>
              <a:ext cx="24865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クライアントの仮想化</a:t>
              </a:r>
            </a:p>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（ハイパーバイザー方式）</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137" name="角丸四角形 136"/>
            <p:cNvSpPr/>
            <p:nvPr/>
          </p:nvSpPr>
          <p:spPr bwMode="auto">
            <a:xfrm>
              <a:off x="5331641" y="1780914"/>
              <a:ext cx="2587625" cy="4732061"/>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8" name="正方形/長方形 137"/>
            <p:cNvSpPr/>
            <p:nvPr/>
          </p:nvSpPr>
          <p:spPr bwMode="auto">
            <a:xfrm>
              <a:off x="5497444" y="4539733"/>
              <a:ext cx="2239291" cy="682825"/>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仮想化ソフトウェア</a:t>
              </a:r>
              <a:endParaRPr lang="ja-JP" altLang="en-US" sz="1400" dirty="0">
                <a:solidFill>
                  <a:schemeClr val="bg1"/>
                </a:solidFill>
                <a:latin typeface="HGP創英角ｺﾞｼｯｸUB" pitchFamily="50" charset="-128"/>
                <a:ea typeface="HGP創英角ｺﾞｼｯｸUB" pitchFamily="50" charset="-128"/>
              </a:endParaRPr>
            </a:p>
          </p:txBody>
        </p:sp>
        <p:sp>
          <p:nvSpPr>
            <p:cNvPr id="139" name="角丸四角形 138"/>
            <p:cNvSpPr/>
            <p:nvPr/>
          </p:nvSpPr>
          <p:spPr bwMode="auto">
            <a:xfrm>
              <a:off x="5497444" y="5229244"/>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0" name="正方形/長方形 139"/>
            <p:cNvSpPr/>
            <p:nvPr/>
          </p:nvSpPr>
          <p:spPr bwMode="auto">
            <a:xfrm>
              <a:off x="5712641" y="5598576"/>
              <a:ext cx="1825625"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ＣＰＵ</a:t>
              </a:r>
              <a:endParaRPr lang="en-US" altLang="ja-JP" sz="1400" dirty="0" smtClean="0">
                <a:solidFill>
                  <a:schemeClr val="bg1"/>
                </a:solidFill>
                <a:latin typeface="HGP創英角ｺﾞｼｯｸUB" pitchFamily="50" charset="-128"/>
                <a:ea typeface="HGP創英角ｺﾞｼｯｸUB" pitchFamily="50" charset="-128"/>
              </a:endParaRPr>
            </a:p>
          </p:txBody>
        </p:sp>
        <p:sp>
          <p:nvSpPr>
            <p:cNvPr id="141" name="正方形/長方形 140"/>
            <p:cNvSpPr/>
            <p:nvPr/>
          </p:nvSpPr>
          <p:spPr bwMode="auto">
            <a:xfrm>
              <a:off x="5712641" y="5954871"/>
              <a:ext cx="1825625" cy="329504"/>
            </a:xfrm>
            <a:prstGeom prst="rect">
              <a:avLst/>
            </a:prstGeom>
            <a:gradFill>
              <a:gsLst>
                <a:gs pos="0">
                  <a:srgbClr val="00B0F0"/>
                </a:gs>
                <a:gs pos="100000">
                  <a:srgbClr val="0070C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メモリ</a:t>
              </a:r>
              <a:endParaRPr lang="en-US" altLang="ja-JP" sz="1400" dirty="0">
                <a:solidFill>
                  <a:schemeClr val="bg1"/>
                </a:solidFill>
                <a:latin typeface="HGP創英角ｺﾞｼｯｸUB" pitchFamily="50" charset="-128"/>
                <a:ea typeface="HGP創英角ｺﾞｼｯｸUB" pitchFamily="50" charset="-128"/>
              </a:endParaRPr>
            </a:p>
          </p:txBody>
        </p:sp>
        <p:sp>
          <p:nvSpPr>
            <p:cNvPr id="142" name="テキスト ボックス 141"/>
            <p:cNvSpPr txBox="1"/>
            <p:nvPr/>
          </p:nvSpPr>
          <p:spPr>
            <a:xfrm>
              <a:off x="5953590" y="5229244"/>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43" name="テキスト ボックス 142"/>
            <p:cNvSpPr txBox="1"/>
            <p:nvPr/>
          </p:nvSpPr>
          <p:spPr>
            <a:xfrm>
              <a:off x="5956181" y="1849064"/>
              <a:ext cx="1293945"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クライアント</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145" name="正方形/長方形 144"/>
            <p:cNvSpPr/>
            <p:nvPr/>
          </p:nvSpPr>
          <p:spPr bwMode="auto">
            <a:xfrm>
              <a:off x="6603154" y="3193546"/>
              <a:ext cx="1133581" cy="76631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1400" dirty="0" smtClean="0">
                  <a:solidFill>
                    <a:schemeClr val="bg1"/>
                  </a:solidFill>
                  <a:latin typeface="HGP創英角ｺﾞｼｯｸUB" pitchFamily="50" charset="-128"/>
                  <a:ea typeface="HGP創英角ｺﾞｼｯｸUB" pitchFamily="50" charset="-128"/>
                </a:rPr>
                <a:t>ミドルウェア</a:t>
              </a:r>
              <a:endParaRPr lang="ja-JP" altLang="en-US" sz="1400" dirty="0">
                <a:solidFill>
                  <a:schemeClr val="bg1"/>
                </a:solidFill>
                <a:latin typeface="HGP創英角ｺﾞｼｯｸUB" pitchFamily="50" charset="-128"/>
                <a:ea typeface="HGP創英角ｺﾞｼｯｸUB" pitchFamily="50" charset="-128"/>
              </a:endParaRPr>
            </a:p>
          </p:txBody>
        </p:sp>
        <p:sp>
          <p:nvSpPr>
            <p:cNvPr id="146" name="正方形/長方形 145"/>
            <p:cNvSpPr/>
            <p:nvPr/>
          </p:nvSpPr>
          <p:spPr bwMode="auto">
            <a:xfrm>
              <a:off x="6603154" y="2321976"/>
              <a:ext cx="1133581" cy="838187"/>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3" name="正方形/長方形 152"/>
            <p:cNvSpPr/>
            <p:nvPr/>
          </p:nvSpPr>
          <p:spPr bwMode="auto">
            <a:xfrm>
              <a:off x="6610119" y="3971456"/>
              <a:ext cx="1126616" cy="544303"/>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dirty="0" smtClean="0">
                  <a:solidFill>
                    <a:schemeClr val="bg1"/>
                  </a:solidFill>
                  <a:latin typeface="HGP創英角ｺﾞｼｯｸUB" pitchFamily="50" charset="-128"/>
                  <a:ea typeface="HGP創英角ｺﾞｼｯｸUB" pitchFamily="50" charset="-128"/>
                </a:rPr>
                <a:t>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4" name="正方形/長方形 153"/>
            <p:cNvSpPr/>
            <p:nvPr/>
          </p:nvSpPr>
          <p:spPr bwMode="auto">
            <a:xfrm>
              <a:off x="5497445" y="3202051"/>
              <a:ext cx="1146436" cy="76631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200"/>
                </a:lnSpc>
                <a:spcBef>
                  <a:spcPts val="0"/>
                </a:spcBef>
              </a:pPr>
              <a:r>
                <a:rPr lang="ja-JP" altLang="en-US" sz="1400" dirty="0" smtClean="0">
                  <a:solidFill>
                    <a:schemeClr val="bg1"/>
                  </a:solidFill>
                  <a:latin typeface="HGP創英角ｺﾞｼｯｸUB" pitchFamily="50" charset="-128"/>
                  <a:ea typeface="HGP創英角ｺﾞｼｯｸUB" pitchFamily="50" charset="-128"/>
                </a:rPr>
                <a:t>ミドルウェア</a:t>
              </a:r>
              <a:endParaRPr lang="ja-JP" altLang="en-US" sz="1400" dirty="0">
                <a:solidFill>
                  <a:schemeClr val="bg1"/>
                </a:solidFill>
                <a:latin typeface="HGP創英角ｺﾞｼｯｸUB" pitchFamily="50" charset="-128"/>
                <a:ea typeface="HGP創英角ｺﾞｼｯｸUB" pitchFamily="50" charset="-128"/>
              </a:endParaRPr>
            </a:p>
          </p:txBody>
        </p:sp>
        <p:sp>
          <p:nvSpPr>
            <p:cNvPr id="155" name="正方形/長方形 154"/>
            <p:cNvSpPr/>
            <p:nvPr/>
          </p:nvSpPr>
          <p:spPr bwMode="auto">
            <a:xfrm>
              <a:off x="5497445" y="2330481"/>
              <a:ext cx="1146436" cy="838187"/>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6" name="正方形/長方形 155"/>
            <p:cNvSpPr/>
            <p:nvPr/>
          </p:nvSpPr>
          <p:spPr bwMode="auto">
            <a:xfrm>
              <a:off x="5497444" y="3979962"/>
              <a:ext cx="1146436" cy="535798"/>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dirty="0" smtClean="0">
                  <a:solidFill>
                    <a:schemeClr val="bg1"/>
                  </a:solidFill>
                  <a:latin typeface="HGP創英角ｺﾞｼｯｸUB" pitchFamily="50" charset="-128"/>
                  <a:ea typeface="HGP創英角ｺﾞｼｯｸUB" pitchFamily="50" charset="-128"/>
                </a:rPr>
                <a:t>ＯＳ</a:t>
              </a:r>
              <a:endParaRPr lang="ja-JP" altLang="en-US" sz="1000" dirty="0">
                <a:solidFill>
                  <a:schemeClr val="bg1"/>
                </a:solidFill>
                <a:latin typeface="HGP創英角ｺﾞｼｯｸUB" pitchFamily="50" charset="-128"/>
                <a:ea typeface="HGP創英角ｺﾞｼｯｸUB" pitchFamily="50" charset="-128"/>
              </a:endParaRPr>
            </a:p>
          </p:txBody>
        </p:sp>
      </p:grpSp>
    </p:spTree>
    <p:extLst>
      <p:ext uri="{BB962C8B-B14F-4D97-AF65-F5344CB8AC3E}">
        <p14:creationId xmlns:p14="http://schemas.microsoft.com/office/powerpoint/2010/main" val="13072673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a:stCxn id="75" idx="2"/>
          </p:cNvCxnSpPr>
          <p:nvPr/>
        </p:nvCxnSpPr>
        <p:spPr bwMode="auto">
          <a:xfrm>
            <a:off x="1685881" y="2742357"/>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直線コネクタ 95"/>
          <p:cNvCxnSpPr>
            <a:stCxn id="88" idx="2"/>
            <a:endCxn id="74" idx="0"/>
          </p:cNvCxnSpPr>
          <p:nvPr/>
        </p:nvCxnSpPr>
        <p:spPr bwMode="auto">
          <a:xfrm flipH="1">
            <a:off x="2439988"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直線コネクタ 96"/>
          <p:cNvCxnSpPr>
            <a:stCxn id="92" idx="2"/>
          </p:cNvCxnSpPr>
          <p:nvPr/>
        </p:nvCxnSpPr>
        <p:spPr bwMode="auto">
          <a:xfrm flipH="1">
            <a:off x="3206360" y="2743200"/>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角丸四角形 1"/>
          <p:cNvSpPr/>
          <p:nvPr/>
        </p:nvSpPr>
        <p:spPr bwMode="auto">
          <a:xfrm>
            <a:off x="1146175" y="3516869"/>
            <a:ext cx="2587625" cy="2045731"/>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仮想化とは／仮想化</a:t>
            </a:r>
            <a:r>
              <a:rPr lang="ja-JP" altLang="en-US" sz="2800" dirty="0" smtClean="0">
                <a:ea typeface="ＭＳ Ｐゴシック" pitchFamily="50" charset="-128"/>
              </a:rPr>
              <a:t>の種類　４</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正方形/長方形 52"/>
          <p:cNvSpPr/>
          <p:nvPr/>
        </p:nvSpPr>
        <p:spPr bwMode="auto">
          <a:xfrm>
            <a:off x="1311978" y="4648200"/>
            <a:ext cx="2239292" cy="381842"/>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56" name="角丸四角形 55"/>
          <p:cNvSpPr/>
          <p:nvPr/>
        </p:nvSpPr>
        <p:spPr bwMode="auto">
          <a:xfrm>
            <a:off x="1311978" y="5041710"/>
            <a:ext cx="2239291" cy="3693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59" name="テキスト ボックス 58"/>
          <p:cNvSpPr txBox="1"/>
          <p:nvPr/>
        </p:nvSpPr>
        <p:spPr>
          <a:xfrm>
            <a:off x="1768125" y="5041710"/>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74" name="角丸四角形 73"/>
          <p:cNvSpPr/>
          <p:nvPr/>
        </p:nvSpPr>
        <p:spPr bwMode="auto">
          <a:xfrm>
            <a:off x="1146176"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75" name="角丸四角形 74"/>
          <p:cNvSpPr/>
          <p:nvPr/>
        </p:nvSpPr>
        <p:spPr bwMode="auto">
          <a:xfrm>
            <a:off x="1319946" y="1821138"/>
            <a:ext cx="731869" cy="921219"/>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8" name="テキスト ボックス 77"/>
          <p:cNvSpPr txBox="1"/>
          <p:nvPr/>
        </p:nvSpPr>
        <p:spPr>
          <a:xfrm>
            <a:off x="1279368" y="1821759"/>
            <a:ext cx="835485" cy="2308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コンピューター</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88" name="角丸四角形 87"/>
          <p:cNvSpPr/>
          <p:nvPr/>
        </p:nvSpPr>
        <p:spPr bwMode="auto">
          <a:xfrm>
            <a:off x="2078772" y="1821981"/>
            <a:ext cx="731869" cy="921219"/>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0" name="テキスト ボックス 89"/>
          <p:cNvSpPr txBox="1"/>
          <p:nvPr/>
        </p:nvSpPr>
        <p:spPr>
          <a:xfrm>
            <a:off x="2038196" y="1822602"/>
            <a:ext cx="835485" cy="2308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コンピューター</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92" name="角丸四角形 91"/>
          <p:cNvSpPr/>
          <p:nvPr/>
        </p:nvSpPr>
        <p:spPr bwMode="auto">
          <a:xfrm>
            <a:off x="2840772" y="1821981"/>
            <a:ext cx="731869" cy="921219"/>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4" name="テキスト ボックス 93"/>
          <p:cNvSpPr txBox="1"/>
          <p:nvPr/>
        </p:nvSpPr>
        <p:spPr>
          <a:xfrm>
            <a:off x="2800196" y="1822602"/>
            <a:ext cx="835485" cy="2308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コンピューター</a:t>
            </a:r>
            <a:endParaRPr kumimoji="1" lang="ja-JP" altLang="en-US" sz="900" dirty="0">
              <a:solidFill>
                <a:schemeClr val="bg1"/>
              </a:solidFill>
              <a:latin typeface="HGP創英角ｺﾞｼｯｸUB" pitchFamily="50" charset="-128"/>
              <a:ea typeface="HGP創英角ｺﾞｼｯｸUB" pitchFamily="50" charset="-128"/>
            </a:endParaRPr>
          </a:p>
        </p:txBody>
      </p:sp>
      <p:cxnSp>
        <p:nvCxnSpPr>
          <p:cNvPr id="108" name="直線コネクタ 107"/>
          <p:cNvCxnSpPr>
            <a:stCxn id="74" idx="2"/>
            <a:endCxn id="2" idx="0"/>
          </p:cNvCxnSpPr>
          <p:nvPr/>
        </p:nvCxnSpPr>
        <p:spPr bwMode="auto">
          <a:xfrm>
            <a:off x="2439988" y="3352800"/>
            <a:ext cx="0" cy="164069"/>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テキスト ボックス 42"/>
          <p:cNvSpPr txBox="1"/>
          <p:nvPr/>
        </p:nvSpPr>
        <p:spPr>
          <a:xfrm>
            <a:off x="1352022" y="1066800"/>
            <a:ext cx="2141932"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ストレージの仮想化</a:t>
            </a:r>
          </a:p>
          <a:p>
            <a:pPr algn="ctr"/>
            <a:r>
              <a:rPr kumimoji="1" lang="ja-JP" altLang="en-US" sz="1400" dirty="0" smtClean="0">
                <a:solidFill>
                  <a:srgbClr val="0000CC"/>
                </a:solidFill>
                <a:latin typeface="HGP創英角ｺﾞｼｯｸUB" pitchFamily="50" charset="-128"/>
                <a:ea typeface="HGP創英角ｺﾞｼｯｸUB" pitchFamily="50" charset="-128"/>
              </a:rPr>
              <a:t>（ブロックレベルの仮想化）</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123" name="フローチャート : 磁気ディスク 122"/>
          <p:cNvSpPr/>
          <p:nvPr/>
        </p:nvSpPr>
        <p:spPr bwMode="auto">
          <a:xfrm>
            <a:off x="1146175" y="5777298"/>
            <a:ext cx="2587624" cy="775900"/>
          </a:xfrm>
          <a:prstGeom prst="flowChartMagneticDisk">
            <a:avLst/>
          </a:prstGeom>
          <a:solidFill>
            <a:srgbClr val="FF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ストレージ</a:t>
            </a:r>
          </a:p>
        </p:txBody>
      </p:sp>
      <p:cxnSp>
        <p:nvCxnSpPr>
          <p:cNvPr id="11" name="直線コネクタ 10"/>
          <p:cNvCxnSpPr>
            <a:stCxn id="2" idx="2"/>
            <a:endCxn id="123" idx="1"/>
          </p:cNvCxnSpPr>
          <p:nvPr/>
        </p:nvCxnSpPr>
        <p:spPr bwMode="auto">
          <a:xfrm flipH="1">
            <a:off x="2439987" y="5562600"/>
            <a:ext cx="1" cy="214698"/>
          </a:xfrm>
          <a:prstGeom prst="line">
            <a:avLst/>
          </a:prstGeom>
          <a:solidFill>
            <a:schemeClr val="bg1"/>
          </a:solidFill>
          <a:ln w="38100" cap="flat" cmpd="sng" algn="ctr">
            <a:solidFill>
              <a:srgbClr val="FF99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7" name="フローチャート : 磁気ディスク 126"/>
          <p:cNvSpPr/>
          <p:nvPr/>
        </p:nvSpPr>
        <p:spPr bwMode="auto">
          <a:xfrm>
            <a:off x="1302731" y="3873503"/>
            <a:ext cx="721642" cy="702404"/>
          </a:xfrm>
          <a:prstGeom prst="flowChartMagneticDisk">
            <a:avLst/>
          </a:prstGeom>
          <a:solidFill>
            <a:srgbClr val="FF9900"/>
          </a:solidFill>
          <a:ln w="28575">
            <a:prstDash val="sysDot"/>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ストレージ</a:t>
            </a:r>
          </a:p>
        </p:txBody>
      </p:sp>
      <p:sp>
        <p:nvSpPr>
          <p:cNvPr id="128" name="フローチャート : 磁気ディスク 127"/>
          <p:cNvSpPr/>
          <p:nvPr/>
        </p:nvSpPr>
        <p:spPr bwMode="auto">
          <a:xfrm>
            <a:off x="2078772" y="3870102"/>
            <a:ext cx="721642" cy="702404"/>
          </a:xfrm>
          <a:prstGeom prst="flowChartMagneticDisk">
            <a:avLst/>
          </a:prstGeom>
          <a:solidFill>
            <a:srgbClr val="FF9900"/>
          </a:solidFill>
          <a:ln w="28575">
            <a:prstDash val="sysDot"/>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ストレージ</a:t>
            </a:r>
          </a:p>
        </p:txBody>
      </p:sp>
      <p:sp>
        <p:nvSpPr>
          <p:cNvPr id="129" name="フローチャート : 磁気ディスク 128"/>
          <p:cNvSpPr/>
          <p:nvPr/>
        </p:nvSpPr>
        <p:spPr bwMode="auto">
          <a:xfrm>
            <a:off x="2840772" y="3873503"/>
            <a:ext cx="721642" cy="702404"/>
          </a:xfrm>
          <a:prstGeom prst="flowChartMagneticDisk">
            <a:avLst/>
          </a:prstGeom>
          <a:solidFill>
            <a:srgbClr val="FF9900"/>
          </a:solidFill>
          <a:ln w="28575">
            <a:prstDash val="sysDot"/>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ストレージ</a:t>
            </a:r>
          </a:p>
        </p:txBody>
      </p:sp>
      <p:sp>
        <p:nvSpPr>
          <p:cNvPr id="132" name="テキスト ボックス 131"/>
          <p:cNvSpPr txBox="1"/>
          <p:nvPr/>
        </p:nvSpPr>
        <p:spPr>
          <a:xfrm>
            <a:off x="1424913" y="3525373"/>
            <a:ext cx="1978427"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サーバー／スイッチ</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134" name="フローチャート : 磁気ディスク 133"/>
          <p:cNvSpPr/>
          <p:nvPr/>
        </p:nvSpPr>
        <p:spPr bwMode="auto">
          <a:xfrm>
            <a:off x="2219276" y="2133600"/>
            <a:ext cx="473324" cy="491648"/>
          </a:xfrm>
          <a:prstGeom prst="flowChartMagneticDisk">
            <a:avLst/>
          </a:prstGeom>
          <a:solidFill>
            <a:srgbClr val="FF9900"/>
          </a:solidFill>
          <a:ln w="19050">
            <a:prstDash val="sysDot"/>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9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135" name="フローチャート : 磁気ディスク 134"/>
          <p:cNvSpPr/>
          <p:nvPr/>
        </p:nvSpPr>
        <p:spPr bwMode="auto">
          <a:xfrm>
            <a:off x="1460448" y="2135283"/>
            <a:ext cx="473324" cy="491648"/>
          </a:xfrm>
          <a:prstGeom prst="flowChartMagneticDisk">
            <a:avLst/>
          </a:prstGeom>
          <a:solidFill>
            <a:srgbClr val="FF9900"/>
          </a:solidFill>
          <a:ln w="19050">
            <a:prstDash val="sysDot"/>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9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136" name="フローチャート : 磁気ディスク 135"/>
          <p:cNvSpPr/>
          <p:nvPr/>
        </p:nvSpPr>
        <p:spPr bwMode="auto">
          <a:xfrm>
            <a:off x="2964931" y="2135283"/>
            <a:ext cx="473324" cy="491648"/>
          </a:xfrm>
          <a:prstGeom prst="flowChartMagneticDisk">
            <a:avLst/>
          </a:prstGeom>
          <a:solidFill>
            <a:srgbClr val="FF9900"/>
          </a:solidFill>
          <a:ln w="19050">
            <a:prstDash val="sysDot"/>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9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grpSp>
        <p:nvGrpSpPr>
          <p:cNvPr id="7" name="グループ化 6"/>
          <p:cNvGrpSpPr/>
          <p:nvPr/>
        </p:nvGrpSpPr>
        <p:grpSpPr>
          <a:xfrm>
            <a:off x="5413376" y="1066800"/>
            <a:ext cx="2587624" cy="5486400"/>
            <a:chOff x="5413376" y="1066800"/>
            <a:chExt cx="2587624" cy="5486400"/>
          </a:xfrm>
        </p:grpSpPr>
        <p:cxnSp>
          <p:nvCxnSpPr>
            <p:cNvPr id="95" name="直線コネクタ 94"/>
            <p:cNvCxnSpPr>
              <a:stCxn id="101" idx="2"/>
            </p:cNvCxnSpPr>
            <p:nvPr/>
          </p:nvCxnSpPr>
          <p:spPr bwMode="auto">
            <a:xfrm>
              <a:off x="5953081" y="2742357"/>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直線コネクタ 97"/>
            <p:cNvCxnSpPr>
              <a:stCxn id="103" idx="2"/>
              <a:endCxn id="100" idx="0"/>
            </p:cNvCxnSpPr>
            <p:nvPr/>
          </p:nvCxnSpPr>
          <p:spPr bwMode="auto">
            <a:xfrm flipH="1">
              <a:off x="6707188"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直線コネクタ 98"/>
            <p:cNvCxnSpPr>
              <a:stCxn id="105" idx="2"/>
            </p:cNvCxnSpPr>
            <p:nvPr/>
          </p:nvCxnSpPr>
          <p:spPr bwMode="auto">
            <a:xfrm flipH="1">
              <a:off x="7473560" y="2743200"/>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0" name="角丸四角形 99"/>
            <p:cNvSpPr/>
            <p:nvPr/>
          </p:nvSpPr>
          <p:spPr bwMode="auto">
            <a:xfrm>
              <a:off x="5413376"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101" name="角丸四角形 100"/>
            <p:cNvSpPr/>
            <p:nvPr/>
          </p:nvSpPr>
          <p:spPr bwMode="auto">
            <a:xfrm>
              <a:off x="5587146" y="1821138"/>
              <a:ext cx="731869" cy="921219"/>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2" name="テキスト ボックス 101"/>
            <p:cNvSpPr txBox="1"/>
            <p:nvPr/>
          </p:nvSpPr>
          <p:spPr>
            <a:xfrm>
              <a:off x="5546568" y="1821759"/>
              <a:ext cx="835485" cy="2308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コンピューター</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103" name="角丸四角形 102"/>
            <p:cNvSpPr/>
            <p:nvPr/>
          </p:nvSpPr>
          <p:spPr bwMode="auto">
            <a:xfrm>
              <a:off x="6345972" y="1821981"/>
              <a:ext cx="731869" cy="921219"/>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4" name="テキスト ボックス 103"/>
            <p:cNvSpPr txBox="1"/>
            <p:nvPr/>
          </p:nvSpPr>
          <p:spPr>
            <a:xfrm>
              <a:off x="6305396" y="1822602"/>
              <a:ext cx="835485" cy="2308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コンピューター</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105" name="角丸四角形 104"/>
            <p:cNvSpPr/>
            <p:nvPr/>
          </p:nvSpPr>
          <p:spPr bwMode="auto">
            <a:xfrm>
              <a:off x="7107972" y="1821981"/>
              <a:ext cx="731869" cy="921219"/>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6" name="テキスト ボックス 105"/>
            <p:cNvSpPr txBox="1"/>
            <p:nvPr/>
          </p:nvSpPr>
          <p:spPr>
            <a:xfrm>
              <a:off x="7067396" y="1822602"/>
              <a:ext cx="835485" cy="2308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コンピューター</a:t>
              </a:r>
              <a:endParaRPr kumimoji="1" lang="ja-JP" altLang="en-US" sz="900" dirty="0">
                <a:solidFill>
                  <a:schemeClr val="bg1"/>
                </a:solidFill>
                <a:latin typeface="HGP創英角ｺﾞｼｯｸUB" pitchFamily="50" charset="-128"/>
                <a:ea typeface="HGP創英角ｺﾞｼｯｸUB" pitchFamily="50" charset="-128"/>
              </a:endParaRPr>
            </a:p>
          </p:txBody>
        </p:sp>
        <p:cxnSp>
          <p:nvCxnSpPr>
            <p:cNvPr id="107" name="直線コネクタ 106"/>
            <p:cNvCxnSpPr>
              <a:stCxn id="100" idx="2"/>
              <a:endCxn id="110" idx="1"/>
            </p:cNvCxnSpPr>
            <p:nvPr/>
          </p:nvCxnSpPr>
          <p:spPr bwMode="auto">
            <a:xfrm>
              <a:off x="6707188" y="3352800"/>
              <a:ext cx="0" cy="1303847"/>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9" name="テキスト ボックス 108"/>
            <p:cNvSpPr txBox="1"/>
            <p:nvPr/>
          </p:nvSpPr>
          <p:spPr>
            <a:xfrm>
              <a:off x="5623228" y="1066800"/>
              <a:ext cx="2133919" cy="584775"/>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ストレージの仮想化</a:t>
              </a:r>
            </a:p>
            <a:p>
              <a:pPr algn="ctr"/>
              <a:r>
                <a:rPr kumimoji="1" lang="ja-JP" altLang="en-US" sz="1400" dirty="0" smtClean="0">
                  <a:solidFill>
                    <a:srgbClr val="0000CC"/>
                  </a:solidFill>
                  <a:latin typeface="HGP創英角ｺﾞｼｯｸUB" pitchFamily="50" charset="-128"/>
                  <a:ea typeface="HGP創英角ｺﾞｼｯｸUB" pitchFamily="50" charset="-128"/>
                </a:rPr>
                <a:t>（ファイルレベルの仮想化）</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110" name="フローチャート : 磁気ディスク 109"/>
            <p:cNvSpPr/>
            <p:nvPr/>
          </p:nvSpPr>
          <p:spPr bwMode="auto">
            <a:xfrm>
              <a:off x="5413376" y="4656647"/>
              <a:ext cx="2587624" cy="1896553"/>
            </a:xfrm>
            <a:prstGeom prst="flowChartMagneticDisk">
              <a:avLst/>
            </a:prstGeom>
            <a:solidFill>
              <a:srgbClr val="FF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1600" dirty="0">
                <a:solidFill>
                  <a:schemeClr val="bg1"/>
                </a:solidFill>
                <a:latin typeface="HGP創英角ｺﾞｼｯｸUB" pitchFamily="50" charset="-128"/>
                <a:ea typeface="HGP創英角ｺﾞｼｯｸUB" pitchFamily="50" charset="-128"/>
              </a:endParaRPr>
            </a:p>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1600" dirty="0">
                <a:solidFill>
                  <a:schemeClr val="bg1"/>
                </a:solidFill>
                <a:latin typeface="HGP創英角ｺﾞｼｯｸUB" pitchFamily="50" charset="-128"/>
                <a:ea typeface="HGP創英角ｺﾞｼｯｸUB" pitchFamily="50" charset="-128"/>
              </a:endParaRPr>
            </a:p>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a:p>
              <a:pPr marL="0" marR="0" indent="0" algn="ctr" defTabSz="914400" rtl="0" eaLnBrk="1" fontAlgn="base" latinLnBrk="0" hangingPunct="1">
                <a:lnSpc>
                  <a:spcPts val="1800"/>
                </a:lnSpc>
                <a:spcBef>
                  <a:spcPts val="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ストレージ</a:t>
              </a:r>
            </a:p>
          </p:txBody>
        </p:sp>
        <p:sp>
          <p:nvSpPr>
            <p:cNvPr id="111" name="File"/>
            <p:cNvSpPr>
              <a:spLocks noEditPoints="1" noChangeArrowheads="1"/>
            </p:cNvSpPr>
            <p:nvPr/>
          </p:nvSpPr>
          <p:spPr bwMode="auto">
            <a:xfrm>
              <a:off x="5641975" y="5571047"/>
              <a:ext cx="563260" cy="448753"/>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112" name="File"/>
            <p:cNvSpPr>
              <a:spLocks noEditPoints="1" noChangeArrowheads="1"/>
            </p:cNvSpPr>
            <p:nvPr/>
          </p:nvSpPr>
          <p:spPr bwMode="auto">
            <a:xfrm>
              <a:off x="6408557" y="5571047"/>
              <a:ext cx="563260" cy="448753"/>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113" name="File"/>
            <p:cNvSpPr>
              <a:spLocks noEditPoints="1" noChangeArrowheads="1"/>
            </p:cNvSpPr>
            <p:nvPr/>
          </p:nvSpPr>
          <p:spPr bwMode="auto">
            <a:xfrm>
              <a:off x="7136115" y="5571047"/>
              <a:ext cx="563260" cy="448753"/>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114" name="File"/>
            <p:cNvSpPr>
              <a:spLocks noEditPoints="1" noChangeArrowheads="1"/>
            </p:cNvSpPr>
            <p:nvPr/>
          </p:nvSpPr>
          <p:spPr bwMode="auto">
            <a:xfrm>
              <a:off x="5618465" y="2282590"/>
              <a:ext cx="301625" cy="240456"/>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115" name="File"/>
            <p:cNvSpPr>
              <a:spLocks noEditPoints="1" noChangeArrowheads="1"/>
            </p:cNvSpPr>
            <p:nvPr/>
          </p:nvSpPr>
          <p:spPr bwMode="auto">
            <a:xfrm>
              <a:off x="5999465" y="2282590"/>
              <a:ext cx="301625" cy="240456"/>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116" name="File"/>
            <p:cNvSpPr>
              <a:spLocks noEditPoints="1" noChangeArrowheads="1"/>
            </p:cNvSpPr>
            <p:nvPr/>
          </p:nvSpPr>
          <p:spPr bwMode="auto">
            <a:xfrm>
              <a:off x="7142465" y="2282590"/>
              <a:ext cx="301625" cy="240456"/>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117" name="File"/>
            <p:cNvSpPr>
              <a:spLocks noEditPoints="1" noChangeArrowheads="1"/>
            </p:cNvSpPr>
            <p:nvPr/>
          </p:nvSpPr>
          <p:spPr bwMode="auto">
            <a:xfrm>
              <a:off x="7520290" y="2282590"/>
              <a:ext cx="301625" cy="240456"/>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118" name="File"/>
            <p:cNvSpPr>
              <a:spLocks noEditPoints="1" noChangeArrowheads="1"/>
            </p:cNvSpPr>
            <p:nvPr/>
          </p:nvSpPr>
          <p:spPr bwMode="auto">
            <a:xfrm>
              <a:off x="6380465" y="2282590"/>
              <a:ext cx="301625" cy="240456"/>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119" name="File"/>
            <p:cNvSpPr>
              <a:spLocks noEditPoints="1" noChangeArrowheads="1"/>
            </p:cNvSpPr>
            <p:nvPr/>
          </p:nvSpPr>
          <p:spPr bwMode="auto">
            <a:xfrm>
              <a:off x="6764640" y="2282590"/>
              <a:ext cx="301625" cy="240456"/>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grpSp>
      <p:sp>
        <p:nvSpPr>
          <p:cNvPr id="54" name="角丸四角形吹き出し 53"/>
          <p:cNvSpPr/>
          <p:nvPr/>
        </p:nvSpPr>
        <p:spPr bwMode="auto">
          <a:xfrm>
            <a:off x="3438254" y="3417387"/>
            <a:ext cx="1590946" cy="477317"/>
          </a:xfrm>
          <a:prstGeom prst="wedgeRoundRectCallout">
            <a:avLst>
              <a:gd name="adj1" fmla="val -37659"/>
              <a:gd name="adj2" fmla="val 102426"/>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SAN</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Storage Area</a:t>
            </a: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 Network</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5" name="角丸四角形吹き出し 54"/>
          <p:cNvSpPr/>
          <p:nvPr/>
        </p:nvSpPr>
        <p:spPr bwMode="auto">
          <a:xfrm>
            <a:off x="6875629" y="3982645"/>
            <a:ext cx="1590946" cy="477317"/>
          </a:xfrm>
          <a:prstGeom prst="wedgeRoundRectCallout">
            <a:avLst>
              <a:gd name="adj1" fmla="val -19644"/>
              <a:gd name="adj2" fmla="val 125300"/>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NAS</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Network</a:t>
            </a:r>
            <a:r>
              <a:rPr lang="ja-JP" altLang="en-US" sz="1000" dirty="0">
                <a:solidFill>
                  <a:schemeClr val="bg1"/>
                </a:solidFill>
                <a:latin typeface="Arial" pitchFamily="34" charset="0"/>
                <a:ea typeface="HGP創英角ｺﾞｼｯｸUB" pitchFamily="50" charset="-128"/>
                <a:cs typeface="Arial" pitchFamily="34" charset="0"/>
              </a:rPr>
              <a:t> </a:t>
            </a:r>
            <a:r>
              <a:rPr lang="en-US" altLang="ja-JP" sz="1000" dirty="0" smtClean="0">
                <a:solidFill>
                  <a:schemeClr val="bg1"/>
                </a:solidFill>
                <a:latin typeface="Arial" pitchFamily="34" charset="0"/>
                <a:ea typeface="HGP創英角ｺﾞｼｯｸUB" pitchFamily="50" charset="-128"/>
                <a:cs typeface="Arial" pitchFamily="34" charset="0"/>
              </a:rPr>
              <a:t>Attached </a:t>
            </a:r>
            <a:r>
              <a:rPr lang="en-US" altLang="ja-JP" sz="1000" dirty="0" err="1" smtClean="0">
                <a:solidFill>
                  <a:schemeClr val="bg1"/>
                </a:solidFill>
                <a:latin typeface="Arial" pitchFamily="34" charset="0"/>
                <a:ea typeface="HGP創英角ｺﾞｼｯｸUB" pitchFamily="50" charset="-128"/>
                <a:cs typeface="Arial" pitchFamily="34" charset="0"/>
              </a:rPr>
              <a:t>Stor</a:t>
            </a:r>
            <a:r>
              <a:rPr lang="en-US" altLang="ja-JP" sz="1000" dirty="0" smtClean="0">
                <a:solidFill>
                  <a:schemeClr val="bg1"/>
                </a:solidFill>
                <a:latin typeface="Arial" pitchFamily="34" charset="0"/>
                <a:ea typeface="HGP創英角ｺﾞｼｯｸUB" pitchFamily="50" charset="-128"/>
                <a:cs typeface="Arial" pitchFamily="34" charset="0"/>
              </a:rPr>
              <a:t>.</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9401050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仮想化とは／仮想化</a:t>
            </a:r>
            <a:r>
              <a:rPr lang="ja-JP" altLang="en-US" sz="2800" dirty="0" smtClean="0">
                <a:ea typeface="ＭＳ Ｐゴシック" pitchFamily="50" charset="-128"/>
              </a:rPr>
              <a:t>の種類　</a:t>
            </a:r>
            <a:r>
              <a:rPr lang="en-US" altLang="ja-JP" sz="2800" dirty="0" smtClean="0">
                <a:ea typeface="ＭＳ Ｐゴシック" pitchFamily="50" charset="-128"/>
              </a:rPr>
              <a:t>5</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テキスト ボックス 151"/>
          <p:cNvSpPr txBox="1"/>
          <p:nvPr/>
        </p:nvSpPr>
        <p:spPr>
          <a:xfrm>
            <a:off x="3429000" y="990600"/>
            <a:ext cx="2188219" cy="627864"/>
          </a:xfrm>
          <a:prstGeom prst="rect">
            <a:avLst/>
          </a:prstGeom>
          <a:noFill/>
        </p:spPr>
        <p:txBody>
          <a:bodyPr wrap="none" rtlCol="0">
            <a:spAutoFit/>
          </a:bodyPr>
          <a:lstStyle/>
          <a:p>
            <a:pPr algn="ctr"/>
            <a:r>
              <a:rPr kumimoji="1" lang="ja-JP" altLang="en-US" sz="1800" dirty="0" smtClean="0">
                <a:solidFill>
                  <a:srgbClr val="0000CC"/>
                </a:solidFill>
                <a:latin typeface="Arial"/>
                <a:ea typeface="HGP創英角ｺﾞｼｯｸUB" pitchFamily="50" charset="-128"/>
                <a:cs typeface="Arial"/>
              </a:rPr>
              <a:t>ネットワークの仮想化</a:t>
            </a:r>
            <a:endParaRPr kumimoji="1" lang="en-US" altLang="ja-JP" sz="1400" dirty="0" smtClean="0">
              <a:solidFill>
                <a:srgbClr val="0000CC"/>
              </a:solidFill>
              <a:latin typeface="Arial"/>
              <a:ea typeface="HGP創英角ｺﾞｼｯｸUB" pitchFamily="50" charset="-128"/>
              <a:cs typeface="Arial"/>
            </a:endParaRPr>
          </a:p>
          <a:p>
            <a:pPr algn="ctr"/>
            <a:r>
              <a:rPr kumimoji="1" lang="ja-JP" altLang="en-US" sz="1400" dirty="0" smtClean="0">
                <a:solidFill>
                  <a:srgbClr val="0000CC"/>
                </a:solidFill>
                <a:latin typeface="Arial"/>
                <a:ea typeface="HGP創英角ｺﾞｼｯｸUB" pitchFamily="50" charset="-128"/>
                <a:cs typeface="Arial"/>
              </a:rPr>
              <a:t>（仮想</a:t>
            </a:r>
            <a:r>
              <a:rPr kumimoji="1" lang="en-US" altLang="ja-JP" sz="1400" dirty="0" smtClean="0">
                <a:solidFill>
                  <a:srgbClr val="0000CC"/>
                </a:solidFill>
                <a:latin typeface="Arial"/>
                <a:ea typeface="HGP創英角ｺﾞｼｯｸUB" pitchFamily="50" charset="-128"/>
                <a:cs typeface="Arial"/>
              </a:rPr>
              <a:t>LAN</a:t>
            </a:r>
            <a:r>
              <a:rPr kumimoji="1" lang="ja-JP" altLang="en-US" sz="1400" dirty="0" smtClean="0">
                <a:solidFill>
                  <a:srgbClr val="0000CC"/>
                </a:solidFill>
                <a:latin typeface="Arial"/>
                <a:ea typeface="HGP創英角ｺﾞｼｯｸUB" pitchFamily="50" charset="-128"/>
                <a:cs typeface="Arial"/>
              </a:rPr>
              <a:t>／</a:t>
            </a:r>
            <a:r>
              <a:rPr kumimoji="1" lang="en-US" altLang="ja-JP" sz="1400" dirty="0" smtClean="0">
                <a:solidFill>
                  <a:srgbClr val="0000CC"/>
                </a:solidFill>
                <a:latin typeface="Arial"/>
                <a:ea typeface="HGP創英角ｺﾞｼｯｸUB" pitchFamily="50" charset="-128"/>
                <a:cs typeface="Arial"/>
              </a:rPr>
              <a:t>VLAN</a:t>
            </a:r>
            <a:r>
              <a:rPr kumimoji="1" lang="ja-JP" altLang="en-US" sz="1400" dirty="0" smtClean="0">
                <a:solidFill>
                  <a:srgbClr val="0000CC"/>
                </a:solidFill>
                <a:latin typeface="Arial"/>
                <a:ea typeface="HGP創英角ｺﾞｼｯｸUB" pitchFamily="50" charset="-128"/>
                <a:cs typeface="Arial"/>
              </a:rPr>
              <a:t>）</a:t>
            </a:r>
            <a:endParaRPr kumimoji="1" lang="ja-JP" altLang="en-US" sz="1400" dirty="0">
              <a:solidFill>
                <a:srgbClr val="0000CC"/>
              </a:solidFill>
              <a:latin typeface="Arial"/>
              <a:ea typeface="HGP創英角ｺﾞｼｯｸUB" pitchFamily="50" charset="-128"/>
              <a:cs typeface="Arial"/>
            </a:endParaRPr>
          </a:p>
        </p:txBody>
      </p:sp>
      <p:sp>
        <p:nvSpPr>
          <p:cNvPr id="195" name="角丸四角形 194"/>
          <p:cNvSpPr/>
          <p:nvPr/>
        </p:nvSpPr>
        <p:spPr bwMode="auto">
          <a:xfrm>
            <a:off x="1219200" y="3533001"/>
            <a:ext cx="307974" cy="547302"/>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99" name="角丸四角形 198"/>
          <p:cNvSpPr/>
          <p:nvPr/>
        </p:nvSpPr>
        <p:spPr bwMode="auto">
          <a:xfrm>
            <a:off x="2206627" y="3533844"/>
            <a:ext cx="307974" cy="547302"/>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03" name="角丸四角形 202"/>
          <p:cNvSpPr/>
          <p:nvPr/>
        </p:nvSpPr>
        <p:spPr bwMode="auto">
          <a:xfrm>
            <a:off x="3200400" y="3533001"/>
            <a:ext cx="307974" cy="547302"/>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322" name="角丸四角形 321"/>
          <p:cNvSpPr/>
          <p:nvPr/>
        </p:nvSpPr>
        <p:spPr bwMode="auto">
          <a:xfrm>
            <a:off x="1676400" y="2237601"/>
            <a:ext cx="762000" cy="381000"/>
          </a:xfrm>
          <a:prstGeom prst="roundRect">
            <a:avLst>
              <a:gd name="adj" fmla="val 17623"/>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A</a:t>
            </a:r>
            <a:endParaRPr lang="ja-JP" altLang="en-US" sz="1000" dirty="0">
              <a:solidFill>
                <a:schemeClr val="bg1"/>
              </a:solidFill>
              <a:latin typeface="+mj-lt"/>
              <a:ea typeface="HGP創英角ｺﾞｼｯｸUB" pitchFamily="50" charset="-128"/>
            </a:endParaRPr>
          </a:p>
        </p:txBody>
      </p:sp>
      <p:sp>
        <p:nvSpPr>
          <p:cNvPr id="69" name="角丸四角形 68"/>
          <p:cNvSpPr/>
          <p:nvPr/>
        </p:nvSpPr>
        <p:spPr bwMode="auto">
          <a:xfrm>
            <a:off x="1676400" y="3533001"/>
            <a:ext cx="307974" cy="547302"/>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0" name="角丸四角形 69"/>
          <p:cNvSpPr/>
          <p:nvPr/>
        </p:nvSpPr>
        <p:spPr bwMode="auto">
          <a:xfrm>
            <a:off x="2667000" y="3533001"/>
            <a:ext cx="307974" cy="547302"/>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1" name="角丸四角形 70"/>
          <p:cNvSpPr/>
          <p:nvPr/>
        </p:nvSpPr>
        <p:spPr bwMode="auto">
          <a:xfrm>
            <a:off x="3657600" y="3533001"/>
            <a:ext cx="307974" cy="547302"/>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2" name="角丸四角形 71"/>
          <p:cNvSpPr/>
          <p:nvPr/>
        </p:nvSpPr>
        <p:spPr bwMode="auto">
          <a:xfrm>
            <a:off x="2743200" y="2237601"/>
            <a:ext cx="762000" cy="381000"/>
          </a:xfrm>
          <a:prstGeom prst="roundRect">
            <a:avLst>
              <a:gd name="adj" fmla="val 17623"/>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B</a:t>
            </a:r>
            <a:endParaRPr lang="ja-JP" altLang="en-US" sz="1000" dirty="0">
              <a:solidFill>
                <a:schemeClr val="bg1"/>
              </a:solidFill>
              <a:latin typeface="+mj-lt"/>
              <a:ea typeface="HGP創英角ｺﾞｼｯｸUB" pitchFamily="50" charset="-128"/>
            </a:endParaRPr>
          </a:p>
        </p:txBody>
      </p:sp>
      <p:cxnSp>
        <p:nvCxnSpPr>
          <p:cNvPr id="4" name="カギ線コネクタ 3"/>
          <p:cNvCxnSpPr>
            <a:stCxn id="322" idx="1"/>
            <a:endCxn id="195" idx="0"/>
          </p:cNvCxnSpPr>
          <p:nvPr/>
        </p:nvCxnSpPr>
        <p:spPr bwMode="auto">
          <a:xfrm rot="10800000" flipV="1">
            <a:off x="1373188" y="2428101"/>
            <a:ext cx="303213" cy="1104900"/>
          </a:xfrm>
          <a:prstGeom prst="bentConnector2">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カギ線コネクタ 74"/>
          <p:cNvCxnSpPr>
            <a:stCxn id="72" idx="3"/>
            <a:endCxn id="71" idx="0"/>
          </p:cNvCxnSpPr>
          <p:nvPr/>
        </p:nvCxnSpPr>
        <p:spPr bwMode="auto">
          <a:xfrm>
            <a:off x="3505200" y="2428101"/>
            <a:ext cx="306387" cy="1104900"/>
          </a:xfrm>
          <a:prstGeom prst="bentConnector2">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直線コネクタ 9"/>
          <p:cNvCxnSpPr>
            <a:stCxn id="322" idx="3"/>
            <a:endCxn id="72" idx="1"/>
          </p:cNvCxnSpPr>
          <p:nvPr/>
        </p:nvCxnSpPr>
        <p:spPr bwMode="auto">
          <a:xfrm>
            <a:off x="2438400" y="2428101"/>
            <a:ext cx="304800"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カギ線コネクタ 94"/>
          <p:cNvCxnSpPr>
            <a:stCxn id="322" idx="2"/>
            <a:endCxn id="69" idx="0"/>
          </p:cNvCxnSpPr>
          <p:nvPr/>
        </p:nvCxnSpPr>
        <p:spPr bwMode="auto">
          <a:xfrm rot="5400000">
            <a:off x="1486694" y="2962295"/>
            <a:ext cx="914400"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カギ線コネクタ 97"/>
          <p:cNvCxnSpPr>
            <a:stCxn id="72" idx="2"/>
            <a:endCxn id="203" idx="0"/>
          </p:cNvCxnSpPr>
          <p:nvPr/>
        </p:nvCxnSpPr>
        <p:spPr bwMode="auto">
          <a:xfrm rot="16200000" flipH="1">
            <a:off x="2782093" y="2960707"/>
            <a:ext cx="914400"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直線コネクタ 30"/>
          <p:cNvCxnSpPr>
            <a:endCxn id="199" idx="0"/>
          </p:cNvCxnSpPr>
          <p:nvPr/>
        </p:nvCxnSpPr>
        <p:spPr bwMode="auto">
          <a:xfrm flipH="1">
            <a:off x="2360614" y="2618601"/>
            <a:ext cx="1586" cy="915243"/>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直線コネクタ 108"/>
          <p:cNvCxnSpPr>
            <a:endCxn id="70" idx="0"/>
          </p:cNvCxnSpPr>
          <p:nvPr/>
        </p:nvCxnSpPr>
        <p:spPr bwMode="auto">
          <a:xfrm>
            <a:off x="2819400" y="2618601"/>
            <a:ext cx="1587" cy="91440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5" name="角丸四角形 134"/>
          <p:cNvSpPr/>
          <p:nvPr/>
        </p:nvSpPr>
        <p:spPr bwMode="auto">
          <a:xfrm>
            <a:off x="6934200" y="2085201"/>
            <a:ext cx="914400" cy="20574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6" name="角丸四角形 135"/>
          <p:cNvSpPr/>
          <p:nvPr/>
        </p:nvSpPr>
        <p:spPr bwMode="auto">
          <a:xfrm>
            <a:off x="5943600" y="2085201"/>
            <a:ext cx="914400" cy="20574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7" name="角丸四角形 136"/>
          <p:cNvSpPr/>
          <p:nvPr/>
        </p:nvSpPr>
        <p:spPr bwMode="auto">
          <a:xfrm>
            <a:off x="4953000" y="2085201"/>
            <a:ext cx="914400" cy="20574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8" name="角丸四角形 137"/>
          <p:cNvSpPr/>
          <p:nvPr/>
        </p:nvSpPr>
        <p:spPr bwMode="auto">
          <a:xfrm>
            <a:off x="5029200" y="3533001"/>
            <a:ext cx="307974" cy="547302"/>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39" name="角丸四角形 138"/>
          <p:cNvSpPr/>
          <p:nvPr/>
        </p:nvSpPr>
        <p:spPr bwMode="auto">
          <a:xfrm>
            <a:off x="6016627" y="3533844"/>
            <a:ext cx="307974" cy="547302"/>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5" name="角丸四角形 144"/>
          <p:cNvSpPr/>
          <p:nvPr/>
        </p:nvSpPr>
        <p:spPr bwMode="auto">
          <a:xfrm>
            <a:off x="7010400" y="3533001"/>
            <a:ext cx="307974" cy="547302"/>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6" name="角丸四角形 145"/>
          <p:cNvSpPr/>
          <p:nvPr/>
        </p:nvSpPr>
        <p:spPr bwMode="auto">
          <a:xfrm>
            <a:off x="5029200" y="2237601"/>
            <a:ext cx="762000" cy="381000"/>
          </a:xfrm>
          <a:prstGeom prst="roundRect">
            <a:avLst>
              <a:gd name="adj" fmla="val 17623"/>
            </a:avLst>
          </a:prstGeom>
          <a:solidFill>
            <a:srgbClr val="800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endParaRPr lang="ja-JP" altLang="en-US" sz="1000" dirty="0">
              <a:solidFill>
                <a:schemeClr val="bg1"/>
              </a:solidFill>
              <a:latin typeface="+mj-lt"/>
              <a:ea typeface="HGP創英角ｺﾞｼｯｸUB" pitchFamily="50" charset="-128"/>
            </a:endParaRPr>
          </a:p>
        </p:txBody>
      </p:sp>
      <p:sp>
        <p:nvSpPr>
          <p:cNvPr id="147" name="角丸四角形 146"/>
          <p:cNvSpPr/>
          <p:nvPr/>
        </p:nvSpPr>
        <p:spPr bwMode="auto">
          <a:xfrm>
            <a:off x="5486400" y="3533001"/>
            <a:ext cx="307974" cy="547302"/>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8" name="角丸四角形 147"/>
          <p:cNvSpPr/>
          <p:nvPr/>
        </p:nvSpPr>
        <p:spPr bwMode="auto">
          <a:xfrm>
            <a:off x="6477000" y="3533001"/>
            <a:ext cx="307974" cy="547302"/>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9" name="角丸四角形 148"/>
          <p:cNvSpPr/>
          <p:nvPr/>
        </p:nvSpPr>
        <p:spPr bwMode="auto">
          <a:xfrm>
            <a:off x="7467600" y="3533001"/>
            <a:ext cx="307974" cy="547302"/>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50" name="角丸四角形 149"/>
          <p:cNvSpPr/>
          <p:nvPr/>
        </p:nvSpPr>
        <p:spPr bwMode="auto">
          <a:xfrm>
            <a:off x="7010400" y="2237601"/>
            <a:ext cx="762000" cy="381000"/>
          </a:xfrm>
          <a:prstGeom prst="roundRect">
            <a:avLst>
              <a:gd name="adj" fmla="val 17623"/>
            </a:avLst>
          </a:prstGeom>
          <a:solidFill>
            <a:srgbClr val="660066"/>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endParaRPr lang="ja-JP" altLang="en-US" sz="1000" dirty="0">
              <a:solidFill>
                <a:schemeClr val="bg1"/>
              </a:solidFill>
              <a:latin typeface="+mj-lt"/>
              <a:ea typeface="HGP創英角ｺﾞｼｯｸUB" pitchFamily="50" charset="-128"/>
            </a:endParaRPr>
          </a:p>
        </p:txBody>
      </p:sp>
      <p:cxnSp>
        <p:nvCxnSpPr>
          <p:cNvPr id="151" name="カギ線コネクタ 150"/>
          <p:cNvCxnSpPr>
            <a:stCxn id="146" idx="2"/>
            <a:endCxn id="138" idx="0"/>
          </p:cNvCxnSpPr>
          <p:nvPr/>
        </p:nvCxnSpPr>
        <p:spPr bwMode="auto">
          <a:xfrm rot="5400000">
            <a:off x="4839494" y="2962295"/>
            <a:ext cx="914400"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 name="カギ線コネクタ 152"/>
          <p:cNvCxnSpPr>
            <a:endCxn id="149" idx="0"/>
          </p:cNvCxnSpPr>
          <p:nvPr/>
        </p:nvCxnSpPr>
        <p:spPr bwMode="auto">
          <a:xfrm rot="16200000" flipH="1">
            <a:off x="7049293" y="2960707"/>
            <a:ext cx="914400"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5" name="カギ線コネクタ 154"/>
          <p:cNvCxnSpPr>
            <a:stCxn id="146" idx="2"/>
            <a:endCxn id="147" idx="0"/>
          </p:cNvCxnSpPr>
          <p:nvPr/>
        </p:nvCxnSpPr>
        <p:spPr bwMode="auto">
          <a:xfrm rot="16200000" flipH="1">
            <a:off x="5068093" y="2960707"/>
            <a:ext cx="914400"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6" name="カギ線コネクタ 155"/>
          <p:cNvCxnSpPr>
            <a:stCxn id="150" idx="2"/>
            <a:endCxn id="145" idx="0"/>
          </p:cNvCxnSpPr>
          <p:nvPr/>
        </p:nvCxnSpPr>
        <p:spPr bwMode="auto">
          <a:xfrm rot="5400000">
            <a:off x="6820694" y="2962295"/>
            <a:ext cx="914400"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角丸四角形 174"/>
          <p:cNvSpPr/>
          <p:nvPr/>
        </p:nvSpPr>
        <p:spPr bwMode="auto">
          <a:xfrm>
            <a:off x="6019800" y="2237601"/>
            <a:ext cx="762000" cy="381000"/>
          </a:xfrm>
          <a:prstGeom prst="roundRect">
            <a:avLst>
              <a:gd name="adj" fmla="val 17623"/>
            </a:avLst>
          </a:prstGeom>
          <a:solidFill>
            <a:srgbClr val="3366FF"/>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endParaRPr lang="ja-JP" altLang="en-US" sz="1000" dirty="0">
              <a:solidFill>
                <a:schemeClr val="bg1"/>
              </a:solidFill>
              <a:latin typeface="+mj-lt"/>
              <a:ea typeface="HGP創英角ｺﾞｼｯｸUB" pitchFamily="50" charset="-128"/>
            </a:endParaRPr>
          </a:p>
        </p:txBody>
      </p:sp>
      <p:cxnSp>
        <p:nvCxnSpPr>
          <p:cNvPr id="176" name="カギ線コネクタ 175"/>
          <p:cNvCxnSpPr>
            <a:endCxn id="139" idx="0"/>
          </p:cNvCxnSpPr>
          <p:nvPr/>
        </p:nvCxnSpPr>
        <p:spPr bwMode="auto">
          <a:xfrm rot="5400000">
            <a:off x="5828088" y="2961129"/>
            <a:ext cx="915241" cy="230188"/>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カギ線コネクタ 176"/>
          <p:cNvCxnSpPr>
            <a:stCxn id="175" idx="2"/>
            <a:endCxn id="148" idx="0"/>
          </p:cNvCxnSpPr>
          <p:nvPr/>
        </p:nvCxnSpPr>
        <p:spPr bwMode="auto">
          <a:xfrm rot="16200000" flipH="1">
            <a:off x="6058693" y="2960707"/>
            <a:ext cx="914400"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テキスト ボックス 192"/>
          <p:cNvSpPr txBox="1"/>
          <p:nvPr/>
        </p:nvSpPr>
        <p:spPr>
          <a:xfrm>
            <a:off x="7010400" y="4142601"/>
            <a:ext cx="770664" cy="276999"/>
          </a:xfrm>
          <a:prstGeom prst="rect">
            <a:avLst/>
          </a:prstGeom>
          <a:noFill/>
        </p:spPr>
        <p:txBody>
          <a:bodyPr wrap="none" rtlCol="0">
            <a:spAutoFit/>
          </a:bodyPr>
          <a:lstStyle/>
          <a:p>
            <a:pPr algn="ctr"/>
            <a:r>
              <a:rPr kumimoji="1" lang="en-US" altLang="ja-JP" dirty="0" smtClean="0">
                <a:solidFill>
                  <a:srgbClr val="660066"/>
                </a:solidFill>
              </a:rPr>
              <a:t>VLAN03</a:t>
            </a:r>
            <a:endParaRPr kumimoji="1" lang="ja-JP" altLang="en-US" dirty="0">
              <a:solidFill>
                <a:srgbClr val="660066"/>
              </a:solidFill>
            </a:endParaRPr>
          </a:p>
        </p:txBody>
      </p:sp>
      <p:sp>
        <p:nvSpPr>
          <p:cNvPr id="194" name="テキスト ボックス 193"/>
          <p:cNvSpPr txBox="1"/>
          <p:nvPr/>
        </p:nvSpPr>
        <p:spPr>
          <a:xfrm>
            <a:off x="5029200" y="4142601"/>
            <a:ext cx="770664" cy="276999"/>
          </a:xfrm>
          <a:prstGeom prst="rect">
            <a:avLst/>
          </a:prstGeom>
          <a:noFill/>
        </p:spPr>
        <p:txBody>
          <a:bodyPr wrap="none" rtlCol="0">
            <a:spAutoFit/>
          </a:bodyPr>
          <a:lstStyle/>
          <a:p>
            <a:pPr algn="ctr"/>
            <a:r>
              <a:rPr kumimoji="1" lang="en-US" altLang="ja-JP" dirty="0" smtClean="0">
                <a:solidFill>
                  <a:srgbClr val="800000"/>
                </a:solidFill>
              </a:rPr>
              <a:t>VLAN01</a:t>
            </a:r>
            <a:endParaRPr kumimoji="1" lang="ja-JP" altLang="en-US" dirty="0">
              <a:solidFill>
                <a:srgbClr val="800000"/>
              </a:solidFill>
            </a:endParaRPr>
          </a:p>
        </p:txBody>
      </p:sp>
      <p:sp>
        <p:nvSpPr>
          <p:cNvPr id="196" name="テキスト ボックス 195"/>
          <p:cNvSpPr txBox="1"/>
          <p:nvPr/>
        </p:nvSpPr>
        <p:spPr>
          <a:xfrm>
            <a:off x="6019800" y="4142601"/>
            <a:ext cx="770664" cy="276999"/>
          </a:xfrm>
          <a:prstGeom prst="rect">
            <a:avLst/>
          </a:prstGeom>
          <a:noFill/>
        </p:spPr>
        <p:txBody>
          <a:bodyPr wrap="none" rtlCol="0">
            <a:spAutoFit/>
          </a:bodyPr>
          <a:lstStyle/>
          <a:p>
            <a:pPr algn="ctr"/>
            <a:r>
              <a:rPr kumimoji="1" lang="en-US" altLang="ja-JP" dirty="0" smtClean="0">
                <a:solidFill>
                  <a:srgbClr val="0000FF"/>
                </a:solidFill>
              </a:rPr>
              <a:t>VLAN02</a:t>
            </a:r>
            <a:endParaRPr kumimoji="1" lang="ja-JP" altLang="en-US" dirty="0">
              <a:solidFill>
                <a:srgbClr val="0000FF"/>
              </a:solidFill>
            </a:endParaRPr>
          </a:p>
        </p:txBody>
      </p:sp>
      <p:sp>
        <p:nvSpPr>
          <p:cNvPr id="313" name="テキスト ボックス 312"/>
          <p:cNvSpPr txBox="1"/>
          <p:nvPr/>
        </p:nvSpPr>
        <p:spPr>
          <a:xfrm>
            <a:off x="5410200" y="4599801"/>
            <a:ext cx="2031325" cy="276999"/>
          </a:xfrm>
          <a:prstGeom prst="rect">
            <a:avLst/>
          </a:prstGeom>
          <a:noFill/>
        </p:spPr>
        <p:txBody>
          <a:bodyPr wrap="none" rtlCol="0">
            <a:spAutoFit/>
          </a:bodyPr>
          <a:lstStyle/>
          <a:p>
            <a:pPr algn="ctr"/>
            <a:r>
              <a:rPr kumimoji="1" lang="ja-JP" altLang="en-US" dirty="0" smtClean="0">
                <a:solidFill>
                  <a:schemeClr val="accent5">
                    <a:lumMod val="50000"/>
                  </a:schemeClr>
                </a:solidFill>
              </a:rPr>
              <a:t>論理的なネットワーク構成</a:t>
            </a:r>
            <a:endParaRPr kumimoji="1" lang="ja-JP" altLang="en-US" dirty="0">
              <a:solidFill>
                <a:schemeClr val="accent5">
                  <a:lumMod val="50000"/>
                </a:schemeClr>
              </a:solidFill>
            </a:endParaRPr>
          </a:p>
        </p:txBody>
      </p:sp>
      <p:sp>
        <p:nvSpPr>
          <p:cNvPr id="198" name="テキスト ボックス 197"/>
          <p:cNvSpPr txBox="1"/>
          <p:nvPr/>
        </p:nvSpPr>
        <p:spPr>
          <a:xfrm>
            <a:off x="1524000" y="4599801"/>
            <a:ext cx="2031325" cy="276999"/>
          </a:xfrm>
          <a:prstGeom prst="rect">
            <a:avLst/>
          </a:prstGeom>
          <a:noFill/>
        </p:spPr>
        <p:txBody>
          <a:bodyPr wrap="none" rtlCol="0">
            <a:spAutoFit/>
          </a:bodyPr>
          <a:lstStyle/>
          <a:p>
            <a:pPr algn="ctr"/>
            <a:r>
              <a:rPr kumimoji="1" lang="ja-JP" altLang="en-US" dirty="0" smtClean="0">
                <a:solidFill>
                  <a:schemeClr val="accent5">
                    <a:lumMod val="50000"/>
                  </a:schemeClr>
                </a:solidFill>
              </a:rPr>
              <a:t>物理的なネットワーク構成</a:t>
            </a:r>
            <a:endParaRPr kumimoji="1" lang="ja-JP" altLang="en-US" dirty="0">
              <a:solidFill>
                <a:schemeClr val="accent5">
                  <a:lumMod val="50000"/>
                </a:schemeClr>
              </a:solidFill>
            </a:endParaRPr>
          </a:p>
        </p:txBody>
      </p:sp>
      <p:sp>
        <p:nvSpPr>
          <p:cNvPr id="314" name="右矢印 313"/>
          <p:cNvSpPr/>
          <p:nvPr/>
        </p:nvSpPr>
        <p:spPr bwMode="auto">
          <a:xfrm>
            <a:off x="4191000" y="2771001"/>
            <a:ext cx="533400" cy="533400"/>
          </a:xfrm>
          <a:prstGeom prst="rightArrow">
            <a:avLst/>
          </a:prstGeom>
          <a:solidFill>
            <a:srgbClr val="FF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5" name="テキスト ボックス 314"/>
          <p:cNvSpPr txBox="1"/>
          <p:nvPr/>
        </p:nvSpPr>
        <p:spPr>
          <a:xfrm>
            <a:off x="1447800" y="5105400"/>
            <a:ext cx="6135013" cy="338554"/>
          </a:xfrm>
          <a:prstGeom prst="rect">
            <a:avLst/>
          </a:prstGeom>
          <a:noFill/>
        </p:spPr>
        <p:txBody>
          <a:bodyPr wrap="none" rtlCol="0">
            <a:spAutoFit/>
          </a:bodyPr>
          <a:lstStyle/>
          <a:p>
            <a:pPr algn="ctr"/>
            <a:r>
              <a:rPr kumimoji="1" lang="ja-JP" altLang="en-US" sz="1600" dirty="0" smtClean="0"/>
              <a:t>物理的な構成にかかわらずネットワーク構成を自由に定義できる</a:t>
            </a:r>
            <a:endParaRPr kumimoji="1" lang="ja-JP" altLang="en-US" sz="1600" dirty="0"/>
          </a:p>
        </p:txBody>
      </p:sp>
      <p:sp>
        <p:nvSpPr>
          <p:cNvPr id="316" name="角丸四角形 315"/>
          <p:cNvSpPr/>
          <p:nvPr/>
        </p:nvSpPr>
        <p:spPr bwMode="auto">
          <a:xfrm>
            <a:off x="4953000" y="5638800"/>
            <a:ext cx="2971800" cy="457200"/>
          </a:xfrm>
          <a:prstGeom prst="round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glow rad="228600">
                    <a:schemeClr val="accent2">
                      <a:satMod val="175000"/>
                      <a:alpha val="40000"/>
                    </a:schemeClr>
                  </a:glow>
                </a:effectLst>
                <a:latin typeface="HGP創英角ｺﾞｼｯｸUB"/>
                <a:ea typeface="HGP創英角ｺﾞｼｯｸUB"/>
                <a:cs typeface="HGP創英角ｺﾞｼｯｸUB"/>
              </a:rPr>
              <a:t>新しいネットワークの仮想化</a:t>
            </a:r>
            <a:r>
              <a:rPr kumimoji="0" lang="en-US" altLang="ja-JP" sz="1400" b="0" i="0" u="none" strike="noStrike" cap="none" normalizeH="0" baseline="0" dirty="0" smtClean="0">
                <a:ln>
                  <a:noFill/>
                </a:ln>
                <a:solidFill>
                  <a:schemeClr val="bg1"/>
                </a:solidFill>
                <a:effectLst>
                  <a:glow rad="228600">
                    <a:schemeClr val="accent2">
                      <a:satMod val="175000"/>
                      <a:alpha val="40000"/>
                    </a:schemeClr>
                  </a:glow>
                </a:effectLst>
                <a:latin typeface="HGP創英角ｺﾞｼｯｸUB"/>
                <a:ea typeface="HGP創英角ｺﾞｼｯｸUB"/>
                <a:cs typeface="HGP創英角ｺﾞｼｯｸUB"/>
              </a:rPr>
              <a:t> </a:t>
            </a:r>
            <a:r>
              <a:rPr kumimoji="0" lang="en-US" altLang="ja-JP" sz="1400" b="0" i="0" u="none" strike="noStrike" cap="none" normalizeH="0" baseline="0" dirty="0" smtClean="0">
                <a:ln>
                  <a:noFill/>
                </a:ln>
                <a:solidFill>
                  <a:schemeClr val="bg1"/>
                </a:solidFill>
                <a:effectLst>
                  <a:glow rad="228600">
                    <a:schemeClr val="accent2">
                      <a:satMod val="175000"/>
                      <a:alpha val="40000"/>
                    </a:schemeClr>
                  </a:glow>
                </a:effectLst>
                <a:latin typeface="Arial Black"/>
                <a:ea typeface="HG丸ｺﾞｼｯｸM-PRO" pitchFamily="50" charset="-128"/>
                <a:cs typeface="Arial Black"/>
              </a:rPr>
              <a:t>SDN</a:t>
            </a:r>
            <a:endParaRPr kumimoji="0" lang="ja-JP" altLang="en-US" sz="1400" b="0" i="0" u="none" strike="noStrike" cap="none" normalizeH="0" baseline="0" dirty="0" smtClean="0">
              <a:ln>
                <a:noFill/>
              </a:ln>
              <a:solidFill>
                <a:schemeClr val="bg1"/>
              </a:solidFill>
              <a:effectLst>
                <a:glow rad="228600">
                  <a:schemeClr val="accent2">
                    <a:satMod val="175000"/>
                    <a:alpha val="40000"/>
                  </a:schemeClr>
                </a:glow>
              </a:effectLst>
              <a:latin typeface="Arial Black"/>
              <a:ea typeface="HG丸ｺﾞｼｯｸM-PRO" pitchFamily="50" charset="-128"/>
              <a:cs typeface="Arial Black"/>
            </a:endParaRPr>
          </a:p>
        </p:txBody>
      </p:sp>
      <p:sp>
        <p:nvSpPr>
          <p:cNvPr id="200" name="右矢印 199"/>
          <p:cNvSpPr/>
          <p:nvPr/>
        </p:nvSpPr>
        <p:spPr bwMode="auto">
          <a:xfrm>
            <a:off x="4191000" y="5638800"/>
            <a:ext cx="533400" cy="533400"/>
          </a:xfrm>
          <a:prstGeom prst="rightArrow">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Tree>
    <p:extLst>
      <p:ext uri="{BB962C8B-B14F-4D97-AF65-F5344CB8AC3E}">
        <p14:creationId xmlns:p14="http://schemas.microsoft.com/office/powerpoint/2010/main" val="21845137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Pj04392570000[1]"/>
          <p:cNvPicPr>
            <a:picLocks noChangeAspect="1" noChangeArrowheads="1"/>
          </p:cNvPicPr>
          <p:nvPr/>
        </p:nvPicPr>
        <p:blipFill>
          <a:blip r:embed="rId3"/>
          <a:srcRect/>
          <a:stretch>
            <a:fillRect/>
          </a:stretch>
        </p:blipFill>
        <p:spPr bwMode="auto">
          <a:xfrm>
            <a:off x="6248400" y="3581400"/>
            <a:ext cx="2667000" cy="2667000"/>
          </a:xfrm>
          <a:prstGeom prst="rect">
            <a:avLst/>
          </a:prstGeom>
          <a:noFill/>
          <a:ln w="9525">
            <a:noFill/>
            <a:miter lim="800000"/>
            <a:headEnd/>
            <a:tailEnd/>
          </a:ln>
        </p:spPr>
      </p:pic>
      <p:sp>
        <p:nvSpPr>
          <p:cNvPr id="5" name="Text Box 3"/>
          <p:cNvSpPr txBox="1">
            <a:spLocks noChangeArrowheads="1"/>
          </p:cNvSpPr>
          <p:nvPr/>
        </p:nvSpPr>
        <p:spPr bwMode="auto">
          <a:xfrm>
            <a:off x="6446013" y="5029200"/>
            <a:ext cx="2271776" cy="830997"/>
          </a:xfrm>
          <a:prstGeom prst="rect">
            <a:avLst/>
          </a:prstGeom>
          <a:noFill/>
          <a:ln w="9525">
            <a:noFill/>
            <a:miter lim="800000"/>
            <a:headEnd/>
            <a:tailEnd/>
          </a:ln>
        </p:spPr>
        <p:txBody>
          <a:bodyPr wrap="none">
            <a:spAutoFit/>
          </a:bodyPr>
          <a:lstStyle/>
          <a:p>
            <a:pPr algn="ctr"/>
            <a:r>
              <a:rPr lang="ja-JP" altLang="en-US" sz="2400" dirty="0" smtClean="0">
                <a:solidFill>
                  <a:srgbClr val="0000CC"/>
                </a:solidFill>
                <a:latin typeface="Arial" pitchFamily="34" charset="0"/>
                <a:ea typeface="HGP創英角ｺﾞｼｯｸUB" pitchFamily="50" charset="-128"/>
                <a:cs typeface="Arial" pitchFamily="34" charset="0"/>
              </a:rPr>
              <a:t>仮想化のメリット</a:t>
            </a:r>
          </a:p>
          <a:p>
            <a:pPr algn="ctr"/>
            <a:r>
              <a:rPr lang="ja-JP" altLang="en-US" sz="2400" dirty="0" smtClean="0">
                <a:solidFill>
                  <a:srgbClr val="0000CC"/>
                </a:solidFill>
                <a:latin typeface="Arial" pitchFamily="34" charset="0"/>
                <a:ea typeface="HGP創英角ｺﾞｼｯｸUB" pitchFamily="50" charset="-128"/>
                <a:cs typeface="Arial" pitchFamily="34" charset="0"/>
              </a:rPr>
              <a:t>と課題</a:t>
            </a:r>
            <a:endParaRPr lang="ja-JP" altLang="en-US" sz="2400" dirty="0">
              <a:solidFill>
                <a:srgbClr val="0000CC"/>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152483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6" name="Rectangle 2"/>
          <p:cNvSpPr>
            <a:spLocks noGrp="1" noChangeArrowheads="1"/>
          </p:cNvSpPr>
          <p:nvPr>
            <p:ph type="title"/>
          </p:nvPr>
        </p:nvSpPr>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の仮想化／必要性（１）</a:t>
            </a:r>
          </a:p>
        </p:txBody>
      </p:sp>
      <p:sp>
        <p:nvSpPr>
          <p:cNvPr id="769027" name="AutoShape 3"/>
          <p:cNvSpPr>
            <a:spLocks noChangeArrowheads="1"/>
          </p:cNvSpPr>
          <p:nvPr/>
        </p:nvSpPr>
        <p:spPr bwMode="auto">
          <a:xfrm>
            <a:off x="388938" y="1143000"/>
            <a:ext cx="4191000" cy="5257800"/>
          </a:xfrm>
          <a:prstGeom prst="roundRect">
            <a:avLst>
              <a:gd name="adj" fmla="val 3472"/>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21507" name="角丸四角形 2"/>
          <p:cNvSpPr>
            <a:spLocks noChangeArrowheads="1"/>
          </p:cNvSpPr>
          <p:nvPr/>
        </p:nvSpPr>
        <p:spPr bwMode="auto">
          <a:xfrm>
            <a:off x="657670"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09" name="角丸四角形 4"/>
          <p:cNvSpPr>
            <a:spLocks noChangeArrowheads="1"/>
          </p:cNvSpPr>
          <p:nvPr/>
        </p:nvSpPr>
        <p:spPr bwMode="auto">
          <a:xfrm>
            <a:off x="1575473"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11" name="角丸四角形 6"/>
          <p:cNvSpPr>
            <a:spLocks noChangeArrowheads="1"/>
          </p:cNvSpPr>
          <p:nvPr/>
        </p:nvSpPr>
        <p:spPr bwMode="auto">
          <a:xfrm>
            <a:off x="2493275"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13" name="角丸四角形 8"/>
          <p:cNvSpPr>
            <a:spLocks noChangeArrowheads="1"/>
          </p:cNvSpPr>
          <p:nvPr/>
        </p:nvSpPr>
        <p:spPr bwMode="auto">
          <a:xfrm>
            <a:off x="3410168"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08" name="角丸四角形 3"/>
          <p:cNvSpPr>
            <a:spLocks noChangeArrowheads="1"/>
          </p:cNvSpPr>
          <p:nvPr/>
        </p:nvSpPr>
        <p:spPr bwMode="auto">
          <a:xfrm>
            <a:off x="718193" y="2857499"/>
            <a:ext cx="734131" cy="642938"/>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19" name="角丸四角形 3"/>
          <p:cNvSpPr>
            <a:spLocks noChangeArrowheads="1"/>
          </p:cNvSpPr>
          <p:nvPr/>
        </p:nvSpPr>
        <p:spPr bwMode="auto">
          <a:xfrm>
            <a:off x="3472282" y="3000369"/>
            <a:ext cx="733482" cy="500062"/>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0" name="角丸四角形 3"/>
          <p:cNvSpPr>
            <a:spLocks noChangeArrowheads="1"/>
          </p:cNvSpPr>
          <p:nvPr/>
        </p:nvSpPr>
        <p:spPr bwMode="auto">
          <a:xfrm>
            <a:off x="1636002" y="3214683"/>
            <a:ext cx="734132" cy="285748"/>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 name="角丸四角形 3"/>
          <p:cNvSpPr>
            <a:spLocks noChangeArrowheads="1"/>
          </p:cNvSpPr>
          <p:nvPr/>
        </p:nvSpPr>
        <p:spPr bwMode="auto">
          <a:xfrm>
            <a:off x="2554471" y="2714617"/>
            <a:ext cx="733482" cy="785814"/>
          </a:xfrm>
          <a:prstGeom prst="roundRect">
            <a:avLst>
              <a:gd name="adj" fmla="val 11552"/>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grpSp>
        <p:nvGrpSpPr>
          <p:cNvPr id="769052" name="Group 28"/>
          <p:cNvGrpSpPr>
            <a:grpSpLocks/>
          </p:cNvGrpSpPr>
          <p:nvPr/>
        </p:nvGrpSpPr>
        <p:grpSpPr bwMode="auto">
          <a:xfrm>
            <a:off x="641350" y="3468688"/>
            <a:ext cx="3197225" cy="2465387"/>
            <a:chOff x="303" y="2329"/>
            <a:chExt cx="2014" cy="1553"/>
          </a:xfrm>
        </p:grpSpPr>
        <p:sp>
          <p:nvSpPr>
            <p:cNvPr id="22" name="角丸四角形 2"/>
            <p:cNvSpPr>
              <a:spLocks noChangeArrowheads="1"/>
            </p:cNvSpPr>
            <p:nvPr/>
          </p:nvSpPr>
          <p:spPr bwMode="auto">
            <a:xfrm>
              <a:off x="313" y="2661"/>
              <a:ext cx="540" cy="1215"/>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4" name="角丸四角形 4"/>
            <p:cNvSpPr>
              <a:spLocks noChangeArrowheads="1"/>
            </p:cNvSpPr>
            <p:nvPr/>
          </p:nvSpPr>
          <p:spPr bwMode="auto">
            <a:xfrm>
              <a:off x="891" y="2661"/>
              <a:ext cx="540" cy="1215"/>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grpSp>
          <p:nvGrpSpPr>
            <p:cNvPr id="769059" name="Group 35"/>
            <p:cNvGrpSpPr>
              <a:grpSpLocks/>
            </p:cNvGrpSpPr>
            <p:nvPr/>
          </p:nvGrpSpPr>
          <p:grpSpPr bwMode="auto">
            <a:xfrm>
              <a:off x="342" y="2329"/>
              <a:ext cx="1975" cy="1511"/>
              <a:chOff x="349" y="2329"/>
              <a:chExt cx="2306" cy="1511"/>
            </a:xfrm>
          </p:grpSpPr>
          <p:sp>
            <p:nvSpPr>
              <p:cNvPr id="23" name="角丸四角形 3"/>
              <p:cNvSpPr>
                <a:spLocks noChangeArrowheads="1"/>
              </p:cNvSpPr>
              <p:nvPr/>
            </p:nvSpPr>
            <p:spPr bwMode="auto">
              <a:xfrm>
                <a:off x="360" y="3426"/>
                <a:ext cx="540" cy="405"/>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5" name="角丸四角形 3"/>
              <p:cNvSpPr>
                <a:spLocks noChangeArrowheads="1"/>
              </p:cNvSpPr>
              <p:nvPr/>
            </p:nvSpPr>
            <p:spPr bwMode="auto">
              <a:xfrm>
                <a:off x="1035" y="3516"/>
                <a:ext cx="540" cy="315"/>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6" name="角丸四角形 3"/>
              <p:cNvSpPr>
                <a:spLocks noChangeArrowheads="1"/>
              </p:cNvSpPr>
              <p:nvPr/>
            </p:nvSpPr>
            <p:spPr bwMode="auto">
              <a:xfrm>
                <a:off x="360" y="3201"/>
                <a:ext cx="540" cy="180"/>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7" name="角丸四角形 3"/>
              <p:cNvSpPr>
                <a:spLocks noChangeArrowheads="1"/>
              </p:cNvSpPr>
              <p:nvPr/>
            </p:nvSpPr>
            <p:spPr bwMode="auto">
              <a:xfrm>
                <a:off x="1035" y="2976"/>
                <a:ext cx="540" cy="495"/>
              </a:xfrm>
              <a:prstGeom prst="roundRect">
                <a:avLst>
                  <a:gd name="adj" fmla="val 10273"/>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cxnSp>
            <p:nvCxnSpPr>
              <p:cNvPr id="11309" name="曲線コネクタ 28"/>
              <p:cNvCxnSpPr>
                <a:cxnSpLocks noChangeShapeType="1"/>
                <a:stCxn id="20" idx="2"/>
                <a:endCxn id="26" idx="0"/>
              </p:cNvCxnSpPr>
              <p:nvPr/>
            </p:nvCxnSpPr>
            <p:spPr bwMode="auto">
              <a:xfrm rot="5400000">
                <a:off x="533" y="2437"/>
                <a:ext cx="870" cy="675"/>
              </a:xfrm>
              <a:prstGeom prst="curvedConnector3">
                <a:avLst>
                  <a:gd name="adj1" fmla="val 50000"/>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cxnSp>
            <p:nvCxnSpPr>
              <p:cNvPr id="11310" name="曲線コネクタ 37"/>
              <p:cNvCxnSpPr>
                <a:cxnSpLocks noChangeShapeType="1"/>
                <a:stCxn id="21" idx="2"/>
                <a:endCxn id="27" idx="0"/>
              </p:cNvCxnSpPr>
              <p:nvPr/>
            </p:nvCxnSpPr>
            <p:spPr bwMode="auto">
              <a:xfrm rot="5400000">
                <a:off x="1313" y="2324"/>
                <a:ext cx="659" cy="675"/>
              </a:xfrm>
              <a:prstGeom prst="curvedConnector3">
                <a:avLst>
                  <a:gd name="adj1" fmla="val 49926"/>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cxnSp>
            <p:nvCxnSpPr>
              <p:cNvPr id="11311" name="曲線コネクタ 40"/>
              <p:cNvCxnSpPr>
                <a:cxnSpLocks noChangeShapeType="1"/>
                <a:stCxn id="19" idx="2"/>
                <a:endCxn id="25" idx="3"/>
              </p:cNvCxnSpPr>
              <p:nvPr/>
            </p:nvCxnSpPr>
            <p:spPr bwMode="auto">
              <a:xfrm rot="5400000">
                <a:off x="1438" y="2456"/>
                <a:ext cx="1340" cy="1095"/>
              </a:xfrm>
              <a:prstGeom prst="curvedConnector2">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cxnSp>
            <p:nvCxnSpPr>
              <p:cNvPr id="11312" name="曲線コネクタ 43"/>
              <p:cNvCxnSpPr>
                <a:cxnSpLocks noChangeShapeType="1"/>
                <a:stCxn id="21508" idx="2"/>
                <a:endCxn id="23" idx="1"/>
              </p:cNvCxnSpPr>
              <p:nvPr/>
            </p:nvCxnSpPr>
            <p:spPr bwMode="auto">
              <a:xfrm rot="5400000">
                <a:off x="-145" y="2854"/>
                <a:ext cx="1300" cy="250"/>
              </a:xfrm>
              <a:prstGeom prst="curvedConnector4">
                <a:avLst>
                  <a:gd name="adj1" fmla="val 42921"/>
                  <a:gd name="adj2" fmla="val 157602"/>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grpSp>
      </p:grpSp>
      <p:sp>
        <p:nvSpPr>
          <p:cNvPr id="769076" name="AutoShape 52"/>
          <p:cNvSpPr>
            <a:spLocks noChangeArrowheads="1"/>
          </p:cNvSpPr>
          <p:nvPr/>
        </p:nvSpPr>
        <p:spPr bwMode="auto">
          <a:xfrm>
            <a:off x="969963" y="1804988"/>
            <a:ext cx="3000375" cy="762000"/>
          </a:xfrm>
          <a:prstGeom prst="roundRect">
            <a:avLst>
              <a:gd name="adj" fmla="val 50000"/>
            </a:avLst>
          </a:prstGeom>
          <a:solidFill>
            <a:srgbClr val="FFFFFF">
              <a:alpha val="70000"/>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80000"/>
              </a:lnSpc>
              <a:spcBef>
                <a:spcPct val="0"/>
              </a:spcBef>
            </a:pPr>
            <a:r>
              <a:rPr kumimoji="1" lang="ja-JP" altLang="en-US" sz="1400">
                <a:solidFill>
                  <a:srgbClr val="FF0000"/>
                </a:solidFill>
                <a:latin typeface="Arial" pitchFamily="34" charset="0"/>
                <a:ea typeface="HGP創英角ｺﾞｼｯｸUB" pitchFamily="50" charset="-128"/>
                <a:cs typeface="Arial" pitchFamily="34" charset="0"/>
              </a:rPr>
              <a:t>一般的な企業のサーバー稼働率</a:t>
            </a:r>
          </a:p>
          <a:p>
            <a:pPr algn="ctr">
              <a:lnSpc>
                <a:spcPct val="80000"/>
              </a:lnSpc>
              <a:spcBef>
                <a:spcPct val="0"/>
              </a:spcBef>
            </a:pPr>
            <a:r>
              <a:rPr kumimoji="1" lang="ja-JP" altLang="en-US" sz="4000">
                <a:solidFill>
                  <a:srgbClr val="FF0000"/>
                </a:solidFill>
                <a:latin typeface="Arial" pitchFamily="34" charset="0"/>
                <a:ea typeface="HGP創英角ｺﾞｼｯｸUB" pitchFamily="50" charset="-128"/>
                <a:cs typeface="Arial" pitchFamily="34" charset="0"/>
              </a:rPr>
              <a:t>２０～３０</a:t>
            </a:r>
            <a:r>
              <a:rPr kumimoji="1" lang="en-US" altLang="ja-JP" sz="4000">
                <a:solidFill>
                  <a:srgbClr val="FF0000"/>
                </a:solidFill>
                <a:latin typeface="Arial" pitchFamily="34" charset="0"/>
                <a:ea typeface="HGP創英角ｺﾞｼｯｸUB" pitchFamily="50" charset="-128"/>
                <a:cs typeface="Arial" pitchFamily="34" charset="0"/>
              </a:rPr>
              <a:t>%</a:t>
            </a:r>
            <a:endParaRPr kumimoji="1" lang="ja-JP" altLang="en-US" sz="4000">
              <a:solidFill>
                <a:srgbClr val="FF0000"/>
              </a:solidFill>
              <a:latin typeface="Arial" pitchFamily="34" charset="0"/>
              <a:ea typeface="HGP創英角ｺﾞｼｯｸUB" pitchFamily="50" charset="-128"/>
              <a:cs typeface="Arial" pitchFamily="34" charset="0"/>
            </a:endParaRPr>
          </a:p>
        </p:txBody>
      </p:sp>
      <p:grpSp>
        <p:nvGrpSpPr>
          <p:cNvPr id="769077" name="Group 53"/>
          <p:cNvGrpSpPr>
            <a:grpSpLocks/>
          </p:cNvGrpSpPr>
          <p:nvPr/>
        </p:nvGrpSpPr>
        <p:grpSpPr bwMode="auto">
          <a:xfrm>
            <a:off x="2522538" y="3657600"/>
            <a:ext cx="1685925" cy="2362200"/>
            <a:chOff x="1680" y="2256"/>
            <a:chExt cx="1248" cy="1632"/>
          </a:xfrm>
        </p:grpSpPr>
        <p:sp>
          <p:nvSpPr>
            <p:cNvPr id="769078" name="Line 54"/>
            <p:cNvSpPr>
              <a:spLocks noChangeShapeType="1"/>
            </p:cNvSpPr>
            <p:nvPr/>
          </p:nvSpPr>
          <p:spPr bwMode="auto">
            <a:xfrm>
              <a:off x="2928" y="2256"/>
              <a:ext cx="0" cy="1632"/>
            </a:xfrm>
            <a:prstGeom prst="line">
              <a:avLst/>
            </a:prstGeom>
            <a:noFill/>
            <a:ln w="38100">
              <a:solidFill>
                <a:srgbClr val="FF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69079" name="AutoShape 55"/>
            <p:cNvSpPr>
              <a:spLocks noChangeArrowheads="1"/>
            </p:cNvSpPr>
            <p:nvPr/>
          </p:nvSpPr>
          <p:spPr bwMode="auto">
            <a:xfrm>
              <a:off x="1680" y="2688"/>
              <a:ext cx="1152" cy="1200"/>
            </a:xfrm>
            <a:prstGeom prst="leftArrow">
              <a:avLst>
                <a:gd name="adj1" fmla="val 67759"/>
                <a:gd name="adj2" fmla="val 45833"/>
              </a:avLst>
            </a:prstGeom>
            <a:solidFill>
              <a:srgbClr val="FF0000">
                <a:alpha val="70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400">
                <a:latin typeface="Arial" pitchFamily="34" charset="0"/>
                <a:ea typeface="HGP創英角ｺﾞｼｯｸUB" pitchFamily="50" charset="-128"/>
                <a:cs typeface="Arial" pitchFamily="34" charset="0"/>
              </a:endParaRPr>
            </a:p>
          </p:txBody>
        </p:sp>
        <p:sp>
          <p:nvSpPr>
            <p:cNvPr id="769080" name="Text Box 56"/>
            <p:cNvSpPr txBox="1">
              <a:spLocks noChangeArrowheads="1"/>
            </p:cNvSpPr>
            <p:nvPr/>
          </p:nvSpPr>
          <p:spPr bwMode="auto">
            <a:xfrm>
              <a:off x="1872" y="2879"/>
              <a:ext cx="1056" cy="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0"/>
                </a:spcBef>
                <a:defRPr>
                  <a:solidFill>
                    <a:schemeClr val="tx1"/>
                  </a:solidFill>
                  <a:latin typeface="Arial" charset="0"/>
                </a:defRPr>
              </a:lvl1pPr>
              <a:lvl2pPr marL="365125" indent="-185738">
                <a:spcBef>
                  <a:spcPct val="0"/>
                </a:spcBef>
                <a:defRPr>
                  <a:solidFill>
                    <a:schemeClr val="tx1"/>
                  </a:solidFill>
                  <a:latin typeface="Arial" charset="0"/>
                </a:defRPr>
              </a:lvl2pPr>
              <a:lvl3pPr marL="1143000" indent="-228600">
                <a:spcBef>
                  <a:spcPct val="0"/>
                </a:spcBef>
                <a:defRPr>
                  <a:solidFill>
                    <a:schemeClr val="tx1"/>
                  </a:solidFill>
                  <a:latin typeface="Arial" charset="0"/>
                </a:defRPr>
              </a:lvl3pPr>
              <a:lvl4pPr marL="1600200" indent="-228600">
                <a:spcBef>
                  <a:spcPct val="0"/>
                </a:spcBef>
                <a:defRPr>
                  <a:solidFill>
                    <a:schemeClr val="tx1"/>
                  </a:solidFill>
                  <a:latin typeface="Arial" charset="0"/>
                </a:defRPr>
              </a:lvl4pPr>
              <a:lvl5pPr marL="2057400" indent="-228600">
                <a:spcBef>
                  <a:spcPct val="0"/>
                </a:spcBef>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r>
                <a:rPr kumimoji="1" lang="ja-JP" altLang="en-US" sz="2000">
                  <a:solidFill>
                    <a:schemeClr val="bg1"/>
                  </a:solidFill>
                  <a:latin typeface="Arial" pitchFamily="34" charset="0"/>
                  <a:ea typeface="HGP創英角ｺﾞｼｯｸUB" pitchFamily="50" charset="-128"/>
                  <a:cs typeface="Arial" pitchFamily="34" charset="0"/>
                </a:rPr>
                <a:t>サーバー</a:t>
              </a:r>
            </a:p>
            <a:p>
              <a:pPr algn="ctr"/>
              <a:r>
                <a:rPr kumimoji="1" lang="ja-JP" altLang="en-US" sz="2000">
                  <a:solidFill>
                    <a:schemeClr val="bg1"/>
                  </a:solidFill>
                  <a:latin typeface="Arial" pitchFamily="34" charset="0"/>
                  <a:ea typeface="HGP創英角ｺﾞｼｯｸUB" pitchFamily="50" charset="-128"/>
                  <a:cs typeface="Arial" pitchFamily="34" charset="0"/>
                </a:rPr>
                <a:t>集約</a:t>
              </a:r>
              <a:endParaRPr kumimoji="1" lang="en-US" altLang="ja-JP" sz="2000">
                <a:solidFill>
                  <a:schemeClr val="bg1"/>
                </a:solidFill>
                <a:latin typeface="Arial" pitchFamily="34" charset="0"/>
                <a:ea typeface="HGP創英角ｺﾞｼｯｸUB" pitchFamily="50" charset="-128"/>
                <a:cs typeface="Arial" pitchFamily="34" charset="0"/>
              </a:endParaRPr>
            </a:p>
          </p:txBody>
        </p:sp>
      </p:grpSp>
      <p:sp>
        <p:nvSpPr>
          <p:cNvPr id="769082" name="Text Box 58"/>
          <p:cNvSpPr txBox="1">
            <a:spLocks noChangeArrowheads="1"/>
          </p:cNvSpPr>
          <p:nvPr/>
        </p:nvSpPr>
        <p:spPr bwMode="auto">
          <a:xfrm>
            <a:off x="4884738" y="1981200"/>
            <a:ext cx="3962400" cy="32070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6213" indent="-176213">
              <a:spcBef>
                <a:spcPct val="0"/>
              </a:spcBef>
              <a:defRPr>
                <a:solidFill>
                  <a:schemeClr val="tx1"/>
                </a:solidFill>
                <a:latin typeface="Arial" charset="0"/>
              </a:defRPr>
            </a:lvl1pPr>
            <a:lvl2pPr marL="363538" indent="-793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sz="2000" u="sng" dirty="0">
                <a:solidFill>
                  <a:srgbClr val="3333FF"/>
                </a:solidFill>
                <a:latin typeface="Arial" pitchFamily="34" charset="0"/>
                <a:ea typeface="HGP創英角ｺﾞｼｯｸUB" pitchFamily="50" charset="-128"/>
                <a:cs typeface="Arial" pitchFamily="34" charset="0"/>
              </a:rPr>
              <a:t>スペース活用の効率化</a:t>
            </a:r>
          </a:p>
          <a:p>
            <a:pPr lvl="1">
              <a:spcBef>
                <a:spcPct val="20000"/>
              </a:spcBef>
              <a:buFont typeface="Wingdings" pitchFamily="2" charset="2"/>
              <a:buNone/>
            </a:pPr>
            <a:r>
              <a:rPr lang="ja-JP" altLang="en-US" sz="1600" dirty="0">
                <a:solidFill>
                  <a:srgbClr val="3333FF"/>
                </a:solidFill>
                <a:latin typeface="Arial" pitchFamily="34" charset="0"/>
                <a:ea typeface="HGP創英角ｺﾞｼｯｸUB" pitchFamily="50" charset="-128"/>
                <a:cs typeface="Arial" pitchFamily="34" charset="0"/>
              </a:rPr>
              <a:t>設置スペースが削減され、土地や建物に関わるコストを削減</a:t>
            </a:r>
            <a:r>
              <a:rPr lang="ja-JP" altLang="en-US" sz="1600" dirty="0" smtClean="0">
                <a:solidFill>
                  <a:srgbClr val="3333FF"/>
                </a:solidFill>
                <a:latin typeface="Arial" pitchFamily="34" charset="0"/>
                <a:ea typeface="HGP創英角ｺﾞｼｯｸUB" pitchFamily="50" charset="-128"/>
                <a:cs typeface="Arial" pitchFamily="34" charset="0"/>
              </a:rPr>
              <a:t>できる</a:t>
            </a:r>
          </a:p>
          <a:p>
            <a:pPr lvl="1">
              <a:spcBef>
                <a:spcPct val="20000"/>
              </a:spcBef>
              <a:buFont typeface="Wingdings" pitchFamily="2" charset="2"/>
              <a:buNone/>
            </a:pPr>
            <a:endParaRPr lang="ja-JP" altLang="en-US" dirty="0">
              <a:solidFill>
                <a:srgbClr val="3333FF"/>
              </a:solidFill>
              <a:latin typeface="Arial" pitchFamily="34" charset="0"/>
              <a:ea typeface="HGP創英角ｺﾞｼｯｸUB" pitchFamily="50" charset="-128"/>
              <a:cs typeface="Arial" pitchFamily="34" charset="0"/>
            </a:endParaRPr>
          </a:p>
          <a:p>
            <a:pPr>
              <a:spcBef>
                <a:spcPct val="20000"/>
              </a:spcBef>
              <a:buFont typeface="Wingdings" pitchFamily="2" charset="2"/>
              <a:buChar char="l"/>
            </a:pPr>
            <a:r>
              <a:rPr lang="ja-JP" altLang="en-US" sz="2000" u="sng" dirty="0">
                <a:solidFill>
                  <a:srgbClr val="3333FF"/>
                </a:solidFill>
                <a:latin typeface="Arial" pitchFamily="34" charset="0"/>
                <a:ea typeface="HGP創英角ｺﾞｼｯｸUB" pitchFamily="50" charset="-128"/>
                <a:cs typeface="Arial" pitchFamily="34" charset="0"/>
              </a:rPr>
              <a:t>消費電力の削減</a:t>
            </a:r>
          </a:p>
          <a:p>
            <a:pPr lvl="1">
              <a:spcBef>
                <a:spcPct val="20000"/>
              </a:spcBef>
              <a:buFont typeface="Wingdings" pitchFamily="2" charset="2"/>
              <a:buNone/>
            </a:pPr>
            <a:r>
              <a:rPr lang="ja-JP" altLang="en-US" sz="1600" dirty="0">
                <a:solidFill>
                  <a:srgbClr val="3333FF"/>
                </a:solidFill>
                <a:latin typeface="Arial" pitchFamily="34" charset="0"/>
                <a:ea typeface="HGP創英角ｺﾞｼｯｸUB" pitchFamily="50" charset="-128"/>
                <a:cs typeface="Arial" pitchFamily="34" charset="0"/>
              </a:rPr>
              <a:t>サーバーの冷却に必要な空調装置、サーバー本体の電力</a:t>
            </a:r>
            <a:r>
              <a:rPr lang="ja-JP" altLang="en-US" sz="1600" dirty="0" smtClean="0">
                <a:solidFill>
                  <a:srgbClr val="3333FF"/>
                </a:solidFill>
                <a:latin typeface="Arial" pitchFamily="34" charset="0"/>
                <a:ea typeface="HGP創英角ｺﾞｼｯｸUB" pitchFamily="50" charset="-128"/>
                <a:cs typeface="Arial" pitchFamily="34" charset="0"/>
              </a:rPr>
              <a:t>消費・</a:t>
            </a:r>
            <a:r>
              <a:rPr lang="en-US" altLang="ja-JP" sz="1600" dirty="0" smtClean="0">
                <a:solidFill>
                  <a:srgbClr val="3333FF"/>
                </a:solidFill>
                <a:latin typeface="Arial" pitchFamily="34" charset="0"/>
                <a:ea typeface="HGP創英角ｺﾞｼｯｸUB" pitchFamily="50" charset="-128"/>
                <a:cs typeface="Arial" pitchFamily="34" charset="0"/>
              </a:rPr>
              <a:t>CO2</a:t>
            </a:r>
            <a:r>
              <a:rPr lang="ja-JP" altLang="en-US" sz="1600" dirty="0" smtClean="0">
                <a:solidFill>
                  <a:srgbClr val="3333FF"/>
                </a:solidFill>
                <a:latin typeface="Arial" pitchFamily="34" charset="0"/>
                <a:ea typeface="HGP創英角ｺﾞｼｯｸUB" pitchFamily="50" charset="-128"/>
                <a:cs typeface="Arial" pitchFamily="34" charset="0"/>
              </a:rPr>
              <a:t>を</a:t>
            </a:r>
            <a:r>
              <a:rPr lang="ja-JP" altLang="en-US" sz="1600" dirty="0">
                <a:solidFill>
                  <a:srgbClr val="3333FF"/>
                </a:solidFill>
                <a:latin typeface="Arial" pitchFamily="34" charset="0"/>
                <a:ea typeface="HGP創英角ｺﾞｼｯｸUB" pitchFamily="50" charset="-128"/>
                <a:cs typeface="Arial" pitchFamily="34" charset="0"/>
              </a:rPr>
              <a:t>削減</a:t>
            </a:r>
            <a:r>
              <a:rPr lang="ja-JP" altLang="en-US" sz="1600" dirty="0" smtClean="0">
                <a:solidFill>
                  <a:srgbClr val="3333FF"/>
                </a:solidFill>
                <a:latin typeface="Arial" pitchFamily="34" charset="0"/>
                <a:ea typeface="HGP創英角ｺﾞｼｯｸUB" pitchFamily="50" charset="-128"/>
                <a:cs typeface="Arial" pitchFamily="34" charset="0"/>
              </a:rPr>
              <a:t>できる</a:t>
            </a:r>
          </a:p>
          <a:p>
            <a:pPr lvl="1">
              <a:spcBef>
                <a:spcPct val="20000"/>
              </a:spcBef>
              <a:buFont typeface="Wingdings" pitchFamily="2" charset="2"/>
              <a:buNone/>
            </a:pPr>
            <a:endParaRPr lang="ja-JP" altLang="en-US" dirty="0" smtClean="0">
              <a:solidFill>
                <a:srgbClr val="3333FF"/>
              </a:solidFill>
              <a:latin typeface="Arial" pitchFamily="34" charset="0"/>
              <a:ea typeface="HGP創英角ｺﾞｼｯｸUB" pitchFamily="50" charset="-128"/>
              <a:cs typeface="Arial" pitchFamily="34" charset="0"/>
            </a:endParaRPr>
          </a:p>
          <a:p>
            <a:pPr>
              <a:spcBef>
                <a:spcPct val="20000"/>
              </a:spcBef>
              <a:buFont typeface="Wingdings" pitchFamily="2" charset="2"/>
              <a:buChar char="l"/>
            </a:pPr>
            <a:r>
              <a:rPr lang="ja-JP" altLang="en-US" sz="2000" u="sng" dirty="0" smtClean="0">
                <a:solidFill>
                  <a:srgbClr val="3333FF"/>
                </a:solidFill>
                <a:latin typeface="Arial" pitchFamily="34" charset="0"/>
                <a:ea typeface="HGP創英角ｺﾞｼｯｸUB" pitchFamily="50" charset="-128"/>
                <a:cs typeface="Arial" pitchFamily="34" charset="0"/>
              </a:rPr>
              <a:t>サーバーの稼働率向上</a:t>
            </a:r>
          </a:p>
          <a:p>
            <a:pPr lvl="1">
              <a:spcBef>
                <a:spcPct val="20000"/>
              </a:spcBef>
              <a:buFont typeface="Wingdings" pitchFamily="2" charset="2"/>
              <a:buNone/>
            </a:pPr>
            <a:r>
              <a:rPr lang="ja-JP" altLang="en-US" sz="1600" dirty="0" smtClean="0">
                <a:solidFill>
                  <a:srgbClr val="3333FF"/>
                </a:solidFill>
                <a:latin typeface="Arial" pitchFamily="34" charset="0"/>
                <a:ea typeface="HGP創英角ｺﾞｼｯｸUB" pitchFamily="50" charset="-128"/>
                <a:cs typeface="Arial" pitchFamily="34" charset="0"/>
              </a:rPr>
              <a:t>購入するサーバー台数を、減らすことができる</a:t>
            </a:r>
            <a:endParaRPr lang="ja-JP" altLang="en-US" sz="1600" dirty="0">
              <a:solidFill>
                <a:srgbClr val="3333FF"/>
              </a:solidFill>
              <a:latin typeface="Arial" pitchFamily="34" charset="0"/>
              <a:ea typeface="HGP創英角ｺﾞｼｯｸUB" pitchFamily="50" charset="-128"/>
              <a:cs typeface="Arial" pitchFamily="34" charset="0"/>
            </a:endParaRPr>
          </a:p>
        </p:txBody>
      </p:sp>
      <p:sp>
        <p:nvSpPr>
          <p:cNvPr id="769083" name="AutoShape 59"/>
          <p:cNvSpPr>
            <a:spLocks noChangeArrowheads="1"/>
          </p:cNvSpPr>
          <p:nvPr/>
        </p:nvSpPr>
        <p:spPr bwMode="auto">
          <a:xfrm>
            <a:off x="4732338" y="1143000"/>
            <a:ext cx="4114800" cy="533400"/>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2000" dirty="0">
                <a:solidFill>
                  <a:schemeClr val="bg1"/>
                </a:solidFill>
                <a:latin typeface="Arial" pitchFamily="34" charset="0"/>
                <a:ea typeface="HGP創英角ｺﾞｼｯｸUB" pitchFamily="50" charset="-128"/>
                <a:cs typeface="Arial" pitchFamily="34" charset="0"/>
              </a:rPr>
              <a:t>物理的資源の削減</a:t>
            </a:r>
            <a:endParaRPr lang="en-US" altLang="ja-JP" sz="2000" dirty="0">
              <a:solidFill>
                <a:schemeClr val="bg1"/>
              </a:solidFill>
              <a:latin typeface="Arial" pitchFamily="34" charset="0"/>
              <a:ea typeface="HGP創英角ｺﾞｼｯｸUB" pitchFamily="50" charset="-128"/>
              <a:cs typeface="Arial" pitchFamily="34" charset="0"/>
            </a:endParaRPr>
          </a:p>
        </p:txBody>
      </p:sp>
      <p:sp>
        <p:nvSpPr>
          <p:cNvPr id="769084" name="Text Box 60"/>
          <p:cNvSpPr txBox="1">
            <a:spLocks noChangeArrowheads="1"/>
          </p:cNvSpPr>
          <p:nvPr/>
        </p:nvSpPr>
        <p:spPr bwMode="auto">
          <a:xfrm>
            <a:off x="5418138" y="1219200"/>
            <a:ext cx="184150" cy="400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US" altLang="ja-JP" sz="2000" dirty="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28828771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69076"/>
                                        </p:tgtEl>
                                        <p:attrNameLst>
                                          <p:attrName>style.visibility</p:attrName>
                                        </p:attrNameLst>
                                      </p:cBhvr>
                                      <p:to>
                                        <p:strVal val="visible"/>
                                      </p:to>
                                    </p:set>
                                    <p:anim calcmode="lin" valueType="num">
                                      <p:cBhvr>
                                        <p:cTn id="7" dur="500" fill="hold"/>
                                        <p:tgtEl>
                                          <p:spTgt spid="769076"/>
                                        </p:tgtEl>
                                        <p:attrNameLst>
                                          <p:attrName>ppt_w</p:attrName>
                                        </p:attrNameLst>
                                      </p:cBhvr>
                                      <p:tavLst>
                                        <p:tav tm="0">
                                          <p:val>
                                            <p:fltVal val="0"/>
                                          </p:val>
                                        </p:tav>
                                        <p:tav tm="100000">
                                          <p:val>
                                            <p:strVal val="#ppt_w"/>
                                          </p:val>
                                        </p:tav>
                                      </p:tavLst>
                                    </p:anim>
                                    <p:anim calcmode="lin" valueType="num">
                                      <p:cBhvr>
                                        <p:cTn id="8" dur="500" fill="hold"/>
                                        <p:tgtEl>
                                          <p:spTgt spid="769076"/>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nodeType="clickEffect">
                                  <p:stCondLst>
                                    <p:cond delay="0"/>
                                  </p:stCondLst>
                                  <p:childTnLst>
                                    <p:set>
                                      <p:cBhvr>
                                        <p:cTn id="12" dur="1" fill="hold">
                                          <p:stCondLst>
                                            <p:cond delay="0"/>
                                          </p:stCondLst>
                                        </p:cTn>
                                        <p:tgtEl>
                                          <p:spTgt spid="769052"/>
                                        </p:tgtEl>
                                        <p:attrNameLst>
                                          <p:attrName>style.visibility</p:attrName>
                                        </p:attrNameLst>
                                      </p:cBhvr>
                                      <p:to>
                                        <p:strVal val="visible"/>
                                      </p:to>
                                    </p:set>
                                    <p:animEffect transition="in" filter="wipe(up)">
                                      <p:cBhvr>
                                        <p:cTn id="13" dur="500"/>
                                        <p:tgtEl>
                                          <p:spTgt spid="76905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2" fill="hold" nodeType="clickEffect">
                                  <p:stCondLst>
                                    <p:cond delay="0"/>
                                  </p:stCondLst>
                                  <p:childTnLst>
                                    <p:set>
                                      <p:cBhvr>
                                        <p:cTn id="17" dur="1" fill="hold">
                                          <p:stCondLst>
                                            <p:cond delay="0"/>
                                          </p:stCondLst>
                                        </p:cTn>
                                        <p:tgtEl>
                                          <p:spTgt spid="769077"/>
                                        </p:tgtEl>
                                        <p:attrNameLst>
                                          <p:attrName>style.visibility</p:attrName>
                                        </p:attrNameLst>
                                      </p:cBhvr>
                                      <p:to>
                                        <p:strVal val="visible"/>
                                      </p:to>
                                    </p:set>
                                    <p:animEffect transition="in" filter="wipe(right)">
                                      <p:cBhvr>
                                        <p:cTn id="18" dur="500"/>
                                        <p:tgtEl>
                                          <p:spTgt spid="76907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769082"/>
                                        </p:tgtEl>
                                        <p:attrNameLst>
                                          <p:attrName>style.visibility</p:attrName>
                                        </p:attrNameLst>
                                      </p:cBhvr>
                                      <p:to>
                                        <p:strVal val="visible"/>
                                      </p:to>
                                    </p:set>
                                    <p:animEffect transition="in" filter="wipe(left)">
                                      <p:cBhvr>
                                        <p:cTn id="23" dur="500"/>
                                        <p:tgtEl>
                                          <p:spTgt spid="769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9076" grpId="0" animBg="1"/>
      <p:bldP spid="76908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AutoShape 2"/>
          <p:cNvSpPr>
            <a:spLocks noChangeArrowheads="1"/>
          </p:cNvSpPr>
          <p:nvPr/>
        </p:nvSpPr>
        <p:spPr bwMode="auto">
          <a:xfrm>
            <a:off x="411163" y="1143000"/>
            <a:ext cx="4168775" cy="5257800"/>
          </a:xfrm>
          <a:prstGeom prst="roundRect">
            <a:avLst>
              <a:gd name="adj" fmla="val 3472"/>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HGP創英角ｺﾞｼｯｸUB" pitchFamily="50" charset="-128"/>
              <a:ea typeface="HGP創英角ｺﾞｼｯｸUB" pitchFamily="50" charset="-128"/>
            </a:endParaRPr>
          </a:p>
        </p:txBody>
      </p:sp>
      <p:sp>
        <p:nvSpPr>
          <p:cNvPr id="771075" name="Rectangle 3"/>
          <p:cNvSpPr>
            <a:spLocks noGrp="1" noChangeArrowheads="1"/>
          </p:cNvSpPr>
          <p:nvPr>
            <p:ph type="title"/>
          </p:nvPr>
        </p:nvSpPr>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の仮想化／必要性（２）</a:t>
            </a:r>
          </a:p>
        </p:txBody>
      </p:sp>
      <p:grpSp>
        <p:nvGrpSpPr>
          <p:cNvPr id="771076" name="Group 4"/>
          <p:cNvGrpSpPr>
            <a:grpSpLocks/>
          </p:cNvGrpSpPr>
          <p:nvPr/>
        </p:nvGrpSpPr>
        <p:grpSpPr bwMode="auto">
          <a:xfrm>
            <a:off x="4724402" y="1135063"/>
            <a:ext cx="4122738" cy="4843461"/>
            <a:chOff x="2875" y="715"/>
            <a:chExt cx="2597" cy="3051"/>
          </a:xfrm>
        </p:grpSpPr>
        <p:sp>
          <p:nvSpPr>
            <p:cNvPr id="771077" name="AutoShape 5"/>
            <p:cNvSpPr>
              <a:spLocks noChangeArrowheads="1"/>
            </p:cNvSpPr>
            <p:nvPr/>
          </p:nvSpPr>
          <p:spPr bwMode="auto">
            <a:xfrm>
              <a:off x="2875" y="715"/>
              <a:ext cx="2592" cy="528"/>
            </a:xfrm>
            <a:prstGeom prst="roundRect">
              <a:avLst>
                <a:gd name="adj" fmla="val 16667"/>
              </a:avLst>
            </a:prstGeom>
            <a:solidFill>
              <a:srgbClr val="6699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latin typeface="HGP創英角ｺﾞｼｯｸUB" pitchFamily="50" charset="-128"/>
                <a:ea typeface="HGP創英角ｺﾞｼｯｸUB" pitchFamily="50" charset="-128"/>
              </a:endParaRPr>
            </a:p>
          </p:txBody>
        </p:sp>
        <p:sp>
          <p:nvSpPr>
            <p:cNvPr id="771078" name="Text Box 6"/>
            <p:cNvSpPr txBox="1">
              <a:spLocks noChangeArrowheads="1"/>
            </p:cNvSpPr>
            <p:nvPr/>
          </p:nvSpPr>
          <p:spPr bwMode="auto">
            <a:xfrm>
              <a:off x="2875" y="1296"/>
              <a:ext cx="2597" cy="247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6213" indent="-176213">
                <a:spcBef>
                  <a:spcPct val="0"/>
                </a:spcBef>
                <a:defRPr>
                  <a:solidFill>
                    <a:schemeClr val="tx1"/>
                  </a:solidFill>
                  <a:latin typeface="Arial" charset="0"/>
                </a:defRPr>
              </a:lvl1pPr>
              <a:lvl2pPr marL="363538" indent="-7938">
                <a:spcBef>
                  <a:spcPct val="0"/>
                </a:spcBef>
                <a:defRPr>
                  <a:solidFill>
                    <a:schemeClr val="tx1"/>
                  </a:solidFill>
                  <a:latin typeface="Arial" charset="0"/>
                </a:defRPr>
              </a:lvl2pPr>
              <a:lvl3pPr marL="719138" indent="-176213">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sz="2000" u="sng" dirty="0">
                  <a:solidFill>
                    <a:srgbClr val="669900"/>
                  </a:solidFill>
                  <a:latin typeface="HGP創英角ｺﾞｼｯｸUB" pitchFamily="50" charset="-128"/>
                  <a:ea typeface="HGP創英角ｺﾞｼｯｸUB" pitchFamily="50" charset="-128"/>
                </a:rPr>
                <a:t>システムを簡単に稼動、複製できる</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ハードウェアの導入作業が不要、ファイルの追加、設定だけでシステムが稼動</a:t>
              </a:r>
            </a:p>
            <a:p>
              <a:pPr>
                <a:spcBef>
                  <a:spcPct val="20000"/>
                </a:spcBef>
                <a:buFont typeface="Wingdings" pitchFamily="2" charset="2"/>
                <a:buChar char="l"/>
              </a:pPr>
              <a:r>
                <a:rPr lang="ja-JP" altLang="en-US" sz="2000" u="sng" dirty="0">
                  <a:solidFill>
                    <a:srgbClr val="669900"/>
                  </a:solidFill>
                  <a:latin typeface="HGP創英角ｺﾞｼｯｸUB" pitchFamily="50" charset="-128"/>
                  <a:ea typeface="HGP創英角ｺﾞｼｯｸUB" pitchFamily="50" charset="-128"/>
                </a:rPr>
                <a:t>ダイナミックなリソースの割り当て</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必要に応じて、システム・リソースの</a:t>
              </a:r>
              <a:r>
                <a:rPr lang="ja-JP" altLang="en-US" sz="1600" dirty="0" smtClean="0">
                  <a:solidFill>
                    <a:srgbClr val="669900"/>
                  </a:solidFill>
                  <a:latin typeface="HGP創英角ｺﾞｼｯｸUB" pitchFamily="50" charset="-128"/>
                  <a:ea typeface="HGP創英角ｺﾞｼｯｸUB" pitchFamily="50" charset="-128"/>
                </a:rPr>
                <a:t>割当て</a:t>
              </a:r>
              <a:r>
                <a:rPr lang="ja-JP" altLang="en-US" sz="1600" dirty="0">
                  <a:solidFill>
                    <a:srgbClr val="669900"/>
                  </a:solidFill>
                  <a:latin typeface="HGP創英角ｺﾞｼｯｸUB" pitchFamily="50" charset="-128"/>
                  <a:ea typeface="HGP創英角ｺﾞｼｯｸUB" pitchFamily="50" charset="-128"/>
                </a:rPr>
                <a:t>を即座に、また、ダイナミックに変更できる</a:t>
              </a:r>
            </a:p>
            <a:p>
              <a:pPr>
                <a:spcBef>
                  <a:spcPct val="20000"/>
                </a:spcBef>
                <a:buFont typeface="Wingdings" pitchFamily="2" charset="2"/>
                <a:buChar char="l"/>
              </a:pPr>
              <a:r>
                <a:rPr lang="ja-JP" altLang="en-US" sz="2000" u="sng" dirty="0" smtClean="0">
                  <a:solidFill>
                    <a:srgbClr val="669900"/>
                  </a:solidFill>
                  <a:latin typeface="HGP創英角ｺﾞｼｯｸUB" pitchFamily="50" charset="-128"/>
                  <a:ea typeface="HGP創英角ｺﾞｼｯｸUB" pitchFamily="50" charset="-128"/>
                </a:rPr>
                <a:t>移行へ</a:t>
              </a:r>
              <a:r>
                <a:rPr lang="ja-JP" altLang="en-US" sz="2000" u="sng" dirty="0">
                  <a:solidFill>
                    <a:srgbClr val="669900"/>
                  </a:solidFill>
                  <a:latin typeface="HGP創英角ｺﾞｼｯｸUB" pitchFamily="50" charset="-128"/>
                  <a:ea typeface="HGP創英角ｺﾞｼｯｸUB" pitchFamily="50" charset="-128"/>
                </a:rPr>
                <a:t>の柔軟な対応</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業務を停止させずに</a:t>
              </a:r>
              <a:r>
                <a:rPr lang="ja-JP" altLang="en-US" sz="1600" dirty="0" smtClean="0">
                  <a:solidFill>
                    <a:srgbClr val="669900"/>
                  </a:solidFill>
                  <a:latin typeface="HGP創英角ｺﾞｼｯｸUB" pitchFamily="50" charset="-128"/>
                  <a:ea typeface="HGP創英角ｺﾞｼｯｸUB" pitchFamily="50" charset="-128"/>
                </a:rPr>
                <a:t>システムを移行</a:t>
              </a:r>
              <a:r>
                <a:rPr lang="ja-JP" altLang="en-US" sz="1600" dirty="0">
                  <a:solidFill>
                    <a:srgbClr val="669900"/>
                  </a:solidFill>
                  <a:latin typeface="HGP創英角ｺﾞｼｯｸUB" pitchFamily="50" charset="-128"/>
                  <a:ea typeface="HGP創英角ｺﾞｼｯｸUB" pitchFamily="50" charset="-128"/>
                </a:rPr>
                <a:t>することができる</a:t>
              </a:r>
            </a:p>
            <a:p>
              <a:pPr>
                <a:spcBef>
                  <a:spcPct val="20000"/>
                </a:spcBef>
                <a:buFont typeface="Wingdings" pitchFamily="2" charset="2"/>
                <a:buChar char="l"/>
              </a:pPr>
              <a:r>
                <a:rPr lang="ja-JP" altLang="en-US" sz="2000" u="sng" dirty="0">
                  <a:solidFill>
                    <a:srgbClr val="669900"/>
                  </a:solidFill>
                  <a:latin typeface="HGP創英角ｺﾞｼｯｸUB" pitchFamily="50" charset="-128"/>
                  <a:ea typeface="HGP創英角ｺﾞｼｯｸUB" pitchFamily="50" charset="-128"/>
                </a:rPr>
                <a:t>障害に伴うシステムの停止を回避</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複数の仮想マシンを同時に稼動させることで、ひとつが停止しても代替仮想マシンが機能していれば、停止を</a:t>
              </a:r>
              <a:r>
                <a:rPr lang="ja-JP" altLang="en-US" sz="1600" dirty="0" smtClean="0">
                  <a:solidFill>
                    <a:srgbClr val="669900"/>
                  </a:solidFill>
                  <a:latin typeface="HGP創英角ｺﾞｼｯｸUB" pitchFamily="50" charset="-128"/>
                  <a:ea typeface="HGP創英角ｺﾞｼｯｸUB" pitchFamily="50" charset="-128"/>
                </a:rPr>
                <a:t>免れる</a:t>
              </a:r>
              <a:endParaRPr lang="ja-JP" altLang="en-US" sz="1600" dirty="0">
                <a:solidFill>
                  <a:srgbClr val="669900"/>
                </a:solidFill>
                <a:latin typeface="HGP創英角ｺﾞｼｯｸUB" pitchFamily="50" charset="-128"/>
                <a:ea typeface="HGP創英角ｺﾞｼｯｸUB" pitchFamily="50" charset="-128"/>
              </a:endParaRPr>
            </a:p>
          </p:txBody>
        </p:sp>
        <p:sp>
          <p:nvSpPr>
            <p:cNvPr id="771079" name="Rectangle 7"/>
            <p:cNvSpPr>
              <a:spLocks noChangeArrowheads="1"/>
            </p:cNvSpPr>
            <p:nvPr/>
          </p:nvSpPr>
          <p:spPr bwMode="auto">
            <a:xfrm>
              <a:off x="3182" y="852"/>
              <a:ext cx="1997"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dirty="0" smtClean="0">
                  <a:solidFill>
                    <a:schemeClr val="bg1"/>
                  </a:solidFill>
                  <a:latin typeface="HGP創英角ｺﾞｼｯｸUB" pitchFamily="50" charset="-128"/>
                  <a:ea typeface="HGP創英角ｺﾞｼｯｸUB" pitchFamily="50" charset="-128"/>
                </a:rPr>
                <a:t>ソフトウェア的</a:t>
              </a:r>
              <a:r>
                <a:rPr lang="ja-JP" altLang="en-US" sz="2000" dirty="0">
                  <a:solidFill>
                    <a:schemeClr val="bg1"/>
                  </a:solidFill>
                  <a:latin typeface="HGP創英角ｺﾞｼｯｸUB" pitchFamily="50" charset="-128"/>
                  <a:ea typeface="HGP創英角ｺﾞｼｯｸUB" pitchFamily="50" charset="-128"/>
                </a:rPr>
                <a:t>管理への移行</a:t>
              </a:r>
            </a:p>
          </p:txBody>
        </p:sp>
      </p:grpSp>
      <p:pic>
        <p:nvPicPr>
          <p:cNvPr id="771080"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1925" y="682625"/>
            <a:ext cx="1143000"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71081" name="Group 9"/>
          <p:cNvGrpSpPr>
            <a:grpSpLocks/>
          </p:cNvGrpSpPr>
          <p:nvPr/>
        </p:nvGrpSpPr>
        <p:grpSpPr bwMode="auto">
          <a:xfrm>
            <a:off x="1782763" y="4643438"/>
            <a:ext cx="2609850" cy="1530350"/>
            <a:chOff x="2199" y="2358"/>
            <a:chExt cx="1361" cy="964"/>
          </a:xfrm>
        </p:grpSpPr>
        <p:sp>
          <p:nvSpPr>
            <p:cNvPr id="771082" name="AutoShape 10"/>
            <p:cNvSpPr>
              <a:spLocks noChangeArrowheads="1"/>
            </p:cNvSpPr>
            <p:nvPr/>
          </p:nvSpPr>
          <p:spPr bwMode="auto">
            <a:xfrm>
              <a:off x="2199" y="2358"/>
              <a:ext cx="1361" cy="964"/>
            </a:xfrm>
            <a:prstGeom prst="roundRect">
              <a:avLst>
                <a:gd name="adj" fmla="val 16667"/>
              </a:avLst>
            </a:prstGeom>
            <a:ln>
              <a:headEnd/>
              <a:tailEnd/>
            </a:ln>
            <a:extLst/>
          </p:spPr>
          <p:style>
            <a:lnRef idx="1">
              <a:schemeClr val="accent1"/>
            </a:lnRef>
            <a:fillRef idx="2">
              <a:schemeClr val="accent1"/>
            </a:fillRef>
            <a:effectRef idx="1">
              <a:schemeClr val="accent1"/>
            </a:effectRef>
            <a:fontRef idx="minor">
              <a:schemeClr val="dk1"/>
            </a:fontRef>
          </p:style>
          <p:txBody>
            <a:bodyPr wrap="none" anchor="ctr"/>
            <a:lstStyle/>
            <a:p>
              <a:endParaRPr lang="ja-JP" altLang="en-US">
                <a:latin typeface="HGP創英角ｺﾞｼｯｸUB" pitchFamily="50" charset="-128"/>
                <a:ea typeface="HGP創英角ｺﾞｼｯｸUB" pitchFamily="50" charset="-128"/>
              </a:endParaRPr>
            </a:p>
          </p:txBody>
        </p:sp>
        <p:pic>
          <p:nvPicPr>
            <p:cNvPr id="771083" name="Picture 11" descr="MCj04316370000[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5" y="2699"/>
              <a:ext cx="521" cy="595"/>
            </a:xfrm>
            <a:prstGeom prst="rect">
              <a:avLst/>
            </a:prstGeom>
            <a:noFill/>
            <a:extLst>
              <a:ext uri="{909E8E84-426E-40dd-AFC4-6F175D3DCCD1}">
                <a14:hiddenFill xmlns:a14="http://schemas.microsoft.com/office/drawing/2010/main">
                  <a:solidFill>
                    <a:srgbClr val="FFFFFF"/>
                  </a:solidFill>
                </a14:hiddenFill>
              </a:ext>
            </a:extLst>
          </p:spPr>
        </p:pic>
        <p:sp>
          <p:nvSpPr>
            <p:cNvPr id="771084" name="AutoShape 12"/>
            <p:cNvSpPr>
              <a:spLocks noChangeArrowheads="1"/>
            </p:cNvSpPr>
            <p:nvPr/>
          </p:nvSpPr>
          <p:spPr bwMode="auto">
            <a:xfrm>
              <a:off x="2852" y="3011"/>
              <a:ext cx="454" cy="240"/>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dirty="0" smtClean="0">
                  <a:solidFill>
                    <a:schemeClr val="bg1"/>
                  </a:solidFill>
                  <a:latin typeface="HGP創英角ｺﾞｼｯｸUB" pitchFamily="50" charset="-128"/>
                  <a:ea typeface="HGP創英角ｺﾞｼｯｸUB" pitchFamily="50" charset="-128"/>
                </a:rPr>
                <a:t>メモリ</a:t>
              </a:r>
              <a:endParaRPr lang="ja-JP" altLang="en-US" sz="1000" dirty="0">
                <a:solidFill>
                  <a:schemeClr val="bg1"/>
                </a:solidFill>
                <a:latin typeface="HGP創英角ｺﾞｼｯｸUB" pitchFamily="50" charset="-128"/>
                <a:ea typeface="HGP創英角ｺﾞｼｯｸUB" pitchFamily="50" charset="-128"/>
              </a:endParaRPr>
            </a:p>
          </p:txBody>
        </p:sp>
        <p:grpSp>
          <p:nvGrpSpPr>
            <p:cNvPr id="771085" name="Group 13"/>
            <p:cNvGrpSpPr>
              <a:grpSpLocks/>
            </p:cNvGrpSpPr>
            <p:nvPr/>
          </p:nvGrpSpPr>
          <p:grpSpPr bwMode="auto">
            <a:xfrm>
              <a:off x="2342" y="2614"/>
              <a:ext cx="425" cy="384"/>
              <a:chOff x="5089" y="1392"/>
              <a:chExt cx="425" cy="384"/>
            </a:xfrm>
          </p:grpSpPr>
          <p:sp>
            <p:nvSpPr>
              <p:cNvPr id="771086" name="Freeform 14"/>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87" name="Freeform 15"/>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88" name="Freeform 16"/>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89" name="Freeform 17"/>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0" name="Freeform 18"/>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1" name="Freeform 19"/>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2" name="Freeform 20"/>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3" name="Freeform 21"/>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4" name="Freeform 22"/>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5" name="Freeform 23"/>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6" name="Freeform 24"/>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7" name="Freeform 25"/>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8" name="Freeform 26"/>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9" name="Freeform 27"/>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0" name="Freeform 28"/>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1" name="Freeform 29"/>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2" name="Freeform 30"/>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3" name="Freeform 31"/>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4" name="Freeform 32"/>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5" name="Freeform 33"/>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6" name="Freeform 34"/>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7" name="Freeform 35"/>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8" name="Freeform 36"/>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9" name="Freeform 37"/>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10" name="Freeform 38"/>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11" name="Freeform 39"/>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112" name="AutoShape 40"/>
            <p:cNvSpPr>
              <a:spLocks noChangeArrowheads="1"/>
            </p:cNvSpPr>
            <p:nvPr/>
          </p:nvSpPr>
          <p:spPr bwMode="auto">
            <a:xfrm>
              <a:off x="2852" y="2614"/>
              <a:ext cx="454" cy="369"/>
            </a:xfrm>
            <a:prstGeom prst="can">
              <a:avLst>
                <a:gd name="adj" fmla="val 1481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000">
                  <a:solidFill>
                    <a:schemeClr val="bg1"/>
                  </a:solidFill>
                  <a:latin typeface="HGP創英角ｺﾞｼｯｸUB" pitchFamily="50" charset="-128"/>
                  <a:ea typeface="HGP創英角ｺﾞｼｯｸUB" pitchFamily="50" charset="-128"/>
                </a:rPr>
                <a:t>ストレージ</a:t>
              </a:r>
            </a:p>
          </p:txBody>
        </p:sp>
        <p:sp>
          <p:nvSpPr>
            <p:cNvPr id="771113" name="Text Box 41"/>
            <p:cNvSpPr txBox="1">
              <a:spLocks noChangeArrowheads="1"/>
            </p:cNvSpPr>
            <p:nvPr/>
          </p:nvSpPr>
          <p:spPr bwMode="auto">
            <a:xfrm>
              <a:off x="2442" y="2753"/>
              <a:ext cx="243" cy="1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en-US" altLang="ja-JP" dirty="0">
                  <a:solidFill>
                    <a:schemeClr val="bg1"/>
                  </a:solidFill>
                  <a:effectLst>
                    <a:glow rad="101600">
                      <a:schemeClr val="accent2">
                        <a:satMod val="175000"/>
                        <a:alpha val="40000"/>
                      </a:schemeClr>
                    </a:glow>
                  </a:effectLst>
                  <a:latin typeface="HGP創英角ｺﾞｼｯｸUB" pitchFamily="50" charset="-128"/>
                  <a:ea typeface="HGP創英角ｺﾞｼｯｸUB" pitchFamily="50" charset="-128"/>
                </a:rPr>
                <a:t>CPU</a:t>
              </a:r>
            </a:p>
          </p:txBody>
        </p:sp>
        <p:sp>
          <p:nvSpPr>
            <p:cNvPr id="771114" name="Text Box 42"/>
            <p:cNvSpPr txBox="1">
              <a:spLocks noChangeArrowheads="1"/>
            </p:cNvSpPr>
            <p:nvPr/>
          </p:nvSpPr>
          <p:spPr bwMode="auto">
            <a:xfrm>
              <a:off x="2433" y="2404"/>
              <a:ext cx="882"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ＩＴシステム・リソース</a:t>
              </a:r>
            </a:p>
          </p:txBody>
        </p:sp>
      </p:grpSp>
      <p:grpSp>
        <p:nvGrpSpPr>
          <p:cNvPr id="771115" name="Group 43"/>
          <p:cNvGrpSpPr>
            <a:grpSpLocks/>
          </p:cNvGrpSpPr>
          <p:nvPr/>
        </p:nvGrpSpPr>
        <p:grpSpPr bwMode="auto">
          <a:xfrm>
            <a:off x="3538538" y="2078038"/>
            <a:ext cx="811212" cy="720725"/>
            <a:chOff x="243" y="2670"/>
            <a:chExt cx="511" cy="454"/>
          </a:xfrm>
        </p:grpSpPr>
        <p:sp>
          <p:nvSpPr>
            <p:cNvPr id="771116" name="AutoShape 44"/>
            <p:cNvSpPr>
              <a:spLocks noChangeArrowheads="1"/>
            </p:cNvSpPr>
            <p:nvPr/>
          </p:nvSpPr>
          <p:spPr bwMode="auto">
            <a:xfrm>
              <a:off x="243" y="2670"/>
              <a:ext cx="511" cy="454"/>
            </a:xfrm>
            <a:prstGeom prst="roundRect">
              <a:avLst>
                <a:gd name="adj" fmla="val 16667"/>
              </a:avLst>
            </a:prstGeom>
            <a:solidFill>
              <a:srgbClr val="FFFFFF"/>
            </a:solidFill>
            <a:ln w="28575" algn="ctr">
              <a:solidFill>
                <a:schemeClr val="hlink"/>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71117" name="Picture 45" descr="MCj0431637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771118" name="AutoShape 46"/>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771119" name="Group 47"/>
            <p:cNvGrpSpPr>
              <a:grpSpLocks/>
            </p:cNvGrpSpPr>
            <p:nvPr/>
          </p:nvGrpSpPr>
          <p:grpSpPr bwMode="auto">
            <a:xfrm>
              <a:off x="274" y="2719"/>
              <a:ext cx="225" cy="220"/>
              <a:chOff x="5089" y="1392"/>
              <a:chExt cx="425" cy="384"/>
            </a:xfrm>
          </p:grpSpPr>
          <p:sp>
            <p:nvSpPr>
              <p:cNvPr id="771120" name="Freeform 48"/>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1" name="Freeform 49"/>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2" name="Freeform 50"/>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3" name="Freeform 51"/>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4" name="Freeform 52"/>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5" name="Freeform 53"/>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6" name="Freeform 54"/>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7" name="Freeform 55"/>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8" name="Freeform 56"/>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9" name="Freeform 57"/>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0" name="Freeform 58"/>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1" name="Freeform 59"/>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2" name="Freeform 60"/>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3" name="Freeform 61"/>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4" name="Freeform 62"/>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5" name="Freeform 63"/>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6" name="Freeform 64"/>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7" name="Freeform 65"/>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8" name="Freeform 66"/>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9" name="Freeform 67"/>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0" name="Freeform 68"/>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1" name="Freeform 69"/>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2" name="Freeform 70"/>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3" name="Freeform 71"/>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4" name="Freeform 72"/>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5" name="Freeform 73"/>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146" name="AutoShape 74"/>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771147" name="Group 75"/>
          <p:cNvGrpSpPr>
            <a:grpSpLocks/>
          </p:cNvGrpSpPr>
          <p:nvPr/>
        </p:nvGrpSpPr>
        <p:grpSpPr bwMode="auto">
          <a:xfrm>
            <a:off x="1782763" y="2078038"/>
            <a:ext cx="811212" cy="720725"/>
            <a:chOff x="243" y="2670"/>
            <a:chExt cx="511" cy="454"/>
          </a:xfrm>
        </p:grpSpPr>
        <p:sp>
          <p:nvSpPr>
            <p:cNvPr id="771148" name="AutoShape 76"/>
            <p:cNvSpPr>
              <a:spLocks noChangeArrowheads="1"/>
            </p:cNvSpPr>
            <p:nvPr/>
          </p:nvSpPr>
          <p:spPr bwMode="auto">
            <a:xfrm>
              <a:off x="243" y="2670"/>
              <a:ext cx="511" cy="454"/>
            </a:xfrm>
            <a:prstGeom prst="roundRect">
              <a:avLst>
                <a:gd name="adj" fmla="val 16667"/>
              </a:avLst>
            </a:prstGeom>
            <a:solidFill>
              <a:srgbClr val="FFFFFF"/>
            </a:solidFill>
            <a:ln w="28575" algn="ctr">
              <a:solidFill>
                <a:schemeClr val="hlink"/>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71149" name="Picture 77" descr="MCj0431637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771150" name="AutoShape 78"/>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771151" name="Group 79"/>
            <p:cNvGrpSpPr>
              <a:grpSpLocks/>
            </p:cNvGrpSpPr>
            <p:nvPr/>
          </p:nvGrpSpPr>
          <p:grpSpPr bwMode="auto">
            <a:xfrm>
              <a:off x="274" y="2719"/>
              <a:ext cx="225" cy="220"/>
              <a:chOff x="5089" y="1392"/>
              <a:chExt cx="425" cy="384"/>
            </a:xfrm>
          </p:grpSpPr>
          <p:sp>
            <p:nvSpPr>
              <p:cNvPr id="771152" name="Freeform 80"/>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3" name="Freeform 81"/>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4" name="Freeform 82"/>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5" name="Freeform 83"/>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6" name="Freeform 84"/>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7" name="Freeform 85"/>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8" name="Freeform 86"/>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9" name="Freeform 87"/>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0" name="Freeform 88"/>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1" name="Freeform 89"/>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2" name="Freeform 90"/>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3" name="Freeform 9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4" name="Freeform 92"/>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5" name="Freeform 93"/>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6" name="Freeform 94"/>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7" name="Freeform 95"/>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8" name="Freeform 96"/>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9" name="Freeform 97"/>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0" name="Freeform 98"/>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1" name="Freeform 99"/>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2" name="Freeform 100"/>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3" name="Freeform 10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4" name="Freeform 102"/>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5" name="Freeform 103"/>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6" name="Freeform 104"/>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7" name="Freeform 105"/>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178" name="AutoShape 106"/>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771179" name="Group 107"/>
          <p:cNvGrpSpPr>
            <a:grpSpLocks/>
          </p:cNvGrpSpPr>
          <p:nvPr/>
        </p:nvGrpSpPr>
        <p:grpSpPr bwMode="auto">
          <a:xfrm>
            <a:off x="2682875" y="2078038"/>
            <a:ext cx="811213" cy="720725"/>
            <a:chOff x="243" y="2670"/>
            <a:chExt cx="511" cy="454"/>
          </a:xfrm>
        </p:grpSpPr>
        <p:sp>
          <p:nvSpPr>
            <p:cNvPr id="771180" name="AutoShape 108"/>
            <p:cNvSpPr>
              <a:spLocks noChangeArrowheads="1"/>
            </p:cNvSpPr>
            <p:nvPr/>
          </p:nvSpPr>
          <p:spPr bwMode="auto">
            <a:xfrm>
              <a:off x="243" y="2670"/>
              <a:ext cx="511" cy="454"/>
            </a:xfrm>
            <a:prstGeom prst="roundRect">
              <a:avLst>
                <a:gd name="adj" fmla="val 16667"/>
              </a:avLst>
            </a:prstGeom>
            <a:solidFill>
              <a:srgbClr val="FFFFFF"/>
            </a:solidFill>
            <a:ln w="28575" algn="ctr">
              <a:solidFill>
                <a:schemeClr val="hlink"/>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71181" name="Picture 109" descr="MCj0431637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771182" name="AutoShape 110"/>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771183" name="Group 111"/>
            <p:cNvGrpSpPr>
              <a:grpSpLocks/>
            </p:cNvGrpSpPr>
            <p:nvPr/>
          </p:nvGrpSpPr>
          <p:grpSpPr bwMode="auto">
            <a:xfrm>
              <a:off x="274" y="2719"/>
              <a:ext cx="225" cy="220"/>
              <a:chOff x="5089" y="1392"/>
              <a:chExt cx="425" cy="384"/>
            </a:xfrm>
          </p:grpSpPr>
          <p:sp>
            <p:nvSpPr>
              <p:cNvPr id="771184" name="Freeform 112"/>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5" name="Freeform 113"/>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6" name="Freeform 114"/>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7" name="Freeform 115"/>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8" name="Freeform 116"/>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9" name="Freeform 117"/>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0" name="Freeform 118"/>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1" name="Freeform 119"/>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2" name="Freeform 120"/>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3" name="Freeform 121"/>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4" name="Freeform 122"/>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5" name="Freeform 123"/>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6" name="Freeform 124"/>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7" name="Freeform 125"/>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8" name="Freeform 126"/>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9" name="Freeform 127"/>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0" name="Freeform 128"/>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1" name="Freeform 129"/>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2" name="Freeform 130"/>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3" name="Freeform 131"/>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4" name="Freeform 132"/>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5" name="Freeform 133"/>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6" name="Freeform 134"/>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7" name="Freeform 135"/>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8" name="Freeform 136"/>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9" name="Freeform 137"/>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210" name="AutoShape 138"/>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sp>
        <p:nvSpPr>
          <p:cNvPr id="771211" name="AutoShape 139"/>
          <p:cNvSpPr>
            <a:spLocks noChangeArrowheads="1"/>
          </p:cNvSpPr>
          <p:nvPr/>
        </p:nvSpPr>
        <p:spPr bwMode="auto">
          <a:xfrm>
            <a:off x="1782763" y="3833813"/>
            <a:ext cx="2609850" cy="493712"/>
          </a:xfrm>
          <a:prstGeom prst="roundRect">
            <a:avLst>
              <a:gd name="adj" fmla="val 16667"/>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800">
                <a:solidFill>
                  <a:schemeClr val="bg1"/>
                </a:solidFill>
                <a:latin typeface="HGP創英角ｺﾞｼｯｸUB" pitchFamily="50" charset="-128"/>
                <a:ea typeface="HGP創英角ｺﾞｼｯｸUB" pitchFamily="50" charset="-128"/>
              </a:rPr>
              <a:t>仮想化ソフトウェア</a:t>
            </a:r>
          </a:p>
        </p:txBody>
      </p:sp>
      <p:cxnSp>
        <p:nvCxnSpPr>
          <p:cNvPr id="771212" name="AutoShape 140"/>
          <p:cNvCxnSpPr>
            <a:cxnSpLocks noChangeShapeType="1"/>
            <a:stCxn id="771211" idx="0"/>
            <a:endCxn id="771148" idx="2"/>
          </p:cNvCxnSpPr>
          <p:nvPr/>
        </p:nvCxnSpPr>
        <p:spPr bwMode="auto">
          <a:xfrm rot="5400000" flipH="1">
            <a:off x="2137569" y="2864644"/>
            <a:ext cx="1001713" cy="898525"/>
          </a:xfrm>
          <a:prstGeom prst="curvedConnector3">
            <a:avLst>
              <a:gd name="adj1" fmla="val 16796"/>
            </a:avLst>
          </a:prstGeom>
          <a:noFill/>
          <a:ln w="28575" cap="sq">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1213" name="AutoShape 141"/>
          <p:cNvCxnSpPr>
            <a:cxnSpLocks noChangeShapeType="1"/>
            <a:stCxn id="771211" idx="0"/>
            <a:endCxn id="771116" idx="2"/>
          </p:cNvCxnSpPr>
          <p:nvPr/>
        </p:nvCxnSpPr>
        <p:spPr bwMode="auto">
          <a:xfrm rot="16200000">
            <a:off x="3015456" y="2885282"/>
            <a:ext cx="1001713" cy="857250"/>
          </a:xfrm>
          <a:prstGeom prst="curvedConnector3">
            <a:avLst>
              <a:gd name="adj1" fmla="val 12991"/>
            </a:avLst>
          </a:prstGeom>
          <a:noFill/>
          <a:ln w="28575" cap="sq">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1214" name="AutoShape 142"/>
          <p:cNvCxnSpPr>
            <a:cxnSpLocks noChangeShapeType="1"/>
            <a:stCxn id="771211" idx="0"/>
            <a:endCxn id="771180" idx="2"/>
          </p:cNvCxnSpPr>
          <p:nvPr/>
        </p:nvCxnSpPr>
        <p:spPr bwMode="auto">
          <a:xfrm rot="16200000">
            <a:off x="2587625" y="3313113"/>
            <a:ext cx="1001713" cy="1587"/>
          </a:xfrm>
          <a:prstGeom prst="curvedConnector3">
            <a:avLst>
              <a:gd name="adj1" fmla="val 49764"/>
            </a:avLst>
          </a:prstGeom>
          <a:noFill/>
          <a:ln w="28575" cap="sq">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1215" name="AutoShape 143"/>
          <p:cNvSpPr>
            <a:spLocks noChangeArrowheads="1"/>
          </p:cNvSpPr>
          <p:nvPr/>
        </p:nvSpPr>
        <p:spPr bwMode="auto">
          <a:xfrm>
            <a:off x="1827213" y="3022600"/>
            <a:ext cx="720725" cy="495300"/>
          </a:xfrm>
          <a:prstGeom prst="foldedCorner">
            <a:avLst>
              <a:gd name="adj" fmla="val 12500"/>
            </a:avLst>
          </a:prstGeom>
          <a:solidFill>
            <a:srgbClr val="FFFFFF"/>
          </a:solidFill>
          <a:ln w="12700" cap="sq">
            <a:solidFill>
              <a:schemeClr val="hlink"/>
            </a:solidFill>
            <a:round/>
            <a:headEnd/>
            <a:tailEnd/>
          </a:ln>
          <a:effectLst>
            <a:outerShdw dist="107763" dir="2700000" algn="ctr" rotWithShape="0">
              <a:schemeClr val="bg2">
                <a:alpha val="50000"/>
              </a:schemeClr>
            </a:outerShdw>
          </a:effectLst>
        </p:spPr>
        <p:txBody>
          <a:bodyPr wrap="none" anchor="ctr"/>
          <a:lstStyle/>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SYSTEM-A</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CPU:XXXXX</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DISK:XXXX</a:t>
            </a:r>
          </a:p>
        </p:txBody>
      </p:sp>
      <p:sp>
        <p:nvSpPr>
          <p:cNvPr id="771216" name="AutoShape 144"/>
          <p:cNvSpPr>
            <a:spLocks noChangeArrowheads="1"/>
          </p:cNvSpPr>
          <p:nvPr/>
        </p:nvSpPr>
        <p:spPr bwMode="auto">
          <a:xfrm>
            <a:off x="2727325" y="3022600"/>
            <a:ext cx="720725" cy="495300"/>
          </a:xfrm>
          <a:prstGeom prst="foldedCorner">
            <a:avLst>
              <a:gd name="adj" fmla="val 12500"/>
            </a:avLst>
          </a:prstGeom>
          <a:solidFill>
            <a:srgbClr val="FFFFFF"/>
          </a:solidFill>
          <a:ln w="12700" cap="sq">
            <a:solidFill>
              <a:schemeClr val="hlink"/>
            </a:solidFill>
            <a:round/>
            <a:headEnd/>
            <a:tailEnd/>
          </a:ln>
          <a:effectLst>
            <a:outerShdw dist="107763" dir="2700000" algn="ctr" rotWithShape="0">
              <a:schemeClr val="bg2">
                <a:alpha val="50000"/>
              </a:schemeClr>
            </a:outerShdw>
          </a:effectLst>
        </p:spPr>
        <p:txBody>
          <a:bodyPr wrap="none" anchor="ctr"/>
          <a:lstStyle/>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SYSTEM-B</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CPU:XXXXX</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DISK:XXXX</a:t>
            </a:r>
          </a:p>
        </p:txBody>
      </p:sp>
      <p:sp>
        <p:nvSpPr>
          <p:cNvPr id="771217" name="AutoShape 145"/>
          <p:cNvSpPr>
            <a:spLocks noChangeArrowheads="1"/>
          </p:cNvSpPr>
          <p:nvPr/>
        </p:nvSpPr>
        <p:spPr bwMode="auto">
          <a:xfrm>
            <a:off x="3582988" y="3022600"/>
            <a:ext cx="720725" cy="495300"/>
          </a:xfrm>
          <a:prstGeom prst="foldedCorner">
            <a:avLst>
              <a:gd name="adj" fmla="val 12500"/>
            </a:avLst>
          </a:prstGeom>
          <a:solidFill>
            <a:srgbClr val="FFFFFF"/>
          </a:solidFill>
          <a:ln w="12700" cap="sq">
            <a:solidFill>
              <a:schemeClr val="hlink"/>
            </a:solidFill>
            <a:round/>
            <a:headEnd/>
            <a:tailEnd/>
          </a:ln>
          <a:effectLst>
            <a:outerShdw dist="107763" dir="2700000" algn="ctr" rotWithShape="0">
              <a:schemeClr val="bg2">
                <a:alpha val="50000"/>
              </a:schemeClr>
            </a:outerShdw>
          </a:effectLst>
        </p:spPr>
        <p:txBody>
          <a:bodyPr wrap="none" anchor="ctr"/>
          <a:lstStyle/>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SYSTEM-C</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CPU:XXXXX</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DISK:XXXX</a:t>
            </a:r>
          </a:p>
        </p:txBody>
      </p:sp>
      <p:sp>
        <p:nvSpPr>
          <p:cNvPr id="771218" name="AutoShape 146"/>
          <p:cNvSpPr>
            <a:spLocks noChangeArrowheads="1"/>
          </p:cNvSpPr>
          <p:nvPr/>
        </p:nvSpPr>
        <p:spPr bwMode="auto">
          <a:xfrm>
            <a:off x="2906713" y="4284663"/>
            <a:ext cx="360362" cy="449262"/>
          </a:xfrm>
          <a:prstGeom prst="upDownArrow">
            <a:avLst>
              <a:gd name="adj1" fmla="val 41713"/>
              <a:gd name="adj2" fmla="val 39207"/>
            </a:avLst>
          </a:prstGeom>
          <a:solidFill>
            <a:srgbClr val="FF99FF"/>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71219" name="AutoShape 147"/>
          <p:cNvSpPr>
            <a:spLocks noChangeArrowheads="1"/>
          </p:cNvSpPr>
          <p:nvPr/>
        </p:nvSpPr>
        <p:spPr bwMode="auto">
          <a:xfrm>
            <a:off x="746125" y="3024188"/>
            <a:ext cx="944563" cy="495300"/>
          </a:xfrm>
          <a:prstGeom prst="homePlate">
            <a:avLst>
              <a:gd name="adj" fmla="val 47676"/>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buFont typeface="Wingdings" pitchFamily="2" charset="2"/>
              <a:buNone/>
            </a:pPr>
            <a:r>
              <a:rPr kumimoji="1" lang="ja-JP" altLang="en-US" sz="1400">
                <a:solidFill>
                  <a:srgbClr val="FFFFFF"/>
                </a:solidFill>
                <a:latin typeface="HGP創英角ｺﾞｼｯｸUB" pitchFamily="50" charset="-128"/>
                <a:ea typeface="HGP創英角ｺﾞｼｯｸUB" pitchFamily="50" charset="-128"/>
              </a:rPr>
              <a:t>定義</a:t>
            </a:r>
          </a:p>
          <a:p>
            <a:pPr algn="ctr">
              <a:spcBef>
                <a:spcPct val="0"/>
              </a:spcBef>
              <a:buFont typeface="Wingdings" pitchFamily="2" charset="2"/>
              <a:buNone/>
            </a:pPr>
            <a:r>
              <a:rPr kumimoji="1" lang="ja-JP" altLang="en-US" sz="1400">
                <a:solidFill>
                  <a:srgbClr val="FFFFFF"/>
                </a:solidFill>
                <a:latin typeface="HGP創英角ｺﾞｼｯｸUB" pitchFamily="50" charset="-128"/>
                <a:ea typeface="HGP創英角ｺﾞｼｯｸUB" pitchFamily="50" charset="-128"/>
              </a:rPr>
              <a:t>ファイル</a:t>
            </a:r>
          </a:p>
        </p:txBody>
      </p:sp>
      <p:sp>
        <p:nvSpPr>
          <p:cNvPr id="771220" name="AutoShape 148"/>
          <p:cNvSpPr>
            <a:spLocks noChangeArrowheads="1"/>
          </p:cNvSpPr>
          <p:nvPr/>
        </p:nvSpPr>
        <p:spPr bwMode="auto">
          <a:xfrm>
            <a:off x="746125" y="2168525"/>
            <a:ext cx="944563" cy="495300"/>
          </a:xfrm>
          <a:prstGeom prst="homePlate">
            <a:avLst>
              <a:gd name="adj" fmla="val 47676"/>
            </a:avLst>
          </a:prstGeom>
          <a:ln>
            <a:headEnd/>
            <a:tailEnd/>
          </a:ln>
          <a:extLst/>
        </p:spPr>
        <p:style>
          <a:lnRef idx="0">
            <a:schemeClr val="accent3"/>
          </a:lnRef>
          <a:fillRef idx="3">
            <a:schemeClr val="accent3"/>
          </a:fillRef>
          <a:effectRef idx="3">
            <a:schemeClr val="accent3"/>
          </a:effectRef>
          <a:fontRef idx="minor">
            <a:schemeClr val="lt1"/>
          </a:fontRef>
        </p:style>
        <p:txBody>
          <a:bodyPr wrap="none" anchor="ctr"/>
          <a:lstStyle/>
          <a:p>
            <a:pPr algn="ctr">
              <a:spcBef>
                <a:spcPct val="0"/>
              </a:spcBef>
              <a:buFont typeface="Wingdings" pitchFamily="2" charset="2"/>
              <a:buNone/>
            </a:pPr>
            <a:r>
              <a:rPr kumimoji="1" lang="ja-JP" altLang="en-US" sz="1400">
                <a:solidFill>
                  <a:srgbClr val="0000FF"/>
                </a:solidFill>
                <a:latin typeface="HGP創英角ｺﾞｼｯｸUB" pitchFamily="50" charset="-128"/>
                <a:ea typeface="HGP創英角ｺﾞｼｯｸUB" pitchFamily="50" charset="-128"/>
              </a:rPr>
              <a:t>仮想</a:t>
            </a:r>
          </a:p>
          <a:p>
            <a:pPr algn="ctr">
              <a:spcBef>
                <a:spcPct val="0"/>
              </a:spcBef>
              <a:buFont typeface="Wingdings" pitchFamily="2" charset="2"/>
              <a:buNone/>
            </a:pPr>
            <a:r>
              <a:rPr kumimoji="1" lang="ja-JP" altLang="en-US" sz="1400">
                <a:solidFill>
                  <a:srgbClr val="0000FF"/>
                </a:solidFill>
                <a:latin typeface="HGP創英角ｺﾞｼｯｸUB" pitchFamily="50" charset="-128"/>
                <a:ea typeface="HGP創英角ｺﾞｼｯｸUB" pitchFamily="50" charset="-128"/>
              </a:rPr>
              <a:t>マシン</a:t>
            </a:r>
          </a:p>
        </p:txBody>
      </p:sp>
      <p:sp>
        <p:nvSpPr>
          <p:cNvPr id="771221" name="AutoShape 149"/>
          <p:cNvSpPr>
            <a:spLocks noChangeArrowheads="1"/>
          </p:cNvSpPr>
          <p:nvPr/>
        </p:nvSpPr>
        <p:spPr bwMode="auto">
          <a:xfrm>
            <a:off x="341313" y="3878263"/>
            <a:ext cx="1619250" cy="719137"/>
          </a:xfrm>
          <a:prstGeom prst="wedgeRoundRectCallout">
            <a:avLst>
              <a:gd name="adj1" fmla="val -1963"/>
              <a:gd name="adj2" fmla="val -106514"/>
              <a:gd name="adj3"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lgn="ctr">
              <a:spcBef>
                <a:spcPct val="0"/>
              </a:spcBef>
              <a:buFont typeface="Wingdings" pitchFamily="2" charset="2"/>
              <a:buNone/>
            </a:pPr>
            <a:r>
              <a:rPr kumimoji="1" lang="ja-JP" altLang="en-US" b="1" u="sng" dirty="0">
                <a:solidFill>
                  <a:srgbClr val="FFFFFF"/>
                </a:solidFill>
                <a:latin typeface="HGP創英角ｺﾞｼｯｸUB" pitchFamily="50" charset="-128"/>
                <a:ea typeface="HGP創英角ｺﾞｼｯｸUB" pitchFamily="50" charset="-128"/>
              </a:rPr>
              <a:t>定義ファイル</a:t>
            </a:r>
            <a:r>
              <a:rPr kumimoji="1" lang="ja-JP" altLang="en-US" dirty="0" smtClean="0">
                <a:solidFill>
                  <a:srgbClr val="FFFFFF"/>
                </a:solidFill>
                <a:latin typeface="HGP創英角ｺﾞｼｯｸUB" pitchFamily="50" charset="-128"/>
                <a:ea typeface="HGP創英角ｺﾞｼｯｸUB" pitchFamily="50" charset="-128"/>
              </a:rPr>
              <a:t>を変更</a:t>
            </a:r>
            <a:endParaRPr kumimoji="1" lang="en-US" altLang="ja-JP" dirty="0" smtClean="0">
              <a:solidFill>
                <a:srgbClr val="FFFFFF"/>
              </a:solidFill>
              <a:latin typeface="HGP創英角ｺﾞｼｯｸUB" pitchFamily="50" charset="-128"/>
              <a:ea typeface="HGP創英角ｺﾞｼｯｸUB" pitchFamily="50" charset="-128"/>
            </a:endParaRPr>
          </a:p>
          <a:p>
            <a:pPr algn="ctr">
              <a:spcBef>
                <a:spcPct val="0"/>
              </a:spcBef>
              <a:buFont typeface="Wingdings" pitchFamily="2" charset="2"/>
              <a:buNone/>
            </a:pPr>
            <a:r>
              <a:rPr kumimoji="1" lang="ja-JP" altLang="en-US" dirty="0" smtClean="0">
                <a:solidFill>
                  <a:srgbClr val="FFFFFF"/>
                </a:solidFill>
                <a:latin typeface="HGP創英角ｺﾞｼｯｸUB" pitchFamily="50" charset="-128"/>
                <a:ea typeface="HGP創英角ｺﾞｼｯｸUB" pitchFamily="50" charset="-128"/>
              </a:rPr>
              <a:t>すれば</a:t>
            </a:r>
            <a:r>
              <a:rPr kumimoji="1" lang="ja-JP" altLang="en-US" dirty="0">
                <a:solidFill>
                  <a:srgbClr val="FFFFFF"/>
                </a:solidFill>
                <a:latin typeface="HGP創英角ｺﾞｼｯｸUB" pitchFamily="50" charset="-128"/>
                <a:ea typeface="HGP創英角ｺﾞｼｯｸUB" pitchFamily="50" charset="-128"/>
              </a:rPr>
              <a:t>仮想</a:t>
            </a:r>
            <a:r>
              <a:rPr kumimoji="1" lang="ja-JP" altLang="en-US" dirty="0" smtClean="0">
                <a:solidFill>
                  <a:srgbClr val="FFFFFF"/>
                </a:solidFill>
                <a:latin typeface="HGP創英角ｺﾞｼｯｸUB" pitchFamily="50" charset="-128"/>
                <a:ea typeface="HGP創英角ｺﾞｼｯｸUB" pitchFamily="50" charset="-128"/>
              </a:rPr>
              <a:t>マシン</a:t>
            </a:r>
            <a:endParaRPr kumimoji="1" lang="en-US" altLang="ja-JP" dirty="0" smtClean="0">
              <a:solidFill>
                <a:srgbClr val="FFFFFF"/>
              </a:solidFill>
              <a:latin typeface="HGP創英角ｺﾞｼｯｸUB" pitchFamily="50" charset="-128"/>
              <a:ea typeface="HGP創英角ｺﾞｼｯｸUB" pitchFamily="50" charset="-128"/>
            </a:endParaRPr>
          </a:p>
          <a:p>
            <a:pPr algn="ctr">
              <a:spcBef>
                <a:spcPct val="0"/>
              </a:spcBef>
              <a:buFont typeface="Wingdings" pitchFamily="2" charset="2"/>
              <a:buNone/>
            </a:pPr>
            <a:r>
              <a:rPr kumimoji="1" lang="ja-JP" altLang="en-US" dirty="0" smtClean="0">
                <a:solidFill>
                  <a:srgbClr val="FFFFFF"/>
                </a:solidFill>
                <a:latin typeface="HGP創英角ｺﾞｼｯｸUB" pitchFamily="50" charset="-128"/>
                <a:ea typeface="HGP創英角ｺﾞｼｯｸUB" pitchFamily="50" charset="-128"/>
              </a:rPr>
              <a:t>の</a:t>
            </a:r>
            <a:r>
              <a:rPr kumimoji="1" lang="ja-JP" altLang="en-US" dirty="0">
                <a:solidFill>
                  <a:srgbClr val="FFFFFF"/>
                </a:solidFill>
                <a:latin typeface="HGP創英角ｺﾞｼｯｸUB" pitchFamily="50" charset="-128"/>
                <a:ea typeface="HGP創英角ｺﾞｼｯｸUB" pitchFamily="50" charset="-128"/>
              </a:rPr>
              <a:t>構成変更が可能</a:t>
            </a:r>
          </a:p>
        </p:txBody>
      </p:sp>
      <p:sp>
        <p:nvSpPr>
          <p:cNvPr id="771222" name="AutoShape 150"/>
          <p:cNvSpPr>
            <a:spLocks noChangeArrowheads="1"/>
          </p:cNvSpPr>
          <p:nvPr/>
        </p:nvSpPr>
        <p:spPr bwMode="auto">
          <a:xfrm>
            <a:off x="1916113" y="1042988"/>
            <a:ext cx="2070100" cy="719137"/>
          </a:xfrm>
          <a:prstGeom prst="wedgeRoundRectCallout">
            <a:avLst>
              <a:gd name="adj1" fmla="val -70704"/>
              <a:gd name="adj2" fmla="val 82449"/>
              <a:gd name="adj3"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spcBef>
                <a:spcPct val="0"/>
              </a:spcBef>
              <a:buFont typeface="Wingdings" pitchFamily="2" charset="2"/>
              <a:buNone/>
            </a:pPr>
            <a:r>
              <a:rPr kumimoji="1" lang="ja-JP" altLang="en-US" b="1" u="sng">
                <a:solidFill>
                  <a:srgbClr val="FFFFFF"/>
                </a:solidFill>
                <a:latin typeface="HGP創英角ｺﾞｼｯｸUB" pitchFamily="50" charset="-128"/>
                <a:ea typeface="HGP創英角ｺﾞｼｯｸUB" pitchFamily="50" charset="-128"/>
              </a:rPr>
              <a:t>定義ファイル</a:t>
            </a:r>
            <a:r>
              <a:rPr kumimoji="1" lang="ja-JP" altLang="en-US">
                <a:solidFill>
                  <a:srgbClr val="FFFFFF"/>
                </a:solidFill>
                <a:latin typeface="HGP創英角ｺﾞｼｯｸUB" pitchFamily="50" charset="-128"/>
                <a:ea typeface="HGP創英角ｺﾞｼｯｸUB" pitchFamily="50" charset="-128"/>
              </a:rPr>
              <a:t>を追加すれば、仮想マシンの追加が可能</a:t>
            </a:r>
          </a:p>
        </p:txBody>
      </p:sp>
    </p:spTree>
    <p:extLst>
      <p:ext uri="{BB962C8B-B14F-4D97-AF65-F5344CB8AC3E}">
        <p14:creationId xmlns:p14="http://schemas.microsoft.com/office/powerpoint/2010/main" val="1681802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771076"/>
                                        </p:tgtEl>
                                        <p:attrNameLst>
                                          <p:attrName>style.visibility</p:attrName>
                                        </p:attrNameLst>
                                      </p:cBhvr>
                                      <p:to>
                                        <p:strVal val="visible"/>
                                      </p:to>
                                    </p:set>
                                    <p:animEffect transition="in" filter="wipe(left)">
                                      <p:cBhvr>
                                        <p:cTn id="7" dur="500"/>
                                        <p:tgtEl>
                                          <p:spTgt spid="771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Pj04392570000[1]"/>
          <p:cNvPicPr>
            <a:picLocks noChangeAspect="1" noChangeArrowheads="1"/>
          </p:cNvPicPr>
          <p:nvPr/>
        </p:nvPicPr>
        <p:blipFill>
          <a:blip r:embed="rId3"/>
          <a:srcRect/>
          <a:stretch>
            <a:fillRect/>
          </a:stretch>
        </p:blipFill>
        <p:spPr bwMode="auto">
          <a:xfrm>
            <a:off x="6248400" y="3581400"/>
            <a:ext cx="2667000" cy="2667000"/>
          </a:xfrm>
          <a:prstGeom prst="rect">
            <a:avLst/>
          </a:prstGeom>
          <a:noFill/>
          <a:ln w="9525">
            <a:noFill/>
            <a:miter lim="800000"/>
            <a:headEnd/>
            <a:tailEnd/>
          </a:ln>
        </p:spPr>
      </p:pic>
      <p:sp>
        <p:nvSpPr>
          <p:cNvPr id="5" name="Text Box 3"/>
          <p:cNvSpPr txBox="1">
            <a:spLocks noChangeArrowheads="1"/>
          </p:cNvSpPr>
          <p:nvPr/>
        </p:nvSpPr>
        <p:spPr bwMode="auto">
          <a:xfrm>
            <a:off x="6781800" y="5100935"/>
            <a:ext cx="1638189" cy="461665"/>
          </a:xfrm>
          <a:prstGeom prst="rect">
            <a:avLst/>
          </a:prstGeom>
          <a:noFill/>
          <a:ln w="9525">
            <a:noFill/>
            <a:miter lim="800000"/>
            <a:headEnd/>
            <a:tailEnd/>
          </a:ln>
        </p:spPr>
        <p:txBody>
          <a:bodyPr wrap="none">
            <a:spAutoFit/>
          </a:bodyPr>
          <a:lstStyle/>
          <a:p>
            <a:pPr algn="ctr"/>
            <a:r>
              <a:rPr lang="ja-JP" altLang="en-US" sz="2400" dirty="0" smtClean="0">
                <a:solidFill>
                  <a:srgbClr val="0000CC"/>
                </a:solidFill>
                <a:latin typeface="Arial" pitchFamily="34" charset="0"/>
                <a:ea typeface="HGP創英角ｺﾞｼｯｸUB" pitchFamily="50" charset="-128"/>
                <a:cs typeface="Arial" pitchFamily="34" charset="0"/>
              </a:rPr>
              <a:t>仮想化とは</a:t>
            </a:r>
            <a:endParaRPr lang="ja-JP" altLang="en-US" sz="2400" dirty="0">
              <a:solidFill>
                <a:srgbClr val="0000CC"/>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961251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5" name="Rectangle 3"/>
          <p:cNvSpPr>
            <a:spLocks noGrp="1" noChangeArrowheads="1"/>
          </p:cNvSpPr>
          <p:nvPr>
            <p:ph type="title"/>
          </p:nvPr>
        </p:nvSpPr>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の仮想化／必要性（２）</a:t>
            </a:r>
          </a:p>
        </p:txBody>
      </p:sp>
      <p:grpSp>
        <p:nvGrpSpPr>
          <p:cNvPr id="3" name="図形グループ 2"/>
          <p:cNvGrpSpPr/>
          <p:nvPr/>
        </p:nvGrpSpPr>
        <p:grpSpPr>
          <a:xfrm>
            <a:off x="533399" y="1295400"/>
            <a:ext cx="990601" cy="1371600"/>
            <a:chOff x="533399" y="2362200"/>
            <a:chExt cx="990601" cy="1371600"/>
          </a:xfrm>
        </p:grpSpPr>
        <p:sp>
          <p:nvSpPr>
            <p:cNvPr id="152" name="角丸四角形 151"/>
            <p:cNvSpPr/>
            <p:nvPr/>
          </p:nvSpPr>
          <p:spPr bwMode="auto">
            <a:xfrm>
              <a:off x="533399"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r>
                <a:rPr kumimoji="0" lang="en-US" altLang="ja-JP" sz="1800" dirty="0" smtClean="0">
                  <a:solidFill>
                    <a:srgbClr val="FFFFFF"/>
                  </a:solidFill>
                  <a:latin typeface="Arial"/>
                  <a:ea typeface="HGP創英角ｺﾞｼｯｸUB"/>
                  <a:cs typeface="Arial"/>
                </a:rPr>
                <a:t>A</a:t>
              </a:r>
            </a:p>
          </p:txBody>
        </p:sp>
        <p:sp>
          <p:nvSpPr>
            <p:cNvPr id="154" name="角丸四角形 153"/>
            <p:cNvSpPr/>
            <p:nvPr/>
          </p:nvSpPr>
          <p:spPr bwMode="auto">
            <a:xfrm>
              <a:off x="1066800"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a:solidFill>
                    <a:srgbClr val="FFFFFF"/>
                  </a:solidFill>
                  <a:latin typeface="Arial"/>
                  <a:ea typeface="HGP創英角ｺﾞｼｯｸUB"/>
                  <a:cs typeface="Arial"/>
                </a:rPr>
                <a:t>B</a:t>
              </a:r>
              <a:endParaRPr kumimoji="0" lang="en-US" altLang="ja-JP" sz="1800" dirty="0" smtClean="0">
                <a:solidFill>
                  <a:srgbClr val="FFFFFF"/>
                </a:solidFill>
                <a:latin typeface="Arial"/>
                <a:ea typeface="HGP創英角ｺﾞｼｯｸUB"/>
                <a:cs typeface="Arial"/>
              </a:endParaRPr>
            </a:p>
          </p:txBody>
        </p:sp>
      </p:grpSp>
      <p:sp>
        <p:nvSpPr>
          <p:cNvPr id="2" name="フローチャート: 磁気ディスク 1"/>
          <p:cNvSpPr/>
          <p:nvPr/>
        </p:nvSpPr>
        <p:spPr bwMode="auto">
          <a:xfrm>
            <a:off x="3276600" y="3429000"/>
            <a:ext cx="2590800" cy="12954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2" name="角丸四角形 161"/>
          <p:cNvSpPr/>
          <p:nvPr/>
        </p:nvSpPr>
        <p:spPr bwMode="auto">
          <a:xfrm>
            <a:off x="6400801" y="3429000"/>
            <a:ext cx="2209800" cy="1295400"/>
          </a:xfrm>
          <a:prstGeom prst="roundRect">
            <a:avLst>
              <a:gd name="adj" fmla="val 8179"/>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物理</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マシン</a:t>
            </a:r>
            <a:endParaRPr kumimoji="0" lang="ja-JP" altLang="en-US" sz="2800" b="0" i="0" u="none" strike="noStrike" cap="none" normalizeH="0" baseline="0" dirty="0" smtClean="0">
              <a:ln>
                <a:noFill/>
              </a:ln>
              <a:solidFill>
                <a:srgbClr val="FFFFFF"/>
              </a:solidFill>
              <a:effectLst/>
              <a:latin typeface="Arial"/>
              <a:ea typeface="HGP創英角ｺﾞｼｯｸUB"/>
              <a:cs typeface="Arial"/>
            </a:endParaRPr>
          </a:p>
        </p:txBody>
      </p:sp>
      <p:sp>
        <p:nvSpPr>
          <p:cNvPr id="164" name="AutoShape 139"/>
          <p:cNvSpPr>
            <a:spLocks noChangeArrowheads="1"/>
          </p:cNvSpPr>
          <p:nvPr/>
        </p:nvSpPr>
        <p:spPr bwMode="auto">
          <a:xfrm>
            <a:off x="6400801" y="2819400"/>
            <a:ext cx="2209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800" dirty="0">
                <a:solidFill>
                  <a:schemeClr val="bg1"/>
                </a:solidFill>
                <a:latin typeface="HGP創英角ｺﾞｼｯｸUB" pitchFamily="50" charset="-128"/>
                <a:ea typeface="HGP創英角ｺﾞｼｯｸUB" pitchFamily="50" charset="-128"/>
              </a:rPr>
              <a:t>仮想化ソフトウェア</a:t>
            </a:r>
          </a:p>
        </p:txBody>
      </p:sp>
      <p:sp>
        <p:nvSpPr>
          <p:cNvPr id="165" name="角丸四角形 164"/>
          <p:cNvSpPr/>
          <p:nvPr/>
        </p:nvSpPr>
        <p:spPr bwMode="auto">
          <a:xfrm>
            <a:off x="8153400" y="1295400"/>
            <a:ext cx="457200" cy="13716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Y</a:t>
            </a:r>
          </a:p>
        </p:txBody>
      </p:sp>
      <p:sp>
        <p:nvSpPr>
          <p:cNvPr id="166" name="角丸四角形 165"/>
          <p:cNvSpPr/>
          <p:nvPr/>
        </p:nvSpPr>
        <p:spPr bwMode="auto">
          <a:xfrm>
            <a:off x="7620000" y="1295400"/>
            <a:ext cx="457200" cy="13716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Z</a:t>
            </a:r>
          </a:p>
        </p:txBody>
      </p:sp>
      <p:sp>
        <p:nvSpPr>
          <p:cNvPr id="167" name="角丸四角形 166"/>
          <p:cNvSpPr/>
          <p:nvPr/>
        </p:nvSpPr>
        <p:spPr bwMode="auto">
          <a:xfrm flipH="1">
            <a:off x="3886201" y="3962400"/>
            <a:ext cx="304799"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A</a:t>
            </a:r>
          </a:p>
        </p:txBody>
      </p:sp>
      <p:sp>
        <p:nvSpPr>
          <p:cNvPr id="168" name="角丸四角形 167"/>
          <p:cNvSpPr/>
          <p:nvPr/>
        </p:nvSpPr>
        <p:spPr bwMode="auto">
          <a:xfrm flipH="1">
            <a:off x="4419600" y="3962400"/>
            <a:ext cx="304799"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B</a:t>
            </a:r>
          </a:p>
        </p:txBody>
      </p:sp>
      <p:sp>
        <p:nvSpPr>
          <p:cNvPr id="171" name="角丸四角形 170"/>
          <p:cNvSpPr/>
          <p:nvPr/>
        </p:nvSpPr>
        <p:spPr bwMode="auto">
          <a:xfrm flipH="1">
            <a:off x="4419600" y="4343400"/>
            <a:ext cx="304799" cy="3048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Y</a:t>
            </a:r>
          </a:p>
        </p:txBody>
      </p:sp>
      <p:sp>
        <p:nvSpPr>
          <p:cNvPr id="172" name="角丸四角形 171"/>
          <p:cNvSpPr/>
          <p:nvPr/>
        </p:nvSpPr>
        <p:spPr bwMode="auto">
          <a:xfrm flipH="1">
            <a:off x="4953000" y="4343400"/>
            <a:ext cx="304799" cy="3048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Z</a:t>
            </a:r>
          </a:p>
        </p:txBody>
      </p:sp>
      <p:grpSp>
        <p:nvGrpSpPr>
          <p:cNvPr id="5" name="図形グループ 4"/>
          <p:cNvGrpSpPr/>
          <p:nvPr/>
        </p:nvGrpSpPr>
        <p:grpSpPr>
          <a:xfrm>
            <a:off x="533400" y="2819400"/>
            <a:ext cx="2743200" cy="1905000"/>
            <a:chOff x="533400" y="3810000"/>
            <a:chExt cx="2743200" cy="1905000"/>
          </a:xfrm>
        </p:grpSpPr>
        <p:sp>
          <p:nvSpPr>
            <p:cNvPr id="151" name="角丸四角形 150"/>
            <p:cNvSpPr/>
            <p:nvPr/>
          </p:nvSpPr>
          <p:spPr bwMode="auto">
            <a:xfrm>
              <a:off x="533400" y="4419600"/>
              <a:ext cx="2209800" cy="1295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物理</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マシン</a:t>
              </a:r>
              <a:endParaRPr kumimoji="0" lang="ja-JP" altLang="en-US" sz="2800" b="0" i="0" u="none" strike="noStrike" cap="none" normalizeH="0" baseline="0" dirty="0" smtClean="0">
                <a:ln>
                  <a:noFill/>
                </a:ln>
                <a:solidFill>
                  <a:srgbClr val="FFFFFF"/>
                </a:solidFill>
                <a:effectLst/>
                <a:latin typeface="Arial"/>
                <a:ea typeface="HGP創英角ｺﾞｼｯｸUB"/>
                <a:cs typeface="Arial"/>
              </a:endParaRPr>
            </a:p>
          </p:txBody>
        </p:sp>
        <p:cxnSp>
          <p:nvCxnSpPr>
            <p:cNvPr id="4" name="直線コネクタ 3"/>
            <p:cNvCxnSpPr>
              <a:stCxn id="151" idx="3"/>
              <a:endCxn id="2" idx="2"/>
            </p:cNvCxnSpPr>
            <p:nvPr/>
          </p:nvCxnSpPr>
          <p:spPr bwMode="auto">
            <a:xfrm>
              <a:off x="2743200" y="5067300"/>
              <a:ext cx="533400"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 name="AutoShape 139"/>
            <p:cNvSpPr>
              <a:spLocks noChangeArrowheads="1"/>
            </p:cNvSpPr>
            <p:nvPr/>
          </p:nvSpPr>
          <p:spPr bwMode="auto">
            <a:xfrm>
              <a:off x="533400" y="3810000"/>
              <a:ext cx="2209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800" dirty="0">
                  <a:solidFill>
                    <a:schemeClr val="bg1"/>
                  </a:solidFill>
                  <a:latin typeface="HGP創英角ｺﾞｼｯｸUB" pitchFamily="50" charset="-128"/>
                  <a:ea typeface="HGP創英角ｺﾞｼｯｸUB" pitchFamily="50" charset="-128"/>
                </a:rPr>
                <a:t>仮想化ソフトウェア</a:t>
              </a:r>
            </a:p>
          </p:txBody>
        </p:sp>
      </p:grpSp>
      <p:cxnSp>
        <p:nvCxnSpPr>
          <p:cNvPr id="6" name="直線コネクタ 5"/>
          <p:cNvCxnSpPr>
            <a:stCxn id="2" idx="4"/>
            <a:endCxn id="162" idx="1"/>
          </p:cNvCxnSpPr>
          <p:nvPr/>
        </p:nvCxnSpPr>
        <p:spPr bwMode="auto">
          <a:xfrm>
            <a:off x="5867400" y="4076700"/>
            <a:ext cx="533401"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 name="左右矢印 6"/>
          <p:cNvSpPr/>
          <p:nvPr/>
        </p:nvSpPr>
        <p:spPr bwMode="auto">
          <a:xfrm>
            <a:off x="2819400" y="2819400"/>
            <a:ext cx="3505200" cy="609600"/>
          </a:xfrm>
          <a:prstGeom prst="leftRightArrow">
            <a:avLst/>
          </a:prstGeom>
          <a:solidFill>
            <a:srgbClr val="FF9900"/>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rgbClr val="000090"/>
                </a:solidFill>
                <a:latin typeface="Arial"/>
                <a:ea typeface="HGP創英角ｺﾞｼｯｸUB"/>
                <a:cs typeface="Arial"/>
              </a:rPr>
              <a:t>Hart</a:t>
            </a:r>
            <a:r>
              <a:rPr kumimoji="0" lang="en-US" altLang="ja-JP" sz="1200" b="0" i="0" u="none" strike="noStrike" cap="none" normalizeH="0" dirty="0" smtClean="0">
                <a:ln>
                  <a:noFill/>
                </a:ln>
                <a:solidFill>
                  <a:srgbClr val="000090"/>
                </a:solidFill>
                <a:latin typeface="Arial"/>
                <a:ea typeface="HGP創英角ｺﾞｼｯｸUB"/>
                <a:cs typeface="Arial"/>
              </a:rPr>
              <a:t> Beat (</a:t>
            </a:r>
            <a:r>
              <a:rPr kumimoji="0" lang="ja-JP" altLang="en-US" sz="1200" b="0" i="0" u="none" strike="noStrike" cap="none" normalizeH="0" dirty="0" smtClean="0">
                <a:ln>
                  <a:noFill/>
                </a:ln>
                <a:solidFill>
                  <a:srgbClr val="000090"/>
                </a:solidFill>
                <a:latin typeface="Arial"/>
                <a:ea typeface="HGP創英角ｺﾞｼｯｸUB"/>
                <a:cs typeface="Arial"/>
              </a:rPr>
              <a:t>死活状況</a:t>
            </a:r>
            <a:r>
              <a:rPr kumimoji="0" lang="en-US" altLang="ja-JP" sz="1200" b="0" i="0" u="none" strike="noStrike" cap="none" normalizeH="0" dirty="0" smtClean="0">
                <a:ln>
                  <a:noFill/>
                </a:ln>
                <a:solidFill>
                  <a:srgbClr val="000090"/>
                </a:solidFill>
                <a:latin typeface="Arial"/>
                <a:ea typeface="HGP創英角ｺﾞｼｯｸUB"/>
                <a:cs typeface="Arial"/>
              </a:rPr>
              <a:t>) </a:t>
            </a:r>
            <a:r>
              <a:rPr kumimoji="0" lang="ja-JP" altLang="en-US" sz="1200" b="0" i="0" u="none" strike="noStrike" cap="none" normalizeH="0" dirty="0" smtClean="0">
                <a:ln>
                  <a:noFill/>
                </a:ln>
                <a:solidFill>
                  <a:srgbClr val="000090"/>
                </a:solidFill>
                <a:latin typeface="Arial"/>
                <a:ea typeface="HGP創英角ｺﾞｼｯｸUB"/>
                <a:cs typeface="Arial"/>
              </a:rPr>
              <a:t>をモニター</a:t>
            </a:r>
            <a:endParaRPr kumimoji="0" lang="ja-JP" altLang="en-US" sz="1200" b="0" i="0" u="none" strike="noStrike" cap="none" normalizeH="0" baseline="0" dirty="0" smtClean="0">
              <a:ln>
                <a:noFill/>
              </a:ln>
              <a:solidFill>
                <a:srgbClr val="000090"/>
              </a:solidFill>
              <a:latin typeface="Arial"/>
              <a:ea typeface="HGP創英角ｺﾞｼｯｸUB"/>
              <a:cs typeface="Arial"/>
            </a:endParaRPr>
          </a:p>
        </p:txBody>
      </p:sp>
      <p:sp>
        <p:nvSpPr>
          <p:cNvPr id="9" name="角丸四角形吹き出し 8"/>
          <p:cNvSpPr/>
          <p:nvPr/>
        </p:nvSpPr>
        <p:spPr bwMode="auto">
          <a:xfrm>
            <a:off x="3124200" y="1295400"/>
            <a:ext cx="2895600" cy="838200"/>
          </a:xfrm>
          <a:prstGeom prst="wedgeRoundRectCallout">
            <a:avLst>
              <a:gd name="adj1" fmla="val 45322"/>
              <a:gd name="adj2" fmla="val 98448"/>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en-US" altLang="ja-JP" sz="2400" b="0" i="0" u="none" strike="noStrike" cap="none" normalizeH="0" baseline="0" dirty="0" smtClean="0">
                <a:ln>
                  <a:noFill/>
                </a:ln>
                <a:solidFill>
                  <a:srgbClr val="FFFFFF"/>
                </a:solidFill>
                <a:effectLst/>
                <a:latin typeface="Arial"/>
                <a:ea typeface="HGP創英角ｺﾞｼｯｸUB"/>
                <a:cs typeface="Arial"/>
              </a:rPr>
              <a:t>High</a:t>
            </a:r>
            <a:r>
              <a:rPr kumimoji="0" lang="en-US" altLang="ja-JP" sz="2400" b="0" i="0" u="none" strike="noStrike" cap="none" normalizeH="0" dirty="0" smtClean="0">
                <a:ln>
                  <a:noFill/>
                </a:ln>
                <a:solidFill>
                  <a:srgbClr val="FFFFFF"/>
                </a:solidFill>
                <a:effectLst/>
                <a:latin typeface="Arial"/>
                <a:ea typeface="HGP創英角ｺﾞｼｯｸUB"/>
                <a:cs typeface="Arial"/>
              </a:rPr>
              <a:t> Availability</a:t>
            </a:r>
            <a:endParaRPr kumimoji="0" lang="ja-JP" altLang="en-US" sz="2400" b="0" i="0" u="none" strike="noStrike" cap="none" normalizeH="0" baseline="0" dirty="0" smtClean="0">
              <a:ln>
                <a:noFill/>
              </a:ln>
              <a:solidFill>
                <a:srgbClr val="FFFFFF"/>
              </a:solidFill>
              <a:effectLst/>
              <a:latin typeface="Arial"/>
              <a:ea typeface="HGP創英角ｺﾞｼｯｸUB"/>
              <a:cs typeface="Arial"/>
            </a:endParaRPr>
          </a:p>
        </p:txBody>
      </p:sp>
      <p:cxnSp>
        <p:nvCxnSpPr>
          <p:cNvPr id="10" name="曲線コネクタ 9"/>
          <p:cNvCxnSpPr>
            <a:stCxn id="167" idx="0"/>
            <a:endCxn id="152" idx="2"/>
          </p:cNvCxnSpPr>
          <p:nvPr/>
        </p:nvCxnSpPr>
        <p:spPr bwMode="auto">
          <a:xfrm rot="16200000" flipV="1">
            <a:off x="1752600" y="1676399"/>
            <a:ext cx="1295400" cy="3276601"/>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曲線コネクタ 23"/>
          <p:cNvCxnSpPr>
            <a:stCxn id="168" idx="0"/>
            <a:endCxn id="154" idx="2"/>
          </p:cNvCxnSpPr>
          <p:nvPr/>
        </p:nvCxnSpPr>
        <p:spPr bwMode="auto">
          <a:xfrm rot="16200000" flipV="1">
            <a:off x="2286000" y="1676400"/>
            <a:ext cx="1295400" cy="3276599"/>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曲線コネクタ 28"/>
          <p:cNvCxnSpPr>
            <a:stCxn id="171" idx="2"/>
            <a:endCxn id="165" idx="2"/>
          </p:cNvCxnSpPr>
          <p:nvPr/>
        </p:nvCxnSpPr>
        <p:spPr bwMode="auto">
          <a:xfrm rot="5400000" flipH="1" flipV="1">
            <a:off x="5486399" y="1752599"/>
            <a:ext cx="1981200" cy="3810001"/>
          </a:xfrm>
          <a:prstGeom prst="curvedConnector3">
            <a:avLst>
              <a:gd name="adj1" fmla="val -11538"/>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曲線コネクタ 31"/>
          <p:cNvCxnSpPr>
            <a:stCxn id="172" idx="1"/>
            <a:endCxn id="166" idx="2"/>
          </p:cNvCxnSpPr>
          <p:nvPr/>
        </p:nvCxnSpPr>
        <p:spPr bwMode="auto">
          <a:xfrm flipV="1">
            <a:off x="5257799" y="2667000"/>
            <a:ext cx="2590801" cy="1828800"/>
          </a:xfrm>
          <a:prstGeom prst="curvedConnector2">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曲線コネクタ 38"/>
          <p:cNvCxnSpPr>
            <a:stCxn id="167" idx="0"/>
            <a:endCxn id="50" idx="2"/>
          </p:cNvCxnSpPr>
          <p:nvPr/>
        </p:nvCxnSpPr>
        <p:spPr bwMode="auto">
          <a:xfrm rot="5400000" flipH="1" flipV="1">
            <a:off x="4686300" y="2019300"/>
            <a:ext cx="1295400" cy="2590800"/>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曲線コネクタ 39"/>
          <p:cNvCxnSpPr>
            <a:stCxn id="168" idx="0"/>
            <a:endCxn id="51" idx="2"/>
          </p:cNvCxnSpPr>
          <p:nvPr/>
        </p:nvCxnSpPr>
        <p:spPr bwMode="auto">
          <a:xfrm rot="5400000" flipH="1" flipV="1">
            <a:off x="5219700" y="2019299"/>
            <a:ext cx="1295400" cy="2590802"/>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9" name="図形グループ 48"/>
          <p:cNvGrpSpPr/>
          <p:nvPr/>
        </p:nvGrpSpPr>
        <p:grpSpPr>
          <a:xfrm>
            <a:off x="6400800" y="1295400"/>
            <a:ext cx="990601" cy="1371600"/>
            <a:chOff x="533399" y="2362200"/>
            <a:chExt cx="990601" cy="1371600"/>
          </a:xfrm>
          <a:noFill/>
        </p:grpSpPr>
        <p:sp>
          <p:nvSpPr>
            <p:cNvPr id="50" name="角丸四角形 49"/>
            <p:cNvSpPr/>
            <p:nvPr/>
          </p:nvSpPr>
          <p:spPr bwMode="auto">
            <a:xfrm>
              <a:off x="533399"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dirty="0" smtClean="0">
                  <a:solidFill>
                    <a:srgbClr val="FFFFFF"/>
                  </a:solidFill>
                  <a:latin typeface="Arial"/>
                  <a:ea typeface="HGP創英角ｺﾞｼｯｸUB"/>
                  <a:cs typeface="Arial"/>
                </a:rPr>
                <a:t>VM</a:t>
              </a:r>
            </a:p>
            <a:p>
              <a:pPr algn="ctr">
                <a:spcBef>
                  <a:spcPts val="0"/>
                </a:spcBef>
              </a:pPr>
              <a:r>
                <a:rPr lang="en-US" altLang="ja-JP" sz="1800" dirty="0">
                  <a:solidFill>
                    <a:srgbClr val="FFFFFF"/>
                  </a:solidFill>
                  <a:latin typeface="Arial"/>
                  <a:ea typeface="HGP創英角ｺﾞｼｯｸUB"/>
                  <a:cs typeface="Arial"/>
                </a:rPr>
                <a:t>A</a:t>
              </a:r>
            </a:p>
          </p:txBody>
        </p:sp>
        <p:sp>
          <p:nvSpPr>
            <p:cNvPr id="51" name="角丸四角形 50"/>
            <p:cNvSpPr/>
            <p:nvPr/>
          </p:nvSpPr>
          <p:spPr bwMode="auto">
            <a:xfrm>
              <a:off x="1066800"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dirty="0" smtClean="0">
                  <a:solidFill>
                    <a:srgbClr val="FFFFFF"/>
                  </a:solidFill>
                  <a:latin typeface="Arial"/>
                  <a:ea typeface="HGP創英角ｺﾞｼｯｸUB"/>
                  <a:cs typeface="Arial"/>
                </a:rPr>
                <a:t>VM</a:t>
              </a:r>
            </a:p>
            <a:p>
              <a:pPr algn="ctr">
                <a:spcBef>
                  <a:spcPts val="0"/>
                </a:spcBef>
              </a:pPr>
              <a:r>
                <a:rPr lang="en-US" altLang="ja-JP" sz="1800" dirty="0">
                  <a:solidFill>
                    <a:srgbClr val="FFFFFF"/>
                  </a:solidFill>
                  <a:latin typeface="Arial"/>
                  <a:ea typeface="HGP創英角ｺﾞｼｯｸUB"/>
                  <a:cs typeface="Arial"/>
                </a:rPr>
                <a:t>B</a:t>
              </a:r>
            </a:p>
          </p:txBody>
        </p:sp>
      </p:grpSp>
      <p:sp>
        <p:nvSpPr>
          <p:cNvPr id="8" name="角丸四角形 7"/>
          <p:cNvSpPr/>
          <p:nvPr/>
        </p:nvSpPr>
        <p:spPr bwMode="auto">
          <a:xfrm>
            <a:off x="533400" y="5029200"/>
            <a:ext cx="8077200" cy="7620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chemeClr val="bg1"/>
                </a:solidFill>
                <a:effectLst/>
              </a:rPr>
              <a:t>ライブ・マイグレーション</a:t>
            </a:r>
            <a:r>
              <a:rPr kumimoji="0" lang="en-US" altLang="ja-JP" sz="2400" b="0" i="0" u="none" strike="noStrike" cap="none" normalizeH="0" baseline="0" dirty="0" smtClean="0">
                <a:ln>
                  <a:noFill/>
                </a:ln>
                <a:solidFill>
                  <a:schemeClr val="bg1"/>
                </a:solidFill>
                <a:effectLst/>
              </a:rPr>
              <a:t>(Live Migration)</a:t>
            </a:r>
            <a:endParaRPr lang="en-US" altLang="ja-JP" sz="2400" dirty="0">
              <a:solidFill>
                <a:schemeClr val="bg1"/>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システムを停止させずに仮想マシンを移動させる技術</a:t>
            </a:r>
          </a:p>
        </p:txBody>
      </p:sp>
      <p:sp>
        <p:nvSpPr>
          <p:cNvPr id="47" name="角丸四角形 46"/>
          <p:cNvSpPr/>
          <p:nvPr/>
        </p:nvSpPr>
        <p:spPr bwMode="auto">
          <a:xfrm>
            <a:off x="533400" y="5867400"/>
            <a:ext cx="24384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物理マシンの障害による</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システム停止の回避</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8" name="角丸四角形 47"/>
          <p:cNvSpPr/>
          <p:nvPr/>
        </p:nvSpPr>
        <p:spPr bwMode="auto">
          <a:xfrm>
            <a:off x="3352800" y="5867400"/>
            <a:ext cx="24384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メンテナンスに伴う</a:t>
            </a:r>
            <a:endParaRPr lang="en-US" altLang="ja-JP" dirty="0" smtClean="0">
              <a:solidFill>
                <a:schemeClr val="bg1"/>
              </a:solidFill>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システム停止の回避</a:t>
            </a:r>
            <a:endParaRPr lang="en-US" altLang="ja-JP" dirty="0" smtClean="0">
              <a:solidFill>
                <a:schemeClr val="bg1"/>
              </a:solidFill>
              <a:latin typeface="Arial" charset="0"/>
              <a:ea typeface="HG丸ｺﾞｼｯｸM-PRO" pitchFamily="50" charset="-128"/>
            </a:endParaRPr>
          </a:p>
        </p:txBody>
      </p:sp>
      <p:sp>
        <p:nvSpPr>
          <p:cNvPr id="52" name="角丸四角形 51"/>
          <p:cNvSpPr/>
          <p:nvPr/>
        </p:nvSpPr>
        <p:spPr bwMode="auto">
          <a:xfrm>
            <a:off x="6172200" y="5867400"/>
            <a:ext cx="24384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負荷の最適配分のための</a:t>
            </a:r>
            <a:endParaRPr lang="en-US" altLang="ja-JP" dirty="0" smtClean="0">
              <a:solidFill>
                <a:schemeClr val="bg1"/>
              </a:solidFill>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無停止での仮想マシンの移動</a:t>
            </a:r>
            <a:endParaRPr lang="en-US" altLang="ja-JP" dirty="0" smtClean="0">
              <a:solidFill>
                <a:schemeClr val="bg1"/>
              </a:solidFill>
              <a:latin typeface="Arial" charset="0"/>
              <a:ea typeface="HG丸ｺﾞｼｯｸM-PRO" pitchFamily="50" charset="-128"/>
            </a:endParaRPr>
          </a:p>
        </p:txBody>
      </p:sp>
    </p:spTree>
    <p:extLst>
      <p:ext uri="{BB962C8B-B14F-4D97-AF65-F5344CB8AC3E}">
        <p14:creationId xmlns:p14="http://schemas.microsoft.com/office/powerpoint/2010/main" val="430293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par>
                                <p:cTn id="8" presetID="1" presetClass="exit" presetSubtype="0" fill="hold" nodeType="withEffect">
                                  <p:stCondLst>
                                    <p:cond delay="0"/>
                                  </p:stCondLst>
                                  <p:childTnLst>
                                    <p:set>
                                      <p:cBhvr>
                                        <p:cTn id="9" dur="1" fill="hold">
                                          <p:stCondLst>
                                            <p:cond delay="0"/>
                                          </p:stCondLst>
                                        </p:cTn>
                                        <p:tgtEl>
                                          <p:spTgt spid="24"/>
                                        </p:tgtEl>
                                        <p:attrNameLst>
                                          <p:attrName>style.visibility</p:attrName>
                                        </p:attrNameLst>
                                      </p:cBhvr>
                                      <p:to>
                                        <p:strVal val="hidden"/>
                                      </p:to>
                                    </p:set>
                                  </p:childTnLst>
                                </p:cTn>
                              </p:par>
                              <p:par>
                                <p:cTn id="10" presetID="1" presetClass="exit" presetSubtype="0" fill="hold" nodeType="withEffect">
                                  <p:stCondLst>
                                    <p:cond delay="0"/>
                                  </p:stCondLst>
                                  <p:childTnLst>
                                    <p:set>
                                      <p:cBhvr>
                                        <p:cTn id="11" dur="1" fill="hold">
                                          <p:stCondLst>
                                            <p:cond delay="0"/>
                                          </p:stCondLst>
                                        </p:cTn>
                                        <p:tgtEl>
                                          <p:spTgt spid="10"/>
                                        </p:tgtEl>
                                        <p:attrNameLst>
                                          <p:attrName>style.visibility</p:attrName>
                                        </p:attrNameLst>
                                      </p:cBhvr>
                                      <p:to>
                                        <p:strVal val="hidden"/>
                                      </p:to>
                                    </p:set>
                                  </p:childTnLst>
                                </p:cTn>
                              </p:par>
                              <p:par>
                                <p:cTn id="12" presetID="1" presetClass="exit" presetSubtype="0" fill="hold" nodeType="withEffect">
                                  <p:stCondLst>
                                    <p:cond delay="0"/>
                                  </p:stCondLst>
                                  <p:childTnLst>
                                    <p:set>
                                      <p:cBhvr>
                                        <p:cTn id="13" dur="1" fill="hold">
                                          <p:stCondLst>
                                            <p:cond delay="0"/>
                                          </p:stCondLst>
                                        </p:cTn>
                                        <p:tgtEl>
                                          <p:spTgt spid="3"/>
                                        </p:tgtEl>
                                        <p:attrNameLst>
                                          <p:attrName>style.visibility</p:attrName>
                                        </p:attrNameLst>
                                      </p:cBhvr>
                                      <p:to>
                                        <p:strVal val="hidden"/>
                                      </p:to>
                                    </p:set>
                                  </p:childTnLst>
                                </p:cTn>
                              </p:par>
                              <p:par>
                                <p:cTn id="14" presetID="31" presetClass="exit" presetSubtype="0" fill="hold" grpId="0" nodeType="withEffect">
                                  <p:stCondLst>
                                    <p:cond delay="0"/>
                                  </p:stCondLst>
                                  <p:childTnLst>
                                    <p:anim calcmode="lin" valueType="num">
                                      <p:cBhvr>
                                        <p:cTn id="15" dur="1000"/>
                                        <p:tgtEl>
                                          <p:spTgt spid="7"/>
                                        </p:tgtEl>
                                        <p:attrNameLst>
                                          <p:attrName>ppt_w</p:attrName>
                                        </p:attrNameLst>
                                      </p:cBhvr>
                                      <p:tavLst>
                                        <p:tav tm="0">
                                          <p:val>
                                            <p:strVal val="ppt_w"/>
                                          </p:val>
                                        </p:tav>
                                        <p:tav tm="100000">
                                          <p:val>
                                            <p:fltVal val="0"/>
                                          </p:val>
                                        </p:tav>
                                      </p:tavLst>
                                    </p:anim>
                                    <p:anim calcmode="lin" valueType="num">
                                      <p:cBhvr>
                                        <p:cTn id="16" dur="1000"/>
                                        <p:tgtEl>
                                          <p:spTgt spid="7"/>
                                        </p:tgtEl>
                                        <p:attrNameLst>
                                          <p:attrName>ppt_h</p:attrName>
                                        </p:attrNameLst>
                                      </p:cBhvr>
                                      <p:tavLst>
                                        <p:tav tm="0">
                                          <p:val>
                                            <p:strVal val="ppt_h"/>
                                          </p:val>
                                        </p:tav>
                                        <p:tav tm="100000">
                                          <p:val>
                                            <p:fltVal val="0"/>
                                          </p:val>
                                        </p:tav>
                                      </p:tavLst>
                                    </p:anim>
                                    <p:anim calcmode="lin" valueType="num">
                                      <p:cBhvr>
                                        <p:cTn id="17" dur="1000"/>
                                        <p:tgtEl>
                                          <p:spTgt spid="7"/>
                                        </p:tgtEl>
                                        <p:attrNameLst>
                                          <p:attrName>style.rotation</p:attrName>
                                        </p:attrNameLst>
                                      </p:cBhvr>
                                      <p:tavLst>
                                        <p:tav tm="0">
                                          <p:val>
                                            <p:fltVal val="0"/>
                                          </p:val>
                                        </p:tav>
                                        <p:tav tm="100000">
                                          <p:val>
                                            <p:fltVal val="90"/>
                                          </p:val>
                                        </p:tav>
                                      </p:tavLst>
                                    </p:anim>
                                    <p:animEffect transition="out" filter="fade">
                                      <p:cBhvr>
                                        <p:cTn id="18" dur="1000"/>
                                        <p:tgtEl>
                                          <p:spTgt spid="7"/>
                                        </p:tgtEl>
                                      </p:cBhvr>
                                    </p:animEffect>
                                    <p:set>
                                      <p:cBhvr>
                                        <p:cTn id="19" dur="1" fill="hold">
                                          <p:stCondLst>
                                            <p:cond delay="999"/>
                                          </p:stCondLst>
                                        </p:cTn>
                                        <p:tgtEl>
                                          <p:spTgt spid="7"/>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down)">
                                      <p:cBhvr>
                                        <p:cTn id="24" dur="500"/>
                                        <p:tgtEl>
                                          <p:spTgt spid="39"/>
                                        </p:tgtEl>
                                      </p:cBhvr>
                                    </p:animEffect>
                                  </p:childTnLst>
                                </p:cTn>
                              </p:par>
                              <p:par>
                                <p:cTn id="25" presetID="22" presetClass="entr" presetSubtype="4"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wipe(down)">
                                      <p:cBhvr>
                                        <p:cTn id="27" dur="500"/>
                                        <p:tgtEl>
                                          <p:spTgt spid="40"/>
                                        </p:tgtEl>
                                      </p:cBhvr>
                                    </p:animEffect>
                                  </p:childTnLst>
                                </p:cTn>
                              </p:par>
                            </p:childTnLst>
                          </p:cTn>
                        </p:par>
                        <p:par>
                          <p:cTn id="28" fill="hold">
                            <p:stCondLst>
                              <p:cond delay="500"/>
                            </p:stCondLst>
                            <p:childTnLst>
                              <p:par>
                                <p:cTn id="29" presetID="22" presetClass="entr" presetSubtype="4" fill="hold" nodeType="after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wipe(down)">
                                      <p:cBhvr>
                                        <p:cTn id="31" dur="500"/>
                                        <p:tgtEl>
                                          <p:spTgt spid="49"/>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p:cTn id="41" dur="500" fill="hold"/>
                                        <p:tgtEl>
                                          <p:spTgt spid="8"/>
                                        </p:tgtEl>
                                        <p:attrNameLst>
                                          <p:attrName>ppt_w</p:attrName>
                                        </p:attrNameLst>
                                      </p:cBhvr>
                                      <p:tavLst>
                                        <p:tav tm="0">
                                          <p:val>
                                            <p:fltVal val="0"/>
                                          </p:val>
                                        </p:tav>
                                        <p:tav tm="100000">
                                          <p:val>
                                            <p:strVal val="#ppt_w"/>
                                          </p:val>
                                        </p:tav>
                                      </p:tavLst>
                                    </p:anim>
                                    <p:anim calcmode="lin" valueType="num">
                                      <p:cBhvr>
                                        <p:cTn id="42" dur="500" fill="hold"/>
                                        <p:tgtEl>
                                          <p:spTgt spid="8"/>
                                        </p:tgtEl>
                                        <p:attrNameLst>
                                          <p:attrName>ppt_h</p:attrName>
                                        </p:attrNameLst>
                                      </p:cBhvr>
                                      <p:tavLst>
                                        <p:tav tm="0">
                                          <p:val>
                                            <p:fltVal val="0"/>
                                          </p:val>
                                        </p:tav>
                                        <p:tav tm="100000">
                                          <p:val>
                                            <p:strVal val="#ppt_h"/>
                                          </p:val>
                                        </p:tav>
                                      </p:tavLst>
                                    </p:anim>
                                    <p:animEffect transition="in" filter="fade">
                                      <p:cBhvr>
                                        <p:cTn id="43" dur="500"/>
                                        <p:tgtEl>
                                          <p:spTgt spid="8"/>
                                        </p:tgtEl>
                                      </p:cBhvr>
                                    </p:animEffect>
                                  </p:childTnLst>
                                </p:cTn>
                              </p:par>
                            </p:childTnLst>
                          </p:cTn>
                        </p:par>
                      </p:childTnLst>
                    </p:cTn>
                  </p:par>
                  <p:par>
                    <p:cTn id="44" fill="hold">
                      <p:stCondLst>
                        <p:cond delay="indefinite"/>
                      </p:stCondLst>
                      <p:childTnLst>
                        <p:par>
                          <p:cTn id="45" fill="hold">
                            <p:stCondLst>
                              <p:cond delay="0"/>
                            </p:stCondLst>
                            <p:childTnLst>
                              <p:par>
                                <p:cTn id="46" presetID="35" presetClass="entr" presetSubtype="0" fill="hold" grpId="0" nodeType="click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fade">
                                      <p:cBhvr>
                                        <p:cTn id="48" dur="2000"/>
                                        <p:tgtEl>
                                          <p:spTgt spid="47"/>
                                        </p:tgtEl>
                                      </p:cBhvr>
                                    </p:animEffect>
                                    <p:anim calcmode="lin" valueType="num">
                                      <p:cBhvr>
                                        <p:cTn id="49" dur="2000" fill="hold"/>
                                        <p:tgtEl>
                                          <p:spTgt spid="47"/>
                                        </p:tgtEl>
                                        <p:attrNameLst>
                                          <p:attrName>style.rotation</p:attrName>
                                        </p:attrNameLst>
                                      </p:cBhvr>
                                      <p:tavLst>
                                        <p:tav tm="0">
                                          <p:val>
                                            <p:fltVal val="720"/>
                                          </p:val>
                                        </p:tav>
                                        <p:tav tm="100000">
                                          <p:val>
                                            <p:fltVal val="0"/>
                                          </p:val>
                                        </p:tav>
                                      </p:tavLst>
                                    </p:anim>
                                    <p:anim calcmode="lin" valueType="num">
                                      <p:cBhvr>
                                        <p:cTn id="50" dur="2000" fill="hold"/>
                                        <p:tgtEl>
                                          <p:spTgt spid="47"/>
                                        </p:tgtEl>
                                        <p:attrNameLst>
                                          <p:attrName>ppt_h</p:attrName>
                                        </p:attrNameLst>
                                      </p:cBhvr>
                                      <p:tavLst>
                                        <p:tav tm="0">
                                          <p:val>
                                            <p:fltVal val="0"/>
                                          </p:val>
                                        </p:tav>
                                        <p:tav tm="100000">
                                          <p:val>
                                            <p:strVal val="#ppt_h"/>
                                          </p:val>
                                        </p:tav>
                                      </p:tavLst>
                                    </p:anim>
                                    <p:anim calcmode="lin" valueType="num">
                                      <p:cBhvr>
                                        <p:cTn id="51" dur="2000" fill="hold"/>
                                        <p:tgtEl>
                                          <p:spTgt spid="47"/>
                                        </p:tgtEl>
                                        <p:attrNameLst>
                                          <p:attrName>ppt_w</p:attrName>
                                        </p:attrNameLst>
                                      </p:cBhvr>
                                      <p:tavLst>
                                        <p:tav tm="0">
                                          <p:val>
                                            <p:fltVal val="0"/>
                                          </p:val>
                                        </p:tav>
                                        <p:tav tm="100000">
                                          <p:val>
                                            <p:strVal val="#ppt_w"/>
                                          </p:val>
                                        </p:tav>
                                      </p:tavLst>
                                    </p:anim>
                                  </p:childTnLst>
                                </p:cTn>
                              </p:par>
                              <p:par>
                                <p:cTn id="52" presetID="35" presetClass="entr" presetSubtype="0" fill="hold" grpId="0"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2000"/>
                                        <p:tgtEl>
                                          <p:spTgt spid="48"/>
                                        </p:tgtEl>
                                      </p:cBhvr>
                                    </p:animEffect>
                                    <p:anim calcmode="lin" valueType="num">
                                      <p:cBhvr>
                                        <p:cTn id="55" dur="2000" fill="hold"/>
                                        <p:tgtEl>
                                          <p:spTgt spid="48"/>
                                        </p:tgtEl>
                                        <p:attrNameLst>
                                          <p:attrName>style.rotation</p:attrName>
                                        </p:attrNameLst>
                                      </p:cBhvr>
                                      <p:tavLst>
                                        <p:tav tm="0">
                                          <p:val>
                                            <p:fltVal val="720"/>
                                          </p:val>
                                        </p:tav>
                                        <p:tav tm="100000">
                                          <p:val>
                                            <p:fltVal val="0"/>
                                          </p:val>
                                        </p:tav>
                                      </p:tavLst>
                                    </p:anim>
                                    <p:anim calcmode="lin" valueType="num">
                                      <p:cBhvr>
                                        <p:cTn id="56" dur="2000" fill="hold"/>
                                        <p:tgtEl>
                                          <p:spTgt spid="48"/>
                                        </p:tgtEl>
                                        <p:attrNameLst>
                                          <p:attrName>ppt_h</p:attrName>
                                        </p:attrNameLst>
                                      </p:cBhvr>
                                      <p:tavLst>
                                        <p:tav tm="0">
                                          <p:val>
                                            <p:fltVal val="0"/>
                                          </p:val>
                                        </p:tav>
                                        <p:tav tm="100000">
                                          <p:val>
                                            <p:strVal val="#ppt_h"/>
                                          </p:val>
                                        </p:tav>
                                      </p:tavLst>
                                    </p:anim>
                                    <p:anim calcmode="lin" valueType="num">
                                      <p:cBhvr>
                                        <p:cTn id="57" dur="2000" fill="hold"/>
                                        <p:tgtEl>
                                          <p:spTgt spid="48"/>
                                        </p:tgtEl>
                                        <p:attrNameLst>
                                          <p:attrName>ppt_w</p:attrName>
                                        </p:attrNameLst>
                                      </p:cBhvr>
                                      <p:tavLst>
                                        <p:tav tm="0">
                                          <p:val>
                                            <p:fltVal val="0"/>
                                          </p:val>
                                        </p:tav>
                                        <p:tav tm="100000">
                                          <p:val>
                                            <p:strVal val="#ppt_w"/>
                                          </p:val>
                                        </p:tav>
                                      </p:tavLst>
                                    </p:anim>
                                  </p:childTnLst>
                                </p:cTn>
                              </p:par>
                              <p:par>
                                <p:cTn id="58" presetID="35" presetClass="entr" presetSubtype="0" fill="hold" grpId="0" nodeType="with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2000"/>
                                        <p:tgtEl>
                                          <p:spTgt spid="52"/>
                                        </p:tgtEl>
                                      </p:cBhvr>
                                    </p:animEffect>
                                    <p:anim calcmode="lin" valueType="num">
                                      <p:cBhvr>
                                        <p:cTn id="61" dur="2000" fill="hold"/>
                                        <p:tgtEl>
                                          <p:spTgt spid="52"/>
                                        </p:tgtEl>
                                        <p:attrNameLst>
                                          <p:attrName>style.rotation</p:attrName>
                                        </p:attrNameLst>
                                      </p:cBhvr>
                                      <p:tavLst>
                                        <p:tav tm="0">
                                          <p:val>
                                            <p:fltVal val="720"/>
                                          </p:val>
                                        </p:tav>
                                        <p:tav tm="100000">
                                          <p:val>
                                            <p:fltVal val="0"/>
                                          </p:val>
                                        </p:tav>
                                      </p:tavLst>
                                    </p:anim>
                                    <p:anim calcmode="lin" valueType="num">
                                      <p:cBhvr>
                                        <p:cTn id="62" dur="2000" fill="hold"/>
                                        <p:tgtEl>
                                          <p:spTgt spid="52"/>
                                        </p:tgtEl>
                                        <p:attrNameLst>
                                          <p:attrName>ppt_h</p:attrName>
                                        </p:attrNameLst>
                                      </p:cBhvr>
                                      <p:tavLst>
                                        <p:tav tm="0">
                                          <p:val>
                                            <p:fltVal val="0"/>
                                          </p:val>
                                        </p:tav>
                                        <p:tav tm="100000">
                                          <p:val>
                                            <p:strVal val="#ppt_h"/>
                                          </p:val>
                                        </p:tav>
                                      </p:tavLst>
                                    </p:anim>
                                    <p:anim calcmode="lin" valueType="num">
                                      <p:cBhvr>
                                        <p:cTn id="63" dur="2000" fill="hold"/>
                                        <p:tgtEl>
                                          <p:spTgt spid="5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8" grpId="0" animBg="1"/>
      <p:bldP spid="47" grpId="0" animBg="1"/>
      <p:bldP spid="48" grpId="0" animBg="1"/>
      <p:bldP spid="5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5" name="Rectangle 3"/>
          <p:cNvSpPr>
            <a:spLocks noGrp="1" noChangeArrowheads="1"/>
          </p:cNvSpPr>
          <p:nvPr>
            <p:ph type="title"/>
          </p:nvPr>
        </p:nvSpPr>
        <p:spPr/>
        <p:txBody>
          <a:bodyPr/>
          <a:lstStyle/>
          <a:p>
            <a:r>
              <a:rPr lang="en-US" altLang="ja-JP" sz="2800" dirty="0" smtClean="0">
                <a:ea typeface="ＭＳ Ｐゴシック" pitchFamily="50" charset="-128"/>
              </a:rPr>
              <a:t>BCP</a:t>
            </a:r>
            <a:r>
              <a:rPr lang="ja-JP" altLang="en-US" sz="2800" dirty="0" smtClean="0">
                <a:ea typeface="ＭＳ Ｐゴシック" pitchFamily="50" charset="-128"/>
              </a:rPr>
              <a:t>対策</a:t>
            </a:r>
            <a:r>
              <a:rPr lang="en-US" altLang="ja-JP" sz="2800" dirty="0" smtClean="0">
                <a:ea typeface="ＭＳ Ｐゴシック" pitchFamily="50" charset="-128"/>
              </a:rPr>
              <a:t> / </a:t>
            </a:r>
            <a:r>
              <a:rPr lang="ja-JP" altLang="en-US" sz="2800" dirty="0" smtClean="0">
                <a:ea typeface="ＭＳ Ｐゴシック" pitchFamily="50" charset="-128"/>
              </a:rPr>
              <a:t>仮想マシン・レプリケーション</a:t>
            </a:r>
            <a:endParaRPr lang="ja-JP" altLang="en-US" sz="2800" dirty="0">
              <a:ea typeface="ＭＳ Ｐゴシック" pitchFamily="50" charset="-128"/>
            </a:endParaRPr>
          </a:p>
        </p:txBody>
      </p:sp>
      <p:sp>
        <p:nvSpPr>
          <p:cNvPr id="4" name="角丸四角形 3"/>
          <p:cNvSpPr/>
          <p:nvPr/>
        </p:nvSpPr>
        <p:spPr bwMode="auto">
          <a:xfrm>
            <a:off x="533398" y="30480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5" name="角丸四角形 4"/>
          <p:cNvSpPr/>
          <p:nvPr/>
        </p:nvSpPr>
        <p:spPr bwMode="auto">
          <a:xfrm>
            <a:off x="1447800" y="30480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12" name="角丸四角形 11"/>
          <p:cNvSpPr/>
          <p:nvPr/>
        </p:nvSpPr>
        <p:spPr bwMode="auto">
          <a:xfrm>
            <a:off x="533400" y="4038600"/>
            <a:ext cx="1828800" cy="914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14" name="AutoShape 139"/>
          <p:cNvSpPr>
            <a:spLocks noChangeArrowheads="1"/>
          </p:cNvSpPr>
          <p:nvPr/>
        </p:nvSpPr>
        <p:spPr bwMode="auto">
          <a:xfrm>
            <a:off x="533400" y="3429000"/>
            <a:ext cx="1828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6" name="フローチャート: 磁気ディスク 5"/>
          <p:cNvSpPr/>
          <p:nvPr/>
        </p:nvSpPr>
        <p:spPr bwMode="auto">
          <a:xfrm>
            <a:off x="2057400" y="4191000"/>
            <a:ext cx="838200" cy="8382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sp>
        <p:nvSpPr>
          <p:cNvPr id="2" name="角丸四角形 1"/>
          <p:cNvSpPr/>
          <p:nvPr/>
        </p:nvSpPr>
        <p:spPr bwMode="auto">
          <a:xfrm>
            <a:off x="3505200" y="2133600"/>
            <a:ext cx="1447800" cy="3429000"/>
          </a:xfrm>
          <a:prstGeom prst="roundRect">
            <a:avLst>
              <a:gd name="adj" fmla="val 50000"/>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25" name="図 24" descr="MC900441809.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10200" y="914400"/>
            <a:ext cx="3276600" cy="3276600"/>
          </a:xfrm>
          <a:prstGeom prst="rect">
            <a:avLst/>
          </a:prstGeom>
        </p:spPr>
      </p:pic>
      <p:sp>
        <p:nvSpPr>
          <p:cNvPr id="64" name="角丸四角形 63"/>
          <p:cNvSpPr/>
          <p:nvPr/>
        </p:nvSpPr>
        <p:spPr bwMode="auto">
          <a:xfrm>
            <a:off x="533398" y="2743200"/>
            <a:ext cx="914401" cy="304800"/>
          </a:xfrm>
          <a:prstGeom prst="roundRect">
            <a:avLst>
              <a:gd name="adj" fmla="val 8179"/>
            </a:avLst>
          </a:prstGeom>
          <a:solidFill>
            <a:schemeClr val="accent5">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5" name="角丸四角形 64"/>
          <p:cNvSpPr/>
          <p:nvPr/>
        </p:nvSpPr>
        <p:spPr bwMode="auto">
          <a:xfrm>
            <a:off x="1447800" y="2743200"/>
            <a:ext cx="914401" cy="304800"/>
          </a:xfrm>
          <a:prstGeom prst="roundRect">
            <a:avLst>
              <a:gd name="adj" fmla="val 8179"/>
            </a:avLst>
          </a:prstGeom>
          <a:solidFill>
            <a:schemeClr val="accent5">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grpSp>
        <p:nvGrpSpPr>
          <p:cNvPr id="771101" name="図形グループ 771100"/>
          <p:cNvGrpSpPr/>
          <p:nvPr/>
        </p:nvGrpSpPr>
        <p:grpSpPr>
          <a:xfrm>
            <a:off x="533400" y="2133600"/>
            <a:ext cx="2225040" cy="3624943"/>
            <a:chOff x="533400" y="2133600"/>
            <a:chExt cx="2225040" cy="3624943"/>
          </a:xfrm>
        </p:grpSpPr>
        <p:pic>
          <p:nvPicPr>
            <p:cNvPr id="771092" name="図 771091" descr="MM910001087 (1).GIF"/>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57400" y="2133600"/>
              <a:ext cx="701040" cy="500743"/>
            </a:xfrm>
            <a:prstGeom prst="rect">
              <a:avLst/>
            </a:prstGeom>
          </p:spPr>
        </p:pic>
        <p:pic>
          <p:nvPicPr>
            <p:cNvPr id="58" name="図 57" descr="MM910001087 (1).GIF"/>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57400" y="5257800"/>
              <a:ext cx="701040" cy="500743"/>
            </a:xfrm>
            <a:prstGeom prst="rect">
              <a:avLst/>
            </a:prstGeom>
          </p:spPr>
        </p:pic>
        <p:sp>
          <p:nvSpPr>
            <p:cNvPr id="771093" name="テキスト ボックス 771092"/>
            <p:cNvSpPr txBox="1"/>
            <p:nvPr/>
          </p:nvSpPr>
          <p:spPr>
            <a:xfrm>
              <a:off x="533400" y="2133600"/>
              <a:ext cx="1723549" cy="461665"/>
            </a:xfrm>
            <a:prstGeom prst="rect">
              <a:avLst/>
            </a:prstGeom>
            <a:noFill/>
          </p:spPr>
          <p:txBody>
            <a:bodyPr wrap="none" rtlCol="0">
              <a:spAutoFit/>
            </a:bodyPr>
            <a:lstStyle/>
            <a:p>
              <a:pPr>
                <a:spcBef>
                  <a:spcPts val="0"/>
                </a:spcBef>
              </a:pPr>
              <a:r>
                <a:rPr kumimoji="1" lang="ja-JP" altLang="en-US" dirty="0" smtClean="0">
                  <a:solidFill>
                    <a:srgbClr val="0000FF"/>
                  </a:solidFill>
                </a:rPr>
                <a:t>仮想マシン・イメージ</a:t>
              </a:r>
              <a:endParaRPr kumimoji="1" lang="en-US" altLang="ja-JP" dirty="0" smtClean="0">
                <a:solidFill>
                  <a:srgbClr val="0000FF"/>
                </a:solidFill>
              </a:endParaRPr>
            </a:p>
            <a:p>
              <a:pPr>
                <a:spcBef>
                  <a:spcPts val="0"/>
                </a:spcBef>
              </a:pPr>
              <a:r>
                <a:rPr kumimoji="1" lang="ja-JP" altLang="en-US" dirty="0" smtClean="0">
                  <a:solidFill>
                    <a:srgbClr val="0000FF"/>
                  </a:solidFill>
                </a:rPr>
                <a:t>のレプリケーション</a:t>
              </a:r>
              <a:endParaRPr kumimoji="1" lang="ja-JP" altLang="en-US" dirty="0">
                <a:solidFill>
                  <a:srgbClr val="0000FF"/>
                </a:solidFill>
              </a:endParaRPr>
            </a:p>
          </p:txBody>
        </p:sp>
        <p:sp>
          <p:nvSpPr>
            <p:cNvPr id="70" name="テキスト ボックス 69"/>
            <p:cNvSpPr txBox="1"/>
            <p:nvPr/>
          </p:nvSpPr>
          <p:spPr>
            <a:xfrm>
              <a:off x="533400" y="5257800"/>
              <a:ext cx="1415772" cy="461665"/>
            </a:xfrm>
            <a:prstGeom prst="rect">
              <a:avLst/>
            </a:prstGeom>
            <a:noFill/>
          </p:spPr>
          <p:txBody>
            <a:bodyPr wrap="none" rtlCol="0">
              <a:spAutoFit/>
            </a:bodyPr>
            <a:lstStyle/>
            <a:p>
              <a:pPr>
                <a:spcBef>
                  <a:spcPts val="0"/>
                </a:spcBef>
              </a:pPr>
              <a:r>
                <a:rPr kumimoji="1" lang="ja-JP" altLang="en-US" dirty="0" smtClean="0">
                  <a:solidFill>
                    <a:schemeClr val="accent6">
                      <a:lumMod val="60000"/>
                      <a:lumOff val="40000"/>
                    </a:schemeClr>
                  </a:solidFill>
                </a:rPr>
                <a:t>データの</a:t>
              </a:r>
              <a:endParaRPr kumimoji="1" lang="en-US" altLang="ja-JP" dirty="0" smtClean="0">
                <a:solidFill>
                  <a:schemeClr val="accent6">
                    <a:lumMod val="60000"/>
                    <a:lumOff val="40000"/>
                  </a:schemeClr>
                </a:solidFill>
              </a:endParaRPr>
            </a:p>
            <a:p>
              <a:pPr>
                <a:spcBef>
                  <a:spcPts val="0"/>
                </a:spcBef>
              </a:pPr>
              <a:r>
                <a:rPr kumimoji="1" lang="ja-JP" altLang="en-US" dirty="0" smtClean="0">
                  <a:solidFill>
                    <a:schemeClr val="accent6">
                      <a:lumMod val="60000"/>
                      <a:lumOff val="40000"/>
                    </a:schemeClr>
                  </a:solidFill>
                </a:rPr>
                <a:t>レプリケーション</a:t>
              </a:r>
              <a:endParaRPr kumimoji="1" lang="ja-JP" altLang="en-US" dirty="0">
                <a:solidFill>
                  <a:schemeClr val="accent6">
                    <a:lumMod val="60000"/>
                    <a:lumOff val="40000"/>
                  </a:schemeClr>
                </a:solidFill>
              </a:endParaRPr>
            </a:p>
          </p:txBody>
        </p:sp>
      </p:grpSp>
      <p:sp>
        <p:nvSpPr>
          <p:cNvPr id="771098" name="テキスト ボックス 771097"/>
          <p:cNvSpPr txBox="1"/>
          <p:nvPr/>
        </p:nvSpPr>
        <p:spPr>
          <a:xfrm>
            <a:off x="3733800" y="3048000"/>
            <a:ext cx="916236" cy="276999"/>
          </a:xfrm>
          <a:prstGeom prst="rect">
            <a:avLst/>
          </a:prstGeom>
          <a:noFill/>
        </p:spPr>
        <p:txBody>
          <a:bodyPr wrap="none" rtlCol="0">
            <a:spAutoFit/>
          </a:bodyPr>
          <a:lstStyle/>
          <a:p>
            <a:pPr algn="ctr"/>
            <a:r>
              <a:rPr kumimoji="1" lang="ja-JP" altLang="en-US" dirty="0" smtClean="0">
                <a:solidFill>
                  <a:srgbClr val="0000FF"/>
                </a:solidFill>
                <a:latin typeface="HGP創英角ｺﾞｼｯｸUB"/>
                <a:ea typeface="HGP創英角ｺﾞｼｯｸUB"/>
                <a:cs typeface="HGP創英角ｺﾞｼｯｸUB"/>
              </a:rPr>
              <a:t>ネットワーク</a:t>
            </a:r>
            <a:endParaRPr kumimoji="1" lang="ja-JP" altLang="en-US" dirty="0">
              <a:solidFill>
                <a:srgbClr val="0000FF"/>
              </a:solidFill>
              <a:latin typeface="HGP創英角ｺﾞｼｯｸUB"/>
              <a:ea typeface="HGP創英角ｺﾞｼｯｸUB"/>
              <a:cs typeface="HGP創英角ｺﾞｼｯｸUB"/>
            </a:endParaRPr>
          </a:p>
        </p:txBody>
      </p:sp>
      <p:grpSp>
        <p:nvGrpSpPr>
          <p:cNvPr id="771103" name="図形グループ 771102"/>
          <p:cNvGrpSpPr/>
          <p:nvPr/>
        </p:nvGrpSpPr>
        <p:grpSpPr>
          <a:xfrm>
            <a:off x="2362201" y="990600"/>
            <a:ext cx="6172197" cy="3619500"/>
            <a:chOff x="2362201" y="990600"/>
            <a:chExt cx="6172197" cy="3619500"/>
          </a:xfrm>
        </p:grpSpPr>
        <p:sp>
          <p:nvSpPr>
            <p:cNvPr id="26" name="角丸四角形 25"/>
            <p:cNvSpPr/>
            <p:nvPr/>
          </p:nvSpPr>
          <p:spPr bwMode="auto">
            <a:xfrm>
              <a:off x="6172198" y="1600200"/>
              <a:ext cx="914401" cy="304800"/>
            </a:xfrm>
            <a:prstGeom prst="roundRect">
              <a:avLst>
                <a:gd name="adj" fmla="val 8179"/>
              </a:avLst>
            </a:prstGeom>
            <a:solidFill>
              <a:srgbClr val="3366FF">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27" name="角丸四角形 26"/>
            <p:cNvSpPr/>
            <p:nvPr/>
          </p:nvSpPr>
          <p:spPr bwMode="auto">
            <a:xfrm>
              <a:off x="7086600" y="1600200"/>
              <a:ext cx="914401" cy="304800"/>
            </a:xfrm>
            <a:prstGeom prst="roundRect">
              <a:avLst>
                <a:gd name="adj" fmla="val 8179"/>
              </a:avLst>
            </a:prstGeom>
            <a:solidFill>
              <a:srgbClr val="3366FF">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28" name="角丸四角形 27"/>
            <p:cNvSpPr/>
            <p:nvPr/>
          </p:nvSpPr>
          <p:spPr bwMode="auto">
            <a:xfrm>
              <a:off x="6172198" y="2590800"/>
              <a:ext cx="1828800" cy="914400"/>
            </a:xfrm>
            <a:prstGeom prst="roundRect">
              <a:avLst>
                <a:gd name="adj" fmla="val 8179"/>
              </a:avLst>
            </a:prstGeom>
            <a:solidFill>
              <a:srgbClr val="127C5E">
                <a:alpha val="57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29" name="AutoShape 139"/>
            <p:cNvSpPr>
              <a:spLocks noChangeArrowheads="1"/>
            </p:cNvSpPr>
            <p:nvPr/>
          </p:nvSpPr>
          <p:spPr bwMode="auto">
            <a:xfrm>
              <a:off x="6172198" y="1981200"/>
              <a:ext cx="1828800" cy="533400"/>
            </a:xfrm>
            <a:prstGeom prst="roundRect">
              <a:avLst>
                <a:gd name="adj" fmla="val 16667"/>
              </a:avLst>
            </a:prstGeom>
            <a:solidFill>
              <a:srgbClr val="FF6600">
                <a:alpha val="58000"/>
              </a:srgbClr>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30" name="フローチャート: 磁気ディスク 29"/>
            <p:cNvSpPr/>
            <p:nvPr/>
          </p:nvSpPr>
          <p:spPr bwMode="auto">
            <a:xfrm>
              <a:off x="7696198" y="2743200"/>
              <a:ext cx="838200" cy="838200"/>
            </a:xfrm>
            <a:prstGeom prst="flowChartMagneticDisk">
              <a:avLst/>
            </a:prstGeom>
            <a:gradFill flip="none" rotWithShape="1">
              <a:gsLst>
                <a:gs pos="0">
                  <a:schemeClr val="accent2">
                    <a:tint val="50000"/>
                    <a:satMod val="300000"/>
                    <a:alpha val="65000"/>
                  </a:schemeClr>
                </a:gs>
                <a:gs pos="35000">
                  <a:schemeClr val="accent2">
                    <a:tint val="37000"/>
                    <a:satMod val="300000"/>
                    <a:alpha val="65000"/>
                  </a:schemeClr>
                </a:gs>
                <a:gs pos="100000">
                  <a:schemeClr val="accent2">
                    <a:tint val="15000"/>
                    <a:satMod val="350000"/>
                    <a:alpha val="65000"/>
                  </a:schemeClr>
                </a:gs>
              </a:gsLst>
              <a:lin ang="16200000" scaled="1"/>
              <a:tileRect/>
            </a:gra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cxnSp>
          <p:nvCxnSpPr>
            <p:cNvPr id="771072" name="曲線コネクタ 771071"/>
            <p:cNvCxnSpPr>
              <a:stCxn id="5" idx="3"/>
              <a:endCxn id="26" idx="1"/>
            </p:cNvCxnSpPr>
            <p:nvPr/>
          </p:nvCxnSpPr>
          <p:spPr bwMode="auto">
            <a:xfrm flipV="1">
              <a:off x="2362201" y="1752600"/>
              <a:ext cx="3809997" cy="1447800"/>
            </a:xfrm>
            <a:prstGeom prst="curvedConnector3">
              <a:avLst>
                <a:gd name="adj1" fmla="val 50000"/>
              </a:avLst>
            </a:prstGeom>
            <a:solidFill>
              <a:schemeClr val="bg1"/>
            </a:solidFill>
            <a:ln w="38100" cap="flat" cmpd="sng" algn="ctr">
              <a:solidFill>
                <a:srgbClr val="00CCFF"/>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曲線コネクタ 43"/>
            <p:cNvCxnSpPr>
              <a:stCxn id="6" idx="4"/>
              <a:endCxn id="30" idx="2"/>
            </p:cNvCxnSpPr>
            <p:nvPr/>
          </p:nvCxnSpPr>
          <p:spPr bwMode="auto">
            <a:xfrm flipV="1">
              <a:off x="2895600" y="3162300"/>
              <a:ext cx="4800598" cy="1447800"/>
            </a:xfrm>
            <a:prstGeom prst="curvedConnector3">
              <a:avLst>
                <a:gd name="adj1" fmla="val 50000"/>
              </a:avLst>
            </a:prstGeom>
            <a:solidFill>
              <a:schemeClr val="bg1"/>
            </a:solidFill>
            <a:ln w="38100" cap="flat" cmpd="sng" algn="ctr">
              <a:solidFill>
                <a:schemeClr val="accent6">
                  <a:lumMod val="40000"/>
                  <a:lumOff val="60000"/>
                </a:schemeClr>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角丸四角形 67"/>
            <p:cNvSpPr/>
            <p:nvPr/>
          </p:nvSpPr>
          <p:spPr bwMode="auto">
            <a:xfrm>
              <a:off x="6172198" y="1295400"/>
              <a:ext cx="914401" cy="304800"/>
            </a:xfrm>
            <a:prstGeom prst="roundRect">
              <a:avLst>
                <a:gd name="adj" fmla="val 8179"/>
              </a:avLst>
            </a:prstGeom>
            <a:solidFill>
              <a:srgbClr val="4597A0">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9" name="角丸四角形 68"/>
            <p:cNvSpPr/>
            <p:nvPr/>
          </p:nvSpPr>
          <p:spPr bwMode="auto">
            <a:xfrm>
              <a:off x="7086600" y="1295400"/>
              <a:ext cx="914401" cy="304800"/>
            </a:xfrm>
            <a:prstGeom prst="roundRect">
              <a:avLst>
                <a:gd name="adj" fmla="val 8179"/>
              </a:avLst>
            </a:prstGeom>
            <a:solidFill>
              <a:srgbClr val="4597A0">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771100" name="テキスト ボックス 771099"/>
            <p:cNvSpPr txBox="1"/>
            <p:nvPr/>
          </p:nvSpPr>
          <p:spPr>
            <a:xfrm>
              <a:off x="5791200" y="990600"/>
              <a:ext cx="2646878" cy="276999"/>
            </a:xfrm>
            <a:prstGeom prst="rect">
              <a:avLst/>
            </a:prstGeom>
            <a:noFill/>
          </p:spPr>
          <p:txBody>
            <a:bodyPr wrap="none" rtlCol="0">
              <a:spAutoFit/>
            </a:bodyPr>
            <a:lstStyle/>
            <a:p>
              <a:pPr algn="ctr"/>
              <a:r>
                <a:rPr kumimoji="1" lang="ja-JP" altLang="en-US" dirty="0" smtClean="0">
                  <a:solidFill>
                    <a:srgbClr val="0000FF"/>
                  </a:solidFill>
                </a:rPr>
                <a:t>クラウド基盤へのレプリケーション</a:t>
              </a:r>
              <a:endParaRPr kumimoji="1" lang="ja-JP" altLang="en-US" dirty="0">
                <a:solidFill>
                  <a:srgbClr val="0000FF"/>
                </a:solidFill>
              </a:endParaRPr>
            </a:p>
          </p:txBody>
        </p:sp>
      </p:grpSp>
      <p:grpSp>
        <p:nvGrpSpPr>
          <p:cNvPr id="771102" name="図形グループ 771101"/>
          <p:cNvGrpSpPr/>
          <p:nvPr/>
        </p:nvGrpSpPr>
        <p:grpSpPr>
          <a:xfrm>
            <a:off x="2362201" y="3200400"/>
            <a:ext cx="6172199" cy="3200400"/>
            <a:chOff x="2362201" y="3200400"/>
            <a:chExt cx="6172199" cy="3200400"/>
          </a:xfrm>
        </p:grpSpPr>
        <p:sp>
          <p:nvSpPr>
            <p:cNvPr id="20" name="角丸四角形 19"/>
            <p:cNvSpPr/>
            <p:nvPr/>
          </p:nvSpPr>
          <p:spPr bwMode="auto">
            <a:xfrm>
              <a:off x="6172200" y="44196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21" name="角丸四角形 20"/>
            <p:cNvSpPr/>
            <p:nvPr/>
          </p:nvSpPr>
          <p:spPr bwMode="auto">
            <a:xfrm>
              <a:off x="7086602" y="44196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22" name="角丸四角形 21"/>
            <p:cNvSpPr/>
            <p:nvPr/>
          </p:nvSpPr>
          <p:spPr bwMode="auto">
            <a:xfrm>
              <a:off x="6172200" y="5410200"/>
              <a:ext cx="1828800" cy="9144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23" name="AutoShape 139"/>
            <p:cNvSpPr>
              <a:spLocks noChangeArrowheads="1"/>
            </p:cNvSpPr>
            <p:nvPr/>
          </p:nvSpPr>
          <p:spPr bwMode="auto">
            <a:xfrm>
              <a:off x="6172200" y="4800600"/>
              <a:ext cx="1828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24" name="フローチャート: 磁気ディスク 23"/>
            <p:cNvSpPr/>
            <p:nvPr/>
          </p:nvSpPr>
          <p:spPr bwMode="auto">
            <a:xfrm>
              <a:off x="7696200" y="5562600"/>
              <a:ext cx="838200" cy="8382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cxnSp>
          <p:nvCxnSpPr>
            <p:cNvPr id="38" name="曲線コネクタ 37"/>
            <p:cNvCxnSpPr>
              <a:stCxn id="5" idx="3"/>
              <a:endCxn id="20" idx="1"/>
            </p:cNvCxnSpPr>
            <p:nvPr/>
          </p:nvCxnSpPr>
          <p:spPr bwMode="auto">
            <a:xfrm>
              <a:off x="2362201" y="3200400"/>
              <a:ext cx="3809999" cy="1371600"/>
            </a:xfrm>
            <a:prstGeom prst="curvedConnector3">
              <a:avLst>
                <a:gd name="adj1" fmla="val 50000"/>
              </a:avLst>
            </a:prstGeom>
            <a:solidFill>
              <a:schemeClr val="bg1"/>
            </a:solidFill>
            <a:ln w="38100" cap="flat" cmpd="sng" algn="ctr">
              <a:solidFill>
                <a:srgbClr val="3366FF"/>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曲線コネクタ 46"/>
            <p:cNvCxnSpPr>
              <a:stCxn id="6" idx="4"/>
              <a:endCxn id="24" idx="2"/>
            </p:cNvCxnSpPr>
            <p:nvPr/>
          </p:nvCxnSpPr>
          <p:spPr bwMode="auto">
            <a:xfrm>
              <a:off x="2895600" y="4610100"/>
              <a:ext cx="4800600" cy="1371600"/>
            </a:xfrm>
            <a:prstGeom prst="curvedConnector3">
              <a:avLst/>
            </a:prstGeom>
            <a:solidFill>
              <a:schemeClr val="bg1"/>
            </a:solidFill>
            <a:ln w="38100" cap="flat" cmpd="sng" algn="ctr">
              <a:solidFill>
                <a:schemeClr val="accent6">
                  <a:lumMod val="60000"/>
                  <a:lumOff val="40000"/>
                </a:schemeClr>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6" name="角丸四角形 65"/>
            <p:cNvSpPr/>
            <p:nvPr/>
          </p:nvSpPr>
          <p:spPr bwMode="auto">
            <a:xfrm>
              <a:off x="6172200" y="4114800"/>
              <a:ext cx="914401" cy="304800"/>
            </a:xfrm>
            <a:prstGeom prst="roundRect">
              <a:avLst>
                <a:gd name="adj" fmla="val 8179"/>
              </a:avLst>
            </a:prstGeom>
            <a:solidFill>
              <a:srgbClr val="4597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7" name="角丸四角形 66"/>
            <p:cNvSpPr/>
            <p:nvPr/>
          </p:nvSpPr>
          <p:spPr bwMode="auto">
            <a:xfrm>
              <a:off x="7086602" y="4114800"/>
              <a:ext cx="914401" cy="304800"/>
            </a:xfrm>
            <a:prstGeom prst="roundRect">
              <a:avLst>
                <a:gd name="adj" fmla="val 8179"/>
              </a:avLst>
            </a:prstGeom>
            <a:solidFill>
              <a:srgbClr val="4597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74" name="テキスト ボックス 73"/>
            <p:cNvSpPr txBox="1"/>
            <p:nvPr/>
          </p:nvSpPr>
          <p:spPr>
            <a:xfrm>
              <a:off x="5868888" y="3810000"/>
              <a:ext cx="2339102" cy="276999"/>
            </a:xfrm>
            <a:prstGeom prst="rect">
              <a:avLst/>
            </a:prstGeom>
            <a:noFill/>
          </p:spPr>
          <p:txBody>
            <a:bodyPr wrap="none" rtlCol="0">
              <a:spAutoFit/>
            </a:bodyPr>
            <a:lstStyle/>
            <a:p>
              <a:pPr algn="ctr"/>
              <a:r>
                <a:rPr kumimoji="1" lang="ja-JP" altLang="en-US" dirty="0" smtClean="0">
                  <a:solidFill>
                    <a:srgbClr val="0000FF"/>
                  </a:solidFill>
                </a:rPr>
                <a:t>個別基盤へのレプリケーション</a:t>
              </a:r>
              <a:endParaRPr kumimoji="1" lang="ja-JP" altLang="en-US" dirty="0">
                <a:solidFill>
                  <a:srgbClr val="0000FF"/>
                </a:solidFill>
              </a:endParaRPr>
            </a:p>
          </p:txBody>
        </p:sp>
      </p:grpSp>
    </p:spTree>
    <p:extLst>
      <p:ext uri="{BB962C8B-B14F-4D97-AF65-F5344CB8AC3E}">
        <p14:creationId xmlns:p14="http://schemas.microsoft.com/office/powerpoint/2010/main" val="481297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71101"/>
                                        </p:tgtEl>
                                        <p:attrNameLst>
                                          <p:attrName>style.visibility</p:attrName>
                                        </p:attrNameLst>
                                      </p:cBhvr>
                                      <p:to>
                                        <p:strVal val="visible"/>
                                      </p:to>
                                    </p:set>
                                    <p:animEffect transition="in" filter="wipe(left)">
                                      <p:cBhvr>
                                        <p:cTn id="7" dur="500"/>
                                        <p:tgtEl>
                                          <p:spTgt spid="7711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71102"/>
                                        </p:tgtEl>
                                        <p:attrNameLst>
                                          <p:attrName>style.visibility</p:attrName>
                                        </p:attrNameLst>
                                      </p:cBhvr>
                                      <p:to>
                                        <p:strVal val="visible"/>
                                      </p:to>
                                    </p:set>
                                    <p:animEffect transition="in" filter="wipe(left)">
                                      <p:cBhvr>
                                        <p:cTn id="12" dur="500"/>
                                        <p:tgtEl>
                                          <p:spTgt spid="77110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71103"/>
                                        </p:tgtEl>
                                        <p:attrNameLst>
                                          <p:attrName>style.visibility</p:attrName>
                                        </p:attrNameLst>
                                      </p:cBhvr>
                                      <p:to>
                                        <p:strVal val="visible"/>
                                      </p:to>
                                    </p:set>
                                    <p:animEffect transition="in" filter="wipe(left)">
                                      <p:cBhvr>
                                        <p:cTn id="17" dur="500"/>
                                        <p:tgtEl>
                                          <p:spTgt spid="771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サーバーの仮想化</a:t>
            </a:r>
            <a:r>
              <a:rPr lang="ja-JP" altLang="en-US" sz="2800" dirty="0" smtClean="0">
                <a:ea typeface="ＭＳ Ｐゴシック" pitchFamily="50" charset="-128"/>
              </a:rPr>
              <a:t>／課題</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 name="角丸四角形 1"/>
          <p:cNvSpPr/>
          <p:nvPr/>
        </p:nvSpPr>
        <p:spPr bwMode="auto">
          <a:xfrm>
            <a:off x="228600" y="2133600"/>
            <a:ext cx="2971800" cy="1219200"/>
          </a:xfrm>
          <a:prstGeom prst="roundRect">
            <a:avLst>
              <a:gd name="adj" fmla="val 9375"/>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14" name="角丸四角形 13"/>
          <p:cNvSpPr/>
          <p:nvPr/>
        </p:nvSpPr>
        <p:spPr bwMode="auto">
          <a:xfrm>
            <a:off x="2057400" y="3581400"/>
            <a:ext cx="1131277" cy="6096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5" name="角丸四角形 14"/>
          <p:cNvSpPr/>
          <p:nvPr/>
        </p:nvSpPr>
        <p:spPr bwMode="auto">
          <a:xfrm>
            <a:off x="3352800" y="3581400"/>
            <a:ext cx="1131277" cy="6096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6" name="角丸四角形 15"/>
          <p:cNvSpPr/>
          <p:nvPr/>
        </p:nvSpPr>
        <p:spPr bwMode="auto">
          <a:xfrm>
            <a:off x="228600" y="4419600"/>
            <a:ext cx="6096000" cy="609600"/>
          </a:xfrm>
          <a:prstGeom prst="roundRect">
            <a:avLst>
              <a:gd name="adj" fmla="val 50000"/>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Arial" charset="0"/>
                <a:ea typeface="HG丸ｺﾞｼｯｸM-PRO" pitchFamily="50" charset="-128"/>
              </a:rPr>
              <a:t>ネットワーク</a:t>
            </a:r>
          </a:p>
        </p:txBody>
      </p:sp>
      <p:sp>
        <p:nvSpPr>
          <p:cNvPr id="18" name="角丸四角形 17"/>
          <p:cNvSpPr/>
          <p:nvPr/>
        </p:nvSpPr>
        <p:spPr bwMode="auto">
          <a:xfrm>
            <a:off x="3352800" y="2133600"/>
            <a:ext cx="2971800" cy="1219200"/>
          </a:xfrm>
          <a:prstGeom prst="roundRect">
            <a:avLst>
              <a:gd name="adj" fmla="val 9375"/>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19" name="角丸四角形 18"/>
          <p:cNvSpPr/>
          <p:nvPr/>
        </p:nvSpPr>
        <p:spPr bwMode="auto">
          <a:xfrm>
            <a:off x="3810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0" name="角丸四角形 19"/>
          <p:cNvSpPr/>
          <p:nvPr/>
        </p:nvSpPr>
        <p:spPr bwMode="auto">
          <a:xfrm>
            <a:off x="12954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1" name="角丸四角形 20"/>
          <p:cNvSpPr/>
          <p:nvPr/>
        </p:nvSpPr>
        <p:spPr bwMode="auto">
          <a:xfrm>
            <a:off x="22098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2" name="角丸四角形 21"/>
          <p:cNvSpPr/>
          <p:nvPr/>
        </p:nvSpPr>
        <p:spPr bwMode="auto">
          <a:xfrm>
            <a:off x="35052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3" name="角丸四角形 22"/>
          <p:cNvSpPr/>
          <p:nvPr/>
        </p:nvSpPr>
        <p:spPr bwMode="auto">
          <a:xfrm>
            <a:off x="44196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4" name="角丸四角形 23"/>
          <p:cNvSpPr/>
          <p:nvPr/>
        </p:nvSpPr>
        <p:spPr bwMode="auto">
          <a:xfrm>
            <a:off x="53340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3" name="フローチャート: 磁気ディスク 2"/>
          <p:cNvSpPr/>
          <p:nvPr/>
        </p:nvSpPr>
        <p:spPr bwMode="auto">
          <a:xfrm>
            <a:off x="228600" y="5181600"/>
            <a:ext cx="1828800" cy="12954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0000FF"/>
                </a:solidFill>
                <a:effectLst/>
                <a:latin typeface="Arial" charset="0"/>
                <a:ea typeface="HG丸ｺﾞｼｯｸM-PRO" pitchFamily="50" charset="-128"/>
              </a:rPr>
              <a:t>ストレージ</a:t>
            </a:r>
          </a:p>
        </p:txBody>
      </p:sp>
      <p:sp>
        <p:nvSpPr>
          <p:cNvPr id="4" name="角丸四角形吹き出し 3"/>
          <p:cNvSpPr/>
          <p:nvPr/>
        </p:nvSpPr>
        <p:spPr bwMode="auto">
          <a:xfrm>
            <a:off x="228600" y="1066800"/>
            <a:ext cx="6096000" cy="914400"/>
          </a:xfrm>
          <a:prstGeom prst="wedgeRoundRectCallout">
            <a:avLst>
              <a:gd name="adj1" fmla="val -23437"/>
              <a:gd name="adj2" fmla="val 77500"/>
              <a:gd name="adj3" fmla="val 1666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サーバー・スプロール</a:t>
            </a:r>
            <a:endParaRPr lang="en-US" altLang="ja-JP" sz="2000" dirty="0" smtClean="0">
              <a:solidFill>
                <a:srgbClr val="FFFFFF"/>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rPr>
              <a:t>未使用の仮想マシンの乱立。管理の複雑化とシステム資源の圧迫。運用ルール、管理方法により対応。</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27" name="角丸四角形吹き出し 26"/>
          <p:cNvSpPr/>
          <p:nvPr/>
        </p:nvSpPr>
        <p:spPr bwMode="auto">
          <a:xfrm>
            <a:off x="2438400" y="5257800"/>
            <a:ext cx="3886200" cy="1219200"/>
          </a:xfrm>
          <a:prstGeom prst="wedgeRoundRectCallout">
            <a:avLst>
              <a:gd name="adj1" fmla="val -66395"/>
              <a:gd name="adj2" fmla="val 2500"/>
              <a:gd name="adj3" fmla="val 1666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ストレージ設計</a:t>
            </a:r>
          </a:p>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rPr>
              <a:t>ライブマイグレーション、ストレージ共有、ランダムアクセスの増大により</a:t>
            </a:r>
            <a:r>
              <a:rPr lang="en-US" altLang="ja-JP" dirty="0" smtClean="0">
                <a:solidFill>
                  <a:srgbClr val="FFFFFF"/>
                </a:solidFill>
              </a:rPr>
              <a:t>I/0</a:t>
            </a:r>
            <a:r>
              <a:rPr lang="ja-JP" altLang="en-US" dirty="0" smtClean="0">
                <a:solidFill>
                  <a:srgbClr val="FFFFFF"/>
                </a:solidFill>
              </a:rPr>
              <a:t>ボトルネックが発生しやすくなる。フラッシュ・ストレージなど</a:t>
            </a:r>
            <a:r>
              <a:rPr lang="en-US" altLang="ja-JP" dirty="0" smtClean="0">
                <a:solidFill>
                  <a:srgbClr val="FFFFFF"/>
                </a:solidFill>
              </a:rPr>
              <a:t>I/O</a:t>
            </a:r>
            <a:r>
              <a:rPr lang="ja-JP" altLang="en-US" dirty="0" smtClean="0">
                <a:solidFill>
                  <a:srgbClr val="FFFFFF"/>
                </a:solidFill>
              </a:rPr>
              <a:t>の高速化やボトルネックの生じにくい設計により対応。</a:t>
            </a:r>
            <a:endParaRPr lang="en-US" altLang="ja-JP" dirty="0" smtClean="0">
              <a:solidFill>
                <a:srgbClr val="FFFFFF"/>
              </a:solidFill>
            </a:endParaRPr>
          </a:p>
        </p:txBody>
      </p:sp>
      <p:sp>
        <p:nvSpPr>
          <p:cNvPr id="5" name="右大かっこ 4"/>
          <p:cNvSpPr/>
          <p:nvPr/>
        </p:nvSpPr>
        <p:spPr bwMode="auto">
          <a:xfrm>
            <a:off x="6477000" y="1066800"/>
            <a:ext cx="152400" cy="5410200"/>
          </a:xfrm>
          <a:prstGeom prst="rightBracket">
            <a:avLst/>
          </a:prstGeom>
          <a:solidFill>
            <a:schemeClr val="bg1"/>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28" name="角丸四角形吹き出し 27"/>
          <p:cNvSpPr/>
          <p:nvPr/>
        </p:nvSpPr>
        <p:spPr bwMode="auto">
          <a:xfrm>
            <a:off x="6858000" y="1066800"/>
            <a:ext cx="2133600" cy="2133600"/>
          </a:xfrm>
          <a:prstGeom prst="wedgeRoundRectCallout">
            <a:avLst>
              <a:gd name="adj1" fmla="val -65800"/>
              <a:gd name="adj2" fmla="val 29881"/>
              <a:gd name="adj3" fmla="val 1666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ポリシー管理</a:t>
            </a:r>
            <a:endParaRPr lang="en-US" altLang="ja-JP" sz="2000" dirty="0" smtClean="0">
              <a:solidFill>
                <a:srgbClr val="FFFFFF"/>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rPr>
              <a:t>サーバーとネットワークが物理的に対応している場合は、ポリシーも管理しやすいが、それぞれが仮想化し追加や変更が頻繁に起こる場合、対応が複雑化。クラウド</a:t>
            </a:r>
            <a:r>
              <a:rPr lang="en-US" altLang="ja-JP" dirty="0" smtClean="0">
                <a:solidFill>
                  <a:srgbClr val="FFFFFF"/>
                </a:solidFill>
              </a:rPr>
              <a:t>OS</a:t>
            </a:r>
            <a:r>
              <a:rPr lang="ja-JP" altLang="en-US" dirty="0" smtClean="0">
                <a:solidFill>
                  <a:srgbClr val="FFFFFF"/>
                </a:solidFill>
              </a:rPr>
              <a:t>や自動化ツールにより対応。</a:t>
            </a:r>
            <a:endParaRPr lang="en-US" altLang="ja-JP" dirty="0" smtClean="0">
              <a:solidFill>
                <a:srgbClr val="FFFFFF"/>
              </a:solidFill>
            </a:endParaRPr>
          </a:p>
        </p:txBody>
      </p:sp>
      <p:cxnSp>
        <p:nvCxnSpPr>
          <p:cNvPr id="7" name="カギ線コネクタ 6"/>
          <p:cNvCxnSpPr>
            <a:stCxn id="2" idx="2"/>
            <a:endCxn id="14" idx="0"/>
          </p:cNvCxnSpPr>
          <p:nvPr/>
        </p:nvCxnSpPr>
        <p:spPr bwMode="auto">
          <a:xfrm rot="16200000" flipH="1">
            <a:off x="2054469" y="3012830"/>
            <a:ext cx="228600" cy="908539"/>
          </a:xfrm>
          <a:prstGeom prst="bentConnector3">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37" name="カギ線コネクタ 36"/>
          <p:cNvCxnSpPr>
            <a:stCxn id="18" idx="2"/>
            <a:endCxn id="15" idx="0"/>
          </p:cNvCxnSpPr>
          <p:nvPr/>
        </p:nvCxnSpPr>
        <p:spPr bwMode="auto">
          <a:xfrm rot="5400000">
            <a:off x="4264270" y="3006970"/>
            <a:ext cx="228600" cy="920261"/>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48" name="カギ線コネクタ 47"/>
          <p:cNvCxnSpPr>
            <a:stCxn id="14" idx="2"/>
            <a:endCxn id="16" idx="0"/>
          </p:cNvCxnSpPr>
          <p:nvPr/>
        </p:nvCxnSpPr>
        <p:spPr bwMode="auto">
          <a:xfrm rot="16200000" flipH="1">
            <a:off x="2835519" y="3978519"/>
            <a:ext cx="228600" cy="653561"/>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51" name="カギ線コネクタ 50"/>
          <p:cNvCxnSpPr>
            <a:stCxn id="15" idx="2"/>
            <a:endCxn id="16" idx="0"/>
          </p:cNvCxnSpPr>
          <p:nvPr/>
        </p:nvCxnSpPr>
        <p:spPr bwMode="auto">
          <a:xfrm rot="5400000">
            <a:off x="3483220" y="3984381"/>
            <a:ext cx="228600" cy="641839"/>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237" name="直線コネクタ 236"/>
          <p:cNvCxnSpPr>
            <a:endCxn id="3" idx="1"/>
          </p:cNvCxnSpPr>
          <p:nvPr/>
        </p:nvCxnSpPr>
        <p:spPr bwMode="auto">
          <a:xfrm>
            <a:off x="1143000" y="5029200"/>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p:spPr>
      </p:cxnSp>
      <p:sp>
        <p:nvSpPr>
          <p:cNvPr id="244" name="テキスト ボックス 243"/>
          <p:cNvSpPr txBox="1"/>
          <p:nvPr/>
        </p:nvSpPr>
        <p:spPr>
          <a:xfrm>
            <a:off x="6781800" y="3733800"/>
            <a:ext cx="2209800" cy="2603789"/>
          </a:xfrm>
          <a:prstGeom prst="rect">
            <a:avLst/>
          </a:prstGeom>
          <a:noFill/>
        </p:spPr>
        <p:txBody>
          <a:bodyPr wrap="square" rtlCol="0">
            <a:spAutoFit/>
          </a:bodyPr>
          <a:lstStyle/>
          <a:p>
            <a:r>
              <a:rPr kumimoji="1" lang="ja-JP" altLang="en-US" sz="1600" dirty="0" smtClean="0">
                <a:solidFill>
                  <a:srgbClr val="800000"/>
                </a:solidFill>
              </a:rPr>
              <a:t>　物理システムを前提としたシステム設計とは考慮点が異なる点が多い。</a:t>
            </a:r>
            <a:endParaRPr kumimoji="1" lang="en-US" altLang="ja-JP" sz="1600" dirty="0" smtClean="0">
              <a:solidFill>
                <a:srgbClr val="800000"/>
              </a:solidFill>
            </a:endParaRPr>
          </a:p>
          <a:p>
            <a:r>
              <a:rPr kumimoji="1" lang="ja-JP" altLang="en-US" sz="1600" dirty="0" smtClean="0">
                <a:solidFill>
                  <a:srgbClr val="800000"/>
                </a:solidFill>
              </a:rPr>
              <a:t>　フラッシュ・ストレージ、</a:t>
            </a:r>
            <a:r>
              <a:rPr kumimoji="1" lang="en-US" altLang="ja-JP" sz="1600" dirty="0" smtClean="0">
                <a:solidFill>
                  <a:srgbClr val="800000"/>
                </a:solidFill>
              </a:rPr>
              <a:t>SDN</a:t>
            </a:r>
            <a:r>
              <a:rPr kumimoji="1" lang="ja-JP" altLang="en-US" sz="1600" dirty="0" smtClean="0">
                <a:solidFill>
                  <a:srgbClr val="800000"/>
                </a:solidFill>
              </a:rPr>
              <a:t>、クラウド</a:t>
            </a:r>
            <a:r>
              <a:rPr kumimoji="1" lang="en-US" altLang="ja-JP" sz="1600" dirty="0" smtClean="0">
                <a:solidFill>
                  <a:srgbClr val="800000"/>
                </a:solidFill>
              </a:rPr>
              <a:t>OS</a:t>
            </a:r>
            <a:r>
              <a:rPr kumimoji="1" lang="ja-JP" altLang="en-US" sz="1600" dirty="0" smtClean="0">
                <a:solidFill>
                  <a:srgbClr val="800000"/>
                </a:solidFill>
              </a:rPr>
              <a:t>など仮想化環境を最適化できるテクノロジーの活用を組み合わせた構築が必要。</a:t>
            </a:r>
            <a:endParaRPr kumimoji="1" lang="ja-JP" altLang="en-US" sz="1600" dirty="0">
              <a:solidFill>
                <a:srgbClr val="800000"/>
              </a:solidFill>
            </a:endParaRPr>
          </a:p>
        </p:txBody>
      </p:sp>
    </p:spTree>
    <p:extLst>
      <p:ext uri="{BB962C8B-B14F-4D97-AF65-F5344CB8AC3E}">
        <p14:creationId xmlns:p14="http://schemas.microsoft.com/office/powerpoint/2010/main" val="35964740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Pj04392570000[1]"/>
          <p:cNvPicPr>
            <a:picLocks noChangeAspect="1" noChangeArrowheads="1"/>
          </p:cNvPicPr>
          <p:nvPr/>
        </p:nvPicPr>
        <p:blipFill>
          <a:blip r:embed="rId3"/>
          <a:srcRect/>
          <a:stretch>
            <a:fillRect/>
          </a:stretch>
        </p:blipFill>
        <p:spPr bwMode="auto">
          <a:xfrm>
            <a:off x="6248400" y="3581400"/>
            <a:ext cx="2667000" cy="2667000"/>
          </a:xfrm>
          <a:prstGeom prst="rect">
            <a:avLst/>
          </a:prstGeom>
          <a:noFill/>
          <a:ln w="9525">
            <a:noFill/>
            <a:miter lim="800000"/>
            <a:headEnd/>
            <a:tailEnd/>
          </a:ln>
        </p:spPr>
      </p:pic>
      <p:sp>
        <p:nvSpPr>
          <p:cNvPr id="5" name="Text Box 3"/>
          <p:cNvSpPr txBox="1">
            <a:spLocks noChangeArrowheads="1"/>
          </p:cNvSpPr>
          <p:nvPr/>
        </p:nvSpPr>
        <p:spPr bwMode="auto">
          <a:xfrm>
            <a:off x="6614768" y="4937915"/>
            <a:ext cx="1972265" cy="929485"/>
          </a:xfrm>
          <a:prstGeom prst="rect">
            <a:avLst/>
          </a:prstGeom>
          <a:noFill/>
          <a:ln w="9525">
            <a:noFill/>
            <a:miter lim="800000"/>
            <a:headEnd/>
            <a:tailEnd/>
          </a:ln>
        </p:spPr>
        <p:txBody>
          <a:bodyPr wrap="none">
            <a:spAutoFit/>
          </a:bodyPr>
          <a:lstStyle/>
          <a:p>
            <a:pPr algn="ctr"/>
            <a:r>
              <a:rPr lang="en-US" altLang="ja-JP" sz="4000" dirty="0" smtClean="0">
                <a:solidFill>
                  <a:srgbClr val="0000CC"/>
                </a:solidFill>
                <a:latin typeface="Arial Black"/>
                <a:ea typeface="HGP創英角ｺﾞｼｯｸUB" pitchFamily="50" charset="-128"/>
                <a:cs typeface="Arial Black"/>
              </a:rPr>
              <a:t>SDN</a:t>
            </a:r>
          </a:p>
          <a:p>
            <a:pPr algn="ctr"/>
            <a:r>
              <a:rPr lang="en-US" altLang="ja-JP" dirty="0" smtClean="0">
                <a:solidFill>
                  <a:srgbClr val="0000CC"/>
                </a:solidFill>
                <a:latin typeface="Arial"/>
                <a:ea typeface="HGP創英角ｺﾞｼｯｸUB" pitchFamily="50" charset="-128"/>
                <a:cs typeface="Arial"/>
              </a:rPr>
              <a:t>Software Defined Network</a:t>
            </a:r>
            <a:endParaRPr lang="ja-JP" altLang="en-US" dirty="0">
              <a:solidFill>
                <a:srgbClr val="0000CC"/>
              </a:solidFill>
              <a:latin typeface="Arial"/>
              <a:ea typeface="HGP創英角ｺﾞｼｯｸUB" pitchFamily="50" charset="-128"/>
              <a:cs typeface="Arial"/>
            </a:endParaRPr>
          </a:p>
        </p:txBody>
      </p:sp>
    </p:spTree>
    <p:extLst>
      <p:ext uri="{BB962C8B-B14F-4D97-AF65-F5344CB8AC3E}">
        <p14:creationId xmlns:p14="http://schemas.microsoft.com/office/powerpoint/2010/main" val="4223228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グループ化 13"/>
          <p:cNvGrpSpPr/>
          <p:nvPr/>
        </p:nvGrpSpPr>
        <p:grpSpPr>
          <a:xfrm>
            <a:off x="2135187" y="4495800"/>
            <a:ext cx="762000" cy="304800"/>
            <a:chOff x="2094894" y="4267200"/>
            <a:chExt cx="762000" cy="304800"/>
          </a:xfrm>
        </p:grpSpPr>
        <p:pic>
          <p:nvPicPr>
            <p:cNvPr id="1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94894" y="4267200"/>
              <a:ext cx="762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7" name="テキスト ボックス 116"/>
            <p:cNvSpPr txBox="1"/>
            <p:nvPr/>
          </p:nvSpPr>
          <p:spPr>
            <a:xfrm>
              <a:off x="2132388" y="4267200"/>
              <a:ext cx="686406" cy="253916"/>
            </a:xfrm>
            <a:prstGeom prst="rect">
              <a:avLst/>
            </a:prstGeom>
            <a:noFill/>
          </p:spPr>
          <p:txBody>
            <a:bodyPr wrap="none" rtlCol="0">
              <a:spAutoFit/>
            </a:bodyPr>
            <a:lstStyle/>
            <a:p>
              <a:pPr algn="ctr"/>
              <a:r>
                <a:rPr kumimoji="1" lang="ja-JP" altLang="en-US" sz="1050" dirty="0" smtClean="0">
                  <a:solidFill>
                    <a:schemeClr val="bg1"/>
                  </a:solidFill>
                  <a:latin typeface="Arial" pitchFamily="34" charset="0"/>
                  <a:ea typeface="HGP創英角ｺﾞｼｯｸUB" pitchFamily="50" charset="-128"/>
                  <a:cs typeface="Arial" pitchFamily="34" charset="0"/>
                </a:rPr>
                <a:t>物理</a:t>
              </a:r>
              <a:r>
                <a:rPr kumimoji="1" lang="en-US" altLang="ja-JP" sz="1050" dirty="0" smtClean="0">
                  <a:solidFill>
                    <a:schemeClr val="bg1"/>
                  </a:solidFill>
                  <a:latin typeface="Arial" pitchFamily="34" charset="0"/>
                  <a:ea typeface="HGP創英角ｺﾞｼｯｸUB" pitchFamily="50" charset="-128"/>
                  <a:cs typeface="Arial" pitchFamily="34" charset="0"/>
                </a:rPr>
                <a:t>NIC</a:t>
              </a:r>
              <a:endParaRPr kumimoji="1" lang="ja-JP" altLang="en-US" sz="1050" dirty="0">
                <a:solidFill>
                  <a:schemeClr val="bg1"/>
                </a:solidFill>
                <a:latin typeface="Arial" pitchFamily="34" charset="0"/>
                <a:ea typeface="HGP創英角ｺﾞｼｯｸUB" pitchFamily="50" charset="-128"/>
                <a:cs typeface="Arial" pitchFamily="34" charset="0"/>
              </a:endParaRPr>
            </a:p>
          </p:txBody>
        </p:sp>
      </p:grpSp>
      <p:sp>
        <p:nvSpPr>
          <p:cNvPr id="13" name="正方形/長方形 12"/>
          <p:cNvSpPr/>
          <p:nvPr/>
        </p:nvSpPr>
        <p:spPr bwMode="auto">
          <a:xfrm>
            <a:off x="765175" y="1352490"/>
            <a:ext cx="3502025" cy="3143310"/>
          </a:xfrm>
          <a:prstGeom prst="rect">
            <a:avLst/>
          </a:prstGeom>
          <a:solidFill>
            <a:srgbClr val="FFFFCC"/>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04900" y="2895600"/>
            <a:ext cx="762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a:t>
            </a:r>
            <a:r>
              <a:rPr lang="ja-JP" altLang="en-US" sz="2800" dirty="0" smtClean="0">
                <a:ea typeface="ＭＳ Ｐゴシック" pitchFamily="50" charset="-128"/>
              </a:rPr>
              <a:t>／サーバーの仮想化とネットワークの関係</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 name="正方形/長方形 6"/>
          <p:cNvSpPr/>
          <p:nvPr/>
        </p:nvSpPr>
        <p:spPr bwMode="auto">
          <a:xfrm>
            <a:off x="990600" y="1981200"/>
            <a:ext cx="990600" cy="457200"/>
          </a:xfrm>
          <a:prstGeom prst="rect">
            <a:avLst/>
          </a:prstGeom>
          <a:solidFill>
            <a:srgbClr val="00B050"/>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アプリ</a:t>
            </a:r>
          </a:p>
        </p:txBody>
      </p:sp>
      <p:sp>
        <p:nvSpPr>
          <p:cNvPr id="95" name="正方形/長方形 94"/>
          <p:cNvSpPr/>
          <p:nvPr/>
        </p:nvSpPr>
        <p:spPr bwMode="auto">
          <a:xfrm>
            <a:off x="990600" y="2438400"/>
            <a:ext cx="990600" cy="457200"/>
          </a:xfrm>
          <a:prstGeom prst="rect">
            <a:avLst/>
          </a:prstGeom>
          <a:solidFill>
            <a:schemeClr val="accent2">
              <a:lumMod val="60000"/>
              <a:lumOff val="40000"/>
            </a:schemeClr>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OS</a:t>
            </a:r>
            <a:endPar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endParaRPr>
          </a:p>
        </p:txBody>
      </p:sp>
      <p:sp>
        <p:nvSpPr>
          <p:cNvPr id="9" name="テキスト ボックス 8"/>
          <p:cNvSpPr txBox="1"/>
          <p:nvPr/>
        </p:nvSpPr>
        <p:spPr>
          <a:xfrm>
            <a:off x="1142394" y="2895600"/>
            <a:ext cx="686406" cy="253916"/>
          </a:xfrm>
          <a:prstGeom prst="rect">
            <a:avLst/>
          </a:prstGeom>
          <a:noFill/>
        </p:spPr>
        <p:txBody>
          <a:bodyPr wrap="none" rtlCol="0">
            <a:spAutoFit/>
          </a:bodyPr>
          <a:lstStyle/>
          <a:p>
            <a:pPr algn="ctr"/>
            <a:r>
              <a:rPr kumimoji="1" lang="ja-JP" altLang="en-US" sz="1050" dirty="0" smtClean="0">
                <a:solidFill>
                  <a:schemeClr val="bg1"/>
                </a:solidFill>
                <a:latin typeface="Arial" pitchFamily="34" charset="0"/>
                <a:ea typeface="HGP創英角ｺﾞｼｯｸUB" pitchFamily="50" charset="-128"/>
                <a:cs typeface="Arial" pitchFamily="34" charset="0"/>
              </a:rPr>
              <a:t>仮想</a:t>
            </a:r>
            <a:r>
              <a:rPr kumimoji="1" lang="en-US" altLang="ja-JP" sz="1050" dirty="0" smtClean="0">
                <a:solidFill>
                  <a:schemeClr val="bg1"/>
                </a:solidFill>
                <a:latin typeface="Arial" pitchFamily="34" charset="0"/>
                <a:ea typeface="HGP創英角ｺﾞｼｯｸUB" pitchFamily="50" charset="-128"/>
                <a:cs typeface="Arial" pitchFamily="34" charset="0"/>
              </a:rPr>
              <a:t>NIC</a:t>
            </a:r>
            <a:endParaRPr kumimoji="1" lang="ja-JP" altLang="en-US" sz="1050" dirty="0">
              <a:solidFill>
                <a:schemeClr val="bg1"/>
              </a:solidFill>
              <a:latin typeface="Arial" pitchFamily="34" charset="0"/>
              <a:ea typeface="HGP創英角ｺﾞｼｯｸUB" pitchFamily="50" charset="-128"/>
              <a:cs typeface="Arial" pitchFamily="34" charset="0"/>
            </a:endParaRPr>
          </a:p>
        </p:txBody>
      </p:sp>
      <p:pic>
        <p:nvPicPr>
          <p:cNvPr id="10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33600" y="2895600"/>
            <a:ext cx="762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6" name="正方形/長方形 105"/>
          <p:cNvSpPr/>
          <p:nvPr/>
        </p:nvSpPr>
        <p:spPr bwMode="auto">
          <a:xfrm>
            <a:off x="2019300" y="1981200"/>
            <a:ext cx="990600" cy="457200"/>
          </a:xfrm>
          <a:prstGeom prst="rect">
            <a:avLst/>
          </a:prstGeom>
          <a:solidFill>
            <a:srgbClr val="00B050"/>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アプリ</a:t>
            </a:r>
          </a:p>
        </p:txBody>
      </p:sp>
      <p:sp>
        <p:nvSpPr>
          <p:cNvPr id="107" name="正方形/長方形 106"/>
          <p:cNvSpPr/>
          <p:nvPr/>
        </p:nvSpPr>
        <p:spPr bwMode="auto">
          <a:xfrm>
            <a:off x="2019300" y="2438400"/>
            <a:ext cx="990600" cy="457200"/>
          </a:xfrm>
          <a:prstGeom prst="rect">
            <a:avLst/>
          </a:prstGeom>
          <a:solidFill>
            <a:schemeClr val="accent2">
              <a:lumMod val="60000"/>
              <a:lumOff val="40000"/>
            </a:schemeClr>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OS</a:t>
            </a:r>
            <a:endPar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endParaRPr>
          </a:p>
        </p:txBody>
      </p:sp>
      <p:sp>
        <p:nvSpPr>
          <p:cNvPr id="109" name="テキスト ボックス 108"/>
          <p:cNvSpPr txBox="1"/>
          <p:nvPr/>
        </p:nvSpPr>
        <p:spPr>
          <a:xfrm>
            <a:off x="2171094" y="2895600"/>
            <a:ext cx="686406" cy="253916"/>
          </a:xfrm>
          <a:prstGeom prst="rect">
            <a:avLst/>
          </a:prstGeom>
          <a:noFill/>
        </p:spPr>
        <p:txBody>
          <a:bodyPr wrap="none" rtlCol="0">
            <a:spAutoFit/>
          </a:bodyPr>
          <a:lstStyle/>
          <a:p>
            <a:pPr algn="ctr"/>
            <a:r>
              <a:rPr kumimoji="1" lang="ja-JP" altLang="en-US" sz="1050" dirty="0" smtClean="0">
                <a:solidFill>
                  <a:schemeClr val="bg1"/>
                </a:solidFill>
                <a:latin typeface="Arial" pitchFamily="34" charset="0"/>
                <a:ea typeface="HGP創英角ｺﾞｼｯｸUB" pitchFamily="50" charset="-128"/>
                <a:cs typeface="Arial" pitchFamily="34" charset="0"/>
              </a:rPr>
              <a:t>仮想</a:t>
            </a:r>
            <a:r>
              <a:rPr kumimoji="1" lang="en-US" altLang="ja-JP" sz="1050" dirty="0" smtClean="0">
                <a:solidFill>
                  <a:schemeClr val="bg1"/>
                </a:solidFill>
                <a:latin typeface="Arial" pitchFamily="34" charset="0"/>
                <a:ea typeface="HGP創英角ｺﾞｼｯｸUB" pitchFamily="50" charset="-128"/>
                <a:cs typeface="Arial" pitchFamily="34" charset="0"/>
              </a:rPr>
              <a:t>NIC</a:t>
            </a:r>
            <a:endParaRPr kumimoji="1" lang="ja-JP" altLang="en-US" sz="1050" dirty="0">
              <a:solidFill>
                <a:schemeClr val="bg1"/>
              </a:solidFill>
              <a:latin typeface="Arial" pitchFamily="34" charset="0"/>
              <a:ea typeface="HGP創英角ｺﾞｼｯｸUB" pitchFamily="50" charset="-128"/>
              <a:cs typeface="Arial" pitchFamily="34" charset="0"/>
            </a:endParaRPr>
          </a:p>
        </p:txBody>
      </p:sp>
      <p:pic>
        <p:nvPicPr>
          <p:cNvPr id="1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49600" y="2895600"/>
            <a:ext cx="762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1" name="正方形/長方形 110"/>
          <p:cNvSpPr/>
          <p:nvPr/>
        </p:nvSpPr>
        <p:spPr bwMode="auto">
          <a:xfrm>
            <a:off x="3035300" y="1981200"/>
            <a:ext cx="990600" cy="457200"/>
          </a:xfrm>
          <a:prstGeom prst="rect">
            <a:avLst/>
          </a:prstGeom>
          <a:solidFill>
            <a:srgbClr val="00B050"/>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アプリ</a:t>
            </a:r>
          </a:p>
        </p:txBody>
      </p:sp>
      <p:sp>
        <p:nvSpPr>
          <p:cNvPr id="112" name="正方形/長方形 111"/>
          <p:cNvSpPr/>
          <p:nvPr/>
        </p:nvSpPr>
        <p:spPr bwMode="auto">
          <a:xfrm>
            <a:off x="3035300" y="2438400"/>
            <a:ext cx="990600" cy="457200"/>
          </a:xfrm>
          <a:prstGeom prst="rect">
            <a:avLst/>
          </a:prstGeom>
          <a:solidFill>
            <a:schemeClr val="accent2">
              <a:lumMod val="60000"/>
              <a:lumOff val="40000"/>
            </a:schemeClr>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OS</a:t>
            </a:r>
            <a:endPar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endParaRPr>
          </a:p>
        </p:txBody>
      </p:sp>
      <p:sp>
        <p:nvSpPr>
          <p:cNvPr id="113" name="テキスト ボックス 112"/>
          <p:cNvSpPr txBox="1"/>
          <p:nvPr/>
        </p:nvSpPr>
        <p:spPr>
          <a:xfrm>
            <a:off x="3187094" y="2895600"/>
            <a:ext cx="686406" cy="253916"/>
          </a:xfrm>
          <a:prstGeom prst="rect">
            <a:avLst/>
          </a:prstGeom>
          <a:noFill/>
        </p:spPr>
        <p:txBody>
          <a:bodyPr wrap="none" rtlCol="0">
            <a:spAutoFit/>
          </a:bodyPr>
          <a:lstStyle/>
          <a:p>
            <a:pPr algn="ctr"/>
            <a:r>
              <a:rPr kumimoji="1" lang="ja-JP" altLang="en-US" sz="1050" dirty="0" smtClean="0">
                <a:solidFill>
                  <a:schemeClr val="bg1"/>
                </a:solidFill>
                <a:latin typeface="Arial" pitchFamily="34" charset="0"/>
                <a:ea typeface="HGP創英角ｺﾞｼｯｸUB" pitchFamily="50" charset="-128"/>
                <a:cs typeface="Arial" pitchFamily="34" charset="0"/>
              </a:rPr>
              <a:t>仮想</a:t>
            </a:r>
            <a:r>
              <a:rPr kumimoji="1" lang="en-US" altLang="ja-JP" sz="1050" dirty="0" smtClean="0">
                <a:solidFill>
                  <a:schemeClr val="bg1"/>
                </a:solidFill>
                <a:latin typeface="Arial" pitchFamily="34" charset="0"/>
                <a:ea typeface="HGP創英角ｺﾞｼｯｸUB" pitchFamily="50" charset="-128"/>
                <a:cs typeface="Arial" pitchFamily="34" charset="0"/>
              </a:rPr>
              <a:t>NIC</a:t>
            </a:r>
            <a:endParaRPr kumimoji="1" lang="ja-JP" altLang="en-US" sz="1050" dirty="0">
              <a:solidFill>
                <a:schemeClr val="bg1"/>
              </a:solidFill>
              <a:latin typeface="Arial" pitchFamily="34" charset="0"/>
              <a:ea typeface="HGP創英角ｺﾞｼｯｸUB" pitchFamily="50" charset="-128"/>
              <a:cs typeface="Arial" pitchFamily="34" charset="0"/>
            </a:endParaRPr>
          </a:p>
        </p:txBody>
      </p:sp>
      <p:sp>
        <p:nvSpPr>
          <p:cNvPr id="10" name="角丸四角形 9"/>
          <p:cNvSpPr/>
          <p:nvPr/>
        </p:nvSpPr>
        <p:spPr bwMode="auto">
          <a:xfrm>
            <a:off x="990600" y="3442901"/>
            <a:ext cx="3035300" cy="900499"/>
          </a:xfrm>
          <a:prstGeom prst="round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4" name="正方形/長方形 113"/>
          <p:cNvSpPr/>
          <p:nvPr/>
        </p:nvSpPr>
        <p:spPr bwMode="auto">
          <a:xfrm>
            <a:off x="1716087" y="3543302"/>
            <a:ext cx="1600200" cy="457200"/>
          </a:xfrm>
          <a:prstGeom prst="rect">
            <a:avLst/>
          </a:prstGeom>
          <a:solidFill>
            <a:schemeClr val="accent2">
              <a:lumMod val="60000"/>
              <a:lumOff val="40000"/>
            </a:schemeClr>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2000" dirty="0" smtClean="0">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仮想スイッチ</a:t>
            </a:r>
            <a:endPar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endParaRPr>
          </a:p>
        </p:txBody>
      </p:sp>
      <p:sp>
        <p:nvSpPr>
          <p:cNvPr id="115" name="正方形/長方形 114"/>
          <p:cNvSpPr/>
          <p:nvPr/>
        </p:nvSpPr>
        <p:spPr bwMode="auto">
          <a:xfrm>
            <a:off x="1708150" y="5092700"/>
            <a:ext cx="1600200" cy="4572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2000" dirty="0" smtClean="0">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物理スイッチ</a:t>
            </a:r>
            <a:endPar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endParaRPr>
          </a:p>
        </p:txBody>
      </p:sp>
      <p:sp>
        <p:nvSpPr>
          <p:cNvPr id="15" name="テキスト ボックス 14"/>
          <p:cNvSpPr txBox="1"/>
          <p:nvPr/>
        </p:nvSpPr>
        <p:spPr>
          <a:xfrm>
            <a:off x="2960893" y="4013201"/>
            <a:ext cx="1000595" cy="276999"/>
          </a:xfrm>
          <a:prstGeom prst="rect">
            <a:avLst/>
          </a:prstGeom>
          <a:noFill/>
        </p:spPr>
        <p:txBody>
          <a:bodyPr wrap="none" rtlCol="0">
            <a:spAutoFit/>
          </a:bodyPr>
          <a:lstStyle/>
          <a:p>
            <a:pPr algn="r"/>
            <a:r>
              <a:rPr kumimoji="1" lang="ja-JP" altLang="en-US" dirty="0" smtClean="0">
                <a:solidFill>
                  <a:schemeClr val="bg1"/>
                </a:solidFill>
                <a:effectLst>
                  <a:glow rad="139700">
                    <a:schemeClr val="accent6">
                      <a:satMod val="175000"/>
                      <a:alpha val="40000"/>
                    </a:schemeClr>
                  </a:glow>
                </a:effectLst>
                <a:latin typeface="HGP創英角ｺﾞｼｯｸUB" pitchFamily="50" charset="-128"/>
                <a:ea typeface="HGP創英角ｺﾞｼｯｸUB" pitchFamily="50" charset="-128"/>
              </a:rPr>
              <a:t>仮想化ソフト</a:t>
            </a:r>
            <a:endParaRPr kumimoji="1" lang="ja-JP" altLang="en-US" dirty="0">
              <a:solidFill>
                <a:schemeClr val="bg1"/>
              </a:solidFill>
              <a:effectLst>
                <a:glow rad="139700">
                  <a:schemeClr val="accent6">
                    <a:satMod val="175000"/>
                    <a:alpha val="40000"/>
                  </a:schemeClr>
                </a:glow>
              </a:effectLst>
              <a:latin typeface="HGP創英角ｺﾞｼｯｸUB" pitchFamily="50" charset="-128"/>
              <a:ea typeface="HGP創英角ｺﾞｼｯｸUB" pitchFamily="50" charset="-128"/>
            </a:endParaRPr>
          </a:p>
        </p:txBody>
      </p:sp>
      <p:sp>
        <p:nvSpPr>
          <p:cNvPr id="16" name="角丸四角形 15"/>
          <p:cNvSpPr/>
          <p:nvPr/>
        </p:nvSpPr>
        <p:spPr bwMode="auto">
          <a:xfrm>
            <a:off x="765175" y="5867400"/>
            <a:ext cx="3502025" cy="685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en-US" altLang="ja-JP" sz="2400" dirty="0" smtClean="0">
                <a:latin typeface="Arial" pitchFamily="34" charset="0"/>
                <a:ea typeface="HGP創英角ｺﾞｼｯｸUB" pitchFamily="50" charset="-128"/>
                <a:cs typeface="Arial" pitchFamily="34" charset="0"/>
              </a:rPr>
              <a:t>LAN</a:t>
            </a:r>
            <a:endParaRPr lang="ja-JP" altLang="en-US" sz="2400" dirty="0" smtClean="0">
              <a:latin typeface="Arial" pitchFamily="34" charset="0"/>
              <a:ea typeface="HGP創英角ｺﾞｼｯｸUB" pitchFamily="50" charset="-128"/>
              <a:cs typeface="Arial" pitchFamily="34" charset="0"/>
            </a:endParaRPr>
          </a:p>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latin typeface="Arial" pitchFamily="34" charset="0"/>
                <a:ea typeface="HGP創英角ｺﾞｼｯｸUB" pitchFamily="50" charset="-128"/>
                <a:cs typeface="Arial" pitchFamily="34" charset="0"/>
              </a:rPr>
              <a:t>物理</a:t>
            </a:r>
            <a:r>
              <a:rPr lang="ja-JP" altLang="en-US" dirty="0">
                <a:latin typeface="Arial" pitchFamily="34" charset="0"/>
                <a:ea typeface="HGP創英角ｺﾞｼｯｸUB" pitchFamily="50" charset="-128"/>
                <a:cs typeface="Arial" pitchFamily="34" charset="0"/>
              </a:rPr>
              <a:t>ネットワーク</a:t>
            </a:r>
            <a:endParaRPr kumimoji="0" lang="ja-JP" altLang="en-US" sz="1200" b="0" i="0" u="none" strike="noStrike" cap="none" normalizeH="0" baseline="0" dirty="0" smtClean="0">
              <a:ln>
                <a:noFill/>
              </a:ln>
              <a:solidFill>
                <a:srgbClr val="484848"/>
              </a:solidFill>
              <a:effectLst/>
              <a:latin typeface="Arial" pitchFamily="34" charset="0"/>
              <a:ea typeface="HGP創英角ｺﾞｼｯｸUB" pitchFamily="50" charset="-128"/>
              <a:cs typeface="Arial" pitchFamily="34" charset="0"/>
            </a:endParaRPr>
          </a:p>
        </p:txBody>
      </p:sp>
      <p:sp>
        <p:nvSpPr>
          <p:cNvPr id="18" name="テキスト ボックス 17"/>
          <p:cNvSpPr txBox="1"/>
          <p:nvPr/>
        </p:nvSpPr>
        <p:spPr>
          <a:xfrm>
            <a:off x="1834750" y="1352490"/>
            <a:ext cx="1362874" cy="400110"/>
          </a:xfrm>
          <a:prstGeom prst="rect">
            <a:avLst/>
          </a:prstGeom>
          <a:noFill/>
        </p:spPr>
        <p:txBody>
          <a:bodyPr wrap="none" rtlCol="0">
            <a:spAutoFit/>
          </a:bodyPr>
          <a:lstStyle/>
          <a:p>
            <a:pPr algn="ctr"/>
            <a:r>
              <a:rPr kumimoji="1" lang="ja-JP" altLang="en-US" sz="2000" dirty="0" smtClean="0">
                <a:solidFill>
                  <a:srgbClr val="3333FF"/>
                </a:solidFill>
                <a:latin typeface="HGP創英角ｺﾞｼｯｸUB" pitchFamily="50" charset="-128"/>
                <a:ea typeface="HGP創英角ｺﾞｼｯｸUB" pitchFamily="50" charset="-128"/>
              </a:rPr>
              <a:t>物理マシン</a:t>
            </a:r>
            <a:endParaRPr kumimoji="1" lang="ja-JP" altLang="en-US" sz="2000" dirty="0">
              <a:solidFill>
                <a:srgbClr val="3333FF"/>
              </a:solidFill>
              <a:latin typeface="HGP創英角ｺﾞｼｯｸUB" pitchFamily="50" charset="-128"/>
              <a:ea typeface="HGP創英角ｺﾞｼｯｸUB" pitchFamily="50" charset="-128"/>
            </a:endParaRPr>
          </a:p>
        </p:txBody>
      </p:sp>
      <p:sp>
        <p:nvSpPr>
          <p:cNvPr id="124" name="テキスト ボックス 123"/>
          <p:cNvSpPr txBox="1"/>
          <p:nvPr/>
        </p:nvSpPr>
        <p:spPr>
          <a:xfrm>
            <a:off x="1039000" y="1704201"/>
            <a:ext cx="893193" cy="276999"/>
          </a:xfrm>
          <a:prstGeom prst="rect">
            <a:avLst/>
          </a:prstGeom>
          <a:noFill/>
        </p:spPr>
        <p:txBody>
          <a:bodyPr wrap="none" rtlCol="0">
            <a:spAutoFit/>
          </a:bodyPr>
          <a:lstStyle/>
          <a:p>
            <a:pPr algn="ctr"/>
            <a:r>
              <a:rPr kumimoji="1" lang="ja-JP" altLang="en-US" dirty="0" smtClean="0">
                <a:solidFill>
                  <a:srgbClr val="3333FF"/>
                </a:solidFill>
                <a:latin typeface="HGP創英角ｺﾞｼｯｸUB" pitchFamily="50" charset="-128"/>
                <a:ea typeface="HGP創英角ｺﾞｼｯｸUB" pitchFamily="50" charset="-128"/>
              </a:rPr>
              <a:t>仮想マシン</a:t>
            </a:r>
            <a:endParaRPr kumimoji="1" lang="ja-JP" altLang="en-US" dirty="0">
              <a:solidFill>
                <a:srgbClr val="3333FF"/>
              </a:solidFill>
              <a:latin typeface="HGP創英角ｺﾞｼｯｸUB" pitchFamily="50" charset="-128"/>
              <a:ea typeface="HGP創英角ｺﾞｼｯｸUB" pitchFamily="50" charset="-128"/>
            </a:endParaRPr>
          </a:p>
        </p:txBody>
      </p:sp>
      <p:sp>
        <p:nvSpPr>
          <p:cNvPr id="125" name="テキスト ボックス 124"/>
          <p:cNvSpPr txBox="1"/>
          <p:nvPr/>
        </p:nvSpPr>
        <p:spPr>
          <a:xfrm>
            <a:off x="2067700" y="1704200"/>
            <a:ext cx="893193" cy="276999"/>
          </a:xfrm>
          <a:prstGeom prst="rect">
            <a:avLst/>
          </a:prstGeom>
          <a:noFill/>
        </p:spPr>
        <p:txBody>
          <a:bodyPr wrap="none" rtlCol="0">
            <a:spAutoFit/>
          </a:bodyPr>
          <a:lstStyle/>
          <a:p>
            <a:pPr algn="ctr"/>
            <a:r>
              <a:rPr kumimoji="1" lang="ja-JP" altLang="en-US" dirty="0" smtClean="0">
                <a:solidFill>
                  <a:srgbClr val="3333FF"/>
                </a:solidFill>
                <a:latin typeface="HGP創英角ｺﾞｼｯｸUB" pitchFamily="50" charset="-128"/>
                <a:ea typeface="HGP創英角ｺﾞｼｯｸUB" pitchFamily="50" charset="-128"/>
              </a:rPr>
              <a:t>仮想マシン</a:t>
            </a:r>
            <a:endParaRPr kumimoji="1" lang="ja-JP" altLang="en-US" dirty="0">
              <a:solidFill>
                <a:srgbClr val="3333FF"/>
              </a:solidFill>
              <a:latin typeface="HGP創英角ｺﾞｼｯｸUB" pitchFamily="50" charset="-128"/>
              <a:ea typeface="HGP創英角ｺﾞｼｯｸUB" pitchFamily="50" charset="-128"/>
            </a:endParaRPr>
          </a:p>
        </p:txBody>
      </p:sp>
      <p:sp>
        <p:nvSpPr>
          <p:cNvPr id="126" name="テキスト ボックス 125"/>
          <p:cNvSpPr txBox="1"/>
          <p:nvPr/>
        </p:nvSpPr>
        <p:spPr>
          <a:xfrm>
            <a:off x="3083700" y="1704200"/>
            <a:ext cx="893193" cy="276999"/>
          </a:xfrm>
          <a:prstGeom prst="rect">
            <a:avLst/>
          </a:prstGeom>
          <a:noFill/>
        </p:spPr>
        <p:txBody>
          <a:bodyPr wrap="none" rtlCol="0">
            <a:spAutoFit/>
          </a:bodyPr>
          <a:lstStyle/>
          <a:p>
            <a:pPr algn="ctr"/>
            <a:r>
              <a:rPr kumimoji="1" lang="ja-JP" altLang="en-US" dirty="0" smtClean="0">
                <a:solidFill>
                  <a:srgbClr val="3333FF"/>
                </a:solidFill>
                <a:latin typeface="HGP創英角ｺﾞｼｯｸUB" pitchFamily="50" charset="-128"/>
                <a:ea typeface="HGP創英角ｺﾞｼｯｸUB" pitchFamily="50" charset="-128"/>
              </a:rPr>
              <a:t>仮想マシン</a:t>
            </a:r>
            <a:endParaRPr kumimoji="1" lang="ja-JP" altLang="en-US" dirty="0">
              <a:solidFill>
                <a:srgbClr val="3333FF"/>
              </a:solidFill>
              <a:latin typeface="HGP創英角ｺﾞｼｯｸUB" pitchFamily="50" charset="-128"/>
              <a:ea typeface="HGP創英角ｺﾞｼｯｸUB" pitchFamily="50" charset="-128"/>
            </a:endParaRPr>
          </a:p>
        </p:txBody>
      </p:sp>
      <p:cxnSp>
        <p:nvCxnSpPr>
          <p:cNvPr id="20" name="直線コネクタ 19"/>
          <p:cNvCxnSpPr>
            <a:stCxn id="1026" idx="2"/>
            <a:endCxn id="114" idx="0"/>
          </p:cNvCxnSpPr>
          <p:nvPr/>
        </p:nvCxnSpPr>
        <p:spPr bwMode="auto">
          <a:xfrm>
            <a:off x="1485900" y="3200400"/>
            <a:ext cx="1030287" cy="342902"/>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直線コネクタ 129"/>
          <p:cNvCxnSpPr>
            <a:stCxn id="105" idx="2"/>
            <a:endCxn id="114" idx="0"/>
          </p:cNvCxnSpPr>
          <p:nvPr/>
        </p:nvCxnSpPr>
        <p:spPr bwMode="auto">
          <a:xfrm>
            <a:off x="2514600" y="3200400"/>
            <a:ext cx="1587" cy="342902"/>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3" name="直線コネクタ 132"/>
          <p:cNvCxnSpPr>
            <a:stCxn id="113" idx="2"/>
            <a:endCxn id="114" idx="0"/>
          </p:cNvCxnSpPr>
          <p:nvPr/>
        </p:nvCxnSpPr>
        <p:spPr bwMode="auto">
          <a:xfrm flipH="1">
            <a:off x="2516187" y="3149516"/>
            <a:ext cx="1014110" cy="393786"/>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直線コネクタ 136"/>
          <p:cNvCxnSpPr>
            <a:stCxn id="114" idx="2"/>
            <a:endCxn id="13" idx="2"/>
          </p:cNvCxnSpPr>
          <p:nvPr/>
        </p:nvCxnSpPr>
        <p:spPr bwMode="auto">
          <a:xfrm>
            <a:off x="2516187" y="4000502"/>
            <a:ext cx="1" cy="495298"/>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直線コネクタ 138"/>
          <p:cNvCxnSpPr>
            <a:stCxn id="116" idx="2"/>
            <a:endCxn id="115" idx="0"/>
          </p:cNvCxnSpPr>
          <p:nvPr/>
        </p:nvCxnSpPr>
        <p:spPr bwMode="auto">
          <a:xfrm flipH="1">
            <a:off x="2508250" y="4800600"/>
            <a:ext cx="7937" cy="292100"/>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直線コネクタ 144"/>
          <p:cNvCxnSpPr>
            <a:stCxn id="115" idx="2"/>
            <a:endCxn id="16" idx="0"/>
          </p:cNvCxnSpPr>
          <p:nvPr/>
        </p:nvCxnSpPr>
        <p:spPr bwMode="auto">
          <a:xfrm>
            <a:off x="2508250" y="5549900"/>
            <a:ext cx="7938" cy="317500"/>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 name="テキスト ボックス 49"/>
          <p:cNvSpPr txBox="1"/>
          <p:nvPr/>
        </p:nvSpPr>
        <p:spPr>
          <a:xfrm>
            <a:off x="907411" y="971490"/>
            <a:ext cx="3217547" cy="369332"/>
          </a:xfrm>
          <a:prstGeom prst="rect">
            <a:avLst/>
          </a:prstGeom>
          <a:noFill/>
        </p:spPr>
        <p:txBody>
          <a:bodyPr wrap="none" rtlCol="0">
            <a:spAutoFit/>
          </a:bodyPr>
          <a:lstStyle/>
          <a:p>
            <a:pPr algn="ctr"/>
            <a:r>
              <a:rPr kumimoji="1" lang="en-US" altLang="ja-JP" sz="1800" dirty="0" smtClean="0">
                <a:solidFill>
                  <a:srgbClr val="3333FF"/>
                </a:solidFill>
                <a:latin typeface="HGP創英角ｺﾞｼｯｸUB" pitchFamily="50" charset="-128"/>
                <a:ea typeface="HGP創英角ｺﾞｼｯｸUB" pitchFamily="50" charset="-128"/>
              </a:rPr>
              <a:t>【</a:t>
            </a:r>
            <a:r>
              <a:rPr kumimoji="1" lang="ja-JP" altLang="en-US" sz="1800" dirty="0">
                <a:solidFill>
                  <a:srgbClr val="C00000"/>
                </a:solidFill>
                <a:latin typeface="HGP創英角ｺﾞｼｯｸUB" pitchFamily="50" charset="-128"/>
                <a:ea typeface="HGP創英角ｺﾞｼｯｸUB" pitchFamily="50" charset="-128"/>
              </a:rPr>
              <a:t>構築</a:t>
            </a:r>
            <a:r>
              <a:rPr kumimoji="1" lang="ja-JP" altLang="en-US" sz="1800" dirty="0" smtClean="0">
                <a:solidFill>
                  <a:srgbClr val="C00000"/>
                </a:solidFill>
                <a:latin typeface="HGP創英角ｺﾞｼｯｸUB" pitchFamily="50" charset="-128"/>
                <a:ea typeface="HGP創英角ｺﾞｼｯｸUB" pitchFamily="50" charset="-128"/>
              </a:rPr>
              <a:t>する側の視点</a:t>
            </a:r>
            <a:r>
              <a:rPr kumimoji="1" lang="ja-JP" altLang="en-US" sz="1800" dirty="0" smtClean="0">
                <a:solidFill>
                  <a:srgbClr val="3333FF"/>
                </a:solidFill>
                <a:latin typeface="HGP創英角ｺﾞｼｯｸUB" pitchFamily="50" charset="-128"/>
                <a:ea typeface="HGP創英角ｺﾞｼｯｸUB" pitchFamily="50" charset="-128"/>
              </a:rPr>
              <a:t>：</a:t>
            </a:r>
            <a:r>
              <a:rPr kumimoji="1" lang="ja-JP" altLang="en-US" sz="1800" dirty="0">
                <a:solidFill>
                  <a:srgbClr val="3333FF"/>
                </a:solidFill>
                <a:latin typeface="HGP創英角ｺﾞｼｯｸUB" pitchFamily="50" charset="-128"/>
                <a:ea typeface="HGP創英角ｺﾞｼｯｸUB" pitchFamily="50" charset="-128"/>
              </a:rPr>
              <a:t>物理</a:t>
            </a:r>
            <a:r>
              <a:rPr kumimoji="1" lang="ja-JP" altLang="en-US" sz="1800" dirty="0" smtClean="0">
                <a:solidFill>
                  <a:srgbClr val="3333FF"/>
                </a:solidFill>
                <a:latin typeface="HGP創英角ｺﾞｼｯｸUB" pitchFamily="50" charset="-128"/>
                <a:ea typeface="HGP創英角ｺﾞｼｯｸUB" pitchFamily="50" charset="-128"/>
              </a:rPr>
              <a:t>構成</a:t>
            </a:r>
            <a:r>
              <a:rPr kumimoji="1" lang="en-US" altLang="ja-JP" sz="1800" dirty="0" smtClean="0">
                <a:solidFill>
                  <a:srgbClr val="3333FF"/>
                </a:solidFill>
                <a:latin typeface="HGP創英角ｺﾞｼｯｸUB" pitchFamily="50" charset="-128"/>
                <a:ea typeface="HGP創英角ｺﾞｼｯｸUB" pitchFamily="50" charset="-128"/>
              </a:rPr>
              <a:t>】</a:t>
            </a:r>
            <a:endParaRPr kumimoji="1" lang="ja-JP" altLang="en-US" sz="1800" dirty="0">
              <a:solidFill>
                <a:srgbClr val="3333FF"/>
              </a:solidFill>
              <a:latin typeface="HGP創英角ｺﾞｼｯｸUB" pitchFamily="50" charset="-128"/>
              <a:ea typeface="HGP創英角ｺﾞｼｯｸUB" pitchFamily="50" charset="-128"/>
            </a:endParaRPr>
          </a:p>
        </p:txBody>
      </p:sp>
      <p:grpSp>
        <p:nvGrpSpPr>
          <p:cNvPr id="8" name="グループ化 7"/>
          <p:cNvGrpSpPr/>
          <p:nvPr/>
        </p:nvGrpSpPr>
        <p:grpSpPr>
          <a:xfrm>
            <a:off x="4419600" y="971490"/>
            <a:ext cx="3943349" cy="5581710"/>
            <a:chOff x="4419600" y="971490"/>
            <a:chExt cx="3943349" cy="5581710"/>
          </a:xfrm>
        </p:grpSpPr>
        <p:grpSp>
          <p:nvGrpSpPr>
            <p:cNvPr id="2" name="グループ化 1"/>
            <p:cNvGrpSpPr/>
            <p:nvPr/>
          </p:nvGrpSpPr>
          <p:grpSpPr>
            <a:xfrm>
              <a:off x="4860924" y="971490"/>
              <a:ext cx="3502025" cy="5581710"/>
              <a:chOff x="4860924" y="971490"/>
              <a:chExt cx="3502025" cy="5581710"/>
            </a:xfrm>
          </p:grpSpPr>
          <p:pic>
            <p:nvPicPr>
              <p:cNvPr id="15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00649" y="2895600"/>
                <a:ext cx="762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4" name="正方形/長方形 153"/>
              <p:cNvSpPr/>
              <p:nvPr/>
            </p:nvSpPr>
            <p:spPr bwMode="auto">
              <a:xfrm>
                <a:off x="5086349" y="1981200"/>
                <a:ext cx="990600" cy="457200"/>
              </a:xfrm>
              <a:prstGeom prst="rect">
                <a:avLst/>
              </a:prstGeom>
              <a:solidFill>
                <a:srgbClr val="00B050"/>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アプリ</a:t>
                </a:r>
              </a:p>
            </p:txBody>
          </p:sp>
          <p:sp>
            <p:nvSpPr>
              <p:cNvPr id="155" name="正方形/長方形 154"/>
              <p:cNvSpPr/>
              <p:nvPr/>
            </p:nvSpPr>
            <p:spPr bwMode="auto">
              <a:xfrm>
                <a:off x="5086349" y="2438400"/>
                <a:ext cx="990600" cy="457200"/>
              </a:xfrm>
              <a:prstGeom prst="rect">
                <a:avLst/>
              </a:prstGeom>
              <a:solidFill>
                <a:schemeClr val="accent2">
                  <a:lumMod val="60000"/>
                  <a:lumOff val="40000"/>
                </a:schemeClr>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OS</a:t>
                </a:r>
                <a:endPar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endParaRPr>
              </a:p>
            </p:txBody>
          </p:sp>
          <p:sp>
            <p:nvSpPr>
              <p:cNvPr id="156" name="テキスト ボックス 155"/>
              <p:cNvSpPr txBox="1"/>
              <p:nvPr/>
            </p:nvSpPr>
            <p:spPr>
              <a:xfrm>
                <a:off x="5372795" y="2895600"/>
                <a:ext cx="417102" cy="253916"/>
              </a:xfrm>
              <a:prstGeom prst="rect">
                <a:avLst/>
              </a:prstGeom>
              <a:noFill/>
            </p:spPr>
            <p:txBody>
              <a:bodyPr wrap="none" rtlCol="0">
                <a:spAutoFit/>
              </a:bodyPr>
              <a:lstStyle/>
              <a:p>
                <a:pPr algn="ctr"/>
                <a:r>
                  <a:rPr kumimoji="1" lang="en-US" altLang="ja-JP" sz="1050" dirty="0" smtClean="0">
                    <a:solidFill>
                      <a:schemeClr val="bg1"/>
                    </a:solidFill>
                    <a:latin typeface="Arial" pitchFamily="34" charset="0"/>
                    <a:ea typeface="HGP創英角ｺﾞｼｯｸUB" pitchFamily="50" charset="-128"/>
                    <a:cs typeface="Arial" pitchFamily="34" charset="0"/>
                  </a:rPr>
                  <a:t>NIC</a:t>
                </a:r>
                <a:endParaRPr kumimoji="1" lang="ja-JP" altLang="en-US" sz="1050" dirty="0">
                  <a:solidFill>
                    <a:schemeClr val="bg1"/>
                  </a:solidFill>
                  <a:latin typeface="Arial" pitchFamily="34" charset="0"/>
                  <a:ea typeface="HGP創英角ｺﾞｼｯｸUB" pitchFamily="50" charset="-128"/>
                  <a:cs typeface="Arial" pitchFamily="34" charset="0"/>
                </a:endParaRPr>
              </a:p>
            </p:txBody>
          </p:sp>
          <p:pic>
            <p:nvPicPr>
              <p:cNvPr id="15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29349" y="2895600"/>
                <a:ext cx="762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9" name="正方形/長方形 158"/>
              <p:cNvSpPr/>
              <p:nvPr/>
            </p:nvSpPr>
            <p:spPr bwMode="auto">
              <a:xfrm>
                <a:off x="6115049" y="1981200"/>
                <a:ext cx="990600" cy="457200"/>
              </a:xfrm>
              <a:prstGeom prst="rect">
                <a:avLst/>
              </a:prstGeom>
              <a:solidFill>
                <a:srgbClr val="00B050"/>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アプリ</a:t>
                </a:r>
              </a:p>
            </p:txBody>
          </p:sp>
          <p:sp>
            <p:nvSpPr>
              <p:cNvPr id="160" name="正方形/長方形 159"/>
              <p:cNvSpPr/>
              <p:nvPr/>
            </p:nvSpPr>
            <p:spPr bwMode="auto">
              <a:xfrm>
                <a:off x="6115049" y="2438400"/>
                <a:ext cx="990600" cy="457200"/>
              </a:xfrm>
              <a:prstGeom prst="rect">
                <a:avLst/>
              </a:prstGeom>
              <a:solidFill>
                <a:schemeClr val="accent2">
                  <a:lumMod val="60000"/>
                  <a:lumOff val="40000"/>
                </a:schemeClr>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OS</a:t>
                </a:r>
                <a:endPar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endParaRPr>
              </a:p>
            </p:txBody>
          </p:sp>
          <p:sp>
            <p:nvSpPr>
              <p:cNvPr id="161" name="テキスト ボックス 160"/>
              <p:cNvSpPr txBox="1"/>
              <p:nvPr/>
            </p:nvSpPr>
            <p:spPr>
              <a:xfrm>
                <a:off x="6401495" y="2895600"/>
                <a:ext cx="417102" cy="253916"/>
              </a:xfrm>
              <a:prstGeom prst="rect">
                <a:avLst/>
              </a:prstGeom>
              <a:noFill/>
            </p:spPr>
            <p:txBody>
              <a:bodyPr wrap="none" rtlCol="0">
                <a:spAutoFit/>
              </a:bodyPr>
              <a:lstStyle/>
              <a:p>
                <a:pPr algn="ctr"/>
                <a:r>
                  <a:rPr kumimoji="1" lang="en-US" altLang="ja-JP" sz="1050" dirty="0" smtClean="0">
                    <a:solidFill>
                      <a:schemeClr val="bg1"/>
                    </a:solidFill>
                    <a:latin typeface="Arial" pitchFamily="34" charset="0"/>
                    <a:ea typeface="HGP創英角ｺﾞｼｯｸUB" pitchFamily="50" charset="-128"/>
                    <a:cs typeface="Arial" pitchFamily="34" charset="0"/>
                  </a:rPr>
                  <a:t>NIC</a:t>
                </a:r>
                <a:endParaRPr kumimoji="1" lang="ja-JP" altLang="en-US" sz="1050" dirty="0">
                  <a:solidFill>
                    <a:schemeClr val="bg1"/>
                  </a:solidFill>
                  <a:latin typeface="Arial" pitchFamily="34" charset="0"/>
                  <a:ea typeface="HGP創英角ｺﾞｼｯｸUB" pitchFamily="50" charset="-128"/>
                  <a:cs typeface="Arial" pitchFamily="34" charset="0"/>
                </a:endParaRPr>
              </a:p>
            </p:txBody>
          </p:sp>
          <p:pic>
            <p:nvPicPr>
              <p:cNvPr id="16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45349" y="2895600"/>
                <a:ext cx="762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5" name="正方形/長方形 174"/>
              <p:cNvSpPr/>
              <p:nvPr/>
            </p:nvSpPr>
            <p:spPr bwMode="auto">
              <a:xfrm>
                <a:off x="7131049" y="1981200"/>
                <a:ext cx="990600" cy="457200"/>
              </a:xfrm>
              <a:prstGeom prst="rect">
                <a:avLst/>
              </a:prstGeom>
              <a:solidFill>
                <a:srgbClr val="00B050"/>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アプリ</a:t>
                </a:r>
              </a:p>
            </p:txBody>
          </p:sp>
          <p:sp>
            <p:nvSpPr>
              <p:cNvPr id="176" name="正方形/長方形 175"/>
              <p:cNvSpPr/>
              <p:nvPr/>
            </p:nvSpPr>
            <p:spPr bwMode="auto">
              <a:xfrm>
                <a:off x="7131049" y="2438400"/>
                <a:ext cx="990600" cy="457200"/>
              </a:xfrm>
              <a:prstGeom prst="rect">
                <a:avLst/>
              </a:prstGeom>
              <a:solidFill>
                <a:schemeClr val="accent2">
                  <a:lumMod val="60000"/>
                  <a:lumOff val="40000"/>
                </a:schemeClr>
              </a:solidFill>
              <a:ln>
                <a:solidFill>
                  <a:schemeClr val="bg1"/>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OS</a:t>
                </a:r>
                <a:endParaRPr kumimoji="0" lang="ja-JP" altLang="en-US" sz="20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endParaRPr>
              </a:p>
            </p:txBody>
          </p:sp>
          <p:sp>
            <p:nvSpPr>
              <p:cNvPr id="177" name="テキスト ボックス 176"/>
              <p:cNvSpPr txBox="1"/>
              <p:nvPr/>
            </p:nvSpPr>
            <p:spPr>
              <a:xfrm>
                <a:off x="7417495" y="2895600"/>
                <a:ext cx="417102" cy="253916"/>
              </a:xfrm>
              <a:prstGeom prst="rect">
                <a:avLst/>
              </a:prstGeom>
              <a:noFill/>
            </p:spPr>
            <p:txBody>
              <a:bodyPr wrap="none" rtlCol="0">
                <a:spAutoFit/>
              </a:bodyPr>
              <a:lstStyle/>
              <a:p>
                <a:pPr algn="ctr"/>
                <a:r>
                  <a:rPr kumimoji="1" lang="en-US" altLang="ja-JP" sz="1050" dirty="0" smtClean="0">
                    <a:solidFill>
                      <a:schemeClr val="bg1"/>
                    </a:solidFill>
                    <a:latin typeface="Arial" pitchFamily="34" charset="0"/>
                    <a:ea typeface="HGP創英角ｺﾞｼｯｸUB" pitchFamily="50" charset="-128"/>
                    <a:cs typeface="Arial" pitchFamily="34" charset="0"/>
                  </a:rPr>
                  <a:t>NIC</a:t>
                </a:r>
                <a:endParaRPr kumimoji="1" lang="ja-JP" altLang="en-US" sz="1050" dirty="0">
                  <a:solidFill>
                    <a:schemeClr val="bg1"/>
                  </a:solidFill>
                  <a:latin typeface="Arial" pitchFamily="34" charset="0"/>
                  <a:ea typeface="HGP創英角ｺﾞｼｯｸUB" pitchFamily="50" charset="-128"/>
                  <a:cs typeface="Arial" pitchFamily="34" charset="0"/>
                </a:endParaRPr>
              </a:p>
            </p:txBody>
          </p:sp>
          <p:sp>
            <p:nvSpPr>
              <p:cNvPr id="180" name="正方形/長方形 179"/>
              <p:cNvSpPr/>
              <p:nvPr/>
            </p:nvSpPr>
            <p:spPr bwMode="auto">
              <a:xfrm>
                <a:off x="5803899" y="4114800"/>
                <a:ext cx="1600200" cy="10541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2000" dirty="0" smtClean="0">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物理スイッチ</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a:t>
                </a:r>
                <a:r>
                  <a:rPr kumimoji="0" lang="en-US" altLang="ja-JP" sz="18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L2</a:t>
                </a:r>
                <a:r>
                  <a:rPr kumimoji="0" lang="ja-JP" altLang="en-US" sz="1800" b="0" i="0" u="none" strike="noStrike" cap="none" normalizeH="0" baseline="0" dirty="0" smtClean="0">
                    <a:ln>
                      <a:noFill/>
                    </a:ln>
                    <a:solidFill>
                      <a:schemeClr val="bg1"/>
                    </a:solidFill>
                    <a:effectLst>
                      <a:glow rad="101600">
                        <a:schemeClr val="accent2">
                          <a:satMod val="175000"/>
                          <a:alpha val="40000"/>
                        </a:schemeClr>
                      </a:glow>
                    </a:effectLst>
                    <a:latin typeface="Arial" pitchFamily="34" charset="0"/>
                    <a:ea typeface="HGP創英角ｺﾞｼｯｸUB" pitchFamily="50" charset="-128"/>
                    <a:cs typeface="Arial" pitchFamily="34" charset="0"/>
                  </a:rPr>
                  <a:t>スイッチ）</a:t>
                </a:r>
              </a:p>
            </p:txBody>
          </p:sp>
          <p:sp>
            <p:nvSpPr>
              <p:cNvPr id="184" name="角丸四角形 183"/>
              <p:cNvSpPr/>
              <p:nvPr/>
            </p:nvSpPr>
            <p:spPr bwMode="auto">
              <a:xfrm>
                <a:off x="4860924" y="5867400"/>
                <a:ext cx="3502025" cy="685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en-US" altLang="ja-JP" sz="2400" dirty="0" smtClean="0">
                    <a:latin typeface="Arial" pitchFamily="34" charset="0"/>
                    <a:ea typeface="HGP創英角ｺﾞｼｯｸUB" pitchFamily="50" charset="-128"/>
                    <a:cs typeface="Arial" pitchFamily="34" charset="0"/>
                  </a:rPr>
                  <a:t>LAN</a:t>
                </a:r>
                <a:endParaRPr lang="ja-JP" altLang="en-US" sz="2400" dirty="0" smtClean="0">
                  <a:latin typeface="Arial" pitchFamily="34" charset="0"/>
                  <a:ea typeface="HGP創英角ｺﾞｼｯｸUB" pitchFamily="50" charset="-128"/>
                  <a:cs typeface="Arial" pitchFamily="34" charset="0"/>
                </a:endParaRPr>
              </a:p>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latin typeface="Arial" pitchFamily="34" charset="0"/>
                    <a:ea typeface="HGP創英角ｺﾞｼｯｸUB" pitchFamily="50" charset="-128"/>
                    <a:cs typeface="Arial" pitchFamily="34" charset="0"/>
                  </a:rPr>
                  <a:t>物理</a:t>
                </a:r>
                <a:r>
                  <a:rPr lang="ja-JP" altLang="en-US" dirty="0">
                    <a:latin typeface="Arial" pitchFamily="34" charset="0"/>
                    <a:ea typeface="HGP創英角ｺﾞｼｯｸUB" pitchFamily="50" charset="-128"/>
                    <a:cs typeface="Arial" pitchFamily="34" charset="0"/>
                  </a:rPr>
                  <a:t>ネットワーク</a:t>
                </a:r>
                <a:endParaRPr kumimoji="0" lang="ja-JP" altLang="en-US" sz="1200" b="0" i="0" u="none" strike="noStrike" cap="none" normalizeH="0" baseline="0" dirty="0" smtClean="0">
                  <a:ln>
                    <a:noFill/>
                  </a:ln>
                  <a:solidFill>
                    <a:srgbClr val="484848"/>
                  </a:solidFill>
                  <a:effectLst/>
                  <a:latin typeface="Arial" pitchFamily="34" charset="0"/>
                  <a:ea typeface="HGP創英角ｺﾞｼｯｸUB" pitchFamily="50" charset="-128"/>
                  <a:cs typeface="Arial" pitchFamily="34" charset="0"/>
                </a:endParaRPr>
              </a:p>
            </p:txBody>
          </p:sp>
          <p:sp>
            <p:nvSpPr>
              <p:cNvPr id="188" name="テキスト ボックス 187"/>
              <p:cNvSpPr txBox="1"/>
              <p:nvPr/>
            </p:nvSpPr>
            <p:spPr>
              <a:xfrm>
                <a:off x="5288637" y="1704201"/>
                <a:ext cx="585417" cy="276999"/>
              </a:xfrm>
              <a:prstGeom prst="rect">
                <a:avLst/>
              </a:prstGeom>
              <a:noFill/>
            </p:spPr>
            <p:txBody>
              <a:bodyPr wrap="none" rtlCol="0">
                <a:spAutoFit/>
              </a:bodyPr>
              <a:lstStyle/>
              <a:p>
                <a:pPr algn="ctr"/>
                <a:r>
                  <a:rPr kumimoji="1" lang="ja-JP" altLang="en-US" dirty="0" smtClean="0">
                    <a:solidFill>
                      <a:srgbClr val="3333FF"/>
                    </a:solidFill>
                    <a:latin typeface="HGP創英角ｺﾞｼｯｸUB" pitchFamily="50" charset="-128"/>
                    <a:ea typeface="HGP創英角ｺﾞｼｯｸUB" pitchFamily="50" charset="-128"/>
                  </a:rPr>
                  <a:t>マシン</a:t>
                </a:r>
                <a:endParaRPr kumimoji="1" lang="ja-JP" altLang="en-US" dirty="0">
                  <a:solidFill>
                    <a:srgbClr val="3333FF"/>
                  </a:solidFill>
                  <a:latin typeface="HGP創英角ｺﾞｼｯｸUB" pitchFamily="50" charset="-128"/>
                  <a:ea typeface="HGP創英角ｺﾞｼｯｸUB" pitchFamily="50" charset="-128"/>
                </a:endParaRPr>
              </a:p>
            </p:txBody>
          </p:sp>
          <p:sp>
            <p:nvSpPr>
              <p:cNvPr id="189" name="テキスト ボックス 188"/>
              <p:cNvSpPr txBox="1"/>
              <p:nvPr/>
            </p:nvSpPr>
            <p:spPr>
              <a:xfrm>
                <a:off x="6317337" y="1704200"/>
                <a:ext cx="585417" cy="276999"/>
              </a:xfrm>
              <a:prstGeom prst="rect">
                <a:avLst/>
              </a:prstGeom>
              <a:noFill/>
            </p:spPr>
            <p:txBody>
              <a:bodyPr wrap="none" rtlCol="0">
                <a:spAutoFit/>
              </a:bodyPr>
              <a:lstStyle/>
              <a:p>
                <a:pPr algn="ctr"/>
                <a:r>
                  <a:rPr kumimoji="1" lang="ja-JP" altLang="en-US" dirty="0" smtClean="0">
                    <a:solidFill>
                      <a:srgbClr val="3333FF"/>
                    </a:solidFill>
                    <a:latin typeface="HGP創英角ｺﾞｼｯｸUB" pitchFamily="50" charset="-128"/>
                    <a:ea typeface="HGP創英角ｺﾞｼｯｸUB" pitchFamily="50" charset="-128"/>
                  </a:rPr>
                  <a:t>マシン</a:t>
                </a:r>
                <a:endParaRPr kumimoji="1" lang="ja-JP" altLang="en-US" dirty="0">
                  <a:solidFill>
                    <a:srgbClr val="3333FF"/>
                  </a:solidFill>
                  <a:latin typeface="HGP創英角ｺﾞｼｯｸUB" pitchFamily="50" charset="-128"/>
                  <a:ea typeface="HGP創英角ｺﾞｼｯｸUB" pitchFamily="50" charset="-128"/>
                </a:endParaRPr>
              </a:p>
            </p:txBody>
          </p:sp>
          <p:sp>
            <p:nvSpPr>
              <p:cNvPr id="192" name="テキスト ボックス 191"/>
              <p:cNvSpPr txBox="1"/>
              <p:nvPr/>
            </p:nvSpPr>
            <p:spPr>
              <a:xfrm>
                <a:off x="7333337" y="1704200"/>
                <a:ext cx="585417" cy="276999"/>
              </a:xfrm>
              <a:prstGeom prst="rect">
                <a:avLst/>
              </a:prstGeom>
              <a:noFill/>
            </p:spPr>
            <p:txBody>
              <a:bodyPr wrap="none" rtlCol="0">
                <a:spAutoFit/>
              </a:bodyPr>
              <a:lstStyle/>
              <a:p>
                <a:pPr algn="ctr"/>
                <a:r>
                  <a:rPr kumimoji="1" lang="ja-JP" altLang="en-US" dirty="0" smtClean="0">
                    <a:solidFill>
                      <a:srgbClr val="3333FF"/>
                    </a:solidFill>
                    <a:latin typeface="HGP創英角ｺﾞｼｯｸUB" pitchFamily="50" charset="-128"/>
                    <a:ea typeface="HGP創英角ｺﾞｼｯｸUB" pitchFamily="50" charset="-128"/>
                  </a:rPr>
                  <a:t>マシン</a:t>
                </a:r>
                <a:endParaRPr kumimoji="1" lang="ja-JP" altLang="en-US" dirty="0">
                  <a:solidFill>
                    <a:srgbClr val="3333FF"/>
                  </a:solidFill>
                  <a:latin typeface="HGP創英角ｺﾞｼｯｸUB" pitchFamily="50" charset="-128"/>
                  <a:ea typeface="HGP創英角ｺﾞｼｯｸUB" pitchFamily="50" charset="-128"/>
                </a:endParaRPr>
              </a:p>
            </p:txBody>
          </p:sp>
          <p:cxnSp>
            <p:nvCxnSpPr>
              <p:cNvPr id="193" name="直線コネクタ 192"/>
              <p:cNvCxnSpPr>
                <a:stCxn id="153" idx="2"/>
                <a:endCxn id="180" idx="0"/>
              </p:cNvCxnSpPr>
              <p:nvPr/>
            </p:nvCxnSpPr>
            <p:spPr bwMode="auto">
              <a:xfrm>
                <a:off x="5581649" y="3200400"/>
                <a:ext cx="1022350" cy="914400"/>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直線コネクタ 193"/>
              <p:cNvCxnSpPr>
                <a:stCxn id="157" idx="2"/>
                <a:endCxn id="180" idx="0"/>
              </p:cNvCxnSpPr>
              <p:nvPr/>
            </p:nvCxnSpPr>
            <p:spPr bwMode="auto">
              <a:xfrm flipH="1">
                <a:off x="6603999" y="3200400"/>
                <a:ext cx="6350" cy="914400"/>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直線コネクタ 195"/>
              <p:cNvCxnSpPr>
                <a:stCxn id="177" idx="2"/>
                <a:endCxn id="180" idx="0"/>
              </p:cNvCxnSpPr>
              <p:nvPr/>
            </p:nvCxnSpPr>
            <p:spPr bwMode="auto">
              <a:xfrm flipH="1">
                <a:off x="6603999" y="3149516"/>
                <a:ext cx="1022047" cy="965284"/>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直線コネクタ 201"/>
              <p:cNvCxnSpPr>
                <a:stCxn id="180" idx="2"/>
                <a:endCxn id="184" idx="0"/>
              </p:cNvCxnSpPr>
              <p:nvPr/>
            </p:nvCxnSpPr>
            <p:spPr bwMode="auto">
              <a:xfrm>
                <a:off x="6603999" y="5168900"/>
                <a:ext cx="7938" cy="698500"/>
              </a:xfrm>
              <a:prstGeom prst="line">
                <a:avLst/>
              </a:prstGeom>
              <a:solidFill>
                <a:schemeClr val="bg1"/>
              </a:solidFill>
              <a:ln w="38100" cap="flat" cmpd="sng" algn="ctr">
                <a:solidFill>
                  <a:srgbClr val="C00000"/>
                </a:solidFill>
                <a:prstDash val="solid"/>
                <a:round/>
                <a:headEnd type="oval" w="med" len="med"/>
                <a:tailEnd type="oval"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4" name="テキスト ボックス 203"/>
              <p:cNvSpPr txBox="1"/>
              <p:nvPr/>
            </p:nvSpPr>
            <p:spPr>
              <a:xfrm>
                <a:off x="4998402" y="971490"/>
                <a:ext cx="3217547" cy="369332"/>
              </a:xfrm>
              <a:prstGeom prst="rect">
                <a:avLst/>
              </a:prstGeom>
              <a:noFill/>
            </p:spPr>
            <p:txBody>
              <a:bodyPr wrap="none" rtlCol="0">
                <a:spAutoFit/>
              </a:bodyPr>
              <a:lstStyle/>
              <a:p>
                <a:pPr algn="ctr"/>
                <a:r>
                  <a:rPr kumimoji="1" lang="en-US" altLang="ja-JP" sz="1800" dirty="0" smtClean="0">
                    <a:solidFill>
                      <a:srgbClr val="3333FF"/>
                    </a:solidFill>
                    <a:latin typeface="HGP創英角ｺﾞｼｯｸUB" pitchFamily="50" charset="-128"/>
                    <a:ea typeface="HGP創英角ｺﾞｼｯｸUB" pitchFamily="50" charset="-128"/>
                  </a:rPr>
                  <a:t>【</a:t>
                </a:r>
                <a:r>
                  <a:rPr kumimoji="1" lang="ja-JP" altLang="en-US" sz="1800" dirty="0" smtClean="0">
                    <a:solidFill>
                      <a:srgbClr val="C00000"/>
                    </a:solidFill>
                    <a:latin typeface="HGP創英角ｺﾞｼｯｸUB" pitchFamily="50" charset="-128"/>
                    <a:ea typeface="HGP創英角ｺﾞｼｯｸUB" pitchFamily="50" charset="-128"/>
                  </a:rPr>
                  <a:t>運用する側の視点</a:t>
                </a:r>
                <a:r>
                  <a:rPr kumimoji="1" lang="ja-JP" altLang="en-US" sz="1800" dirty="0" smtClean="0">
                    <a:solidFill>
                      <a:srgbClr val="3333FF"/>
                    </a:solidFill>
                    <a:latin typeface="HGP創英角ｺﾞｼｯｸUB" pitchFamily="50" charset="-128"/>
                    <a:ea typeface="HGP創英角ｺﾞｼｯｸUB" pitchFamily="50" charset="-128"/>
                  </a:rPr>
                  <a:t>：論理構成</a:t>
                </a:r>
                <a:r>
                  <a:rPr kumimoji="1" lang="en-US" altLang="ja-JP" sz="1800" dirty="0" smtClean="0">
                    <a:solidFill>
                      <a:srgbClr val="3333FF"/>
                    </a:solidFill>
                    <a:latin typeface="HGP創英角ｺﾞｼｯｸUB" pitchFamily="50" charset="-128"/>
                    <a:ea typeface="HGP創英角ｺﾞｼｯｸUB" pitchFamily="50" charset="-128"/>
                  </a:rPr>
                  <a:t>】</a:t>
                </a:r>
                <a:endParaRPr kumimoji="1" lang="ja-JP" altLang="en-US" sz="1800" dirty="0">
                  <a:solidFill>
                    <a:srgbClr val="3333FF"/>
                  </a:solidFill>
                  <a:latin typeface="HGP創英角ｺﾞｼｯｸUB" pitchFamily="50" charset="-128"/>
                  <a:ea typeface="HGP創英角ｺﾞｼｯｸUB" pitchFamily="50" charset="-128"/>
                </a:endParaRPr>
              </a:p>
            </p:txBody>
          </p:sp>
        </p:grpSp>
        <p:grpSp>
          <p:nvGrpSpPr>
            <p:cNvPr id="3" name="グループ化 2"/>
            <p:cNvGrpSpPr/>
            <p:nvPr/>
          </p:nvGrpSpPr>
          <p:grpSpPr>
            <a:xfrm>
              <a:off x="4419600" y="3543303"/>
              <a:ext cx="1454455" cy="2006597"/>
              <a:chOff x="4419600" y="3543303"/>
              <a:chExt cx="1454455" cy="2006597"/>
            </a:xfrm>
          </p:grpSpPr>
          <p:sp>
            <p:nvSpPr>
              <p:cNvPr id="4" name="右大かっこ 3"/>
              <p:cNvSpPr/>
              <p:nvPr/>
            </p:nvSpPr>
            <p:spPr bwMode="auto">
              <a:xfrm>
                <a:off x="4419600" y="3543303"/>
                <a:ext cx="225425" cy="2006597"/>
              </a:xfrm>
              <a:prstGeom prst="rightBracket">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 name="右矢印 4"/>
              <p:cNvSpPr/>
              <p:nvPr/>
            </p:nvSpPr>
            <p:spPr bwMode="auto">
              <a:xfrm>
                <a:off x="4928273" y="4365625"/>
                <a:ext cx="720725" cy="552449"/>
              </a:xfrm>
              <a:prstGeom prst="rightArrow">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 name="角丸四角形吹き出し 5"/>
              <p:cNvSpPr/>
              <p:nvPr/>
            </p:nvSpPr>
            <p:spPr bwMode="auto">
              <a:xfrm>
                <a:off x="4745733" y="3594101"/>
                <a:ext cx="1128322" cy="393698"/>
              </a:xfrm>
              <a:prstGeom prst="wedgeRoundRectCallout">
                <a:avLst>
                  <a:gd name="adj1" fmla="val -10703"/>
                  <a:gd name="adj2" fmla="val 139920"/>
                  <a:gd name="adj3" fmla="val 16667"/>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L2</a:t>
                </a:r>
                <a:r>
                  <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スイッチの</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050" dirty="0" smtClean="0">
                    <a:solidFill>
                      <a:schemeClr val="bg1"/>
                    </a:solidFill>
                    <a:latin typeface="Arial" pitchFamily="34" charset="0"/>
                    <a:ea typeface="HGP創英角ｺﾞｼｯｸUB" pitchFamily="50" charset="-128"/>
                    <a:cs typeface="Arial" pitchFamily="34" charset="0"/>
                  </a:rPr>
                  <a:t>カスケード接続</a:t>
                </a:r>
                <a:endPar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grpSp>
      </p:grpSp>
    </p:spTree>
    <p:extLst>
      <p:ext uri="{BB962C8B-B14F-4D97-AF65-F5344CB8AC3E}">
        <p14:creationId xmlns:p14="http://schemas.microsoft.com/office/powerpoint/2010/main" val="38482681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smtClean="0">
                <a:ea typeface="ＭＳ Ｐゴシック" pitchFamily="50" charset="-128"/>
              </a:rPr>
              <a:t>ネットワークの課題</a:t>
            </a:r>
            <a:endParaRPr kumimoji="1" lang="ja-JP" altLang="en-US" dirty="0"/>
          </a:p>
        </p:txBody>
      </p:sp>
      <p:sp>
        <p:nvSpPr>
          <p:cNvPr id="8" name="角丸四角形 7"/>
          <p:cNvSpPr/>
          <p:nvPr/>
        </p:nvSpPr>
        <p:spPr bwMode="auto">
          <a:xfrm>
            <a:off x="609600" y="1238071"/>
            <a:ext cx="3581400" cy="2217761"/>
          </a:xfrm>
          <a:prstGeom prst="roundRect">
            <a:avLst>
              <a:gd name="adj" fmla="val 6298"/>
            </a:avLst>
          </a:prstGeom>
          <a:solidFill>
            <a:srgbClr val="CCFFCC"/>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2" name="角丸四角形 51"/>
          <p:cNvSpPr/>
          <p:nvPr/>
        </p:nvSpPr>
        <p:spPr bwMode="auto">
          <a:xfrm>
            <a:off x="4953000" y="1238071"/>
            <a:ext cx="3581400" cy="2217761"/>
          </a:xfrm>
          <a:prstGeom prst="roundRect">
            <a:avLst>
              <a:gd name="adj" fmla="val 6298"/>
            </a:avLst>
          </a:prstGeom>
          <a:solidFill>
            <a:schemeClr val="accent3">
              <a:lumMod val="95000"/>
            </a:schemeClr>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endParaRPr lang="ja-JP" altLang="en-US"/>
          </a:p>
        </p:txBody>
      </p:sp>
      <p:sp>
        <p:nvSpPr>
          <p:cNvPr id="53" name="角丸四角形 52"/>
          <p:cNvSpPr/>
          <p:nvPr/>
        </p:nvSpPr>
        <p:spPr bwMode="auto">
          <a:xfrm>
            <a:off x="5861356" y="3962400"/>
            <a:ext cx="1764687" cy="609600"/>
          </a:xfrm>
          <a:prstGeom prst="roundRect">
            <a:avLst>
              <a:gd name="adj" fmla="val 6298"/>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a:solidFill>
                  <a:schemeClr val="bg1"/>
                </a:solidFill>
                <a:latin typeface="Arial" pitchFamily="34" charset="0"/>
                <a:ea typeface="HGP創英角ｺﾞｼｯｸUB" pitchFamily="50" charset="-128"/>
                <a:cs typeface="Arial" pitchFamily="34" charset="0"/>
              </a:rPr>
              <a:t>物理スイッチ（</a:t>
            </a:r>
            <a:r>
              <a:rPr lang="en-US" altLang="ja-JP" sz="1800" dirty="0">
                <a:solidFill>
                  <a:schemeClr val="bg1"/>
                </a:solidFill>
                <a:latin typeface="Arial" pitchFamily="34" charset="0"/>
                <a:ea typeface="HGP創英角ｺﾞｼｯｸUB" pitchFamily="50" charset="-128"/>
                <a:cs typeface="Arial" pitchFamily="34" charset="0"/>
              </a:rPr>
              <a:t>L2</a:t>
            </a:r>
            <a:r>
              <a:rPr lang="ja-JP" altLang="en-US" sz="1800" dirty="0">
                <a:solidFill>
                  <a:schemeClr val="bg1"/>
                </a:solidFill>
                <a:latin typeface="Arial" pitchFamily="34" charset="0"/>
                <a:ea typeface="HGP創英角ｺﾞｼｯｸUB" pitchFamily="50" charset="-128"/>
                <a:cs typeface="Arial" pitchFamily="34" charset="0"/>
              </a:rPr>
              <a:t>）</a:t>
            </a:r>
          </a:p>
        </p:txBody>
      </p:sp>
      <p:sp>
        <p:nvSpPr>
          <p:cNvPr id="54" name="角丸四角形 53"/>
          <p:cNvSpPr/>
          <p:nvPr/>
        </p:nvSpPr>
        <p:spPr bwMode="auto">
          <a:xfrm>
            <a:off x="914400" y="1692995"/>
            <a:ext cx="914400" cy="617561"/>
          </a:xfrm>
          <a:prstGeom prst="roundRect">
            <a:avLst>
              <a:gd name="adj" fmla="val 6298"/>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en-US" altLang="ja-JP" sz="1800" dirty="0" smtClean="0">
                <a:solidFill>
                  <a:schemeClr val="bg1"/>
                </a:solidFill>
                <a:latin typeface="Arial" pitchFamily="34" charset="0"/>
                <a:ea typeface="HGP創英角ｺﾞｼｯｸUB" pitchFamily="50" charset="-128"/>
                <a:cs typeface="Arial" pitchFamily="34" charset="0"/>
              </a:rPr>
              <a:t>VM</a:t>
            </a:r>
            <a:endParaRPr lang="ja-JP" altLang="en-US" sz="1800" dirty="0" smtClean="0">
              <a:solidFill>
                <a:schemeClr val="bg1"/>
              </a:solidFill>
              <a:latin typeface="Arial" pitchFamily="34" charset="0"/>
              <a:ea typeface="HGP創英角ｺﾞｼｯｸUB" pitchFamily="50" charset="-128"/>
              <a:cs typeface="Arial" pitchFamily="34" charset="0"/>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A</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55" name="角丸四角形 54"/>
          <p:cNvSpPr/>
          <p:nvPr/>
        </p:nvSpPr>
        <p:spPr bwMode="auto">
          <a:xfrm>
            <a:off x="1943100" y="1692995"/>
            <a:ext cx="914400" cy="617561"/>
          </a:xfrm>
          <a:prstGeom prst="roundRect">
            <a:avLst>
              <a:gd name="adj" fmla="val 6298"/>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a:t>
            </a:r>
          </a:p>
          <a:p>
            <a:pPr marL="0" marR="0" indent="0" algn="ctr" defTabSz="914400" rtl="0" eaLnBrk="1" fontAlgn="base" latinLnBrk="0" hangingPunct="1">
              <a:lnSpc>
                <a:spcPct val="100000"/>
              </a:lnSpc>
              <a:spcBef>
                <a:spcPts val="0"/>
              </a:spcBef>
              <a:spcAft>
                <a:spcPct val="0"/>
              </a:spcAft>
              <a:buClrTx/>
              <a:buSzTx/>
              <a:buFontTx/>
              <a:buNone/>
              <a:tabLst/>
            </a:pPr>
            <a:r>
              <a:rPr lang="en-US" altLang="ja-JP" sz="1800" dirty="0">
                <a:solidFill>
                  <a:schemeClr val="bg1"/>
                </a:solidFill>
                <a:latin typeface="Arial Black" pitchFamily="34" charset="0"/>
                <a:ea typeface="HGP創英角ｺﾞｼｯｸUB" pitchFamily="50" charset="-128"/>
                <a:cs typeface="Arial" pitchFamily="34" charset="0"/>
              </a:rPr>
              <a:t>B</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56" name="角丸四角形 55"/>
          <p:cNvSpPr/>
          <p:nvPr/>
        </p:nvSpPr>
        <p:spPr bwMode="auto">
          <a:xfrm>
            <a:off x="2941093" y="1692994"/>
            <a:ext cx="914400" cy="617561"/>
          </a:xfrm>
          <a:prstGeom prst="roundRect">
            <a:avLst>
              <a:gd name="adj" fmla="val 6298"/>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a:t>
            </a:r>
          </a:p>
          <a:p>
            <a:pPr marL="0" marR="0" indent="0" algn="ctr" defTabSz="914400" rtl="0" eaLnBrk="1" fontAlgn="base" latinLnBrk="0" hangingPunct="1">
              <a:lnSpc>
                <a:spcPct val="100000"/>
              </a:lnSpc>
              <a:spcBef>
                <a:spcPts val="0"/>
              </a:spcBef>
              <a:spcAft>
                <a:spcPct val="0"/>
              </a:spcAft>
              <a:buClrTx/>
              <a:buSzTx/>
              <a:buFontTx/>
              <a:buNone/>
              <a:tabLst/>
            </a:pPr>
            <a:r>
              <a:rPr lang="en-US" altLang="ja-JP" sz="1800" dirty="0">
                <a:solidFill>
                  <a:schemeClr val="bg1"/>
                </a:solidFill>
                <a:latin typeface="HGP創英角ｺﾞｼｯｸUB" pitchFamily="50" charset="-128"/>
                <a:ea typeface="HGP創英角ｺﾞｼｯｸUB" pitchFamily="50" charset="-128"/>
                <a:cs typeface="Arial" pitchFamily="34" charset="0"/>
              </a:rPr>
              <a:t>C</a:t>
            </a:r>
            <a:endParaRPr kumimoji="0" lang="ja-JP" altLang="en-US" sz="1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cs typeface="Arial" pitchFamily="34" charset="0"/>
            </a:endParaRPr>
          </a:p>
        </p:txBody>
      </p:sp>
      <p:sp>
        <p:nvSpPr>
          <p:cNvPr id="57" name="角丸四角形 56"/>
          <p:cNvSpPr/>
          <p:nvPr/>
        </p:nvSpPr>
        <p:spPr bwMode="auto">
          <a:xfrm>
            <a:off x="1676400" y="2693832"/>
            <a:ext cx="14478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仮想スイッチ</a:t>
            </a:r>
          </a:p>
        </p:txBody>
      </p:sp>
      <p:cxnSp>
        <p:nvCxnSpPr>
          <p:cNvPr id="12" name="直線コネクタ 11"/>
          <p:cNvCxnSpPr>
            <a:stCxn id="54" idx="2"/>
            <a:endCxn id="57" idx="0"/>
          </p:cNvCxnSpPr>
          <p:nvPr/>
        </p:nvCxnSpPr>
        <p:spPr bwMode="auto">
          <a:xfrm>
            <a:off x="1371600" y="2310556"/>
            <a:ext cx="1028700" cy="383276"/>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直線コネクタ 15"/>
          <p:cNvCxnSpPr>
            <a:stCxn id="57" idx="0"/>
            <a:endCxn id="55" idx="2"/>
          </p:cNvCxnSpPr>
          <p:nvPr/>
        </p:nvCxnSpPr>
        <p:spPr bwMode="auto">
          <a:xfrm flipV="1">
            <a:off x="2400300" y="2310556"/>
            <a:ext cx="0" cy="383276"/>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 name="直線コネクタ 59"/>
          <p:cNvCxnSpPr>
            <a:stCxn id="57" idx="0"/>
            <a:endCxn id="56" idx="2"/>
          </p:cNvCxnSpPr>
          <p:nvPr/>
        </p:nvCxnSpPr>
        <p:spPr bwMode="auto">
          <a:xfrm flipV="1">
            <a:off x="2400300" y="2310555"/>
            <a:ext cx="997993" cy="383277"/>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 name="直線コネクタ 60"/>
          <p:cNvCxnSpPr>
            <a:stCxn id="57" idx="2"/>
            <a:endCxn id="53" idx="0"/>
          </p:cNvCxnSpPr>
          <p:nvPr/>
        </p:nvCxnSpPr>
        <p:spPr bwMode="auto">
          <a:xfrm>
            <a:off x="2400300" y="3153303"/>
            <a:ext cx="4343400" cy="809097"/>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角丸四角形 64"/>
          <p:cNvSpPr/>
          <p:nvPr/>
        </p:nvSpPr>
        <p:spPr bwMode="auto">
          <a:xfrm>
            <a:off x="7296434" y="1692993"/>
            <a:ext cx="914400" cy="617561"/>
          </a:xfrm>
          <a:prstGeom prst="roundRect">
            <a:avLst>
              <a:gd name="adj" fmla="val 6298"/>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en-US" altLang="ja-JP" sz="1800" dirty="0" smtClean="0">
                <a:solidFill>
                  <a:schemeClr val="bg1"/>
                </a:solidFill>
                <a:latin typeface="Arial" pitchFamily="34" charset="0"/>
                <a:ea typeface="HGP創英角ｺﾞｼｯｸUB" pitchFamily="50" charset="-128"/>
                <a:cs typeface="Arial" pitchFamily="34" charset="0"/>
              </a:rPr>
              <a:t>VM</a:t>
            </a:r>
            <a:endParaRPr lang="ja-JP" altLang="en-US" sz="1800" dirty="0" smtClean="0">
              <a:solidFill>
                <a:schemeClr val="bg1"/>
              </a:solidFill>
              <a:latin typeface="Arial" pitchFamily="34" charset="0"/>
              <a:ea typeface="HGP創英角ｺﾞｼｯｸUB" pitchFamily="50" charset="-128"/>
              <a:cs typeface="Arial" pitchFamily="34" charset="0"/>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E</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66" name="角丸四角形 65"/>
          <p:cNvSpPr/>
          <p:nvPr/>
        </p:nvSpPr>
        <p:spPr bwMode="auto">
          <a:xfrm>
            <a:off x="6286500" y="1692995"/>
            <a:ext cx="914400" cy="617561"/>
          </a:xfrm>
          <a:prstGeom prst="roundRect">
            <a:avLst>
              <a:gd name="adj" fmla="val 6298"/>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D</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67" name="角丸四角形 66"/>
          <p:cNvSpPr/>
          <p:nvPr/>
        </p:nvSpPr>
        <p:spPr bwMode="auto">
          <a:xfrm>
            <a:off x="5257658" y="1692994"/>
            <a:ext cx="914400" cy="617561"/>
          </a:xfrm>
          <a:prstGeom prst="roundRect">
            <a:avLst>
              <a:gd name="adj" fmla="val 6298"/>
            </a:avLst>
          </a:prstGeom>
          <a:solidFill>
            <a:srgbClr val="FF9900">
              <a:alpha val="60000"/>
            </a:srgbClr>
          </a:solidFill>
          <a:ln w="28575">
            <a:solidFill>
              <a:srgbClr val="FFFFFF"/>
            </a:solidFill>
            <a:prstDash val="sysDot"/>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a:t>
            </a:r>
          </a:p>
          <a:p>
            <a:pPr marL="0" marR="0" indent="0" algn="ctr" defTabSz="914400" rtl="0" eaLnBrk="1" fontAlgn="base" latinLnBrk="0" hangingPunct="1">
              <a:lnSpc>
                <a:spcPct val="100000"/>
              </a:lnSpc>
              <a:spcBef>
                <a:spcPts val="0"/>
              </a:spcBef>
              <a:spcAft>
                <a:spcPct val="0"/>
              </a:spcAft>
              <a:buClrTx/>
              <a:buSzTx/>
              <a:buFontTx/>
              <a:buNone/>
              <a:tabLst/>
            </a:pPr>
            <a:r>
              <a:rPr lang="en-US" altLang="ja-JP" sz="1800" dirty="0">
                <a:solidFill>
                  <a:schemeClr val="bg1"/>
                </a:solidFill>
                <a:latin typeface="HGP創英角ｺﾞｼｯｸUB" pitchFamily="50" charset="-128"/>
                <a:ea typeface="HGP創英角ｺﾞｼｯｸUB" pitchFamily="50" charset="-128"/>
                <a:cs typeface="Arial" pitchFamily="34" charset="0"/>
              </a:rPr>
              <a:t>C</a:t>
            </a:r>
            <a:endParaRPr kumimoji="0" lang="ja-JP" altLang="en-US" sz="1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cs typeface="Arial" pitchFamily="34" charset="0"/>
            </a:endParaRPr>
          </a:p>
        </p:txBody>
      </p:sp>
      <p:sp>
        <p:nvSpPr>
          <p:cNvPr id="69" name="角丸四角形 68"/>
          <p:cNvSpPr/>
          <p:nvPr/>
        </p:nvSpPr>
        <p:spPr bwMode="auto">
          <a:xfrm>
            <a:off x="6019800" y="2693832"/>
            <a:ext cx="14478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仮想スイッチ</a:t>
            </a:r>
          </a:p>
        </p:txBody>
      </p:sp>
      <p:cxnSp>
        <p:nvCxnSpPr>
          <p:cNvPr id="70" name="直線コネクタ 69"/>
          <p:cNvCxnSpPr>
            <a:stCxn id="65" idx="2"/>
            <a:endCxn id="69" idx="0"/>
          </p:cNvCxnSpPr>
          <p:nvPr/>
        </p:nvCxnSpPr>
        <p:spPr bwMode="auto">
          <a:xfrm flipH="1">
            <a:off x="6743700" y="2310554"/>
            <a:ext cx="1009934" cy="383278"/>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直線コネクタ 70"/>
          <p:cNvCxnSpPr>
            <a:stCxn id="69" idx="0"/>
            <a:endCxn id="66" idx="2"/>
          </p:cNvCxnSpPr>
          <p:nvPr/>
        </p:nvCxnSpPr>
        <p:spPr bwMode="auto">
          <a:xfrm flipV="1">
            <a:off x="6743700" y="2310556"/>
            <a:ext cx="0" cy="383276"/>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直線コネクタ 71"/>
          <p:cNvCxnSpPr>
            <a:stCxn id="69" idx="0"/>
            <a:endCxn id="67" idx="2"/>
          </p:cNvCxnSpPr>
          <p:nvPr/>
        </p:nvCxnSpPr>
        <p:spPr bwMode="auto">
          <a:xfrm flipH="1" flipV="1">
            <a:off x="5714858" y="2310555"/>
            <a:ext cx="1028842" cy="383277"/>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直線コネクタ 72"/>
          <p:cNvCxnSpPr>
            <a:stCxn id="69" idx="2"/>
            <a:endCxn id="53" idx="0"/>
          </p:cNvCxnSpPr>
          <p:nvPr/>
        </p:nvCxnSpPr>
        <p:spPr bwMode="auto">
          <a:xfrm>
            <a:off x="6743700" y="3153303"/>
            <a:ext cx="0" cy="809097"/>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右矢印 73"/>
          <p:cNvSpPr/>
          <p:nvPr/>
        </p:nvSpPr>
        <p:spPr bwMode="auto">
          <a:xfrm>
            <a:off x="3733800" y="1597176"/>
            <a:ext cx="1676400" cy="809198"/>
          </a:xfrm>
          <a:prstGeom prst="rightArrow">
            <a:avLst/>
          </a:prstGeom>
          <a:solidFill>
            <a:srgbClr val="FFFF00">
              <a:alpha val="60000"/>
            </a:srgbClr>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100" b="0" i="0" u="none" strike="noStrike" cap="none" normalizeH="0" baseline="0" dirty="0" smtClean="0">
                <a:ln>
                  <a:noFill/>
                </a:ln>
                <a:solidFill>
                  <a:srgbClr val="3333FF"/>
                </a:solidFill>
                <a:effectLst/>
                <a:latin typeface="HGP創英角ｺﾞｼｯｸUB" pitchFamily="50" charset="-128"/>
                <a:ea typeface="HGP創英角ｺﾞｼｯｸUB" pitchFamily="50" charset="-128"/>
              </a:rPr>
              <a:t>ライブマイグレーション</a:t>
            </a:r>
            <a:endParaRPr kumimoji="1" lang="ja-JP" altLang="en-US" sz="1000" dirty="0">
              <a:solidFill>
                <a:srgbClr val="3333FF"/>
              </a:solidFill>
            </a:endParaRPr>
          </a:p>
        </p:txBody>
      </p:sp>
      <p:sp>
        <p:nvSpPr>
          <p:cNvPr id="75" name="テキスト ボックス 74"/>
          <p:cNvSpPr txBox="1"/>
          <p:nvPr/>
        </p:nvSpPr>
        <p:spPr>
          <a:xfrm>
            <a:off x="4332485" y="904174"/>
            <a:ext cx="1522829" cy="510778"/>
          </a:xfrm>
          <a:prstGeom prst="wedgeRoundRectCallout">
            <a:avLst>
              <a:gd name="adj1" fmla="val -40216"/>
              <a:gd name="adj2" fmla="val 117274"/>
              <a:gd name="adj3" fmla="val 16667"/>
            </a:avLst>
          </a:prstGeom>
          <a:solidFill>
            <a:srgbClr val="FFC000"/>
          </a:solidFill>
        </p:spPr>
        <p:style>
          <a:lnRef idx="0">
            <a:schemeClr val="accent3"/>
          </a:lnRef>
          <a:fillRef idx="3">
            <a:schemeClr val="accent3"/>
          </a:fillRef>
          <a:effectRef idx="3">
            <a:schemeClr val="accent3"/>
          </a:effectRef>
          <a:fontRef idx="minor">
            <a:schemeClr val="lt1"/>
          </a:fontRef>
        </p:style>
        <p:txBody>
          <a:bodyPr wrap="none" rtlCol="0">
            <a:spAutoFit/>
          </a:bodyPr>
          <a:lstStyle/>
          <a:p>
            <a:pPr algn="ctr">
              <a:spcBef>
                <a:spcPts val="0"/>
              </a:spcBef>
            </a:pPr>
            <a:r>
              <a:rPr kumimoji="1" lang="ja-JP" altLang="en-US" dirty="0" smtClean="0">
                <a:solidFill>
                  <a:schemeClr val="bg1"/>
                </a:solidFill>
                <a:latin typeface="HGP創英角ｺﾞｼｯｸUB" pitchFamily="50" charset="-128"/>
                <a:ea typeface="HGP創英角ｺﾞｼｯｸUB" pitchFamily="50" charset="-128"/>
              </a:rPr>
              <a:t>物理サーバー間の</a:t>
            </a:r>
          </a:p>
          <a:p>
            <a:pPr algn="ctr">
              <a:spcBef>
                <a:spcPts val="0"/>
              </a:spcBef>
            </a:pPr>
            <a:r>
              <a:rPr kumimoji="1" lang="ja-JP" altLang="en-US" dirty="0" smtClean="0">
                <a:solidFill>
                  <a:schemeClr val="bg1"/>
                </a:solidFill>
                <a:latin typeface="HGP創英角ｺﾞｼｯｸUB" pitchFamily="50" charset="-128"/>
                <a:ea typeface="HGP創英角ｺﾞｼｯｸUB" pitchFamily="50" charset="-128"/>
              </a:rPr>
              <a:t>仮想サーバーの移動</a:t>
            </a:r>
            <a:endParaRPr kumimoji="1" lang="ja-JP" altLang="en-US" dirty="0">
              <a:solidFill>
                <a:schemeClr val="bg1"/>
              </a:solidFill>
              <a:latin typeface="HGP創英角ｺﾞｼｯｸUB" pitchFamily="50" charset="-128"/>
              <a:ea typeface="HGP創英角ｺﾞｼｯｸUB" pitchFamily="50" charset="-128"/>
            </a:endParaRPr>
          </a:p>
        </p:txBody>
      </p:sp>
      <p:sp>
        <p:nvSpPr>
          <p:cNvPr id="76" name="角丸四角形吹き出し 75"/>
          <p:cNvSpPr/>
          <p:nvPr/>
        </p:nvSpPr>
        <p:spPr bwMode="auto">
          <a:xfrm>
            <a:off x="3200400" y="2795723"/>
            <a:ext cx="1497984" cy="387824"/>
          </a:xfrm>
          <a:prstGeom prst="wedgeRoundRectCallout">
            <a:avLst>
              <a:gd name="adj1" fmla="val -66893"/>
              <a:gd name="adj2" fmla="val -27871"/>
              <a:gd name="adj3" fmla="val 16667"/>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C</a:t>
            </a:r>
            <a:r>
              <a:rPr kumimoji="0" lang="ja-JP" altLang="en-US"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の</a:t>
            </a:r>
            <a:r>
              <a:rPr kumimoji="0" lang="en-US" altLang="ja-JP"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VLAN</a:t>
            </a:r>
            <a:r>
              <a:rPr kumimoji="0" lang="ja-JP" altLang="en-US"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を削除</a:t>
            </a:r>
          </a:p>
        </p:txBody>
      </p:sp>
      <p:sp>
        <p:nvSpPr>
          <p:cNvPr id="77" name="角丸四角形吹き出し 76"/>
          <p:cNvSpPr/>
          <p:nvPr/>
        </p:nvSpPr>
        <p:spPr bwMode="auto">
          <a:xfrm>
            <a:off x="7248667" y="3305697"/>
            <a:ext cx="1497984" cy="387824"/>
          </a:xfrm>
          <a:prstGeom prst="wedgeRoundRectCallout">
            <a:avLst>
              <a:gd name="adj1" fmla="val -43204"/>
              <a:gd name="adj2" fmla="val -128319"/>
              <a:gd name="adj3" fmla="val 16667"/>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C</a:t>
            </a:r>
            <a:r>
              <a:rPr kumimoji="0" lang="ja-JP" altLang="en-US"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の</a:t>
            </a:r>
            <a:r>
              <a:rPr kumimoji="0" lang="en-US" altLang="ja-JP"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VLAN</a:t>
            </a:r>
            <a:r>
              <a:rPr kumimoji="0" lang="ja-JP" altLang="en-US"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を追加</a:t>
            </a:r>
          </a:p>
        </p:txBody>
      </p:sp>
      <p:sp>
        <p:nvSpPr>
          <p:cNvPr id="78" name="角丸四角形吹き出し 77"/>
          <p:cNvSpPr/>
          <p:nvPr/>
        </p:nvSpPr>
        <p:spPr bwMode="auto">
          <a:xfrm>
            <a:off x="6919059" y="4794966"/>
            <a:ext cx="1669150" cy="571500"/>
          </a:xfrm>
          <a:prstGeom prst="wedgeRoundRectCallout">
            <a:avLst>
              <a:gd name="adj1" fmla="val -40026"/>
              <a:gd name="adj2" fmla="val -101424"/>
              <a:gd name="adj3" fmla="val 16667"/>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C</a:t>
            </a:r>
            <a:r>
              <a:rPr kumimoji="0" lang="ja-JP" altLang="en-US"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の移動に伴い</a:t>
            </a:r>
            <a:r>
              <a:rPr kumimoji="0" lang="en-US" altLang="ja-JP"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VLAN</a:t>
            </a:r>
            <a:r>
              <a:rPr kumimoji="0" lang="ja-JP" altLang="en-US" sz="1400" b="0" i="0" u="none" strike="noStrike" cap="none" normalizeH="0" baseline="0" dirty="0" smtClean="0">
                <a:ln>
                  <a:noFill/>
                </a:ln>
                <a:solidFill>
                  <a:srgbClr val="FF0000"/>
                </a:solidFill>
                <a:effectLst/>
                <a:latin typeface="Arial" pitchFamily="34" charset="0"/>
                <a:ea typeface="HGP創英角ｺﾞｼｯｸUB" pitchFamily="50" charset="-128"/>
                <a:cs typeface="Arial" pitchFamily="34" charset="0"/>
              </a:rPr>
              <a:t>の設定変更</a:t>
            </a:r>
          </a:p>
        </p:txBody>
      </p:sp>
      <p:sp>
        <p:nvSpPr>
          <p:cNvPr id="80" name="テキスト ボックス 79"/>
          <p:cNvSpPr txBox="1"/>
          <p:nvPr/>
        </p:nvSpPr>
        <p:spPr>
          <a:xfrm>
            <a:off x="297022" y="904174"/>
            <a:ext cx="1377672" cy="510778"/>
          </a:xfrm>
          <a:prstGeom prst="wedgeRoundRectCallout">
            <a:avLst>
              <a:gd name="adj1" fmla="val 68513"/>
              <a:gd name="adj2" fmla="val 69179"/>
              <a:gd name="adj3" fmla="val 16667"/>
            </a:avLst>
          </a:prstGeom>
          <a:solidFill>
            <a:srgbClr val="FFC000"/>
          </a:solidFill>
        </p:spPr>
        <p:style>
          <a:lnRef idx="0">
            <a:schemeClr val="accent3"/>
          </a:lnRef>
          <a:fillRef idx="3">
            <a:schemeClr val="accent3"/>
          </a:fillRef>
          <a:effectRef idx="3">
            <a:schemeClr val="accent3"/>
          </a:effectRef>
          <a:fontRef idx="minor">
            <a:schemeClr val="lt1"/>
          </a:fontRef>
        </p:style>
        <p:txBody>
          <a:bodyPr wrap="none" rtlCol="0">
            <a:spAutoFit/>
          </a:bodyPr>
          <a:lstStyle/>
          <a:p>
            <a:pPr algn="ctr">
              <a:spcBef>
                <a:spcPts val="0"/>
              </a:spcBef>
            </a:pPr>
            <a:r>
              <a:rPr kumimoji="1" lang="ja-JP" altLang="en-US" dirty="0" smtClean="0">
                <a:solidFill>
                  <a:schemeClr val="bg1"/>
                </a:solidFill>
                <a:latin typeface="HGP創英角ｺﾞｼｯｸUB" pitchFamily="50" charset="-128"/>
                <a:ea typeface="HGP創英角ｺﾞｼｯｸUB" pitchFamily="50" charset="-128"/>
              </a:rPr>
              <a:t>仮想サーバーの</a:t>
            </a:r>
          </a:p>
          <a:p>
            <a:pPr algn="ctr">
              <a:spcBef>
                <a:spcPts val="0"/>
              </a:spcBef>
            </a:pPr>
            <a:r>
              <a:rPr kumimoji="1" lang="ja-JP" altLang="en-US" dirty="0" smtClean="0">
                <a:solidFill>
                  <a:schemeClr val="bg1"/>
                </a:solidFill>
                <a:latin typeface="HGP創英角ｺﾞｼｯｸUB" pitchFamily="50" charset="-128"/>
                <a:ea typeface="HGP創英角ｺﾞｼｯｸUB" pitchFamily="50" charset="-128"/>
              </a:rPr>
              <a:t>予測できない増殖</a:t>
            </a:r>
            <a:endParaRPr kumimoji="1" lang="ja-JP" altLang="en-US" dirty="0">
              <a:solidFill>
                <a:schemeClr val="bg1"/>
              </a:solidFill>
              <a:latin typeface="HGP創英角ｺﾞｼｯｸUB" pitchFamily="50" charset="-128"/>
              <a:ea typeface="HGP創英角ｺﾞｼｯｸUB" pitchFamily="50" charset="-128"/>
            </a:endParaRPr>
          </a:p>
        </p:txBody>
      </p:sp>
      <p:sp>
        <p:nvSpPr>
          <p:cNvPr id="81" name="テキスト ボックス 80"/>
          <p:cNvSpPr txBox="1"/>
          <p:nvPr/>
        </p:nvSpPr>
        <p:spPr>
          <a:xfrm>
            <a:off x="2969809" y="1320177"/>
            <a:ext cx="1144865" cy="276999"/>
          </a:xfrm>
          <a:prstGeom prst="rect">
            <a:avLst/>
          </a:prstGeom>
          <a:noFill/>
        </p:spPr>
        <p:txBody>
          <a:bodyPr wrap="none" rtlCol="0">
            <a:spAutoFit/>
          </a:bodyPr>
          <a:lstStyle/>
          <a:p>
            <a:r>
              <a:rPr kumimoji="1" lang="ja-JP" altLang="en-US" dirty="0" smtClean="0">
                <a:solidFill>
                  <a:srgbClr val="669900"/>
                </a:solidFill>
                <a:latin typeface="HGP創英角ｺﾞｼｯｸUB" pitchFamily="50" charset="-128"/>
                <a:ea typeface="HGP創英角ｺﾞｼｯｸUB" pitchFamily="50" charset="-128"/>
              </a:rPr>
              <a:t>物理サーバー１</a:t>
            </a:r>
            <a:endParaRPr kumimoji="1" lang="ja-JP" altLang="en-US" dirty="0">
              <a:solidFill>
                <a:srgbClr val="669900"/>
              </a:solidFill>
              <a:latin typeface="HGP創英角ｺﾞｼｯｸUB" pitchFamily="50" charset="-128"/>
              <a:ea typeface="HGP創英角ｺﾞｼｯｸUB" pitchFamily="50" charset="-128"/>
            </a:endParaRPr>
          </a:p>
        </p:txBody>
      </p:sp>
      <p:sp>
        <p:nvSpPr>
          <p:cNvPr id="82" name="テキスト ボックス 81"/>
          <p:cNvSpPr txBox="1"/>
          <p:nvPr/>
        </p:nvSpPr>
        <p:spPr>
          <a:xfrm>
            <a:off x="7296434" y="1320177"/>
            <a:ext cx="1144865" cy="276999"/>
          </a:xfrm>
          <a:prstGeom prst="rect">
            <a:avLst/>
          </a:prstGeom>
          <a:noFill/>
        </p:spPr>
        <p:txBody>
          <a:bodyPr wrap="none" rtlCol="0">
            <a:spAutoFit/>
          </a:bodyPr>
          <a:lstStyle/>
          <a:p>
            <a:r>
              <a:rPr kumimoji="1" lang="ja-JP" altLang="en-US" dirty="0" smtClean="0">
                <a:solidFill>
                  <a:srgbClr val="0070C0"/>
                </a:solidFill>
                <a:latin typeface="HGP創英角ｺﾞｼｯｸUB" pitchFamily="50" charset="-128"/>
                <a:ea typeface="HGP創英角ｺﾞｼｯｸUB" pitchFamily="50" charset="-128"/>
              </a:rPr>
              <a:t>物理サーバー</a:t>
            </a:r>
            <a:r>
              <a:rPr kumimoji="1" lang="en-US" altLang="ja-JP" dirty="0" smtClean="0">
                <a:solidFill>
                  <a:srgbClr val="0070C0"/>
                </a:solidFill>
                <a:latin typeface="HGP創英角ｺﾞｼｯｸUB" pitchFamily="50" charset="-128"/>
                <a:ea typeface="HGP創英角ｺﾞｼｯｸUB" pitchFamily="50" charset="-128"/>
              </a:rPr>
              <a:t>2</a:t>
            </a:r>
            <a:endParaRPr kumimoji="1" lang="ja-JP" altLang="en-US" dirty="0">
              <a:solidFill>
                <a:srgbClr val="0070C0"/>
              </a:solidFill>
              <a:latin typeface="HGP創英角ｺﾞｼｯｸUB" pitchFamily="50" charset="-128"/>
              <a:ea typeface="HGP創英角ｺﾞｼｯｸUB" pitchFamily="50" charset="-128"/>
            </a:endParaRPr>
          </a:p>
        </p:txBody>
      </p:sp>
      <p:pic>
        <p:nvPicPr>
          <p:cNvPr id="1027" name="Picture 3"/>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6013" y="3511319"/>
            <a:ext cx="5588773" cy="3249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30" name="正方形/長方形 1029"/>
          <p:cNvSpPr/>
          <p:nvPr/>
        </p:nvSpPr>
        <p:spPr>
          <a:xfrm>
            <a:off x="5671438" y="5860281"/>
            <a:ext cx="2986715" cy="369332"/>
          </a:xfrm>
          <a:prstGeom prst="rect">
            <a:avLst/>
          </a:prstGeom>
        </p:spPr>
        <p:txBody>
          <a:bodyPr wrap="none">
            <a:spAutoFit/>
          </a:bodyPr>
          <a:lstStyle/>
          <a:p>
            <a:r>
              <a:rPr lang="ja-JP" altLang="en-US" sz="1800" dirty="0">
                <a:solidFill>
                  <a:srgbClr val="FF0000"/>
                </a:solidFill>
                <a:latin typeface="HGP創英角ｺﾞｼｯｸUB" pitchFamily="50" charset="-128"/>
                <a:ea typeface="HGP創英角ｺﾞｼｯｸUB" pitchFamily="50" charset="-128"/>
              </a:rPr>
              <a:t>サーバー仮想化に関する課題</a:t>
            </a:r>
          </a:p>
        </p:txBody>
      </p:sp>
      <p:sp>
        <p:nvSpPr>
          <p:cNvPr id="1031" name="正方形/長方形 1030"/>
          <p:cNvSpPr/>
          <p:nvPr/>
        </p:nvSpPr>
        <p:spPr>
          <a:xfrm>
            <a:off x="6247279" y="6229613"/>
            <a:ext cx="2363147" cy="276999"/>
          </a:xfrm>
          <a:prstGeom prst="rect">
            <a:avLst/>
          </a:prstGeom>
        </p:spPr>
        <p:txBody>
          <a:bodyPr wrap="none">
            <a:spAutoFit/>
          </a:bodyPr>
          <a:lstStyle/>
          <a:p>
            <a:r>
              <a:rPr lang="en-US" altLang="ja-JP" dirty="0"/>
              <a:t>ESG “Ahead of the curve” event</a:t>
            </a:r>
            <a:endParaRPr lang="ja-JP" altLang="en-US" dirty="0"/>
          </a:p>
        </p:txBody>
      </p:sp>
    </p:spTree>
    <p:extLst>
      <p:ext uri="{BB962C8B-B14F-4D97-AF65-F5344CB8AC3E}">
        <p14:creationId xmlns:p14="http://schemas.microsoft.com/office/powerpoint/2010/main" val="968986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down)">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wipe(left)">
                                      <p:cBhvr>
                                        <p:cTn id="12" dur="500"/>
                                        <p:tgtEl>
                                          <p:spTgt spid="67"/>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wipe(left)">
                                      <p:cBhvr>
                                        <p:cTn id="15" dur="500"/>
                                        <p:tgtEl>
                                          <p:spTgt spid="74"/>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75"/>
                                        </p:tgtEl>
                                        <p:attrNameLst>
                                          <p:attrName>style.visibility</p:attrName>
                                        </p:attrNameLst>
                                      </p:cBhvr>
                                      <p:to>
                                        <p:strVal val="visible"/>
                                      </p:to>
                                    </p:set>
                                    <p:animEffect transition="in" filter="wipe(left)">
                                      <p:cBhvr>
                                        <p:cTn id="18" dur="500"/>
                                        <p:tgtEl>
                                          <p:spTgt spid="75"/>
                                        </p:tgtEl>
                                      </p:cBhvr>
                                    </p:animEffect>
                                  </p:childTnLst>
                                </p:cTn>
                              </p:par>
                              <p:par>
                                <p:cTn id="19" presetID="22" presetClass="entr" presetSubtype="8" fill="hold" nodeType="with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wipe(left)">
                                      <p:cBhvr>
                                        <p:cTn id="21" dur="500"/>
                                        <p:tgtEl>
                                          <p:spTgt spid="7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6"/>
                                        </p:tgtEl>
                                        <p:attrNameLst>
                                          <p:attrName>style.visibility</p:attrName>
                                        </p:attrNameLst>
                                      </p:cBhvr>
                                      <p:to>
                                        <p:strVal val="visible"/>
                                      </p:to>
                                    </p:set>
                                    <p:animEffect transition="in" filter="wipe(left)">
                                      <p:cBhvr>
                                        <p:cTn id="26" dur="500"/>
                                        <p:tgtEl>
                                          <p:spTgt spid="7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wipe(left)">
                                      <p:cBhvr>
                                        <p:cTn id="31" dur="500"/>
                                        <p:tgtEl>
                                          <p:spTgt spid="7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78"/>
                                        </p:tgtEl>
                                        <p:attrNameLst>
                                          <p:attrName>style.visibility</p:attrName>
                                        </p:attrNameLst>
                                      </p:cBhvr>
                                      <p:to>
                                        <p:strVal val="visible"/>
                                      </p:to>
                                    </p:set>
                                    <p:animEffect transition="in" filter="wipe(left)">
                                      <p:cBhvr>
                                        <p:cTn id="34" dur="500"/>
                                        <p:tgtEl>
                                          <p:spTgt spid="78"/>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1027"/>
                                        </p:tgtEl>
                                        <p:attrNameLst>
                                          <p:attrName>style.visibility</p:attrName>
                                        </p:attrNameLst>
                                      </p:cBhvr>
                                      <p:to>
                                        <p:strVal val="visible"/>
                                      </p:to>
                                    </p:set>
                                    <p:anim calcmode="lin" valueType="num">
                                      <p:cBhvr>
                                        <p:cTn id="39" dur="500" fill="hold"/>
                                        <p:tgtEl>
                                          <p:spTgt spid="1027"/>
                                        </p:tgtEl>
                                        <p:attrNameLst>
                                          <p:attrName>ppt_w</p:attrName>
                                        </p:attrNameLst>
                                      </p:cBhvr>
                                      <p:tavLst>
                                        <p:tav tm="0">
                                          <p:val>
                                            <p:fltVal val="0"/>
                                          </p:val>
                                        </p:tav>
                                        <p:tav tm="100000">
                                          <p:val>
                                            <p:strVal val="#ppt_w"/>
                                          </p:val>
                                        </p:tav>
                                      </p:tavLst>
                                    </p:anim>
                                    <p:anim calcmode="lin" valueType="num">
                                      <p:cBhvr>
                                        <p:cTn id="40" dur="500" fill="hold"/>
                                        <p:tgtEl>
                                          <p:spTgt spid="1027"/>
                                        </p:tgtEl>
                                        <p:attrNameLst>
                                          <p:attrName>ppt_h</p:attrName>
                                        </p:attrNameLst>
                                      </p:cBhvr>
                                      <p:tavLst>
                                        <p:tav tm="0">
                                          <p:val>
                                            <p:fltVal val="0"/>
                                          </p:val>
                                        </p:tav>
                                        <p:tav tm="100000">
                                          <p:val>
                                            <p:strVal val="#ppt_h"/>
                                          </p:val>
                                        </p:tav>
                                      </p:tavLst>
                                    </p:anim>
                                    <p:animEffect transition="in" filter="fade">
                                      <p:cBhvr>
                                        <p:cTn id="41" dur="500"/>
                                        <p:tgtEl>
                                          <p:spTgt spid="102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031"/>
                                        </p:tgtEl>
                                        <p:attrNameLst>
                                          <p:attrName>style.visibility</p:attrName>
                                        </p:attrNameLst>
                                      </p:cBhvr>
                                      <p:to>
                                        <p:strVal val="visible"/>
                                      </p:to>
                                    </p:set>
                                    <p:anim calcmode="lin" valueType="num">
                                      <p:cBhvr>
                                        <p:cTn id="44" dur="500" fill="hold"/>
                                        <p:tgtEl>
                                          <p:spTgt spid="1031"/>
                                        </p:tgtEl>
                                        <p:attrNameLst>
                                          <p:attrName>ppt_w</p:attrName>
                                        </p:attrNameLst>
                                      </p:cBhvr>
                                      <p:tavLst>
                                        <p:tav tm="0">
                                          <p:val>
                                            <p:fltVal val="0"/>
                                          </p:val>
                                        </p:tav>
                                        <p:tav tm="100000">
                                          <p:val>
                                            <p:strVal val="#ppt_w"/>
                                          </p:val>
                                        </p:tav>
                                      </p:tavLst>
                                    </p:anim>
                                    <p:anim calcmode="lin" valueType="num">
                                      <p:cBhvr>
                                        <p:cTn id="45" dur="500" fill="hold"/>
                                        <p:tgtEl>
                                          <p:spTgt spid="1031"/>
                                        </p:tgtEl>
                                        <p:attrNameLst>
                                          <p:attrName>ppt_h</p:attrName>
                                        </p:attrNameLst>
                                      </p:cBhvr>
                                      <p:tavLst>
                                        <p:tav tm="0">
                                          <p:val>
                                            <p:fltVal val="0"/>
                                          </p:val>
                                        </p:tav>
                                        <p:tav tm="100000">
                                          <p:val>
                                            <p:strVal val="#ppt_h"/>
                                          </p:val>
                                        </p:tav>
                                      </p:tavLst>
                                    </p:anim>
                                    <p:animEffect transition="in" filter="fade">
                                      <p:cBhvr>
                                        <p:cTn id="46" dur="500"/>
                                        <p:tgtEl>
                                          <p:spTgt spid="1031"/>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030"/>
                                        </p:tgtEl>
                                        <p:attrNameLst>
                                          <p:attrName>style.visibility</p:attrName>
                                        </p:attrNameLst>
                                      </p:cBhvr>
                                      <p:to>
                                        <p:strVal val="visible"/>
                                      </p:to>
                                    </p:set>
                                    <p:anim calcmode="lin" valueType="num">
                                      <p:cBhvr>
                                        <p:cTn id="49" dur="500" fill="hold"/>
                                        <p:tgtEl>
                                          <p:spTgt spid="1030"/>
                                        </p:tgtEl>
                                        <p:attrNameLst>
                                          <p:attrName>ppt_w</p:attrName>
                                        </p:attrNameLst>
                                      </p:cBhvr>
                                      <p:tavLst>
                                        <p:tav tm="0">
                                          <p:val>
                                            <p:fltVal val="0"/>
                                          </p:val>
                                        </p:tav>
                                        <p:tav tm="100000">
                                          <p:val>
                                            <p:strVal val="#ppt_w"/>
                                          </p:val>
                                        </p:tav>
                                      </p:tavLst>
                                    </p:anim>
                                    <p:anim calcmode="lin" valueType="num">
                                      <p:cBhvr>
                                        <p:cTn id="50" dur="500" fill="hold"/>
                                        <p:tgtEl>
                                          <p:spTgt spid="1030"/>
                                        </p:tgtEl>
                                        <p:attrNameLst>
                                          <p:attrName>ppt_h</p:attrName>
                                        </p:attrNameLst>
                                      </p:cBhvr>
                                      <p:tavLst>
                                        <p:tav tm="0">
                                          <p:val>
                                            <p:fltVal val="0"/>
                                          </p:val>
                                        </p:tav>
                                        <p:tav tm="100000">
                                          <p:val>
                                            <p:strVal val="#ppt_h"/>
                                          </p:val>
                                        </p:tav>
                                      </p:tavLst>
                                    </p:anim>
                                    <p:animEffect transition="in" filter="fade">
                                      <p:cBhvr>
                                        <p:cTn id="51" dur="500"/>
                                        <p:tgtEl>
                                          <p:spTgt spid="1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74" grpId="0" animBg="1"/>
      <p:bldP spid="75" grpId="0" animBg="1"/>
      <p:bldP spid="76" grpId="0" animBg="1"/>
      <p:bldP spid="77" grpId="0" animBg="1"/>
      <p:bldP spid="78" grpId="0" animBg="1"/>
      <p:bldP spid="80" grpId="0" animBg="1"/>
      <p:bldP spid="1030" grpId="0"/>
      <p:bldP spid="103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図形グループ 9"/>
          <p:cNvGrpSpPr/>
          <p:nvPr/>
        </p:nvGrpSpPr>
        <p:grpSpPr>
          <a:xfrm>
            <a:off x="533400" y="1828800"/>
            <a:ext cx="8077200" cy="3048000"/>
            <a:chOff x="533400" y="1828800"/>
            <a:chExt cx="8077200" cy="3048000"/>
          </a:xfrm>
        </p:grpSpPr>
        <p:sp>
          <p:nvSpPr>
            <p:cNvPr id="56" name="角丸四角形 55"/>
            <p:cNvSpPr/>
            <p:nvPr/>
          </p:nvSpPr>
          <p:spPr bwMode="auto">
            <a:xfrm>
              <a:off x="533400" y="4343400"/>
              <a:ext cx="8077200" cy="5334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2800" dirty="0" smtClean="0">
                  <a:solidFill>
                    <a:schemeClr val="bg1"/>
                  </a:solidFill>
                  <a:latin typeface="Arial" pitchFamily="34" charset="0"/>
                  <a:ea typeface="HGP創英角ｺﾞｼｯｸUB" pitchFamily="50" charset="-128"/>
                  <a:cs typeface="Arial" pitchFamily="34" charset="0"/>
                </a:rPr>
                <a:t>既存</a:t>
              </a:r>
              <a:r>
                <a:rPr lang="ja-JP" altLang="en-US" sz="2800" dirty="0">
                  <a:solidFill>
                    <a:schemeClr val="bg1"/>
                  </a:solidFill>
                  <a:latin typeface="Arial" pitchFamily="34" charset="0"/>
                  <a:ea typeface="HGP創英角ｺﾞｼｯｸUB" pitchFamily="50" charset="-128"/>
                  <a:cs typeface="Arial" pitchFamily="34" charset="0"/>
                </a:rPr>
                <a:t>のプロトコルでは対処できない</a:t>
              </a:r>
            </a:p>
          </p:txBody>
        </p:sp>
        <p:sp>
          <p:nvSpPr>
            <p:cNvPr id="71" name="フリーフォーム 70"/>
            <p:cNvSpPr/>
            <p:nvPr/>
          </p:nvSpPr>
          <p:spPr bwMode="auto">
            <a:xfrm>
              <a:off x="545910" y="1828800"/>
              <a:ext cx="8052180" cy="2590800"/>
            </a:xfrm>
            <a:custGeom>
              <a:avLst/>
              <a:gdLst>
                <a:gd name="connsiteX0" fmla="*/ 0 w 8052180"/>
                <a:gd name="connsiteY0" fmla="*/ 0 h 2661314"/>
                <a:gd name="connsiteX1" fmla="*/ 8052180 w 8052180"/>
                <a:gd name="connsiteY1" fmla="*/ 0 h 2661314"/>
                <a:gd name="connsiteX2" fmla="*/ 3998794 w 8052180"/>
                <a:gd name="connsiteY2" fmla="*/ 2661314 h 2661314"/>
                <a:gd name="connsiteX3" fmla="*/ 0 w 8052180"/>
                <a:gd name="connsiteY3" fmla="*/ 0 h 2661314"/>
              </a:gdLst>
              <a:ahLst/>
              <a:cxnLst>
                <a:cxn ang="0">
                  <a:pos x="connsiteX0" y="connsiteY0"/>
                </a:cxn>
                <a:cxn ang="0">
                  <a:pos x="connsiteX1" y="connsiteY1"/>
                </a:cxn>
                <a:cxn ang="0">
                  <a:pos x="connsiteX2" y="connsiteY2"/>
                </a:cxn>
                <a:cxn ang="0">
                  <a:pos x="connsiteX3" y="connsiteY3"/>
                </a:cxn>
              </a:cxnLst>
              <a:rect l="l" t="t" r="r" b="b"/>
              <a:pathLst>
                <a:path w="8052180" h="2661314">
                  <a:moveTo>
                    <a:pt x="0" y="0"/>
                  </a:moveTo>
                  <a:lnTo>
                    <a:pt x="8052180" y="0"/>
                  </a:lnTo>
                  <a:lnTo>
                    <a:pt x="3998794" y="2661314"/>
                  </a:lnTo>
                  <a:lnTo>
                    <a:pt x="0" y="0"/>
                  </a:lnTo>
                  <a:close/>
                </a:path>
              </a:pathLst>
            </a:custGeom>
            <a:gradFill flip="none" rotWithShape="1">
              <a:gsLst>
                <a:gs pos="0">
                  <a:srgbClr val="FF0000"/>
                </a:gs>
                <a:gs pos="50000">
                  <a:srgbClr val="FFC000"/>
                </a:gs>
                <a:gs pos="100000">
                  <a:schemeClr val="bg1">
                    <a:shade val="100000"/>
                    <a:satMod val="115000"/>
                  </a:schemeClr>
                </a:gs>
              </a:gsLst>
              <a:lin ang="16200000" scaled="1"/>
              <a:tileRect/>
            </a:gra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
        <p:nvSpPr>
          <p:cNvPr id="2" name="タイトル 1"/>
          <p:cNvSpPr>
            <a:spLocks noGrp="1"/>
          </p:cNvSpPr>
          <p:nvPr>
            <p:ph type="title"/>
          </p:nvPr>
        </p:nvSpPr>
        <p:spPr/>
        <p:txBody>
          <a:bodyPr/>
          <a:lstStyle/>
          <a:p>
            <a:r>
              <a:rPr lang="ja-JP" altLang="en-US" dirty="0" smtClean="0">
                <a:ea typeface="ＭＳ Ｐゴシック" pitchFamily="50" charset="-128"/>
              </a:rPr>
              <a:t>ネットワークの課題</a:t>
            </a:r>
            <a:endParaRPr kumimoji="1" lang="ja-JP" altLang="en-US" dirty="0"/>
          </a:p>
        </p:txBody>
      </p:sp>
      <p:sp>
        <p:nvSpPr>
          <p:cNvPr id="8" name="角丸四角形 7"/>
          <p:cNvSpPr/>
          <p:nvPr/>
        </p:nvSpPr>
        <p:spPr bwMode="auto">
          <a:xfrm>
            <a:off x="531813" y="990600"/>
            <a:ext cx="8078787" cy="914400"/>
          </a:xfrm>
          <a:prstGeom prst="round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a:ea typeface="HGP創英角ｺﾞｼｯｸUB"/>
                <a:cs typeface="Arial"/>
              </a:rPr>
              <a:t>これまでのネットワーク仮想化の手段</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3600" b="0" i="0" u="none" strike="noStrike" cap="none" normalizeH="0" baseline="0" dirty="0" smtClean="0">
                <a:ln>
                  <a:noFill/>
                </a:ln>
                <a:solidFill>
                  <a:schemeClr val="bg1"/>
                </a:solidFill>
                <a:effectLst/>
                <a:latin typeface="Arial"/>
                <a:ea typeface="HGP創英角ｺﾞｼｯｸUB"/>
                <a:cs typeface="Arial"/>
              </a:rPr>
              <a:t>VLAN </a:t>
            </a:r>
            <a:r>
              <a:rPr kumimoji="0" lang="ja-JP" altLang="en-US" sz="3600" b="0" i="0" u="none" strike="noStrike" cap="none" normalizeH="0" baseline="0" dirty="0" smtClean="0">
                <a:ln>
                  <a:noFill/>
                </a:ln>
                <a:solidFill>
                  <a:schemeClr val="bg1"/>
                </a:solidFill>
                <a:effectLst/>
                <a:latin typeface="Arial"/>
                <a:ea typeface="HGP創英角ｺﾞｼｯｸUB"/>
                <a:cs typeface="Arial"/>
              </a:rPr>
              <a:t>（仮想</a:t>
            </a:r>
            <a:r>
              <a:rPr kumimoji="0" lang="en-US" altLang="ja-JP" sz="3600" b="0" i="0" u="none" strike="noStrike" cap="none" normalizeH="0" baseline="0" dirty="0" smtClean="0">
                <a:ln>
                  <a:noFill/>
                </a:ln>
                <a:solidFill>
                  <a:schemeClr val="bg1"/>
                </a:solidFill>
                <a:effectLst/>
                <a:latin typeface="Arial"/>
                <a:ea typeface="HGP創英角ｺﾞｼｯｸUB"/>
                <a:cs typeface="Arial"/>
              </a:rPr>
              <a:t>LAN</a:t>
            </a:r>
            <a:r>
              <a:rPr kumimoji="0" lang="ja-JP" altLang="en-US" sz="3600" b="0" i="0" u="none" strike="noStrike" cap="none" normalizeH="0" baseline="0" dirty="0" smtClean="0">
                <a:ln>
                  <a:noFill/>
                </a:ln>
                <a:solidFill>
                  <a:schemeClr val="bg1"/>
                </a:solidFill>
                <a:effectLst/>
                <a:latin typeface="Arial"/>
                <a:ea typeface="HGP創英角ｺﾞｼｯｸUB"/>
                <a:cs typeface="Arial"/>
              </a:rPr>
              <a:t>）</a:t>
            </a:r>
          </a:p>
        </p:txBody>
      </p:sp>
      <p:sp>
        <p:nvSpPr>
          <p:cNvPr id="57" name="角丸四角形 56"/>
          <p:cNvSpPr/>
          <p:nvPr/>
        </p:nvSpPr>
        <p:spPr bwMode="auto">
          <a:xfrm>
            <a:off x="533400" y="2892187"/>
            <a:ext cx="3886200" cy="384413"/>
          </a:xfrm>
          <a:prstGeom prst="roundRect">
            <a:avLst>
              <a:gd name="adj" fmla="val 4315"/>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仮想化したサーバーの動的な変更に</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ネットワーク構成の変更を自動的に追従できない</a:t>
            </a:r>
            <a:endParaRPr kumimoji="0" lang="en-US" altLang="ja-JP"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61" name="角丸四角形 60"/>
          <p:cNvSpPr/>
          <p:nvPr/>
        </p:nvSpPr>
        <p:spPr bwMode="auto">
          <a:xfrm>
            <a:off x="4724400" y="2892188"/>
            <a:ext cx="3886200" cy="386871"/>
          </a:xfrm>
          <a:prstGeom prst="roundRect">
            <a:avLst>
              <a:gd name="adj" fmla="val 4315"/>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solidFill>
                  <a:schemeClr val="bg1"/>
                </a:solidFill>
                <a:latin typeface="Arial" pitchFamily="34" charset="0"/>
                <a:ea typeface="HGP創英角ｺﾞｼｯｸUB" pitchFamily="50" charset="-128"/>
                <a:cs typeface="Arial" pitchFamily="34" charset="0"/>
              </a:rPr>
              <a:t>クラウドや仮想化の普及により求められる</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solidFill>
                  <a:schemeClr val="bg1"/>
                </a:solidFill>
                <a:latin typeface="Arial" pitchFamily="34" charset="0"/>
                <a:ea typeface="HGP創英角ｺﾞｼｯｸUB" pitchFamily="50" charset="-128"/>
                <a:cs typeface="Arial" pitchFamily="34" charset="0"/>
              </a:rPr>
              <a:t>大規模・複雑な構成のネットワークに対応できない</a:t>
            </a:r>
            <a:endParaRPr kumimoji="0" lang="en-US" altLang="ja-JP"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5" name="角丸四角形 54"/>
          <p:cNvSpPr/>
          <p:nvPr/>
        </p:nvSpPr>
        <p:spPr bwMode="auto">
          <a:xfrm>
            <a:off x="533400" y="1981200"/>
            <a:ext cx="3886200" cy="838200"/>
          </a:xfrm>
          <a:prstGeom prst="roundRect">
            <a:avLst/>
          </a:prstGeom>
          <a:solidFill>
            <a:srgbClr val="FF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a:ea typeface="HGP創英角ｺﾞｼｯｸUB"/>
                <a:cs typeface="Arial"/>
              </a:rPr>
              <a:t>スイッチの設定を手動で行わなくてはならない</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dirty="0" smtClean="0">
                <a:solidFill>
                  <a:schemeClr val="bg1"/>
                </a:solidFill>
                <a:latin typeface="Arial"/>
                <a:ea typeface="HGP創英角ｺﾞｼｯｸUB"/>
                <a:cs typeface="Arial"/>
              </a:rPr>
              <a:t>仮想マシンの</a:t>
            </a:r>
            <a:r>
              <a:rPr kumimoji="0" lang="en-US" altLang="ja-JP" dirty="0" smtClean="0">
                <a:solidFill>
                  <a:schemeClr val="bg1"/>
                </a:solidFill>
                <a:latin typeface="Arial"/>
                <a:ea typeface="HGP創英角ｺﾞｼｯｸUB"/>
                <a:cs typeface="Arial"/>
              </a:rPr>
              <a:t>VLAN</a:t>
            </a:r>
            <a:r>
              <a:rPr kumimoji="0" lang="ja-JP" altLang="en-US" dirty="0" smtClean="0">
                <a:solidFill>
                  <a:schemeClr val="bg1"/>
                </a:solidFill>
                <a:latin typeface="Arial"/>
                <a:ea typeface="HGP創英角ｺﾞｼｯｸUB"/>
                <a:cs typeface="Arial"/>
              </a:rPr>
              <a:t>をまたがる移動、</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dirty="0" smtClean="0">
                <a:solidFill>
                  <a:schemeClr val="bg1"/>
                </a:solidFill>
                <a:latin typeface="Arial"/>
                <a:ea typeface="HGP創英角ｺﾞｼｯｸUB"/>
                <a:cs typeface="Arial"/>
              </a:rPr>
              <a:t>ネットワーク機器の追加、</a:t>
            </a:r>
            <a:r>
              <a:rPr kumimoji="0" lang="en-US" altLang="ja-JP" dirty="0" err="1" smtClean="0">
                <a:solidFill>
                  <a:schemeClr val="bg1"/>
                </a:solidFill>
                <a:latin typeface="Arial"/>
                <a:ea typeface="HGP創英角ｺﾞｼｯｸUB"/>
                <a:cs typeface="Arial"/>
              </a:rPr>
              <a:t>QoS</a:t>
            </a:r>
            <a:r>
              <a:rPr kumimoji="0" lang="ja-JP" altLang="en-US" dirty="0" smtClean="0">
                <a:solidFill>
                  <a:schemeClr val="bg1"/>
                </a:solidFill>
                <a:latin typeface="Arial"/>
                <a:ea typeface="HGP創英角ｺﾞｼｯｸUB"/>
                <a:cs typeface="Arial"/>
              </a:rPr>
              <a:t>の設定など</a:t>
            </a:r>
            <a:endParaRPr kumimoji="0" lang="ja-JP" altLang="en-US" b="0" i="0" u="none" strike="noStrike" cap="none" normalizeH="0" baseline="0" dirty="0" smtClean="0">
              <a:ln>
                <a:noFill/>
              </a:ln>
              <a:solidFill>
                <a:schemeClr val="bg1"/>
              </a:solidFill>
              <a:effectLst/>
              <a:latin typeface="Arial"/>
              <a:ea typeface="HGP創英角ｺﾞｼｯｸUB"/>
              <a:cs typeface="Arial"/>
            </a:endParaRPr>
          </a:p>
        </p:txBody>
      </p:sp>
      <p:sp>
        <p:nvSpPr>
          <p:cNvPr id="69" name="角丸四角形 68"/>
          <p:cNvSpPr/>
          <p:nvPr/>
        </p:nvSpPr>
        <p:spPr bwMode="auto">
          <a:xfrm>
            <a:off x="4724400" y="1981200"/>
            <a:ext cx="3886200" cy="838200"/>
          </a:xfrm>
          <a:prstGeom prst="roundRect">
            <a:avLst/>
          </a:prstGeom>
          <a:solidFill>
            <a:srgbClr val="FF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a:ea typeface="HGP創英角ｺﾞｼｯｸUB"/>
                <a:cs typeface="Arial"/>
              </a:rPr>
              <a:t>ひとつの</a:t>
            </a:r>
            <a:r>
              <a:rPr kumimoji="0" lang="en-US" altLang="ja-JP" sz="1400" b="0" i="0" u="none" strike="noStrike" cap="none" normalizeH="0" baseline="0" dirty="0" smtClean="0">
                <a:ln>
                  <a:noFill/>
                </a:ln>
                <a:solidFill>
                  <a:schemeClr val="bg1"/>
                </a:solidFill>
                <a:effectLst/>
                <a:latin typeface="Arial"/>
                <a:ea typeface="HGP創英角ｺﾞｼｯｸUB"/>
                <a:cs typeface="Arial"/>
              </a:rPr>
              <a:t>VLAN</a:t>
            </a:r>
            <a:r>
              <a:rPr kumimoji="0" lang="ja-JP" altLang="en-US" sz="1400" b="0" i="0" u="none" strike="noStrike" cap="none" normalizeH="0" baseline="0" dirty="0" smtClean="0">
                <a:ln>
                  <a:noFill/>
                </a:ln>
                <a:solidFill>
                  <a:schemeClr val="bg1"/>
                </a:solidFill>
                <a:effectLst/>
                <a:latin typeface="Arial"/>
                <a:ea typeface="HGP創英角ｺﾞｼｯｸUB"/>
                <a:cs typeface="Arial"/>
              </a:rPr>
              <a:t>で最大</a:t>
            </a:r>
            <a:r>
              <a:rPr kumimoji="0" lang="en-US" altLang="ja-JP" sz="1400" b="0" i="0" u="none" strike="noStrike" cap="none" normalizeH="0" baseline="0" dirty="0" smtClean="0">
                <a:ln>
                  <a:noFill/>
                </a:ln>
                <a:solidFill>
                  <a:schemeClr val="bg1"/>
                </a:solidFill>
                <a:effectLst/>
                <a:latin typeface="Arial"/>
                <a:ea typeface="HGP創英角ｺﾞｼｯｸUB"/>
                <a:cs typeface="Arial"/>
              </a:rPr>
              <a:t>2000</a:t>
            </a:r>
            <a:r>
              <a:rPr kumimoji="0" lang="ja-JP" altLang="en-US" sz="1400" b="0" i="0" u="none" strike="noStrike" cap="none" normalizeH="0" baseline="0" dirty="0" smtClean="0">
                <a:ln>
                  <a:noFill/>
                </a:ln>
                <a:solidFill>
                  <a:schemeClr val="bg1"/>
                </a:solidFill>
                <a:effectLst/>
                <a:latin typeface="Arial"/>
                <a:ea typeface="HGP創英角ｺﾞｼｯｸUB"/>
                <a:cs typeface="Arial"/>
              </a:rPr>
              <a:t>個程度が限界</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dirty="0" smtClean="0">
                <a:solidFill>
                  <a:schemeClr val="bg1"/>
                </a:solidFill>
                <a:latin typeface="Arial"/>
                <a:ea typeface="HGP創英角ｺﾞｼｯｸUB"/>
                <a:cs typeface="Arial"/>
              </a:rPr>
              <a:t>論理的には</a:t>
            </a:r>
            <a:r>
              <a:rPr kumimoji="0" lang="en-US" altLang="ja-JP" dirty="0" smtClean="0">
                <a:solidFill>
                  <a:schemeClr val="bg1"/>
                </a:solidFill>
                <a:latin typeface="Arial"/>
                <a:ea typeface="HGP創英角ｺﾞｼｯｸUB"/>
                <a:cs typeface="Arial"/>
              </a:rPr>
              <a:t>4096</a:t>
            </a:r>
            <a:r>
              <a:rPr kumimoji="0" lang="ja-JP" altLang="en-US" dirty="0" smtClean="0">
                <a:solidFill>
                  <a:schemeClr val="bg1"/>
                </a:solidFill>
                <a:latin typeface="Arial"/>
                <a:ea typeface="HGP創英角ｺﾞｼｯｸUB"/>
                <a:cs typeface="Arial"/>
              </a:rPr>
              <a:t>個の構成が可能</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a:ea typeface="HGP創英角ｺﾞｼｯｸUB"/>
                <a:cs typeface="Arial"/>
              </a:rPr>
              <a:t>しかし、性能の劣化等により</a:t>
            </a:r>
            <a:r>
              <a:rPr kumimoji="0" lang="en-US" altLang="ja-JP" b="0" i="0" u="none" strike="noStrike" cap="none" normalizeH="0" baseline="0" dirty="0" smtClean="0">
                <a:ln>
                  <a:noFill/>
                </a:ln>
                <a:solidFill>
                  <a:schemeClr val="bg1"/>
                </a:solidFill>
                <a:effectLst/>
                <a:latin typeface="Arial"/>
                <a:ea typeface="HGP創英角ｺﾞｼｯｸUB"/>
                <a:cs typeface="Arial"/>
              </a:rPr>
              <a:t>2000</a:t>
            </a:r>
            <a:r>
              <a:rPr kumimoji="0" lang="ja-JP" altLang="en-US" b="0" i="0" u="none" strike="noStrike" cap="none" normalizeH="0" baseline="0" dirty="0" smtClean="0">
                <a:ln>
                  <a:noFill/>
                </a:ln>
                <a:solidFill>
                  <a:schemeClr val="bg1"/>
                </a:solidFill>
                <a:effectLst/>
                <a:latin typeface="Arial"/>
                <a:ea typeface="HGP創英角ｺﾞｼｯｸUB"/>
                <a:cs typeface="Arial"/>
              </a:rPr>
              <a:t>程度が限界</a:t>
            </a:r>
            <a:endParaRPr kumimoji="0" lang="en-US" altLang="ja-JP" b="0" i="0" u="none" strike="noStrike" cap="none" normalizeH="0" baseline="0" dirty="0" smtClean="0">
              <a:ln>
                <a:noFill/>
              </a:ln>
              <a:solidFill>
                <a:schemeClr val="bg1"/>
              </a:solidFill>
              <a:effectLst/>
              <a:latin typeface="Arial"/>
              <a:ea typeface="HGP創英角ｺﾞｼｯｸUB"/>
              <a:cs typeface="Arial"/>
            </a:endParaRPr>
          </a:p>
        </p:txBody>
      </p:sp>
      <p:grpSp>
        <p:nvGrpSpPr>
          <p:cNvPr id="26" name="図形グループ 25"/>
          <p:cNvGrpSpPr/>
          <p:nvPr/>
        </p:nvGrpSpPr>
        <p:grpSpPr>
          <a:xfrm>
            <a:off x="531812" y="4800599"/>
            <a:ext cx="8078788" cy="1181099"/>
            <a:chOff x="380998" y="4171403"/>
            <a:chExt cx="8382002" cy="1619795"/>
          </a:xfrm>
        </p:grpSpPr>
        <p:sp>
          <p:nvSpPr>
            <p:cNvPr id="27" name="ホームベース 26"/>
            <p:cNvSpPr/>
            <p:nvPr/>
          </p:nvSpPr>
          <p:spPr bwMode="auto">
            <a:xfrm rot="5400000" flipH="1">
              <a:off x="3762100" y="790301"/>
              <a:ext cx="1619795" cy="8381999"/>
            </a:xfrm>
            <a:prstGeom prst="homePlate">
              <a:avLst/>
            </a:prstGeom>
            <a:gradFill flip="none" rotWithShape="1">
              <a:gsLst>
                <a:gs pos="53000">
                  <a:srgbClr val="0000CC"/>
                </a:gs>
                <a:gs pos="100000">
                  <a:srgbClr val="FF6600"/>
                </a:gs>
              </a:gsLst>
              <a:lin ang="0" scaled="1"/>
              <a:tileRec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kumimoji="0" lang="ja-JP" altLang="en-US" sz="1200" b="0" i="0" u="none" strike="noStrike" cap="none" normalizeH="0" baseline="0" dirty="0" smtClean="0">
                <a:ln>
                  <a:noFill/>
                </a:ln>
                <a:solidFill>
                  <a:srgbClr val="484848"/>
                </a:solidFill>
                <a:effectLst/>
                <a:latin typeface="Arial"/>
                <a:ea typeface="HGP創英角ｺﾞｼｯｸUB"/>
                <a:cs typeface="Arial"/>
              </a:endParaRPr>
            </a:p>
          </p:txBody>
        </p:sp>
        <p:sp>
          <p:nvSpPr>
            <p:cNvPr id="28" name="正方形/長方形 27"/>
            <p:cNvSpPr/>
            <p:nvPr/>
          </p:nvSpPr>
          <p:spPr>
            <a:xfrm>
              <a:off x="381000" y="4693918"/>
              <a:ext cx="8382000" cy="1055234"/>
            </a:xfrm>
            <a:prstGeom prst="rect">
              <a:avLst/>
            </a:prstGeom>
          </p:spPr>
          <p:txBody>
            <a:bodyPr wrap="square">
              <a:spAutoFit/>
            </a:bodyPr>
            <a:lstStyle/>
            <a:p>
              <a:pPr algn="ctr">
                <a:spcBef>
                  <a:spcPts val="0"/>
                </a:spcBef>
              </a:pPr>
              <a:r>
                <a:rPr lang="en-US" altLang="ja-JP" sz="2800" dirty="0" smtClean="0">
                  <a:solidFill>
                    <a:srgbClr val="FFFFFF"/>
                  </a:solidFill>
                  <a:latin typeface="Arial"/>
                  <a:ea typeface="HGP創英角ｺﾞｼｯｸUB"/>
                  <a:cs typeface="Arial"/>
                </a:rPr>
                <a:t>Software-Defined </a:t>
              </a:r>
              <a:r>
                <a:rPr lang="en-US" altLang="ja-JP" sz="2800" dirty="0" smtClean="0">
                  <a:solidFill>
                    <a:srgbClr val="FFFFFF"/>
                  </a:solidFill>
                  <a:latin typeface="Arial"/>
                  <a:ea typeface="HGP創英角ｺﾞｼｯｸUB"/>
                  <a:cs typeface="Arial"/>
                </a:rPr>
                <a:t>Networking</a:t>
              </a:r>
              <a:r>
                <a:rPr lang="ja-JP" altLang="en-US" sz="2800" dirty="0">
                  <a:solidFill>
                    <a:srgbClr val="FFFFFF"/>
                  </a:solidFill>
                  <a:latin typeface="Arial"/>
                  <a:ea typeface="HGP創英角ｺﾞｼｯｸUB"/>
                  <a:cs typeface="Arial"/>
                </a:rPr>
                <a:t>　</a:t>
              </a:r>
              <a:r>
                <a:rPr lang="en-US" altLang="ja-JP" sz="2800" dirty="0">
                  <a:solidFill>
                    <a:srgbClr val="FFFFFF"/>
                  </a:solidFill>
                  <a:latin typeface="Arial"/>
                  <a:ea typeface="HGP創英角ｺﾞｼｯｸUB"/>
                  <a:cs typeface="Arial"/>
                </a:rPr>
                <a:t>(SDN)</a:t>
              </a:r>
            </a:p>
            <a:p>
              <a:pPr algn="ctr">
                <a:spcBef>
                  <a:spcPts val="0"/>
                </a:spcBef>
              </a:pPr>
              <a:r>
                <a:rPr lang="ja-JP" altLang="en-US" sz="1600" dirty="0">
                  <a:solidFill>
                    <a:srgbClr val="FFFFFF"/>
                  </a:solidFill>
                  <a:latin typeface="Arial"/>
                  <a:ea typeface="HGP創英角ｺﾞｼｯｸUB"/>
                  <a:cs typeface="Arial"/>
                </a:rPr>
                <a:t>ネットワークの構成や機能の設定を</a:t>
              </a:r>
              <a:r>
                <a:rPr lang="ja-JP" altLang="en-US" sz="1600" dirty="0" smtClean="0">
                  <a:solidFill>
                    <a:srgbClr val="FFFFFF"/>
                  </a:solidFill>
                  <a:latin typeface="Arial"/>
                  <a:ea typeface="HGP創英角ｺﾞｼｯｸUB"/>
                  <a:cs typeface="Arial"/>
                </a:rPr>
                <a:t>ソフトウェア</a:t>
              </a:r>
              <a:r>
                <a:rPr lang="ja-JP" altLang="en-US" sz="1600" dirty="0">
                  <a:solidFill>
                    <a:srgbClr val="FFFFFF"/>
                  </a:solidFill>
                  <a:latin typeface="Arial"/>
                  <a:ea typeface="HGP創英角ｺﾞｼｯｸUB"/>
                  <a:cs typeface="Arial"/>
                </a:rPr>
                <a:t>によってプログラマブルに行える</a:t>
              </a:r>
              <a:r>
                <a:rPr lang="ja-JP" altLang="en-US" sz="1600" dirty="0" smtClean="0">
                  <a:solidFill>
                    <a:srgbClr val="FFFFFF"/>
                  </a:solidFill>
                  <a:latin typeface="Arial"/>
                  <a:ea typeface="HGP創英角ｺﾞｼｯｸUB"/>
                  <a:cs typeface="Arial"/>
                </a:rPr>
                <a:t>仕組み</a:t>
              </a:r>
              <a:endParaRPr lang="ja-JP" altLang="en-US" sz="1600" dirty="0">
                <a:solidFill>
                  <a:srgbClr val="FFFFFF"/>
                </a:solidFill>
                <a:latin typeface="Arial"/>
                <a:ea typeface="HGP創英角ｺﾞｼｯｸUB"/>
                <a:cs typeface="Arial"/>
              </a:endParaRPr>
            </a:p>
          </p:txBody>
        </p:sp>
      </p:grpSp>
      <p:grpSp>
        <p:nvGrpSpPr>
          <p:cNvPr id="29" name="グループ化 60"/>
          <p:cNvGrpSpPr/>
          <p:nvPr/>
        </p:nvGrpSpPr>
        <p:grpSpPr>
          <a:xfrm>
            <a:off x="531814" y="6057900"/>
            <a:ext cx="8078786" cy="495300"/>
            <a:chOff x="533400" y="6084058"/>
            <a:chExt cx="8077200" cy="495300"/>
          </a:xfrm>
        </p:grpSpPr>
        <p:sp>
          <p:nvSpPr>
            <p:cNvPr id="30" name="角丸四角形 29"/>
            <p:cNvSpPr/>
            <p:nvPr/>
          </p:nvSpPr>
          <p:spPr bwMode="auto">
            <a:xfrm>
              <a:off x="533400" y="6084058"/>
              <a:ext cx="8077200" cy="495300"/>
            </a:xfrm>
            <a:prstGeom prst="roundRect">
              <a:avLst>
                <a:gd name="adj" fmla="val 4315"/>
              </a:avLst>
            </a:prstGeom>
            <a:solidFill>
              <a:srgbClr val="CCFFCC"/>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rgbClr val="3333FF"/>
                  </a:solidFill>
                  <a:effectLst/>
                  <a:latin typeface="Arial" pitchFamily="34" charset="0"/>
                  <a:ea typeface="HGP創英角ｺﾞｼｯｸUB" pitchFamily="50" charset="-128"/>
                  <a:cs typeface="Arial" pitchFamily="34" charset="0"/>
                </a:rPr>
                <a:t>　　　　　　　　　　　　　　　　　　　</a:t>
              </a:r>
              <a:r>
                <a:rPr kumimoji="0" lang="en-US" altLang="ja-JP" sz="2400" b="0" i="0" u="none" strike="noStrike" cap="none" normalizeH="0" baseline="0" dirty="0" smtClean="0">
                  <a:ln>
                    <a:noFill/>
                  </a:ln>
                  <a:solidFill>
                    <a:srgbClr val="3333FF"/>
                  </a:solidFill>
                  <a:effectLst/>
                  <a:latin typeface="Arial" pitchFamily="34" charset="0"/>
                  <a:ea typeface="HGP創英角ｺﾞｼｯｸUB" pitchFamily="50" charset="-128"/>
                  <a:cs typeface="Arial" pitchFamily="34" charset="0"/>
                </a:rPr>
                <a:t>SDN</a:t>
              </a:r>
              <a:r>
                <a:rPr kumimoji="0" lang="ja-JP" altLang="en-US" sz="2400" b="0" i="0" u="none" strike="noStrike" cap="none" normalizeH="0" baseline="0" dirty="0" smtClean="0">
                  <a:ln>
                    <a:noFill/>
                  </a:ln>
                  <a:solidFill>
                    <a:srgbClr val="3333FF"/>
                  </a:solidFill>
                  <a:effectLst/>
                  <a:latin typeface="Arial" pitchFamily="34" charset="0"/>
                  <a:ea typeface="HGP創英角ｺﾞｼｯｸUB" pitchFamily="50" charset="-128"/>
                  <a:cs typeface="Arial" pitchFamily="34" charset="0"/>
                </a:rPr>
                <a:t>を実現するためのプロトコル</a:t>
              </a:r>
            </a:p>
          </p:txBody>
        </p:sp>
        <p:pic>
          <p:nvPicPr>
            <p:cNvPr id="31"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5337" y="6151082"/>
              <a:ext cx="1789058" cy="361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2" name="角丸四角形 31"/>
          <p:cNvSpPr/>
          <p:nvPr/>
        </p:nvSpPr>
        <p:spPr bwMode="auto">
          <a:xfrm>
            <a:off x="531813" y="3352800"/>
            <a:ext cx="3886200" cy="384413"/>
          </a:xfrm>
          <a:prstGeom prst="roundRect">
            <a:avLst>
              <a:gd name="adj" fmla="val 4315"/>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異なる</a:t>
            </a:r>
            <a:r>
              <a:rPr kumimoji="0" lang="en-US" altLang="ja-JP"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VLAN</a:t>
            </a:r>
            <a:r>
              <a:rPr kumimoji="0" lang="ja-JP" altLang="en-US"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をまたがるライブマイグレーションはできない</a:t>
            </a:r>
            <a:endParaRPr kumimoji="0" lang="en-US" altLang="ja-JP"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33" name="角丸四角形 32"/>
          <p:cNvSpPr/>
          <p:nvPr/>
        </p:nvSpPr>
        <p:spPr bwMode="auto">
          <a:xfrm>
            <a:off x="4722813" y="3352801"/>
            <a:ext cx="3886200" cy="386871"/>
          </a:xfrm>
          <a:prstGeom prst="roundRect">
            <a:avLst>
              <a:gd name="adj" fmla="val 4315"/>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帯域の増加に対応できない</a:t>
            </a:r>
            <a:endParaRPr kumimoji="0" lang="en-US" altLang="ja-JP"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34" name="角丸四角形 33"/>
          <p:cNvSpPr/>
          <p:nvPr/>
        </p:nvSpPr>
        <p:spPr bwMode="auto">
          <a:xfrm>
            <a:off x="538162" y="3810000"/>
            <a:ext cx="8072437" cy="384413"/>
          </a:xfrm>
          <a:prstGeom prst="roundRect">
            <a:avLst>
              <a:gd name="adj" fmla="val 4315"/>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defPPr>
              <a:defRPr lang="en-US"/>
            </a:defPPr>
            <a:lvl1pPr algn="l" rtl="0" fontAlgn="base">
              <a:spcBef>
                <a:spcPct val="0"/>
              </a:spcBef>
              <a:spcAft>
                <a:spcPct val="0"/>
              </a:spcAft>
              <a:defRPr kumimoji="1" sz="1200" kern="1200">
                <a:solidFill>
                  <a:schemeClr val="lt1"/>
                </a:solidFill>
                <a:latin typeface="+mn-lt"/>
                <a:ea typeface="+mn-ea"/>
                <a:cs typeface="+mn-cs"/>
              </a:defRPr>
            </a:lvl1pPr>
            <a:lvl2pPr marL="457200" algn="l" rtl="0" fontAlgn="base">
              <a:spcBef>
                <a:spcPct val="0"/>
              </a:spcBef>
              <a:spcAft>
                <a:spcPct val="0"/>
              </a:spcAft>
              <a:defRPr kumimoji="1" sz="1200" kern="1200">
                <a:solidFill>
                  <a:schemeClr val="lt1"/>
                </a:solidFill>
                <a:latin typeface="+mn-lt"/>
                <a:ea typeface="+mn-ea"/>
                <a:cs typeface="+mn-cs"/>
              </a:defRPr>
            </a:lvl2pPr>
            <a:lvl3pPr marL="914400" algn="l" rtl="0" fontAlgn="base">
              <a:spcBef>
                <a:spcPct val="0"/>
              </a:spcBef>
              <a:spcAft>
                <a:spcPct val="0"/>
              </a:spcAft>
              <a:defRPr kumimoji="1" sz="1200" kern="1200">
                <a:solidFill>
                  <a:schemeClr val="lt1"/>
                </a:solidFill>
                <a:latin typeface="+mn-lt"/>
                <a:ea typeface="+mn-ea"/>
                <a:cs typeface="+mn-cs"/>
              </a:defRPr>
            </a:lvl3pPr>
            <a:lvl4pPr marL="1371600" algn="l" rtl="0" fontAlgn="base">
              <a:spcBef>
                <a:spcPct val="0"/>
              </a:spcBef>
              <a:spcAft>
                <a:spcPct val="0"/>
              </a:spcAft>
              <a:defRPr kumimoji="1" sz="1200" kern="1200">
                <a:solidFill>
                  <a:schemeClr val="lt1"/>
                </a:solidFill>
                <a:latin typeface="+mn-lt"/>
                <a:ea typeface="+mn-ea"/>
                <a:cs typeface="+mn-cs"/>
              </a:defRPr>
            </a:lvl4pPr>
            <a:lvl5pPr marL="1828800" algn="l" rtl="0" fontAlgn="base">
              <a:spcBef>
                <a:spcPct val="0"/>
              </a:spcBef>
              <a:spcAft>
                <a:spcPct val="0"/>
              </a:spcAft>
              <a:defRPr kumimoji="1" sz="1200" kern="1200">
                <a:solidFill>
                  <a:schemeClr val="lt1"/>
                </a:solidFill>
                <a:latin typeface="+mn-lt"/>
                <a:ea typeface="+mn-ea"/>
                <a:cs typeface="+mn-cs"/>
              </a:defRPr>
            </a:lvl5pPr>
            <a:lvl6pPr marL="2286000" algn="l" defTabSz="914400" rtl="0" eaLnBrk="1" latinLnBrk="0" hangingPunct="1">
              <a:defRPr kumimoji="1" sz="1200" kern="1200">
                <a:solidFill>
                  <a:schemeClr val="lt1"/>
                </a:solidFill>
                <a:latin typeface="+mn-lt"/>
                <a:ea typeface="+mn-ea"/>
                <a:cs typeface="+mn-cs"/>
              </a:defRPr>
            </a:lvl6pPr>
            <a:lvl7pPr marL="2743200" algn="l" defTabSz="914400" rtl="0" eaLnBrk="1" latinLnBrk="0" hangingPunct="1">
              <a:defRPr kumimoji="1" sz="1200" kern="1200">
                <a:solidFill>
                  <a:schemeClr val="lt1"/>
                </a:solidFill>
                <a:latin typeface="+mn-lt"/>
                <a:ea typeface="+mn-ea"/>
                <a:cs typeface="+mn-cs"/>
              </a:defRPr>
            </a:lvl7pPr>
            <a:lvl8pPr marL="3200400" algn="l" defTabSz="914400" rtl="0" eaLnBrk="1" latinLnBrk="0" hangingPunct="1">
              <a:defRPr kumimoji="1" sz="1200" kern="1200">
                <a:solidFill>
                  <a:schemeClr val="lt1"/>
                </a:solidFill>
                <a:latin typeface="+mn-lt"/>
                <a:ea typeface="+mn-ea"/>
                <a:cs typeface="+mn-cs"/>
              </a:defRPr>
            </a:lvl8pPr>
            <a:lvl9pPr marL="3657600" algn="l" defTabSz="914400" rtl="0" eaLnBrk="1" latinLnBrk="0" hangingPunct="1">
              <a:defRPr kumimoji="1" sz="1200" kern="1200">
                <a:solidFill>
                  <a:schemeClr val="lt1"/>
                </a:solidFill>
                <a:latin typeface="+mn-lt"/>
                <a:ea typeface="+mn-ea"/>
                <a:cs typeface="+mn-cs"/>
              </a:defRPr>
            </a:lvl9p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プロトコルやコマンドがメーカー独自の個別使用であり、異なるメーカー機器の混在した環境での一元管理・自動化は困難</a:t>
            </a:r>
            <a:endParaRPr kumimoji="0" lang="en-US" altLang="ja-JP"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3345577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500" fill="hold"/>
                                        <p:tgtEl>
                                          <p:spTgt spid="55"/>
                                        </p:tgtEl>
                                        <p:attrNameLst>
                                          <p:attrName>ppt_w</p:attrName>
                                        </p:attrNameLst>
                                      </p:cBhvr>
                                      <p:tavLst>
                                        <p:tav tm="0">
                                          <p:val>
                                            <p:fltVal val="0"/>
                                          </p:val>
                                        </p:tav>
                                        <p:tav tm="100000">
                                          <p:val>
                                            <p:strVal val="#ppt_w"/>
                                          </p:val>
                                        </p:tav>
                                      </p:tavLst>
                                    </p:anim>
                                    <p:anim calcmode="lin" valueType="num">
                                      <p:cBhvr>
                                        <p:cTn id="8" dur="500" fill="hold"/>
                                        <p:tgtEl>
                                          <p:spTgt spid="55"/>
                                        </p:tgtEl>
                                        <p:attrNameLst>
                                          <p:attrName>ppt_h</p:attrName>
                                        </p:attrNameLst>
                                      </p:cBhvr>
                                      <p:tavLst>
                                        <p:tav tm="0">
                                          <p:val>
                                            <p:fltVal val="0"/>
                                          </p:val>
                                        </p:tav>
                                        <p:tav tm="100000">
                                          <p:val>
                                            <p:strVal val="#ppt_h"/>
                                          </p:val>
                                        </p:tav>
                                      </p:tavLst>
                                    </p:anim>
                                    <p:animEffect transition="in" filter="fade">
                                      <p:cBhvr>
                                        <p:cTn id="9" dur="500"/>
                                        <p:tgtEl>
                                          <p:spTgt spid="55"/>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9"/>
                                        </p:tgtEl>
                                        <p:attrNameLst>
                                          <p:attrName>style.visibility</p:attrName>
                                        </p:attrNameLst>
                                      </p:cBhvr>
                                      <p:to>
                                        <p:strVal val="visible"/>
                                      </p:to>
                                    </p:set>
                                    <p:anim calcmode="lin" valueType="num">
                                      <p:cBhvr>
                                        <p:cTn id="14" dur="500" fill="hold"/>
                                        <p:tgtEl>
                                          <p:spTgt spid="69"/>
                                        </p:tgtEl>
                                        <p:attrNameLst>
                                          <p:attrName>ppt_w</p:attrName>
                                        </p:attrNameLst>
                                      </p:cBhvr>
                                      <p:tavLst>
                                        <p:tav tm="0">
                                          <p:val>
                                            <p:fltVal val="0"/>
                                          </p:val>
                                        </p:tav>
                                        <p:tav tm="100000">
                                          <p:val>
                                            <p:strVal val="#ppt_w"/>
                                          </p:val>
                                        </p:tav>
                                      </p:tavLst>
                                    </p:anim>
                                    <p:anim calcmode="lin" valueType="num">
                                      <p:cBhvr>
                                        <p:cTn id="15" dur="500" fill="hold"/>
                                        <p:tgtEl>
                                          <p:spTgt spid="69"/>
                                        </p:tgtEl>
                                        <p:attrNameLst>
                                          <p:attrName>ppt_h</p:attrName>
                                        </p:attrNameLst>
                                      </p:cBhvr>
                                      <p:tavLst>
                                        <p:tav tm="0">
                                          <p:val>
                                            <p:fltVal val="0"/>
                                          </p:val>
                                        </p:tav>
                                        <p:tav tm="100000">
                                          <p:val>
                                            <p:strVal val="#ppt_h"/>
                                          </p:val>
                                        </p:tav>
                                      </p:tavLst>
                                    </p:anim>
                                    <p:animEffect transition="in" filter="fade">
                                      <p:cBhvr>
                                        <p:cTn id="16" dur="500"/>
                                        <p:tgtEl>
                                          <p:spTgt spid="69"/>
                                        </p:tgtEl>
                                      </p:cBhvr>
                                    </p:animEffect>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fade">
                                      <p:cBhvr>
                                        <p:cTn id="21" dur="1000"/>
                                        <p:tgtEl>
                                          <p:spTgt spid="57"/>
                                        </p:tgtEl>
                                      </p:cBhvr>
                                    </p:animEffect>
                                    <p:anim calcmode="lin" valueType="num">
                                      <p:cBhvr>
                                        <p:cTn id="22" dur="1000" fill="hold"/>
                                        <p:tgtEl>
                                          <p:spTgt spid="57"/>
                                        </p:tgtEl>
                                        <p:attrNameLst>
                                          <p:attrName>ppt_x</p:attrName>
                                        </p:attrNameLst>
                                      </p:cBhvr>
                                      <p:tavLst>
                                        <p:tav tm="0">
                                          <p:val>
                                            <p:strVal val="#ppt_x"/>
                                          </p:val>
                                        </p:tav>
                                        <p:tav tm="100000">
                                          <p:val>
                                            <p:strVal val="#ppt_x"/>
                                          </p:val>
                                        </p:tav>
                                      </p:tavLst>
                                    </p:anim>
                                    <p:anim calcmode="lin" valueType="num">
                                      <p:cBhvr>
                                        <p:cTn id="23" dur="1000" fill="hold"/>
                                        <p:tgtEl>
                                          <p:spTgt spid="57"/>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fade">
                                      <p:cBhvr>
                                        <p:cTn id="26" dur="1000"/>
                                        <p:tgtEl>
                                          <p:spTgt spid="32"/>
                                        </p:tgtEl>
                                      </p:cBhvr>
                                    </p:animEffect>
                                    <p:anim calcmode="lin" valueType="num">
                                      <p:cBhvr>
                                        <p:cTn id="27" dur="1000" fill="hold"/>
                                        <p:tgtEl>
                                          <p:spTgt spid="32"/>
                                        </p:tgtEl>
                                        <p:attrNameLst>
                                          <p:attrName>ppt_x</p:attrName>
                                        </p:attrNameLst>
                                      </p:cBhvr>
                                      <p:tavLst>
                                        <p:tav tm="0">
                                          <p:val>
                                            <p:strVal val="#ppt_x"/>
                                          </p:val>
                                        </p:tav>
                                        <p:tav tm="100000">
                                          <p:val>
                                            <p:strVal val="#ppt_x"/>
                                          </p:val>
                                        </p:tav>
                                      </p:tavLst>
                                    </p:anim>
                                    <p:anim calcmode="lin" valueType="num">
                                      <p:cBhvr>
                                        <p:cTn id="28" dur="1000" fill="hold"/>
                                        <p:tgtEl>
                                          <p:spTgt spid="32"/>
                                        </p:tgtEl>
                                        <p:attrNameLst>
                                          <p:attrName>ppt_y</p:attrName>
                                        </p:attrNameLst>
                                      </p:cBhvr>
                                      <p:tavLst>
                                        <p:tav tm="0">
                                          <p:val>
                                            <p:strVal val="#ppt_y-.1"/>
                                          </p:val>
                                        </p:tav>
                                        <p:tav tm="100000">
                                          <p:val>
                                            <p:strVal val="#ppt_y"/>
                                          </p:val>
                                        </p:tav>
                                      </p:tavLst>
                                    </p:anim>
                                  </p:childTnLst>
                                </p:cTn>
                              </p:par>
                              <p:par>
                                <p:cTn id="29" presetID="47"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1000"/>
                                        <p:tgtEl>
                                          <p:spTgt spid="61"/>
                                        </p:tgtEl>
                                      </p:cBhvr>
                                    </p:animEffect>
                                    <p:anim calcmode="lin" valueType="num">
                                      <p:cBhvr>
                                        <p:cTn id="32" dur="1000" fill="hold"/>
                                        <p:tgtEl>
                                          <p:spTgt spid="61"/>
                                        </p:tgtEl>
                                        <p:attrNameLst>
                                          <p:attrName>ppt_x</p:attrName>
                                        </p:attrNameLst>
                                      </p:cBhvr>
                                      <p:tavLst>
                                        <p:tav tm="0">
                                          <p:val>
                                            <p:strVal val="#ppt_x"/>
                                          </p:val>
                                        </p:tav>
                                        <p:tav tm="100000">
                                          <p:val>
                                            <p:strVal val="#ppt_x"/>
                                          </p:val>
                                        </p:tav>
                                      </p:tavLst>
                                    </p:anim>
                                    <p:anim calcmode="lin" valueType="num">
                                      <p:cBhvr>
                                        <p:cTn id="33" dur="1000" fill="hold"/>
                                        <p:tgtEl>
                                          <p:spTgt spid="61"/>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1000"/>
                                        <p:tgtEl>
                                          <p:spTgt spid="33"/>
                                        </p:tgtEl>
                                      </p:cBhvr>
                                    </p:animEffect>
                                    <p:anim calcmode="lin" valueType="num">
                                      <p:cBhvr>
                                        <p:cTn id="37" dur="1000" fill="hold"/>
                                        <p:tgtEl>
                                          <p:spTgt spid="33"/>
                                        </p:tgtEl>
                                        <p:attrNameLst>
                                          <p:attrName>ppt_x</p:attrName>
                                        </p:attrNameLst>
                                      </p:cBhvr>
                                      <p:tavLst>
                                        <p:tav tm="0">
                                          <p:val>
                                            <p:strVal val="#ppt_x"/>
                                          </p:val>
                                        </p:tav>
                                        <p:tav tm="100000">
                                          <p:val>
                                            <p:strVal val="#ppt_x"/>
                                          </p:val>
                                        </p:tav>
                                      </p:tavLst>
                                    </p:anim>
                                    <p:anim calcmode="lin" valueType="num">
                                      <p:cBhvr>
                                        <p:cTn id="38" dur="1000" fill="hold"/>
                                        <p:tgtEl>
                                          <p:spTgt spid="33"/>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fade">
                                      <p:cBhvr>
                                        <p:cTn id="41" dur="1000"/>
                                        <p:tgtEl>
                                          <p:spTgt spid="34"/>
                                        </p:tgtEl>
                                      </p:cBhvr>
                                    </p:animEffect>
                                    <p:anim calcmode="lin" valueType="num">
                                      <p:cBhvr>
                                        <p:cTn id="42" dur="1000" fill="hold"/>
                                        <p:tgtEl>
                                          <p:spTgt spid="34"/>
                                        </p:tgtEl>
                                        <p:attrNameLst>
                                          <p:attrName>ppt_x</p:attrName>
                                        </p:attrNameLst>
                                      </p:cBhvr>
                                      <p:tavLst>
                                        <p:tav tm="0">
                                          <p:val>
                                            <p:strVal val="#ppt_x"/>
                                          </p:val>
                                        </p:tav>
                                        <p:tav tm="100000">
                                          <p:val>
                                            <p:strVal val="#ppt_x"/>
                                          </p:val>
                                        </p:tav>
                                      </p:tavLst>
                                    </p:anim>
                                    <p:anim calcmode="lin" valueType="num">
                                      <p:cBhvr>
                                        <p:cTn id="4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wipe(up)">
                                      <p:cBhvr>
                                        <p:cTn id="48" dur="500"/>
                                        <p:tgtEl>
                                          <p:spTgt spid="10"/>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wipe(up)">
                                      <p:cBhvr>
                                        <p:cTn id="53" dur="500"/>
                                        <p:tgtEl>
                                          <p:spTgt spid="26"/>
                                        </p:tgtEl>
                                      </p:cBhvr>
                                    </p:animEffect>
                                  </p:childTnLst>
                                </p:cTn>
                              </p:par>
                            </p:childTnLst>
                          </p:cTn>
                        </p:par>
                      </p:childTnLst>
                    </p:cTn>
                  </p:par>
                  <p:par>
                    <p:cTn id="54" fill="hold">
                      <p:stCondLst>
                        <p:cond delay="indefinite"/>
                      </p:stCondLst>
                      <p:childTnLst>
                        <p:par>
                          <p:cTn id="55" fill="hold">
                            <p:stCondLst>
                              <p:cond delay="0"/>
                            </p:stCondLst>
                            <p:childTnLst>
                              <p:par>
                                <p:cTn id="56" presetID="47" presetClass="entr" presetSubtype="0" fill="hold" nodeType="click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1000"/>
                                        <p:tgtEl>
                                          <p:spTgt spid="29"/>
                                        </p:tgtEl>
                                      </p:cBhvr>
                                    </p:animEffect>
                                    <p:anim calcmode="lin" valueType="num">
                                      <p:cBhvr>
                                        <p:cTn id="59" dur="1000" fill="hold"/>
                                        <p:tgtEl>
                                          <p:spTgt spid="29"/>
                                        </p:tgtEl>
                                        <p:attrNameLst>
                                          <p:attrName>ppt_x</p:attrName>
                                        </p:attrNameLst>
                                      </p:cBhvr>
                                      <p:tavLst>
                                        <p:tav tm="0">
                                          <p:val>
                                            <p:strVal val="#ppt_x"/>
                                          </p:val>
                                        </p:tav>
                                        <p:tav tm="100000">
                                          <p:val>
                                            <p:strVal val="#ppt_x"/>
                                          </p:val>
                                        </p:tav>
                                      </p:tavLst>
                                    </p:anim>
                                    <p:anim calcmode="lin" valueType="num">
                                      <p:cBhvr>
                                        <p:cTn id="6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61" grpId="0" animBg="1"/>
      <p:bldP spid="55" grpId="0" animBg="1"/>
      <p:bldP spid="69" grpId="0" animBg="1"/>
      <p:bldP spid="32" grpId="0" animBg="1"/>
      <p:bldP spid="33" grpId="0" animBg="1"/>
      <p:bldP spid="3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smtClean="0">
                <a:ea typeface="ＭＳ Ｐゴシック" pitchFamily="50" charset="-128"/>
              </a:rPr>
              <a:t>新たな取り組み</a:t>
            </a:r>
            <a:endParaRPr kumimoji="1" lang="ja-JP" altLang="en-US" dirty="0"/>
          </a:p>
        </p:txBody>
      </p:sp>
      <p:grpSp>
        <p:nvGrpSpPr>
          <p:cNvPr id="61" name="グループ化 60"/>
          <p:cNvGrpSpPr/>
          <p:nvPr/>
        </p:nvGrpSpPr>
        <p:grpSpPr>
          <a:xfrm>
            <a:off x="228600" y="952500"/>
            <a:ext cx="8686800" cy="495300"/>
            <a:chOff x="533400" y="6084058"/>
            <a:chExt cx="8077200" cy="495300"/>
          </a:xfrm>
        </p:grpSpPr>
        <p:sp>
          <p:nvSpPr>
            <p:cNvPr id="57" name="角丸四角形 56"/>
            <p:cNvSpPr/>
            <p:nvPr/>
          </p:nvSpPr>
          <p:spPr bwMode="auto">
            <a:xfrm>
              <a:off x="533400" y="6084058"/>
              <a:ext cx="8077200" cy="495300"/>
            </a:xfrm>
            <a:prstGeom prst="roundRect">
              <a:avLst>
                <a:gd name="adj" fmla="val 4315"/>
              </a:avLst>
            </a:prstGeom>
            <a:solidFill>
              <a:srgbClr val="CCFFCC"/>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rgbClr val="3333FF"/>
                  </a:solidFill>
                  <a:effectLst/>
                  <a:latin typeface="Arial" pitchFamily="34" charset="0"/>
                  <a:ea typeface="HGP創英角ｺﾞｼｯｸUB" pitchFamily="50" charset="-128"/>
                  <a:cs typeface="Arial" pitchFamily="34" charset="0"/>
                </a:rPr>
                <a:t>　　　　　　　　　　　　　　　　　　　</a:t>
              </a:r>
              <a:r>
                <a:rPr kumimoji="0" lang="en-US" altLang="ja-JP" sz="2400" b="0" i="0" u="none" strike="noStrike" cap="none" normalizeH="0" baseline="0" dirty="0" smtClean="0">
                  <a:ln>
                    <a:noFill/>
                  </a:ln>
                  <a:solidFill>
                    <a:srgbClr val="3333FF"/>
                  </a:solidFill>
                  <a:effectLst/>
                  <a:latin typeface="Arial" pitchFamily="34" charset="0"/>
                  <a:ea typeface="HGP創英角ｺﾞｼｯｸUB" pitchFamily="50" charset="-128"/>
                  <a:cs typeface="Arial" pitchFamily="34" charset="0"/>
                </a:rPr>
                <a:t>SDN</a:t>
              </a:r>
              <a:r>
                <a:rPr kumimoji="0" lang="ja-JP" altLang="en-US" sz="2400" b="0" i="0" u="none" strike="noStrike" cap="none" normalizeH="0" baseline="0" dirty="0" smtClean="0">
                  <a:ln>
                    <a:noFill/>
                  </a:ln>
                  <a:solidFill>
                    <a:srgbClr val="3333FF"/>
                  </a:solidFill>
                  <a:effectLst/>
                  <a:latin typeface="Arial" pitchFamily="34" charset="0"/>
                  <a:ea typeface="HGP創英角ｺﾞｼｯｸUB" pitchFamily="50" charset="-128"/>
                  <a:cs typeface="Arial" pitchFamily="34" charset="0"/>
                </a:rPr>
                <a:t>を実現するためのプロトコル</a:t>
              </a:r>
            </a:p>
          </p:txBody>
        </p:sp>
        <p:pic>
          <p:nvPicPr>
            <p:cNvPr id="56"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5337" y="6151082"/>
              <a:ext cx="1789058" cy="361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3" name="グループ化 2"/>
          <p:cNvGrpSpPr/>
          <p:nvPr/>
        </p:nvGrpSpPr>
        <p:grpSpPr>
          <a:xfrm>
            <a:off x="228600" y="1485900"/>
            <a:ext cx="8686800" cy="4000500"/>
            <a:chOff x="228600" y="1981200"/>
            <a:chExt cx="8686800" cy="4000500"/>
          </a:xfrm>
        </p:grpSpPr>
        <p:sp>
          <p:nvSpPr>
            <p:cNvPr id="105" name="角丸四角形 104"/>
            <p:cNvSpPr/>
            <p:nvPr/>
          </p:nvSpPr>
          <p:spPr bwMode="auto">
            <a:xfrm>
              <a:off x="228600" y="3359808"/>
              <a:ext cx="8686800" cy="2621892"/>
            </a:xfrm>
            <a:prstGeom prst="roundRect">
              <a:avLst>
                <a:gd name="adj" fmla="val 4174"/>
              </a:avLst>
            </a:prstGeom>
            <a:solidFill>
              <a:schemeClr val="bg1"/>
            </a:solidFill>
            <a:ln w="38100" cap="flat" cmpd="sng" algn="ctr">
              <a:solidFill>
                <a:schemeClr val="accent2">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角丸四角形 7"/>
            <p:cNvSpPr/>
            <p:nvPr/>
          </p:nvSpPr>
          <p:spPr bwMode="auto">
            <a:xfrm>
              <a:off x="228600" y="2590800"/>
              <a:ext cx="8686800" cy="673698"/>
            </a:xfrm>
            <a:prstGeom prst="roundRect">
              <a:avLst/>
            </a:prstGeom>
            <a:solidFill>
              <a:schemeClr val="bg1"/>
            </a:solidFill>
            <a:ln w="38100" cap="flat" cmpd="sng" algn="ctr">
              <a:solidFill>
                <a:schemeClr val="accent2">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1077" name="Picture 5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2771080"/>
              <a:ext cx="3321420" cy="388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78" name="Picture 5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9656" y="2741758"/>
              <a:ext cx="3173016" cy="4169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79" name="Picture 5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01807" y="2795468"/>
              <a:ext cx="1051869" cy="3632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82" name="Picture 5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7195" y="3550708"/>
              <a:ext cx="2349713" cy="2300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83" name="Picture 5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33205" y="3550708"/>
              <a:ext cx="2234362" cy="2248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84" name="Picture 6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19800" y="3429000"/>
              <a:ext cx="2806091" cy="23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86" name="Picture 6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8159" y="2019300"/>
              <a:ext cx="1314441" cy="4988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テキスト ボックス 6"/>
            <p:cNvSpPr txBox="1"/>
            <p:nvPr/>
          </p:nvSpPr>
          <p:spPr>
            <a:xfrm>
              <a:off x="2023168" y="1981200"/>
              <a:ext cx="6892232" cy="584775"/>
            </a:xfrm>
            <a:prstGeom prst="rect">
              <a:avLst/>
            </a:prstGeom>
            <a:noFill/>
          </p:spPr>
          <p:txBody>
            <a:bodyPr wrap="square" rtlCol="0">
              <a:spAutoFit/>
            </a:bodyPr>
            <a:lstStyle/>
            <a:p>
              <a:r>
                <a:rPr kumimoji="1" lang="en-US" altLang="ja-JP" sz="3200" dirty="0" smtClean="0"/>
                <a:t>Open Network Foundation</a:t>
              </a:r>
              <a:r>
                <a:rPr kumimoji="1" lang="ja-JP" altLang="en-US" sz="3200" dirty="0" smtClean="0"/>
                <a:t>　　</a:t>
              </a:r>
              <a:r>
                <a:rPr kumimoji="1" lang="en-US" altLang="ja-JP" sz="1800" dirty="0" smtClean="0"/>
                <a:t>since 2011</a:t>
              </a:r>
              <a:endParaRPr kumimoji="1" lang="ja-JP" altLang="en-US" sz="1800" dirty="0"/>
            </a:p>
          </p:txBody>
        </p:sp>
        <p:sp>
          <p:nvSpPr>
            <p:cNvPr id="9" name="正方形/長方形 8"/>
            <p:cNvSpPr/>
            <p:nvPr/>
          </p:nvSpPr>
          <p:spPr>
            <a:xfrm>
              <a:off x="289657" y="2623782"/>
              <a:ext cx="1040670" cy="584775"/>
            </a:xfrm>
            <a:prstGeom prst="rect">
              <a:avLst/>
            </a:prstGeom>
          </p:spPr>
          <p:txBody>
            <a:bodyPr wrap="none">
              <a:spAutoFit/>
            </a:bodyPr>
            <a:lstStyle/>
            <a:p>
              <a:pPr>
                <a:spcBef>
                  <a:spcPts val="0"/>
                </a:spcBef>
              </a:pPr>
              <a:r>
                <a:rPr lang="en-US" altLang="ja-JP" sz="1600" dirty="0"/>
                <a:t>Board </a:t>
              </a:r>
              <a:endParaRPr lang="en-US" altLang="ja-JP" sz="1600" dirty="0" smtClean="0"/>
            </a:p>
            <a:p>
              <a:pPr>
                <a:spcBef>
                  <a:spcPts val="0"/>
                </a:spcBef>
              </a:pPr>
              <a:r>
                <a:rPr lang="en-US" altLang="ja-JP" sz="1600" dirty="0" smtClean="0"/>
                <a:t>Members</a:t>
              </a:r>
              <a:endParaRPr lang="en-US" altLang="ja-JP" sz="1600" dirty="0"/>
            </a:p>
          </p:txBody>
        </p:sp>
        <p:sp>
          <p:nvSpPr>
            <p:cNvPr id="12" name="正方形/長方形 11"/>
            <p:cNvSpPr/>
            <p:nvPr/>
          </p:nvSpPr>
          <p:spPr>
            <a:xfrm>
              <a:off x="289657" y="3473895"/>
              <a:ext cx="1040670" cy="477054"/>
            </a:xfrm>
            <a:prstGeom prst="rect">
              <a:avLst/>
            </a:prstGeom>
          </p:spPr>
          <p:txBody>
            <a:bodyPr wrap="none">
              <a:spAutoFit/>
            </a:bodyPr>
            <a:lstStyle/>
            <a:p>
              <a:pPr>
                <a:spcBef>
                  <a:spcPts val="0"/>
                </a:spcBef>
              </a:pPr>
              <a:r>
                <a:rPr lang="en-US" altLang="ja-JP" sz="1600" dirty="0" smtClean="0"/>
                <a:t>Members</a:t>
              </a:r>
            </a:p>
            <a:p>
              <a:pPr>
                <a:spcBef>
                  <a:spcPts val="0"/>
                </a:spcBef>
              </a:pPr>
              <a:r>
                <a:rPr lang="en-US" altLang="ja-JP" sz="900" dirty="0" smtClean="0"/>
                <a:t>as of 07.Feb.12</a:t>
              </a:r>
              <a:endParaRPr lang="en-US" altLang="ja-JP" sz="900" dirty="0"/>
            </a:p>
          </p:txBody>
        </p:sp>
      </p:grpSp>
      <p:sp>
        <p:nvSpPr>
          <p:cNvPr id="4" name="角丸四角形 3"/>
          <p:cNvSpPr/>
          <p:nvPr/>
        </p:nvSpPr>
        <p:spPr bwMode="auto">
          <a:xfrm>
            <a:off x="228600" y="5715000"/>
            <a:ext cx="8686800" cy="838200"/>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smtClean="0">
                <a:ln>
                  <a:noFill/>
                </a:ln>
                <a:solidFill>
                  <a:srgbClr val="FFFFFF"/>
                </a:solidFill>
                <a:effectLst/>
                <a:latin typeface="Arial"/>
                <a:ea typeface="HGP創英角ｺﾞｼｯｸUB"/>
                <a:cs typeface="Arial"/>
              </a:rPr>
              <a:t>2012</a:t>
            </a:r>
            <a:r>
              <a:rPr kumimoji="0" lang="ja-JP" altLang="en-US" sz="2800" b="0" i="0" u="none" strike="noStrike" cap="none" normalizeH="0" baseline="0" dirty="0" smtClean="0">
                <a:ln>
                  <a:noFill/>
                </a:ln>
                <a:solidFill>
                  <a:srgbClr val="FFFFFF"/>
                </a:solidFill>
                <a:effectLst/>
                <a:latin typeface="Arial"/>
                <a:ea typeface="HGP創英角ｺﾞｼｯｸUB"/>
                <a:cs typeface="Arial"/>
              </a:rPr>
              <a:t>年</a:t>
            </a:r>
            <a:r>
              <a:rPr kumimoji="0" lang="en-US" altLang="ja-JP" sz="2800" b="0" i="0" u="none" strike="noStrike" cap="none" normalizeH="0" baseline="0" dirty="0" smtClean="0">
                <a:ln>
                  <a:noFill/>
                </a:ln>
                <a:solidFill>
                  <a:srgbClr val="FFFFFF"/>
                </a:solidFill>
                <a:effectLst/>
                <a:latin typeface="Arial"/>
                <a:ea typeface="HGP創英角ｺﾞｼｯｸUB"/>
                <a:cs typeface="Arial"/>
              </a:rPr>
              <a:t>4</a:t>
            </a:r>
            <a:r>
              <a:rPr kumimoji="0" lang="ja-JP" altLang="en-US" sz="2800" b="0" i="0" u="none" strike="noStrike" cap="none" normalizeH="0" baseline="0" dirty="0" smtClean="0">
                <a:ln>
                  <a:noFill/>
                </a:ln>
                <a:solidFill>
                  <a:srgbClr val="FFFFFF"/>
                </a:solidFill>
                <a:effectLst/>
                <a:latin typeface="Arial"/>
                <a:ea typeface="HGP創英角ｺﾞｼｯｸUB"/>
                <a:cs typeface="Arial"/>
              </a:rPr>
              <a:t>月　</a:t>
            </a:r>
            <a:r>
              <a:rPr kumimoji="0" lang="en-US" altLang="ja-JP" sz="2800" b="0" i="0" u="none" strike="noStrike" cap="none" normalizeH="0" baseline="0" dirty="0" smtClean="0">
                <a:ln>
                  <a:noFill/>
                </a:ln>
                <a:solidFill>
                  <a:srgbClr val="FFFFFF"/>
                </a:solidFill>
                <a:effectLst/>
                <a:latin typeface="Arial"/>
                <a:ea typeface="HGP創英角ｺﾞｼｯｸUB"/>
                <a:cs typeface="Arial"/>
              </a:rPr>
              <a:t> </a:t>
            </a:r>
            <a:r>
              <a:rPr kumimoji="0" lang="en-US" altLang="ja-JP" sz="2800" b="0" i="0" u="none" strike="noStrike" cap="none" normalizeH="0" baseline="0" dirty="0" err="1" smtClean="0">
                <a:ln>
                  <a:noFill/>
                </a:ln>
                <a:solidFill>
                  <a:srgbClr val="FFFFFF"/>
                </a:solidFill>
                <a:effectLst/>
                <a:latin typeface="Arial"/>
                <a:ea typeface="HGP創英角ｺﾞｼｯｸUB"/>
                <a:cs typeface="Arial"/>
              </a:rPr>
              <a:t>OpenFlow</a:t>
            </a:r>
            <a:r>
              <a:rPr kumimoji="0" lang="en-US" altLang="ja-JP" sz="2800" b="0" i="0" u="none" strike="noStrike" cap="none" normalizeH="0" dirty="0" smtClean="0">
                <a:ln>
                  <a:noFill/>
                </a:ln>
                <a:solidFill>
                  <a:srgbClr val="FFFFFF"/>
                </a:solidFill>
                <a:effectLst/>
                <a:latin typeface="Arial"/>
                <a:ea typeface="HGP創英角ｺﾞｼｯｸUB"/>
                <a:cs typeface="Arial"/>
              </a:rPr>
              <a:t> 1.3 </a:t>
            </a:r>
            <a:r>
              <a:rPr kumimoji="0" lang="ja-JP" altLang="en-US" sz="2800" b="0" i="0" u="none" strike="noStrike" cap="none" normalizeH="0" dirty="0" smtClean="0">
                <a:ln>
                  <a:noFill/>
                </a:ln>
                <a:solidFill>
                  <a:srgbClr val="FFFFFF"/>
                </a:solidFill>
                <a:effectLst/>
                <a:latin typeface="Arial"/>
                <a:ea typeface="HGP創英角ｺﾞｼｯｸUB"/>
                <a:cs typeface="Arial"/>
              </a:rPr>
              <a:t>リリース</a:t>
            </a:r>
            <a:endParaRPr kumimoji="0" lang="en-US" altLang="ja-JP" sz="2800" b="0" i="0" u="none" strike="noStrike" cap="none" normalizeH="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dirty="0" smtClean="0">
                <a:ln>
                  <a:noFill/>
                </a:ln>
                <a:solidFill>
                  <a:srgbClr val="FFFFFF"/>
                </a:solidFill>
                <a:effectLst/>
                <a:latin typeface="Arial"/>
                <a:ea typeface="HGP創英角ｺﾞｼｯｸUB"/>
                <a:cs typeface="Arial"/>
              </a:rPr>
              <a:t>仕様を一旦凍結し、アカデミック・フェーズからビジネス・フェーズへ</a:t>
            </a: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Tree>
    <p:extLst>
      <p:ext uri="{BB962C8B-B14F-4D97-AF65-F5344CB8AC3E}">
        <p14:creationId xmlns:p14="http://schemas.microsoft.com/office/powerpoint/2010/main" val="1270294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500" fill="hold"/>
                                        <p:tgtEl>
                                          <p:spTgt spid="61"/>
                                        </p:tgtEl>
                                        <p:attrNameLst>
                                          <p:attrName>ppt_w</p:attrName>
                                        </p:attrNameLst>
                                      </p:cBhvr>
                                      <p:tavLst>
                                        <p:tav tm="0">
                                          <p:val>
                                            <p:fltVal val="0"/>
                                          </p:val>
                                        </p:tav>
                                        <p:tav tm="100000">
                                          <p:val>
                                            <p:strVal val="#ppt_w"/>
                                          </p:val>
                                        </p:tav>
                                      </p:tavLst>
                                    </p:anim>
                                    <p:anim calcmode="lin" valueType="num">
                                      <p:cBhvr>
                                        <p:cTn id="8" dur="500" fill="hold"/>
                                        <p:tgtEl>
                                          <p:spTgt spid="61"/>
                                        </p:tgtEl>
                                        <p:attrNameLst>
                                          <p:attrName>ppt_h</p:attrName>
                                        </p:attrNameLst>
                                      </p:cBhvr>
                                      <p:tavLst>
                                        <p:tav tm="0">
                                          <p:val>
                                            <p:fltVal val="0"/>
                                          </p:val>
                                        </p:tav>
                                        <p:tav tm="100000">
                                          <p:val>
                                            <p:strVal val="#ppt_h"/>
                                          </p:val>
                                        </p:tav>
                                      </p:tavLst>
                                    </p:anim>
                                    <p:animEffect transition="in" filter="fade">
                                      <p:cBhvr>
                                        <p:cTn id="9" dur="500"/>
                                        <p:tgtEl>
                                          <p:spTgt spid="61"/>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37"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900" decel="100000" fill="hold"/>
                                        <p:tgtEl>
                                          <p:spTgt spid="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smtClean="0">
                <a:ea typeface="ＭＳ Ｐゴシック" pitchFamily="50" charset="-128"/>
              </a:rPr>
              <a:t>仕組み</a:t>
            </a:r>
            <a:endParaRPr kumimoji="1" lang="ja-JP" altLang="en-US" dirty="0"/>
          </a:p>
        </p:txBody>
      </p:sp>
      <p:sp>
        <p:nvSpPr>
          <p:cNvPr id="7" name="角丸四角形 6"/>
          <p:cNvSpPr/>
          <p:nvPr/>
        </p:nvSpPr>
        <p:spPr bwMode="auto">
          <a:xfrm>
            <a:off x="228600" y="4233788"/>
            <a:ext cx="1329194" cy="2319412"/>
          </a:xfrm>
          <a:prstGeom prst="roundRect">
            <a:avLst>
              <a:gd name="adj" fmla="val 7240"/>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 name="テキスト ボックス 8"/>
          <p:cNvSpPr txBox="1"/>
          <p:nvPr/>
        </p:nvSpPr>
        <p:spPr>
          <a:xfrm>
            <a:off x="347206" y="4267200"/>
            <a:ext cx="1111415" cy="261610"/>
          </a:xfrm>
          <a:prstGeom prst="rect">
            <a:avLst/>
          </a:prstGeom>
          <a:noFill/>
        </p:spPr>
        <p:txBody>
          <a:bodyPr wrap="square" rtlCol="0">
            <a:spAutoFit/>
          </a:bodyPr>
          <a:lstStyle/>
          <a:p>
            <a:pPr algn="ctr">
              <a:spcBef>
                <a:spcPts val="0"/>
              </a:spcBef>
            </a:pPr>
            <a:r>
              <a:rPr kumimoji="1" lang="ja-JP" altLang="en-US" sz="1100" dirty="0" smtClean="0">
                <a:solidFill>
                  <a:schemeClr val="bg1"/>
                </a:solidFill>
                <a:latin typeface="HGP創英角ｺﾞｼｯｸUB" pitchFamily="50" charset="-128"/>
                <a:ea typeface="HGP創英角ｺﾞｼｯｸUB" pitchFamily="50" charset="-128"/>
              </a:rPr>
              <a:t>スイッチ</a:t>
            </a:r>
            <a:endParaRPr kumimoji="1" lang="ja-JP" altLang="en-US" sz="1100" dirty="0">
              <a:solidFill>
                <a:schemeClr val="bg1"/>
              </a:solidFill>
              <a:latin typeface="HGP創英角ｺﾞｼｯｸUB" pitchFamily="50" charset="-128"/>
              <a:ea typeface="HGP創英角ｺﾞｼｯｸUB" pitchFamily="50" charset="-128"/>
            </a:endParaRPr>
          </a:p>
        </p:txBody>
      </p:sp>
      <p:sp>
        <p:nvSpPr>
          <p:cNvPr id="64" name="角丸四角形 63"/>
          <p:cNvSpPr/>
          <p:nvPr/>
        </p:nvSpPr>
        <p:spPr bwMode="auto">
          <a:xfrm>
            <a:off x="1600200" y="4233788"/>
            <a:ext cx="1329194" cy="2319412"/>
          </a:xfrm>
          <a:prstGeom prst="roundRect">
            <a:avLst>
              <a:gd name="adj" fmla="val 7240"/>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7" name="テキスト ボックス 66"/>
          <p:cNvSpPr txBox="1"/>
          <p:nvPr/>
        </p:nvSpPr>
        <p:spPr>
          <a:xfrm>
            <a:off x="1718806" y="4267200"/>
            <a:ext cx="1111415" cy="261610"/>
          </a:xfrm>
          <a:prstGeom prst="rect">
            <a:avLst/>
          </a:prstGeom>
          <a:noFill/>
        </p:spPr>
        <p:txBody>
          <a:bodyPr wrap="square" rtlCol="0">
            <a:spAutoFit/>
          </a:bodyPr>
          <a:lstStyle/>
          <a:p>
            <a:pPr algn="ctr">
              <a:spcBef>
                <a:spcPts val="0"/>
              </a:spcBef>
            </a:pPr>
            <a:r>
              <a:rPr kumimoji="1" lang="ja-JP" altLang="en-US" sz="1100" dirty="0" smtClean="0">
                <a:solidFill>
                  <a:schemeClr val="bg1"/>
                </a:solidFill>
                <a:latin typeface="HGP創英角ｺﾞｼｯｸUB" pitchFamily="50" charset="-128"/>
                <a:ea typeface="HGP創英角ｺﾞｼｯｸUB" pitchFamily="50" charset="-128"/>
              </a:rPr>
              <a:t>スイッチ</a:t>
            </a:r>
            <a:endParaRPr kumimoji="1" lang="ja-JP" altLang="en-US" sz="1100" dirty="0">
              <a:solidFill>
                <a:schemeClr val="bg1"/>
              </a:solidFill>
              <a:latin typeface="HGP創英角ｺﾞｼｯｸUB" pitchFamily="50" charset="-128"/>
              <a:ea typeface="HGP創英角ｺﾞｼｯｸUB" pitchFamily="50" charset="-128"/>
            </a:endParaRPr>
          </a:p>
        </p:txBody>
      </p:sp>
      <p:sp>
        <p:nvSpPr>
          <p:cNvPr id="68" name="角丸四角形 67"/>
          <p:cNvSpPr/>
          <p:nvPr/>
        </p:nvSpPr>
        <p:spPr bwMode="auto">
          <a:xfrm>
            <a:off x="2971800" y="4233788"/>
            <a:ext cx="1329194" cy="2319412"/>
          </a:xfrm>
          <a:prstGeom prst="roundRect">
            <a:avLst>
              <a:gd name="adj" fmla="val 7240"/>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1" name="テキスト ボックス 70"/>
          <p:cNvSpPr txBox="1"/>
          <p:nvPr/>
        </p:nvSpPr>
        <p:spPr>
          <a:xfrm>
            <a:off x="3090406" y="4267200"/>
            <a:ext cx="1111415" cy="261610"/>
          </a:xfrm>
          <a:prstGeom prst="rect">
            <a:avLst/>
          </a:prstGeom>
          <a:noFill/>
        </p:spPr>
        <p:txBody>
          <a:bodyPr wrap="square" rtlCol="0">
            <a:spAutoFit/>
          </a:bodyPr>
          <a:lstStyle/>
          <a:p>
            <a:pPr algn="ctr">
              <a:spcBef>
                <a:spcPts val="0"/>
              </a:spcBef>
            </a:pPr>
            <a:r>
              <a:rPr kumimoji="1" lang="ja-JP" altLang="en-US" sz="1100" dirty="0" smtClean="0">
                <a:solidFill>
                  <a:schemeClr val="bg1"/>
                </a:solidFill>
                <a:latin typeface="HGP創英角ｺﾞｼｯｸUB" pitchFamily="50" charset="-128"/>
                <a:ea typeface="HGP創英角ｺﾞｼｯｸUB" pitchFamily="50" charset="-128"/>
              </a:rPr>
              <a:t>スイッチ</a:t>
            </a:r>
            <a:endParaRPr kumimoji="1" lang="ja-JP" altLang="en-US" sz="1100" dirty="0">
              <a:solidFill>
                <a:schemeClr val="bg1"/>
              </a:solidFill>
              <a:latin typeface="HGP創英角ｺﾞｼｯｸUB" pitchFamily="50" charset="-128"/>
              <a:ea typeface="HGP創英角ｺﾞｼｯｸUB" pitchFamily="50" charset="-128"/>
            </a:endParaRPr>
          </a:p>
        </p:txBody>
      </p:sp>
      <p:pic>
        <p:nvPicPr>
          <p:cNvPr id="90" name="Picture 7" descr="j043394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58407" y="1371600"/>
            <a:ext cx="1032211" cy="1032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 name="テキスト ボックス 91"/>
          <p:cNvSpPr txBox="1"/>
          <p:nvPr/>
        </p:nvSpPr>
        <p:spPr>
          <a:xfrm>
            <a:off x="2022501" y="1447800"/>
            <a:ext cx="1111415" cy="307777"/>
          </a:xfrm>
          <a:prstGeom prst="rect">
            <a:avLst/>
          </a:prstGeom>
          <a:noFill/>
        </p:spPr>
        <p:txBody>
          <a:bodyPr wrap="square" rtlCol="0">
            <a:spAutoFit/>
          </a:bodyPr>
          <a:lstStyle/>
          <a:p>
            <a:pPr algn="ctr">
              <a:spcBef>
                <a:spcPts val="0"/>
              </a:spcBef>
            </a:pPr>
            <a:r>
              <a:rPr kumimoji="1" lang="ja-JP" altLang="en-US" sz="1400" dirty="0" smtClean="0">
                <a:solidFill>
                  <a:srgbClr val="3333FF"/>
                </a:solidFill>
                <a:latin typeface="HGP創英角ｺﾞｼｯｸUB" pitchFamily="50" charset="-128"/>
                <a:ea typeface="HGP創英角ｺﾞｼｯｸUB" pitchFamily="50" charset="-128"/>
              </a:rPr>
              <a:t>管理者</a:t>
            </a:r>
            <a:endParaRPr kumimoji="1" lang="ja-JP" altLang="en-US" sz="1400" dirty="0">
              <a:solidFill>
                <a:srgbClr val="3333FF"/>
              </a:solidFill>
              <a:latin typeface="HGP創英角ｺﾞｼｯｸUB" pitchFamily="50" charset="-128"/>
              <a:ea typeface="HGP創英角ｺﾞｼｯｸUB" pitchFamily="50" charset="-128"/>
            </a:endParaRPr>
          </a:p>
        </p:txBody>
      </p:sp>
      <p:cxnSp>
        <p:nvCxnSpPr>
          <p:cNvPr id="15" name="直線矢印コネクタ 14"/>
          <p:cNvCxnSpPr>
            <a:stCxn id="90" idx="2"/>
            <a:endCxn id="9" idx="0"/>
          </p:cNvCxnSpPr>
          <p:nvPr/>
        </p:nvCxnSpPr>
        <p:spPr bwMode="auto">
          <a:xfrm flipH="1">
            <a:off x="902914" y="2403811"/>
            <a:ext cx="1371599" cy="1863389"/>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直線矢印コネクタ 92"/>
          <p:cNvCxnSpPr>
            <a:stCxn id="90" idx="2"/>
            <a:endCxn id="67" idx="0"/>
          </p:cNvCxnSpPr>
          <p:nvPr/>
        </p:nvCxnSpPr>
        <p:spPr bwMode="auto">
          <a:xfrm>
            <a:off x="2274513" y="2403811"/>
            <a:ext cx="1" cy="1863389"/>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線矢印コネクタ 93"/>
          <p:cNvCxnSpPr>
            <a:stCxn id="90" idx="2"/>
            <a:endCxn id="71" idx="0"/>
          </p:cNvCxnSpPr>
          <p:nvPr/>
        </p:nvCxnSpPr>
        <p:spPr bwMode="auto">
          <a:xfrm>
            <a:off x="2274513" y="2403811"/>
            <a:ext cx="1371601" cy="1863389"/>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7" name="テキスト ボックス 116"/>
          <p:cNvSpPr txBox="1"/>
          <p:nvPr/>
        </p:nvSpPr>
        <p:spPr>
          <a:xfrm>
            <a:off x="762000" y="990600"/>
            <a:ext cx="2971800" cy="461665"/>
          </a:xfrm>
          <a:prstGeom prst="rect">
            <a:avLst/>
          </a:prstGeom>
          <a:noFill/>
        </p:spPr>
        <p:txBody>
          <a:bodyPr wrap="square" rtlCol="0">
            <a:spAutoFit/>
          </a:bodyPr>
          <a:lstStyle/>
          <a:p>
            <a:pPr algn="ctr">
              <a:spcBef>
                <a:spcPts val="0"/>
              </a:spcBef>
            </a:pPr>
            <a:r>
              <a:rPr kumimoji="1" lang="ja-JP" altLang="en-US" sz="2400" dirty="0" smtClean="0">
                <a:solidFill>
                  <a:srgbClr val="669900"/>
                </a:solidFill>
                <a:latin typeface="Arial"/>
                <a:ea typeface="HGP創英角ｺﾞｼｯｸUB" pitchFamily="50" charset="-128"/>
                <a:cs typeface="Arial"/>
              </a:rPr>
              <a:t>従来の</a:t>
            </a:r>
            <a:r>
              <a:rPr kumimoji="1" lang="en-US" altLang="ja-JP" sz="2400" dirty="0" smtClean="0">
                <a:solidFill>
                  <a:srgbClr val="669900"/>
                </a:solidFill>
                <a:latin typeface="Arial"/>
                <a:ea typeface="HGP創英角ｺﾞｼｯｸUB" pitchFamily="50" charset="-128"/>
                <a:cs typeface="Arial"/>
              </a:rPr>
              <a:t>IP</a:t>
            </a:r>
            <a:r>
              <a:rPr kumimoji="1" lang="ja-JP" altLang="en-US" sz="2400" dirty="0" smtClean="0">
                <a:solidFill>
                  <a:srgbClr val="669900"/>
                </a:solidFill>
                <a:latin typeface="Arial"/>
                <a:ea typeface="HGP創英角ｺﾞｼｯｸUB" pitchFamily="50" charset="-128"/>
                <a:cs typeface="Arial"/>
              </a:rPr>
              <a:t>ネットワーク</a:t>
            </a:r>
            <a:endParaRPr kumimoji="1" lang="ja-JP" altLang="en-US" sz="2400" dirty="0">
              <a:solidFill>
                <a:srgbClr val="669900"/>
              </a:solidFill>
              <a:latin typeface="Arial"/>
              <a:ea typeface="HGP創英角ｺﾞｼｯｸUB" pitchFamily="50" charset="-128"/>
              <a:cs typeface="Arial"/>
            </a:endParaRPr>
          </a:p>
        </p:txBody>
      </p:sp>
      <p:sp>
        <p:nvSpPr>
          <p:cNvPr id="48" name="正方形/長方形 47"/>
          <p:cNvSpPr/>
          <p:nvPr/>
        </p:nvSpPr>
        <p:spPr bwMode="auto">
          <a:xfrm>
            <a:off x="304800" y="5736921"/>
            <a:ext cx="1189279" cy="705134"/>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D</a:t>
            </a:r>
            <a:r>
              <a:rPr lang="ja-JP" altLang="en-US" sz="1600" dirty="0">
                <a:latin typeface="Arial" pitchFamily="34" charset="0"/>
                <a:ea typeface="HGP創英角ｺﾞｼｯｸUB" pitchFamily="50" charset="-128"/>
                <a:cs typeface="Arial" pitchFamily="34" charset="0"/>
              </a:rPr>
              <a:t>プレーン</a:t>
            </a:r>
          </a:p>
          <a:p>
            <a:pPr algn="ctr">
              <a:spcBef>
                <a:spcPts val="0"/>
              </a:spcBef>
            </a:pPr>
            <a:r>
              <a:rPr lang="ja-JP" altLang="en-US" dirty="0">
                <a:latin typeface="Arial" pitchFamily="34" charset="0"/>
                <a:ea typeface="HGP創英角ｺﾞｼｯｸUB" pitchFamily="50" charset="-128"/>
                <a:cs typeface="Arial" pitchFamily="34" charset="0"/>
              </a:rPr>
              <a:t>データ転送機能</a:t>
            </a:r>
          </a:p>
        </p:txBody>
      </p:sp>
      <p:sp>
        <p:nvSpPr>
          <p:cNvPr id="49" name="正方形/長方形 48"/>
          <p:cNvSpPr/>
          <p:nvPr/>
        </p:nvSpPr>
        <p:spPr bwMode="auto">
          <a:xfrm>
            <a:off x="1676400" y="5736921"/>
            <a:ext cx="1189279" cy="705134"/>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D</a:t>
            </a:r>
            <a:r>
              <a:rPr lang="ja-JP" altLang="en-US" sz="1600" dirty="0">
                <a:latin typeface="Arial" pitchFamily="34" charset="0"/>
                <a:ea typeface="HGP創英角ｺﾞｼｯｸUB" pitchFamily="50" charset="-128"/>
                <a:cs typeface="Arial" pitchFamily="34" charset="0"/>
              </a:rPr>
              <a:t>プレーン</a:t>
            </a:r>
          </a:p>
          <a:p>
            <a:pPr algn="ctr">
              <a:spcBef>
                <a:spcPts val="0"/>
              </a:spcBef>
            </a:pPr>
            <a:r>
              <a:rPr lang="ja-JP" altLang="en-US" dirty="0">
                <a:latin typeface="Arial" pitchFamily="34" charset="0"/>
                <a:ea typeface="HGP創英角ｺﾞｼｯｸUB" pitchFamily="50" charset="-128"/>
                <a:cs typeface="Arial" pitchFamily="34" charset="0"/>
              </a:rPr>
              <a:t>データ転送機能</a:t>
            </a:r>
          </a:p>
        </p:txBody>
      </p:sp>
      <p:sp>
        <p:nvSpPr>
          <p:cNvPr id="50" name="正方形/長方形 49"/>
          <p:cNvSpPr/>
          <p:nvPr/>
        </p:nvSpPr>
        <p:spPr bwMode="auto">
          <a:xfrm>
            <a:off x="3041757" y="5736921"/>
            <a:ext cx="1189279" cy="705134"/>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D</a:t>
            </a:r>
            <a:r>
              <a:rPr lang="ja-JP" altLang="en-US" sz="1600" dirty="0">
                <a:latin typeface="Arial" pitchFamily="34" charset="0"/>
                <a:ea typeface="HGP創英角ｺﾞｼｯｸUB" pitchFamily="50" charset="-128"/>
                <a:cs typeface="Arial" pitchFamily="34" charset="0"/>
              </a:rPr>
              <a:t>プレーン</a:t>
            </a:r>
          </a:p>
          <a:p>
            <a:pPr algn="ctr">
              <a:spcBef>
                <a:spcPts val="0"/>
              </a:spcBef>
            </a:pPr>
            <a:r>
              <a:rPr lang="ja-JP" altLang="en-US" dirty="0">
                <a:latin typeface="Arial" pitchFamily="34" charset="0"/>
                <a:ea typeface="HGP創英角ｺﾞｼｯｸUB" pitchFamily="50" charset="-128"/>
                <a:cs typeface="Arial" pitchFamily="34" charset="0"/>
              </a:rPr>
              <a:t>データ転送機能</a:t>
            </a:r>
          </a:p>
        </p:txBody>
      </p:sp>
      <p:sp>
        <p:nvSpPr>
          <p:cNvPr id="51" name="正方形/長方形 50"/>
          <p:cNvSpPr/>
          <p:nvPr/>
        </p:nvSpPr>
        <p:spPr bwMode="auto">
          <a:xfrm>
            <a:off x="304800" y="4495800"/>
            <a:ext cx="1189279" cy="1179419"/>
          </a:xfrm>
          <a:prstGeom prst="rect">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C</a:t>
            </a:r>
            <a:r>
              <a:rPr lang="ja-JP" altLang="en-US" sz="1600" dirty="0" smtClean="0">
                <a:latin typeface="Arial" pitchFamily="34" charset="0"/>
                <a:ea typeface="HGP創英角ｺﾞｼｯｸUB" pitchFamily="50" charset="-128"/>
                <a:cs typeface="Arial" pitchFamily="34" charset="0"/>
              </a:rPr>
              <a:t>プレーン</a:t>
            </a:r>
          </a:p>
          <a:p>
            <a:pPr algn="ctr">
              <a:spcBef>
                <a:spcPts val="0"/>
              </a:spcBef>
            </a:pPr>
            <a:r>
              <a:rPr lang="ja-JP" altLang="en-US" dirty="0" smtClean="0">
                <a:latin typeface="Arial" pitchFamily="34" charset="0"/>
                <a:ea typeface="HGP創英角ｺﾞｼｯｸUB" pitchFamily="50" charset="-128"/>
                <a:cs typeface="Arial" pitchFamily="34" charset="0"/>
              </a:rPr>
              <a:t>ネットワーク</a:t>
            </a:r>
          </a:p>
          <a:p>
            <a:pPr algn="ctr">
              <a:spcBef>
                <a:spcPts val="0"/>
              </a:spcBef>
            </a:pPr>
            <a:r>
              <a:rPr lang="ja-JP" altLang="en-US" dirty="0" smtClean="0">
                <a:latin typeface="Arial" pitchFamily="34" charset="0"/>
                <a:ea typeface="HGP創英角ｺﾞｼｯｸUB" pitchFamily="50" charset="-128"/>
                <a:cs typeface="Arial" pitchFamily="34" charset="0"/>
              </a:rPr>
              <a:t>経路</a:t>
            </a:r>
            <a:r>
              <a:rPr lang="ja-JP" altLang="en-US" dirty="0">
                <a:latin typeface="Arial" pitchFamily="34" charset="0"/>
                <a:ea typeface="HGP創英角ｺﾞｼｯｸUB" pitchFamily="50" charset="-128"/>
                <a:cs typeface="Arial" pitchFamily="34" charset="0"/>
              </a:rPr>
              <a:t>制御</a:t>
            </a:r>
            <a:r>
              <a:rPr lang="ja-JP" altLang="en-US" dirty="0" smtClean="0">
                <a:latin typeface="Arial" pitchFamily="34" charset="0"/>
                <a:ea typeface="HGP創英角ｺﾞｼｯｸUB" pitchFamily="50" charset="-128"/>
                <a:cs typeface="Arial" pitchFamily="34" charset="0"/>
              </a:rPr>
              <a:t>機能</a:t>
            </a:r>
            <a:endParaRPr lang="en-US" altLang="ja-JP" dirty="0" smtClean="0">
              <a:latin typeface="Arial" pitchFamily="34" charset="0"/>
              <a:ea typeface="HGP創英角ｺﾞｼｯｸUB" pitchFamily="50" charset="-128"/>
              <a:cs typeface="Arial" pitchFamily="34" charset="0"/>
            </a:endParaRPr>
          </a:p>
          <a:p>
            <a:pPr algn="ctr">
              <a:spcBef>
                <a:spcPts val="0"/>
              </a:spcBef>
            </a:pPr>
            <a:endParaRPr lang="en-US" altLang="ja-JP" dirty="0">
              <a:latin typeface="Arial" pitchFamily="34" charset="0"/>
              <a:ea typeface="HGP創英角ｺﾞｼｯｸUB" pitchFamily="50" charset="-128"/>
              <a:cs typeface="Arial" pitchFamily="34" charset="0"/>
            </a:endParaRPr>
          </a:p>
          <a:p>
            <a:pPr algn="ctr">
              <a:spcBef>
                <a:spcPts val="0"/>
              </a:spcBef>
            </a:pPr>
            <a:endParaRPr lang="ja-JP" altLang="en-US" dirty="0">
              <a:latin typeface="Arial" pitchFamily="34" charset="0"/>
              <a:ea typeface="HGP創英角ｺﾞｼｯｸUB" pitchFamily="50" charset="-128"/>
              <a:cs typeface="Arial" pitchFamily="34" charset="0"/>
            </a:endParaRPr>
          </a:p>
        </p:txBody>
      </p:sp>
      <p:sp>
        <p:nvSpPr>
          <p:cNvPr id="52" name="正方形/長方形 51"/>
          <p:cNvSpPr/>
          <p:nvPr/>
        </p:nvSpPr>
        <p:spPr bwMode="auto">
          <a:xfrm>
            <a:off x="1676401" y="4495800"/>
            <a:ext cx="1189278" cy="1179419"/>
          </a:xfrm>
          <a:prstGeom prst="rect">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C</a:t>
            </a:r>
            <a:r>
              <a:rPr lang="ja-JP" altLang="en-US" sz="1600" dirty="0" smtClean="0">
                <a:latin typeface="Arial" pitchFamily="34" charset="0"/>
                <a:ea typeface="HGP創英角ｺﾞｼｯｸUB" pitchFamily="50" charset="-128"/>
                <a:cs typeface="Arial" pitchFamily="34" charset="0"/>
              </a:rPr>
              <a:t>プレーン</a:t>
            </a:r>
          </a:p>
          <a:p>
            <a:pPr algn="ctr">
              <a:spcBef>
                <a:spcPts val="0"/>
              </a:spcBef>
            </a:pPr>
            <a:r>
              <a:rPr lang="ja-JP" altLang="en-US" dirty="0" smtClean="0">
                <a:latin typeface="Arial" pitchFamily="34" charset="0"/>
                <a:ea typeface="HGP創英角ｺﾞｼｯｸUB" pitchFamily="50" charset="-128"/>
                <a:cs typeface="Arial" pitchFamily="34" charset="0"/>
              </a:rPr>
              <a:t>ネットワーク</a:t>
            </a:r>
          </a:p>
          <a:p>
            <a:pPr algn="ctr">
              <a:spcBef>
                <a:spcPts val="0"/>
              </a:spcBef>
            </a:pPr>
            <a:r>
              <a:rPr lang="ja-JP" altLang="en-US" dirty="0" smtClean="0">
                <a:latin typeface="Arial" pitchFamily="34" charset="0"/>
                <a:ea typeface="HGP創英角ｺﾞｼｯｸUB" pitchFamily="50" charset="-128"/>
                <a:cs typeface="Arial" pitchFamily="34" charset="0"/>
              </a:rPr>
              <a:t>経路</a:t>
            </a:r>
            <a:r>
              <a:rPr lang="ja-JP" altLang="en-US" dirty="0">
                <a:latin typeface="Arial" pitchFamily="34" charset="0"/>
                <a:ea typeface="HGP創英角ｺﾞｼｯｸUB" pitchFamily="50" charset="-128"/>
                <a:cs typeface="Arial" pitchFamily="34" charset="0"/>
              </a:rPr>
              <a:t>制御</a:t>
            </a:r>
            <a:r>
              <a:rPr lang="ja-JP" altLang="en-US" dirty="0" smtClean="0">
                <a:latin typeface="Arial" pitchFamily="34" charset="0"/>
                <a:ea typeface="HGP創英角ｺﾞｼｯｸUB" pitchFamily="50" charset="-128"/>
                <a:cs typeface="Arial" pitchFamily="34" charset="0"/>
              </a:rPr>
              <a:t>機能</a:t>
            </a:r>
            <a:endParaRPr lang="en-US" altLang="ja-JP" dirty="0" smtClean="0">
              <a:latin typeface="Arial" pitchFamily="34" charset="0"/>
              <a:ea typeface="HGP創英角ｺﾞｼｯｸUB" pitchFamily="50" charset="-128"/>
              <a:cs typeface="Arial" pitchFamily="34" charset="0"/>
            </a:endParaRPr>
          </a:p>
          <a:p>
            <a:pPr algn="ctr">
              <a:spcBef>
                <a:spcPts val="0"/>
              </a:spcBef>
            </a:pPr>
            <a:endParaRPr lang="en-US" altLang="ja-JP" dirty="0">
              <a:latin typeface="Arial" pitchFamily="34" charset="0"/>
              <a:ea typeface="HGP創英角ｺﾞｼｯｸUB" pitchFamily="50" charset="-128"/>
              <a:cs typeface="Arial" pitchFamily="34" charset="0"/>
            </a:endParaRPr>
          </a:p>
          <a:p>
            <a:pPr algn="ctr">
              <a:spcBef>
                <a:spcPts val="0"/>
              </a:spcBef>
            </a:pPr>
            <a:endParaRPr lang="ja-JP" altLang="en-US" dirty="0">
              <a:latin typeface="Arial" pitchFamily="34" charset="0"/>
              <a:ea typeface="HGP創英角ｺﾞｼｯｸUB" pitchFamily="50" charset="-128"/>
              <a:cs typeface="Arial" pitchFamily="34" charset="0"/>
            </a:endParaRPr>
          </a:p>
        </p:txBody>
      </p:sp>
      <p:sp>
        <p:nvSpPr>
          <p:cNvPr id="53" name="正方形/長方形 52"/>
          <p:cNvSpPr/>
          <p:nvPr/>
        </p:nvSpPr>
        <p:spPr bwMode="auto">
          <a:xfrm>
            <a:off x="3041758" y="4495800"/>
            <a:ext cx="1189278" cy="1179419"/>
          </a:xfrm>
          <a:prstGeom prst="rect">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C</a:t>
            </a:r>
            <a:r>
              <a:rPr lang="ja-JP" altLang="en-US" sz="1600" dirty="0" smtClean="0">
                <a:latin typeface="Arial" pitchFamily="34" charset="0"/>
                <a:ea typeface="HGP創英角ｺﾞｼｯｸUB" pitchFamily="50" charset="-128"/>
                <a:cs typeface="Arial" pitchFamily="34" charset="0"/>
              </a:rPr>
              <a:t>プレーン</a:t>
            </a:r>
          </a:p>
          <a:p>
            <a:pPr algn="ctr">
              <a:spcBef>
                <a:spcPts val="0"/>
              </a:spcBef>
            </a:pPr>
            <a:r>
              <a:rPr lang="ja-JP" altLang="en-US" dirty="0" smtClean="0">
                <a:latin typeface="Arial" pitchFamily="34" charset="0"/>
                <a:ea typeface="HGP創英角ｺﾞｼｯｸUB" pitchFamily="50" charset="-128"/>
                <a:cs typeface="Arial" pitchFamily="34" charset="0"/>
              </a:rPr>
              <a:t>ネットワーク</a:t>
            </a:r>
          </a:p>
          <a:p>
            <a:pPr algn="ctr">
              <a:spcBef>
                <a:spcPts val="0"/>
              </a:spcBef>
            </a:pPr>
            <a:r>
              <a:rPr lang="ja-JP" altLang="en-US" dirty="0" smtClean="0">
                <a:latin typeface="Arial" pitchFamily="34" charset="0"/>
                <a:ea typeface="HGP創英角ｺﾞｼｯｸUB" pitchFamily="50" charset="-128"/>
                <a:cs typeface="Arial" pitchFamily="34" charset="0"/>
              </a:rPr>
              <a:t>経路</a:t>
            </a:r>
            <a:r>
              <a:rPr lang="ja-JP" altLang="en-US" dirty="0">
                <a:latin typeface="Arial" pitchFamily="34" charset="0"/>
                <a:ea typeface="HGP創英角ｺﾞｼｯｸUB" pitchFamily="50" charset="-128"/>
                <a:cs typeface="Arial" pitchFamily="34" charset="0"/>
              </a:rPr>
              <a:t>制御</a:t>
            </a:r>
            <a:r>
              <a:rPr lang="ja-JP" altLang="en-US" dirty="0" smtClean="0">
                <a:latin typeface="Arial" pitchFamily="34" charset="0"/>
                <a:ea typeface="HGP創英角ｺﾞｼｯｸUB" pitchFamily="50" charset="-128"/>
                <a:cs typeface="Arial" pitchFamily="34" charset="0"/>
              </a:rPr>
              <a:t>機能</a:t>
            </a:r>
            <a:endParaRPr lang="en-US" altLang="ja-JP" dirty="0" smtClean="0">
              <a:latin typeface="Arial" pitchFamily="34" charset="0"/>
              <a:ea typeface="HGP創英角ｺﾞｼｯｸUB" pitchFamily="50" charset="-128"/>
              <a:cs typeface="Arial" pitchFamily="34" charset="0"/>
            </a:endParaRPr>
          </a:p>
          <a:p>
            <a:pPr algn="ctr">
              <a:spcBef>
                <a:spcPts val="0"/>
              </a:spcBef>
            </a:pPr>
            <a:endParaRPr lang="en-US" altLang="ja-JP" dirty="0">
              <a:latin typeface="Arial" pitchFamily="34" charset="0"/>
              <a:ea typeface="HGP創英角ｺﾞｼｯｸUB" pitchFamily="50" charset="-128"/>
              <a:cs typeface="Arial" pitchFamily="34" charset="0"/>
            </a:endParaRPr>
          </a:p>
          <a:p>
            <a:pPr algn="ctr">
              <a:spcBef>
                <a:spcPts val="0"/>
              </a:spcBef>
            </a:pPr>
            <a:endParaRPr lang="ja-JP" altLang="en-US" dirty="0">
              <a:latin typeface="Arial" pitchFamily="34" charset="0"/>
              <a:ea typeface="HGP創英角ｺﾞｼｯｸUB" pitchFamily="50" charset="-128"/>
              <a:cs typeface="Arial" pitchFamily="34" charset="0"/>
            </a:endParaRPr>
          </a:p>
        </p:txBody>
      </p:sp>
      <p:sp>
        <p:nvSpPr>
          <p:cNvPr id="56" name="正方形/長方形 55"/>
          <p:cNvSpPr/>
          <p:nvPr/>
        </p:nvSpPr>
        <p:spPr bwMode="auto">
          <a:xfrm>
            <a:off x="453726" y="5257800"/>
            <a:ext cx="914400" cy="304800"/>
          </a:xfrm>
          <a:prstGeom prst="rect">
            <a:avLst/>
          </a:prstGeom>
          <a:solidFill>
            <a:srgbClr val="0070C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dirty="0" smtClean="0">
                <a:solidFill>
                  <a:schemeClr val="bg1"/>
                </a:solidFill>
                <a:latin typeface="Arial" pitchFamily="34" charset="0"/>
                <a:ea typeface="HGP創英角ｺﾞｼｯｸUB" pitchFamily="50" charset="-128"/>
                <a:cs typeface="Arial" pitchFamily="34" charset="0"/>
              </a:rPr>
              <a:t>独自ネットワーク</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dirty="0" smtClean="0">
                <a:solidFill>
                  <a:schemeClr val="bg1"/>
                </a:solidFill>
                <a:latin typeface="Arial" pitchFamily="34" charset="0"/>
                <a:ea typeface="HGP創英角ｺﾞｼｯｸUB" pitchFamily="50" charset="-128"/>
                <a:cs typeface="Arial" pitchFamily="34" charset="0"/>
              </a:rPr>
              <a:t>制御機能</a:t>
            </a:r>
            <a:endParaRPr kumimoji="0" lang="en-US" altLang="ja-JP" sz="800" dirty="0" smtClean="0">
              <a:solidFill>
                <a:schemeClr val="bg1"/>
              </a:solidFill>
              <a:latin typeface="Arial" pitchFamily="34" charset="0"/>
              <a:ea typeface="HGP創英角ｺﾞｼｯｸUB" pitchFamily="50" charset="-128"/>
              <a:cs typeface="Arial" pitchFamily="34" charset="0"/>
            </a:endParaRPr>
          </a:p>
        </p:txBody>
      </p:sp>
      <p:sp>
        <p:nvSpPr>
          <p:cNvPr id="81" name="正方形/長方形 80"/>
          <p:cNvSpPr/>
          <p:nvPr/>
        </p:nvSpPr>
        <p:spPr bwMode="auto">
          <a:xfrm>
            <a:off x="1819084" y="5242817"/>
            <a:ext cx="914400" cy="304800"/>
          </a:xfrm>
          <a:prstGeom prst="rect">
            <a:avLst/>
          </a:prstGeom>
          <a:solidFill>
            <a:srgbClr val="0070C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dirty="0" smtClean="0">
                <a:solidFill>
                  <a:schemeClr val="bg1"/>
                </a:solidFill>
                <a:latin typeface="Arial" pitchFamily="34" charset="0"/>
                <a:ea typeface="HGP創英角ｺﾞｼｯｸUB" pitchFamily="50" charset="-128"/>
                <a:cs typeface="Arial" pitchFamily="34" charset="0"/>
              </a:rPr>
              <a:t>独自ネットワーク</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dirty="0" smtClean="0">
                <a:solidFill>
                  <a:schemeClr val="bg1"/>
                </a:solidFill>
                <a:latin typeface="Arial" pitchFamily="34" charset="0"/>
                <a:ea typeface="HGP創英角ｺﾞｼｯｸUB" pitchFamily="50" charset="-128"/>
                <a:cs typeface="Arial" pitchFamily="34" charset="0"/>
              </a:rPr>
              <a:t>制御機能</a:t>
            </a:r>
            <a:endParaRPr kumimoji="0" lang="en-US" altLang="ja-JP" sz="800" dirty="0" smtClean="0">
              <a:solidFill>
                <a:schemeClr val="bg1"/>
              </a:solidFill>
              <a:latin typeface="Arial" pitchFamily="34" charset="0"/>
              <a:ea typeface="HGP創英角ｺﾞｼｯｸUB" pitchFamily="50" charset="-128"/>
              <a:cs typeface="Arial" pitchFamily="34" charset="0"/>
            </a:endParaRPr>
          </a:p>
        </p:txBody>
      </p:sp>
      <p:sp>
        <p:nvSpPr>
          <p:cNvPr id="83" name="正方形/長方形 82"/>
          <p:cNvSpPr/>
          <p:nvPr/>
        </p:nvSpPr>
        <p:spPr bwMode="auto">
          <a:xfrm>
            <a:off x="3200400" y="5242817"/>
            <a:ext cx="914400" cy="304800"/>
          </a:xfrm>
          <a:prstGeom prst="rect">
            <a:avLst/>
          </a:prstGeom>
          <a:solidFill>
            <a:srgbClr val="0070C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dirty="0" smtClean="0">
                <a:solidFill>
                  <a:schemeClr val="bg1"/>
                </a:solidFill>
                <a:latin typeface="Arial" pitchFamily="34" charset="0"/>
                <a:ea typeface="HGP創英角ｺﾞｼｯｸUB" pitchFamily="50" charset="-128"/>
                <a:cs typeface="Arial" pitchFamily="34" charset="0"/>
              </a:rPr>
              <a:t>独自ネットワーク</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dirty="0" smtClean="0">
                <a:solidFill>
                  <a:schemeClr val="bg1"/>
                </a:solidFill>
                <a:latin typeface="Arial" pitchFamily="34" charset="0"/>
                <a:ea typeface="HGP創英角ｺﾞｼｯｸUB" pitchFamily="50" charset="-128"/>
                <a:cs typeface="Arial" pitchFamily="34" charset="0"/>
              </a:rPr>
              <a:t>制御機能</a:t>
            </a:r>
            <a:endParaRPr kumimoji="0" lang="en-US" altLang="ja-JP" sz="800" dirty="0" smtClean="0">
              <a:solidFill>
                <a:schemeClr val="bg1"/>
              </a:solidFill>
              <a:latin typeface="Arial" pitchFamily="34" charset="0"/>
              <a:ea typeface="HGP創英角ｺﾞｼｯｸUB" pitchFamily="50" charset="-128"/>
              <a:cs typeface="Arial" pitchFamily="34" charset="0"/>
            </a:endParaRPr>
          </a:p>
        </p:txBody>
      </p:sp>
      <p:grpSp>
        <p:nvGrpSpPr>
          <p:cNvPr id="3" name="図形グループ 2"/>
          <p:cNvGrpSpPr/>
          <p:nvPr/>
        </p:nvGrpSpPr>
        <p:grpSpPr>
          <a:xfrm>
            <a:off x="4800600" y="1034459"/>
            <a:ext cx="4072394" cy="5518740"/>
            <a:chOff x="4800600" y="1034459"/>
            <a:chExt cx="4072394" cy="5518740"/>
          </a:xfrm>
        </p:grpSpPr>
        <p:pic>
          <p:nvPicPr>
            <p:cNvPr id="95" name="Picture 7" descr="j043394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0400" y="1371600"/>
              <a:ext cx="1032211" cy="1032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 name="テキスト ボックス 95"/>
            <p:cNvSpPr txBox="1"/>
            <p:nvPr/>
          </p:nvSpPr>
          <p:spPr>
            <a:xfrm>
              <a:off x="7270585" y="1447800"/>
              <a:ext cx="1111415" cy="307777"/>
            </a:xfrm>
            <a:prstGeom prst="rect">
              <a:avLst/>
            </a:prstGeom>
            <a:noFill/>
          </p:spPr>
          <p:txBody>
            <a:bodyPr wrap="square" rtlCol="0">
              <a:spAutoFit/>
            </a:bodyPr>
            <a:lstStyle/>
            <a:p>
              <a:pPr algn="ctr">
                <a:spcBef>
                  <a:spcPts val="0"/>
                </a:spcBef>
              </a:pPr>
              <a:r>
                <a:rPr kumimoji="1" lang="ja-JP" altLang="en-US" sz="1400" dirty="0" smtClean="0">
                  <a:solidFill>
                    <a:srgbClr val="3333FF"/>
                  </a:solidFill>
                  <a:latin typeface="HGP創英角ｺﾞｼｯｸUB" pitchFamily="50" charset="-128"/>
                  <a:ea typeface="HGP創英角ｺﾞｼｯｸUB" pitchFamily="50" charset="-128"/>
                </a:rPr>
                <a:t>管理者</a:t>
              </a:r>
              <a:endParaRPr kumimoji="1" lang="ja-JP" altLang="en-US" sz="1400" dirty="0">
                <a:solidFill>
                  <a:srgbClr val="3333FF"/>
                </a:solidFill>
                <a:latin typeface="HGP創英角ｺﾞｼｯｸUB" pitchFamily="50" charset="-128"/>
                <a:ea typeface="HGP創英角ｺﾞｼｯｸUB" pitchFamily="50" charset="-128"/>
              </a:endParaRPr>
            </a:p>
          </p:txBody>
        </p:sp>
        <p:pic>
          <p:nvPicPr>
            <p:cNvPr id="10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81603" y="1034459"/>
              <a:ext cx="1967482" cy="397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2" name="角丸四角形 71"/>
            <p:cNvSpPr/>
            <p:nvPr/>
          </p:nvSpPr>
          <p:spPr bwMode="auto">
            <a:xfrm>
              <a:off x="4800600" y="5181600"/>
              <a:ext cx="1329194" cy="1371599"/>
            </a:xfrm>
            <a:prstGeom prst="roundRect">
              <a:avLst>
                <a:gd name="adj" fmla="val 7240"/>
              </a:avLst>
            </a:prstGeom>
            <a:solidFill>
              <a:srgbClr val="00B0F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4" name="正方形/長方形 73"/>
            <p:cNvSpPr/>
            <p:nvPr/>
          </p:nvSpPr>
          <p:spPr bwMode="auto">
            <a:xfrm>
              <a:off x="4876800" y="5769022"/>
              <a:ext cx="1189279" cy="705134"/>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D</a:t>
              </a:r>
              <a:r>
                <a:rPr lang="ja-JP" altLang="en-US" sz="1600" dirty="0">
                  <a:latin typeface="Arial" pitchFamily="34" charset="0"/>
                  <a:ea typeface="HGP創英角ｺﾞｼｯｸUB" pitchFamily="50" charset="-128"/>
                  <a:cs typeface="Arial" pitchFamily="34" charset="0"/>
                </a:rPr>
                <a:t>プレーン</a:t>
              </a:r>
            </a:p>
            <a:p>
              <a:pPr algn="ctr">
                <a:spcBef>
                  <a:spcPts val="0"/>
                </a:spcBef>
              </a:pPr>
              <a:r>
                <a:rPr lang="ja-JP" altLang="en-US" dirty="0">
                  <a:latin typeface="Arial" pitchFamily="34" charset="0"/>
                  <a:ea typeface="HGP創英角ｺﾞｼｯｸUB" pitchFamily="50" charset="-128"/>
                  <a:cs typeface="Arial" pitchFamily="34" charset="0"/>
                </a:rPr>
                <a:t>データ転送機能</a:t>
              </a:r>
            </a:p>
          </p:txBody>
        </p:sp>
        <p:sp>
          <p:nvSpPr>
            <p:cNvPr id="75" name="テキスト ボックス 74"/>
            <p:cNvSpPr txBox="1"/>
            <p:nvPr/>
          </p:nvSpPr>
          <p:spPr>
            <a:xfrm>
              <a:off x="4909489" y="5267980"/>
              <a:ext cx="1111415" cy="523220"/>
            </a:xfrm>
            <a:prstGeom prst="rect">
              <a:avLst/>
            </a:prstGeom>
            <a:noFill/>
          </p:spPr>
          <p:txBody>
            <a:bodyPr wrap="square" rtlCol="0">
              <a:spAutoFit/>
            </a:bodyPr>
            <a:lstStyle/>
            <a:p>
              <a:pPr algn="ctr">
                <a:spcBef>
                  <a:spcPts val="0"/>
                </a:spcBef>
              </a:pPr>
              <a:r>
                <a:rPr kumimoji="1" lang="en-US" altLang="ja-JP" sz="1400" dirty="0" err="1" smtClean="0">
                  <a:solidFill>
                    <a:schemeClr val="bg1"/>
                  </a:solidFill>
                  <a:latin typeface="Arial" pitchFamily="34" charset="0"/>
                  <a:ea typeface="HGP創英角ｺﾞｼｯｸUB" pitchFamily="50" charset="-128"/>
                  <a:cs typeface="Arial" pitchFamily="34" charset="0"/>
                </a:rPr>
                <a:t>OpenFlow</a:t>
              </a:r>
              <a:endParaRPr kumimoji="1" lang="en-US" altLang="ja-JP" sz="1400" dirty="0" smtClean="0">
                <a:solidFill>
                  <a:schemeClr val="bg1"/>
                </a:solidFill>
                <a:latin typeface="Arial" pitchFamily="34" charset="0"/>
                <a:ea typeface="HGP創英角ｺﾞｼｯｸUB" pitchFamily="50" charset="-128"/>
                <a:cs typeface="Arial" pitchFamily="34" charset="0"/>
              </a:endParaRPr>
            </a:p>
            <a:p>
              <a:pPr algn="ctr">
                <a:spcBef>
                  <a:spcPts val="0"/>
                </a:spcBef>
              </a:pPr>
              <a:r>
                <a:rPr kumimoji="1" lang="ja-JP" altLang="en-US" sz="1400" dirty="0" smtClean="0">
                  <a:solidFill>
                    <a:schemeClr val="bg1"/>
                  </a:solidFill>
                  <a:latin typeface="Arial" pitchFamily="34" charset="0"/>
                  <a:ea typeface="HGP創英角ｺﾞｼｯｸUB" pitchFamily="50" charset="-128"/>
                  <a:cs typeface="Arial" pitchFamily="34" charset="0"/>
                </a:rPr>
                <a:t>スイッチ</a:t>
              </a:r>
              <a:endParaRPr kumimoji="1" lang="ja-JP" altLang="en-US" sz="1400" dirty="0">
                <a:solidFill>
                  <a:schemeClr val="bg1"/>
                </a:solidFill>
                <a:latin typeface="Arial" pitchFamily="34" charset="0"/>
                <a:ea typeface="HGP創英角ｺﾞｼｯｸUB" pitchFamily="50" charset="-128"/>
                <a:cs typeface="Arial" pitchFamily="34" charset="0"/>
              </a:endParaRPr>
            </a:p>
          </p:txBody>
        </p:sp>
        <p:sp>
          <p:nvSpPr>
            <p:cNvPr id="76" name="角丸四角形 75"/>
            <p:cNvSpPr/>
            <p:nvPr/>
          </p:nvSpPr>
          <p:spPr bwMode="auto">
            <a:xfrm>
              <a:off x="6181916" y="5181599"/>
              <a:ext cx="1329194" cy="1371599"/>
            </a:xfrm>
            <a:prstGeom prst="roundRect">
              <a:avLst>
                <a:gd name="adj" fmla="val 7240"/>
              </a:avLst>
            </a:prstGeom>
            <a:solidFill>
              <a:srgbClr val="00B0F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8" name="正方形/長方形 77"/>
            <p:cNvSpPr/>
            <p:nvPr/>
          </p:nvSpPr>
          <p:spPr bwMode="auto">
            <a:xfrm>
              <a:off x="6248400" y="5769022"/>
              <a:ext cx="1189279" cy="705134"/>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D</a:t>
              </a:r>
              <a:r>
                <a:rPr lang="ja-JP" altLang="en-US" sz="1600" dirty="0">
                  <a:latin typeface="Arial" pitchFamily="34" charset="0"/>
                  <a:ea typeface="HGP創英角ｺﾞｼｯｸUB" pitchFamily="50" charset="-128"/>
                  <a:cs typeface="Arial" pitchFamily="34" charset="0"/>
                </a:rPr>
                <a:t>プレーン</a:t>
              </a:r>
            </a:p>
            <a:p>
              <a:pPr algn="ctr">
                <a:spcBef>
                  <a:spcPts val="0"/>
                </a:spcBef>
              </a:pPr>
              <a:r>
                <a:rPr lang="ja-JP" altLang="en-US" dirty="0">
                  <a:latin typeface="Arial" pitchFamily="34" charset="0"/>
                  <a:ea typeface="HGP創英角ｺﾞｼｯｸUB" pitchFamily="50" charset="-128"/>
                  <a:cs typeface="Arial" pitchFamily="34" charset="0"/>
                </a:rPr>
                <a:t>データ転送機能</a:t>
              </a:r>
            </a:p>
          </p:txBody>
        </p:sp>
        <p:sp>
          <p:nvSpPr>
            <p:cNvPr id="80" name="角丸四角形 79"/>
            <p:cNvSpPr/>
            <p:nvPr/>
          </p:nvSpPr>
          <p:spPr bwMode="auto">
            <a:xfrm>
              <a:off x="7543800" y="5181600"/>
              <a:ext cx="1329194" cy="1371599"/>
            </a:xfrm>
            <a:prstGeom prst="roundRect">
              <a:avLst>
                <a:gd name="adj" fmla="val 7240"/>
              </a:avLst>
            </a:prstGeom>
            <a:solidFill>
              <a:srgbClr val="00B0F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2" name="正方形/長方形 81"/>
            <p:cNvSpPr/>
            <p:nvPr/>
          </p:nvSpPr>
          <p:spPr bwMode="auto">
            <a:xfrm>
              <a:off x="7613757" y="5769022"/>
              <a:ext cx="1189279" cy="705134"/>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D</a:t>
              </a:r>
              <a:r>
                <a:rPr lang="ja-JP" altLang="en-US" sz="1600" dirty="0">
                  <a:latin typeface="Arial" pitchFamily="34" charset="0"/>
                  <a:ea typeface="HGP創英角ｺﾞｼｯｸUB" pitchFamily="50" charset="-128"/>
                  <a:cs typeface="Arial" pitchFamily="34" charset="0"/>
                </a:rPr>
                <a:t>プレーン</a:t>
              </a:r>
            </a:p>
            <a:p>
              <a:pPr algn="ctr">
                <a:spcBef>
                  <a:spcPts val="0"/>
                </a:spcBef>
              </a:pPr>
              <a:r>
                <a:rPr lang="ja-JP" altLang="en-US" dirty="0">
                  <a:latin typeface="Arial" pitchFamily="34" charset="0"/>
                  <a:ea typeface="HGP創英角ｺﾞｼｯｸUB" pitchFamily="50" charset="-128"/>
                  <a:cs typeface="Arial" pitchFamily="34" charset="0"/>
                </a:rPr>
                <a:t>データ転送機能</a:t>
              </a:r>
            </a:p>
          </p:txBody>
        </p:sp>
        <p:sp>
          <p:nvSpPr>
            <p:cNvPr id="84" name="角丸四角形 83"/>
            <p:cNvSpPr/>
            <p:nvPr/>
          </p:nvSpPr>
          <p:spPr bwMode="auto">
            <a:xfrm>
              <a:off x="4800600" y="3124200"/>
              <a:ext cx="4072394" cy="1219200"/>
            </a:xfrm>
            <a:prstGeom prst="roundRect">
              <a:avLst>
                <a:gd name="adj" fmla="val 7240"/>
              </a:avLst>
            </a:prstGeom>
            <a:solidFill>
              <a:srgbClr val="0070C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5" name="正方形/長方形 84"/>
            <p:cNvSpPr/>
            <p:nvPr/>
          </p:nvSpPr>
          <p:spPr bwMode="auto">
            <a:xfrm>
              <a:off x="4919206" y="3694987"/>
              <a:ext cx="3833306" cy="538801"/>
            </a:xfrm>
            <a:prstGeom prst="rect">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latin typeface="Arial" pitchFamily="34" charset="0"/>
                  <a:ea typeface="HGP創英角ｺﾞｼｯｸUB" pitchFamily="50" charset="-128"/>
                  <a:cs typeface="Arial" pitchFamily="34" charset="0"/>
                </a:rPr>
                <a:t>C</a:t>
              </a:r>
              <a:r>
                <a:rPr lang="ja-JP" altLang="en-US" sz="1600" dirty="0" smtClean="0">
                  <a:latin typeface="Arial" pitchFamily="34" charset="0"/>
                  <a:ea typeface="HGP創英角ｺﾞｼｯｸUB" pitchFamily="50" charset="-128"/>
                  <a:cs typeface="Arial" pitchFamily="34" charset="0"/>
                </a:rPr>
                <a:t>プレーン</a:t>
              </a:r>
            </a:p>
            <a:p>
              <a:pPr algn="ctr">
                <a:spcBef>
                  <a:spcPts val="0"/>
                </a:spcBef>
              </a:pPr>
              <a:r>
                <a:rPr lang="ja-JP" altLang="en-US" dirty="0" smtClean="0">
                  <a:latin typeface="Arial" pitchFamily="34" charset="0"/>
                  <a:ea typeface="HGP創英角ｺﾞｼｯｸUB" pitchFamily="50" charset="-128"/>
                  <a:cs typeface="Arial" pitchFamily="34" charset="0"/>
                </a:rPr>
                <a:t>ネットワーク経路</a:t>
              </a:r>
              <a:r>
                <a:rPr lang="ja-JP" altLang="en-US" dirty="0">
                  <a:latin typeface="Arial" pitchFamily="34" charset="0"/>
                  <a:ea typeface="HGP創英角ｺﾞｼｯｸUB" pitchFamily="50" charset="-128"/>
                  <a:cs typeface="Arial" pitchFamily="34" charset="0"/>
                </a:rPr>
                <a:t>制御</a:t>
              </a:r>
              <a:r>
                <a:rPr lang="ja-JP" altLang="en-US" dirty="0" smtClean="0">
                  <a:latin typeface="Arial" pitchFamily="34" charset="0"/>
                  <a:ea typeface="HGP創英角ｺﾞｼｯｸUB" pitchFamily="50" charset="-128"/>
                  <a:cs typeface="Arial" pitchFamily="34" charset="0"/>
                </a:rPr>
                <a:t>機能</a:t>
              </a:r>
              <a:endParaRPr lang="ja-JP" altLang="en-US" dirty="0">
                <a:latin typeface="Arial" pitchFamily="34" charset="0"/>
                <a:ea typeface="HGP創英角ｺﾞｼｯｸUB" pitchFamily="50" charset="-128"/>
                <a:cs typeface="Arial" pitchFamily="34" charset="0"/>
              </a:endParaRPr>
            </a:p>
          </p:txBody>
        </p:sp>
        <p:sp>
          <p:nvSpPr>
            <p:cNvPr id="88" name="正方形/長方形 87"/>
            <p:cNvSpPr/>
            <p:nvPr/>
          </p:nvSpPr>
          <p:spPr bwMode="auto">
            <a:xfrm>
              <a:off x="5181600" y="1752600"/>
              <a:ext cx="1219200" cy="381000"/>
            </a:xfrm>
            <a:prstGeom prst="rect">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chemeClr val="bg1"/>
                  </a:solidFill>
                  <a:latin typeface="Arial" pitchFamily="34" charset="0"/>
                  <a:ea typeface="HGP創英角ｺﾞｼｯｸUB" pitchFamily="50" charset="-128"/>
                  <a:cs typeface="Arial" pitchFamily="34" charset="0"/>
                </a:rPr>
                <a:t>アプリケーション</a:t>
              </a:r>
              <a:endParaRPr kumimoji="0" lang="en-US" altLang="ja-JP" sz="1000" dirty="0" smtClean="0">
                <a:solidFill>
                  <a:schemeClr val="bg1"/>
                </a:solidFill>
                <a:latin typeface="Arial" pitchFamily="34" charset="0"/>
                <a:ea typeface="HGP創英角ｺﾞｼｯｸUB" pitchFamily="50" charset="-128"/>
                <a:cs typeface="Arial" pitchFamily="34" charset="0"/>
              </a:endParaRPr>
            </a:p>
            <a:p>
              <a:pPr marL="0" marR="0" indent="0" algn="ctr" defTabSz="914400" rtl="0" eaLnBrk="1" fontAlgn="base" latinLnBrk="0" hangingPunct="1">
                <a:lnSpc>
                  <a:spcPct val="100000"/>
                </a:lnSpc>
                <a:spcBef>
                  <a:spcPts val="0"/>
                </a:spcBef>
                <a:spcAft>
                  <a:spcPct val="0"/>
                </a:spcAft>
                <a:buClrTx/>
                <a:buSzTx/>
                <a:buFontTx/>
                <a:buNone/>
                <a:tabLst/>
              </a:pPr>
              <a:r>
                <a:rPr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プログラム</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89" name="テキスト ボックス 88"/>
            <p:cNvSpPr txBox="1"/>
            <p:nvPr/>
          </p:nvSpPr>
          <p:spPr>
            <a:xfrm>
              <a:off x="6019800" y="3124200"/>
              <a:ext cx="2713822" cy="307777"/>
            </a:xfrm>
            <a:prstGeom prst="rect">
              <a:avLst/>
            </a:prstGeom>
            <a:noFill/>
          </p:spPr>
          <p:txBody>
            <a:bodyPr wrap="square" rtlCol="0">
              <a:spAutoFit/>
            </a:bodyPr>
            <a:lstStyle/>
            <a:p>
              <a:pPr algn="r">
                <a:spcBef>
                  <a:spcPts val="0"/>
                </a:spcBef>
              </a:pPr>
              <a:r>
                <a:rPr kumimoji="1" lang="en-US" altLang="ja-JP" sz="1400" dirty="0" err="1" smtClean="0">
                  <a:solidFill>
                    <a:schemeClr val="bg1"/>
                  </a:solidFill>
                  <a:latin typeface="Arial" pitchFamily="34" charset="0"/>
                  <a:ea typeface="HGP創英角ｺﾞｼｯｸUB" pitchFamily="50" charset="-128"/>
                  <a:cs typeface="Arial" pitchFamily="34" charset="0"/>
                </a:rPr>
                <a:t>OpenFlow</a:t>
              </a:r>
              <a:r>
                <a:rPr kumimoji="1" lang="ja-JP" altLang="en-US" sz="1400" dirty="0" smtClean="0">
                  <a:solidFill>
                    <a:schemeClr val="bg1"/>
                  </a:solidFill>
                  <a:latin typeface="Arial" pitchFamily="34" charset="0"/>
                  <a:ea typeface="HGP創英角ｺﾞｼｯｸUB" pitchFamily="50" charset="-128"/>
                  <a:cs typeface="Arial" pitchFamily="34" charset="0"/>
                </a:rPr>
                <a:t>コントローラー</a:t>
              </a:r>
              <a:endParaRPr kumimoji="1" lang="ja-JP" altLang="en-US" sz="1400" dirty="0">
                <a:solidFill>
                  <a:schemeClr val="bg1"/>
                </a:solidFill>
                <a:latin typeface="Arial" pitchFamily="34" charset="0"/>
                <a:ea typeface="HGP創英角ｺﾞｼｯｸUB" pitchFamily="50" charset="-128"/>
                <a:cs typeface="Arial" pitchFamily="34" charset="0"/>
              </a:endParaRPr>
            </a:p>
          </p:txBody>
        </p:sp>
        <p:cxnSp>
          <p:nvCxnSpPr>
            <p:cNvPr id="97" name="直線矢印コネクタ 96"/>
            <p:cNvCxnSpPr>
              <a:stCxn id="95" idx="2"/>
            </p:cNvCxnSpPr>
            <p:nvPr/>
          </p:nvCxnSpPr>
          <p:spPr bwMode="auto">
            <a:xfrm>
              <a:off x="7526506" y="2403811"/>
              <a:ext cx="17294" cy="720389"/>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直線矢印コネクタ 97"/>
            <p:cNvCxnSpPr>
              <a:stCxn id="84" idx="2"/>
            </p:cNvCxnSpPr>
            <p:nvPr/>
          </p:nvCxnSpPr>
          <p:spPr bwMode="auto">
            <a:xfrm flipH="1">
              <a:off x="5474915" y="4343400"/>
              <a:ext cx="1361882" cy="838199"/>
            </a:xfrm>
            <a:prstGeom prst="straightConnector1">
              <a:avLst/>
            </a:prstGeom>
            <a:solidFill>
              <a:schemeClr val="bg1"/>
            </a:solidFill>
            <a:ln w="38100" cap="flat" cmpd="sng" algn="ctr">
              <a:solidFill>
                <a:srgbClr val="3366FF"/>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直線矢印コネクタ 98"/>
            <p:cNvCxnSpPr>
              <a:stCxn id="84" idx="2"/>
            </p:cNvCxnSpPr>
            <p:nvPr/>
          </p:nvCxnSpPr>
          <p:spPr bwMode="auto">
            <a:xfrm>
              <a:off x="6836797" y="4343400"/>
              <a:ext cx="9716" cy="838199"/>
            </a:xfrm>
            <a:prstGeom prst="straightConnector1">
              <a:avLst/>
            </a:prstGeom>
            <a:solidFill>
              <a:schemeClr val="bg1"/>
            </a:solidFill>
            <a:ln w="38100" cap="flat" cmpd="sng" algn="ctr">
              <a:solidFill>
                <a:srgbClr val="3366FF"/>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直線矢印コネクタ 99"/>
            <p:cNvCxnSpPr>
              <a:stCxn id="84" idx="2"/>
            </p:cNvCxnSpPr>
            <p:nvPr/>
          </p:nvCxnSpPr>
          <p:spPr bwMode="auto">
            <a:xfrm>
              <a:off x="6836797" y="4343400"/>
              <a:ext cx="1371600" cy="838200"/>
            </a:xfrm>
            <a:prstGeom prst="straightConnector1">
              <a:avLst/>
            </a:prstGeom>
            <a:solidFill>
              <a:schemeClr val="bg1"/>
            </a:solidFill>
            <a:ln w="38100" cap="flat" cmpd="sng" algn="ctr">
              <a:solidFill>
                <a:srgbClr val="3366FF"/>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9" name="テキスト ボックス 118"/>
            <p:cNvSpPr txBox="1"/>
            <p:nvPr/>
          </p:nvSpPr>
          <p:spPr>
            <a:xfrm>
              <a:off x="6309637" y="5213701"/>
              <a:ext cx="1111415" cy="523220"/>
            </a:xfrm>
            <a:prstGeom prst="rect">
              <a:avLst/>
            </a:prstGeom>
            <a:noFill/>
          </p:spPr>
          <p:txBody>
            <a:bodyPr wrap="square" rtlCol="0">
              <a:spAutoFit/>
            </a:bodyPr>
            <a:lstStyle/>
            <a:p>
              <a:pPr algn="ctr">
                <a:spcBef>
                  <a:spcPts val="0"/>
                </a:spcBef>
              </a:pPr>
              <a:r>
                <a:rPr kumimoji="1" lang="en-US" altLang="ja-JP" sz="1400" dirty="0" err="1" smtClean="0">
                  <a:solidFill>
                    <a:schemeClr val="bg1"/>
                  </a:solidFill>
                  <a:latin typeface="Arial" pitchFamily="34" charset="0"/>
                  <a:ea typeface="HGP創英角ｺﾞｼｯｸUB" pitchFamily="50" charset="-128"/>
                  <a:cs typeface="Arial" pitchFamily="34" charset="0"/>
                </a:rPr>
                <a:t>OpenFlow</a:t>
              </a:r>
              <a:endParaRPr kumimoji="1" lang="en-US" altLang="ja-JP" sz="1400" dirty="0" smtClean="0">
                <a:solidFill>
                  <a:schemeClr val="bg1"/>
                </a:solidFill>
                <a:latin typeface="Arial" pitchFamily="34" charset="0"/>
                <a:ea typeface="HGP創英角ｺﾞｼｯｸUB" pitchFamily="50" charset="-128"/>
                <a:cs typeface="Arial" pitchFamily="34" charset="0"/>
              </a:endParaRPr>
            </a:p>
            <a:p>
              <a:pPr algn="ctr">
                <a:spcBef>
                  <a:spcPts val="0"/>
                </a:spcBef>
              </a:pPr>
              <a:r>
                <a:rPr kumimoji="1" lang="ja-JP" altLang="en-US" sz="1400" dirty="0" smtClean="0">
                  <a:solidFill>
                    <a:schemeClr val="bg1"/>
                  </a:solidFill>
                  <a:latin typeface="Arial" pitchFamily="34" charset="0"/>
                  <a:ea typeface="HGP創英角ｺﾞｼｯｸUB" pitchFamily="50" charset="-128"/>
                  <a:cs typeface="Arial" pitchFamily="34" charset="0"/>
                </a:rPr>
                <a:t>スイッチ</a:t>
              </a:r>
              <a:endParaRPr kumimoji="1" lang="ja-JP" altLang="en-US" sz="1400" dirty="0">
                <a:solidFill>
                  <a:schemeClr val="bg1"/>
                </a:solidFill>
                <a:latin typeface="Arial" pitchFamily="34" charset="0"/>
                <a:ea typeface="HGP創英角ｺﾞｼｯｸUB" pitchFamily="50" charset="-128"/>
                <a:cs typeface="Arial" pitchFamily="34" charset="0"/>
              </a:endParaRPr>
            </a:p>
          </p:txBody>
        </p:sp>
        <p:sp>
          <p:nvSpPr>
            <p:cNvPr id="120" name="テキスト ボックス 119"/>
            <p:cNvSpPr txBox="1"/>
            <p:nvPr/>
          </p:nvSpPr>
          <p:spPr>
            <a:xfrm>
              <a:off x="7652688" y="5213701"/>
              <a:ext cx="1111415" cy="523220"/>
            </a:xfrm>
            <a:prstGeom prst="rect">
              <a:avLst/>
            </a:prstGeom>
            <a:noFill/>
          </p:spPr>
          <p:txBody>
            <a:bodyPr wrap="square" rtlCol="0">
              <a:spAutoFit/>
            </a:bodyPr>
            <a:lstStyle/>
            <a:p>
              <a:pPr algn="ctr">
                <a:spcBef>
                  <a:spcPts val="0"/>
                </a:spcBef>
              </a:pPr>
              <a:r>
                <a:rPr kumimoji="1" lang="en-US" altLang="ja-JP" sz="1400" dirty="0" err="1" smtClean="0">
                  <a:solidFill>
                    <a:schemeClr val="bg1"/>
                  </a:solidFill>
                  <a:latin typeface="Arial" pitchFamily="34" charset="0"/>
                  <a:ea typeface="HGP創英角ｺﾞｼｯｸUB" pitchFamily="50" charset="-128"/>
                  <a:cs typeface="Arial" pitchFamily="34" charset="0"/>
                </a:rPr>
                <a:t>OpenFlow</a:t>
              </a:r>
              <a:endParaRPr kumimoji="1" lang="en-US" altLang="ja-JP" sz="1400" dirty="0" smtClean="0">
                <a:solidFill>
                  <a:schemeClr val="bg1"/>
                </a:solidFill>
                <a:latin typeface="Arial" pitchFamily="34" charset="0"/>
                <a:ea typeface="HGP創英角ｺﾞｼｯｸUB" pitchFamily="50" charset="-128"/>
                <a:cs typeface="Arial" pitchFamily="34" charset="0"/>
              </a:endParaRPr>
            </a:p>
            <a:p>
              <a:pPr algn="ctr">
                <a:spcBef>
                  <a:spcPts val="0"/>
                </a:spcBef>
              </a:pPr>
              <a:r>
                <a:rPr kumimoji="1" lang="ja-JP" altLang="en-US" sz="1400" dirty="0" smtClean="0">
                  <a:solidFill>
                    <a:schemeClr val="bg1"/>
                  </a:solidFill>
                  <a:latin typeface="Arial" pitchFamily="34" charset="0"/>
                  <a:ea typeface="HGP創英角ｺﾞｼｯｸUB" pitchFamily="50" charset="-128"/>
                  <a:cs typeface="Arial" pitchFamily="34" charset="0"/>
                </a:rPr>
                <a:t>スイッチ</a:t>
              </a:r>
              <a:endParaRPr kumimoji="1" lang="ja-JP" altLang="en-US" sz="1400" dirty="0">
                <a:solidFill>
                  <a:schemeClr val="bg1"/>
                </a:solidFill>
                <a:latin typeface="Arial" pitchFamily="34" charset="0"/>
                <a:ea typeface="HGP創英角ｺﾞｼｯｸUB" pitchFamily="50" charset="-128"/>
                <a:cs typeface="Arial" pitchFamily="34" charset="0"/>
              </a:endParaRPr>
            </a:p>
          </p:txBody>
        </p:sp>
        <p:sp>
          <p:nvSpPr>
            <p:cNvPr id="14" name="角丸四角形 13"/>
            <p:cNvSpPr/>
            <p:nvPr/>
          </p:nvSpPr>
          <p:spPr bwMode="auto">
            <a:xfrm>
              <a:off x="4800600" y="4547462"/>
              <a:ext cx="4072394" cy="400110"/>
            </a:xfrm>
            <a:prstGeom prst="roundRect">
              <a:avLst/>
            </a:prstGeom>
            <a:solidFill>
              <a:schemeClr val="accent1">
                <a:alpha val="59000"/>
              </a:schemeClr>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73" name="フローチャート : 書類 72"/>
            <p:cNvSpPr/>
            <p:nvPr/>
          </p:nvSpPr>
          <p:spPr bwMode="auto">
            <a:xfrm>
              <a:off x="5257800" y="4495800"/>
              <a:ext cx="679750" cy="476050"/>
            </a:xfrm>
            <a:prstGeom prst="flowChartDocument">
              <a:avLst/>
            </a:prstGeom>
            <a:solidFill>
              <a:srgbClr val="FF6600"/>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b="0" i="0" u="none" strike="noStrike" cap="none" normalizeH="0" baseline="0" dirty="0" smtClean="0">
                  <a:ln>
                    <a:noFill/>
                  </a:ln>
                  <a:solidFill>
                    <a:srgbClr val="FFFFFF"/>
                  </a:solidFill>
                  <a:effectLst/>
                  <a:latin typeface="Arial" pitchFamily="34" charset="0"/>
                  <a:ea typeface="HGP創英角ｺﾞｼｯｸUB" pitchFamily="50" charset="-128"/>
                  <a:cs typeface="Arial" pitchFamily="34" charset="0"/>
                </a:rPr>
                <a:t>Flow Table</a:t>
              </a:r>
              <a:endParaRPr kumimoji="0" lang="ja-JP" altLang="en-US" b="0" i="0" u="none" strike="noStrike" cap="none" normalizeH="0" baseline="0" dirty="0" smtClean="0">
                <a:ln>
                  <a:noFill/>
                </a:ln>
                <a:solidFill>
                  <a:srgbClr val="FFFFFF"/>
                </a:solidFill>
                <a:effectLst/>
                <a:latin typeface="Arial" pitchFamily="34" charset="0"/>
                <a:ea typeface="HGP創英角ｺﾞｼｯｸUB" pitchFamily="50" charset="-128"/>
                <a:cs typeface="Arial" pitchFamily="34" charset="0"/>
              </a:endParaRPr>
            </a:p>
          </p:txBody>
        </p:sp>
        <p:sp>
          <p:nvSpPr>
            <p:cNvPr id="79" name="角丸四角形 78"/>
            <p:cNvSpPr/>
            <p:nvPr/>
          </p:nvSpPr>
          <p:spPr bwMode="auto">
            <a:xfrm>
              <a:off x="4938037" y="3439542"/>
              <a:ext cx="1691363" cy="222628"/>
            </a:xfrm>
            <a:prstGeom prst="roundRect">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dirty="0" smtClean="0">
                  <a:solidFill>
                    <a:srgbClr val="3333FF"/>
                  </a:solidFill>
                  <a:latin typeface="Arial" pitchFamily="34" charset="0"/>
                  <a:ea typeface="HGP創英角ｺﾞｼｯｸUB" pitchFamily="50" charset="-128"/>
                  <a:cs typeface="Arial" pitchFamily="34" charset="0"/>
                </a:rPr>
                <a:t>API</a:t>
              </a:r>
              <a:endParaRPr lang="ja-JP" altLang="en-US" dirty="0">
                <a:solidFill>
                  <a:srgbClr val="3333FF"/>
                </a:solidFill>
                <a:latin typeface="Arial" pitchFamily="34" charset="0"/>
                <a:ea typeface="HGP創英角ｺﾞｼｯｸUB" pitchFamily="50" charset="-128"/>
                <a:cs typeface="Arial" pitchFamily="34" charset="0"/>
              </a:endParaRPr>
            </a:p>
          </p:txBody>
        </p:sp>
        <p:sp>
          <p:nvSpPr>
            <p:cNvPr id="121" name="正方形/長方形 120"/>
            <p:cNvSpPr/>
            <p:nvPr/>
          </p:nvSpPr>
          <p:spPr>
            <a:xfrm>
              <a:off x="6183646" y="4547462"/>
              <a:ext cx="2385589" cy="400110"/>
            </a:xfrm>
            <a:prstGeom prst="rect">
              <a:avLst/>
            </a:prstGeom>
            <a:noFill/>
          </p:spPr>
          <p:txBody>
            <a:bodyPr wrap="none">
              <a:spAutoFit/>
            </a:bodyPr>
            <a:lstStyle/>
            <a:p>
              <a:pPr algn="ctr"/>
              <a:r>
                <a:rPr lang="en-US" altLang="ja-JP" sz="2000" dirty="0" err="1">
                  <a:solidFill>
                    <a:srgbClr val="3333FF"/>
                  </a:solidFill>
                  <a:latin typeface="Arial" pitchFamily="34" charset="0"/>
                  <a:ea typeface="HGP創英角ｺﾞｼｯｸUB" pitchFamily="50" charset="-128"/>
                  <a:cs typeface="Arial" pitchFamily="34" charset="0"/>
                </a:rPr>
                <a:t>OpenFlow</a:t>
              </a:r>
              <a:r>
                <a:rPr lang="ja-JP" altLang="en-US" sz="2000" dirty="0">
                  <a:solidFill>
                    <a:srgbClr val="3333FF"/>
                  </a:solidFill>
                  <a:latin typeface="Arial" pitchFamily="34" charset="0"/>
                  <a:ea typeface="HGP創英角ｺﾞｼｯｸUB" pitchFamily="50" charset="-128"/>
                  <a:cs typeface="Arial" pitchFamily="34" charset="0"/>
                </a:rPr>
                <a:t>プロトコル</a:t>
              </a:r>
            </a:p>
          </p:txBody>
        </p:sp>
        <p:cxnSp>
          <p:nvCxnSpPr>
            <p:cNvPr id="58" name="直線矢印コネクタ 57"/>
            <p:cNvCxnSpPr>
              <a:stCxn id="88" idx="2"/>
              <a:endCxn id="79" idx="0"/>
            </p:cNvCxnSpPr>
            <p:nvPr/>
          </p:nvCxnSpPr>
          <p:spPr bwMode="auto">
            <a:xfrm flipH="1">
              <a:off x="5783719" y="2133600"/>
              <a:ext cx="7481" cy="1305942"/>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16" name="角丸四角形吹き出し 115"/>
          <p:cNvSpPr/>
          <p:nvPr/>
        </p:nvSpPr>
        <p:spPr bwMode="auto">
          <a:xfrm>
            <a:off x="3829661" y="2362199"/>
            <a:ext cx="1664914" cy="1559609"/>
          </a:xfrm>
          <a:prstGeom prst="wedgeRoundRectCallout">
            <a:avLst>
              <a:gd name="adj1" fmla="val 41197"/>
              <a:gd name="adj2" fmla="val 88606"/>
              <a:gd name="adj3" fmla="val 16667"/>
            </a:avLst>
          </a:prstGeom>
          <a:solidFill>
            <a:srgbClr val="CECEEF">
              <a:alpha val="60000"/>
            </a:srgbClr>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kumimoji="0" lang="ja-JP" altLang="en-US" sz="1200" b="0" i="0" u="none" strike="noStrike" cap="none" normalizeH="0" baseline="0" dirty="0" smtClean="0">
                <a:ln>
                  <a:noFill/>
                </a:ln>
                <a:solidFill>
                  <a:srgbClr val="002060"/>
                </a:solidFill>
                <a:effectLst/>
                <a:latin typeface="Arial" pitchFamily="34" charset="0"/>
                <a:ea typeface="HGP創英角ｺﾞｼｯｸUB" pitchFamily="50" charset="-128"/>
                <a:cs typeface="Arial" pitchFamily="34" charset="0"/>
              </a:rPr>
              <a:t>ホート番号</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dirty="0" smtClean="0">
                <a:solidFill>
                  <a:srgbClr val="002060"/>
                </a:solidFill>
                <a:latin typeface="Arial" pitchFamily="34" charset="0"/>
                <a:ea typeface="HGP創英角ｺﾞｼｯｸUB" pitchFamily="50" charset="-128"/>
                <a:cs typeface="Arial" pitchFamily="34" charset="0"/>
              </a:rPr>
              <a:t>送信元</a:t>
            </a:r>
            <a:r>
              <a:rPr lang="en-US" altLang="ja-JP" dirty="0" smtClean="0">
                <a:solidFill>
                  <a:srgbClr val="002060"/>
                </a:solidFill>
                <a:latin typeface="Arial" pitchFamily="34" charset="0"/>
                <a:ea typeface="HGP創英角ｺﾞｼｯｸUB" pitchFamily="50" charset="-128"/>
                <a:cs typeface="Arial" pitchFamily="34" charset="0"/>
              </a:rPr>
              <a:t>IP</a:t>
            </a:r>
            <a:r>
              <a:rPr lang="ja-JP" altLang="en-US" dirty="0" smtClean="0">
                <a:solidFill>
                  <a:srgbClr val="002060"/>
                </a:solidFill>
                <a:latin typeface="Arial" pitchFamily="34" charset="0"/>
                <a:ea typeface="HGP創英角ｺﾞｼｯｸUB" pitchFamily="50" charset="-128"/>
                <a:cs typeface="Arial" pitchFamily="34" charset="0"/>
              </a:rPr>
              <a:t>アドレス</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kumimoji="0" lang="ja-JP" altLang="en-US" sz="1200" b="0" i="0" u="none" strike="noStrike" cap="none" normalizeH="0" baseline="0" dirty="0" smtClean="0">
                <a:ln>
                  <a:noFill/>
                </a:ln>
                <a:solidFill>
                  <a:srgbClr val="002060"/>
                </a:solidFill>
                <a:effectLst/>
                <a:latin typeface="Arial" pitchFamily="34" charset="0"/>
                <a:ea typeface="HGP創英角ｺﾞｼｯｸUB" pitchFamily="50" charset="-128"/>
                <a:cs typeface="Arial" pitchFamily="34" charset="0"/>
              </a:rPr>
              <a:t>送信先</a:t>
            </a:r>
            <a:r>
              <a:rPr kumimoji="0" lang="en-US" altLang="ja-JP" sz="1200" b="0" i="0" u="none" strike="noStrike" cap="none" normalizeH="0" baseline="0" dirty="0" smtClean="0">
                <a:ln>
                  <a:noFill/>
                </a:ln>
                <a:solidFill>
                  <a:srgbClr val="002060"/>
                </a:solidFill>
                <a:effectLst/>
                <a:latin typeface="Arial" pitchFamily="34" charset="0"/>
                <a:ea typeface="HGP創英角ｺﾞｼｯｸUB" pitchFamily="50" charset="-128"/>
                <a:cs typeface="Arial" pitchFamily="34" charset="0"/>
              </a:rPr>
              <a:t>IP</a:t>
            </a:r>
            <a:r>
              <a:rPr kumimoji="0" lang="ja-JP" altLang="en-US" sz="1200" b="0" i="0" u="none" strike="noStrike" cap="none" normalizeH="0" baseline="0" dirty="0" smtClean="0">
                <a:ln>
                  <a:noFill/>
                </a:ln>
                <a:solidFill>
                  <a:srgbClr val="002060"/>
                </a:solidFill>
                <a:effectLst/>
                <a:latin typeface="Arial" pitchFamily="34" charset="0"/>
                <a:ea typeface="HGP創英角ｺﾞｼｯｸUB" pitchFamily="50" charset="-128"/>
                <a:cs typeface="Arial" pitchFamily="34" charset="0"/>
              </a:rPr>
              <a:t>アドレス</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en-US" altLang="ja-JP" dirty="0" smtClean="0">
                <a:solidFill>
                  <a:srgbClr val="002060"/>
                </a:solidFill>
                <a:latin typeface="Arial" pitchFamily="34" charset="0"/>
                <a:ea typeface="HGP創英角ｺﾞｼｯｸUB" pitchFamily="50" charset="-128"/>
                <a:cs typeface="Arial" pitchFamily="34" charset="0"/>
              </a:rPr>
              <a:t>VLAN ID</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kumimoji="0" lang="en-US" altLang="ja-JP" sz="1200" b="0" i="0" u="none" strike="noStrike" cap="none" normalizeH="0" baseline="0" dirty="0" smtClean="0">
                <a:ln>
                  <a:noFill/>
                </a:ln>
                <a:solidFill>
                  <a:srgbClr val="002060"/>
                </a:solidFill>
                <a:effectLst/>
                <a:latin typeface="Arial" pitchFamily="34" charset="0"/>
                <a:ea typeface="HGP創英角ｺﾞｼｯｸUB" pitchFamily="50" charset="-128"/>
                <a:cs typeface="Arial" pitchFamily="34" charset="0"/>
              </a:rPr>
              <a:t>MPLS</a:t>
            </a:r>
            <a:r>
              <a:rPr kumimoji="0" lang="ja-JP" altLang="en-US" sz="1200" b="0" i="0" u="none" strike="noStrike" cap="none" normalizeH="0" baseline="0" dirty="0" smtClean="0">
                <a:ln>
                  <a:noFill/>
                </a:ln>
                <a:solidFill>
                  <a:srgbClr val="002060"/>
                </a:solidFill>
                <a:effectLst/>
                <a:latin typeface="Arial" pitchFamily="34" charset="0"/>
                <a:ea typeface="HGP創英角ｺﾞｼｯｸUB" pitchFamily="50" charset="-128"/>
                <a:cs typeface="Arial" pitchFamily="34" charset="0"/>
              </a:rPr>
              <a:t>ラベル</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dirty="0">
                <a:solidFill>
                  <a:srgbClr val="002060"/>
                </a:solidFill>
                <a:latin typeface="Arial" pitchFamily="34" charset="0"/>
                <a:ea typeface="HGP創英角ｺﾞｼｯｸUB" pitchFamily="50" charset="-128"/>
                <a:cs typeface="Arial" pitchFamily="34" charset="0"/>
              </a:rPr>
              <a:t>・・・</a:t>
            </a:r>
            <a:endParaRPr kumimoji="0" lang="ja-JP" altLang="en-US" sz="1200" b="0" i="0" u="none" strike="noStrike" cap="none" normalizeH="0" baseline="0" dirty="0" smtClean="0">
              <a:ln>
                <a:noFill/>
              </a:ln>
              <a:solidFill>
                <a:srgbClr val="002060"/>
              </a:solidFill>
              <a:effectLst/>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038202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16"/>
                                        </p:tgtEl>
                                        <p:attrNameLst>
                                          <p:attrName>style.visibility</p:attrName>
                                        </p:attrNameLst>
                                      </p:cBhvr>
                                      <p:to>
                                        <p:strVal val="visible"/>
                                      </p:to>
                                    </p:set>
                                    <p:animEffect transition="in" filter="wipe(down)">
                                      <p:cBhvr>
                                        <p:cTn id="12"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smtClean="0">
                <a:ea typeface="ＭＳ Ｐゴシック" pitchFamily="50" charset="-128"/>
              </a:rPr>
              <a:t>仕組み</a:t>
            </a:r>
            <a:endParaRPr kumimoji="1" lang="ja-JP" altLang="en-US" dirty="0"/>
          </a:p>
        </p:txBody>
      </p:sp>
      <p:sp>
        <p:nvSpPr>
          <p:cNvPr id="54" name="正方形/長方形 53"/>
          <p:cNvSpPr/>
          <p:nvPr/>
        </p:nvSpPr>
        <p:spPr bwMode="auto">
          <a:xfrm>
            <a:off x="762000" y="4953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D</a:t>
            </a:r>
            <a:r>
              <a:rPr lang="ja-JP" altLang="en-US" sz="1000" dirty="0">
                <a:latin typeface="Arial" pitchFamily="34" charset="0"/>
                <a:ea typeface="HGP創英角ｺﾞｼｯｸUB" pitchFamily="50" charset="-128"/>
                <a:cs typeface="Arial" pitchFamily="34" charset="0"/>
              </a:rPr>
              <a:t>プレーン</a:t>
            </a:r>
          </a:p>
          <a:p>
            <a:pPr algn="ctr">
              <a:spcBef>
                <a:spcPts val="0"/>
              </a:spcBef>
            </a:pPr>
            <a:r>
              <a:rPr lang="ja-JP" altLang="en-US" sz="1000" dirty="0">
                <a:latin typeface="Arial" pitchFamily="34" charset="0"/>
                <a:ea typeface="HGP創英角ｺﾞｼｯｸUB" pitchFamily="50" charset="-128"/>
                <a:cs typeface="Arial" pitchFamily="34" charset="0"/>
              </a:rPr>
              <a:t>データ転送機能</a:t>
            </a:r>
          </a:p>
        </p:txBody>
      </p:sp>
      <p:sp>
        <p:nvSpPr>
          <p:cNvPr id="57" name="正方形/長方形 56"/>
          <p:cNvSpPr/>
          <p:nvPr/>
        </p:nvSpPr>
        <p:spPr bwMode="auto">
          <a:xfrm>
            <a:off x="2667000" y="4953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D</a:t>
            </a:r>
            <a:r>
              <a:rPr lang="ja-JP" altLang="en-US" sz="1000" dirty="0">
                <a:latin typeface="Arial" pitchFamily="34" charset="0"/>
                <a:ea typeface="HGP創英角ｺﾞｼｯｸUB" pitchFamily="50" charset="-128"/>
                <a:cs typeface="Arial" pitchFamily="34" charset="0"/>
              </a:rPr>
              <a:t>プレーン</a:t>
            </a:r>
          </a:p>
          <a:p>
            <a:pPr algn="ctr">
              <a:spcBef>
                <a:spcPts val="0"/>
              </a:spcBef>
            </a:pPr>
            <a:r>
              <a:rPr lang="ja-JP" altLang="en-US" sz="1000" dirty="0">
                <a:latin typeface="Arial" pitchFamily="34" charset="0"/>
                <a:ea typeface="HGP創英角ｺﾞｼｯｸUB" pitchFamily="50" charset="-128"/>
                <a:cs typeface="Arial" pitchFamily="34" charset="0"/>
              </a:rPr>
              <a:t>データ転送機能</a:t>
            </a:r>
          </a:p>
        </p:txBody>
      </p:sp>
      <p:sp>
        <p:nvSpPr>
          <p:cNvPr id="59" name="正方形/長方形 58"/>
          <p:cNvSpPr/>
          <p:nvPr/>
        </p:nvSpPr>
        <p:spPr bwMode="auto">
          <a:xfrm>
            <a:off x="762000" y="3429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D</a:t>
            </a:r>
            <a:r>
              <a:rPr lang="ja-JP" altLang="en-US" sz="1000" dirty="0">
                <a:latin typeface="Arial" pitchFamily="34" charset="0"/>
                <a:ea typeface="HGP創英角ｺﾞｼｯｸUB" pitchFamily="50" charset="-128"/>
                <a:cs typeface="Arial" pitchFamily="34" charset="0"/>
              </a:rPr>
              <a:t>プレーン</a:t>
            </a:r>
          </a:p>
          <a:p>
            <a:pPr algn="ctr">
              <a:spcBef>
                <a:spcPts val="0"/>
              </a:spcBef>
            </a:pPr>
            <a:r>
              <a:rPr lang="ja-JP" altLang="en-US" sz="1000" dirty="0">
                <a:latin typeface="Arial" pitchFamily="34" charset="0"/>
                <a:ea typeface="HGP創英角ｺﾞｼｯｸUB" pitchFamily="50" charset="-128"/>
                <a:cs typeface="Arial" pitchFamily="34" charset="0"/>
              </a:rPr>
              <a:t>データ転送機能</a:t>
            </a:r>
          </a:p>
        </p:txBody>
      </p:sp>
      <p:sp>
        <p:nvSpPr>
          <p:cNvPr id="60" name="正方形/長方形 59"/>
          <p:cNvSpPr/>
          <p:nvPr/>
        </p:nvSpPr>
        <p:spPr bwMode="auto">
          <a:xfrm>
            <a:off x="762000" y="2819400"/>
            <a:ext cx="1142999" cy="609600"/>
          </a:xfrm>
          <a:prstGeom prst="rect">
            <a:avLst/>
          </a:prstGeom>
          <a:solidFill>
            <a:srgbClr val="FF9900">
              <a:alpha val="68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C</a:t>
            </a:r>
            <a:r>
              <a:rPr lang="ja-JP" altLang="en-US" sz="1000" dirty="0" smtClean="0">
                <a:latin typeface="Arial" pitchFamily="34" charset="0"/>
                <a:ea typeface="HGP創英角ｺﾞｼｯｸUB" pitchFamily="50" charset="-128"/>
                <a:cs typeface="Arial" pitchFamily="34" charset="0"/>
              </a:rPr>
              <a:t>プレーン</a:t>
            </a:r>
          </a:p>
          <a:p>
            <a:pPr algn="ctr">
              <a:spcBef>
                <a:spcPts val="0"/>
              </a:spcBef>
            </a:pPr>
            <a:r>
              <a:rPr lang="ja-JP" altLang="en-US" sz="1000" dirty="0" smtClean="0">
                <a:latin typeface="Arial" pitchFamily="34" charset="0"/>
                <a:ea typeface="HGP創英角ｺﾞｼｯｸUB" pitchFamily="50" charset="-128"/>
                <a:cs typeface="Arial" pitchFamily="34" charset="0"/>
              </a:rPr>
              <a:t>経路</a:t>
            </a:r>
            <a:r>
              <a:rPr lang="ja-JP" altLang="en-US" sz="1000" dirty="0">
                <a:latin typeface="Arial" pitchFamily="34" charset="0"/>
                <a:ea typeface="HGP創英角ｺﾞｼｯｸUB" pitchFamily="50" charset="-128"/>
                <a:cs typeface="Arial" pitchFamily="34" charset="0"/>
              </a:rPr>
              <a:t>制御</a:t>
            </a:r>
            <a:r>
              <a:rPr lang="ja-JP" altLang="en-US" sz="1000" dirty="0" smtClean="0">
                <a:latin typeface="Arial" pitchFamily="34" charset="0"/>
                <a:ea typeface="HGP創英角ｺﾞｼｯｸUB" pitchFamily="50" charset="-128"/>
                <a:cs typeface="Arial" pitchFamily="34" charset="0"/>
              </a:rPr>
              <a:t>機能</a:t>
            </a:r>
            <a:endParaRPr lang="ja-JP" altLang="en-US" sz="1000" dirty="0">
              <a:latin typeface="Arial" pitchFamily="34" charset="0"/>
              <a:ea typeface="HGP創英角ｺﾞｼｯｸUB" pitchFamily="50" charset="-128"/>
              <a:cs typeface="Arial" pitchFamily="34" charset="0"/>
            </a:endParaRPr>
          </a:p>
        </p:txBody>
      </p:sp>
      <p:sp>
        <p:nvSpPr>
          <p:cNvPr id="61" name="正方形/長方形 60"/>
          <p:cNvSpPr/>
          <p:nvPr/>
        </p:nvSpPr>
        <p:spPr bwMode="auto">
          <a:xfrm>
            <a:off x="2667000" y="3429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D</a:t>
            </a:r>
            <a:r>
              <a:rPr lang="ja-JP" altLang="en-US" sz="1000" dirty="0">
                <a:latin typeface="Arial" pitchFamily="34" charset="0"/>
                <a:ea typeface="HGP創英角ｺﾞｼｯｸUB" pitchFamily="50" charset="-128"/>
                <a:cs typeface="Arial" pitchFamily="34" charset="0"/>
              </a:rPr>
              <a:t>プレーン</a:t>
            </a:r>
          </a:p>
          <a:p>
            <a:pPr algn="ctr">
              <a:spcBef>
                <a:spcPts val="0"/>
              </a:spcBef>
            </a:pPr>
            <a:r>
              <a:rPr lang="ja-JP" altLang="en-US" sz="1000" dirty="0">
                <a:latin typeface="Arial" pitchFamily="34" charset="0"/>
                <a:ea typeface="HGP創英角ｺﾞｼｯｸUB" pitchFamily="50" charset="-128"/>
                <a:cs typeface="Arial" pitchFamily="34" charset="0"/>
              </a:rPr>
              <a:t>データ転送機能</a:t>
            </a:r>
          </a:p>
        </p:txBody>
      </p:sp>
      <p:sp>
        <p:nvSpPr>
          <p:cNvPr id="62" name="正方形/長方形 61"/>
          <p:cNvSpPr/>
          <p:nvPr/>
        </p:nvSpPr>
        <p:spPr bwMode="auto">
          <a:xfrm>
            <a:off x="2667000" y="2819400"/>
            <a:ext cx="1142999" cy="609600"/>
          </a:xfrm>
          <a:prstGeom prst="rect">
            <a:avLst/>
          </a:prstGeom>
          <a:solidFill>
            <a:srgbClr val="FF9900">
              <a:alpha val="68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C</a:t>
            </a:r>
            <a:r>
              <a:rPr lang="ja-JP" altLang="en-US" sz="1000" dirty="0" smtClean="0">
                <a:latin typeface="Arial" pitchFamily="34" charset="0"/>
                <a:ea typeface="HGP創英角ｺﾞｼｯｸUB" pitchFamily="50" charset="-128"/>
                <a:cs typeface="Arial" pitchFamily="34" charset="0"/>
              </a:rPr>
              <a:t>プレーン</a:t>
            </a:r>
          </a:p>
          <a:p>
            <a:pPr algn="ctr">
              <a:spcBef>
                <a:spcPts val="0"/>
              </a:spcBef>
            </a:pPr>
            <a:r>
              <a:rPr lang="ja-JP" altLang="en-US" sz="1000" dirty="0" smtClean="0">
                <a:latin typeface="Arial" pitchFamily="34" charset="0"/>
                <a:ea typeface="HGP創英角ｺﾞｼｯｸUB" pitchFamily="50" charset="-128"/>
                <a:cs typeface="Arial" pitchFamily="34" charset="0"/>
              </a:rPr>
              <a:t>経路</a:t>
            </a:r>
            <a:r>
              <a:rPr lang="ja-JP" altLang="en-US" sz="1000" dirty="0">
                <a:latin typeface="Arial" pitchFamily="34" charset="0"/>
                <a:ea typeface="HGP創英角ｺﾞｼｯｸUB" pitchFamily="50" charset="-128"/>
                <a:cs typeface="Arial" pitchFamily="34" charset="0"/>
              </a:rPr>
              <a:t>制御</a:t>
            </a:r>
            <a:r>
              <a:rPr lang="ja-JP" altLang="en-US" sz="1000" dirty="0" smtClean="0">
                <a:latin typeface="Arial" pitchFamily="34" charset="0"/>
                <a:ea typeface="HGP創英角ｺﾞｼｯｸUB" pitchFamily="50" charset="-128"/>
                <a:cs typeface="Arial" pitchFamily="34" charset="0"/>
              </a:rPr>
              <a:t>機能</a:t>
            </a:r>
            <a:endParaRPr lang="ja-JP" altLang="en-US" sz="1000" dirty="0">
              <a:latin typeface="Arial" pitchFamily="34" charset="0"/>
              <a:ea typeface="HGP創英角ｺﾞｼｯｸUB" pitchFamily="50" charset="-128"/>
              <a:cs typeface="Arial" pitchFamily="34" charset="0"/>
            </a:endParaRPr>
          </a:p>
        </p:txBody>
      </p:sp>
      <p:sp>
        <p:nvSpPr>
          <p:cNvPr id="63" name="正方形/長方形 62"/>
          <p:cNvSpPr/>
          <p:nvPr/>
        </p:nvSpPr>
        <p:spPr bwMode="auto">
          <a:xfrm>
            <a:off x="5334000" y="4953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D</a:t>
            </a:r>
            <a:r>
              <a:rPr lang="ja-JP" altLang="en-US" sz="1000" dirty="0">
                <a:latin typeface="Arial" pitchFamily="34" charset="0"/>
                <a:ea typeface="HGP創英角ｺﾞｼｯｸUB" pitchFamily="50" charset="-128"/>
                <a:cs typeface="Arial" pitchFamily="34" charset="0"/>
              </a:rPr>
              <a:t>プレーン</a:t>
            </a:r>
          </a:p>
          <a:p>
            <a:pPr algn="ctr">
              <a:spcBef>
                <a:spcPts val="0"/>
              </a:spcBef>
            </a:pPr>
            <a:r>
              <a:rPr lang="ja-JP" altLang="en-US" sz="1000" dirty="0">
                <a:latin typeface="Arial" pitchFamily="34" charset="0"/>
                <a:ea typeface="HGP創英角ｺﾞｼｯｸUB" pitchFamily="50" charset="-128"/>
                <a:cs typeface="Arial" pitchFamily="34" charset="0"/>
              </a:rPr>
              <a:t>データ転送機能</a:t>
            </a:r>
          </a:p>
        </p:txBody>
      </p:sp>
      <p:sp>
        <p:nvSpPr>
          <p:cNvPr id="65" name="正方形/長方形 64"/>
          <p:cNvSpPr/>
          <p:nvPr/>
        </p:nvSpPr>
        <p:spPr bwMode="auto">
          <a:xfrm>
            <a:off x="7239000" y="4953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D</a:t>
            </a:r>
            <a:r>
              <a:rPr lang="ja-JP" altLang="en-US" sz="1000" dirty="0">
                <a:latin typeface="Arial" pitchFamily="34" charset="0"/>
                <a:ea typeface="HGP創英角ｺﾞｼｯｸUB" pitchFamily="50" charset="-128"/>
                <a:cs typeface="Arial" pitchFamily="34" charset="0"/>
              </a:rPr>
              <a:t>プレーン</a:t>
            </a:r>
          </a:p>
          <a:p>
            <a:pPr algn="ctr">
              <a:spcBef>
                <a:spcPts val="0"/>
              </a:spcBef>
            </a:pPr>
            <a:r>
              <a:rPr lang="ja-JP" altLang="en-US" sz="1000" dirty="0">
                <a:latin typeface="Arial" pitchFamily="34" charset="0"/>
                <a:ea typeface="HGP創英角ｺﾞｼｯｸUB" pitchFamily="50" charset="-128"/>
                <a:cs typeface="Arial" pitchFamily="34" charset="0"/>
              </a:rPr>
              <a:t>データ転送機能</a:t>
            </a:r>
          </a:p>
        </p:txBody>
      </p:sp>
      <p:sp>
        <p:nvSpPr>
          <p:cNvPr id="66" name="正方形/長方形 65"/>
          <p:cNvSpPr/>
          <p:nvPr/>
        </p:nvSpPr>
        <p:spPr bwMode="auto">
          <a:xfrm>
            <a:off x="5334000" y="3429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D</a:t>
            </a:r>
            <a:r>
              <a:rPr lang="ja-JP" altLang="en-US" sz="1000" dirty="0">
                <a:latin typeface="Arial" pitchFamily="34" charset="0"/>
                <a:ea typeface="HGP創英角ｺﾞｼｯｸUB" pitchFamily="50" charset="-128"/>
                <a:cs typeface="Arial" pitchFamily="34" charset="0"/>
              </a:rPr>
              <a:t>プレーン</a:t>
            </a:r>
          </a:p>
          <a:p>
            <a:pPr algn="ctr">
              <a:spcBef>
                <a:spcPts val="0"/>
              </a:spcBef>
            </a:pPr>
            <a:r>
              <a:rPr lang="ja-JP" altLang="en-US" sz="1000" dirty="0">
                <a:latin typeface="Arial" pitchFamily="34" charset="0"/>
                <a:ea typeface="HGP創英角ｺﾞｼｯｸUB" pitchFamily="50" charset="-128"/>
                <a:cs typeface="Arial" pitchFamily="34" charset="0"/>
              </a:rPr>
              <a:t>データ転送機能</a:t>
            </a:r>
          </a:p>
        </p:txBody>
      </p:sp>
      <p:sp>
        <p:nvSpPr>
          <p:cNvPr id="69" name="正方形/長方形 68"/>
          <p:cNvSpPr/>
          <p:nvPr/>
        </p:nvSpPr>
        <p:spPr bwMode="auto">
          <a:xfrm>
            <a:off x="7239000" y="3429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D</a:t>
            </a:r>
            <a:r>
              <a:rPr lang="ja-JP" altLang="en-US" sz="1000" dirty="0">
                <a:latin typeface="Arial" pitchFamily="34" charset="0"/>
                <a:ea typeface="HGP創英角ｺﾞｼｯｸUB" pitchFamily="50" charset="-128"/>
                <a:cs typeface="Arial" pitchFamily="34" charset="0"/>
              </a:rPr>
              <a:t>プレーン</a:t>
            </a:r>
          </a:p>
          <a:p>
            <a:pPr algn="ctr">
              <a:spcBef>
                <a:spcPts val="0"/>
              </a:spcBef>
            </a:pPr>
            <a:r>
              <a:rPr lang="ja-JP" altLang="en-US" sz="1000" dirty="0">
                <a:latin typeface="Arial" pitchFamily="34" charset="0"/>
                <a:ea typeface="HGP創英角ｺﾞｼｯｸUB" pitchFamily="50" charset="-128"/>
                <a:cs typeface="Arial" pitchFamily="34" charset="0"/>
              </a:rPr>
              <a:t>データ転送機能</a:t>
            </a:r>
          </a:p>
        </p:txBody>
      </p:sp>
      <p:sp>
        <p:nvSpPr>
          <p:cNvPr id="70" name="正方形/長方形 69"/>
          <p:cNvSpPr/>
          <p:nvPr/>
        </p:nvSpPr>
        <p:spPr bwMode="auto">
          <a:xfrm>
            <a:off x="6324600" y="2438400"/>
            <a:ext cx="1143000" cy="609600"/>
          </a:xfrm>
          <a:prstGeom prst="rect">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C</a:t>
            </a:r>
            <a:r>
              <a:rPr lang="ja-JP" altLang="en-US" sz="1000" dirty="0" smtClean="0">
                <a:latin typeface="Arial" pitchFamily="34" charset="0"/>
                <a:ea typeface="HGP創英角ｺﾞｼｯｸUB" pitchFamily="50" charset="-128"/>
                <a:cs typeface="Arial" pitchFamily="34" charset="0"/>
              </a:rPr>
              <a:t>プレーン</a:t>
            </a:r>
          </a:p>
          <a:p>
            <a:pPr algn="ctr">
              <a:spcBef>
                <a:spcPts val="0"/>
              </a:spcBef>
            </a:pPr>
            <a:r>
              <a:rPr lang="ja-JP" altLang="en-US" sz="1000" dirty="0" smtClean="0">
                <a:latin typeface="Arial" pitchFamily="34" charset="0"/>
                <a:ea typeface="HGP創英角ｺﾞｼｯｸUB" pitchFamily="50" charset="-128"/>
                <a:cs typeface="Arial" pitchFamily="34" charset="0"/>
              </a:rPr>
              <a:t>経路</a:t>
            </a:r>
            <a:r>
              <a:rPr lang="ja-JP" altLang="en-US" sz="1000" dirty="0">
                <a:latin typeface="Arial" pitchFamily="34" charset="0"/>
                <a:ea typeface="HGP創英角ｺﾞｼｯｸUB" pitchFamily="50" charset="-128"/>
                <a:cs typeface="Arial" pitchFamily="34" charset="0"/>
              </a:rPr>
              <a:t>制御</a:t>
            </a:r>
            <a:r>
              <a:rPr lang="ja-JP" altLang="en-US" sz="1000" dirty="0" smtClean="0">
                <a:latin typeface="Arial" pitchFamily="34" charset="0"/>
                <a:ea typeface="HGP創英角ｺﾞｼｯｸUB" pitchFamily="50" charset="-128"/>
                <a:cs typeface="Arial" pitchFamily="34" charset="0"/>
              </a:rPr>
              <a:t>機能</a:t>
            </a:r>
            <a:endParaRPr lang="ja-JP" altLang="en-US" sz="1000" dirty="0">
              <a:latin typeface="Arial" pitchFamily="34" charset="0"/>
              <a:ea typeface="HGP創英角ｺﾞｼｯｸUB" pitchFamily="50" charset="-128"/>
              <a:cs typeface="Arial" pitchFamily="34" charset="0"/>
            </a:endParaRPr>
          </a:p>
        </p:txBody>
      </p:sp>
      <p:sp>
        <p:nvSpPr>
          <p:cNvPr id="77" name="角丸四角形 76"/>
          <p:cNvSpPr/>
          <p:nvPr/>
        </p:nvSpPr>
        <p:spPr bwMode="auto">
          <a:xfrm>
            <a:off x="6324599" y="2209800"/>
            <a:ext cx="1143000" cy="222628"/>
          </a:xfrm>
          <a:prstGeom prst="roundRect">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dirty="0" smtClean="0">
                <a:solidFill>
                  <a:srgbClr val="3333FF"/>
                </a:solidFill>
                <a:latin typeface="Arial" pitchFamily="34" charset="0"/>
                <a:ea typeface="HGP創英角ｺﾞｼｯｸUB" pitchFamily="50" charset="-128"/>
                <a:cs typeface="Arial" pitchFamily="34" charset="0"/>
              </a:rPr>
              <a:t>API</a:t>
            </a:r>
            <a:endParaRPr lang="ja-JP" altLang="en-US" dirty="0">
              <a:solidFill>
                <a:srgbClr val="3333FF"/>
              </a:solidFill>
              <a:latin typeface="Arial" pitchFamily="34" charset="0"/>
              <a:ea typeface="HGP創英角ｺﾞｼｯｸUB" pitchFamily="50" charset="-128"/>
              <a:cs typeface="Arial" pitchFamily="34" charset="0"/>
            </a:endParaRPr>
          </a:p>
        </p:txBody>
      </p:sp>
      <p:sp>
        <p:nvSpPr>
          <p:cNvPr id="91" name="正方形/長方形 90"/>
          <p:cNvSpPr/>
          <p:nvPr/>
        </p:nvSpPr>
        <p:spPr bwMode="auto">
          <a:xfrm>
            <a:off x="6324600" y="1600200"/>
            <a:ext cx="1143000" cy="381000"/>
          </a:xfrm>
          <a:prstGeom prst="rect">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chemeClr val="bg1"/>
                </a:solidFill>
                <a:latin typeface="Arial" pitchFamily="34" charset="0"/>
                <a:ea typeface="HGP創英角ｺﾞｼｯｸUB" pitchFamily="50" charset="-128"/>
                <a:cs typeface="Arial" pitchFamily="34" charset="0"/>
              </a:rPr>
              <a:t>アプリケーション</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cxnSp>
        <p:nvCxnSpPr>
          <p:cNvPr id="5" name="直線矢印コネクタ 4"/>
          <p:cNvCxnSpPr>
            <a:stCxn id="59" idx="3"/>
            <a:endCxn id="61" idx="1"/>
          </p:cNvCxnSpPr>
          <p:nvPr/>
        </p:nvCxnSpPr>
        <p:spPr bwMode="auto">
          <a:xfrm>
            <a:off x="1904999" y="3722840"/>
            <a:ext cx="762001" cy="0"/>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直線矢印コネクタ 100"/>
          <p:cNvCxnSpPr/>
          <p:nvPr/>
        </p:nvCxnSpPr>
        <p:spPr bwMode="auto">
          <a:xfrm>
            <a:off x="1981200" y="3810000"/>
            <a:ext cx="609600" cy="1371600"/>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直線矢印コネクタ 102"/>
          <p:cNvCxnSpPr/>
          <p:nvPr/>
        </p:nvCxnSpPr>
        <p:spPr bwMode="auto">
          <a:xfrm flipH="1">
            <a:off x="1981200" y="3810000"/>
            <a:ext cx="609600" cy="1371600"/>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直線矢印コネクタ 103"/>
          <p:cNvCxnSpPr>
            <a:stCxn id="54" idx="3"/>
            <a:endCxn id="57" idx="1"/>
          </p:cNvCxnSpPr>
          <p:nvPr/>
        </p:nvCxnSpPr>
        <p:spPr bwMode="auto">
          <a:xfrm>
            <a:off x="1904999" y="5246840"/>
            <a:ext cx="762001" cy="0"/>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直線矢印コネクタ 33"/>
          <p:cNvCxnSpPr>
            <a:stCxn id="91" idx="2"/>
            <a:endCxn id="77" idx="0"/>
          </p:cNvCxnSpPr>
          <p:nvPr/>
        </p:nvCxnSpPr>
        <p:spPr bwMode="auto">
          <a:xfrm flipH="1">
            <a:off x="6896099" y="1981200"/>
            <a:ext cx="1" cy="228600"/>
          </a:xfrm>
          <a:prstGeom prst="straightConnector1">
            <a:avLst/>
          </a:prstGeom>
          <a:solidFill>
            <a:schemeClr val="bg1"/>
          </a:solidFill>
          <a:ln w="19050" cap="flat" cmpd="sng" algn="ctr">
            <a:solidFill>
              <a:srgbClr val="660066"/>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直線矢印コネクタ 108"/>
          <p:cNvCxnSpPr>
            <a:stCxn id="70" idx="2"/>
            <a:endCxn id="66" idx="0"/>
          </p:cNvCxnSpPr>
          <p:nvPr/>
        </p:nvCxnSpPr>
        <p:spPr bwMode="auto">
          <a:xfrm flipH="1">
            <a:off x="5905500" y="3048000"/>
            <a:ext cx="990600" cy="381000"/>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直線矢印コネクタ 109"/>
          <p:cNvCxnSpPr>
            <a:stCxn id="55" idx="2"/>
            <a:endCxn id="59" idx="2"/>
          </p:cNvCxnSpPr>
          <p:nvPr/>
        </p:nvCxnSpPr>
        <p:spPr bwMode="auto">
          <a:xfrm flipV="1">
            <a:off x="1333500" y="4016679"/>
            <a:ext cx="0" cy="936321"/>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 name="直線矢印コネクタ 117"/>
          <p:cNvCxnSpPr>
            <a:stCxn id="57" idx="0"/>
            <a:endCxn id="61" idx="2"/>
          </p:cNvCxnSpPr>
          <p:nvPr/>
        </p:nvCxnSpPr>
        <p:spPr bwMode="auto">
          <a:xfrm flipV="1">
            <a:off x="3238500" y="4016679"/>
            <a:ext cx="0" cy="936321"/>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 name="正方形/長方形 54"/>
          <p:cNvSpPr/>
          <p:nvPr/>
        </p:nvSpPr>
        <p:spPr bwMode="auto">
          <a:xfrm>
            <a:off x="762000" y="4343400"/>
            <a:ext cx="1142999" cy="609600"/>
          </a:xfrm>
          <a:prstGeom prst="rect">
            <a:avLst/>
          </a:prstGeom>
          <a:solidFill>
            <a:srgbClr val="FF9900">
              <a:alpha val="68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C</a:t>
            </a:r>
            <a:r>
              <a:rPr lang="ja-JP" altLang="en-US" sz="1000" dirty="0" smtClean="0">
                <a:latin typeface="Arial" pitchFamily="34" charset="0"/>
                <a:ea typeface="HGP創英角ｺﾞｼｯｸUB" pitchFamily="50" charset="-128"/>
                <a:cs typeface="Arial" pitchFamily="34" charset="0"/>
              </a:rPr>
              <a:t>プレーン</a:t>
            </a:r>
          </a:p>
          <a:p>
            <a:pPr algn="ctr">
              <a:spcBef>
                <a:spcPts val="0"/>
              </a:spcBef>
            </a:pPr>
            <a:r>
              <a:rPr lang="ja-JP" altLang="en-US" sz="1000" dirty="0" smtClean="0">
                <a:latin typeface="Arial" pitchFamily="34" charset="0"/>
                <a:ea typeface="HGP創英角ｺﾞｼｯｸUB" pitchFamily="50" charset="-128"/>
                <a:cs typeface="Arial" pitchFamily="34" charset="0"/>
              </a:rPr>
              <a:t>経路</a:t>
            </a:r>
            <a:r>
              <a:rPr lang="ja-JP" altLang="en-US" sz="1000" dirty="0">
                <a:latin typeface="Arial" pitchFamily="34" charset="0"/>
                <a:ea typeface="HGP創英角ｺﾞｼｯｸUB" pitchFamily="50" charset="-128"/>
                <a:cs typeface="Arial" pitchFamily="34" charset="0"/>
              </a:rPr>
              <a:t>制御</a:t>
            </a:r>
            <a:r>
              <a:rPr lang="ja-JP" altLang="en-US" sz="1000" dirty="0" smtClean="0">
                <a:latin typeface="Arial" pitchFamily="34" charset="0"/>
                <a:ea typeface="HGP創英角ｺﾞｼｯｸUB" pitchFamily="50" charset="-128"/>
                <a:cs typeface="Arial" pitchFamily="34" charset="0"/>
              </a:rPr>
              <a:t>機能</a:t>
            </a:r>
            <a:endParaRPr lang="ja-JP" altLang="en-US" sz="1000" dirty="0">
              <a:latin typeface="Arial" pitchFamily="34" charset="0"/>
              <a:ea typeface="HGP創英角ｺﾞｼｯｸUB" pitchFamily="50" charset="-128"/>
              <a:cs typeface="Arial" pitchFamily="34" charset="0"/>
            </a:endParaRPr>
          </a:p>
        </p:txBody>
      </p:sp>
      <p:sp>
        <p:nvSpPr>
          <p:cNvPr id="58" name="正方形/長方形 57"/>
          <p:cNvSpPr/>
          <p:nvPr/>
        </p:nvSpPr>
        <p:spPr bwMode="auto">
          <a:xfrm>
            <a:off x="2667000" y="4343400"/>
            <a:ext cx="1142999" cy="609600"/>
          </a:xfrm>
          <a:prstGeom prst="rect">
            <a:avLst/>
          </a:prstGeom>
          <a:solidFill>
            <a:srgbClr val="FF9900">
              <a:alpha val="68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a:latin typeface="Arial" pitchFamily="34" charset="0"/>
                <a:ea typeface="HGP創英角ｺﾞｼｯｸUB" pitchFamily="50" charset="-128"/>
                <a:cs typeface="Arial" pitchFamily="34" charset="0"/>
              </a:rPr>
              <a:t>C</a:t>
            </a:r>
            <a:r>
              <a:rPr lang="ja-JP" altLang="en-US" sz="1000" dirty="0" smtClean="0">
                <a:latin typeface="Arial" pitchFamily="34" charset="0"/>
                <a:ea typeface="HGP創英角ｺﾞｼｯｸUB" pitchFamily="50" charset="-128"/>
                <a:cs typeface="Arial" pitchFamily="34" charset="0"/>
              </a:rPr>
              <a:t>プレーン</a:t>
            </a:r>
          </a:p>
          <a:p>
            <a:pPr algn="ctr">
              <a:spcBef>
                <a:spcPts val="0"/>
              </a:spcBef>
            </a:pPr>
            <a:r>
              <a:rPr lang="ja-JP" altLang="en-US" sz="1000" dirty="0" smtClean="0">
                <a:latin typeface="Arial" pitchFamily="34" charset="0"/>
                <a:ea typeface="HGP創英角ｺﾞｼｯｸUB" pitchFamily="50" charset="-128"/>
                <a:cs typeface="Arial" pitchFamily="34" charset="0"/>
              </a:rPr>
              <a:t>経路</a:t>
            </a:r>
            <a:r>
              <a:rPr lang="ja-JP" altLang="en-US" sz="1000" dirty="0">
                <a:latin typeface="Arial" pitchFamily="34" charset="0"/>
                <a:ea typeface="HGP創英角ｺﾞｼｯｸUB" pitchFamily="50" charset="-128"/>
                <a:cs typeface="Arial" pitchFamily="34" charset="0"/>
              </a:rPr>
              <a:t>制御</a:t>
            </a:r>
            <a:r>
              <a:rPr lang="ja-JP" altLang="en-US" sz="1000" dirty="0" smtClean="0">
                <a:latin typeface="Arial" pitchFamily="34" charset="0"/>
                <a:ea typeface="HGP創英角ｺﾞｼｯｸUB" pitchFamily="50" charset="-128"/>
                <a:cs typeface="Arial" pitchFamily="34" charset="0"/>
              </a:rPr>
              <a:t>機能</a:t>
            </a:r>
            <a:endParaRPr lang="ja-JP" altLang="en-US" sz="1000" dirty="0">
              <a:latin typeface="Arial" pitchFamily="34" charset="0"/>
              <a:ea typeface="HGP創英角ｺﾞｼｯｸUB" pitchFamily="50" charset="-128"/>
              <a:cs typeface="Arial" pitchFamily="34" charset="0"/>
            </a:endParaRPr>
          </a:p>
        </p:txBody>
      </p:sp>
      <p:cxnSp>
        <p:nvCxnSpPr>
          <p:cNvPr id="122" name="直線矢印コネクタ 121"/>
          <p:cNvCxnSpPr>
            <a:stCxn id="66" idx="3"/>
            <a:endCxn id="69" idx="1"/>
          </p:cNvCxnSpPr>
          <p:nvPr/>
        </p:nvCxnSpPr>
        <p:spPr bwMode="auto">
          <a:xfrm>
            <a:off x="6476999" y="3722840"/>
            <a:ext cx="762001" cy="0"/>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直線矢印コネクタ 122"/>
          <p:cNvCxnSpPr/>
          <p:nvPr/>
        </p:nvCxnSpPr>
        <p:spPr bwMode="auto">
          <a:xfrm>
            <a:off x="6553200" y="3810000"/>
            <a:ext cx="609600" cy="1371600"/>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 name="直線矢印コネクタ 123"/>
          <p:cNvCxnSpPr/>
          <p:nvPr/>
        </p:nvCxnSpPr>
        <p:spPr bwMode="auto">
          <a:xfrm flipH="1">
            <a:off x="6553200" y="3810000"/>
            <a:ext cx="609600" cy="1371600"/>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直線矢印コネクタ 124"/>
          <p:cNvCxnSpPr/>
          <p:nvPr/>
        </p:nvCxnSpPr>
        <p:spPr bwMode="auto">
          <a:xfrm>
            <a:off x="6477000" y="5257800"/>
            <a:ext cx="762000" cy="0"/>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直線矢印コネクタ 125"/>
          <p:cNvCxnSpPr>
            <a:stCxn id="63" idx="0"/>
            <a:endCxn id="66" idx="2"/>
          </p:cNvCxnSpPr>
          <p:nvPr/>
        </p:nvCxnSpPr>
        <p:spPr bwMode="auto">
          <a:xfrm flipV="1">
            <a:off x="5905500" y="4016679"/>
            <a:ext cx="0" cy="936321"/>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直線矢印コネクタ 126"/>
          <p:cNvCxnSpPr>
            <a:stCxn id="65" idx="0"/>
            <a:endCxn id="69" idx="2"/>
          </p:cNvCxnSpPr>
          <p:nvPr/>
        </p:nvCxnSpPr>
        <p:spPr bwMode="auto">
          <a:xfrm flipV="1">
            <a:off x="7810500" y="4016679"/>
            <a:ext cx="0" cy="936321"/>
          </a:xfrm>
          <a:prstGeom prst="straightConnector1">
            <a:avLst/>
          </a:prstGeom>
          <a:solidFill>
            <a:schemeClr val="bg1"/>
          </a:solidFill>
          <a:ln w="38100" cap="flat" cmpd="sng" algn="ctr">
            <a:solidFill>
              <a:srgbClr val="4168A7"/>
            </a:solidFill>
            <a:prstDash val="solid"/>
            <a:round/>
            <a:headEnd type="triangl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直線矢印コネクタ 136"/>
          <p:cNvCxnSpPr>
            <a:stCxn id="70" idx="2"/>
            <a:endCxn id="69" idx="0"/>
          </p:cNvCxnSpPr>
          <p:nvPr/>
        </p:nvCxnSpPr>
        <p:spPr bwMode="auto">
          <a:xfrm>
            <a:off x="6896100" y="3048000"/>
            <a:ext cx="914400" cy="381000"/>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直線矢印コネクタ 139"/>
          <p:cNvCxnSpPr>
            <a:stCxn id="70" idx="2"/>
          </p:cNvCxnSpPr>
          <p:nvPr/>
        </p:nvCxnSpPr>
        <p:spPr bwMode="auto">
          <a:xfrm flipH="1">
            <a:off x="6248400" y="3048000"/>
            <a:ext cx="647700" cy="1905000"/>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直線矢印コネクタ 140"/>
          <p:cNvCxnSpPr>
            <a:stCxn id="70" idx="2"/>
          </p:cNvCxnSpPr>
          <p:nvPr/>
        </p:nvCxnSpPr>
        <p:spPr bwMode="auto">
          <a:xfrm>
            <a:off x="6896100" y="3048000"/>
            <a:ext cx="571500" cy="1905000"/>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9" name="角丸四角形 188"/>
          <p:cNvSpPr/>
          <p:nvPr/>
        </p:nvSpPr>
        <p:spPr bwMode="auto">
          <a:xfrm>
            <a:off x="762000" y="5791200"/>
            <a:ext cx="3048000" cy="685800"/>
          </a:xfrm>
          <a:prstGeom prst="round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kumimoji="0" lang="ja-JP" altLang="en-US" sz="1050" i="0" u="none" strike="noStrike" cap="none" normalizeH="0" baseline="0" dirty="0" smtClean="0">
                <a:ln>
                  <a:noFill/>
                </a:ln>
                <a:solidFill>
                  <a:srgbClr val="FFFFFF"/>
                </a:solidFill>
                <a:effectLst>
                  <a:glow rad="228600">
                    <a:schemeClr val="accent2">
                      <a:satMod val="175000"/>
                      <a:alpha val="40000"/>
                    </a:schemeClr>
                  </a:glow>
                </a:effectLst>
              </a:rPr>
              <a:t>パケット転送機能と制御機能が一体化</a:t>
            </a:r>
            <a:endParaRPr kumimoji="0" lang="en-US" altLang="ja-JP" sz="1050" i="0" u="none" strike="noStrike" cap="none" normalizeH="0" baseline="0" dirty="0" smtClean="0">
              <a:ln>
                <a:noFill/>
              </a:ln>
              <a:solidFill>
                <a:srgbClr val="FFFFFF"/>
              </a:solidFill>
              <a:effectLst>
                <a:glow rad="228600">
                  <a:schemeClr val="accent2">
                    <a:satMod val="175000"/>
                    <a:alpha val="40000"/>
                  </a:schemeClr>
                </a:glow>
              </a:effectLst>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lang="ja-JP" altLang="en-US" sz="1050" dirty="0" smtClean="0">
                <a:solidFill>
                  <a:srgbClr val="FFFFFF"/>
                </a:solidFill>
                <a:effectLst>
                  <a:glow rad="228600">
                    <a:schemeClr val="accent2">
                      <a:satMod val="175000"/>
                      <a:alpha val="40000"/>
                    </a:schemeClr>
                  </a:glow>
                </a:effectLst>
              </a:rPr>
              <a:t>経路制御情報は自己学習するが固定的</a:t>
            </a:r>
            <a:endParaRPr kumimoji="0" lang="en-US" altLang="ja-JP" sz="1050" i="0" u="none" strike="noStrike" cap="none" normalizeH="0" baseline="0" dirty="0" smtClean="0">
              <a:ln>
                <a:noFill/>
              </a:ln>
              <a:solidFill>
                <a:srgbClr val="FFFFFF"/>
              </a:solidFill>
              <a:effectLst>
                <a:glow rad="228600">
                  <a:schemeClr val="accent2">
                    <a:satMod val="175000"/>
                    <a:alpha val="40000"/>
                  </a:schemeClr>
                </a:glow>
              </a:effectLst>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kumimoji="0" lang="ja-JP" altLang="en-US" sz="1050" i="0" u="none" strike="noStrike" cap="none" normalizeH="0" baseline="0" dirty="0" smtClean="0">
                <a:ln>
                  <a:noFill/>
                </a:ln>
                <a:solidFill>
                  <a:srgbClr val="FFFFFF"/>
                </a:solidFill>
                <a:effectLst>
                  <a:glow rad="228600">
                    <a:schemeClr val="accent2">
                      <a:satMod val="175000"/>
                      <a:alpha val="40000"/>
                    </a:schemeClr>
                  </a:glow>
                </a:effectLst>
              </a:rPr>
              <a:t>機器ベンダー個別の各種制御機能を利用</a:t>
            </a:r>
          </a:p>
        </p:txBody>
      </p:sp>
      <p:sp>
        <p:nvSpPr>
          <p:cNvPr id="190" name="角丸四角形 189"/>
          <p:cNvSpPr/>
          <p:nvPr/>
        </p:nvSpPr>
        <p:spPr bwMode="auto">
          <a:xfrm>
            <a:off x="5334000" y="5791200"/>
            <a:ext cx="3048000" cy="685800"/>
          </a:xfrm>
          <a:prstGeom prst="roundRect">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kumimoji="0" lang="ja-JP" altLang="en-US" sz="1050" i="0" u="none" strike="noStrike" cap="none" normalizeH="0" baseline="0" dirty="0" smtClean="0">
                <a:ln>
                  <a:noFill/>
                </a:ln>
                <a:solidFill>
                  <a:srgbClr val="0000FF"/>
                </a:solidFill>
                <a:effectLst/>
              </a:rPr>
              <a:t>パケット転送機能と制御機能を分離</a:t>
            </a:r>
            <a:endParaRPr kumimoji="0" lang="en-US" altLang="ja-JP" sz="1050" i="0" u="none" strike="noStrike" cap="none" normalizeH="0" baseline="0" dirty="0" smtClean="0">
              <a:ln>
                <a:noFill/>
              </a:ln>
              <a:solidFill>
                <a:srgbClr val="0000FF"/>
              </a:solidFill>
              <a:effectLst/>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kumimoji="0" lang="ja-JP" altLang="en-US" sz="1050" i="0" u="none" strike="noStrike" cap="none" normalizeH="0" baseline="0" dirty="0" smtClean="0">
                <a:ln>
                  <a:noFill/>
                </a:ln>
                <a:solidFill>
                  <a:srgbClr val="0000FF"/>
                </a:solidFill>
                <a:effectLst/>
              </a:rPr>
              <a:t>コントローラがスイッチの挙動を一括制御</a:t>
            </a:r>
          </a:p>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kumimoji="0" lang="ja-JP" altLang="en-US" sz="1050" i="0" u="none" strike="noStrike" cap="none" normalizeH="0" baseline="0" dirty="0" smtClean="0">
                <a:ln>
                  <a:noFill/>
                </a:ln>
                <a:solidFill>
                  <a:srgbClr val="0000FF"/>
                </a:solidFill>
                <a:effectLst/>
              </a:rPr>
              <a:t>制御機能は</a:t>
            </a:r>
            <a:r>
              <a:rPr kumimoji="0" lang="en-US" altLang="ja-JP" sz="1050" i="0" u="none" strike="noStrike" cap="none" normalizeH="0" baseline="0" dirty="0" smtClean="0">
                <a:ln>
                  <a:noFill/>
                </a:ln>
                <a:solidFill>
                  <a:srgbClr val="0000FF"/>
                </a:solidFill>
                <a:effectLst/>
              </a:rPr>
              <a:t>OSS</a:t>
            </a:r>
            <a:r>
              <a:rPr kumimoji="0" lang="ja-JP" altLang="en-US" sz="1050" i="0" u="none" strike="noStrike" cap="none" normalizeH="0" baseline="0" dirty="0" smtClean="0">
                <a:ln>
                  <a:noFill/>
                </a:ln>
                <a:solidFill>
                  <a:srgbClr val="0000FF"/>
                </a:solidFill>
                <a:effectLst/>
              </a:rPr>
              <a:t>化され独自改変が可能</a:t>
            </a:r>
            <a:endParaRPr kumimoji="0" lang="en-US" altLang="ja-JP" sz="1050" i="0" u="none" strike="noStrike" cap="none" normalizeH="0" baseline="0" dirty="0" smtClean="0">
              <a:ln>
                <a:noFill/>
              </a:ln>
              <a:solidFill>
                <a:srgbClr val="0000FF"/>
              </a:solidFill>
              <a:effectLst/>
            </a:endParaRPr>
          </a:p>
        </p:txBody>
      </p:sp>
      <p:sp>
        <p:nvSpPr>
          <p:cNvPr id="191" name="フローチャート : 書類 72"/>
          <p:cNvSpPr/>
          <p:nvPr/>
        </p:nvSpPr>
        <p:spPr bwMode="auto">
          <a:xfrm>
            <a:off x="5791200" y="2895600"/>
            <a:ext cx="451150" cy="381000"/>
          </a:xfrm>
          <a:prstGeom prst="flowChartDocument">
            <a:avLst/>
          </a:prstGeom>
          <a:solidFill>
            <a:srgbClr val="FF6600"/>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Flow Table</a:t>
            </a: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192" name="テキスト ボックス 191"/>
          <p:cNvSpPr txBox="1"/>
          <p:nvPr/>
        </p:nvSpPr>
        <p:spPr>
          <a:xfrm>
            <a:off x="762000" y="990600"/>
            <a:ext cx="2971800" cy="461665"/>
          </a:xfrm>
          <a:prstGeom prst="rect">
            <a:avLst/>
          </a:prstGeom>
          <a:noFill/>
        </p:spPr>
        <p:txBody>
          <a:bodyPr wrap="square" rtlCol="0">
            <a:spAutoFit/>
          </a:bodyPr>
          <a:lstStyle/>
          <a:p>
            <a:pPr algn="ctr">
              <a:spcBef>
                <a:spcPts val="0"/>
              </a:spcBef>
            </a:pPr>
            <a:r>
              <a:rPr kumimoji="1" lang="ja-JP" altLang="en-US" sz="2400" dirty="0" smtClean="0">
                <a:solidFill>
                  <a:srgbClr val="669900"/>
                </a:solidFill>
                <a:latin typeface="Arial"/>
                <a:ea typeface="HGP創英角ｺﾞｼｯｸUB" pitchFamily="50" charset="-128"/>
                <a:cs typeface="Arial"/>
              </a:rPr>
              <a:t>従来の</a:t>
            </a:r>
            <a:r>
              <a:rPr kumimoji="1" lang="en-US" altLang="ja-JP" sz="2400" dirty="0" smtClean="0">
                <a:solidFill>
                  <a:srgbClr val="669900"/>
                </a:solidFill>
                <a:latin typeface="Arial"/>
                <a:ea typeface="HGP創英角ｺﾞｼｯｸUB" pitchFamily="50" charset="-128"/>
                <a:cs typeface="Arial"/>
              </a:rPr>
              <a:t>IP</a:t>
            </a:r>
            <a:r>
              <a:rPr kumimoji="1" lang="ja-JP" altLang="en-US" sz="2400" dirty="0" smtClean="0">
                <a:solidFill>
                  <a:srgbClr val="669900"/>
                </a:solidFill>
                <a:latin typeface="Arial"/>
                <a:ea typeface="HGP創英角ｺﾞｼｯｸUB" pitchFamily="50" charset="-128"/>
                <a:cs typeface="Arial"/>
              </a:rPr>
              <a:t>ネットワーク</a:t>
            </a:r>
            <a:endParaRPr kumimoji="1" lang="ja-JP" altLang="en-US" sz="2400" dirty="0">
              <a:solidFill>
                <a:srgbClr val="669900"/>
              </a:solidFill>
              <a:latin typeface="Arial"/>
              <a:ea typeface="HGP創英角ｺﾞｼｯｸUB" pitchFamily="50" charset="-128"/>
              <a:cs typeface="Arial"/>
            </a:endParaRPr>
          </a:p>
        </p:txBody>
      </p:sp>
      <p:pic>
        <p:nvPicPr>
          <p:cNvPr id="19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81603" y="1034459"/>
            <a:ext cx="1967482" cy="397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4"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58407" y="1371600"/>
            <a:ext cx="1032211" cy="1032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テキスト ボックス 194"/>
          <p:cNvSpPr txBox="1"/>
          <p:nvPr/>
        </p:nvSpPr>
        <p:spPr>
          <a:xfrm>
            <a:off x="2022501" y="1447800"/>
            <a:ext cx="1111415" cy="307777"/>
          </a:xfrm>
          <a:prstGeom prst="rect">
            <a:avLst/>
          </a:prstGeom>
          <a:noFill/>
        </p:spPr>
        <p:txBody>
          <a:bodyPr wrap="square" rtlCol="0">
            <a:spAutoFit/>
          </a:bodyPr>
          <a:lstStyle/>
          <a:p>
            <a:pPr algn="ctr">
              <a:spcBef>
                <a:spcPts val="0"/>
              </a:spcBef>
            </a:pPr>
            <a:r>
              <a:rPr kumimoji="1" lang="ja-JP" altLang="en-US" sz="1400" dirty="0" smtClean="0">
                <a:solidFill>
                  <a:srgbClr val="3333FF"/>
                </a:solidFill>
                <a:latin typeface="HGP創英角ｺﾞｼｯｸUB" pitchFamily="50" charset="-128"/>
                <a:ea typeface="HGP創英角ｺﾞｼｯｸUB" pitchFamily="50" charset="-128"/>
              </a:rPr>
              <a:t>管理者</a:t>
            </a:r>
            <a:endParaRPr kumimoji="1" lang="ja-JP" altLang="en-US" sz="1400" dirty="0">
              <a:solidFill>
                <a:srgbClr val="3333FF"/>
              </a:solidFill>
              <a:latin typeface="HGP創英角ｺﾞｼｯｸUB" pitchFamily="50" charset="-128"/>
              <a:ea typeface="HGP創英角ｺﾞｼｯｸUB" pitchFamily="50" charset="-128"/>
            </a:endParaRPr>
          </a:p>
        </p:txBody>
      </p:sp>
      <p:cxnSp>
        <p:nvCxnSpPr>
          <p:cNvPr id="196" name="直線矢印コネクタ 195"/>
          <p:cNvCxnSpPr>
            <a:stCxn id="194" idx="2"/>
            <a:endCxn id="60" idx="0"/>
          </p:cNvCxnSpPr>
          <p:nvPr/>
        </p:nvCxnSpPr>
        <p:spPr bwMode="auto">
          <a:xfrm flipH="1">
            <a:off x="1333500" y="2403811"/>
            <a:ext cx="941013" cy="415589"/>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直線矢印コネクタ 196"/>
          <p:cNvCxnSpPr>
            <a:stCxn id="194" idx="2"/>
            <a:endCxn id="62" idx="0"/>
          </p:cNvCxnSpPr>
          <p:nvPr/>
        </p:nvCxnSpPr>
        <p:spPr bwMode="auto">
          <a:xfrm>
            <a:off x="2274513" y="2403811"/>
            <a:ext cx="963987" cy="415589"/>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直線矢印コネクタ 197"/>
          <p:cNvCxnSpPr>
            <a:stCxn id="194" idx="2"/>
            <a:endCxn id="58" idx="0"/>
          </p:cNvCxnSpPr>
          <p:nvPr/>
        </p:nvCxnSpPr>
        <p:spPr bwMode="auto">
          <a:xfrm>
            <a:off x="2274513" y="2403811"/>
            <a:ext cx="963987" cy="1939589"/>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直線矢印コネクタ 201"/>
          <p:cNvCxnSpPr>
            <a:stCxn id="194" idx="2"/>
            <a:endCxn id="55" idx="0"/>
          </p:cNvCxnSpPr>
          <p:nvPr/>
        </p:nvCxnSpPr>
        <p:spPr bwMode="auto">
          <a:xfrm flipH="1">
            <a:off x="1333500" y="2403811"/>
            <a:ext cx="941013" cy="1939589"/>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15"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29200" y="1447800"/>
            <a:ext cx="1032211" cy="1032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 name="テキスト ボックス 215"/>
          <p:cNvSpPr txBox="1"/>
          <p:nvPr/>
        </p:nvSpPr>
        <p:spPr>
          <a:xfrm>
            <a:off x="5293294" y="1524000"/>
            <a:ext cx="1111415" cy="307777"/>
          </a:xfrm>
          <a:prstGeom prst="rect">
            <a:avLst/>
          </a:prstGeom>
          <a:noFill/>
        </p:spPr>
        <p:txBody>
          <a:bodyPr wrap="square" rtlCol="0">
            <a:spAutoFit/>
          </a:bodyPr>
          <a:lstStyle/>
          <a:p>
            <a:pPr algn="ctr">
              <a:spcBef>
                <a:spcPts val="0"/>
              </a:spcBef>
            </a:pPr>
            <a:r>
              <a:rPr kumimoji="1" lang="ja-JP" altLang="en-US" sz="1400" dirty="0" smtClean="0">
                <a:solidFill>
                  <a:srgbClr val="3333FF"/>
                </a:solidFill>
                <a:latin typeface="HGP創英角ｺﾞｼｯｸUB" pitchFamily="50" charset="-128"/>
                <a:ea typeface="HGP創英角ｺﾞｼｯｸUB" pitchFamily="50" charset="-128"/>
              </a:rPr>
              <a:t>管理者</a:t>
            </a:r>
            <a:endParaRPr kumimoji="1" lang="ja-JP" altLang="en-US" sz="1400" dirty="0">
              <a:solidFill>
                <a:srgbClr val="3333FF"/>
              </a:solidFill>
              <a:latin typeface="HGP創英角ｺﾞｼｯｸUB" pitchFamily="50" charset="-128"/>
              <a:ea typeface="HGP創英角ｺﾞｼｯｸUB" pitchFamily="50" charset="-128"/>
            </a:endParaRPr>
          </a:p>
        </p:txBody>
      </p:sp>
      <p:cxnSp>
        <p:nvCxnSpPr>
          <p:cNvPr id="217" name="直線矢印コネクタ 216"/>
          <p:cNvCxnSpPr>
            <a:stCxn id="215" idx="2"/>
            <a:endCxn id="70" idx="1"/>
          </p:cNvCxnSpPr>
          <p:nvPr/>
        </p:nvCxnSpPr>
        <p:spPr bwMode="auto">
          <a:xfrm>
            <a:off x="5545306" y="2480011"/>
            <a:ext cx="779294" cy="263189"/>
          </a:xfrm>
          <a:prstGeom prst="straightConnector1">
            <a:avLst/>
          </a:prstGeom>
          <a:solidFill>
            <a:schemeClr val="bg1"/>
          </a:solidFill>
          <a:ln w="38100"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436775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仮想化の基本</a:t>
            </a:r>
            <a:endParaRPr lang="ja-JP" altLang="en-US" sz="2800" dirty="0">
              <a:ea typeface="ＭＳ Ｐゴシック" pitchFamily="50" charset="-128"/>
            </a:endParaRPr>
          </a:p>
        </p:txBody>
      </p:sp>
      <p:sp>
        <p:nvSpPr>
          <p:cNvPr id="4" name="角丸四角形 3"/>
          <p:cNvSpPr/>
          <p:nvPr/>
        </p:nvSpPr>
        <p:spPr bwMode="auto">
          <a:xfrm>
            <a:off x="762000" y="37338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151" name="角丸四角形 150"/>
          <p:cNvSpPr/>
          <p:nvPr/>
        </p:nvSpPr>
        <p:spPr bwMode="auto">
          <a:xfrm>
            <a:off x="1828800" y="37338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152" name="角丸四角形 151"/>
          <p:cNvSpPr/>
          <p:nvPr/>
        </p:nvSpPr>
        <p:spPr bwMode="auto">
          <a:xfrm>
            <a:off x="2895600" y="37338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155" name="角丸四角形 154"/>
          <p:cNvSpPr/>
          <p:nvPr/>
        </p:nvSpPr>
        <p:spPr bwMode="auto">
          <a:xfrm>
            <a:off x="762000" y="33528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58" name="角丸四角形 157"/>
          <p:cNvSpPr/>
          <p:nvPr/>
        </p:nvSpPr>
        <p:spPr bwMode="auto">
          <a:xfrm>
            <a:off x="1828800" y="33528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59" name="角丸四角形 158"/>
          <p:cNvSpPr/>
          <p:nvPr/>
        </p:nvSpPr>
        <p:spPr bwMode="auto">
          <a:xfrm>
            <a:off x="2895600" y="33528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0" name="角丸四角形 159"/>
          <p:cNvSpPr/>
          <p:nvPr/>
        </p:nvSpPr>
        <p:spPr bwMode="auto">
          <a:xfrm>
            <a:off x="762000" y="24384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6" name="直線コネクタ 5"/>
          <p:cNvCxnSpPr>
            <a:stCxn id="160" idx="1"/>
            <a:endCxn id="160" idx="3"/>
          </p:cNvCxnSpPr>
          <p:nvPr/>
        </p:nvCxnSpPr>
        <p:spPr bwMode="auto">
          <a:xfrm>
            <a:off x="762000" y="28575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1" name="角丸四角形 160"/>
          <p:cNvSpPr/>
          <p:nvPr/>
        </p:nvSpPr>
        <p:spPr bwMode="auto">
          <a:xfrm>
            <a:off x="1828800" y="24384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62" name="直線コネクタ 161"/>
          <p:cNvCxnSpPr>
            <a:stCxn id="161" idx="1"/>
            <a:endCxn id="161" idx="3"/>
          </p:cNvCxnSpPr>
          <p:nvPr/>
        </p:nvCxnSpPr>
        <p:spPr bwMode="auto">
          <a:xfrm>
            <a:off x="1828800" y="28575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3" name="角丸四角形 162"/>
          <p:cNvSpPr/>
          <p:nvPr/>
        </p:nvSpPr>
        <p:spPr bwMode="auto">
          <a:xfrm>
            <a:off x="2895600" y="24384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64" name="直線コネクタ 163"/>
          <p:cNvCxnSpPr>
            <a:stCxn id="163" idx="1"/>
            <a:endCxn id="163" idx="3"/>
          </p:cNvCxnSpPr>
          <p:nvPr/>
        </p:nvCxnSpPr>
        <p:spPr bwMode="auto">
          <a:xfrm>
            <a:off x="2895600" y="28575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ホームベース 8"/>
          <p:cNvSpPr/>
          <p:nvPr/>
        </p:nvSpPr>
        <p:spPr bwMode="auto">
          <a:xfrm>
            <a:off x="762000" y="4495800"/>
            <a:ext cx="4419600" cy="1371600"/>
          </a:xfrm>
          <a:prstGeom prst="homePlate">
            <a:avLst>
              <a:gd name="adj" fmla="val 43791"/>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450850" lvl="1" indent="-171450">
              <a:spcBef>
                <a:spcPts val="0"/>
              </a:spcBef>
              <a:buFont typeface="Wingdings" charset="2"/>
              <a:buChar char="v"/>
            </a:pPr>
            <a:r>
              <a:rPr kumimoji="0" lang="ja-JP" altLang="en-US" sz="2000" b="0" i="0" u="none" strike="noStrike" cap="none" normalizeH="0" baseline="0" dirty="0" smtClean="0">
                <a:ln>
                  <a:noFill/>
                </a:ln>
                <a:solidFill>
                  <a:srgbClr val="FFFFFF"/>
                </a:solidFill>
                <a:effectLst/>
              </a:rPr>
              <a:t>物理的資源の削減</a:t>
            </a:r>
            <a:endParaRPr kumimoji="0" lang="en-US" altLang="ja-JP" sz="2000" b="0" i="0" u="none" strike="noStrike" cap="none" normalizeH="0" baseline="0" dirty="0" smtClean="0">
              <a:ln>
                <a:noFill/>
              </a:ln>
              <a:solidFill>
                <a:srgbClr val="FFFFFF"/>
              </a:solidFill>
              <a:effectLst/>
            </a:endParaRPr>
          </a:p>
          <a:p>
            <a:pPr marL="539750" lvl="2">
              <a:spcBef>
                <a:spcPts val="0"/>
              </a:spcBef>
            </a:pPr>
            <a:r>
              <a:rPr lang="ja-JP" altLang="en-US" dirty="0" smtClean="0">
                <a:solidFill>
                  <a:srgbClr val="FFFFFF"/>
                </a:solidFill>
              </a:rPr>
              <a:t>物理マシンの台数を減らすことができる</a:t>
            </a:r>
            <a:endParaRPr kumimoji="0" lang="en-US" altLang="ja-JP" b="0" i="0" u="none" strike="noStrike" cap="none" normalizeH="0" baseline="0" dirty="0" smtClean="0">
              <a:ln>
                <a:noFill/>
              </a:ln>
              <a:solidFill>
                <a:srgbClr val="FFFFFF"/>
              </a:solidFill>
              <a:effectLst/>
            </a:endParaRPr>
          </a:p>
          <a:p>
            <a:pPr marL="450850" lvl="1" indent="-171450">
              <a:spcBef>
                <a:spcPts val="0"/>
              </a:spcBef>
              <a:buFont typeface="Wingdings" charset="2"/>
              <a:buChar char="v"/>
            </a:pPr>
            <a:r>
              <a:rPr lang="ja-JP" altLang="en-US" sz="2000" dirty="0" smtClean="0">
                <a:solidFill>
                  <a:srgbClr val="FFFFFF"/>
                </a:solidFill>
              </a:rPr>
              <a:t>ソフトウエア管理への移行</a:t>
            </a:r>
            <a:endParaRPr lang="en-US" altLang="ja-JP" sz="2000" dirty="0" smtClean="0">
              <a:solidFill>
                <a:srgbClr val="FFFFFF"/>
              </a:solidFill>
            </a:endParaRPr>
          </a:p>
          <a:p>
            <a:pPr marL="539750" lvl="2">
              <a:spcBef>
                <a:spcPts val="0"/>
              </a:spcBef>
            </a:pPr>
            <a:r>
              <a:rPr kumimoji="0" lang="ja-JP" altLang="en-US" b="0" i="0" u="none" strike="noStrike" cap="none" normalizeH="0" baseline="0" dirty="0" smtClean="0">
                <a:ln>
                  <a:noFill/>
                </a:ln>
                <a:solidFill>
                  <a:srgbClr val="FFFFFF"/>
                </a:solidFill>
                <a:effectLst/>
              </a:rPr>
              <a:t>システム資源の調達や構成の変更をソフトウエア</a:t>
            </a:r>
            <a:endParaRPr kumimoji="0" lang="en-US" altLang="ja-JP" b="0" i="0" u="none" strike="noStrike" cap="none" normalizeH="0" baseline="0" dirty="0" smtClean="0">
              <a:ln>
                <a:noFill/>
              </a:ln>
              <a:solidFill>
                <a:srgbClr val="FFFFFF"/>
              </a:solidFill>
              <a:effectLst/>
            </a:endParaRPr>
          </a:p>
          <a:p>
            <a:pPr marL="539750" lvl="2">
              <a:spcBef>
                <a:spcPts val="0"/>
              </a:spcBef>
            </a:pPr>
            <a:r>
              <a:rPr kumimoji="0" lang="ja-JP" altLang="en-US" b="0" i="0" u="none" strike="noStrike" cap="none" normalizeH="0" baseline="0" dirty="0" smtClean="0">
                <a:ln>
                  <a:noFill/>
                </a:ln>
                <a:solidFill>
                  <a:srgbClr val="FFFFFF"/>
                </a:solidFill>
                <a:effectLst/>
              </a:rPr>
              <a:t>の設定作業として行える</a:t>
            </a:r>
          </a:p>
        </p:txBody>
      </p:sp>
      <p:sp>
        <p:nvSpPr>
          <p:cNvPr id="2" name="角丸四角形 1"/>
          <p:cNvSpPr/>
          <p:nvPr/>
        </p:nvSpPr>
        <p:spPr bwMode="auto">
          <a:xfrm>
            <a:off x="762000" y="1676400"/>
            <a:ext cx="3124200" cy="457200"/>
          </a:xfrm>
          <a:prstGeom prst="round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物理システム</a:t>
            </a:r>
          </a:p>
        </p:txBody>
      </p:sp>
      <p:grpSp>
        <p:nvGrpSpPr>
          <p:cNvPr id="3" name="図形グループ 2"/>
          <p:cNvGrpSpPr/>
          <p:nvPr/>
        </p:nvGrpSpPr>
        <p:grpSpPr>
          <a:xfrm>
            <a:off x="3962400" y="1676400"/>
            <a:ext cx="4419600" cy="4191000"/>
            <a:chOff x="3962400" y="1676400"/>
            <a:chExt cx="4419600" cy="4191000"/>
          </a:xfrm>
        </p:grpSpPr>
        <p:grpSp>
          <p:nvGrpSpPr>
            <p:cNvPr id="14" name="図形グループ 13"/>
            <p:cNvGrpSpPr/>
            <p:nvPr/>
          </p:nvGrpSpPr>
          <p:grpSpPr>
            <a:xfrm>
              <a:off x="3962400" y="2438400"/>
              <a:ext cx="4419600" cy="3429000"/>
              <a:chOff x="3962400" y="2209800"/>
              <a:chExt cx="4419600" cy="3429000"/>
            </a:xfrm>
          </p:grpSpPr>
          <p:sp>
            <p:nvSpPr>
              <p:cNvPr id="7" name="台形 6"/>
              <p:cNvSpPr/>
              <p:nvPr/>
            </p:nvSpPr>
            <p:spPr bwMode="auto">
              <a:xfrm flipV="1">
                <a:off x="5257800" y="4114800"/>
                <a:ext cx="3124200" cy="914400"/>
              </a:xfrm>
              <a:prstGeom prst="trapezoid">
                <a:avLst>
                  <a:gd name="adj" fmla="val 112728"/>
                </a:avLst>
              </a:prstGeom>
              <a:solidFill>
                <a:srgbClr val="800000">
                  <a:alpha val="66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lang="ja-JP" altLang="en-US" sz="2800">
                  <a:solidFill>
                    <a:srgbClr val="FFFFFF"/>
                  </a:solidFill>
                  <a:latin typeface="Arial"/>
                  <a:ea typeface="HGP創英角ｺﾞｼｯｸUB"/>
                  <a:cs typeface="Arial"/>
                </a:endParaRPr>
              </a:p>
            </p:txBody>
          </p:sp>
          <p:sp>
            <p:nvSpPr>
              <p:cNvPr id="588" name="角丸四角形 587"/>
              <p:cNvSpPr/>
              <p:nvPr/>
            </p:nvSpPr>
            <p:spPr bwMode="auto">
              <a:xfrm>
                <a:off x="5257800" y="3505200"/>
                <a:ext cx="990600" cy="533400"/>
              </a:xfrm>
              <a:prstGeom prst="roundRect">
                <a:avLst>
                  <a:gd name="adj" fmla="val 8179"/>
                </a:avLst>
              </a:prstGeom>
              <a:solidFill>
                <a:srgbClr val="3366FF">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仮想マシン</a:t>
                </a:r>
                <a:endParaRPr kumimoji="0" lang="en-US" altLang="ja-JP"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サーバー</a:t>
                </a:r>
              </a:p>
            </p:txBody>
          </p:sp>
          <p:sp>
            <p:nvSpPr>
              <p:cNvPr id="153" name="角丸四角形 152"/>
              <p:cNvSpPr/>
              <p:nvPr/>
            </p:nvSpPr>
            <p:spPr bwMode="auto">
              <a:xfrm>
                <a:off x="6324600" y="3505200"/>
                <a:ext cx="990600" cy="533400"/>
              </a:xfrm>
              <a:prstGeom prst="roundRect">
                <a:avLst>
                  <a:gd name="adj" fmla="val 8179"/>
                </a:avLst>
              </a:prstGeom>
              <a:solidFill>
                <a:srgbClr val="3366FF">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仮想マシン</a:t>
                </a:r>
                <a:endParaRPr kumimoji="0" lang="en-US" altLang="ja-JP"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サーバー</a:t>
                </a:r>
              </a:p>
            </p:txBody>
          </p:sp>
          <p:sp>
            <p:nvSpPr>
              <p:cNvPr id="154" name="角丸四角形 153"/>
              <p:cNvSpPr/>
              <p:nvPr/>
            </p:nvSpPr>
            <p:spPr bwMode="auto">
              <a:xfrm>
                <a:off x="7391400" y="3505200"/>
                <a:ext cx="990600" cy="533400"/>
              </a:xfrm>
              <a:prstGeom prst="roundRect">
                <a:avLst>
                  <a:gd name="adj" fmla="val 8179"/>
                </a:avLst>
              </a:prstGeom>
              <a:solidFill>
                <a:srgbClr val="3366FF">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仮想マシン</a:t>
                </a:r>
                <a:endParaRPr kumimoji="0" lang="en-US" altLang="ja-JP"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サーバー</a:t>
                </a:r>
              </a:p>
            </p:txBody>
          </p:sp>
          <p:sp>
            <p:nvSpPr>
              <p:cNvPr id="165" name="角丸四角形 164"/>
              <p:cNvSpPr/>
              <p:nvPr/>
            </p:nvSpPr>
            <p:spPr bwMode="auto">
              <a:xfrm>
                <a:off x="5257800" y="31242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6" name="角丸四角形 165"/>
              <p:cNvSpPr/>
              <p:nvPr/>
            </p:nvSpPr>
            <p:spPr bwMode="auto">
              <a:xfrm>
                <a:off x="6324600" y="31242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7" name="角丸四角形 166"/>
              <p:cNvSpPr/>
              <p:nvPr/>
            </p:nvSpPr>
            <p:spPr bwMode="auto">
              <a:xfrm>
                <a:off x="7391400" y="31242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8" name="角丸四角形 167"/>
              <p:cNvSpPr/>
              <p:nvPr/>
            </p:nvSpPr>
            <p:spPr bwMode="auto">
              <a:xfrm>
                <a:off x="5257800" y="22098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69" name="直線コネクタ 168"/>
              <p:cNvCxnSpPr>
                <a:stCxn id="168" idx="1"/>
                <a:endCxn id="168" idx="3"/>
              </p:cNvCxnSpPr>
              <p:nvPr/>
            </p:nvCxnSpPr>
            <p:spPr bwMode="auto">
              <a:xfrm>
                <a:off x="5257800" y="26289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0" name="角丸四角形 169"/>
              <p:cNvSpPr/>
              <p:nvPr/>
            </p:nvSpPr>
            <p:spPr bwMode="auto">
              <a:xfrm>
                <a:off x="6324600" y="22098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71" name="直線コネクタ 170"/>
              <p:cNvCxnSpPr>
                <a:stCxn id="170" idx="1"/>
                <a:endCxn id="170" idx="3"/>
              </p:cNvCxnSpPr>
              <p:nvPr/>
            </p:nvCxnSpPr>
            <p:spPr bwMode="auto">
              <a:xfrm>
                <a:off x="6324600" y="26289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2" name="角丸四角形 171"/>
              <p:cNvSpPr/>
              <p:nvPr/>
            </p:nvSpPr>
            <p:spPr bwMode="auto">
              <a:xfrm>
                <a:off x="7391400" y="22098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73" name="直線コネクタ 172"/>
              <p:cNvCxnSpPr>
                <a:stCxn id="172" idx="1"/>
                <a:endCxn id="172" idx="3"/>
              </p:cNvCxnSpPr>
              <p:nvPr/>
            </p:nvCxnSpPr>
            <p:spPr bwMode="auto">
              <a:xfrm>
                <a:off x="7391400" y="26289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角丸四角形 173"/>
              <p:cNvSpPr/>
              <p:nvPr/>
            </p:nvSpPr>
            <p:spPr bwMode="auto">
              <a:xfrm>
                <a:off x="6324600" y="51054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8" name="テキスト ボックス 7"/>
              <p:cNvSpPr txBox="1"/>
              <p:nvPr/>
            </p:nvSpPr>
            <p:spPr>
              <a:xfrm>
                <a:off x="5791200" y="4267200"/>
                <a:ext cx="2031325" cy="560153"/>
              </a:xfrm>
              <a:prstGeom prst="rect">
                <a:avLst/>
              </a:prstGeom>
              <a:noFill/>
            </p:spPr>
            <p:txBody>
              <a:bodyPr wrap="none" rtlCol="0">
                <a:spAutoFit/>
              </a:bodyPr>
              <a:lstStyle/>
              <a:p>
                <a:pPr algn="ctr"/>
                <a:r>
                  <a:rPr kumimoji="1" lang="ja-JP" altLang="en-US" sz="1600" dirty="0" smtClean="0">
                    <a:solidFill>
                      <a:schemeClr val="bg1"/>
                    </a:solidFill>
                  </a:rPr>
                  <a:t>仮想化ソフトウェア</a:t>
                </a:r>
                <a:endParaRPr kumimoji="1" lang="en-US" altLang="ja-JP" sz="1600" dirty="0" smtClean="0">
                  <a:solidFill>
                    <a:schemeClr val="bg1"/>
                  </a:solidFill>
                </a:endParaRPr>
              </a:p>
              <a:p>
                <a:pPr algn="ctr"/>
                <a:r>
                  <a:rPr kumimoji="1" lang="ja-JP" altLang="en-US" dirty="0" smtClean="0">
                    <a:solidFill>
                      <a:schemeClr val="bg1"/>
                    </a:solidFill>
                  </a:rPr>
                  <a:t>ハイパーバイザー</a:t>
                </a:r>
                <a:endParaRPr kumimoji="1" lang="ja-JP" altLang="en-US" dirty="0">
                  <a:solidFill>
                    <a:schemeClr val="bg1"/>
                  </a:solidFill>
                </a:endParaRPr>
              </a:p>
            </p:txBody>
          </p:sp>
          <p:cxnSp>
            <p:nvCxnSpPr>
              <p:cNvPr id="12" name="直線矢印コネクタ 11"/>
              <p:cNvCxnSpPr/>
              <p:nvPr/>
            </p:nvCxnSpPr>
            <p:spPr bwMode="auto">
              <a:xfrm>
                <a:off x="3962400" y="2209800"/>
                <a:ext cx="1219200" cy="0"/>
              </a:xfrm>
              <a:prstGeom prst="straightConnector1">
                <a:avLst/>
              </a:prstGeom>
              <a:solidFill>
                <a:schemeClr val="bg1"/>
              </a:solidFill>
              <a:ln w="38100" cap="flat" cmpd="sng" algn="ctr">
                <a:solidFill>
                  <a:srgbClr val="FF6600"/>
                </a:solidFill>
                <a:prstDash val="sysDash"/>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直線矢印コネクタ 175"/>
              <p:cNvCxnSpPr/>
              <p:nvPr/>
            </p:nvCxnSpPr>
            <p:spPr bwMode="auto">
              <a:xfrm>
                <a:off x="3962400" y="4038600"/>
                <a:ext cx="1219200" cy="0"/>
              </a:xfrm>
              <a:prstGeom prst="straightConnector1">
                <a:avLst/>
              </a:prstGeom>
              <a:solidFill>
                <a:schemeClr val="bg1"/>
              </a:solidFill>
              <a:ln w="38100" cap="flat" cmpd="sng" algn="ctr">
                <a:solidFill>
                  <a:srgbClr val="FF6600"/>
                </a:solidFill>
                <a:prstDash val="sysDash"/>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5" name="角丸四角形 34"/>
            <p:cNvSpPr/>
            <p:nvPr/>
          </p:nvSpPr>
          <p:spPr bwMode="auto">
            <a:xfrm>
              <a:off x="5257800" y="1676400"/>
              <a:ext cx="3124200" cy="457200"/>
            </a:xfrm>
            <a:prstGeom prst="round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仮想システム</a:t>
              </a:r>
            </a:p>
          </p:txBody>
        </p:sp>
      </p:grpSp>
    </p:spTree>
    <p:extLst>
      <p:ext uri="{BB962C8B-B14F-4D97-AF65-F5344CB8AC3E}">
        <p14:creationId xmlns:p14="http://schemas.microsoft.com/office/powerpoint/2010/main" val="831633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角丸四角形 70"/>
          <p:cNvSpPr/>
          <p:nvPr/>
        </p:nvSpPr>
        <p:spPr bwMode="auto">
          <a:xfrm>
            <a:off x="4868129" y="1544469"/>
            <a:ext cx="3581400" cy="762000"/>
          </a:xfrm>
          <a:prstGeom prst="roundRect">
            <a:avLst>
              <a:gd name="adj" fmla="val 6298"/>
            </a:avLst>
          </a:prstGeom>
          <a:solidFill>
            <a:schemeClr val="bg2">
              <a:lumMod val="20000"/>
              <a:lumOff val="80000"/>
            </a:schemeClr>
          </a:solidFill>
          <a:ln w="38100" cap="flat" cmpd="sng" algn="ctr">
            <a:solidFill>
              <a:schemeClr val="bg2">
                <a:lumMod val="40000"/>
                <a:lumOff val="60000"/>
              </a:schemeClr>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2" name="角丸四角形 71"/>
          <p:cNvSpPr/>
          <p:nvPr/>
        </p:nvSpPr>
        <p:spPr bwMode="auto">
          <a:xfrm>
            <a:off x="4715729" y="1392069"/>
            <a:ext cx="3581400" cy="762000"/>
          </a:xfrm>
          <a:prstGeom prst="roundRect">
            <a:avLst>
              <a:gd name="adj" fmla="val 6298"/>
            </a:avLst>
          </a:prstGeom>
          <a:solidFill>
            <a:schemeClr val="bg2">
              <a:lumMod val="20000"/>
              <a:lumOff val="80000"/>
            </a:schemeClr>
          </a:solidFill>
          <a:ln w="38100" cap="flat" cmpd="sng" algn="ctr">
            <a:solidFill>
              <a:schemeClr val="bg2">
                <a:lumMod val="40000"/>
                <a:lumOff val="60000"/>
              </a:schemeClr>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0" name="角丸四角形 69"/>
          <p:cNvSpPr/>
          <p:nvPr/>
        </p:nvSpPr>
        <p:spPr bwMode="auto">
          <a:xfrm>
            <a:off x="914400" y="1545609"/>
            <a:ext cx="3581400" cy="762000"/>
          </a:xfrm>
          <a:prstGeom prst="roundRect">
            <a:avLst>
              <a:gd name="adj" fmla="val 6298"/>
            </a:avLst>
          </a:prstGeom>
          <a:solidFill>
            <a:schemeClr val="bg2">
              <a:lumMod val="20000"/>
              <a:lumOff val="80000"/>
            </a:schemeClr>
          </a:solidFill>
          <a:ln w="38100" cap="flat" cmpd="sng" algn="ctr">
            <a:solidFill>
              <a:schemeClr val="bg2">
                <a:lumMod val="40000"/>
                <a:lumOff val="60000"/>
              </a:schemeClr>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9" name="角丸四角形 68"/>
          <p:cNvSpPr/>
          <p:nvPr/>
        </p:nvSpPr>
        <p:spPr bwMode="auto">
          <a:xfrm>
            <a:off x="762000" y="1393209"/>
            <a:ext cx="3581400" cy="762000"/>
          </a:xfrm>
          <a:prstGeom prst="roundRect">
            <a:avLst>
              <a:gd name="adj" fmla="val 6298"/>
            </a:avLst>
          </a:prstGeom>
          <a:solidFill>
            <a:schemeClr val="bg2">
              <a:lumMod val="20000"/>
              <a:lumOff val="80000"/>
            </a:schemeClr>
          </a:solidFill>
          <a:ln w="38100" cap="flat" cmpd="sng" algn="ctr">
            <a:solidFill>
              <a:schemeClr val="bg2">
                <a:lumMod val="40000"/>
                <a:lumOff val="60000"/>
              </a:schemeClr>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 name="タイトル 1"/>
          <p:cNvSpPr>
            <a:spLocks noGrp="1"/>
          </p:cNvSpPr>
          <p:nvPr>
            <p:ph type="title"/>
          </p:nvPr>
        </p:nvSpPr>
        <p:spPr/>
        <p:txBody>
          <a:bodyPr/>
          <a:lstStyle/>
          <a:p>
            <a:r>
              <a:rPr lang="ja-JP" altLang="en-US" dirty="0" smtClean="0">
                <a:ea typeface="ＭＳ Ｐゴシック" pitchFamily="50" charset="-128"/>
              </a:rPr>
              <a:t>仕組み</a:t>
            </a:r>
            <a:endParaRPr kumimoji="1" lang="ja-JP" altLang="en-US" dirty="0"/>
          </a:p>
        </p:txBody>
      </p:sp>
      <p:sp>
        <p:nvSpPr>
          <p:cNvPr id="11" name="角丸四角形 10"/>
          <p:cNvSpPr/>
          <p:nvPr/>
        </p:nvSpPr>
        <p:spPr bwMode="auto">
          <a:xfrm>
            <a:off x="609600" y="1240809"/>
            <a:ext cx="3581400" cy="762000"/>
          </a:xfrm>
          <a:prstGeom prst="roundRect">
            <a:avLst>
              <a:gd name="adj" fmla="val 6298"/>
            </a:avLst>
          </a:prstGeom>
          <a:solidFill>
            <a:srgbClr val="CCFFCC"/>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 name="角丸四角形 11"/>
          <p:cNvSpPr/>
          <p:nvPr/>
        </p:nvSpPr>
        <p:spPr bwMode="auto">
          <a:xfrm>
            <a:off x="4572000" y="1240809"/>
            <a:ext cx="3581400" cy="762000"/>
          </a:xfrm>
          <a:prstGeom prst="roundRect">
            <a:avLst>
              <a:gd name="adj" fmla="val 6298"/>
            </a:avLst>
          </a:prstGeom>
          <a:solidFill>
            <a:schemeClr val="accent3">
              <a:lumMod val="95000"/>
            </a:schemeClr>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endParaRPr lang="ja-JP" altLang="en-US"/>
          </a:p>
        </p:txBody>
      </p:sp>
      <p:sp>
        <p:nvSpPr>
          <p:cNvPr id="13" name="角丸四角形 12"/>
          <p:cNvSpPr/>
          <p:nvPr/>
        </p:nvSpPr>
        <p:spPr bwMode="auto">
          <a:xfrm>
            <a:off x="914400" y="1390934"/>
            <a:ext cx="914400" cy="459478"/>
          </a:xfrm>
          <a:prstGeom prst="roundRect">
            <a:avLst>
              <a:gd name="adj" fmla="val 6298"/>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en-US" altLang="ja-JP" sz="1800" dirty="0" smtClean="0">
                <a:solidFill>
                  <a:schemeClr val="bg1"/>
                </a:solidFill>
                <a:latin typeface="Arial" pitchFamily="34" charset="0"/>
                <a:ea typeface="HGP創英角ｺﾞｼｯｸUB" pitchFamily="50" charset="-128"/>
                <a:cs typeface="Arial" pitchFamily="34" charset="0"/>
              </a:rPr>
              <a:t>VM</a:t>
            </a:r>
            <a:r>
              <a:rPr lang="ja-JP" altLang="en-US" sz="1800" dirty="0">
                <a:solidFill>
                  <a:schemeClr val="bg1"/>
                </a:solidFill>
                <a:latin typeface="Arial" pitchFamily="34" charset="0"/>
                <a:ea typeface="HGP創英角ｺﾞｼｯｸUB" pitchFamily="50" charset="-128"/>
                <a:cs typeface="Arial" pitchFamily="34" charset="0"/>
              </a:rPr>
              <a:t>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A</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14" name="角丸四角形 13"/>
          <p:cNvSpPr/>
          <p:nvPr/>
        </p:nvSpPr>
        <p:spPr bwMode="auto">
          <a:xfrm>
            <a:off x="1943100" y="1390934"/>
            <a:ext cx="914400" cy="459478"/>
          </a:xfrm>
          <a:prstGeom prst="roundRect">
            <a:avLst>
              <a:gd name="adj" fmla="val 6298"/>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B</a:t>
            </a:r>
          </a:p>
        </p:txBody>
      </p:sp>
      <p:sp>
        <p:nvSpPr>
          <p:cNvPr id="15" name="角丸四角形 14"/>
          <p:cNvSpPr/>
          <p:nvPr/>
        </p:nvSpPr>
        <p:spPr bwMode="auto">
          <a:xfrm>
            <a:off x="2941093" y="1390933"/>
            <a:ext cx="914400" cy="459478"/>
          </a:xfrm>
          <a:prstGeom prst="roundRect">
            <a:avLst>
              <a:gd name="adj" fmla="val 6298"/>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C</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16" name="角丸四角形 15"/>
          <p:cNvSpPr/>
          <p:nvPr/>
        </p:nvSpPr>
        <p:spPr bwMode="auto">
          <a:xfrm>
            <a:off x="609600" y="2689467"/>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b="0" i="0" u="none" strike="noStrike" cap="none" normalizeH="0" baseline="0" dirty="0" err="1" smtClean="0">
                <a:ln>
                  <a:noFill/>
                </a:ln>
                <a:solidFill>
                  <a:schemeClr val="bg1"/>
                </a:solidFill>
                <a:effectLst/>
                <a:latin typeface="Arial" pitchFamily="34" charset="0"/>
                <a:ea typeface="HGP創英角ｺﾞｼｯｸUB" pitchFamily="50" charset="-128"/>
                <a:cs typeface="Arial" pitchFamily="34" charset="0"/>
              </a:rPr>
              <a:t>OpenFlow</a:t>
            </a:r>
            <a:endParaRPr kumimoji="0" lang="ja-JP" altLang="en-US" sz="14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スイッチ</a:t>
            </a:r>
            <a:endPar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0" name="角丸四角形 19"/>
          <p:cNvSpPr/>
          <p:nvPr/>
        </p:nvSpPr>
        <p:spPr bwMode="auto">
          <a:xfrm>
            <a:off x="6915434" y="1390932"/>
            <a:ext cx="914400" cy="459478"/>
          </a:xfrm>
          <a:prstGeom prst="roundRect">
            <a:avLst>
              <a:gd name="adj" fmla="val 6298"/>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en-US" altLang="ja-JP" sz="1800" dirty="0" smtClean="0">
                <a:solidFill>
                  <a:schemeClr val="bg1"/>
                </a:solidFill>
                <a:latin typeface="Arial" pitchFamily="34" charset="0"/>
                <a:ea typeface="HGP創英角ｺﾞｼｯｸUB" pitchFamily="50" charset="-128"/>
                <a:cs typeface="Arial" pitchFamily="34" charset="0"/>
              </a:rPr>
              <a:t>VM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A</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21" name="角丸四角形 20"/>
          <p:cNvSpPr/>
          <p:nvPr/>
        </p:nvSpPr>
        <p:spPr bwMode="auto">
          <a:xfrm>
            <a:off x="5905500" y="1390934"/>
            <a:ext cx="914400" cy="459478"/>
          </a:xfrm>
          <a:prstGeom prst="roundRect">
            <a:avLst>
              <a:gd name="adj" fmla="val 6298"/>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B</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22" name="角丸四角形 21"/>
          <p:cNvSpPr/>
          <p:nvPr/>
        </p:nvSpPr>
        <p:spPr bwMode="auto">
          <a:xfrm>
            <a:off x="4876658" y="1390933"/>
            <a:ext cx="914400" cy="459478"/>
          </a:xfrm>
          <a:prstGeom prst="roundRect">
            <a:avLst>
              <a:gd name="adj" fmla="val 6298"/>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800" dirty="0" smtClean="0">
                <a:solidFill>
                  <a:schemeClr val="bg1"/>
                </a:solidFill>
                <a:latin typeface="Arial" pitchFamily="34" charset="0"/>
                <a:ea typeface="HGP創英角ｺﾞｼｯｸUB" pitchFamily="50" charset="-128"/>
                <a:cs typeface="Arial" pitchFamily="34" charset="0"/>
              </a:rPr>
              <a:t>VM </a:t>
            </a:r>
            <a:r>
              <a:rPr lang="en-US" altLang="ja-JP" sz="1800" dirty="0" smtClean="0">
                <a:solidFill>
                  <a:schemeClr val="bg1"/>
                </a:solidFill>
                <a:latin typeface="Arial Black" pitchFamily="34" charset="0"/>
                <a:ea typeface="HGP創英角ｺﾞｼｯｸUB" pitchFamily="50" charset="-128"/>
                <a:cs typeface="Arial" pitchFamily="34" charset="0"/>
              </a:rPr>
              <a:t>C</a:t>
            </a:r>
            <a:endParaRPr lang="ja-JP" altLang="en-US" sz="1800" dirty="0">
              <a:solidFill>
                <a:schemeClr val="bg1"/>
              </a:solidFill>
              <a:latin typeface="Arial Black" pitchFamily="34" charset="0"/>
              <a:ea typeface="HGP創英角ｺﾞｼｯｸUB" pitchFamily="50" charset="-128"/>
              <a:cs typeface="Arial" pitchFamily="34" charset="0"/>
            </a:endParaRPr>
          </a:p>
        </p:txBody>
      </p:sp>
      <p:sp>
        <p:nvSpPr>
          <p:cNvPr id="23" name="角丸四角形 22"/>
          <p:cNvSpPr/>
          <p:nvPr/>
        </p:nvSpPr>
        <p:spPr bwMode="auto">
          <a:xfrm>
            <a:off x="7295866" y="2689467"/>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400" dirty="0" err="1">
                <a:solidFill>
                  <a:schemeClr val="bg1"/>
                </a:solidFill>
                <a:latin typeface="Arial" pitchFamily="34" charset="0"/>
                <a:ea typeface="HGP創英角ｺﾞｼｯｸUB" pitchFamily="50" charset="-128"/>
                <a:cs typeface="Arial" pitchFamily="34" charset="0"/>
              </a:rPr>
              <a:t>OpenFlow</a:t>
            </a:r>
            <a:endParaRPr lang="ja-JP" altLang="en-US" sz="1400" dirty="0">
              <a:solidFill>
                <a:schemeClr val="bg1"/>
              </a:solidFill>
              <a:latin typeface="Arial" pitchFamily="34" charset="0"/>
              <a:ea typeface="HGP創英角ｺﾞｼｯｸUB" pitchFamily="50" charset="-128"/>
              <a:cs typeface="Arial" pitchFamily="34" charset="0"/>
            </a:endParaRPr>
          </a:p>
          <a:p>
            <a:pPr algn="ctr">
              <a:spcBef>
                <a:spcPts val="0"/>
              </a:spcBef>
            </a:pPr>
            <a:r>
              <a:rPr lang="ja-JP" altLang="en-US" sz="1400" dirty="0">
                <a:solidFill>
                  <a:schemeClr val="bg1"/>
                </a:solidFill>
                <a:latin typeface="Arial" pitchFamily="34" charset="0"/>
                <a:ea typeface="HGP創英角ｺﾞｼｯｸUB" pitchFamily="50" charset="-128"/>
                <a:cs typeface="Arial" pitchFamily="34" charset="0"/>
              </a:rPr>
              <a:t>スイッチ</a:t>
            </a:r>
          </a:p>
        </p:txBody>
      </p:sp>
      <p:sp>
        <p:nvSpPr>
          <p:cNvPr id="37" name="角丸四角形 36"/>
          <p:cNvSpPr/>
          <p:nvPr/>
        </p:nvSpPr>
        <p:spPr bwMode="auto">
          <a:xfrm>
            <a:off x="1943100" y="2689467"/>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b="0" i="0" u="none" strike="noStrike" cap="none" normalizeH="0" baseline="0" dirty="0" err="1" smtClean="0">
                <a:ln>
                  <a:noFill/>
                </a:ln>
                <a:solidFill>
                  <a:schemeClr val="bg1"/>
                </a:solidFill>
                <a:effectLst/>
                <a:latin typeface="Arial" pitchFamily="34" charset="0"/>
                <a:ea typeface="HGP創英角ｺﾞｼｯｸUB" pitchFamily="50" charset="-128"/>
                <a:cs typeface="Arial" pitchFamily="34" charset="0"/>
              </a:rPr>
              <a:t>OpenFlow</a:t>
            </a:r>
            <a:endParaRPr kumimoji="0" lang="ja-JP" altLang="en-US" sz="14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スイッチ</a:t>
            </a:r>
            <a:endPar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38" name="角丸四角形 37"/>
          <p:cNvSpPr/>
          <p:nvPr/>
        </p:nvSpPr>
        <p:spPr bwMode="auto">
          <a:xfrm>
            <a:off x="3245893" y="2689467"/>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400" dirty="0" err="1">
                <a:solidFill>
                  <a:schemeClr val="bg1"/>
                </a:solidFill>
                <a:latin typeface="Arial" pitchFamily="34" charset="0"/>
                <a:ea typeface="HGP創英角ｺﾞｼｯｸUB" pitchFamily="50" charset="-128"/>
                <a:cs typeface="Arial" pitchFamily="34" charset="0"/>
              </a:rPr>
              <a:t>OpenFlow</a:t>
            </a:r>
            <a:endParaRPr lang="ja-JP" altLang="en-US" sz="1400" dirty="0">
              <a:solidFill>
                <a:schemeClr val="bg1"/>
              </a:solidFill>
              <a:latin typeface="Arial" pitchFamily="34" charset="0"/>
              <a:ea typeface="HGP創英角ｺﾞｼｯｸUB" pitchFamily="50" charset="-128"/>
              <a:cs typeface="Arial" pitchFamily="34" charset="0"/>
            </a:endParaRPr>
          </a:p>
          <a:p>
            <a:pPr algn="ctr">
              <a:spcBef>
                <a:spcPts val="0"/>
              </a:spcBef>
            </a:pPr>
            <a:r>
              <a:rPr lang="ja-JP" altLang="en-US" sz="1400" dirty="0">
                <a:solidFill>
                  <a:schemeClr val="bg1"/>
                </a:solidFill>
                <a:latin typeface="Arial" pitchFamily="34" charset="0"/>
                <a:ea typeface="HGP創英角ｺﾞｼｯｸUB" pitchFamily="50" charset="-128"/>
                <a:cs typeface="Arial" pitchFamily="34" charset="0"/>
              </a:rPr>
              <a:t>スイッチ</a:t>
            </a:r>
          </a:p>
        </p:txBody>
      </p:sp>
      <p:sp>
        <p:nvSpPr>
          <p:cNvPr id="39" name="角丸四角形 38"/>
          <p:cNvSpPr/>
          <p:nvPr/>
        </p:nvSpPr>
        <p:spPr bwMode="auto">
          <a:xfrm>
            <a:off x="5981700" y="2689467"/>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400" dirty="0" err="1">
                <a:solidFill>
                  <a:schemeClr val="bg1"/>
                </a:solidFill>
                <a:latin typeface="Arial" pitchFamily="34" charset="0"/>
                <a:ea typeface="HGP創英角ｺﾞｼｯｸUB" pitchFamily="50" charset="-128"/>
                <a:cs typeface="Arial" pitchFamily="34" charset="0"/>
              </a:rPr>
              <a:t>OpenFlow</a:t>
            </a:r>
            <a:endParaRPr lang="ja-JP" altLang="en-US" sz="1400" dirty="0">
              <a:solidFill>
                <a:schemeClr val="bg1"/>
              </a:solidFill>
              <a:latin typeface="Arial" pitchFamily="34" charset="0"/>
              <a:ea typeface="HGP創英角ｺﾞｼｯｸUB" pitchFamily="50" charset="-128"/>
              <a:cs typeface="Arial" pitchFamily="34" charset="0"/>
            </a:endParaRPr>
          </a:p>
          <a:p>
            <a:pPr algn="ctr">
              <a:spcBef>
                <a:spcPts val="0"/>
              </a:spcBef>
            </a:pPr>
            <a:r>
              <a:rPr lang="ja-JP" altLang="en-US" sz="1400" dirty="0">
                <a:solidFill>
                  <a:schemeClr val="bg1"/>
                </a:solidFill>
                <a:latin typeface="Arial" pitchFamily="34" charset="0"/>
                <a:ea typeface="HGP創英角ｺﾞｼｯｸUB" pitchFamily="50" charset="-128"/>
                <a:cs typeface="Arial" pitchFamily="34" charset="0"/>
              </a:rPr>
              <a:t>スイッチ</a:t>
            </a:r>
          </a:p>
        </p:txBody>
      </p:sp>
      <p:sp>
        <p:nvSpPr>
          <p:cNvPr id="55" name="角丸四角形 54"/>
          <p:cNvSpPr/>
          <p:nvPr/>
        </p:nvSpPr>
        <p:spPr bwMode="auto">
          <a:xfrm>
            <a:off x="4648058" y="2689467"/>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400" dirty="0" err="1">
                <a:solidFill>
                  <a:schemeClr val="bg1"/>
                </a:solidFill>
                <a:latin typeface="Arial" pitchFamily="34" charset="0"/>
                <a:ea typeface="HGP創英角ｺﾞｼｯｸUB" pitchFamily="50" charset="-128"/>
                <a:cs typeface="Arial" pitchFamily="34" charset="0"/>
              </a:rPr>
              <a:t>OpenFlow</a:t>
            </a:r>
            <a:endParaRPr lang="ja-JP" altLang="en-US" sz="1400" dirty="0">
              <a:solidFill>
                <a:schemeClr val="bg1"/>
              </a:solidFill>
              <a:latin typeface="Arial" pitchFamily="34" charset="0"/>
              <a:ea typeface="HGP創英角ｺﾞｼｯｸUB" pitchFamily="50" charset="-128"/>
              <a:cs typeface="Arial" pitchFamily="34" charset="0"/>
            </a:endParaRPr>
          </a:p>
          <a:p>
            <a:pPr algn="ctr">
              <a:spcBef>
                <a:spcPts val="0"/>
              </a:spcBef>
            </a:pPr>
            <a:r>
              <a:rPr lang="ja-JP" altLang="en-US" sz="1400" dirty="0">
                <a:solidFill>
                  <a:schemeClr val="bg1"/>
                </a:solidFill>
                <a:latin typeface="Arial" pitchFamily="34" charset="0"/>
                <a:ea typeface="HGP創英角ｺﾞｼｯｸUB" pitchFamily="50" charset="-128"/>
                <a:cs typeface="Arial" pitchFamily="34" charset="0"/>
              </a:rPr>
              <a:t>スイッチ</a:t>
            </a:r>
          </a:p>
        </p:txBody>
      </p:sp>
      <p:sp>
        <p:nvSpPr>
          <p:cNvPr id="97" name="角丸四角形 96"/>
          <p:cNvSpPr/>
          <p:nvPr/>
        </p:nvSpPr>
        <p:spPr bwMode="auto">
          <a:xfrm>
            <a:off x="597090" y="3352800"/>
            <a:ext cx="7924800" cy="381000"/>
          </a:xfrm>
          <a:prstGeom prst="roundRect">
            <a:avLst>
              <a:gd name="adj" fmla="val 50000"/>
            </a:avLst>
          </a:prstGeom>
          <a:solidFill>
            <a:srgbClr val="00B0F0"/>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400" b="0" i="0" u="none" strike="noStrike" cap="none" normalizeH="0" baseline="0" dirty="0" smtClean="0">
                <a:ln>
                  <a:noFill/>
                </a:ln>
                <a:solidFill>
                  <a:schemeClr val="bg1"/>
                </a:solidFill>
                <a:effectLst/>
                <a:latin typeface="Arial" charset="0"/>
                <a:ea typeface="HG丸ｺﾞｼｯｸM-PRO" pitchFamily="50" charset="-128"/>
              </a:rPr>
              <a:t>Network</a:t>
            </a:r>
            <a:endParaRPr kumimoji="0" lang="ja-JP" altLang="en-US" sz="24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13" name="直線コネクタ 112"/>
          <p:cNvCxnSpPr/>
          <p:nvPr/>
        </p:nvCxnSpPr>
        <p:spPr bwMode="auto">
          <a:xfrm>
            <a:off x="1238534" y="3129315"/>
            <a:ext cx="0" cy="223485"/>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 name="直線コネクタ 113"/>
          <p:cNvCxnSpPr/>
          <p:nvPr/>
        </p:nvCxnSpPr>
        <p:spPr bwMode="auto">
          <a:xfrm>
            <a:off x="2590800" y="3154053"/>
            <a:ext cx="0" cy="223485"/>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5" name="直線コネクタ 114"/>
          <p:cNvCxnSpPr/>
          <p:nvPr/>
        </p:nvCxnSpPr>
        <p:spPr bwMode="auto">
          <a:xfrm>
            <a:off x="3919040" y="3145234"/>
            <a:ext cx="0" cy="223485"/>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6" name="直線コネクタ 115"/>
          <p:cNvCxnSpPr/>
          <p:nvPr/>
        </p:nvCxnSpPr>
        <p:spPr bwMode="auto">
          <a:xfrm>
            <a:off x="5259364" y="3126471"/>
            <a:ext cx="0" cy="223485"/>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 name="直線コネクタ 117"/>
          <p:cNvCxnSpPr/>
          <p:nvPr/>
        </p:nvCxnSpPr>
        <p:spPr bwMode="auto">
          <a:xfrm>
            <a:off x="6584476" y="3129315"/>
            <a:ext cx="0" cy="223485"/>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 name="直線コネクタ 118"/>
          <p:cNvCxnSpPr/>
          <p:nvPr/>
        </p:nvCxnSpPr>
        <p:spPr bwMode="auto">
          <a:xfrm>
            <a:off x="7924800" y="3126471"/>
            <a:ext cx="0" cy="223485"/>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6" name="テキスト ボックス 85"/>
          <p:cNvSpPr txBox="1"/>
          <p:nvPr/>
        </p:nvSpPr>
        <p:spPr>
          <a:xfrm>
            <a:off x="381597" y="885336"/>
            <a:ext cx="1224013" cy="276999"/>
          </a:xfrm>
          <a:prstGeom prst="rect">
            <a:avLst/>
          </a:prstGeom>
          <a:noFill/>
        </p:spPr>
        <p:txBody>
          <a:bodyPr wrap="none" rtlCol="0">
            <a:spAutoFit/>
          </a:bodyPr>
          <a:lstStyle/>
          <a:p>
            <a:r>
              <a:rPr kumimoji="1" lang="ja-JP" altLang="en-US" dirty="0" smtClean="0">
                <a:solidFill>
                  <a:schemeClr val="accent6">
                    <a:lumMod val="60000"/>
                    <a:lumOff val="40000"/>
                  </a:schemeClr>
                </a:solidFill>
                <a:latin typeface="HGP創英角ｺﾞｼｯｸUB" pitchFamily="50" charset="-128"/>
                <a:ea typeface="HGP創英角ｺﾞｼｯｸUB" pitchFamily="50" charset="-128"/>
              </a:rPr>
              <a:t>物理ネットワーク</a:t>
            </a:r>
            <a:endParaRPr kumimoji="1" lang="ja-JP" altLang="en-US" dirty="0">
              <a:solidFill>
                <a:schemeClr val="accent6">
                  <a:lumMod val="60000"/>
                  <a:lumOff val="40000"/>
                </a:schemeClr>
              </a:solidFill>
              <a:latin typeface="HGP創英角ｺﾞｼｯｸUB" pitchFamily="50" charset="-128"/>
              <a:ea typeface="HGP創英角ｺﾞｼｯｸUB" pitchFamily="50" charset="-128"/>
            </a:endParaRPr>
          </a:p>
        </p:txBody>
      </p:sp>
      <p:grpSp>
        <p:nvGrpSpPr>
          <p:cNvPr id="3" name="グループ化 2"/>
          <p:cNvGrpSpPr/>
          <p:nvPr/>
        </p:nvGrpSpPr>
        <p:grpSpPr>
          <a:xfrm>
            <a:off x="381597" y="3837801"/>
            <a:ext cx="7999266" cy="2715399"/>
            <a:chOff x="381597" y="3837801"/>
            <a:chExt cx="7999266" cy="2715399"/>
          </a:xfrm>
        </p:grpSpPr>
        <p:sp>
          <p:nvSpPr>
            <p:cNvPr id="120" name="角丸四角形 119"/>
            <p:cNvSpPr/>
            <p:nvPr/>
          </p:nvSpPr>
          <p:spPr bwMode="auto">
            <a:xfrm>
              <a:off x="762000" y="4191000"/>
              <a:ext cx="914400" cy="459478"/>
            </a:xfrm>
            <a:prstGeom prst="roundRect">
              <a:avLst>
                <a:gd name="adj" fmla="val 6298"/>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en-US" altLang="ja-JP" sz="1800" dirty="0" smtClean="0">
                  <a:solidFill>
                    <a:schemeClr val="bg1"/>
                  </a:solidFill>
                  <a:latin typeface="Arial" pitchFamily="34" charset="0"/>
                  <a:ea typeface="HGP創英角ｺﾞｼｯｸUB" pitchFamily="50" charset="-128"/>
                  <a:cs typeface="Arial" pitchFamily="34" charset="0"/>
                </a:rPr>
                <a:t>VM</a:t>
              </a:r>
              <a:r>
                <a:rPr lang="ja-JP" altLang="en-US" sz="1800" dirty="0">
                  <a:solidFill>
                    <a:schemeClr val="bg1"/>
                  </a:solidFill>
                  <a:latin typeface="Arial" pitchFamily="34" charset="0"/>
                  <a:ea typeface="HGP創英角ｺﾞｼｯｸUB" pitchFamily="50" charset="-128"/>
                  <a:cs typeface="Arial" pitchFamily="34" charset="0"/>
                </a:rPr>
                <a:t>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A</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121" name="角丸四角形 120"/>
            <p:cNvSpPr/>
            <p:nvPr/>
          </p:nvSpPr>
          <p:spPr bwMode="auto">
            <a:xfrm>
              <a:off x="1812878" y="4191000"/>
              <a:ext cx="914400" cy="459478"/>
            </a:xfrm>
            <a:prstGeom prst="roundRect">
              <a:avLst>
                <a:gd name="adj" fmla="val 6298"/>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en-US" altLang="ja-JP" sz="1800" dirty="0" smtClean="0">
                  <a:solidFill>
                    <a:schemeClr val="bg1"/>
                  </a:solidFill>
                  <a:latin typeface="Arial" pitchFamily="34" charset="0"/>
                  <a:ea typeface="HGP創英角ｺﾞｼｯｸUB" pitchFamily="50" charset="-128"/>
                  <a:cs typeface="Arial" pitchFamily="34" charset="0"/>
                </a:rPr>
                <a:t>VM</a:t>
              </a:r>
              <a:r>
                <a:rPr lang="ja-JP" altLang="en-US" sz="1800" dirty="0">
                  <a:solidFill>
                    <a:schemeClr val="bg1"/>
                  </a:solidFill>
                  <a:latin typeface="Arial" pitchFamily="34" charset="0"/>
                  <a:ea typeface="HGP創英角ｺﾞｼｯｸUB" pitchFamily="50" charset="-128"/>
                  <a:cs typeface="Arial" pitchFamily="34" charset="0"/>
                </a:rPr>
                <a:t>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A</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122" name="角丸四角形 121"/>
            <p:cNvSpPr/>
            <p:nvPr/>
          </p:nvSpPr>
          <p:spPr bwMode="auto">
            <a:xfrm>
              <a:off x="3567753" y="4191000"/>
              <a:ext cx="914400" cy="459478"/>
            </a:xfrm>
            <a:prstGeom prst="roundRect">
              <a:avLst>
                <a:gd name="adj" fmla="val 6298"/>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B</a:t>
              </a:r>
            </a:p>
          </p:txBody>
        </p:sp>
        <p:sp>
          <p:nvSpPr>
            <p:cNvPr id="123" name="角丸四角形 122"/>
            <p:cNvSpPr/>
            <p:nvPr/>
          </p:nvSpPr>
          <p:spPr bwMode="auto">
            <a:xfrm>
              <a:off x="4639529" y="4191000"/>
              <a:ext cx="914400" cy="459478"/>
            </a:xfrm>
            <a:prstGeom prst="roundRect">
              <a:avLst>
                <a:gd name="adj" fmla="val 6298"/>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B</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124" name="角丸四角形 123"/>
            <p:cNvSpPr/>
            <p:nvPr/>
          </p:nvSpPr>
          <p:spPr bwMode="auto">
            <a:xfrm>
              <a:off x="6400800" y="4191000"/>
              <a:ext cx="914400" cy="459478"/>
            </a:xfrm>
            <a:prstGeom prst="roundRect">
              <a:avLst>
                <a:gd name="adj" fmla="val 6298"/>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VM </a:t>
              </a:r>
              <a:r>
                <a:rPr kumimoji="0" lang="en-US" altLang="ja-JP"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rPr>
                <a:t>C</a:t>
              </a:r>
              <a:endParaRPr kumimoji="0" lang="ja-JP" altLang="en-US" sz="1800" b="0" i="0" u="none" strike="noStrike" cap="none" normalizeH="0" baseline="0" dirty="0" smtClean="0">
                <a:ln>
                  <a:noFill/>
                </a:ln>
                <a:solidFill>
                  <a:schemeClr val="bg1"/>
                </a:solidFill>
                <a:effectLst/>
                <a:latin typeface="Arial Black" pitchFamily="34" charset="0"/>
                <a:ea typeface="HGP創英角ｺﾞｼｯｸUB" pitchFamily="50" charset="-128"/>
                <a:cs typeface="Arial" pitchFamily="34" charset="0"/>
              </a:endParaRPr>
            </a:p>
          </p:txBody>
        </p:sp>
        <p:sp>
          <p:nvSpPr>
            <p:cNvPr id="125" name="角丸四角形 124"/>
            <p:cNvSpPr/>
            <p:nvPr/>
          </p:nvSpPr>
          <p:spPr bwMode="auto">
            <a:xfrm>
              <a:off x="7448266" y="4191000"/>
              <a:ext cx="914400" cy="459478"/>
            </a:xfrm>
            <a:prstGeom prst="roundRect">
              <a:avLst>
                <a:gd name="adj" fmla="val 6298"/>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800" dirty="0" smtClean="0">
                  <a:solidFill>
                    <a:schemeClr val="bg1"/>
                  </a:solidFill>
                  <a:latin typeface="Arial" pitchFamily="34" charset="0"/>
                  <a:ea typeface="HGP創英角ｺﾞｼｯｸUB" pitchFamily="50" charset="-128"/>
                  <a:cs typeface="Arial" pitchFamily="34" charset="0"/>
                </a:rPr>
                <a:t>VM </a:t>
              </a:r>
              <a:r>
                <a:rPr lang="en-US" altLang="ja-JP" sz="1800" dirty="0" smtClean="0">
                  <a:solidFill>
                    <a:schemeClr val="bg1"/>
                  </a:solidFill>
                  <a:latin typeface="Arial Black" pitchFamily="34" charset="0"/>
                  <a:ea typeface="HGP創英角ｺﾞｼｯｸUB" pitchFamily="50" charset="-128"/>
                  <a:cs typeface="Arial" pitchFamily="34" charset="0"/>
                </a:rPr>
                <a:t>C</a:t>
              </a:r>
              <a:endParaRPr lang="ja-JP" altLang="en-US" sz="1800" dirty="0">
                <a:solidFill>
                  <a:schemeClr val="bg1"/>
                </a:solidFill>
                <a:latin typeface="Arial Black" pitchFamily="34" charset="0"/>
                <a:ea typeface="HGP創英角ｺﾞｼｯｸUB" pitchFamily="50" charset="-128"/>
                <a:cs typeface="Arial" pitchFamily="34" charset="0"/>
              </a:endParaRPr>
            </a:p>
          </p:txBody>
        </p:sp>
        <p:sp>
          <p:nvSpPr>
            <p:cNvPr id="126" name="角丸四角形 125"/>
            <p:cNvSpPr/>
            <p:nvPr/>
          </p:nvSpPr>
          <p:spPr bwMode="auto">
            <a:xfrm>
              <a:off x="1143000" y="4876800"/>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ロード</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a:solidFill>
                    <a:schemeClr val="bg1"/>
                  </a:solidFill>
                  <a:latin typeface="Arial" pitchFamily="34" charset="0"/>
                  <a:ea typeface="HGP創英角ｺﾞｼｯｸUB" pitchFamily="50" charset="-128"/>
                  <a:cs typeface="Arial" pitchFamily="34" charset="0"/>
                </a:rPr>
                <a:t>バランサー</a:t>
              </a:r>
              <a:endPar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127" name="角丸四角形 126"/>
            <p:cNvSpPr/>
            <p:nvPr/>
          </p:nvSpPr>
          <p:spPr bwMode="auto">
            <a:xfrm>
              <a:off x="1143000" y="5536428"/>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ファイヤー</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a:solidFill>
                    <a:schemeClr val="bg1"/>
                  </a:solidFill>
                  <a:latin typeface="Arial" pitchFamily="34" charset="0"/>
                  <a:ea typeface="HGP創英角ｺﾞｼｯｸUB" pitchFamily="50" charset="-128"/>
                  <a:cs typeface="Arial" pitchFamily="34" charset="0"/>
                </a:rPr>
                <a:t>ウォール</a:t>
              </a:r>
              <a:endPar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128" name="角丸四角形 127"/>
            <p:cNvSpPr/>
            <p:nvPr/>
          </p:nvSpPr>
          <p:spPr bwMode="auto">
            <a:xfrm>
              <a:off x="762000" y="6172200"/>
              <a:ext cx="1965278" cy="381000"/>
            </a:xfrm>
            <a:prstGeom prst="roundRect">
              <a:avLst>
                <a:gd name="adj" fmla="val 50000"/>
              </a:avLst>
            </a:prstGeom>
            <a:solidFill>
              <a:srgbClr val="00B0F0"/>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chemeClr val="bg1"/>
                  </a:solidFill>
                  <a:effectLst/>
                  <a:latin typeface="Arial" charset="0"/>
                  <a:ea typeface="HG丸ｺﾞｼｯｸM-PRO" pitchFamily="50" charset="-128"/>
                </a:rPr>
                <a:t>Network</a:t>
              </a:r>
              <a:endParaRPr kumimoji="0" lang="ja-JP" altLang="en-US" sz="20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59" name="直線コネクタ 58"/>
            <p:cNvCxnSpPr>
              <a:stCxn id="120" idx="2"/>
              <a:endCxn id="126" idx="0"/>
            </p:cNvCxnSpPr>
            <p:nvPr/>
          </p:nvCxnSpPr>
          <p:spPr bwMode="auto">
            <a:xfrm>
              <a:off x="1219200" y="4650478"/>
              <a:ext cx="533400" cy="226322"/>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直線コネクタ 130"/>
            <p:cNvCxnSpPr>
              <a:stCxn id="121" idx="2"/>
              <a:endCxn id="126" idx="0"/>
            </p:cNvCxnSpPr>
            <p:nvPr/>
          </p:nvCxnSpPr>
          <p:spPr bwMode="auto">
            <a:xfrm flipH="1">
              <a:off x="1752600" y="4650478"/>
              <a:ext cx="517478" cy="226322"/>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4" name="直線コネクタ 133"/>
            <p:cNvCxnSpPr>
              <a:stCxn id="126" idx="2"/>
              <a:endCxn id="127" idx="0"/>
            </p:cNvCxnSpPr>
            <p:nvPr/>
          </p:nvCxnSpPr>
          <p:spPr bwMode="auto">
            <a:xfrm>
              <a:off x="1752600" y="5336271"/>
              <a:ext cx="0" cy="200157"/>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直線コネクタ 137"/>
            <p:cNvCxnSpPr>
              <a:stCxn id="127" idx="2"/>
              <a:endCxn id="128" idx="0"/>
            </p:cNvCxnSpPr>
            <p:nvPr/>
          </p:nvCxnSpPr>
          <p:spPr bwMode="auto">
            <a:xfrm flipH="1">
              <a:off x="1744639" y="5995899"/>
              <a:ext cx="7961" cy="176301"/>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2" name="角丸四角形 141"/>
            <p:cNvSpPr/>
            <p:nvPr/>
          </p:nvSpPr>
          <p:spPr bwMode="auto">
            <a:xfrm>
              <a:off x="3949890" y="5536428"/>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ファイヤー</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a:solidFill>
                    <a:schemeClr val="bg1"/>
                  </a:solidFill>
                  <a:latin typeface="Arial" pitchFamily="34" charset="0"/>
                  <a:ea typeface="HGP創英角ｺﾞｼｯｸUB" pitchFamily="50" charset="-128"/>
                  <a:cs typeface="Arial" pitchFamily="34" charset="0"/>
                </a:rPr>
                <a:t>ウォール</a:t>
              </a:r>
              <a:endPar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143" name="角丸四角形 142"/>
            <p:cNvSpPr/>
            <p:nvPr/>
          </p:nvSpPr>
          <p:spPr bwMode="auto">
            <a:xfrm>
              <a:off x="3568890" y="6172200"/>
              <a:ext cx="1965278" cy="381000"/>
            </a:xfrm>
            <a:prstGeom prst="roundRect">
              <a:avLst>
                <a:gd name="adj" fmla="val 50000"/>
              </a:avLst>
            </a:prstGeom>
            <a:solidFill>
              <a:srgbClr val="00B0F0"/>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chemeClr val="bg1"/>
                  </a:solidFill>
                  <a:effectLst/>
                  <a:latin typeface="Arial" charset="0"/>
                  <a:ea typeface="HG丸ｺﾞｼｯｸM-PRO" pitchFamily="50" charset="-128"/>
                </a:rPr>
                <a:t>Network</a:t>
              </a:r>
              <a:endParaRPr kumimoji="0" lang="ja-JP" altLang="en-US" sz="20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44" name="直線コネクタ 143"/>
            <p:cNvCxnSpPr>
              <a:stCxn id="122" idx="2"/>
              <a:endCxn id="142" idx="0"/>
            </p:cNvCxnSpPr>
            <p:nvPr/>
          </p:nvCxnSpPr>
          <p:spPr bwMode="auto">
            <a:xfrm>
              <a:off x="4024953" y="4650478"/>
              <a:ext cx="534537" cy="88595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直線コネクタ 144"/>
            <p:cNvCxnSpPr>
              <a:stCxn id="123" idx="2"/>
              <a:endCxn id="142" idx="0"/>
            </p:cNvCxnSpPr>
            <p:nvPr/>
          </p:nvCxnSpPr>
          <p:spPr bwMode="auto">
            <a:xfrm flipH="1">
              <a:off x="4559490" y="4650478"/>
              <a:ext cx="537239" cy="88595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直線コネクタ 146"/>
            <p:cNvCxnSpPr>
              <a:stCxn id="142" idx="2"/>
              <a:endCxn id="143" idx="0"/>
            </p:cNvCxnSpPr>
            <p:nvPr/>
          </p:nvCxnSpPr>
          <p:spPr bwMode="auto">
            <a:xfrm flipH="1">
              <a:off x="4551529" y="5995899"/>
              <a:ext cx="7961" cy="176301"/>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0" name="角丸四角形 149"/>
            <p:cNvSpPr/>
            <p:nvPr/>
          </p:nvSpPr>
          <p:spPr bwMode="auto">
            <a:xfrm>
              <a:off x="6796585" y="4876229"/>
              <a:ext cx="1219200" cy="459471"/>
            </a:xfrm>
            <a:prstGeom prst="roundRect">
              <a:avLst>
                <a:gd name="adj" fmla="val 6298"/>
              </a:avLst>
            </a:prstGeom>
            <a:solidFill>
              <a:srgbClr val="7030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ロード</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a:solidFill>
                    <a:schemeClr val="bg1"/>
                  </a:solidFill>
                  <a:latin typeface="Arial" pitchFamily="34" charset="0"/>
                  <a:ea typeface="HGP創英角ｺﾞｼｯｸUB" pitchFamily="50" charset="-128"/>
                  <a:cs typeface="Arial" pitchFamily="34" charset="0"/>
                </a:rPr>
                <a:t>バランサー</a:t>
              </a:r>
              <a:endParaRPr kumimoji="0" lang="ja-JP" altLang="en-US" sz="14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152" name="角丸四角形 151"/>
            <p:cNvSpPr/>
            <p:nvPr/>
          </p:nvSpPr>
          <p:spPr bwMode="auto">
            <a:xfrm>
              <a:off x="6415585" y="6171629"/>
              <a:ext cx="1965278" cy="381000"/>
            </a:xfrm>
            <a:prstGeom prst="roundRect">
              <a:avLst>
                <a:gd name="adj" fmla="val 50000"/>
              </a:avLst>
            </a:prstGeom>
            <a:solidFill>
              <a:srgbClr val="00B0F0"/>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chemeClr val="bg1"/>
                  </a:solidFill>
                  <a:effectLst/>
                  <a:latin typeface="Arial" charset="0"/>
                  <a:ea typeface="HG丸ｺﾞｼｯｸM-PRO" pitchFamily="50" charset="-128"/>
                </a:rPr>
                <a:t>Network</a:t>
              </a:r>
              <a:endParaRPr kumimoji="0" lang="ja-JP" altLang="en-US" sz="20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53" name="直線コネクタ 152"/>
            <p:cNvCxnSpPr>
              <a:stCxn id="124" idx="2"/>
              <a:endCxn id="150" idx="0"/>
            </p:cNvCxnSpPr>
            <p:nvPr/>
          </p:nvCxnSpPr>
          <p:spPr bwMode="auto">
            <a:xfrm>
              <a:off x="6858000" y="4650478"/>
              <a:ext cx="548185" cy="225751"/>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4" name="直線コネクタ 153"/>
            <p:cNvCxnSpPr>
              <a:stCxn id="125" idx="2"/>
              <a:endCxn id="150" idx="0"/>
            </p:cNvCxnSpPr>
            <p:nvPr/>
          </p:nvCxnSpPr>
          <p:spPr bwMode="auto">
            <a:xfrm flipH="1">
              <a:off x="7406185" y="4650478"/>
              <a:ext cx="499281" cy="225751"/>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5" name="直線コネクタ 154"/>
            <p:cNvCxnSpPr>
              <a:stCxn id="150" idx="2"/>
              <a:endCxn id="152" idx="0"/>
            </p:cNvCxnSpPr>
            <p:nvPr/>
          </p:nvCxnSpPr>
          <p:spPr bwMode="auto">
            <a:xfrm flipH="1">
              <a:off x="7398224" y="5335700"/>
              <a:ext cx="7961" cy="835929"/>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線コネクタ 82"/>
            <p:cNvCxnSpPr/>
            <p:nvPr/>
          </p:nvCxnSpPr>
          <p:spPr bwMode="auto">
            <a:xfrm>
              <a:off x="3162300" y="4191000"/>
              <a:ext cx="0" cy="2362200"/>
            </a:xfrm>
            <a:prstGeom prst="line">
              <a:avLst/>
            </a:prstGeom>
            <a:solidFill>
              <a:schemeClr val="bg1"/>
            </a:solidFill>
            <a:ln w="38100" cap="flat" cmpd="sng" algn="ctr">
              <a:solidFill>
                <a:schemeClr val="accent2">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5" name="直線コネクタ 164"/>
            <p:cNvCxnSpPr/>
            <p:nvPr/>
          </p:nvCxnSpPr>
          <p:spPr bwMode="auto">
            <a:xfrm>
              <a:off x="5981700" y="4190429"/>
              <a:ext cx="0" cy="2362200"/>
            </a:xfrm>
            <a:prstGeom prst="line">
              <a:avLst/>
            </a:prstGeom>
            <a:solidFill>
              <a:schemeClr val="bg1"/>
            </a:solidFill>
            <a:ln w="38100" cap="flat" cmpd="sng" algn="ctr">
              <a:solidFill>
                <a:schemeClr val="accent2">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9" name="テキスト ボックス 168"/>
            <p:cNvSpPr txBox="1"/>
            <p:nvPr/>
          </p:nvSpPr>
          <p:spPr>
            <a:xfrm>
              <a:off x="381597" y="3837801"/>
              <a:ext cx="1263687" cy="276999"/>
            </a:xfrm>
            <a:prstGeom prst="rect">
              <a:avLst/>
            </a:prstGeom>
            <a:noFill/>
          </p:spPr>
          <p:txBody>
            <a:bodyPr wrap="none" rtlCol="0">
              <a:spAutoFit/>
            </a:bodyPr>
            <a:lstStyle/>
            <a:p>
              <a:r>
                <a:rPr kumimoji="1" lang="ja-JP" altLang="en-US" dirty="0" smtClean="0">
                  <a:solidFill>
                    <a:schemeClr val="accent6">
                      <a:lumMod val="60000"/>
                      <a:lumOff val="40000"/>
                    </a:schemeClr>
                  </a:solidFill>
                  <a:latin typeface="HGP創英角ｺﾞｼｯｸUB" pitchFamily="50" charset="-128"/>
                  <a:ea typeface="HGP創英角ｺﾞｼｯｸUB" pitchFamily="50" charset="-128"/>
                </a:rPr>
                <a:t>論理ネットワーク</a:t>
              </a:r>
              <a:endParaRPr kumimoji="1" lang="ja-JP" altLang="en-US" dirty="0">
                <a:solidFill>
                  <a:schemeClr val="accent6">
                    <a:lumMod val="60000"/>
                    <a:lumOff val="40000"/>
                  </a:schemeClr>
                </a:solidFill>
                <a:latin typeface="HGP創英角ｺﾞｼｯｸUB" pitchFamily="50" charset="-128"/>
                <a:ea typeface="HGP創英角ｺﾞｼｯｸUB" pitchFamily="50" charset="-128"/>
              </a:endParaRPr>
            </a:p>
          </p:txBody>
        </p:sp>
      </p:grpSp>
      <p:cxnSp>
        <p:nvCxnSpPr>
          <p:cNvPr id="61" name="直線コネクタ 60"/>
          <p:cNvCxnSpPr/>
          <p:nvPr/>
        </p:nvCxnSpPr>
        <p:spPr bwMode="auto">
          <a:xfrm>
            <a:off x="1238534" y="2002809"/>
            <a:ext cx="0" cy="680685"/>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 name="直線コネクタ 65"/>
          <p:cNvCxnSpPr/>
          <p:nvPr/>
        </p:nvCxnSpPr>
        <p:spPr bwMode="auto">
          <a:xfrm>
            <a:off x="7924800" y="2002809"/>
            <a:ext cx="0" cy="677841"/>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直線コネクタ 73"/>
          <p:cNvCxnSpPr/>
          <p:nvPr/>
        </p:nvCxnSpPr>
        <p:spPr bwMode="auto">
          <a:xfrm>
            <a:off x="3930982" y="2307609"/>
            <a:ext cx="0" cy="364222"/>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直線コネクタ 74"/>
          <p:cNvCxnSpPr/>
          <p:nvPr/>
        </p:nvCxnSpPr>
        <p:spPr bwMode="auto">
          <a:xfrm>
            <a:off x="5274576" y="2307609"/>
            <a:ext cx="0" cy="382141"/>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直線コネクタ 75"/>
          <p:cNvCxnSpPr/>
          <p:nvPr/>
        </p:nvCxnSpPr>
        <p:spPr bwMode="auto">
          <a:xfrm>
            <a:off x="6596418" y="2155209"/>
            <a:ext cx="0" cy="500703"/>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直線コネクタ 72"/>
          <p:cNvCxnSpPr>
            <a:stCxn id="69" idx="2"/>
            <a:endCxn id="37" idx="0"/>
          </p:cNvCxnSpPr>
          <p:nvPr/>
        </p:nvCxnSpPr>
        <p:spPr bwMode="auto">
          <a:xfrm>
            <a:off x="2552700" y="2155209"/>
            <a:ext cx="0" cy="534258"/>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254841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smtClean="0">
                <a:ea typeface="ＭＳ Ｐゴシック" pitchFamily="50" charset="-128"/>
              </a:rPr>
              <a:t>仕組み</a:t>
            </a:r>
            <a:endParaRPr kumimoji="1" lang="ja-JP" altLang="en-US" dirty="0"/>
          </a:p>
        </p:txBody>
      </p:sp>
      <p:sp>
        <p:nvSpPr>
          <p:cNvPr id="117" name="テキスト ボックス 116"/>
          <p:cNvSpPr txBox="1"/>
          <p:nvPr/>
        </p:nvSpPr>
        <p:spPr>
          <a:xfrm>
            <a:off x="887620" y="1002267"/>
            <a:ext cx="2764070" cy="461665"/>
          </a:xfrm>
          <a:prstGeom prst="rect">
            <a:avLst/>
          </a:prstGeom>
          <a:noFill/>
        </p:spPr>
        <p:txBody>
          <a:bodyPr wrap="square" rtlCol="0">
            <a:spAutoFit/>
          </a:bodyPr>
          <a:lstStyle/>
          <a:p>
            <a:pPr algn="ctr">
              <a:spcBef>
                <a:spcPts val="0"/>
              </a:spcBef>
            </a:pPr>
            <a:r>
              <a:rPr kumimoji="1" lang="ja-JP" altLang="en-US" sz="2400" dirty="0" smtClean="0">
                <a:solidFill>
                  <a:srgbClr val="669900"/>
                </a:solidFill>
                <a:latin typeface="HGP創英角ｺﾞｼｯｸUB" pitchFamily="50" charset="-128"/>
                <a:ea typeface="HGP創英角ｺﾞｼｯｸUB" pitchFamily="50" charset="-128"/>
              </a:rPr>
              <a:t>従来のネットワーク</a:t>
            </a:r>
            <a:endParaRPr kumimoji="1" lang="ja-JP" altLang="en-US" sz="2400" dirty="0">
              <a:solidFill>
                <a:srgbClr val="669900"/>
              </a:solidFill>
              <a:latin typeface="HGP創英角ｺﾞｼｯｸUB" pitchFamily="50" charset="-128"/>
              <a:ea typeface="HGP創英角ｺﾞｼｯｸUB" pitchFamily="50" charset="-128"/>
            </a:endParaRPr>
          </a:p>
        </p:txBody>
      </p:sp>
      <p:pic>
        <p:nvPicPr>
          <p:cNvPr id="10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81603" y="1034459"/>
            <a:ext cx="1967482" cy="397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角丸四角形 2"/>
          <p:cNvSpPr/>
          <p:nvPr/>
        </p:nvSpPr>
        <p:spPr bwMode="auto">
          <a:xfrm>
            <a:off x="511311" y="2218899"/>
            <a:ext cx="3516688" cy="762000"/>
          </a:xfrm>
          <a:prstGeom prst="roundRect">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ユーザー独自の設定変更や機能追加は困難</a:t>
            </a:r>
          </a:p>
        </p:txBody>
      </p:sp>
      <p:sp>
        <p:nvSpPr>
          <p:cNvPr id="54" name="角丸四角形 53"/>
          <p:cNvSpPr/>
          <p:nvPr/>
        </p:nvSpPr>
        <p:spPr bwMode="auto">
          <a:xfrm>
            <a:off x="511311" y="3127612"/>
            <a:ext cx="3516688" cy="762000"/>
          </a:xfrm>
          <a:prstGeom prst="roundRect">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スイッチ毎にベンダー独自規格のコマンドで手動設定</a:t>
            </a:r>
          </a:p>
        </p:txBody>
      </p:sp>
      <p:sp>
        <p:nvSpPr>
          <p:cNvPr id="55" name="角丸四角形 54"/>
          <p:cNvSpPr/>
          <p:nvPr/>
        </p:nvSpPr>
        <p:spPr bwMode="auto">
          <a:xfrm>
            <a:off x="511311" y="4038600"/>
            <a:ext cx="3516688" cy="762000"/>
          </a:xfrm>
          <a:prstGeom prst="roundRect">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それぞれのプロトコルに特化した</a:t>
            </a:r>
            <a:endParaRPr kumimoji="0" lang="en-US" altLang="ja-JP" sz="1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lang="ja-JP" altLang="en-US" sz="1800" dirty="0" smtClean="0">
                <a:solidFill>
                  <a:schemeClr val="bg1"/>
                </a:solidFill>
                <a:latin typeface="HGP創英角ｺﾞｼｯｸUB" pitchFamily="50" charset="-128"/>
                <a:ea typeface="HGP創英角ｺﾞｼｯｸUB" pitchFamily="50" charset="-128"/>
              </a:rPr>
              <a:t>高度な運用管理スキルが必要</a:t>
            </a:r>
            <a:endParaRPr kumimoji="0" lang="ja-JP" altLang="en-US" sz="1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grpSp>
        <p:nvGrpSpPr>
          <p:cNvPr id="5" name="グループ化 4"/>
          <p:cNvGrpSpPr/>
          <p:nvPr/>
        </p:nvGrpSpPr>
        <p:grpSpPr>
          <a:xfrm>
            <a:off x="4267200" y="2218899"/>
            <a:ext cx="4404292" cy="2581701"/>
            <a:chOff x="4267200" y="2667000"/>
            <a:chExt cx="4404292" cy="2581701"/>
          </a:xfrm>
        </p:grpSpPr>
        <p:sp>
          <p:nvSpPr>
            <p:cNvPr id="59" name="角丸四角形 58"/>
            <p:cNvSpPr/>
            <p:nvPr/>
          </p:nvSpPr>
          <p:spPr bwMode="auto">
            <a:xfrm>
              <a:off x="5154804" y="2667000"/>
              <a:ext cx="3516688" cy="762000"/>
            </a:xfrm>
            <a:prstGeom prst="roundRect">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a:solidFill>
                    <a:schemeClr val="bg1"/>
                  </a:solidFill>
                  <a:latin typeface="HGP創英角ｺﾞｼｯｸUB" pitchFamily="50" charset="-128"/>
                  <a:ea typeface="HGP創英角ｺﾞｼｯｸUB" pitchFamily="50" charset="-128"/>
                </a:rPr>
                <a:t>ユーザーが独自に機能の</a:t>
              </a:r>
            </a:p>
            <a:p>
              <a:pPr algn="ctr">
                <a:spcBef>
                  <a:spcPts val="0"/>
                </a:spcBef>
              </a:pPr>
              <a:r>
                <a:rPr lang="ja-JP" altLang="en-US" sz="1800" dirty="0">
                  <a:solidFill>
                    <a:schemeClr val="bg1"/>
                  </a:solidFill>
                  <a:latin typeface="HGP創英角ｺﾞｼｯｸUB" pitchFamily="50" charset="-128"/>
                  <a:ea typeface="HGP創英角ｺﾞｼｯｸUB" pitchFamily="50" charset="-128"/>
                </a:rPr>
                <a:t>追加・変更は可能</a:t>
              </a:r>
            </a:p>
          </p:txBody>
        </p:sp>
        <p:sp>
          <p:nvSpPr>
            <p:cNvPr id="60" name="角丸四角形 59"/>
            <p:cNvSpPr/>
            <p:nvPr/>
          </p:nvSpPr>
          <p:spPr bwMode="auto">
            <a:xfrm>
              <a:off x="5154804" y="3575713"/>
              <a:ext cx="3516688" cy="762000"/>
            </a:xfrm>
            <a:prstGeom prst="roundRect">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800" dirty="0" smtClean="0">
                  <a:solidFill>
                    <a:schemeClr val="bg1"/>
                  </a:solidFill>
                  <a:latin typeface="HGP創英角ｺﾞｼｯｸUB" pitchFamily="50" charset="-128"/>
                  <a:ea typeface="HGP創英角ｺﾞｼｯｸUB" pitchFamily="50" charset="-128"/>
                </a:rPr>
                <a:t>全体を管理するコントローラーから</a:t>
              </a:r>
              <a:endParaRPr lang="en-US" altLang="ja-JP" sz="1800" dirty="0" smtClean="0">
                <a:solidFill>
                  <a:schemeClr val="bg1"/>
                </a:solidFill>
                <a:latin typeface="HGP創英角ｺﾞｼｯｸUB" pitchFamily="50" charset="-128"/>
                <a:ea typeface="HGP創英角ｺﾞｼｯｸUB"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lang="ja-JP" altLang="en-US" sz="1800" dirty="0" smtClean="0">
                  <a:solidFill>
                    <a:schemeClr val="bg1"/>
                  </a:solidFill>
                  <a:latin typeface="HGP創英角ｺﾞｼｯｸUB" pitchFamily="50" charset="-128"/>
                  <a:ea typeface="HGP創英角ｺﾞｼｯｸUB" pitchFamily="50" charset="-128"/>
                </a:rPr>
                <a:t>プログラムで自動かつ</a:t>
              </a:r>
              <a:r>
                <a:rPr kumimoji="0" lang="ja-JP" altLang="en-US" sz="1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一斉に設定</a:t>
              </a:r>
            </a:p>
          </p:txBody>
        </p:sp>
        <p:sp>
          <p:nvSpPr>
            <p:cNvPr id="61" name="角丸四角形 60"/>
            <p:cNvSpPr/>
            <p:nvPr/>
          </p:nvSpPr>
          <p:spPr bwMode="auto">
            <a:xfrm>
              <a:off x="5154804" y="4486701"/>
              <a:ext cx="3516688" cy="762000"/>
            </a:xfrm>
            <a:prstGeom prst="roundRect">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業界標準のプロトコルと</a:t>
              </a:r>
              <a:r>
                <a:rPr lang="ja-JP" altLang="en-US" sz="1800" dirty="0" smtClean="0">
                  <a:solidFill>
                    <a:schemeClr val="bg1"/>
                  </a:solidFill>
                  <a:latin typeface="Arial" pitchFamily="34" charset="0"/>
                  <a:ea typeface="HGP創英角ｺﾞｼｯｸUB" pitchFamily="50" charset="-128"/>
                  <a:cs typeface="Arial" pitchFamily="34" charset="0"/>
                </a:rPr>
                <a:t>プログラム</a:t>
              </a:r>
              <a:endParaRPr lang="en-US" altLang="ja-JP" sz="1800" dirty="0" smtClean="0">
                <a:solidFill>
                  <a:schemeClr val="bg1"/>
                </a:solidFill>
                <a:latin typeface="Arial" pitchFamily="34" charset="0"/>
                <a:ea typeface="HGP創英角ｺﾞｼｯｸUB" pitchFamily="50" charset="-128"/>
                <a:cs typeface="Arial" pitchFamily="34" charset="0"/>
              </a:endParaRPr>
            </a:p>
            <a:p>
              <a:pPr marL="0" marR="0" indent="0" algn="ctr" defTabSz="914400" rtl="0" eaLnBrk="1" fontAlgn="base" latinLnBrk="0" hangingPunct="1">
                <a:lnSpc>
                  <a:spcPct val="100000"/>
                </a:lnSpc>
                <a:spcBef>
                  <a:spcPts val="0"/>
                </a:spcBef>
                <a:spcAft>
                  <a:spcPct val="0"/>
                </a:spcAft>
                <a:buClrTx/>
                <a:buSzTx/>
                <a:buFontTx/>
                <a:buNone/>
                <a:tabLst/>
              </a:pPr>
              <a:r>
                <a:rPr lang="ja-JP" altLang="en-US" sz="1800" dirty="0" smtClean="0">
                  <a:solidFill>
                    <a:schemeClr val="bg1"/>
                  </a:solidFill>
                  <a:latin typeface="Arial" pitchFamily="34" charset="0"/>
                  <a:ea typeface="HGP創英角ｺﾞｼｯｸUB" pitchFamily="50" charset="-128"/>
                  <a:cs typeface="Arial" pitchFamily="34" charset="0"/>
                </a:rPr>
                <a:t>による運用管理スキルが必要</a:t>
              </a:r>
              <a:endParaRPr kumimoji="0" lang="en-US" altLang="ja-JP" sz="1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 name="右矢印 3"/>
            <p:cNvSpPr/>
            <p:nvPr/>
          </p:nvSpPr>
          <p:spPr bwMode="auto">
            <a:xfrm>
              <a:off x="4267200" y="2857500"/>
              <a:ext cx="685800" cy="381000"/>
            </a:xfrm>
            <a:prstGeom prst="rightArrow">
              <a:avLst/>
            </a:prstGeom>
            <a:solidFill>
              <a:srgbClr val="FF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2" name="右矢印 61"/>
            <p:cNvSpPr/>
            <p:nvPr/>
          </p:nvSpPr>
          <p:spPr bwMode="auto">
            <a:xfrm>
              <a:off x="4267200" y="3766213"/>
              <a:ext cx="685800" cy="381000"/>
            </a:xfrm>
            <a:prstGeom prst="rightArrow">
              <a:avLst/>
            </a:prstGeom>
            <a:solidFill>
              <a:srgbClr val="FF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3" name="右矢印 62"/>
            <p:cNvSpPr/>
            <p:nvPr/>
          </p:nvSpPr>
          <p:spPr bwMode="auto">
            <a:xfrm>
              <a:off x="4267200" y="4677201"/>
              <a:ext cx="685800" cy="381000"/>
            </a:xfrm>
            <a:prstGeom prst="rightArrow">
              <a:avLst/>
            </a:prstGeom>
            <a:solidFill>
              <a:srgbClr val="FF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
        <p:nvSpPr>
          <p:cNvPr id="65" name="角丸四角形 64"/>
          <p:cNvSpPr/>
          <p:nvPr/>
        </p:nvSpPr>
        <p:spPr bwMode="auto">
          <a:xfrm>
            <a:off x="516168" y="5029200"/>
            <a:ext cx="2617748" cy="762000"/>
          </a:xfrm>
          <a:prstGeom prst="roundRect">
            <a:avLst>
              <a:gd name="adj" fmla="val 50000"/>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迅速・柔軟・自由</a:t>
            </a:r>
          </a:p>
        </p:txBody>
      </p:sp>
      <p:sp>
        <p:nvSpPr>
          <p:cNvPr id="66" name="角丸四角形 65"/>
          <p:cNvSpPr/>
          <p:nvPr/>
        </p:nvSpPr>
        <p:spPr bwMode="auto">
          <a:xfrm>
            <a:off x="3301226" y="5029200"/>
            <a:ext cx="2617748" cy="762000"/>
          </a:xfrm>
          <a:prstGeom prst="roundRect">
            <a:avLst>
              <a:gd name="adj" fmla="val 50000"/>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構成管理・変更の自動化</a:t>
            </a:r>
          </a:p>
        </p:txBody>
      </p:sp>
      <p:sp>
        <p:nvSpPr>
          <p:cNvPr id="69" name="角丸四角形 68"/>
          <p:cNvSpPr/>
          <p:nvPr/>
        </p:nvSpPr>
        <p:spPr bwMode="auto">
          <a:xfrm>
            <a:off x="6053744" y="5029200"/>
            <a:ext cx="2617748" cy="762000"/>
          </a:xfrm>
          <a:prstGeom prst="roundRect">
            <a:avLst>
              <a:gd name="adj" fmla="val 50000"/>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smtClean="0">
                <a:solidFill>
                  <a:schemeClr val="bg1"/>
                </a:solidFill>
                <a:latin typeface="HGP創英角ｺﾞｼｯｸUB" pitchFamily="50" charset="-128"/>
                <a:ea typeface="HGP創英角ｺﾞｼｯｸUB" pitchFamily="50" charset="-128"/>
              </a:rPr>
              <a:t>稼働状況や運用にあわせた</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smtClean="0">
                <a:solidFill>
                  <a:schemeClr val="bg1"/>
                </a:solidFill>
                <a:latin typeface="HGP創英角ｺﾞｼｯｸUB" pitchFamily="50" charset="-128"/>
                <a:ea typeface="HGP創英角ｺﾞｼｯｸUB" pitchFamily="50" charset="-128"/>
              </a:rPr>
              <a:t>アプリケーション・プログラム</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smtClean="0">
                <a:solidFill>
                  <a:schemeClr val="bg1"/>
                </a:solidFill>
                <a:latin typeface="HGP創英角ｺﾞｼｯｸUB" pitchFamily="50" charset="-128"/>
                <a:ea typeface="HGP創英角ｺﾞｼｯｸUB" pitchFamily="50" charset="-128"/>
              </a:rPr>
              <a:t>による構成管理・設定</a:t>
            </a:r>
            <a:endParaRPr kumimoji="0" lang="ja-JP" altLang="en-US" sz="1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22" name="角丸四角形 21"/>
          <p:cNvSpPr/>
          <p:nvPr/>
        </p:nvSpPr>
        <p:spPr bwMode="auto">
          <a:xfrm>
            <a:off x="533400" y="1752600"/>
            <a:ext cx="3516688" cy="381000"/>
          </a:xfrm>
          <a:prstGeom prst="roundRect">
            <a:avLst>
              <a:gd name="adj" fmla="val 50000"/>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特定のベンダーに依存した</a:t>
            </a:r>
            <a:r>
              <a:rPr lang="ja-JP" altLang="en-US" sz="1600" dirty="0" smtClean="0">
                <a:solidFill>
                  <a:schemeClr val="bg1"/>
                </a:solidFill>
                <a:latin typeface="HGP創英角ｺﾞｼｯｸUB" pitchFamily="50" charset="-128"/>
                <a:ea typeface="HGP創英角ｺﾞｼｯｸUB" pitchFamily="50" charset="-128"/>
              </a:rPr>
              <a:t>プロトコル</a:t>
            </a:r>
            <a:endPar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23" name="角丸四角形 22"/>
          <p:cNvSpPr/>
          <p:nvPr/>
        </p:nvSpPr>
        <p:spPr bwMode="auto">
          <a:xfrm>
            <a:off x="5181600" y="1752600"/>
            <a:ext cx="3505201" cy="381000"/>
          </a:xfrm>
          <a:prstGeom prst="roundRect">
            <a:avLst>
              <a:gd name="adj" fmla="val 50000"/>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600" dirty="0">
                <a:solidFill>
                  <a:schemeClr val="bg1"/>
                </a:solidFill>
                <a:latin typeface="HGP創英角ｺﾞｼｯｸUB" pitchFamily="50" charset="-128"/>
                <a:ea typeface="HGP創英角ｺﾞｼｯｸUB" pitchFamily="50" charset="-128"/>
              </a:rPr>
              <a:t>業界標準のオープンなプロトコル</a:t>
            </a:r>
          </a:p>
        </p:txBody>
      </p:sp>
      <p:sp>
        <p:nvSpPr>
          <p:cNvPr id="6" name="ホームベース 5"/>
          <p:cNvSpPr/>
          <p:nvPr/>
        </p:nvSpPr>
        <p:spPr bwMode="auto">
          <a:xfrm>
            <a:off x="533400" y="5943600"/>
            <a:ext cx="8153400" cy="533400"/>
          </a:xfrm>
          <a:prstGeom prst="homePlate">
            <a:avLst/>
          </a:prstGeom>
          <a:gradFill flip="none" rotWithShape="1">
            <a:gsLst>
              <a:gs pos="0">
                <a:srgbClr val="FF0000"/>
              </a:gs>
              <a:gs pos="100000">
                <a:srgbClr val="0000FF"/>
              </a:gs>
            </a:gsLst>
            <a:lin ang="0" scaled="1"/>
            <a:tileRec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Arial" charset="0"/>
                <a:ea typeface="HG丸ｺﾞｼｯｸM-PRO" pitchFamily="50" charset="-128"/>
              </a:rPr>
              <a:t>　　　　　　ネットワーク機器のコモディティ化</a:t>
            </a:r>
            <a:r>
              <a:rPr kumimoji="0" lang="en-US" altLang="ja-JP" sz="1600" b="0" i="0" u="none" strike="noStrike" cap="none" normalizeH="0" baseline="0" dirty="0" smtClean="0">
                <a:ln>
                  <a:noFill/>
                </a:ln>
                <a:solidFill>
                  <a:srgbClr val="FFFFFF"/>
                </a:solidFill>
                <a:effectLst/>
                <a:latin typeface="Arial" charset="0"/>
                <a:ea typeface="HG丸ｺﾞｼｯｸM-PRO" pitchFamily="50" charset="-128"/>
              </a:rPr>
              <a:t> (</a:t>
            </a:r>
            <a:r>
              <a:rPr kumimoji="0" lang="ja-JP" altLang="en-US" sz="1600" b="0" i="0" u="none" strike="noStrike" cap="none" normalizeH="0" baseline="0" dirty="0" smtClean="0">
                <a:ln>
                  <a:noFill/>
                </a:ln>
                <a:solidFill>
                  <a:srgbClr val="FFFFFF"/>
                </a:solidFill>
                <a:effectLst/>
                <a:latin typeface="Arial" charset="0"/>
                <a:ea typeface="HG丸ｺﾞｼｯｸM-PRO" pitchFamily="50" charset="-128"/>
              </a:rPr>
              <a:t>ベンダーロックインからの解放</a:t>
            </a:r>
            <a:r>
              <a:rPr kumimoji="0" lang="en-US" altLang="ja-JP" sz="1600" b="0" i="0" u="none" strike="noStrike" cap="none" normalizeH="0" baseline="0" dirty="0" smtClean="0">
                <a:ln>
                  <a:noFill/>
                </a:ln>
                <a:solidFill>
                  <a:srgbClr val="FFFFFF"/>
                </a:solidFill>
                <a:effectLst/>
                <a:latin typeface="Arial" charset="0"/>
                <a:ea typeface="HG丸ｺﾞｼｯｸM-PRO" pitchFamily="50" charset="-128"/>
              </a:rPr>
              <a:t>)</a:t>
            </a:r>
            <a:endParaRPr kumimoji="0" lang="ja-JP" altLang="en-US" sz="1600" b="0" i="0" u="none" strike="noStrike" cap="none" normalizeH="0" baseline="0" dirty="0" smtClean="0">
              <a:ln>
                <a:noFill/>
              </a:ln>
              <a:solidFill>
                <a:srgbClr val="FFFFFF"/>
              </a:solidFill>
              <a:effectLst/>
              <a:latin typeface="Arial" charset="0"/>
              <a:ea typeface="HG丸ｺﾞｼｯｸM-PRO" pitchFamily="50" charset="-128"/>
            </a:endParaRPr>
          </a:p>
        </p:txBody>
      </p:sp>
    </p:spTree>
    <p:extLst>
      <p:ext uri="{BB962C8B-B14F-4D97-AF65-F5344CB8AC3E}">
        <p14:creationId xmlns:p14="http://schemas.microsoft.com/office/powerpoint/2010/main" val="985207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 calcmode="lin" valueType="num">
                                      <p:cBhvr>
                                        <p:cTn id="10" dur="500" fill="hold"/>
                                        <p:tgtEl>
                                          <p:spTgt spid="23"/>
                                        </p:tgtEl>
                                        <p:attrNameLst>
                                          <p:attrName>ppt_w</p:attrName>
                                        </p:attrNameLst>
                                      </p:cBhvr>
                                      <p:tavLst>
                                        <p:tav tm="0">
                                          <p:val>
                                            <p:fltVal val="0"/>
                                          </p:val>
                                        </p:tav>
                                        <p:tav tm="100000">
                                          <p:val>
                                            <p:strVal val="#ppt_w"/>
                                          </p:val>
                                        </p:tav>
                                      </p:tavLst>
                                    </p:anim>
                                    <p:anim calcmode="lin" valueType="num">
                                      <p:cBhvr>
                                        <p:cTn id="11" dur="500" fill="hold"/>
                                        <p:tgtEl>
                                          <p:spTgt spid="23"/>
                                        </p:tgtEl>
                                        <p:attrNameLst>
                                          <p:attrName>ppt_h</p:attrName>
                                        </p:attrNameLst>
                                      </p:cBhvr>
                                      <p:tavLst>
                                        <p:tav tm="0">
                                          <p:val>
                                            <p:fltVal val="0"/>
                                          </p:val>
                                        </p:tav>
                                        <p:tav tm="100000">
                                          <p:val>
                                            <p:strVal val="#ppt_h"/>
                                          </p:val>
                                        </p:tav>
                                      </p:tavLst>
                                    </p:anim>
                                    <p:animEffect transition="in" filter="fade">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 calcmode="lin" valueType="num">
                                      <p:cBhvr>
                                        <p:cTn id="17" dur="500" fill="hold"/>
                                        <p:tgtEl>
                                          <p:spTgt spid="65"/>
                                        </p:tgtEl>
                                        <p:attrNameLst>
                                          <p:attrName>ppt_w</p:attrName>
                                        </p:attrNameLst>
                                      </p:cBhvr>
                                      <p:tavLst>
                                        <p:tav tm="0">
                                          <p:val>
                                            <p:fltVal val="0"/>
                                          </p:val>
                                        </p:tav>
                                        <p:tav tm="100000">
                                          <p:val>
                                            <p:strVal val="#ppt_w"/>
                                          </p:val>
                                        </p:tav>
                                      </p:tavLst>
                                    </p:anim>
                                    <p:anim calcmode="lin" valueType="num">
                                      <p:cBhvr>
                                        <p:cTn id="18" dur="500" fill="hold"/>
                                        <p:tgtEl>
                                          <p:spTgt spid="65"/>
                                        </p:tgtEl>
                                        <p:attrNameLst>
                                          <p:attrName>ppt_h</p:attrName>
                                        </p:attrNameLst>
                                      </p:cBhvr>
                                      <p:tavLst>
                                        <p:tav tm="0">
                                          <p:val>
                                            <p:fltVal val="0"/>
                                          </p:val>
                                        </p:tav>
                                        <p:tav tm="100000">
                                          <p:val>
                                            <p:strVal val="#ppt_h"/>
                                          </p:val>
                                        </p:tav>
                                      </p:tavLst>
                                    </p:anim>
                                    <p:animEffect transition="in" filter="fade">
                                      <p:cBhvr>
                                        <p:cTn id="19" dur="500"/>
                                        <p:tgtEl>
                                          <p:spTgt spid="6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 calcmode="lin" valueType="num">
                                      <p:cBhvr>
                                        <p:cTn id="22" dur="500" fill="hold"/>
                                        <p:tgtEl>
                                          <p:spTgt spid="66"/>
                                        </p:tgtEl>
                                        <p:attrNameLst>
                                          <p:attrName>ppt_w</p:attrName>
                                        </p:attrNameLst>
                                      </p:cBhvr>
                                      <p:tavLst>
                                        <p:tav tm="0">
                                          <p:val>
                                            <p:fltVal val="0"/>
                                          </p:val>
                                        </p:tav>
                                        <p:tav tm="100000">
                                          <p:val>
                                            <p:strVal val="#ppt_w"/>
                                          </p:val>
                                        </p:tav>
                                      </p:tavLst>
                                    </p:anim>
                                    <p:anim calcmode="lin" valueType="num">
                                      <p:cBhvr>
                                        <p:cTn id="23" dur="500" fill="hold"/>
                                        <p:tgtEl>
                                          <p:spTgt spid="66"/>
                                        </p:tgtEl>
                                        <p:attrNameLst>
                                          <p:attrName>ppt_h</p:attrName>
                                        </p:attrNameLst>
                                      </p:cBhvr>
                                      <p:tavLst>
                                        <p:tav tm="0">
                                          <p:val>
                                            <p:fltVal val="0"/>
                                          </p:val>
                                        </p:tav>
                                        <p:tav tm="100000">
                                          <p:val>
                                            <p:strVal val="#ppt_h"/>
                                          </p:val>
                                        </p:tav>
                                      </p:tavLst>
                                    </p:anim>
                                    <p:animEffect transition="in" filter="fade">
                                      <p:cBhvr>
                                        <p:cTn id="24" dur="500"/>
                                        <p:tgtEl>
                                          <p:spTgt spid="6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9"/>
                                        </p:tgtEl>
                                        <p:attrNameLst>
                                          <p:attrName>style.visibility</p:attrName>
                                        </p:attrNameLst>
                                      </p:cBhvr>
                                      <p:to>
                                        <p:strVal val="visible"/>
                                      </p:to>
                                    </p:set>
                                    <p:anim calcmode="lin" valueType="num">
                                      <p:cBhvr>
                                        <p:cTn id="27" dur="500" fill="hold"/>
                                        <p:tgtEl>
                                          <p:spTgt spid="69"/>
                                        </p:tgtEl>
                                        <p:attrNameLst>
                                          <p:attrName>ppt_w</p:attrName>
                                        </p:attrNameLst>
                                      </p:cBhvr>
                                      <p:tavLst>
                                        <p:tav tm="0">
                                          <p:val>
                                            <p:fltVal val="0"/>
                                          </p:val>
                                        </p:tav>
                                        <p:tav tm="100000">
                                          <p:val>
                                            <p:strVal val="#ppt_w"/>
                                          </p:val>
                                        </p:tav>
                                      </p:tavLst>
                                    </p:anim>
                                    <p:anim calcmode="lin" valueType="num">
                                      <p:cBhvr>
                                        <p:cTn id="28" dur="500" fill="hold"/>
                                        <p:tgtEl>
                                          <p:spTgt spid="69"/>
                                        </p:tgtEl>
                                        <p:attrNameLst>
                                          <p:attrName>ppt_h</p:attrName>
                                        </p:attrNameLst>
                                      </p:cBhvr>
                                      <p:tavLst>
                                        <p:tav tm="0">
                                          <p:val>
                                            <p:fltVal val="0"/>
                                          </p:val>
                                        </p:tav>
                                        <p:tav tm="100000">
                                          <p:val>
                                            <p:strVal val="#ppt_h"/>
                                          </p:val>
                                        </p:tav>
                                      </p:tavLst>
                                    </p:anim>
                                    <p:animEffect transition="in" filter="fade">
                                      <p:cBhvr>
                                        <p:cTn id="29" dur="500"/>
                                        <p:tgtEl>
                                          <p:spTgt spid="6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9" grpId="0" animBg="1"/>
      <p:bldP spid="23" grpId="0" animBg="1"/>
      <p:bldP spid="6"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err="1" smtClean="0"/>
              <a:t>OpenStack</a:t>
            </a:r>
            <a:r>
              <a:rPr kumimoji="1" lang="ja-JP" altLang="en-US" dirty="0" smtClean="0"/>
              <a:t>への組み込み</a:t>
            </a:r>
            <a:endParaRPr kumimoji="1" lang="ja-JP" altLang="en-US" dirty="0"/>
          </a:p>
        </p:txBody>
      </p:sp>
      <p:sp>
        <p:nvSpPr>
          <p:cNvPr id="4" name="正方形/長方形 3"/>
          <p:cNvSpPr/>
          <p:nvPr/>
        </p:nvSpPr>
        <p:spPr>
          <a:xfrm>
            <a:off x="609599" y="4343400"/>
            <a:ext cx="7848601" cy="1815882"/>
          </a:xfrm>
          <a:prstGeom prst="rect">
            <a:avLst/>
          </a:prstGeom>
        </p:spPr>
        <p:txBody>
          <a:bodyPr wrap="square">
            <a:spAutoFit/>
          </a:bodyPr>
          <a:lstStyle/>
          <a:p>
            <a:r>
              <a:rPr lang="en-US" altLang="ja-JP" sz="1600" dirty="0" smtClean="0"/>
              <a:t>Nova </a:t>
            </a:r>
            <a:r>
              <a:rPr lang="en-US" altLang="ja-JP" dirty="0" smtClean="0"/>
              <a:t>	Amazon </a:t>
            </a:r>
            <a:r>
              <a:rPr lang="en-US" altLang="ja-JP" dirty="0"/>
              <a:t>EC2</a:t>
            </a:r>
            <a:r>
              <a:rPr lang="ja-JP" altLang="en-US" dirty="0"/>
              <a:t>のようなコンピュートサービス機能。仮想ハイパーバイザ経由で仮想マシンを</a:t>
            </a:r>
            <a:r>
              <a:rPr lang="ja-JP" altLang="en-US" dirty="0" smtClean="0"/>
              <a:t>管理</a:t>
            </a:r>
            <a:endParaRPr lang="ja-JP" altLang="en-US" dirty="0"/>
          </a:p>
          <a:p>
            <a:r>
              <a:rPr lang="en-US" altLang="ja-JP" sz="1600" dirty="0"/>
              <a:t>Glance </a:t>
            </a:r>
            <a:r>
              <a:rPr lang="en-US" altLang="ja-JP" dirty="0" smtClean="0"/>
              <a:t>	</a:t>
            </a:r>
            <a:r>
              <a:rPr lang="ja-JP" altLang="en-US" dirty="0" smtClean="0"/>
              <a:t>仮想</a:t>
            </a:r>
            <a:r>
              <a:rPr lang="ja-JP" altLang="en-US" dirty="0"/>
              <a:t>マシンイメージのカタログサービス。イメージをストレージに</a:t>
            </a:r>
            <a:r>
              <a:rPr lang="ja-JP" altLang="en-US" dirty="0" smtClean="0"/>
              <a:t>保存</a:t>
            </a:r>
            <a:endParaRPr lang="en-US" altLang="ja-JP" dirty="0" smtClean="0"/>
          </a:p>
          <a:p>
            <a:r>
              <a:rPr lang="en-US" altLang="ja-JP" sz="1600" dirty="0" smtClean="0"/>
              <a:t>Swift 	</a:t>
            </a:r>
            <a:r>
              <a:rPr lang="en-US" altLang="ja-JP" dirty="0" smtClean="0"/>
              <a:t>Amazon </a:t>
            </a:r>
            <a:r>
              <a:rPr lang="en-US" altLang="ja-JP" dirty="0"/>
              <a:t>S3</a:t>
            </a:r>
            <a:r>
              <a:rPr lang="ja-JP" altLang="en-US" dirty="0"/>
              <a:t>のようなオブジェクトストレージ</a:t>
            </a:r>
            <a:r>
              <a:rPr lang="ja-JP" altLang="en-US" dirty="0" smtClean="0"/>
              <a:t>機能</a:t>
            </a:r>
            <a:endParaRPr lang="ja-JP" altLang="en-US" dirty="0"/>
          </a:p>
          <a:p>
            <a:r>
              <a:rPr lang="en-US" altLang="ja-JP" sz="1600" dirty="0"/>
              <a:t>Keystone </a:t>
            </a:r>
            <a:r>
              <a:rPr lang="en-US" altLang="ja-JP" dirty="0" smtClean="0"/>
              <a:t>	</a:t>
            </a:r>
            <a:r>
              <a:rPr lang="ja-JP" altLang="en-US" dirty="0" smtClean="0"/>
              <a:t>クラウド</a:t>
            </a:r>
            <a:r>
              <a:rPr lang="ja-JP" altLang="en-US" dirty="0"/>
              <a:t>の各サービスに対してシングルサインオンを実現するための認証サービス</a:t>
            </a:r>
          </a:p>
          <a:p>
            <a:r>
              <a:rPr lang="en-US" altLang="ja-JP" sz="1600" dirty="0"/>
              <a:t>Horizon </a:t>
            </a:r>
            <a:r>
              <a:rPr lang="en-US" altLang="ja-JP" dirty="0" smtClean="0"/>
              <a:t>	</a:t>
            </a:r>
            <a:r>
              <a:rPr lang="ja-JP" altLang="en-US" dirty="0" smtClean="0"/>
              <a:t>クラウド</a:t>
            </a:r>
            <a:r>
              <a:rPr lang="ja-JP" altLang="en-US" dirty="0"/>
              <a:t>のダッシュボードを提供するサービス</a:t>
            </a:r>
          </a:p>
          <a:p>
            <a:r>
              <a:rPr lang="en-US" altLang="ja-JP" sz="1600" dirty="0"/>
              <a:t>Quantum </a:t>
            </a:r>
            <a:r>
              <a:rPr lang="en-US" altLang="ja-JP" dirty="0" smtClean="0"/>
              <a:t>	</a:t>
            </a:r>
            <a:r>
              <a:rPr lang="ja-JP" altLang="en-US" dirty="0" smtClean="0"/>
              <a:t>ネットワーク</a:t>
            </a:r>
            <a:r>
              <a:rPr lang="ja-JP" altLang="en-US" dirty="0"/>
              <a:t>管理機能や仮想ネットワークの機能を提供</a:t>
            </a:r>
          </a:p>
          <a:p>
            <a:r>
              <a:rPr lang="en-US" altLang="ja-JP" sz="1600" dirty="0"/>
              <a:t>Cinder </a:t>
            </a:r>
            <a:r>
              <a:rPr lang="en-US" altLang="ja-JP" dirty="0" smtClean="0"/>
              <a:t>	Amazon </a:t>
            </a:r>
            <a:r>
              <a:rPr lang="en-US" altLang="ja-JP" dirty="0"/>
              <a:t>EBS</a:t>
            </a:r>
            <a:r>
              <a:rPr lang="ja-JP" altLang="en-US" dirty="0"/>
              <a:t>のようなブロックデバイスのストレージを提供</a:t>
            </a:r>
          </a:p>
        </p:txBody>
      </p:sp>
      <p:pic>
        <p:nvPicPr>
          <p:cNvPr id="5" name="図 4"/>
          <p:cNvPicPr>
            <a:picLocks noChangeAspect="1"/>
          </p:cNvPicPr>
          <p:nvPr/>
        </p:nvPicPr>
        <p:blipFill>
          <a:blip r:embed="rId2">
            <a:clrChange>
              <a:clrFrom>
                <a:srgbClr val="FFFFFF"/>
              </a:clrFrom>
              <a:clrTo>
                <a:srgbClr val="FFFFFF">
                  <a:alpha val="0"/>
                </a:srgbClr>
              </a:clrTo>
            </a:clrChange>
          </a:blip>
          <a:stretch>
            <a:fillRect/>
          </a:stretch>
        </p:blipFill>
        <p:spPr>
          <a:xfrm>
            <a:off x="7080250" y="4851400"/>
            <a:ext cx="1536780" cy="1536780"/>
          </a:xfrm>
          <a:prstGeom prst="rect">
            <a:avLst/>
          </a:prstGeom>
        </p:spPr>
      </p:pic>
      <p:pic>
        <p:nvPicPr>
          <p:cNvPr id="12" name="図 11" descr="スクリーンショット 2013-05-21 18.05.57.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600" y="1181100"/>
            <a:ext cx="7867576" cy="2819400"/>
          </a:xfrm>
          <a:prstGeom prst="rect">
            <a:avLst/>
          </a:prstGeom>
        </p:spPr>
      </p:pic>
      <p:sp>
        <p:nvSpPr>
          <p:cNvPr id="3" name="上矢印吹き出し 2"/>
          <p:cNvSpPr/>
          <p:nvPr/>
        </p:nvSpPr>
        <p:spPr bwMode="auto">
          <a:xfrm>
            <a:off x="4724400" y="3657600"/>
            <a:ext cx="914400" cy="533400"/>
          </a:xfrm>
          <a:prstGeom prst="upArrowCallou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err="1" smtClean="0">
                <a:ln>
                  <a:noFill/>
                </a:ln>
                <a:solidFill>
                  <a:srgbClr val="FFFFFF"/>
                </a:solidFill>
                <a:effectLst/>
                <a:latin typeface="Arial" charset="0"/>
                <a:ea typeface="HG丸ｺﾞｼｯｸM-PRO" pitchFamily="50" charset="-128"/>
              </a:rPr>
              <a:t>OpenFlow</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Tree>
    <p:extLst>
      <p:ext uri="{BB962C8B-B14F-4D97-AF65-F5344CB8AC3E}">
        <p14:creationId xmlns:p14="http://schemas.microsoft.com/office/powerpoint/2010/main" val="804994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ppt_y</p:attrName>
                                        </p:attrNameLst>
                                      </p:cBhvr>
                                      <p:tavLst>
                                        <p:tav tm="0">
                                          <p:val>
                                            <p:strVal val="#ppt_y+#ppt_h*1.125000"/>
                                          </p:val>
                                        </p:tav>
                                        <p:tav tm="100000">
                                          <p:val>
                                            <p:strVal val="#ppt_y"/>
                                          </p:val>
                                        </p:tav>
                                      </p:tavLst>
                                    </p:anim>
                                    <p:animEffect transition="in" filter="wipe(up)">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角丸四角形 46"/>
          <p:cNvSpPr/>
          <p:nvPr/>
        </p:nvSpPr>
        <p:spPr bwMode="auto">
          <a:xfrm>
            <a:off x="609600" y="2438400"/>
            <a:ext cx="3200400" cy="1676400"/>
          </a:xfrm>
          <a:prstGeom prst="roundRect">
            <a:avLst>
              <a:gd name="adj" fmla="val 5303"/>
            </a:avLst>
          </a:prstGeom>
          <a:ln>
            <a:prstDash val="sysDash"/>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 name="タイトル 1"/>
          <p:cNvSpPr>
            <a:spLocks noGrp="1"/>
          </p:cNvSpPr>
          <p:nvPr>
            <p:ph type="title"/>
          </p:nvPr>
        </p:nvSpPr>
        <p:spPr/>
        <p:txBody>
          <a:bodyPr/>
          <a:lstStyle/>
          <a:p>
            <a:r>
              <a:rPr kumimoji="1" lang="ja-JP" altLang="en-US" dirty="0" smtClean="0"/>
              <a:t>方式の違い</a:t>
            </a:r>
            <a:endParaRPr kumimoji="1" lang="ja-JP" altLang="en-US" dirty="0"/>
          </a:p>
        </p:txBody>
      </p:sp>
      <p:sp>
        <p:nvSpPr>
          <p:cNvPr id="63" name="正方形/長方形 62"/>
          <p:cNvSpPr/>
          <p:nvPr/>
        </p:nvSpPr>
        <p:spPr bwMode="auto">
          <a:xfrm>
            <a:off x="5334000" y="3374721"/>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err="1" smtClean="0">
                <a:latin typeface="Arial" pitchFamily="34" charset="0"/>
                <a:ea typeface="HGP創英角ｺﾞｼｯｸUB" pitchFamily="50" charset="-128"/>
                <a:cs typeface="Arial" pitchFamily="34" charset="0"/>
              </a:rPr>
              <a:t>OpenFlow</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スイッチ</a:t>
            </a:r>
            <a:endParaRPr lang="ja-JP" altLang="en-US" sz="1000" dirty="0">
              <a:latin typeface="Arial" pitchFamily="34" charset="0"/>
              <a:ea typeface="HGP創英角ｺﾞｼｯｸUB" pitchFamily="50" charset="-128"/>
              <a:cs typeface="Arial" pitchFamily="34" charset="0"/>
            </a:endParaRPr>
          </a:p>
        </p:txBody>
      </p:sp>
      <p:sp>
        <p:nvSpPr>
          <p:cNvPr id="65" name="正方形/長方形 64"/>
          <p:cNvSpPr/>
          <p:nvPr/>
        </p:nvSpPr>
        <p:spPr bwMode="auto">
          <a:xfrm>
            <a:off x="7239000" y="3374721"/>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err="1" smtClean="0">
                <a:latin typeface="Arial" pitchFamily="34" charset="0"/>
                <a:ea typeface="HGP創英角ｺﾞｼｯｸUB" pitchFamily="50" charset="-128"/>
                <a:cs typeface="Arial" pitchFamily="34" charset="0"/>
              </a:rPr>
              <a:t>OpenFlow</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スイッチ</a:t>
            </a:r>
            <a:endParaRPr lang="ja-JP" altLang="en-US" sz="1000" dirty="0">
              <a:latin typeface="Arial" pitchFamily="34" charset="0"/>
              <a:ea typeface="HGP創英角ｺﾞｼｯｸUB" pitchFamily="50" charset="-128"/>
              <a:cs typeface="Arial" pitchFamily="34" charset="0"/>
            </a:endParaRPr>
          </a:p>
        </p:txBody>
      </p:sp>
      <p:sp>
        <p:nvSpPr>
          <p:cNvPr id="66" name="正方形/長方形 65"/>
          <p:cNvSpPr/>
          <p:nvPr/>
        </p:nvSpPr>
        <p:spPr bwMode="auto">
          <a:xfrm>
            <a:off x="5334000" y="25908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err="1" smtClean="0">
                <a:latin typeface="Arial" pitchFamily="34" charset="0"/>
                <a:ea typeface="HGP創英角ｺﾞｼｯｸUB" pitchFamily="50" charset="-128"/>
                <a:cs typeface="Arial" pitchFamily="34" charset="0"/>
              </a:rPr>
              <a:t>OpenFlow</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スイッチ</a:t>
            </a:r>
            <a:endParaRPr lang="ja-JP" altLang="en-US" sz="1000" dirty="0">
              <a:latin typeface="Arial" pitchFamily="34" charset="0"/>
              <a:ea typeface="HGP創英角ｺﾞｼｯｸUB" pitchFamily="50" charset="-128"/>
              <a:cs typeface="Arial" pitchFamily="34" charset="0"/>
            </a:endParaRPr>
          </a:p>
        </p:txBody>
      </p:sp>
      <p:sp>
        <p:nvSpPr>
          <p:cNvPr id="69" name="正方形/長方形 68"/>
          <p:cNvSpPr/>
          <p:nvPr/>
        </p:nvSpPr>
        <p:spPr bwMode="auto">
          <a:xfrm>
            <a:off x="7239000" y="25908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err="1" smtClean="0">
                <a:latin typeface="Arial" pitchFamily="34" charset="0"/>
                <a:ea typeface="HGP創英角ｺﾞｼｯｸUB" pitchFamily="50" charset="-128"/>
                <a:cs typeface="Arial" pitchFamily="34" charset="0"/>
              </a:rPr>
              <a:t>OpenFlow</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スイッチ</a:t>
            </a:r>
            <a:endParaRPr lang="ja-JP" altLang="en-US" sz="1000" dirty="0">
              <a:latin typeface="Arial" pitchFamily="34" charset="0"/>
              <a:ea typeface="HGP創英角ｺﾞｼｯｸUB" pitchFamily="50" charset="-128"/>
              <a:cs typeface="Arial" pitchFamily="34" charset="0"/>
            </a:endParaRPr>
          </a:p>
        </p:txBody>
      </p:sp>
      <p:sp>
        <p:nvSpPr>
          <p:cNvPr id="70" name="正方形/長方形 69"/>
          <p:cNvSpPr/>
          <p:nvPr/>
        </p:nvSpPr>
        <p:spPr bwMode="auto">
          <a:xfrm>
            <a:off x="6324600" y="1469721"/>
            <a:ext cx="1143000" cy="609600"/>
          </a:xfrm>
          <a:prstGeom prst="rect">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err="1" smtClean="0">
                <a:latin typeface="Arial" pitchFamily="34" charset="0"/>
                <a:ea typeface="HGP創英角ｺﾞｼｯｸUB" pitchFamily="50" charset="-128"/>
                <a:cs typeface="Arial" pitchFamily="34" charset="0"/>
              </a:rPr>
              <a:t>OpenFlow</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コントローラー</a:t>
            </a:r>
            <a:endParaRPr lang="ja-JP" altLang="en-US" sz="1000" dirty="0">
              <a:latin typeface="Arial" pitchFamily="34" charset="0"/>
              <a:ea typeface="HGP創英角ｺﾞｼｯｸUB" pitchFamily="50" charset="-128"/>
              <a:cs typeface="Arial" pitchFamily="34" charset="0"/>
            </a:endParaRPr>
          </a:p>
        </p:txBody>
      </p:sp>
      <p:cxnSp>
        <p:nvCxnSpPr>
          <p:cNvPr id="109" name="直線矢印コネクタ 108"/>
          <p:cNvCxnSpPr>
            <a:stCxn id="70" idx="2"/>
          </p:cNvCxnSpPr>
          <p:nvPr/>
        </p:nvCxnSpPr>
        <p:spPr bwMode="auto">
          <a:xfrm flipH="1">
            <a:off x="6477000" y="2079321"/>
            <a:ext cx="419100" cy="511479"/>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 name="直線矢印コネクタ 121"/>
          <p:cNvCxnSpPr>
            <a:stCxn id="66" idx="3"/>
            <a:endCxn id="69" idx="1"/>
          </p:cNvCxnSpPr>
          <p:nvPr/>
        </p:nvCxnSpPr>
        <p:spPr bwMode="auto">
          <a:xfrm>
            <a:off x="6476999" y="2884640"/>
            <a:ext cx="762001" cy="0"/>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直線矢印コネクタ 122"/>
          <p:cNvCxnSpPr>
            <a:stCxn id="66" idx="0"/>
            <a:endCxn id="70" idx="2"/>
          </p:cNvCxnSpPr>
          <p:nvPr/>
        </p:nvCxnSpPr>
        <p:spPr bwMode="auto">
          <a:xfrm flipV="1">
            <a:off x="5905500" y="2079321"/>
            <a:ext cx="990600" cy="511479"/>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直線矢印コネクタ 124"/>
          <p:cNvCxnSpPr/>
          <p:nvPr/>
        </p:nvCxnSpPr>
        <p:spPr bwMode="auto">
          <a:xfrm>
            <a:off x="6477000" y="3679521"/>
            <a:ext cx="762000" cy="0"/>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直線矢印コネクタ 125"/>
          <p:cNvCxnSpPr>
            <a:stCxn id="63" idx="0"/>
            <a:endCxn id="66" idx="2"/>
          </p:cNvCxnSpPr>
          <p:nvPr/>
        </p:nvCxnSpPr>
        <p:spPr bwMode="auto">
          <a:xfrm flipV="1">
            <a:off x="5905500" y="3178479"/>
            <a:ext cx="0" cy="196242"/>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直線矢印コネクタ 126"/>
          <p:cNvCxnSpPr>
            <a:stCxn id="65" idx="0"/>
            <a:endCxn id="69" idx="2"/>
          </p:cNvCxnSpPr>
          <p:nvPr/>
        </p:nvCxnSpPr>
        <p:spPr bwMode="auto">
          <a:xfrm flipV="1">
            <a:off x="7810500" y="3178479"/>
            <a:ext cx="0" cy="196242"/>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直線矢印コネクタ 136"/>
          <p:cNvCxnSpPr>
            <a:stCxn id="70" idx="2"/>
          </p:cNvCxnSpPr>
          <p:nvPr/>
        </p:nvCxnSpPr>
        <p:spPr bwMode="auto">
          <a:xfrm>
            <a:off x="6896100" y="2079321"/>
            <a:ext cx="342900" cy="511479"/>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直線矢印コネクタ 139"/>
          <p:cNvCxnSpPr>
            <a:stCxn id="70" idx="2"/>
          </p:cNvCxnSpPr>
          <p:nvPr/>
        </p:nvCxnSpPr>
        <p:spPr bwMode="auto">
          <a:xfrm flipH="1">
            <a:off x="6477000" y="2079321"/>
            <a:ext cx="419100" cy="1425879"/>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直線矢印コネクタ 140"/>
          <p:cNvCxnSpPr>
            <a:stCxn id="70" idx="2"/>
          </p:cNvCxnSpPr>
          <p:nvPr/>
        </p:nvCxnSpPr>
        <p:spPr bwMode="auto">
          <a:xfrm>
            <a:off x="6896100" y="2079321"/>
            <a:ext cx="342900" cy="1425879"/>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0" name="角丸四角形 189"/>
          <p:cNvSpPr/>
          <p:nvPr/>
        </p:nvSpPr>
        <p:spPr bwMode="auto">
          <a:xfrm>
            <a:off x="5334000" y="5486400"/>
            <a:ext cx="3048000" cy="990600"/>
          </a:xfrm>
          <a:prstGeom prst="roundRect">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kumimoji="0" lang="en-US" altLang="ja-JP" sz="1050" i="0" u="none" strike="noStrike" cap="none" normalizeH="0" baseline="0" dirty="0" smtClean="0">
                <a:ln>
                  <a:noFill/>
                </a:ln>
                <a:solidFill>
                  <a:srgbClr val="0000FF"/>
                </a:solidFill>
                <a:effectLst/>
              </a:rPr>
              <a:t>NW</a:t>
            </a:r>
            <a:r>
              <a:rPr kumimoji="0" lang="ja-JP" altLang="en-US" sz="1050" i="0" u="none" strike="noStrike" cap="none" normalizeH="0" baseline="0" dirty="0" smtClean="0">
                <a:ln>
                  <a:noFill/>
                </a:ln>
                <a:solidFill>
                  <a:srgbClr val="0000FF"/>
                </a:solidFill>
                <a:effectLst/>
              </a:rPr>
              <a:t>機能と</a:t>
            </a:r>
            <a:r>
              <a:rPr kumimoji="0" lang="en-US" altLang="ja-JP" sz="1050" i="0" u="none" strike="noStrike" cap="none" normalizeH="0" baseline="0" dirty="0" smtClean="0">
                <a:ln>
                  <a:noFill/>
                </a:ln>
                <a:solidFill>
                  <a:srgbClr val="0000FF"/>
                </a:solidFill>
                <a:effectLst/>
              </a:rPr>
              <a:t>VM</a:t>
            </a:r>
            <a:r>
              <a:rPr kumimoji="0" lang="ja-JP" altLang="en-US" sz="1050" i="0" u="none" strike="noStrike" cap="none" normalizeH="0" baseline="0" dirty="0" smtClean="0">
                <a:ln>
                  <a:noFill/>
                </a:ln>
                <a:solidFill>
                  <a:srgbClr val="0000FF"/>
                </a:solidFill>
                <a:effectLst/>
              </a:rPr>
              <a:t>によるマルチテナント</a:t>
            </a:r>
            <a:r>
              <a:rPr kumimoji="0" lang="en-US" altLang="ja-JP" sz="1050" i="0" u="none" strike="noStrike" cap="none" normalizeH="0" baseline="0" dirty="0" smtClean="0">
                <a:ln>
                  <a:noFill/>
                </a:ln>
                <a:solidFill>
                  <a:srgbClr val="0000FF"/>
                </a:solidFill>
                <a:effectLst/>
              </a:rPr>
              <a:t>NW</a:t>
            </a:r>
            <a:r>
              <a:rPr kumimoji="0" lang="ja-JP" altLang="en-US" sz="1050" i="0" u="none" strike="noStrike" cap="none" normalizeH="0" baseline="0" dirty="0" smtClean="0">
                <a:ln>
                  <a:noFill/>
                </a:ln>
                <a:solidFill>
                  <a:srgbClr val="0000FF"/>
                </a:solidFill>
                <a:effectLst/>
              </a:rPr>
              <a:t>を実現</a:t>
            </a:r>
            <a:endParaRPr kumimoji="0" lang="en-US" altLang="ja-JP" sz="1050" i="0" u="none" strike="noStrike" cap="none" normalizeH="0" baseline="0" dirty="0" smtClean="0">
              <a:ln>
                <a:noFill/>
              </a:ln>
              <a:solidFill>
                <a:srgbClr val="0000FF"/>
              </a:solidFill>
              <a:effectLst/>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kumimoji="0" lang="ja-JP" altLang="en-US" sz="1050" i="0" u="none" strike="noStrike" cap="none" normalizeH="0" baseline="0" dirty="0" smtClean="0">
                <a:ln>
                  <a:noFill/>
                </a:ln>
                <a:solidFill>
                  <a:srgbClr val="FF0000"/>
                </a:solidFill>
                <a:effectLst/>
              </a:rPr>
              <a:t>全て</a:t>
            </a:r>
            <a:r>
              <a:rPr kumimoji="0" lang="en-US" altLang="ja-JP" sz="1050" i="0" u="none" strike="noStrike" cap="none" normalizeH="0" baseline="0" dirty="0" err="1" smtClean="0">
                <a:ln>
                  <a:noFill/>
                </a:ln>
                <a:solidFill>
                  <a:srgbClr val="FF0000"/>
                </a:solidFill>
                <a:effectLst/>
              </a:rPr>
              <a:t>OpenFlow</a:t>
            </a:r>
            <a:r>
              <a:rPr kumimoji="0" lang="ja-JP" altLang="en-US" sz="1050" i="0" u="none" strike="noStrike" cap="none" normalizeH="0" baseline="0" dirty="0" smtClean="0">
                <a:ln>
                  <a:noFill/>
                </a:ln>
                <a:solidFill>
                  <a:srgbClr val="FF0000"/>
                </a:solidFill>
                <a:effectLst/>
              </a:rPr>
              <a:t>スイッチで構成することが必要</a:t>
            </a:r>
          </a:p>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kumimoji="0" lang="ja-JP" altLang="en-US" sz="1050" i="0" u="none" strike="noStrike" cap="none" normalizeH="0" baseline="0" dirty="0" smtClean="0">
                <a:ln>
                  <a:noFill/>
                </a:ln>
                <a:solidFill>
                  <a:srgbClr val="0000FF"/>
                </a:solidFill>
                <a:effectLst/>
              </a:rPr>
              <a:t>ネットワーク経路・帯域制御は可能</a:t>
            </a:r>
            <a:endParaRPr kumimoji="0" lang="en-US" altLang="ja-JP" sz="1050" i="0" u="none" strike="noStrike" cap="none" normalizeH="0" baseline="0" dirty="0" smtClean="0">
              <a:ln>
                <a:noFill/>
              </a:ln>
              <a:solidFill>
                <a:srgbClr val="0000FF"/>
              </a:solidFill>
              <a:effectLst/>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l"/>
              <a:tabLst/>
            </a:pPr>
            <a:r>
              <a:rPr lang="ja-JP" altLang="en-US" sz="1050" dirty="0" smtClean="0">
                <a:solidFill>
                  <a:srgbClr val="0000FF"/>
                </a:solidFill>
              </a:rPr>
              <a:t>仮想インフラ基盤のシステム単位管理が可能</a:t>
            </a:r>
            <a:endParaRPr kumimoji="0" lang="en-US" altLang="ja-JP" sz="1050" i="0" u="none" strike="noStrike" cap="none" normalizeH="0" baseline="0" dirty="0" smtClean="0">
              <a:ln>
                <a:noFill/>
              </a:ln>
              <a:solidFill>
                <a:srgbClr val="0000FF"/>
              </a:solidFill>
              <a:effectLst/>
            </a:endParaRPr>
          </a:p>
        </p:txBody>
      </p:sp>
      <p:sp>
        <p:nvSpPr>
          <p:cNvPr id="192" name="テキスト ボックス 191"/>
          <p:cNvSpPr txBox="1"/>
          <p:nvPr/>
        </p:nvSpPr>
        <p:spPr>
          <a:xfrm>
            <a:off x="762000" y="990600"/>
            <a:ext cx="2971800" cy="400110"/>
          </a:xfrm>
          <a:prstGeom prst="rect">
            <a:avLst/>
          </a:prstGeom>
          <a:noFill/>
        </p:spPr>
        <p:txBody>
          <a:bodyPr wrap="square" rtlCol="0">
            <a:spAutoFit/>
          </a:bodyPr>
          <a:lstStyle/>
          <a:p>
            <a:pPr algn="ctr">
              <a:spcBef>
                <a:spcPts val="0"/>
              </a:spcBef>
            </a:pPr>
            <a:r>
              <a:rPr kumimoji="1" lang="ja-JP" altLang="en-US" sz="2000" dirty="0" smtClean="0">
                <a:solidFill>
                  <a:srgbClr val="669900"/>
                </a:solidFill>
                <a:latin typeface="Arial"/>
                <a:ea typeface="HGP創英角ｺﾞｼｯｸUB" pitchFamily="50" charset="-128"/>
                <a:cs typeface="Arial"/>
              </a:rPr>
              <a:t>オーバーレイ方式</a:t>
            </a:r>
            <a:endParaRPr kumimoji="1" lang="ja-JP" altLang="en-US" sz="2000" dirty="0">
              <a:solidFill>
                <a:srgbClr val="669900"/>
              </a:solidFill>
              <a:latin typeface="Arial"/>
              <a:ea typeface="HGP創英角ｺﾞｼｯｸUB" pitchFamily="50" charset="-128"/>
              <a:cs typeface="Arial"/>
            </a:endParaRPr>
          </a:p>
        </p:txBody>
      </p:sp>
      <p:sp>
        <p:nvSpPr>
          <p:cNvPr id="78" name="テキスト ボックス 77"/>
          <p:cNvSpPr txBox="1"/>
          <p:nvPr/>
        </p:nvSpPr>
        <p:spPr>
          <a:xfrm>
            <a:off x="5334000" y="990600"/>
            <a:ext cx="3048000" cy="400110"/>
          </a:xfrm>
          <a:prstGeom prst="rect">
            <a:avLst/>
          </a:prstGeom>
          <a:noFill/>
        </p:spPr>
        <p:txBody>
          <a:bodyPr wrap="square" rtlCol="0">
            <a:spAutoFit/>
          </a:bodyPr>
          <a:lstStyle/>
          <a:p>
            <a:pPr algn="ctr">
              <a:spcBef>
                <a:spcPts val="0"/>
              </a:spcBef>
            </a:pPr>
            <a:r>
              <a:rPr kumimoji="1" lang="ja-JP" altLang="en-US" sz="2000" dirty="0" smtClean="0">
                <a:solidFill>
                  <a:srgbClr val="669900"/>
                </a:solidFill>
                <a:latin typeface="Arial"/>
                <a:ea typeface="HGP創英角ｺﾞｼｯｸUB" pitchFamily="50" charset="-128"/>
                <a:cs typeface="Arial"/>
              </a:rPr>
              <a:t>ホップ・バイ・ホップ方式</a:t>
            </a:r>
            <a:endParaRPr kumimoji="1" lang="ja-JP" altLang="en-US" sz="2000" dirty="0">
              <a:solidFill>
                <a:srgbClr val="669900"/>
              </a:solidFill>
              <a:latin typeface="Arial"/>
              <a:ea typeface="HGP創英角ｺﾞｼｯｸUB" pitchFamily="50" charset="-128"/>
              <a:cs typeface="Arial"/>
            </a:endParaRPr>
          </a:p>
        </p:txBody>
      </p:sp>
      <p:sp>
        <p:nvSpPr>
          <p:cNvPr id="79" name="角丸四角形 78"/>
          <p:cNvSpPr/>
          <p:nvPr/>
        </p:nvSpPr>
        <p:spPr bwMode="auto">
          <a:xfrm>
            <a:off x="685800" y="5486400"/>
            <a:ext cx="3048000" cy="990600"/>
          </a:xfrm>
          <a:prstGeom prst="round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171450" indent="-171450">
              <a:buFont typeface="Wingdings" charset="2"/>
              <a:buChar char="l"/>
            </a:pPr>
            <a:r>
              <a:rPr lang="en-US" altLang="ja-JP" sz="1050" dirty="0">
                <a:solidFill>
                  <a:srgbClr val="FFFFFF"/>
                </a:solidFill>
                <a:effectLst>
                  <a:glow rad="228600">
                    <a:schemeClr val="accent2">
                      <a:satMod val="175000"/>
                      <a:alpha val="40000"/>
                    </a:schemeClr>
                  </a:glow>
                </a:effectLst>
              </a:rPr>
              <a:t>VM</a:t>
            </a:r>
            <a:r>
              <a:rPr lang="ja-JP" altLang="en-US" sz="1050" dirty="0">
                <a:solidFill>
                  <a:srgbClr val="FFFFFF"/>
                </a:solidFill>
                <a:effectLst>
                  <a:glow rad="228600">
                    <a:schemeClr val="accent2">
                      <a:satMod val="175000"/>
                      <a:alpha val="40000"/>
                    </a:schemeClr>
                  </a:glow>
                </a:effectLst>
              </a:rPr>
              <a:t>ルーピングによる仮想ネットワーク</a:t>
            </a:r>
            <a:endParaRPr lang="en-US" altLang="ja-JP" sz="1050" dirty="0">
              <a:solidFill>
                <a:srgbClr val="FFFFFF"/>
              </a:solidFill>
              <a:effectLst>
                <a:glow rad="228600">
                  <a:schemeClr val="accent2">
                    <a:satMod val="175000"/>
                    <a:alpha val="40000"/>
                  </a:schemeClr>
                </a:glow>
              </a:effectLst>
            </a:endParaRPr>
          </a:p>
          <a:p>
            <a:pPr marL="171450" indent="-171450">
              <a:buFont typeface="Wingdings" charset="2"/>
              <a:buChar char="l"/>
            </a:pPr>
            <a:r>
              <a:rPr lang="ja-JP" altLang="en-US" sz="1050" dirty="0">
                <a:solidFill>
                  <a:srgbClr val="FFFFFF"/>
                </a:solidFill>
                <a:effectLst>
                  <a:glow rad="228600">
                    <a:schemeClr val="accent2">
                      <a:satMod val="175000"/>
                      <a:alpha val="40000"/>
                    </a:schemeClr>
                  </a:glow>
                </a:effectLst>
              </a:rPr>
              <a:t>既存機器への導入が容易</a:t>
            </a:r>
          </a:p>
          <a:p>
            <a:pPr marL="171450" indent="-171450">
              <a:buFont typeface="Wingdings" charset="2"/>
              <a:buChar char="l"/>
            </a:pPr>
            <a:r>
              <a:rPr lang="ja-JP" altLang="en-US" sz="1050" dirty="0">
                <a:solidFill>
                  <a:srgbClr val="FF0000"/>
                </a:solidFill>
                <a:effectLst>
                  <a:glow rad="101600">
                    <a:schemeClr val="accent3">
                      <a:satMod val="175000"/>
                      <a:alpha val="40000"/>
                    </a:schemeClr>
                  </a:glow>
                </a:effectLst>
              </a:rPr>
              <a:t>ネットワーク経路・帯域制御は不可</a:t>
            </a:r>
            <a:endParaRPr lang="en-US" altLang="ja-JP" sz="1050" dirty="0">
              <a:solidFill>
                <a:srgbClr val="FF0000"/>
              </a:solidFill>
              <a:effectLst>
                <a:glow rad="101600">
                  <a:schemeClr val="accent3">
                    <a:satMod val="175000"/>
                    <a:alpha val="40000"/>
                  </a:schemeClr>
                </a:glow>
              </a:effectLst>
            </a:endParaRPr>
          </a:p>
          <a:p>
            <a:pPr marL="171450" indent="-171450">
              <a:buFont typeface="Wingdings" charset="2"/>
              <a:buChar char="l"/>
            </a:pPr>
            <a:r>
              <a:rPr lang="ja-JP" altLang="en-US" sz="1050" dirty="0">
                <a:solidFill>
                  <a:srgbClr val="FFFFFF"/>
                </a:solidFill>
                <a:effectLst>
                  <a:glow rad="228600">
                    <a:schemeClr val="accent2">
                      <a:satMod val="175000"/>
                      <a:alpha val="40000"/>
                    </a:schemeClr>
                  </a:glow>
                </a:effectLst>
              </a:rPr>
              <a:t>広大なネットワークでの</a:t>
            </a:r>
            <a:r>
              <a:rPr lang="en-US" altLang="ja-JP" sz="1050" dirty="0">
                <a:solidFill>
                  <a:srgbClr val="FFFFFF"/>
                </a:solidFill>
                <a:effectLst>
                  <a:glow rad="228600">
                    <a:schemeClr val="accent2">
                      <a:satMod val="175000"/>
                      <a:alpha val="40000"/>
                    </a:schemeClr>
                  </a:glow>
                </a:effectLst>
              </a:rPr>
              <a:t>VM</a:t>
            </a:r>
            <a:r>
              <a:rPr lang="ja-JP" altLang="en-US" sz="1050" dirty="0">
                <a:solidFill>
                  <a:srgbClr val="FFFFFF"/>
                </a:solidFill>
                <a:effectLst>
                  <a:glow rad="228600">
                    <a:schemeClr val="accent2">
                      <a:satMod val="175000"/>
                      <a:alpha val="40000"/>
                    </a:schemeClr>
                  </a:glow>
                </a:effectLst>
              </a:rPr>
              <a:t>間制御が容易</a:t>
            </a:r>
            <a:endParaRPr lang="en-US" altLang="ja-JP" sz="1050" dirty="0">
              <a:solidFill>
                <a:srgbClr val="FFFFFF"/>
              </a:solidFill>
              <a:effectLst>
                <a:glow rad="228600">
                  <a:schemeClr val="accent2">
                    <a:satMod val="175000"/>
                    <a:alpha val="40000"/>
                  </a:schemeClr>
                </a:glow>
              </a:effectLst>
            </a:endParaRPr>
          </a:p>
        </p:txBody>
      </p:sp>
      <p:cxnSp>
        <p:nvCxnSpPr>
          <p:cNvPr id="83" name="直線矢印コネクタ 82"/>
          <p:cNvCxnSpPr>
            <a:stCxn id="69" idx="0"/>
            <a:endCxn id="70" idx="2"/>
          </p:cNvCxnSpPr>
          <p:nvPr/>
        </p:nvCxnSpPr>
        <p:spPr bwMode="auto">
          <a:xfrm flipH="1" flipV="1">
            <a:off x="6896100" y="2079321"/>
            <a:ext cx="914400" cy="511479"/>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9" name="正方形/長方形 88"/>
          <p:cNvSpPr/>
          <p:nvPr/>
        </p:nvSpPr>
        <p:spPr bwMode="auto">
          <a:xfrm>
            <a:off x="685800" y="3352800"/>
            <a:ext cx="1142999" cy="587679"/>
          </a:xfrm>
          <a:prstGeom prst="rect">
            <a:avLst/>
          </a:prstGeom>
          <a:solidFill>
            <a:schemeClr val="bg2">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従来型</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ネットワーク機器</a:t>
            </a:r>
            <a:endParaRPr lang="ja-JP" altLang="en-US" sz="1000" dirty="0">
              <a:latin typeface="Arial" pitchFamily="34" charset="0"/>
              <a:ea typeface="HGP創英角ｺﾞｼｯｸUB" pitchFamily="50" charset="-128"/>
              <a:cs typeface="Arial" pitchFamily="34" charset="0"/>
            </a:endParaRPr>
          </a:p>
        </p:txBody>
      </p:sp>
      <p:sp>
        <p:nvSpPr>
          <p:cNvPr id="90" name="正方形/長方形 89"/>
          <p:cNvSpPr/>
          <p:nvPr/>
        </p:nvSpPr>
        <p:spPr bwMode="auto">
          <a:xfrm>
            <a:off x="2590800" y="3352800"/>
            <a:ext cx="1142999" cy="587679"/>
          </a:xfrm>
          <a:prstGeom prst="rect">
            <a:avLst/>
          </a:prstGeom>
          <a:solidFill>
            <a:schemeClr val="bg2">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従来型</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ネットワーク機器</a:t>
            </a:r>
            <a:endParaRPr lang="ja-JP" altLang="en-US" sz="1000" dirty="0">
              <a:latin typeface="Arial" pitchFamily="34" charset="0"/>
              <a:ea typeface="HGP創英角ｺﾞｼｯｸUB" pitchFamily="50" charset="-128"/>
              <a:cs typeface="Arial" pitchFamily="34" charset="0"/>
            </a:endParaRPr>
          </a:p>
        </p:txBody>
      </p:sp>
      <p:sp>
        <p:nvSpPr>
          <p:cNvPr id="92" name="正方形/長方形 91"/>
          <p:cNvSpPr/>
          <p:nvPr/>
        </p:nvSpPr>
        <p:spPr bwMode="auto">
          <a:xfrm>
            <a:off x="685800" y="2590800"/>
            <a:ext cx="1142999" cy="587679"/>
          </a:xfrm>
          <a:prstGeom prst="rect">
            <a:avLst/>
          </a:prstGeom>
          <a:solidFill>
            <a:schemeClr val="bg2">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従来型</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ネットワーク機器</a:t>
            </a:r>
            <a:endParaRPr lang="ja-JP" altLang="en-US" sz="1000" dirty="0">
              <a:latin typeface="Arial" pitchFamily="34" charset="0"/>
              <a:ea typeface="HGP創英角ｺﾞｼｯｸUB" pitchFamily="50" charset="-128"/>
              <a:cs typeface="Arial" pitchFamily="34" charset="0"/>
            </a:endParaRPr>
          </a:p>
        </p:txBody>
      </p:sp>
      <p:sp>
        <p:nvSpPr>
          <p:cNvPr id="93" name="正方形/長方形 92"/>
          <p:cNvSpPr/>
          <p:nvPr/>
        </p:nvSpPr>
        <p:spPr bwMode="auto">
          <a:xfrm>
            <a:off x="2590800" y="2590800"/>
            <a:ext cx="1142999" cy="587679"/>
          </a:xfrm>
          <a:prstGeom prst="rect">
            <a:avLst/>
          </a:prstGeom>
          <a:solidFill>
            <a:schemeClr val="bg2">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従来型</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ネットワーク機器</a:t>
            </a:r>
            <a:endParaRPr lang="ja-JP" altLang="en-US" sz="1000" dirty="0">
              <a:latin typeface="Arial" pitchFamily="34" charset="0"/>
              <a:ea typeface="HGP創英角ｺﾞｼｯｸUB" pitchFamily="50" charset="-128"/>
              <a:cs typeface="Arial" pitchFamily="34" charset="0"/>
            </a:endParaRPr>
          </a:p>
        </p:txBody>
      </p:sp>
      <p:sp>
        <p:nvSpPr>
          <p:cNvPr id="94" name="正方形/長方形 93"/>
          <p:cNvSpPr/>
          <p:nvPr/>
        </p:nvSpPr>
        <p:spPr bwMode="auto">
          <a:xfrm>
            <a:off x="1676400" y="1469721"/>
            <a:ext cx="1143000" cy="609600"/>
          </a:xfrm>
          <a:prstGeom prst="rect">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トンネル</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コントローラー</a:t>
            </a:r>
            <a:endParaRPr lang="ja-JP" altLang="en-US" sz="1000" dirty="0">
              <a:latin typeface="Arial" pitchFamily="34" charset="0"/>
              <a:ea typeface="HGP創英角ｺﾞｼｯｸUB" pitchFamily="50" charset="-128"/>
              <a:cs typeface="Arial" pitchFamily="34" charset="0"/>
            </a:endParaRPr>
          </a:p>
        </p:txBody>
      </p:sp>
      <p:cxnSp>
        <p:nvCxnSpPr>
          <p:cNvPr id="96" name="直線矢印コネクタ 95"/>
          <p:cNvCxnSpPr>
            <a:stCxn id="92" idx="3"/>
            <a:endCxn id="93" idx="1"/>
          </p:cNvCxnSpPr>
          <p:nvPr/>
        </p:nvCxnSpPr>
        <p:spPr bwMode="auto">
          <a:xfrm>
            <a:off x="1828799" y="2884640"/>
            <a:ext cx="762001" cy="0"/>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直線矢印コネクタ 96"/>
          <p:cNvCxnSpPr>
            <a:stCxn id="92" idx="0"/>
            <a:endCxn id="94" idx="2"/>
          </p:cNvCxnSpPr>
          <p:nvPr/>
        </p:nvCxnSpPr>
        <p:spPr bwMode="auto">
          <a:xfrm flipV="1">
            <a:off x="1257300" y="2079321"/>
            <a:ext cx="990600" cy="511479"/>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直線矢印コネクタ 97"/>
          <p:cNvCxnSpPr>
            <a:stCxn id="89" idx="3"/>
            <a:endCxn id="90" idx="1"/>
          </p:cNvCxnSpPr>
          <p:nvPr/>
        </p:nvCxnSpPr>
        <p:spPr bwMode="auto">
          <a:xfrm>
            <a:off x="1828799" y="3646640"/>
            <a:ext cx="762001" cy="0"/>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直線矢印コネクタ 98"/>
          <p:cNvCxnSpPr>
            <a:stCxn id="89" idx="0"/>
            <a:endCxn id="92" idx="2"/>
          </p:cNvCxnSpPr>
          <p:nvPr/>
        </p:nvCxnSpPr>
        <p:spPr bwMode="auto">
          <a:xfrm flipV="1">
            <a:off x="1257300" y="3178479"/>
            <a:ext cx="0" cy="174321"/>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直線矢印コネクタ 99"/>
          <p:cNvCxnSpPr>
            <a:stCxn id="90" idx="0"/>
            <a:endCxn id="93" idx="2"/>
          </p:cNvCxnSpPr>
          <p:nvPr/>
        </p:nvCxnSpPr>
        <p:spPr bwMode="auto">
          <a:xfrm flipV="1">
            <a:off x="3162300" y="3178479"/>
            <a:ext cx="0" cy="174321"/>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5" name="直線矢印コネクタ 104"/>
          <p:cNvCxnSpPr>
            <a:stCxn id="94" idx="2"/>
          </p:cNvCxnSpPr>
          <p:nvPr/>
        </p:nvCxnSpPr>
        <p:spPr bwMode="auto">
          <a:xfrm flipH="1">
            <a:off x="1828800" y="2079321"/>
            <a:ext cx="419100" cy="2111679"/>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直線矢印コネクタ 105"/>
          <p:cNvCxnSpPr>
            <a:stCxn id="94" idx="2"/>
          </p:cNvCxnSpPr>
          <p:nvPr/>
        </p:nvCxnSpPr>
        <p:spPr bwMode="auto">
          <a:xfrm>
            <a:off x="2247900" y="2079321"/>
            <a:ext cx="342900" cy="2111679"/>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線矢印コネクタ 106"/>
          <p:cNvCxnSpPr>
            <a:stCxn id="93" idx="0"/>
            <a:endCxn id="94" idx="2"/>
          </p:cNvCxnSpPr>
          <p:nvPr/>
        </p:nvCxnSpPr>
        <p:spPr bwMode="auto">
          <a:xfrm flipH="1" flipV="1">
            <a:off x="2247900" y="2079321"/>
            <a:ext cx="914400" cy="511479"/>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2" name="正方形/長方形 131"/>
          <p:cNvSpPr/>
          <p:nvPr/>
        </p:nvSpPr>
        <p:spPr bwMode="auto">
          <a:xfrm>
            <a:off x="5334000" y="4191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err="1" smtClean="0">
                <a:latin typeface="Arial" pitchFamily="34" charset="0"/>
                <a:ea typeface="HGP創英角ｺﾞｼｯｸUB" pitchFamily="50" charset="-128"/>
                <a:cs typeface="Arial" pitchFamily="34" charset="0"/>
              </a:rPr>
              <a:t>OpenFlow</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スイッチ</a:t>
            </a:r>
            <a:endParaRPr lang="ja-JP" altLang="en-US" sz="1000" dirty="0">
              <a:latin typeface="Arial" pitchFamily="34" charset="0"/>
              <a:ea typeface="HGP創英角ｺﾞｼｯｸUB" pitchFamily="50" charset="-128"/>
              <a:cs typeface="Arial" pitchFamily="34" charset="0"/>
            </a:endParaRPr>
          </a:p>
        </p:txBody>
      </p:sp>
      <p:sp>
        <p:nvSpPr>
          <p:cNvPr id="133" name="正方形/長方形 132"/>
          <p:cNvSpPr/>
          <p:nvPr/>
        </p:nvSpPr>
        <p:spPr bwMode="auto">
          <a:xfrm>
            <a:off x="7239000" y="4191000"/>
            <a:ext cx="1142999" cy="587679"/>
          </a:xfrm>
          <a:prstGeom prst="rect">
            <a:avLst/>
          </a:prstGeom>
          <a:solidFill>
            <a:srgbClr val="00206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err="1" smtClean="0">
                <a:latin typeface="Arial" pitchFamily="34" charset="0"/>
                <a:ea typeface="HGP創英角ｺﾞｼｯｸUB" pitchFamily="50" charset="-128"/>
                <a:cs typeface="Arial" pitchFamily="34" charset="0"/>
              </a:rPr>
              <a:t>OpenFlow</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スイッチ</a:t>
            </a:r>
            <a:endParaRPr lang="ja-JP" altLang="en-US" sz="1000" dirty="0">
              <a:latin typeface="Arial" pitchFamily="34" charset="0"/>
              <a:ea typeface="HGP創英角ｺﾞｼｯｸUB" pitchFamily="50" charset="-128"/>
              <a:cs typeface="Arial" pitchFamily="34" charset="0"/>
            </a:endParaRPr>
          </a:p>
        </p:txBody>
      </p:sp>
      <p:sp>
        <p:nvSpPr>
          <p:cNvPr id="134" name="正方形/長方形 133"/>
          <p:cNvSpPr/>
          <p:nvPr/>
        </p:nvSpPr>
        <p:spPr bwMode="auto">
          <a:xfrm>
            <a:off x="5334001" y="4952999"/>
            <a:ext cx="457200" cy="381001"/>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latin typeface="Arial" pitchFamily="34" charset="0"/>
                <a:ea typeface="HGP創英角ｺﾞｼｯｸUB" pitchFamily="50" charset="-128"/>
                <a:cs typeface="Arial" pitchFamily="34" charset="0"/>
              </a:rPr>
              <a:t>VM</a:t>
            </a:r>
            <a:endParaRPr lang="ja-JP" altLang="en-US" sz="1000" dirty="0">
              <a:latin typeface="Arial" pitchFamily="34" charset="0"/>
              <a:ea typeface="HGP創英角ｺﾞｼｯｸUB" pitchFamily="50" charset="-128"/>
              <a:cs typeface="Arial" pitchFamily="34" charset="0"/>
            </a:endParaRPr>
          </a:p>
        </p:txBody>
      </p:sp>
      <p:sp>
        <p:nvSpPr>
          <p:cNvPr id="135" name="正方形/長方形 134"/>
          <p:cNvSpPr/>
          <p:nvPr/>
        </p:nvSpPr>
        <p:spPr bwMode="auto">
          <a:xfrm>
            <a:off x="7239001" y="4952999"/>
            <a:ext cx="457200" cy="381001"/>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latin typeface="Arial" pitchFamily="34" charset="0"/>
                <a:ea typeface="HGP創英角ｺﾞｼｯｸUB" pitchFamily="50" charset="-128"/>
                <a:cs typeface="Arial" pitchFamily="34" charset="0"/>
              </a:rPr>
              <a:t>VM</a:t>
            </a:r>
            <a:endParaRPr lang="ja-JP" altLang="en-US" sz="1000" dirty="0">
              <a:latin typeface="Arial" pitchFamily="34" charset="0"/>
              <a:ea typeface="HGP創英角ｺﾞｼｯｸUB" pitchFamily="50" charset="-128"/>
              <a:cs typeface="Arial" pitchFamily="34" charset="0"/>
            </a:endParaRPr>
          </a:p>
        </p:txBody>
      </p:sp>
      <p:sp>
        <p:nvSpPr>
          <p:cNvPr id="136" name="正方形/長方形 135"/>
          <p:cNvSpPr/>
          <p:nvPr/>
        </p:nvSpPr>
        <p:spPr bwMode="auto">
          <a:xfrm>
            <a:off x="6019800" y="4952999"/>
            <a:ext cx="457200" cy="381001"/>
          </a:xfrm>
          <a:prstGeom prst="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latin typeface="Arial" pitchFamily="34" charset="0"/>
                <a:ea typeface="HGP創英角ｺﾞｼｯｸUB" pitchFamily="50" charset="-128"/>
                <a:cs typeface="Arial" pitchFamily="34" charset="0"/>
              </a:rPr>
              <a:t>VM</a:t>
            </a:r>
            <a:endParaRPr lang="ja-JP" altLang="en-US" sz="1000" dirty="0">
              <a:latin typeface="Arial" pitchFamily="34" charset="0"/>
              <a:ea typeface="HGP創英角ｺﾞｼｯｸUB" pitchFamily="50" charset="-128"/>
              <a:cs typeface="Arial" pitchFamily="34" charset="0"/>
            </a:endParaRPr>
          </a:p>
        </p:txBody>
      </p:sp>
      <p:sp>
        <p:nvSpPr>
          <p:cNvPr id="138" name="正方形/長方形 137"/>
          <p:cNvSpPr/>
          <p:nvPr/>
        </p:nvSpPr>
        <p:spPr bwMode="auto">
          <a:xfrm>
            <a:off x="7924800" y="4952999"/>
            <a:ext cx="457200" cy="381001"/>
          </a:xfrm>
          <a:prstGeom prst="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latin typeface="Arial" pitchFamily="34" charset="0"/>
                <a:ea typeface="HGP創英角ｺﾞｼｯｸUB" pitchFamily="50" charset="-128"/>
                <a:cs typeface="Arial" pitchFamily="34" charset="0"/>
              </a:rPr>
              <a:t>VM</a:t>
            </a:r>
            <a:endParaRPr lang="ja-JP" altLang="en-US" sz="1000" dirty="0">
              <a:latin typeface="Arial" pitchFamily="34" charset="0"/>
              <a:ea typeface="HGP創英角ｺﾞｼｯｸUB" pitchFamily="50" charset="-128"/>
              <a:cs typeface="Arial" pitchFamily="34" charset="0"/>
            </a:endParaRPr>
          </a:p>
        </p:txBody>
      </p:sp>
      <p:cxnSp>
        <p:nvCxnSpPr>
          <p:cNvPr id="139" name="直線矢印コネクタ 138"/>
          <p:cNvCxnSpPr>
            <a:stCxn id="132" idx="0"/>
            <a:endCxn id="63" idx="2"/>
          </p:cNvCxnSpPr>
          <p:nvPr/>
        </p:nvCxnSpPr>
        <p:spPr bwMode="auto">
          <a:xfrm flipV="1">
            <a:off x="5905500" y="3962400"/>
            <a:ext cx="0" cy="228600"/>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直線矢印コネクタ 157"/>
          <p:cNvCxnSpPr>
            <a:stCxn id="133" idx="0"/>
            <a:endCxn id="65" idx="2"/>
          </p:cNvCxnSpPr>
          <p:nvPr/>
        </p:nvCxnSpPr>
        <p:spPr bwMode="auto">
          <a:xfrm flipV="1">
            <a:off x="7810500" y="3962400"/>
            <a:ext cx="0" cy="228600"/>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直線矢印コネクタ 160"/>
          <p:cNvCxnSpPr>
            <a:stCxn id="134" idx="0"/>
          </p:cNvCxnSpPr>
          <p:nvPr/>
        </p:nvCxnSpPr>
        <p:spPr bwMode="auto">
          <a:xfrm flipV="1">
            <a:off x="5562601" y="4800601"/>
            <a:ext cx="0" cy="152398"/>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直線矢印コネクタ 161"/>
          <p:cNvCxnSpPr>
            <a:stCxn id="136" idx="0"/>
          </p:cNvCxnSpPr>
          <p:nvPr/>
        </p:nvCxnSpPr>
        <p:spPr bwMode="auto">
          <a:xfrm flipV="1">
            <a:off x="6248400" y="4800600"/>
            <a:ext cx="0" cy="152399"/>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 name="直線矢印コネクタ 167"/>
          <p:cNvCxnSpPr/>
          <p:nvPr/>
        </p:nvCxnSpPr>
        <p:spPr bwMode="auto">
          <a:xfrm flipV="1">
            <a:off x="7467601" y="4800601"/>
            <a:ext cx="0" cy="152398"/>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直線矢印コネクタ 168"/>
          <p:cNvCxnSpPr/>
          <p:nvPr/>
        </p:nvCxnSpPr>
        <p:spPr bwMode="auto">
          <a:xfrm flipV="1">
            <a:off x="8153400" y="4800600"/>
            <a:ext cx="0" cy="152399"/>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直線矢印コネクタ 171"/>
          <p:cNvCxnSpPr>
            <a:stCxn id="70" idx="2"/>
          </p:cNvCxnSpPr>
          <p:nvPr/>
        </p:nvCxnSpPr>
        <p:spPr bwMode="auto">
          <a:xfrm flipH="1">
            <a:off x="6477000" y="2079321"/>
            <a:ext cx="419100" cy="2111679"/>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直線矢印コネクタ 174"/>
          <p:cNvCxnSpPr>
            <a:stCxn id="70" idx="2"/>
          </p:cNvCxnSpPr>
          <p:nvPr/>
        </p:nvCxnSpPr>
        <p:spPr bwMode="auto">
          <a:xfrm>
            <a:off x="6896100" y="2079321"/>
            <a:ext cx="342900" cy="2111679"/>
          </a:xfrm>
          <a:prstGeom prst="straightConnector1">
            <a:avLst/>
          </a:prstGeom>
          <a:solidFill>
            <a:schemeClr val="bg1"/>
          </a:solidFill>
          <a:ln w="19050" cap="flat" cmpd="sng" algn="ctr">
            <a:solidFill>
              <a:srgbClr val="FF6600"/>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8" name="正方形/長方形 177"/>
          <p:cNvSpPr/>
          <p:nvPr/>
        </p:nvSpPr>
        <p:spPr bwMode="auto">
          <a:xfrm>
            <a:off x="685800" y="4191000"/>
            <a:ext cx="1142999" cy="587679"/>
          </a:xfrm>
          <a:prstGeom prst="rect">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トンネル制御型</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スイッチ</a:t>
            </a:r>
            <a:endParaRPr lang="ja-JP" altLang="en-US" sz="1000" dirty="0">
              <a:latin typeface="Arial" pitchFamily="34" charset="0"/>
              <a:ea typeface="HGP創英角ｺﾞｼｯｸUB" pitchFamily="50" charset="-128"/>
              <a:cs typeface="Arial" pitchFamily="34" charset="0"/>
            </a:endParaRPr>
          </a:p>
        </p:txBody>
      </p:sp>
      <p:sp>
        <p:nvSpPr>
          <p:cNvPr id="179" name="正方形/長方形 178"/>
          <p:cNvSpPr/>
          <p:nvPr/>
        </p:nvSpPr>
        <p:spPr bwMode="auto">
          <a:xfrm>
            <a:off x="2590800" y="4191000"/>
            <a:ext cx="1142999" cy="587679"/>
          </a:xfrm>
          <a:prstGeom prst="rect">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トンネル制御型</a:t>
            </a:r>
            <a:endParaRPr lang="en-US" altLang="ja-JP" sz="1000" dirty="0" smtClean="0">
              <a:latin typeface="Arial" pitchFamily="34" charset="0"/>
              <a:ea typeface="HGP創英角ｺﾞｼｯｸUB" pitchFamily="50" charset="-128"/>
              <a:cs typeface="Arial" pitchFamily="34" charset="0"/>
            </a:endParaRPr>
          </a:p>
          <a:p>
            <a:pPr algn="ctr">
              <a:spcBef>
                <a:spcPts val="0"/>
              </a:spcBef>
            </a:pPr>
            <a:r>
              <a:rPr lang="ja-JP" altLang="en-US" sz="1000" dirty="0" smtClean="0">
                <a:latin typeface="Arial" pitchFamily="34" charset="0"/>
                <a:ea typeface="HGP創英角ｺﾞｼｯｸUB" pitchFamily="50" charset="-128"/>
                <a:cs typeface="Arial" pitchFamily="34" charset="0"/>
              </a:rPr>
              <a:t>スイッチ</a:t>
            </a:r>
            <a:endParaRPr lang="ja-JP" altLang="en-US" sz="1000" dirty="0">
              <a:latin typeface="Arial" pitchFamily="34" charset="0"/>
              <a:ea typeface="HGP創英角ｺﾞｼｯｸUB" pitchFamily="50" charset="-128"/>
              <a:cs typeface="Arial" pitchFamily="34" charset="0"/>
            </a:endParaRPr>
          </a:p>
        </p:txBody>
      </p:sp>
      <p:sp>
        <p:nvSpPr>
          <p:cNvPr id="180" name="正方形/長方形 179"/>
          <p:cNvSpPr/>
          <p:nvPr/>
        </p:nvSpPr>
        <p:spPr bwMode="auto">
          <a:xfrm>
            <a:off x="685801" y="4952999"/>
            <a:ext cx="457200" cy="381001"/>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latin typeface="Arial" pitchFamily="34" charset="0"/>
                <a:ea typeface="HGP創英角ｺﾞｼｯｸUB" pitchFamily="50" charset="-128"/>
                <a:cs typeface="Arial" pitchFamily="34" charset="0"/>
              </a:rPr>
              <a:t>VM</a:t>
            </a:r>
            <a:endParaRPr lang="ja-JP" altLang="en-US" sz="1000" dirty="0">
              <a:latin typeface="Arial" pitchFamily="34" charset="0"/>
              <a:ea typeface="HGP創英角ｺﾞｼｯｸUB" pitchFamily="50" charset="-128"/>
              <a:cs typeface="Arial" pitchFamily="34" charset="0"/>
            </a:endParaRPr>
          </a:p>
        </p:txBody>
      </p:sp>
      <p:sp>
        <p:nvSpPr>
          <p:cNvPr id="181" name="正方形/長方形 180"/>
          <p:cNvSpPr/>
          <p:nvPr/>
        </p:nvSpPr>
        <p:spPr bwMode="auto">
          <a:xfrm>
            <a:off x="2590801" y="4952999"/>
            <a:ext cx="457200" cy="381001"/>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latin typeface="Arial" pitchFamily="34" charset="0"/>
                <a:ea typeface="HGP創英角ｺﾞｼｯｸUB" pitchFamily="50" charset="-128"/>
                <a:cs typeface="Arial" pitchFamily="34" charset="0"/>
              </a:rPr>
              <a:t>VM</a:t>
            </a:r>
            <a:endParaRPr lang="ja-JP" altLang="en-US" sz="1000" dirty="0">
              <a:latin typeface="Arial" pitchFamily="34" charset="0"/>
              <a:ea typeface="HGP創英角ｺﾞｼｯｸUB" pitchFamily="50" charset="-128"/>
              <a:cs typeface="Arial" pitchFamily="34" charset="0"/>
            </a:endParaRPr>
          </a:p>
        </p:txBody>
      </p:sp>
      <p:sp>
        <p:nvSpPr>
          <p:cNvPr id="182" name="正方形/長方形 181"/>
          <p:cNvSpPr/>
          <p:nvPr/>
        </p:nvSpPr>
        <p:spPr bwMode="auto">
          <a:xfrm>
            <a:off x="1371600" y="4952999"/>
            <a:ext cx="457200" cy="381001"/>
          </a:xfrm>
          <a:prstGeom prst="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latin typeface="Arial" pitchFamily="34" charset="0"/>
                <a:ea typeface="HGP創英角ｺﾞｼｯｸUB" pitchFamily="50" charset="-128"/>
                <a:cs typeface="Arial" pitchFamily="34" charset="0"/>
              </a:rPr>
              <a:t>VM</a:t>
            </a:r>
            <a:endParaRPr lang="ja-JP" altLang="en-US" sz="1000" dirty="0">
              <a:latin typeface="Arial" pitchFamily="34" charset="0"/>
              <a:ea typeface="HGP創英角ｺﾞｼｯｸUB" pitchFamily="50" charset="-128"/>
              <a:cs typeface="Arial" pitchFamily="34" charset="0"/>
            </a:endParaRPr>
          </a:p>
        </p:txBody>
      </p:sp>
      <p:sp>
        <p:nvSpPr>
          <p:cNvPr id="183" name="正方形/長方形 182"/>
          <p:cNvSpPr/>
          <p:nvPr/>
        </p:nvSpPr>
        <p:spPr bwMode="auto">
          <a:xfrm>
            <a:off x="3276600" y="4952999"/>
            <a:ext cx="457200" cy="381001"/>
          </a:xfrm>
          <a:prstGeom prst="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latin typeface="Arial" pitchFamily="34" charset="0"/>
                <a:ea typeface="HGP創英角ｺﾞｼｯｸUB" pitchFamily="50" charset="-128"/>
                <a:cs typeface="Arial" pitchFamily="34" charset="0"/>
              </a:rPr>
              <a:t>VM</a:t>
            </a:r>
            <a:endParaRPr lang="ja-JP" altLang="en-US" sz="1000" dirty="0">
              <a:latin typeface="Arial" pitchFamily="34" charset="0"/>
              <a:ea typeface="HGP創英角ｺﾞｼｯｸUB" pitchFamily="50" charset="-128"/>
              <a:cs typeface="Arial" pitchFamily="34" charset="0"/>
            </a:endParaRPr>
          </a:p>
        </p:txBody>
      </p:sp>
      <p:cxnSp>
        <p:nvCxnSpPr>
          <p:cNvPr id="184" name="直線矢印コネクタ 183"/>
          <p:cNvCxnSpPr>
            <a:stCxn id="178" idx="0"/>
          </p:cNvCxnSpPr>
          <p:nvPr/>
        </p:nvCxnSpPr>
        <p:spPr bwMode="auto">
          <a:xfrm flipV="1">
            <a:off x="1257300" y="3962400"/>
            <a:ext cx="0" cy="228600"/>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直線矢印コネクタ 184"/>
          <p:cNvCxnSpPr>
            <a:stCxn id="179" idx="0"/>
          </p:cNvCxnSpPr>
          <p:nvPr/>
        </p:nvCxnSpPr>
        <p:spPr bwMode="auto">
          <a:xfrm flipV="1">
            <a:off x="3162300" y="3962400"/>
            <a:ext cx="0" cy="228600"/>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直線矢印コネクタ 185"/>
          <p:cNvCxnSpPr>
            <a:stCxn id="180" idx="0"/>
          </p:cNvCxnSpPr>
          <p:nvPr/>
        </p:nvCxnSpPr>
        <p:spPr bwMode="auto">
          <a:xfrm flipV="1">
            <a:off x="914401" y="4800601"/>
            <a:ext cx="0" cy="152398"/>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直線矢印コネクタ 186"/>
          <p:cNvCxnSpPr>
            <a:stCxn id="182" idx="0"/>
          </p:cNvCxnSpPr>
          <p:nvPr/>
        </p:nvCxnSpPr>
        <p:spPr bwMode="auto">
          <a:xfrm flipV="1">
            <a:off x="1600200" y="4800600"/>
            <a:ext cx="0" cy="152399"/>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直線矢印コネクタ 187"/>
          <p:cNvCxnSpPr/>
          <p:nvPr/>
        </p:nvCxnSpPr>
        <p:spPr bwMode="auto">
          <a:xfrm flipV="1">
            <a:off x="2819401" y="4800601"/>
            <a:ext cx="0" cy="152398"/>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直線矢印コネクタ 198"/>
          <p:cNvCxnSpPr/>
          <p:nvPr/>
        </p:nvCxnSpPr>
        <p:spPr bwMode="auto">
          <a:xfrm flipV="1">
            <a:off x="3505200" y="4800600"/>
            <a:ext cx="0" cy="152399"/>
          </a:xfrm>
          <a:prstGeom prst="straightConnector1">
            <a:avLst/>
          </a:prstGeom>
          <a:solidFill>
            <a:schemeClr val="bg1"/>
          </a:solidFill>
          <a:ln w="19050" cap="flat" cmpd="sng" algn="ctr">
            <a:solidFill>
              <a:srgbClr val="4168A7"/>
            </a:solidFill>
            <a:prstDash val="solid"/>
            <a:round/>
            <a:headEnd type="non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805451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適用範囲と必要性</a:t>
            </a:r>
            <a:endParaRPr kumimoji="1" lang="ja-JP" altLang="en-US" dirty="0"/>
          </a:p>
        </p:txBody>
      </p:sp>
      <p:cxnSp>
        <p:nvCxnSpPr>
          <p:cNvPr id="4" name="直線矢印コネクタ 3"/>
          <p:cNvCxnSpPr/>
          <p:nvPr/>
        </p:nvCxnSpPr>
        <p:spPr bwMode="auto">
          <a:xfrm>
            <a:off x="1981200" y="6096000"/>
            <a:ext cx="4724400" cy="0"/>
          </a:xfrm>
          <a:prstGeom prst="straightConnector1">
            <a:avLst/>
          </a:prstGeom>
          <a:solidFill>
            <a:schemeClr val="bg1"/>
          </a:solidFill>
          <a:ln w="38100" cap="flat" cmpd="sng" algn="ctr">
            <a:solidFill>
              <a:schemeClr val="bg1">
                <a:lumMod val="50000"/>
              </a:schemeClr>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直線矢印コネクタ 63"/>
          <p:cNvCxnSpPr/>
          <p:nvPr/>
        </p:nvCxnSpPr>
        <p:spPr bwMode="auto">
          <a:xfrm flipV="1">
            <a:off x="1981200" y="1600200"/>
            <a:ext cx="0" cy="4495800"/>
          </a:xfrm>
          <a:prstGeom prst="straightConnector1">
            <a:avLst/>
          </a:prstGeom>
          <a:solidFill>
            <a:schemeClr val="bg1"/>
          </a:solidFill>
          <a:ln w="38100" cap="flat" cmpd="sng" algn="ctr">
            <a:solidFill>
              <a:schemeClr val="bg1">
                <a:lumMod val="50000"/>
              </a:schemeClr>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 name="テキスト ボックス 6"/>
          <p:cNvSpPr txBox="1"/>
          <p:nvPr/>
        </p:nvSpPr>
        <p:spPr>
          <a:xfrm>
            <a:off x="1447800" y="1295400"/>
            <a:ext cx="1107996" cy="276999"/>
          </a:xfrm>
          <a:prstGeom prst="rect">
            <a:avLst/>
          </a:prstGeom>
          <a:noFill/>
        </p:spPr>
        <p:txBody>
          <a:bodyPr wrap="none" rtlCol="0">
            <a:spAutoFit/>
          </a:bodyPr>
          <a:lstStyle/>
          <a:p>
            <a:pPr algn="ctr"/>
            <a:r>
              <a:rPr kumimoji="1" lang="ja-JP" altLang="en-US" dirty="0" smtClean="0"/>
              <a:t>仮想マシン数</a:t>
            </a:r>
            <a:endParaRPr kumimoji="1" lang="ja-JP" altLang="en-US" dirty="0"/>
          </a:p>
        </p:txBody>
      </p:sp>
      <p:sp>
        <p:nvSpPr>
          <p:cNvPr id="68" name="テキスト ボックス 67"/>
          <p:cNvSpPr txBox="1"/>
          <p:nvPr/>
        </p:nvSpPr>
        <p:spPr>
          <a:xfrm>
            <a:off x="6705601" y="5943600"/>
            <a:ext cx="1107996" cy="276999"/>
          </a:xfrm>
          <a:prstGeom prst="rect">
            <a:avLst/>
          </a:prstGeom>
          <a:noFill/>
        </p:spPr>
        <p:txBody>
          <a:bodyPr wrap="none" rtlCol="0">
            <a:spAutoFit/>
          </a:bodyPr>
          <a:lstStyle/>
          <a:p>
            <a:pPr algn="ctr"/>
            <a:r>
              <a:rPr kumimoji="1" lang="ja-JP" altLang="en-US" dirty="0" smtClean="0"/>
              <a:t>運用管理負担</a:t>
            </a:r>
            <a:endParaRPr kumimoji="1" lang="ja-JP" altLang="en-US" dirty="0"/>
          </a:p>
        </p:txBody>
      </p:sp>
      <p:sp>
        <p:nvSpPr>
          <p:cNvPr id="8" name="角丸四角形 7"/>
          <p:cNvSpPr/>
          <p:nvPr/>
        </p:nvSpPr>
        <p:spPr bwMode="auto">
          <a:xfrm>
            <a:off x="4267200" y="1905000"/>
            <a:ext cx="2438400" cy="1371600"/>
          </a:xfrm>
          <a:prstGeom prst="round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glow rad="139700">
                    <a:schemeClr val="accent2">
                      <a:satMod val="175000"/>
                      <a:alpha val="40000"/>
                    </a:schemeClr>
                  </a:glow>
                </a:effectLst>
              </a:rPr>
              <a:t>クラウド・プロバイダー</a:t>
            </a:r>
            <a:endParaRPr lang="en-US" altLang="ja-JP" sz="1600" dirty="0">
              <a:solidFill>
                <a:schemeClr val="bg1"/>
              </a:solidFill>
              <a:effectLst>
                <a:glow rad="139700">
                  <a:schemeClr val="accent2">
                    <a:satMod val="175000"/>
                    <a:alpha val="40000"/>
                  </a:schemeClr>
                </a:glow>
              </a:effectLst>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chemeClr val="bg1"/>
                </a:solidFill>
                <a:effectLst>
                  <a:glow rad="139700">
                    <a:schemeClr val="accent2">
                      <a:satMod val="175000"/>
                      <a:alpha val="40000"/>
                    </a:schemeClr>
                  </a:glow>
                </a:effectLst>
              </a:rPr>
              <a:t>大規模データセンター</a:t>
            </a:r>
            <a:endParaRPr lang="en-US" altLang="ja-JP" sz="1600" dirty="0" smtClean="0">
              <a:solidFill>
                <a:schemeClr val="bg1"/>
              </a:solidFill>
              <a:effectLst>
                <a:glow rad="139700">
                  <a:schemeClr val="accent2">
                    <a:satMod val="175000"/>
                    <a:alpha val="40000"/>
                  </a:schemeClr>
                </a:glow>
              </a:effectLst>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v"/>
              <a:tabLst/>
            </a:pPr>
            <a:r>
              <a:rPr kumimoji="0" lang="ja-JP" altLang="en-US" sz="1000" b="0" i="0" u="none" strike="noStrike" cap="none" normalizeH="0" baseline="0" dirty="0" smtClean="0">
                <a:ln>
                  <a:noFill/>
                </a:ln>
                <a:solidFill>
                  <a:schemeClr val="bg1"/>
                </a:solidFill>
                <a:effectLst>
                  <a:glow rad="139700">
                    <a:schemeClr val="accent2">
                      <a:satMod val="175000"/>
                      <a:alpha val="40000"/>
                    </a:schemeClr>
                  </a:glow>
                </a:effectLst>
              </a:rPr>
              <a:t>迅速な</a:t>
            </a:r>
            <a:r>
              <a:rPr kumimoji="0" lang="en-US" altLang="ja-JP" sz="1000" b="0" i="0" u="none" strike="noStrike" cap="none" normalizeH="0" baseline="0" dirty="0" smtClean="0">
                <a:ln>
                  <a:noFill/>
                </a:ln>
                <a:solidFill>
                  <a:schemeClr val="bg1"/>
                </a:solidFill>
                <a:effectLst>
                  <a:glow rad="139700">
                    <a:schemeClr val="accent2">
                      <a:satMod val="175000"/>
                      <a:alpha val="40000"/>
                    </a:schemeClr>
                  </a:glow>
                </a:effectLst>
              </a:rPr>
              <a:t>NW</a:t>
            </a:r>
            <a:r>
              <a:rPr kumimoji="0" lang="ja-JP" altLang="en-US" sz="1000" b="0" i="0" u="none" strike="noStrike" cap="none" normalizeH="0" baseline="0" dirty="0" smtClean="0">
                <a:ln>
                  <a:noFill/>
                </a:ln>
                <a:solidFill>
                  <a:schemeClr val="bg1"/>
                </a:solidFill>
                <a:effectLst>
                  <a:glow rad="139700">
                    <a:schemeClr val="accent2">
                      <a:satMod val="175000"/>
                      <a:alpha val="40000"/>
                    </a:schemeClr>
                  </a:glow>
                </a:effectLst>
              </a:rPr>
              <a:t>構成変更への対応</a:t>
            </a:r>
            <a:endParaRPr kumimoji="0" lang="en-US" altLang="ja-JP" sz="1000" b="0" i="0" u="none" strike="noStrike" cap="none" normalizeH="0" baseline="0" dirty="0" smtClean="0">
              <a:ln>
                <a:noFill/>
              </a:ln>
              <a:solidFill>
                <a:schemeClr val="bg1"/>
              </a:solidFill>
              <a:effectLst>
                <a:glow rad="139700">
                  <a:schemeClr val="accent2">
                    <a:satMod val="175000"/>
                    <a:alpha val="40000"/>
                  </a:schemeClr>
                </a:glow>
              </a:effectLst>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v"/>
              <a:tabLst/>
            </a:pPr>
            <a:r>
              <a:rPr lang="en-US" altLang="ja-JP" sz="1000" dirty="0" err="1" smtClean="0">
                <a:solidFill>
                  <a:schemeClr val="bg1"/>
                </a:solidFill>
                <a:effectLst>
                  <a:glow rad="139700">
                    <a:schemeClr val="accent2">
                      <a:satMod val="175000"/>
                      <a:alpha val="40000"/>
                    </a:schemeClr>
                  </a:glow>
                </a:effectLst>
              </a:rPr>
              <a:t>IaaS</a:t>
            </a:r>
            <a:r>
              <a:rPr lang="ja-JP" altLang="en-US" sz="1000" dirty="0" smtClean="0">
                <a:solidFill>
                  <a:schemeClr val="bg1"/>
                </a:solidFill>
                <a:effectLst>
                  <a:glow rad="139700">
                    <a:schemeClr val="accent2">
                      <a:satMod val="175000"/>
                      <a:alpha val="40000"/>
                    </a:schemeClr>
                  </a:glow>
                </a:effectLst>
              </a:rPr>
              <a:t>運用の自動化・統合管理</a:t>
            </a:r>
            <a:endParaRPr lang="en-US" altLang="ja-JP" sz="1000" dirty="0" smtClean="0">
              <a:solidFill>
                <a:schemeClr val="bg1"/>
              </a:solidFill>
              <a:effectLst>
                <a:glow rad="139700">
                  <a:schemeClr val="accent2">
                    <a:satMod val="175000"/>
                    <a:alpha val="40000"/>
                  </a:schemeClr>
                </a:glow>
              </a:effectLst>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v"/>
              <a:tabLst/>
            </a:pPr>
            <a:r>
              <a:rPr kumimoji="0" lang="en-US" altLang="ja-JP" sz="1000" b="0" i="0" u="none" strike="noStrike" cap="none" normalizeH="0" baseline="0" dirty="0" smtClean="0">
                <a:ln>
                  <a:noFill/>
                </a:ln>
                <a:solidFill>
                  <a:schemeClr val="bg1"/>
                </a:solidFill>
                <a:effectLst>
                  <a:glow rad="139700">
                    <a:schemeClr val="accent2">
                      <a:satMod val="175000"/>
                      <a:alpha val="40000"/>
                    </a:schemeClr>
                  </a:glow>
                </a:effectLst>
              </a:rPr>
              <a:t>VLAN ID(Max 4096)</a:t>
            </a:r>
            <a:r>
              <a:rPr kumimoji="0" lang="ja-JP" altLang="en-US" sz="1000" b="0" i="0" u="none" strike="noStrike" cap="none" normalizeH="0" baseline="0" dirty="0" smtClean="0">
                <a:ln>
                  <a:noFill/>
                </a:ln>
                <a:solidFill>
                  <a:schemeClr val="bg1"/>
                </a:solidFill>
                <a:effectLst>
                  <a:glow rad="139700">
                    <a:schemeClr val="accent2">
                      <a:satMod val="175000"/>
                      <a:alpha val="40000"/>
                    </a:schemeClr>
                  </a:glow>
                </a:effectLst>
              </a:rPr>
              <a:t>の制限解消</a:t>
            </a:r>
          </a:p>
        </p:txBody>
      </p:sp>
      <p:sp>
        <p:nvSpPr>
          <p:cNvPr id="71" name="角丸四角形 70"/>
          <p:cNvSpPr/>
          <p:nvPr/>
        </p:nvSpPr>
        <p:spPr bwMode="auto">
          <a:xfrm>
            <a:off x="3733800" y="3581400"/>
            <a:ext cx="2057400" cy="1219200"/>
          </a:xfrm>
          <a:prstGeom prst="roundRect">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0000FF"/>
                </a:solidFill>
              </a:rPr>
              <a:t>企業内ネットワーク</a:t>
            </a:r>
            <a:endParaRPr lang="en-US" altLang="ja-JP" sz="1600" dirty="0" smtClean="0">
              <a:solidFill>
                <a:srgbClr val="0000FF"/>
              </a:solidFill>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v"/>
              <a:tabLst/>
            </a:pPr>
            <a:r>
              <a:rPr kumimoji="0" lang="ja-JP" altLang="en-US" sz="1000" b="0" i="0" u="none" strike="noStrike" cap="none" normalizeH="0" baseline="0" dirty="0" smtClean="0">
                <a:ln>
                  <a:noFill/>
                </a:ln>
                <a:solidFill>
                  <a:srgbClr val="0000FF"/>
                </a:solidFill>
                <a:effectLst/>
              </a:rPr>
              <a:t>運用コストの削減</a:t>
            </a:r>
            <a:endParaRPr kumimoji="0" lang="en-US" altLang="ja-JP" sz="1000" b="0" i="0" u="none" strike="noStrike" cap="none" normalizeH="0" baseline="0" dirty="0" smtClean="0">
              <a:ln>
                <a:noFill/>
              </a:ln>
              <a:solidFill>
                <a:srgbClr val="0000FF"/>
              </a:solidFill>
              <a:effectLst/>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v"/>
              <a:tabLst/>
            </a:pPr>
            <a:r>
              <a:rPr lang="ja-JP" altLang="en-US" sz="1000" dirty="0" smtClean="0">
                <a:solidFill>
                  <a:srgbClr val="0000FF"/>
                </a:solidFill>
              </a:rPr>
              <a:t>ネットワークの可視化</a:t>
            </a:r>
            <a:endParaRPr lang="en-US" altLang="ja-JP" sz="1000" dirty="0" smtClean="0">
              <a:solidFill>
                <a:srgbClr val="0000FF"/>
              </a:solidFill>
            </a:endParaRPr>
          </a:p>
          <a:p>
            <a:pPr marL="171450" marR="0" indent="-171450" algn="l" defTabSz="914400" rtl="0" eaLnBrk="1" fontAlgn="base" latinLnBrk="0" hangingPunct="1">
              <a:lnSpc>
                <a:spcPct val="100000"/>
              </a:lnSpc>
              <a:spcBef>
                <a:spcPct val="20000"/>
              </a:spcBef>
              <a:spcAft>
                <a:spcPct val="0"/>
              </a:spcAft>
              <a:buClrTx/>
              <a:buSzTx/>
              <a:buFont typeface="Wingdings" charset="2"/>
              <a:buChar char="v"/>
              <a:tabLst/>
            </a:pPr>
            <a:r>
              <a:rPr kumimoji="0" lang="ja-JP" altLang="en-US" sz="1000" b="0" i="0" u="none" strike="noStrike" cap="none" normalizeH="0" baseline="0" dirty="0" smtClean="0">
                <a:ln>
                  <a:noFill/>
                </a:ln>
                <a:solidFill>
                  <a:srgbClr val="0000FF"/>
                </a:solidFill>
                <a:effectLst/>
              </a:rPr>
              <a:t>柔軟な構成変更</a:t>
            </a:r>
          </a:p>
        </p:txBody>
      </p:sp>
      <p:sp>
        <p:nvSpPr>
          <p:cNvPr id="72" name="角丸四角形 71"/>
          <p:cNvSpPr/>
          <p:nvPr/>
        </p:nvSpPr>
        <p:spPr bwMode="auto">
          <a:xfrm>
            <a:off x="2209800" y="5029200"/>
            <a:ext cx="1447800" cy="914400"/>
          </a:xfrm>
          <a:prstGeom prst="roundRect">
            <a:avLst/>
          </a:prstGeom>
          <a:ln>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baseline="0" dirty="0" smtClean="0">
                <a:ln>
                  <a:noFill/>
                </a:ln>
                <a:solidFill>
                  <a:srgbClr val="484848"/>
                </a:solidFill>
                <a:effectLst/>
              </a:rPr>
              <a:t>SDN</a:t>
            </a:r>
            <a:r>
              <a:rPr kumimoji="0" lang="ja-JP" altLang="en-US" sz="1400" b="0" i="0" u="none" strike="noStrike" cap="none" normalizeH="0" baseline="0" dirty="0" smtClean="0">
                <a:ln>
                  <a:noFill/>
                </a:ln>
                <a:solidFill>
                  <a:srgbClr val="484848"/>
                </a:solidFill>
                <a:effectLst/>
              </a:rPr>
              <a:t>対象</a:t>
            </a:r>
            <a:endParaRPr kumimoji="0" lang="en-US" altLang="ja-JP" sz="1400" b="0" i="0" u="none" strike="noStrike" cap="none" normalizeH="0" baseline="0" dirty="0" smtClean="0">
              <a:ln>
                <a:noFill/>
              </a:ln>
              <a:solidFill>
                <a:srgbClr val="484848"/>
              </a:solidFill>
              <a:effectLst/>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484848"/>
                </a:solidFill>
                <a:effectLst/>
              </a:rPr>
              <a:t>の領域外</a:t>
            </a:r>
          </a:p>
        </p:txBody>
      </p:sp>
      <p:sp>
        <p:nvSpPr>
          <p:cNvPr id="9" name="角丸四角形吹き出し 8"/>
          <p:cNvSpPr/>
          <p:nvPr/>
        </p:nvSpPr>
        <p:spPr bwMode="auto">
          <a:xfrm>
            <a:off x="4343400" y="5105400"/>
            <a:ext cx="2362200" cy="609600"/>
          </a:xfrm>
          <a:prstGeom prst="wedgeRoundRectCallout">
            <a:avLst>
              <a:gd name="adj1" fmla="val -15994"/>
              <a:gd name="adj2" fmla="val -123958"/>
              <a:gd name="adj3" fmla="val 16667"/>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smtClean="0">
                <a:ln>
                  <a:noFill/>
                </a:ln>
                <a:solidFill>
                  <a:schemeClr val="bg1"/>
                </a:solidFill>
                <a:effectLst/>
                <a:latin typeface="Arial" charset="0"/>
                <a:ea typeface="HG丸ｺﾞｼｯｸM-PRO" pitchFamily="50" charset="-128"/>
              </a:rPr>
              <a:t>既存設備との併存も考えなければならず、ネットワーク新設の場合を除きメリットを見出しにくい</a:t>
            </a:r>
          </a:p>
        </p:txBody>
      </p:sp>
    </p:spTree>
    <p:extLst>
      <p:ext uri="{BB962C8B-B14F-4D97-AF65-F5344CB8AC3E}">
        <p14:creationId xmlns:p14="http://schemas.microsoft.com/office/powerpoint/2010/main" val="1053784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smtClean="0">
                <a:ea typeface="ＭＳ Ｐゴシック" pitchFamily="50" charset="-128"/>
              </a:rPr>
              <a:t>特徴のまとめ</a:t>
            </a:r>
            <a:endParaRPr kumimoji="1" lang="ja-JP" altLang="en-US" dirty="0"/>
          </a:p>
        </p:txBody>
      </p:sp>
      <p:sp>
        <p:nvSpPr>
          <p:cNvPr id="3" name="テキスト ボックス 2"/>
          <p:cNvSpPr txBox="1"/>
          <p:nvPr/>
        </p:nvSpPr>
        <p:spPr>
          <a:xfrm>
            <a:off x="228600" y="1268575"/>
            <a:ext cx="8686800" cy="5078313"/>
          </a:xfrm>
          <a:prstGeom prst="rect">
            <a:avLst/>
          </a:prstGeom>
          <a:noFill/>
        </p:spPr>
        <p:txBody>
          <a:bodyPr wrap="square" rtlCol="0">
            <a:spAutoFit/>
          </a:bodyPr>
          <a:lstStyle/>
          <a:p>
            <a:pPr marL="342900" indent="-342900">
              <a:spcBef>
                <a:spcPts val="0"/>
              </a:spcBef>
              <a:buFont typeface="Wingdings" pitchFamily="2" charset="2"/>
              <a:buChar char="n"/>
            </a:pPr>
            <a:r>
              <a:rPr kumimoji="1" lang="ja-JP" altLang="en-US" sz="1600" dirty="0" smtClean="0">
                <a:solidFill>
                  <a:srgbClr val="0000FF"/>
                </a:solidFill>
                <a:latin typeface="Arial" pitchFamily="34" charset="0"/>
                <a:ea typeface="HGP創英角ｺﾞｼｯｸUB" pitchFamily="50" charset="-128"/>
                <a:cs typeface="Arial" pitchFamily="34" charset="0"/>
              </a:rPr>
              <a:t>ネットワーク</a:t>
            </a:r>
            <a:r>
              <a:rPr kumimoji="1" lang="ja-JP" altLang="en-US" sz="1600" dirty="0">
                <a:solidFill>
                  <a:srgbClr val="0000FF"/>
                </a:solidFill>
                <a:latin typeface="Arial" pitchFamily="34" charset="0"/>
                <a:ea typeface="HGP創英角ｺﾞｼｯｸUB" pitchFamily="50" charset="-128"/>
                <a:cs typeface="Arial" pitchFamily="34" charset="0"/>
              </a:rPr>
              <a:t>の簡素化・自動化、柔軟かつ迅速な設定変更、ネットワークリソースの有効活用が可能</a:t>
            </a:r>
          </a:p>
          <a:p>
            <a:pPr marL="628650" lvl="1" indent="-171450">
              <a:spcBef>
                <a:spcPts val="0"/>
              </a:spcBef>
              <a:buFont typeface="Wingdings" charset="2"/>
              <a:buChar char="Ø"/>
            </a:pPr>
            <a:r>
              <a:rPr kumimoji="1" lang="en-US" altLang="ja-JP" dirty="0" err="1" smtClean="0">
                <a:solidFill>
                  <a:schemeClr val="bg1">
                    <a:lumMod val="50000"/>
                  </a:schemeClr>
                </a:solidFill>
                <a:latin typeface="Arial" pitchFamily="34" charset="0"/>
                <a:ea typeface="HGP創英角ｺﾞｼｯｸUB" pitchFamily="50" charset="-128"/>
                <a:cs typeface="Arial" pitchFamily="34" charset="0"/>
              </a:rPr>
              <a:t>OpenFlow</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は、</a:t>
            </a:r>
            <a:r>
              <a:rPr kumimoji="1" lang="en-US" altLang="ja-JP" dirty="0" err="1">
                <a:solidFill>
                  <a:schemeClr val="bg1">
                    <a:lumMod val="50000"/>
                  </a:schemeClr>
                </a:solidFill>
                <a:latin typeface="Arial" pitchFamily="34" charset="0"/>
                <a:ea typeface="HGP創英角ｺﾞｼｯｸUB" pitchFamily="50" charset="-128"/>
                <a:cs typeface="Arial" pitchFamily="34" charset="0"/>
              </a:rPr>
              <a:t>OpenFlow</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コントローラーが経路制御を一元的に行え、複数のネットワーク機器の設定を一元管理</a:t>
            </a: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できる。</a:t>
            </a:r>
            <a:endParaRPr kumimoji="1" lang="en-US" altLang="ja-JP" dirty="0" smtClean="0">
              <a:solidFill>
                <a:schemeClr val="bg1">
                  <a:lumMod val="50000"/>
                </a:schemeClr>
              </a:solidFill>
              <a:latin typeface="Arial" pitchFamily="34" charset="0"/>
              <a:ea typeface="HGP創英角ｺﾞｼｯｸUB" pitchFamily="50" charset="-128"/>
              <a:cs typeface="Arial" pitchFamily="34" charset="0"/>
            </a:endParaRPr>
          </a:p>
          <a:p>
            <a:pPr marL="628650" lvl="1" indent="-171450">
              <a:spcBef>
                <a:spcPts val="0"/>
              </a:spcBef>
              <a:buFont typeface="Wingdings" charset="2"/>
              <a:buChar char="Ø"/>
            </a:pP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ネットワーク</a:t>
            </a:r>
            <a:r>
              <a:rPr kumimoji="1" lang="ja-JP" altLang="en-US" dirty="0">
                <a:solidFill>
                  <a:schemeClr val="bg1">
                    <a:lumMod val="50000"/>
                  </a:schemeClr>
                </a:solidFill>
                <a:latin typeface="Arial" pitchFamily="34" charset="0"/>
                <a:ea typeface="HGP創英角ｺﾞｼｯｸUB" pitchFamily="50" charset="-128"/>
                <a:cs typeface="Arial" pitchFamily="34" charset="0"/>
              </a:rPr>
              <a:t>管理者は、コントローラーにフレームの処理を自由にプログラムで記述することで、物理ネットワーク環境を意識することなく既存プロトコルの制限にとらわれずに、ネットワークの物理、論理環境の迅速な設定変更が</a:t>
            </a: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可能。</a:t>
            </a:r>
            <a:endParaRPr kumimoji="1" lang="ja-JP" altLang="en-US" dirty="0">
              <a:solidFill>
                <a:schemeClr val="bg1">
                  <a:lumMod val="50000"/>
                </a:schemeClr>
              </a:solidFill>
              <a:latin typeface="Arial" pitchFamily="34" charset="0"/>
              <a:ea typeface="HGP創英角ｺﾞｼｯｸUB" pitchFamily="50" charset="-128"/>
              <a:cs typeface="Arial" pitchFamily="34" charset="0"/>
            </a:endParaRPr>
          </a:p>
          <a:p>
            <a:pPr marL="628650" lvl="1" indent="-171450">
              <a:spcBef>
                <a:spcPts val="0"/>
              </a:spcBef>
              <a:buFont typeface="Wingdings" charset="2"/>
              <a:buChar char="Ø"/>
            </a:pP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ネットワーク</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のリソースのプール化も実現し、ネットワーク機器の機能や帯域、ファイアウォールやロードバランサのようなアプライアンスなどのリソースをサービスとして扱うことが</a:t>
            </a: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できる。</a:t>
            </a:r>
            <a:endParaRPr kumimoji="1" lang="ja-JP" altLang="en-US" dirty="0">
              <a:solidFill>
                <a:schemeClr val="bg1">
                  <a:lumMod val="50000"/>
                </a:schemeClr>
              </a:solidFill>
              <a:latin typeface="Arial" pitchFamily="34" charset="0"/>
              <a:ea typeface="HGP創英角ｺﾞｼｯｸUB" pitchFamily="50" charset="-128"/>
              <a:cs typeface="Arial" pitchFamily="34" charset="0"/>
            </a:endParaRPr>
          </a:p>
          <a:p>
            <a:pPr marL="628650" lvl="1" indent="-171450">
              <a:spcBef>
                <a:spcPts val="0"/>
              </a:spcBef>
              <a:buFont typeface="Wingdings" charset="2"/>
              <a:buChar char="Ø"/>
            </a:pPr>
            <a:r>
              <a:rPr kumimoji="1" lang="en-US" altLang="ja-JP" dirty="0" smtClean="0">
                <a:solidFill>
                  <a:schemeClr val="bg1">
                    <a:lumMod val="50000"/>
                  </a:schemeClr>
                </a:solidFill>
                <a:latin typeface="Arial" pitchFamily="34" charset="0"/>
                <a:ea typeface="HGP創英角ｺﾞｼｯｸUB" pitchFamily="50" charset="-128"/>
                <a:cs typeface="Arial" pitchFamily="34" charset="0"/>
              </a:rPr>
              <a:t>VLAN</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を使わずに論理ネットワークごとに異なる機能やポリシーの割り当てや、機能やポリシーを動的に変化させることができるため、</a:t>
            </a:r>
            <a:r>
              <a:rPr kumimoji="1" lang="en-US" altLang="ja-JP" dirty="0">
                <a:solidFill>
                  <a:schemeClr val="bg1">
                    <a:lumMod val="50000"/>
                  </a:schemeClr>
                </a:solidFill>
                <a:latin typeface="Arial" pitchFamily="34" charset="0"/>
                <a:ea typeface="HGP創英角ｺﾞｼｯｸUB" pitchFamily="50" charset="-128"/>
                <a:cs typeface="Arial" pitchFamily="34" charset="0"/>
              </a:rPr>
              <a:t>VLAN</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の上限数を気にすることなく、柔軟なネットワーク制御が可能と</a:t>
            </a: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なる。</a:t>
            </a:r>
            <a:endParaRPr kumimoji="1" lang="en-US" altLang="ja-JP" dirty="0" smtClean="0">
              <a:solidFill>
                <a:schemeClr val="bg1">
                  <a:lumMod val="50000"/>
                </a:schemeClr>
              </a:solidFill>
              <a:latin typeface="Arial" pitchFamily="34" charset="0"/>
              <a:ea typeface="HGP創英角ｺﾞｼｯｸUB" pitchFamily="50" charset="-128"/>
              <a:cs typeface="Arial" pitchFamily="34" charset="0"/>
            </a:endParaRPr>
          </a:p>
          <a:p>
            <a:pPr marL="628650" lvl="1" indent="-171450">
              <a:spcBef>
                <a:spcPts val="0"/>
              </a:spcBef>
              <a:buFont typeface="Wingdings" charset="2"/>
              <a:buChar char="Ø"/>
            </a:pP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仮想</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サーバーの移動に合わせて、</a:t>
            </a:r>
            <a:r>
              <a:rPr kumimoji="1" lang="en-US" altLang="ja-JP" dirty="0">
                <a:solidFill>
                  <a:schemeClr val="bg1">
                    <a:lumMod val="50000"/>
                  </a:schemeClr>
                </a:solidFill>
                <a:latin typeface="Arial" pitchFamily="34" charset="0"/>
                <a:ea typeface="HGP創英角ｺﾞｼｯｸUB" pitchFamily="50" charset="-128"/>
                <a:cs typeface="Arial" pitchFamily="34" charset="0"/>
              </a:rPr>
              <a:t>VLAN</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などの設定を変更することなく、ネットワーク経路が自動的に切り替わるライブマイグレーションの自動化も実現可能</a:t>
            </a: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となる。</a:t>
            </a:r>
            <a:endParaRPr kumimoji="1" lang="ja-JP" altLang="en-US" dirty="0">
              <a:solidFill>
                <a:schemeClr val="bg1">
                  <a:lumMod val="50000"/>
                </a:schemeClr>
              </a:solidFill>
              <a:latin typeface="Arial" pitchFamily="34" charset="0"/>
              <a:ea typeface="HGP創英角ｺﾞｼｯｸUB" pitchFamily="50" charset="-128"/>
              <a:cs typeface="Arial" pitchFamily="34" charset="0"/>
            </a:endParaRPr>
          </a:p>
          <a:p>
            <a:pPr marL="342900" indent="-342900">
              <a:spcBef>
                <a:spcPts val="0"/>
              </a:spcBef>
              <a:buFont typeface="Wingdings" pitchFamily="2" charset="2"/>
              <a:buChar char="n"/>
            </a:pPr>
            <a:endParaRPr kumimoji="1" lang="ja-JP" altLang="en-US" sz="1600" dirty="0">
              <a:solidFill>
                <a:srgbClr val="0000FF"/>
              </a:solidFill>
              <a:latin typeface="Arial" pitchFamily="34" charset="0"/>
              <a:ea typeface="HGP創英角ｺﾞｼｯｸUB" pitchFamily="50" charset="-128"/>
              <a:cs typeface="Arial" pitchFamily="34" charset="0"/>
            </a:endParaRPr>
          </a:p>
          <a:p>
            <a:pPr marL="342900" indent="-342900">
              <a:spcBef>
                <a:spcPts val="0"/>
              </a:spcBef>
              <a:buFont typeface="Wingdings" pitchFamily="2" charset="2"/>
              <a:buChar char="n"/>
            </a:pPr>
            <a:r>
              <a:rPr kumimoji="1" lang="ja-JP" altLang="en-US" sz="1600" dirty="0" smtClean="0">
                <a:solidFill>
                  <a:srgbClr val="0000FF"/>
                </a:solidFill>
                <a:latin typeface="Arial" pitchFamily="34" charset="0"/>
                <a:ea typeface="HGP創英角ｺﾞｼｯｸUB" pitchFamily="50" charset="-128"/>
                <a:cs typeface="Arial" pitchFamily="34" charset="0"/>
              </a:rPr>
              <a:t>提供</a:t>
            </a:r>
            <a:r>
              <a:rPr kumimoji="1" lang="ja-JP" altLang="en-US" sz="1600" dirty="0">
                <a:solidFill>
                  <a:srgbClr val="0000FF"/>
                </a:solidFill>
                <a:latin typeface="Arial" pitchFamily="34" charset="0"/>
                <a:ea typeface="HGP創英角ｺﾞｼｯｸUB" pitchFamily="50" charset="-128"/>
                <a:cs typeface="Arial" pitchFamily="34" charset="0"/>
              </a:rPr>
              <a:t>サービスへの容易な機能追加</a:t>
            </a:r>
          </a:p>
          <a:p>
            <a:pPr marL="628650" lvl="1" indent="-171450">
              <a:spcBef>
                <a:spcPts val="0"/>
              </a:spcBef>
              <a:buFont typeface="Wingdings" charset="2"/>
              <a:buChar char="Ø"/>
            </a:pP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ネットワーク</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をプログラムで制御できるようになるため、サービス提供事業者が自社サービスに必要な機能が追加することが</a:t>
            </a: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できる。</a:t>
            </a:r>
            <a:endParaRPr kumimoji="1" lang="en-US" altLang="ja-JP" dirty="0" smtClean="0">
              <a:solidFill>
                <a:schemeClr val="bg1">
                  <a:lumMod val="50000"/>
                </a:schemeClr>
              </a:solidFill>
              <a:latin typeface="Arial" pitchFamily="34" charset="0"/>
              <a:ea typeface="HGP創英角ｺﾞｼｯｸUB" pitchFamily="50" charset="-128"/>
              <a:cs typeface="Arial" pitchFamily="34" charset="0"/>
            </a:endParaRPr>
          </a:p>
          <a:p>
            <a:pPr marL="628650" lvl="1" indent="-171450">
              <a:spcBef>
                <a:spcPts val="0"/>
              </a:spcBef>
              <a:buFont typeface="Wingdings" charset="2"/>
              <a:buChar char="Ø"/>
            </a:pPr>
            <a:r>
              <a:rPr kumimoji="1" lang="en-US" altLang="ja-JP" dirty="0" err="1" smtClean="0">
                <a:solidFill>
                  <a:schemeClr val="bg1">
                    <a:lumMod val="50000"/>
                  </a:schemeClr>
                </a:solidFill>
                <a:latin typeface="Arial" pitchFamily="34" charset="0"/>
                <a:ea typeface="HGP創英角ｺﾞｼｯｸUB" pitchFamily="50" charset="-128"/>
                <a:cs typeface="Arial" pitchFamily="34" charset="0"/>
              </a:rPr>
              <a:t>OpenFlow</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コントローラーの</a:t>
            </a:r>
            <a:r>
              <a:rPr kumimoji="1" lang="en-US" altLang="ja-JP" dirty="0">
                <a:solidFill>
                  <a:schemeClr val="bg1">
                    <a:lumMod val="50000"/>
                  </a:schemeClr>
                </a:solidFill>
                <a:latin typeface="Arial" pitchFamily="34" charset="0"/>
                <a:ea typeface="HGP創英角ｺﾞｼｯｸUB" pitchFamily="50" charset="-128"/>
                <a:cs typeface="Arial" pitchFamily="34" charset="0"/>
              </a:rPr>
              <a:t>API</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や</a:t>
            </a:r>
            <a:r>
              <a:rPr kumimoji="1" lang="en-US" altLang="ja-JP" dirty="0">
                <a:solidFill>
                  <a:schemeClr val="bg1">
                    <a:lumMod val="50000"/>
                  </a:schemeClr>
                </a:solidFill>
                <a:latin typeface="Arial" pitchFamily="34" charset="0"/>
                <a:ea typeface="HGP創英角ｺﾞｼｯｸUB" pitchFamily="50" charset="-128"/>
                <a:cs typeface="Arial" pitchFamily="34" charset="0"/>
              </a:rPr>
              <a:t>SDK</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が公開されているため、自社に必要なネットワークを制御する機能をプログラムとして追加し、ネットワーク全体として利用することが</a:t>
            </a: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できる。</a:t>
            </a:r>
            <a:endParaRPr kumimoji="1" lang="ja-JP" altLang="en-US" dirty="0">
              <a:solidFill>
                <a:schemeClr val="bg1">
                  <a:lumMod val="50000"/>
                </a:schemeClr>
              </a:solidFill>
              <a:latin typeface="Arial" pitchFamily="34" charset="0"/>
              <a:ea typeface="HGP創英角ｺﾞｼｯｸUB" pitchFamily="50" charset="-128"/>
              <a:cs typeface="Arial" pitchFamily="34" charset="0"/>
            </a:endParaRPr>
          </a:p>
          <a:p>
            <a:pPr marL="342900" indent="-342900">
              <a:spcBef>
                <a:spcPts val="0"/>
              </a:spcBef>
              <a:buFont typeface="Wingdings" pitchFamily="2" charset="2"/>
              <a:buChar char="n"/>
            </a:pPr>
            <a:endParaRPr kumimoji="1" lang="ja-JP" altLang="en-US" sz="1600" dirty="0">
              <a:solidFill>
                <a:srgbClr val="0000FF"/>
              </a:solidFill>
              <a:latin typeface="Arial" pitchFamily="34" charset="0"/>
              <a:ea typeface="HGP創英角ｺﾞｼｯｸUB" pitchFamily="50" charset="-128"/>
              <a:cs typeface="Arial" pitchFamily="34" charset="0"/>
            </a:endParaRPr>
          </a:p>
          <a:p>
            <a:pPr marL="342900" indent="-342900">
              <a:spcBef>
                <a:spcPts val="0"/>
              </a:spcBef>
              <a:buFont typeface="Wingdings" pitchFamily="2" charset="2"/>
              <a:buChar char="n"/>
            </a:pPr>
            <a:r>
              <a:rPr kumimoji="1" lang="ja-JP" altLang="en-US" sz="1600" dirty="0" smtClean="0">
                <a:solidFill>
                  <a:srgbClr val="0000FF"/>
                </a:solidFill>
                <a:latin typeface="Arial" pitchFamily="34" charset="0"/>
                <a:ea typeface="HGP創英角ｺﾞｼｯｸUB" pitchFamily="50" charset="-128"/>
                <a:cs typeface="Arial" pitchFamily="34" charset="0"/>
              </a:rPr>
              <a:t>構築</a:t>
            </a:r>
            <a:r>
              <a:rPr kumimoji="1" lang="ja-JP" altLang="en-US" sz="1600" dirty="0">
                <a:solidFill>
                  <a:srgbClr val="0000FF"/>
                </a:solidFill>
                <a:latin typeface="Arial" pitchFamily="34" charset="0"/>
                <a:ea typeface="HGP創英角ｺﾞｼｯｸUB" pitchFamily="50" charset="-128"/>
                <a:cs typeface="Arial" pitchFamily="34" charset="0"/>
              </a:rPr>
              <a:t>・運用コストの低減</a:t>
            </a:r>
          </a:p>
          <a:p>
            <a:pPr marL="628650" lvl="1" indent="-171450">
              <a:spcBef>
                <a:spcPts val="0"/>
              </a:spcBef>
              <a:buFont typeface="Wingdings" charset="2"/>
              <a:buChar char="Ø"/>
            </a:pP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ネットワーク</a:t>
            </a:r>
            <a:r>
              <a:rPr kumimoji="1" lang="ja-JP" altLang="en-US" dirty="0">
                <a:solidFill>
                  <a:schemeClr val="bg1">
                    <a:lumMod val="50000"/>
                  </a:schemeClr>
                </a:solidFill>
                <a:latin typeface="Arial" pitchFamily="34" charset="0"/>
                <a:ea typeface="HGP創英角ｺﾞｼｯｸUB" pitchFamily="50" charset="-128"/>
                <a:cs typeface="Arial" pitchFamily="34" charset="0"/>
              </a:rPr>
              <a:t>機器のコモディティ化が進むことで機器コストの低減を図ることができ、ネットワークの簡素化の柔軟な設定変更によりネットワークのリソースの有効活用と自動化が進むことでネットワーク機器の設定、運用・監視などの稼動とコストの削減にも</a:t>
            </a: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つながる。</a:t>
            </a:r>
            <a:endParaRPr kumimoji="1" lang="ja-JP" altLang="en-US" dirty="0">
              <a:solidFill>
                <a:schemeClr val="bg1">
                  <a:lumMod val="50000"/>
                </a:schemeClr>
              </a:solidFill>
              <a:latin typeface="Arial" pitchFamily="34" charset="0"/>
              <a:ea typeface="HGP創英角ｺﾞｼｯｸUB" pitchFamily="50" charset="-128"/>
              <a:cs typeface="Arial" pitchFamily="34" charset="0"/>
            </a:endParaRPr>
          </a:p>
          <a:p>
            <a:pPr marL="342900" indent="-342900">
              <a:spcBef>
                <a:spcPts val="0"/>
              </a:spcBef>
              <a:buFont typeface="Wingdings" pitchFamily="2" charset="2"/>
              <a:buChar char="n"/>
            </a:pPr>
            <a:endParaRPr kumimoji="1" lang="ja-JP" altLang="en-US" dirty="0">
              <a:solidFill>
                <a:schemeClr val="bg1">
                  <a:lumMod val="50000"/>
                </a:schemeClr>
              </a:solidFill>
              <a:latin typeface="Arial" pitchFamily="34" charset="0"/>
              <a:ea typeface="HGP創英角ｺﾞｼｯｸUB" pitchFamily="50" charset="-128"/>
              <a:cs typeface="Arial" pitchFamily="34" charset="0"/>
            </a:endParaRPr>
          </a:p>
          <a:p>
            <a:pPr marL="342900" indent="-342900">
              <a:spcBef>
                <a:spcPts val="0"/>
              </a:spcBef>
              <a:buFont typeface="Wingdings" pitchFamily="2" charset="2"/>
              <a:buChar char="n"/>
            </a:pPr>
            <a:r>
              <a:rPr kumimoji="1" lang="ja-JP" altLang="en-US" sz="1600" dirty="0" smtClean="0">
                <a:solidFill>
                  <a:srgbClr val="0000FF"/>
                </a:solidFill>
                <a:latin typeface="Arial" pitchFamily="34" charset="0"/>
                <a:ea typeface="HGP創英角ｺﾞｼｯｸUB" pitchFamily="50" charset="-128"/>
                <a:cs typeface="Arial" pitchFamily="34" charset="0"/>
              </a:rPr>
              <a:t>新サービス</a:t>
            </a:r>
            <a:r>
              <a:rPr kumimoji="1" lang="ja-JP" altLang="en-US" sz="1600" dirty="0">
                <a:solidFill>
                  <a:srgbClr val="0000FF"/>
                </a:solidFill>
                <a:latin typeface="Arial" pitchFamily="34" charset="0"/>
                <a:ea typeface="HGP創英角ｺﾞｼｯｸUB" pitchFamily="50" charset="-128"/>
                <a:cs typeface="Arial" pitchFamily="34" charset="0"/>
              </a:rPr>
              <a:t>投入の短縮化と差別化</a:t>
            </a:r>
          </a:p>
          <a:p>
            <a:pPr marL="628650" lvl="1" indent="-171450">
              <a:spcBef>
                <a:spcPts val="0"/>
              </a:spcBef>
              <a:buFont typeface="Wingdings" charset="2"/>
              <a:buChar char="Ø"/>
            </a:pP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ベンダー</a:t>
            </a:r>
            <a:r>
              <a:rPr kumimoji="1" lang="ja-JP" altLang="en-US" dirty="0">
                <a:solidFill>
                  <a:schemeClr val="bg1">
                    <a:lumMod val="50000"/>
                  </a:schemeClr>
                </a:solidFill>
                <a:latin typeface="Arial" pitchFamily="34" charset="0"/>
                <a:ea typeface="HGP創英角ｺﾞｼｯｸUB" pitchFamily="50" charset="-128"/>
                <a:cs typeface="Arial" pitchFamily="34" charset="0"/>
              </a:rPr>
              <a:t>の開発ロードマップを待つことなく、自社に必要な機能は自社で追加実装していくことが可能で、市中製品の仕様に縛られずに、新機能の早期実現と差別化されたサービスの提供が可能と</a:t>
            </a:r>
            <a:r>
              <a:rPr kumimoji="1" lang="ja-JP" altLang="en-US" dirty="0" smtClean="0">
                <a:solidFill>
                  <a:schemeClr val="bg1">
                    <a:lumMod val="50000"/>
                  </a:schemeClr>
                </a:solidFill>
                <a:latin typeface="Arial" pitchFamily="34" charset="0"/>
                <a:ea typeface="HGP創英角ｺﾞｼｯｸUB" pitchFamily="50" charset="-128"/>
                <a:cs typeface="Arial" pitchFamily="34" charset="0"/>
              </a:rPr>
              <a:t>なる。</a:t>
            </a:r>
            <a:endParaRPr kumimoji="1" lang="ja-JP" altLang="en-US" dirty="0">
              <a:solidFill>
                <a:schemeClr val="bg1">
                  <a:lumMod val="50000"/>
                </a:schemeClr>
              </a:solidFill>
              <a:latin typeface="Arial" pitchFamily="34" charset="0"/>
              <a:ea typeface="HGP創英角ｺﾞｼｯｸUB" pitchFamily="50" charset="-128"/>
              <a:cs typeface="Arial" pitchFamily="34" charset="0"/>
            </a:endParaRPr>
          </a:p>
        </p:txBody>
      </p:sp>
      <p:sp>
        <p:nvSpPr>
          <p:cNvPr id="4" name="正方形/長方形 3"/>
          <p:cNvSpPr/>
          <p:nvPr/>
        </p:nvSpPr>
        <p:spPr>
          <a:xfrm>
            <a:off x="3810000" y="228600"/>
            <a:ext cx="5289579" cy="498598"/>
          </a:xfrm>
          <a:prstGeom prst="rect">
            <a:avLst/>
          </a:prstGeom>
        </p:spPr>
        <p:txBody>
          <a:bodyPr wrap="none">
            <a:spAutoFit/>
          </a:bodyPr>
          <a:lstStyle/>
          <a:p>
            <a:r>
              <a:rPr lang="en-US" altLang="ja-JP" u="sng" dirty="0">
                <a:solidFill>
                  <a:schemeClr val="bg1"/>
                </a:solidFill>
              </a:rPr>
              <a:t>Software-Defined Network</a:t>
            </a:r>
            <a:r>
              <a:rPr lang="ja-JP" altLang="en-US" u="sng" dirty="0">
                <a:solidFill>
                  <a:schemeClr val="bg1"/>
                </a:solidFill>
              </a:rPr>
              <a:t>（５）</a:t>
            </a:r>
            <a:r>
              <a:rPr lang="en-US" altLang="ja-JP" u="sng" dirty="0">
                <a:solidFill>
                  <a:schemeClr val="bg1"/>
                </a:solidFill>
              </a:rPr>
              <a:t>OpenFlow</a:t>
            </a:r>
            <a:r>
              <a:rPr lang="ja-JP" altLang="en-US" u="sng" dirty="0">
                <a:solidFill>
                  <a:schemeClr val="bg1"/>
                </a:solidFill>
              </a:rPr>
              <a:t>の導入</a:t>
            </a:r>
            <a:r>
              <a:rPr lang="ja-JP" altLang="en-US" u="sng" dirty="0" smtClean="0">
                <a:solidFill>
                  <a:schemeClr val="bg1"/>
                </a:solidFill>
              </a:rPr>
              <a:t>メリット</a:t>
            </a:r>
            <a:r>
              <a:rPr lang="en-US" altLang="ja-JP" u="sng" dirty="0" smtClean="0">
                <a:solidFill>
                  <a:schemeClr val="bg1"/>
                </a:solidFill>
              </a:rPr>
              <a:t> (</a:t>
            </a:r>
            <a:r>
              <a:rPr lang="ja-JP" altLang="en-US" u="sng" dirty="0" smtClean="0">
                <a:solidFill>
                  <a:schemeClr val="bg1"/>
                </a:solidFill>
              </a:rPr>
              <a:t>著者</a:t>
            </a:r>
            <a:r>
              <a:rPr lang="en-US" altLang="ja-JP" u="sng" dirty="0" smtClean="0">
                <a:solidFill>
                  <a:schemeClr val="bg1"/>
                </a:solidFill>
              </a:rPr>
              <a:t>: </a:t>
            </a:r>
            <a:r>
              <a:rPr lang="ja-JP" altLang="en-US" u="sng" dirty="0" smtClean="0">
                <a:solidFill>
                  <a:schemeClr val="bg1"/>
                </a:solidFill>
              </a:rPr>
              <a:t>林雅之</a:t>
            </a:r>
            <a:r>
              <a:rPr lang="en-US" altLang="ja-JP" u="sng" dirty="0" smtClean="0">
                <a:solidFill>
                  <a:schemeClr val="bg1"/>
                </a:solidFill>
              </a:rPr>
              <a:t>)</a:t>
            </a:r>
            <a:endParaRPr lang="en-US" altLang="ja-JP" dirty="0" smtClean="0">
              <a:solidFill>
                <a:schemeClr val="bg1"/>
              </a:solidFill>
            </a:endParaRPr>
          </a:p>
          <a:p>
            <a:r>
              <a:rPr lang="en-US" altLang="ja-JP" dirty="0" smtClean="0">
                <a:solidFill>
                  <a:schemeClr val="bg1"/>
                </a:solidFill>
              </a:rPr>
              <a:t>http</a:t>
            </a:r>
            <a:r>
              <a:rPr lang="en-US" altLang="ja-JP" dirty="0">
                <a:solidFill>
                  <a:schemeClr val="bg1"/>
                </a:solidFill>
              </a:rPr>
              <a:t>://</a:t>
            </a:r>
            <a:r>
              <a:rPr lang="en-US" altLang="ja-JP" dirty="0" err="1">
                <a:solidFill>
                  <a:schemeClr val="bg1"/>
                </a:solidFill>
              </a:rPr>
              <a:t>blogs.itmedia.co.jp</a:t>
            </a:r>
            <a:r>
              <a:rPr lang="en-US" altLang="ja-JP" dirty="0">
                <a:solidFill>
                  <a:schemeClr val="bg1"/>
                </a:solidFill>
              </a:rPr>
              <a:t>/business20/2012/08/software-define-d1d3.html</a:t>
            </a:r>
            <a:endParaRPr lang="ja-JP" altLang="en-US" dirty="0">
              <a:solidFill>
                <a:schemeClr val="bg1"/>
              </a:solidFill>
            </a:endParaRPr>
          </a:p>
        </p:txBody>
      </p:sp>
    </p:spTree>
    <p:extLst>
      <p:ext uri="{BB962C8B-B14F-4D97-AF65-F5344CB8AC3E}">
        <p14:creationId xmlns:p14="http://schemas.microsoft.com/office/powerpoint/2010/main" val="3732252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コレ一枚でわかる</a:t>
            </a:r>
            <a:r>
              <a:rPr kumimoji="1" lang="en-US" altLang="ja-JP" dirty="0" err="1" smtClean="0"/>
              <a:t>OpenFlow</a:t>
            </a:r>
            <a:r>
              <a:rPr kumimoji="1" lang="ja-JP" altLang="en-US" dirty="0" smtClean="0"/>
              <a:t>の特徴と課題</a:t>
            </a:r>
            <a:endParaRPr kumimoji="1" lang="ja-JP" altLang="en-US" dirty="0"/>
          </a:p>
        </p:txBody>
      </p:sp>
      <p:sp>
        <p:nvSpPr>
          <p:cNvPr id="5" name="角丸四角形 4"/>
          <p:cNvSpPr/>
          <p:nvPr/>
        </p:nvSpPr>
        <p:spPr bwMode="auto">
          <a:xfrm>
            <a:off x="304800" y="1524000"/>
            <a:ext cx="2133600" cy="8382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FFFFFF"/>
                </a:solidFill>
                <a:latin typeface="Arial"/>
                <a:ea typeface="HGP創英角ｺﾞｼｯｸUB"/>
                <a:cs typeface="Arial"/>
              </a:rPr>
              <a:t>スケール・アウト</a:t>
            </a:r>
            <a:endParaRPr kumimoji="0" lang="en-US" altLang="ja-JP" sz="1600" b="0" i="0" u="none" strike="noStrike" cap="none" normalizeH="0" baseline="0" dirty="0" smtClean="0">
              <a:ln>
                <a:noFill/>
              </a:ln>
              <a:solidFill>
                <a:srgbClr val="FFFFFF"/>
              </a:solidFill>
              <a:effectLst/>
              <a:latin typeface="Arial"/>
              <a:ea typeface="HGP創英角ｺﾞｼｯｸUB"/>
              <a:cs typeface="Arial"/>
            </a:endParaRPr>
          </a:p>
        </p:txBody>
      </p:sp>
      <p:sp>
        <p:nvSpPr>
          <p:cNvPr id="6" name="角丸四角形 5"/>
          <p:cNvSpPr/>
          <p:nvPr/>
        </p:nvSpPr>
        <p:spPr bwMode="auto">
          <a:xfrm>
            <a:off x="2438400" y="1524000"/>
            <a:ext cx="2819400" cy="838200"/>
          </a:xfrm>
          <a:prstGeom prst="roundRect">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従来はネットワーク機器のスケールアップでしか処理能力を拡張できない。</a:t>
            </a:r>
            <a:r>
              <a:rPr lang="en-US" altLang="ja-JP" dirty="0" err="1" smtClean="0">
                <a:solidFill>
                  <a:srgbClr val="FFFFFF"/>
                </a:solidFill>
                <a:latin typeface="Arial"/>
                <a:ea typeface="HGP創英角ｺﾞｼｯｸUB"/>
                <a:cs typeface="Arial"/>
              </a:rPr>
              <a:t>OpenFlow</a:t>
            </a:r>
            <a:r>
              <a:rPr lang="ja-JP" altLang="en-US" dirty="0" smtClean="0">
                <a:solidFill>
                  <a:srgbClr val="FFFFFF"/>
                </a:solidFill>
                <a:latin typeface="Arial"/>
                <a:ea typeface="HGP創英角ｺﾞｼｯｸUB"/>
                <a:cs typeface="Arial"/>
              </a:rPr>
              <a:t>はスイッチを追加することで対応できる。</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7" name="角丸四角形 6"/>
          <p:cNvSpPr/>
          <p:nvPr/>
        </p:nvSpPr>
        <p:spPr bwMode="auto">
          <a:xfrm>
            <a:off x="5257800" y="1524000"/>
            <a:ext cx="3581400" cy="8382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latin typeface="Arial"/>
                <a:ea typeface="HGP創英角ｺﾞｼｯｸUB"/>
                <a:cs typeface="Arial"/>
              </a:rPr>
              <a:t>一般的な企業ではダイナミックなノードの追加や移動はそれほど行われない。また、従来型スイッチも相当の能力を有し不足するとことはない。</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8" name="角丸四角形 7"/>
          <p:cNvSpPr/>
          <p:nvPr/>
        </p:nvSpPr>
        <p:spPr bwMode="auto">
          <a:xfrm>
            <a:off x="304800" y="2362200"/>
            <a:ext cx="2133600" cy="8382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FFFFFF"/>
                </a:solidFill>
                <a:latin typeface="Arial"/>
                <a:ea typeface="HGP創英角ｺﾞｼｯｸUB"/>
                <a:cs typeface="Arial"/>
              </a:rPr>
              <a:t>集中制御</a:t>
            </a:r>
            <a:endParaRPr kumimoji="0" lang="en-US" altLang="ja-JP" sz="1600" b="0" i="0" u="none" strike="noStrike" cap="none" normalizeH="0" baseline="0" dirty="0" smtClean="0">
              <a:ln>
                <a:noFill/>
              </a:ln>
              <a:solidFill>
                <a:srgbClr val="FFFFFF"/>
              </a:solidFill>
              <a:effectLst/>
              <a:latin typeface="Arial"/>
              <a:ea typeface="HGP創英角ｺﾞｼｯｸUB"/>
              <a:cs typeface="Arial"/>
            </a:endParaRPr>
          </a:p>
        </p:txBody>
      </p:sp>
      <p:sp>
        <p:nvSpPr>
          <p:cNvPr id="9" name="角丸四角形 8"/>
          <p:cNvSpPr/>
          <p:nvPr/>
        </p:nvSpPr>
        <p:spPr bwMode="auto">
          <a:xfrm>
            <a:off x="2438400" y="2362200"/>
            <a:ext cx="2819400" cy="838200"/>
          </a:xfrm>
          <a:prstGeom prst="roundRect">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latin typeface="Arial"/>
                <a:ea typeface="HGP創英角ｺﾞｼｯｸUB"/>
                <a:cs typeface="Arial"/>
              </a:rPr>
              <a:t>従来はネットワーク機器ごとに設定しなければならない。</a:t>
            </a:r>
            <a:r>
              <a:rPr lang="en-US" altLang="ja-JP" dirty="0" err="1" smtClean="0">
                <a:solidFill>
                  <a:srgbClr val="FFFFFF"/>
                </a:solidFill>
                <a:latin typeface="Arial"/>
                <a:ea typeface="HGP創英角ｺﾞｼｯｸUB"/>
                <a:cs typeface="Arial"/>
              </a:rPr>
              <a:t>OpenFlow</a:t>
            </a:r>
            <a:r>
              <a:rPr lang="ja-JP" altLang="en-US" dirty="0" smtClean="0">
                <a:solidFill>
                  <a:srgbClr val="FFFFFF"/>
                </a:solidFill>
                <a:latin typeface="Arial"/>
                <a:ea typeface="HGP創英角ｺﾞｼｯｸUB"/>
                <a:cs typeface="Arial"/>
              </a:rPr>
              <a:t>ではネットワークを全体として一元管理できる。</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10" name="角丸四角形 9"/>
          <p:cNvSpPr/>
          <p:nvPr/>
        </p:nvSpPr>
        <p:spPr bwMode="auto">
          <a:xfrm>
            <a:off x="5257800" y="2362200"/>
            <a:ext cx="3581400" cy="8382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既存の</a:t>
            </a:r>
            <a:r>
              <a:rPr kumimoji="0" lang="en-US" altLang="ja-JP" sz="1200" b="0" i="0" u="none" strike="noStrike" cap="none" normalizeH="0" baseline="0" dirty="0" smtClean="0">
                <a:ln>
                  <a:noFill/>
                </a:ln>
                <a:solidFill>
                  <a:srgbClr val="FFFFFF"/>
                </a:solidFill>
                <a:effectLst/>
                <a:latin typeface="Arial"/>
                <a:ea typeface="HGP創英角ｺﾞｼｯｸUB"/>
                <a:cs typeface="Arial"/>
              </a:rPr>
              <a:t>NW</a:t>
            </a:r>
            <a:r>
              <a:rPr kumimoji="0" lang="ja-JP" altLang="en-US" sz="1200" b="0" i="0" u="none" strike="noStrike" cap="none" normalizeH="0" baseline="0" dirty="0" smtClean="0">
                <a:ln>
                  <a:noFill/>
                </a:ln>
                <a:solidFill>
                  <a:srgbClr val="FFFFFF"/>
                </a:solidFill>
                <a:effectLst/>
                <a:latin typeface="Arial"/>
                <a:ea typeface="HGP創英角ｺﾞｼｯｸUB"/>
                <a:cs typeface="Arial"/>
              </a:rPr>
              <a:t>と併存する場合、</a:t>
            </a:r>
            <a:r>
              <a:rPr lang="ja-JP" altLang="en-US" dirty="0" smtClean="0">
                <a:solidFill>
                  <a:srgbClr val="FFFFFF"/>
                </a:solidFill>
                <a:latin typeface="Arial"/>
                <a:ea typeface="HGP創英角ｺﾞｼｯｸUB"/>
                <a:cs typeface="Arial"/>
              </a:rPr>
              <a:t>新規</a:t>
            </a:r>
            <a:r>
              <a:rPr lang="en-US" altLang="ja-JP" dirty="0" err="1" smtClean="0">
                <a:solidFill>
                  <a:srgbClr val="FFFFFF"/>
                </a:solidFill>
                <a:latin typeface="Arial"/>
                <a:ea typeface="HGP創英角ｺﾞｼｯｸUB"/>
                <a:cs typeface="Arial"/>
              </a:rPr>
              <a:t>OpenFlow</a:t>
            </a:r>
            <a:r>
              <a:rPr lang="ja-JP" altLang="en-US" dirty="0" smtClean="0">
                <a:solidFill>
                  <a:srgbClr val="FFFFFF"/>
                </a:solidFill>
                <a:latin typeface="Arial"/>
                <a:ea typeface="HGP創英角ｺﾞｼｯｸUB"/>
                <a:cs typeface="Arial"/>
              </a:rPr>
              <a:t>の</a:t>
            </a:r>
            <a:r>
              <a:rPr lang="en-US" altLang="ja-JP" dirty="0" smtClean="0">
                <a:solidFill>
                  <a:srgbClr val="FFFFFF"/>
                </a:solidFill>
                <a:latin typeface="Arial"/>
                <a:ea typeface="HGP創英角ｺﾞｼｯｸUB"/>
                <a:cs typeface="Arial"/>
              </a:rPr>
              <a:t>NW</a:t>
            </a:r>
            <a:r>
              <a:rPr lang="ja-JP" altLang="en-US" dirty="0" smtClean="0">
                <a:solidFill>
                  <a:srgbClr val="FFFFFF"/>
                </a:solidFill>
                <a:latin typeface="Arial"/>
                <a:ea typeface="HGP創英角ｺﾞｼｯｸUB"/>
                <a:cs typeface="Arial"/>
              </a:rPr>
              <a:t>と二重管理が必要。また、既存と新規をつなぐ</a:t>
            </a:r>
            <a:r>
              <a:rPr lang="en-US" altLang="ja-JP" dirty="0" smtClean="0">
                <a:solidFill>
                  <a:srgbClr val="FFFFFF"/>
                </a:solidFill>
                <a:latin typeface="Arial"/>
                <a:ea typeface="HGP創英角ｺﾞｼｯｸUB"/>
                <a:cs typeface="Arial"/>
              </a:rPr>
              <a:t>GW</a:t>
            </a:r>
            <a:r>
              <a:rPr lang="ja-JP" altLang="en-US" dirty="0" smtClean="0">
                <a:solidFill>
                  <a:srgbClr val="FFFFFF"/>
                </a:solidFill>
                <a:latin typeface="Arial"/>
                <a:ea typeface="HGP創英角ｺﾞｼｯｸUB"/>
                <a:cs typeface="Arial"/>
              </a:rPr>
              <a:t>も必要となり管理が三重化。結局、管理が複雑になる。</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11" name="角丸四角形 10"/>
          <p:cNvSpPr/>
          <p:nvPr/>
        </p:nvSpPr>
        <p:spPr bwMode="auto">
          <a:xfrm>
            <a:off x="304800" y="3200400"/>
            <a:ext cx="2133600" cy="8382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Arial"/>
                <a:ea typeface="HGP創英角ｺﾞｼｯｸUB"/>
                <a:cs typeface="Arial"/>
              </a:rPr>
              <a:t>経路制御</a:t>
            </a:r>
            <a:endParaRPr kumimoji="0" lang="en-US" altLang="ja-JP" sz="1600" b="0" i="0" u="none" strike="noStrike" cap="none" normalizeH="0" baseline="0" dirty="0" smtClean="0">
              <a:ln>
                <a:noFill/>
              </a:ln>
              <a:solidFill>
                <a:srgbClr val="FFFFFF"/>
              </a:solidFill>
              <a:effectLst/>
              <a:latin typeface="Arial"/>
              <a:ea typeface="HGP創英角ｺﾞｼｯｸUB"/>
              <a:cs typeface="Arial"/>
            </a:endParaRPr>
          </a:p>
        </p:txBody>
      </p:sp>
      <p:sp>
        <p:nvSpPr>
          <p:cNvPr id="12" name="角丸四角形 11"/>
          <p:cNvSpPr/>
          <p:nvPr/>
        </p:nvSpPr>
        <p:spPr bwMode="auto">
          <a:xfrm>
            <a:off x="2438400" y="3200400"/>
            <a:ext cx="2819400" cy="838200"/>
          </a:xfrm>
          <a:prstGeom prst="roundRect">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フロー単位で制御できる。負荷に合わせた制御や機器交換を無停止でできるなどの利便性も高い。</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13" name="角丸四角形 12"/>
          <p:cNvSpPr/>
          <p:nvPr/>
        </p:nvSpPr>
        <p:spPr bwMode="auto">
          <a:xfrm>
            <a:off x="5257800" y="3200400"/>
            <a:ext cx="3581400" cy="8382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既存機器との併存では、このメリットを活かせない。また、構成が複雑な場合</a:t>
            </a:r>
            <a:r>
              <a:rPr lang="ja-JP" altLang="en-US" dirty="0" smtClean="0">
                <a:solidFill>
                  <a:srgbClr val="FFFFFF"/>
                </a:solidFill>
                <a:latin typeface="Arial"/>
                <a:ea typeface="HGP創英角ｺﾞｼｯｸUB"/>
                <a:cs typeface="Arial"/>
              </a:rPr>
              <a:t>、</a:t>
            </a:r>
            <a:r>
              <a:rPr lang="en-US" altLang="ja-JP" dirty="0" err="1" smtClean="0">
                <a:solidFill>
                  <a:srgbClr val="FFFFFF"/>
                </a:solidFill>
                <a:latin typeface="Arial"/>
                <a:ea typeface="HGP創英角ｺﾞｼｯｸUB"/>
                <a:cs typeface="Arial"/>
              </a:rPr>
              <a:t>OpenFlow</a:t>
            </a:r>
            <a:r>
              <a:rPr lang="ja-JP" altLang="en-US" dirty="0" smtClean="0">
                <a:solidFill>
                  <a:srgbClr val="FFFFFF"/>
                </a:solidFill>
                <a:latin typeface="Arial"/>
                <a:ea typeface="HGP創英角ｺﾞｼｯｸUB"/>
                <a:cs typeface="Arial"/>
              </a:rPr>
              <a:t>ではダイナミック・ルーティングができずルート切り替えが手動となり運用が複雑になる。</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14" name="角丸四角形 13"/>
          <p:cNvSpPr/>
          <p:nvPr/>
        </p:nvSpPr>
        <p:spPr bwMode="auto">
          <a:xfrm>
            <a:off x="304800" y="4038600"/>
            <a:ext cx="2133600" cy="8382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Arial"/>
                <a:ea typeface="HGP創英角ｺﾞｼｯｸUB"/>
                <a:cs typeface="Arial"/>
              </a:rPr>
              <a:t>ネットワークの可視化</a:t>
            </a:r>
            <a:endParaRPr kumimoji="0" lang="en-US" altLang="ja-JP" sz="1600" b="0" i="0" u="none" strike="noStrike" cap="none" normalizeH="0" baseline="0" dirty="0" smtClean="0">
              <a:ln>
                <a:noFill/>
              </a:ln>
              <a:solidFill>
                <a:srgbClr val="FFFFFF"/>
              </a:solidFill>
              <a:effectLst/>
              <a:latin typeface="Arial"/>
              <a:ea typeface="HGP創英角ｺﾞｼｯｸUB"/>
              <a:cs typeface="Arial"/>
            </a:endParaRPr>
          </a:p>
        </p:txBody>
      </p:sp>
      <p:sp>
        <p:nvSpPr>
          <p:cNvPr id="15" name="角丸四角形 14"/>
          <p:cNvSpPr/>
          <p:nvPr/>
        </p:nvSpPr>
        <p:spPr bwMode="auto">
          <a:xfrm>
            <a:off x="2438400" y="4038600"/>
            <a:ext cx="2819400" cy="838200"/>
          </a:xfrm>
          <a:prstGeom prst="roundRect">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物理構成と仮想構成が分離され、物理構成に依存することなくダイナミックに構成の変更や管理ができる。</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16" name="角丸四角形 15"/>
          <p:cNvSpPr/>
          <p:nvPr/>
        </p:nvSpPr>
        <p:spPr bwMode="auto">
          <a:xfrm>
            <a:off x="5257800" y="4038600"/>
            <a:ext cx="3581400" cy="8382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従来は物理構成しかなく、構成管理やトラブルへの対応は直感的に対応できた。トラブルに当たり物理か論理かの切り分けも難しくなり、これまでのスキルが活かしにくい。</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17" name="角丸四角形 16"/>
          <p:cNvSpPr/>
          <p:nvPr/>
        </p:nvSpPr>
        <p:spPr bwMode="auto">
          <a:xfrm>
            <a:off x="304800" y="4876800"/>
            <a:ext cx="2133600" cy="8382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FFFFFF"/>
                </a:solidFill>
                <a:latin typeface="Arial"/>
                <a:ea typeface="HGP創英角ｺﾞｼｯｸUB"/>
                <a:cs typeface="Arial"/>
              </a:rPr>
              <a:t>ライブ</a:t>
            </a:r>
            <a:endParaRPr lang="en-US" altLang="ja-JP" sz="16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FFFFFF"/>
                </a:solidFill>
                <a:latin typeface="Arial"/>
                <a:ea typeface="HGP創英角ｺﾞｼｯｸUB"/>
                <a:cs typeface="Arial"/>
              </a:rPr>
              <a:t>マイグレーション</a:t>
            </a:r>
            <a:endParaRPr kumimoji="0" lang="en-US" altLang="ja-JP" sz="1600" b="0" i="0" u="none" strike="noStrike" cap="none" normalizeH="0" baseline="0" dirty="0" smtClean="0">
              <a:ln>
                <a:noFill/>
              </a:ln>
              <a:solidFill>
                <a:srgbClr val="FFFFFF"/>
              </a:solidFill>
              <a:effectLst/>
              <a:latin typeface="Arial"/>
              <a:ea typeface="HGP創英角ｺﾞｼｯｸUB"/>
              <a:cs typeface="Arial"/>
            </a:endParaRPr>
          </a:p>
        </p:txBody>
      </p:sp>
      <p:sp>
        <p:nvSpPr>
          <p:cNvPr id="18" name="角丸四角形 17"/>
          <p:cNvSpPr/>
          <p:nvPr/>
        </p:nvSpPr>
        <p:spPr bwMode="auto">
          <a:xfrm>
            <a:off x="2438400" y="4876800"/>
            <a:ext cx="2819400" cy="838200"/>
          </a:xfrm>
          <a:prstGeom prst="roundRect">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従来は同じ</a:t>
            </a:r>
            <a:r>
              <a:rPr kumimoji="0" lang="en-US" altLang="ja-JP" sz="1200" b="0" i="0" u="none" strike="noStrike" cap="none" normalizeH="0" baseline="0" dirty="0" smtClean="0">
                <a:ln>
                  <a:noFill/>
                </a:ln>
                <a:solidFill>
                  <a:srgbClr val="FFFFFF"/>
                </a:solidFill>
                <a:effectLst/>
                <a:latin typeface="Arial"/>
                <a:ea typeface="HGP創英角ｺﾞｼｯｸUB"/>
                <a:cs typeface="Arial"/>
              </a:rPr>
              <a:t>VLAN(</a:t>
            </a:r>
            <a:r>
              <a:rPr kumimoji="0" lang="ja-JP" altLang="en-US" sz="1200" b="0" i="0" u="none" strike="noStrike" cap="none" normalizeH="0" baseline="0" dirty="0" smtClean="0">
                <a:ln>
                  <a:noFill/>
                </a:ln>
                <a:solidFill>
                  <a:srgbClr val="FFFFFF"/>
                </a:solidFill>
                <a:effectLst/>
                <a:latin typeface="Arial"/>
                <a:ea typeface="HGP創英角ｺﾞｼｯｸUB"/>
                <a:cs typeface="Arial"/>
              </a:rPr>
              <a:t>サブネット</a:t>
            </a:r>
            <a:r>
              <a:rPr kumimoji="0" lang="en-US" altLang="ja-JP" sz="1200" b="0" i="0" u="none" strike="noStrike" cap="none" normalizeH="0" baseline="0" dirty="0" smtClean="0">
                <a:ln>
                  <a:noFill/>
                </a:ln>
                <a:solidFill>
                  <a:srgbClr val="FFFFFF"/>
                </a:solidFill>
                <a:effectLst/>
                <a:latin typeface="Arial"/>
                <a:ea typeface="HGP創英角ｺﾞｼｯｸUB"/>
                <a:cs typeface="Arial"/>
              </a:rPr>
              <a:t>)</a:t>
            </a:r>
            <a:r>
              <a:rPr kumimoji="0" lang="ja-JP" altLang="en-US" sz="1200" b="0" i="0" u="none" strike="noStrike" cap="none" normalizeH="0" baseline="0" dirty="0" smtClean="0">
                <a:ln>
                  <a:noFill/>
                </a:ln>
                <a:solidFill>
                  <a:srgbClr val="FFFFFF"/>
                </a:solidFill>
                <a:effectLst/>
                <a:latin typeface="Arial"/>
                <a:ea typeface="HGP創英角ｺﾞｼｯｸUB"/>
                <a:cs typeface="Arial"/>
              </a:rPr>
              <a:t>内でしか移動できなかった。</a:t>
            </a:r>
            <a:r>
              <a:rPr kumimoji="0" lang="en-US" altLang="ja-JP" sz="1200" b="0" i="0" u="none" strike="noStrike" cap="none" normalizeH="0" baseline="0" dirty="0" err="1" smtClean="0">
                <a:ln>
                  <a:noFill/>
                </a:ln>
                <a:solidFill>
                  <a:srgbClr val="FFFFFF"/>
                </a:solidFill>
                <a:effectLst/>
                <a:latin typeface="Arial"/>
                <a:ea typeface="HGP創英角ｺﾞｼｯｸUB"/>
                <a:cs typeface="Arial"/>
              </a:rPr>
              <a:t>OpenFlow</a:t>
            </a:r>
            <a:r>
              <a:rPr kumimoji="0" lang="ja-JP" altLang="en-US" sz="1200" b="0" i="0" u="none" strike="noStrike" cap="none" normalizeH="0" baseline="0" dirty="0" smtClean="0">
                <a:ln>
                  <a:noFill/>
                </a:ln>
                <a:solidFill>
                  <a:srgbClr val="FFFFFF"/>
                </a:solidFill>
                <a:effectLst/>
                <a:latin typeface="Arial"/>
                <a:ea typeface="HGP創英角ｺﾞｼｯｸUB"/>
                <a:cs typeface="Arial"/>
              </a:rPr>
              <a:t>では移動の制約がない。</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19" name="角丸四角形 18"/>
          <p:cNvSpPr/>
          <p:nvPr/>
        </p:nvSpPr>
        <p:spPr bwMode="auto">
          <a:xfrm>
            <a:off x="5257800" y="4876800"/>
            <a:ext cx="3581400" cy="8382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仮想サーバーが少ない場合はメリットは享受できない。また、一般的な企業内で頻繁にライブマイグレーションが行われることは少なく、メリットになりにくい。</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0" name="角丸四角形 19"/>
          <p:cNvSpPr/>
          <p:nvPr/>
        </p:nvSpPr>
        <p:spPr bwMode="auto">
          <a:xfrm>
            <a:off x="304800" y="1066800"/>
            <a:ext cx="2133600" cy="3810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期待されるメリット</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1" name="角丸四角形 20"/>
          <p:cNvSpPr/>
          <p:nvPr/>
        </p:nvSpPr>
        <p:spPr bwMode="auto">
          <a:xfrm>
            <a:off x="2438400" y="1066800"/>
            <a:ext cx="2819400" cy="381000"/>
          </a:xfrm>
          <a:prstGeom prst="roundRect">
            <a:avLst>
              <a:gd name="adj" fmla="val 50000"/>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特徴</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2" name="角丸四角形 21"/>
          <p:cNvSpPr/>
          <p:nvPr/>
        </p:nvSpPr>
        <p:spPr bwMode="auto">
          <a:xfrm>
            <a:off x="5257800" y="1066800"/>
            <a:ext cx="3581400" cy="381000"/>
          </a:xfrm>
          <a:prstGeom prst="roundRect">
            <a:avLst>
              <a:gd name="adj" fmla="val 50000"/>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一般的な企業に適用する場合の課題</a:t>
            </a:r>
            <a:endParaRPr kumimoji="0" lang="en-US" altLang="ja-JP"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3" name="角丸四角形 22"/>
          <p:cNvSpPr/>
          <p:nvPr/>
        </p:nvSpPr>
        <p:spPr bwMode="auto">
          <a:xfrm>
            <a:off x="304800" y="5867400"/>
            <a:ext cx="4953000" cy="685800"/>
          </a:xfrm>
          <a:prstGeom prst="roundRect">
            <a:avLst>
              <a:gd name="adj" fmla="val 2541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現状では既存環境との併存前提では</a:t>
            </a:r>
            <a:r>
              <a:rPr kumimoji="0" lang="en-US" altLang="ja-JP" b="0" i="0" u="none" strike="noStrike" cap="none" normalizeH="0" baseline="0" dirty="0" err="1" smtClean="0">
                <a:ln>
                  <a:noFill/>
                </a:ln>
                <a:solidFill>
                  <a:srgbClr val="FFFFFF"/>
                </a:solidFill>
                <a:effectLst/>
                <a:latin typeface="Arial"/>
                <a:ea typeface="HGP創英角ｺﾞｼｯｸUB"/>
                <a:cs typeface="Arial"/>
              </a:rPr>
              <a:t>OpenFlow</a:t>
            </a:r>
            <a:r>
              <a:rPr kumimoji="0" lang="ja-JP" altLang="en-US" b="0" i="0" u="none" strike="noStrike" cap="none" normalizeH="0" baseline="0" dirty="0" smtClean="0">
                <a:ln>
                  <a:noFill/>
                </a:ln>
                <a:solidFill>
                  <a:srgbClr val="FFFFFF"/>
                </a:solidFill>
                <a:effectLst/>
                <a:latin typeface="Arial"/>
                <a:ea typeface="HGP創英角ｺﾞｼｯｸUB"/>
                <a:cs typeface="Arial"/>
              </a:rPr>
              <a:t>への移行に課題</a:t>
            </a:r>
            <a:endParaRPr kumimoji="0" lang="en-US" altLang="ja-JP"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成熟度が低く、従来可能だったきめ細かな対応ができないことも多い</a:t>
            </a:r>
          </a:p>
        </p:txBody>
      </p:sp>
      <p:sp>
        <p:nvSpPr>
          <p:cNvPr id="24" name="角丸四角形 23"/>
          <p:cNvSpPr/>
          <p:nvPr/>
        </p:nvSpPr>
        <p:spPr bwMode="auto">
          <a:xfrm>
            <a:off x="5257800" y="5867400"/>
            <a:ext cx="3581400" cy="685800"/>
          </a:xfrm>
          <a:prstGeom prst="roundRect">
            <a:avLst>
              <a:gd name="adj" fmla="val 25417"/>
            </a:avLst>
          </a:prstGeom>
          <a:solidFill>
            <a:srgbClr val="3333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複数データセンターを持つ大規模クラウド事業者や</a:t>
            </a:r>
            <a:endParaRPr kumimoji="0" lang="en-US" altLang="ja-JP"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latin typeface="Arial"/>
                <a:ea typeface="HGP創英角ｺﾞｼｯｸUB"/>
                <a:cs typeface="Arial"/>
              </a:rPr>
              <a:t>全く新規に構築する場合はメリット</a:t>
            </a:r>
            <a:endParaRPr kumimoji="0" lang="ja-JP" altLang="en-US" b="0" i="0" u="none" strike="noStrike" cap="none" normalizeH="0" baseline="0" dirty="0" smtClean="0">
              <a:ln>
                <a:noFill/>
              </a:ln>
              <a:solidFill>
                <a:srgbClr val="FFFFFF"/>
              </a:solidFill>
              <a:effectLst/>
              <a:latin typeface="Arial"/>
              <a:ea typeface="HGP創英角ｺﾞｼｯｸUB"/>
              <a:cs typeface="Arial"/>
            </a:endParaRPr>
          </a:p>
        </p:txBody>
      </p:sp>
    </p:spTree>
    <p:extLst>
      <p:ext uri="{BB962C8B-B14F-4D97-AF65-F5344CB8AC3E}">
        <p14:creationId xmlns:p14="http://schemas.microsoft.com/office/powerpoint/2010/main" val="4072937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12" presetClass="entr" presetSubtype="8"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p:tgtEl>
                                          <p:spTgt spid="6"/>
                                        </p:tgtEl>
                                        <p:attrNameLst>
                                          <p:attrName>ppt_x</p:attrName>
                                        </p:attrNameLst>
                                      </p:cBhvr>
                                      <p:tavLst>
                                        <p:tav tm="0">
                                          <p:val>
                                            <p:strVal val="#ppt_x-#ppt_w*1.125000"/>
                                          </p:val>
                                        </p:tav>
                                        <p:tav tm="100000">
                                          <p:val>
                                            <p:strVal val="#ppt_x"/>
                                          </p:val>
                                        </p:tav>
                                      </p:tavLst>
                                    </p:anim>
                                    <p:animEffect transition="in" filter="wipe(right)">
                                      <p:cBhvr>
                                        <p:cTn id="35" dur="500"/>
                                        <p:tgtEl>
                                          <p:spTgt spid="6"/>
                                        </p:tgtEl>
                                      </p:cBhvr>
                                    </p:animEffect>
                                  </p:childTnLst>
                                </p:cTn>
                              </p:par>
                              <p:par>
                                <p:cTn id="36" presetID="12" presetClass="entr" presetSubtype="8" fill="hold" grpId="0" nodeType="with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p:tgtEl>
                                          <p:spTgt spid="7"/>
                                        </p:tgtEl>
                                        <p:attrNameLst>
                                          <p:attrName>ppt_x</p:attrName>
                                        </p:attrNameLst>
                                      </p:cBhvr>
                                      <p:tavLst>
                                        <p:tav tm="0">
                                          <p:val>
                                            <p:strVal val="#ppt_x-#ppt_w*1.125000"/>
                                          </p:val>
                                        </p:tav>
                                        <p:tav tm="100000">
                                          <p:val>
                                            <p:strVal val="#ppt_x"/>
                                          </p:val>
                                        </p:tav>
                                      </p:tavLst>
                                    </p:anim>
                                    <p:animEffect transition="in" filter="wipe(right)">
                                      <p:cBhvr>
                                        <p:cTn id="39" dur="500"/>
                                        <p:tgtEl>
                                          <p:spTgt spid="7"/>
                                        </p:tgtEl>
                                      </p:cBhvr>
                                    </p:animEffect>
                                  </p:childTnLst>
                                </p:cTn>
                              </p:par>
                            </p:childTnLst>
                          </p:cTn>
                        </p:par>
                      </p:childTnLst>
                    </p:cTn>
                  </p:par>
                  <p:par>
                    <p:cTn id="40" fill="hold">
                      <p:stCondLst>
                        <p:cond delay="indefinite"/>
                      </p:stCondLst>
                      <p:childTnLst>
                        <p:par>
                          <p:cTn id="41" fill="hold">
                            <p:stCondLst>
                              <p:cond delay="0"/>
                            </p:stCondLst>
                            <p:childTnLst>
                              <p:par>
                                <p:cTn id="42" presetID="12" presetClass="entr" presetSubtype="8" fill="hold" grpId="0" nodeType="click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p:tgtEl>
                                          <p:spTgt spid="9"/>
                                        </p:tgtEl>
                                        <p:attrNameLst>
                                          <p:attrName>ppt_x</p:attrName>
                                        </p:attrNameLst>
                                      </p:cBhvr>
                                      <p:tavLst>
                                        <p:tav tm="0">
                                          <p:val>
                                            <p:strVal val="#ppt_x-#ppt_w*1.125000"/>
                                          </p:val>
                                        </p:tav>
                                        <p:tav tm="100000">
                                          <p:val>
                                            <p:strVal val="#ppt_x"/>
                                          </p:val>
                                        </p:tav>
                                      </p:tavLst>
                                    </p:anim>
                                    <p:animEffect transition="in" filter="wipe(right)">
                                      <p:cBhvr>
                                        <p:cTn id="45" dur="500"/>
                                        <p:tgtEl>
                                          <p:spTgt spid="9"/>
                                        </p:tgtEl>
                                      </p:cBhvr>
                                    </p:animEffect>
                                  </p:childTnLst>
                                </p:cTn>
                              </p:par>
                              <p:par>
                                <p:cTn id="46" presetID="12" presetClass="entr" presetSubtype="8"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p:tgtEl>
                                          <p:spTgt spid="10"/>
                                        </p:tgtEl>
                                        <p:attrNameLst>
                                          <p:attrName>ppt_x</p:attrName>
                                        </p:attrNameLst>
                                      </p:cBhvr>
                                      <p:tavLst>
                                        <p:tav tm="0">
                                          <p:val>
                                            <p:strVal val="#ppt_x-#ppt_w*1.125000"/>
                                          </p:val>
                                        </p:tav>
                                        <p:tav tm="100000">
                                          <p:val>
                                            <p:strVal val="#ppt_x"/>
                                          </p:val>
                                        </p:tav>
                                      </p:tavLst>
                                    </p:anim>
                                    <p:animEffect transition="in" filter="wipe(right)">
                                      <p:cBhvr>
                                        <p:cTn id="49" dur="500"/>
                                        <p:tgtEl>
                                          <p:spTgt spid="10"/>
                                        </p:tgtEl>
                                      </p:cBhvr>
                                    </p:animEffect>
                                  </p:childTnLst>
                                </p:cTn>
                              </p:par>
                            </p:childTnLst>
                          </p:cTn>
                        </p:par>
                      </p:childTnLst>
                    </p:cTn>
                  </p:par>
                  <p:par>
                    <p:cTn id="50" fill="hold">
                      <p:stCondLst>
                        <p:cond delay="indefinite"/>
                      </p:stCondLst>
                      <p:childTnLst>
                        <p:par>
                          <p:cTn id="51" fill="hold">
                            <p:stCondLst>
                              <p:cond delay="0"/>
                            </p:stCondLst>
                            <p:childTnLst>
                              <p:par>
                                <p:cTn id="52" presetID="12" presetClass="entr" presetSubtype="8" fill="hold" grpId="0" nodeType="click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p:tgtEl>
                                          <p:spTgt spid="12"/>
                                        </p:tgtEl>
                                        <p:attrNameLst>
                                          <p:attrName>ppt_x</p:attrName>
                                        </p:attrNameLst>
                                      </p:cBhvr>
                                      <p:tavLst>
                                        <p:tav tm="0">
                                          <p:val>
                                            <p:strVal val="#ppt_x-#ppt_w*1.125000"/>
                                          </p:val>
                                        </p:tav>
                                        <p:tav tm="100000">
                                          <p:val>
                                            <p:strVal val="#ppt_x"/>
                                          </p:val>
                                        </p:tav>
                                      </p:tavLst>
                                    </p:anim>
                                    <p:animEffect transition="in" filter="wipe(right)">
                                      <p:cBhvr>
                                        <p:cTn id="55" dur="500"/>
                                        <p:tgtEl>
                                          <p:spTgt spid="12"/>
                                        </p:tgtEl>
                                      </p:cBhvr>
                                    </p:animEffect>
                                  </p:childTnLst>
                                </p:cTn>
                              </p:par>
                              <p:par>
                                <p:cTn id="56" presetID="12" presetClass="entr" presetSubtype="8" fill="hold" grpId="0" nodeType="with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500"/>
                                        <p:tgtEl>
                                          <p:spTgt spid="13"/>
                                        </p:tgtEl>
                                        <p:attrNameLst>
                                          <p:attrName>ppt_x</p:attrName>
                                        </p:attrNameLst>
                                      </p:cBhvr>
                                      <p:tavLst>
                                        <p:tav tm="0">
                                          <p:val>
                                            <p:strVal val="#ppt_x-#ppt_w*1.125000"/>
                                          </p:val>
                                        </p:tav>
                                        <p:tav tm="100000">
                                          <p:val>
                                            <p:strVal val="#ppt_x"/>
                                          </p:val>
                                        </p:tav>
                                      </p:tavLst>
                                    </p:anim>
                                    <p:animEffect transition="in" filter="wipe(right)">
                                      <p:cBhvr>
                                        <p:cTn id="59" dur="5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12" presetClass="entr" presetSubtype="8" fill="hold" grpId="0" nodeType="click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500"/>
                                        <p:tgtEl>
                                          <p:spTgt spid="15"/>
                                        </p:tgtEl>
                                        <p:attrNameLst>
                                          <p:attrName>ppt_x</p:attrName>
                                        </p:attrNameLst>
                                      </p:cBhvr>
                                      <p:tavLst>
                                        <p:tav tm="0">
                                          <p:val>
                                            <p:strVal val="#ppt_x-#ppt_w*1.125000"/>
                                          </p:val>
                                        </p:tav>
                                        <p:tav tm="100000">
                                          <p:val>
                                            <p:strVal val="#ppt_x"/>
                                          </p:val>
                                        </p:tav>
                                      </p:tavLst>
                                    </p:anim>
                                    <p:animEffect transition="in" filter="wipe(right)">
                                      <p:cBhvr>
                                        <p:cTn id="65" dur="500"/>
                                        <p:tgtEl>
                                          <p:spTgt spid="15"/>
                                        </p:tgtEl>
                                      </p:cBhvr>
                                    </p:animEffect>
                                  </p:childTnLst>
                                </p:cTn>
                              </p:par>
                              <p:par>
                                <p:cTn id="66" presetID="12" presetClass="entr" presetSubtype="8" fill="hold" grpId="0" nodeType="withEffect">
                                  <p:stCondLst>
                                    <p:cond delay="0"/>
                                  </p:stCondLst>
                                  <p:childTnLst>
                                    <p:set>
                                      <p:cBhvr>
                                        <p:cTn id="67" dur="1" fill="hold">
                                          <p:stCondLst>
                                            <p:cond delay="0"/>
                                          </p:stCondLst>
                                        </p:cTn>
                                        <p:tgtEl>
                                          <p:spTgt spid="16"/>
                                        </p:tgtEl>
                                        <p:attrNameLst>
                                          <p:attrName>style.visibility</p:attrName>
                                        </p:attrNameLst>
                                      </p:cBhvr>
                                      <p:to>
                                        <p:strVal val="visible"/>
                                      </p:to>
                                    </p:set>
                                    <p:anim calcmode="lin" valueType="num">
                                      <p:cBhvr additive="base">
                                        <p:cTn id="68" dur="500"/>
                                        <p:tgtEl>
                                          <p:spTgt spid="16"/>
                                        </p:tgtEl>
                                        <p:attrNameLst>
                                          <p:attrName>ppt_x</p:attrName>
                                        </p:attrNameLst>
                                      </p:cBhvr>
                                      <p:tavLst>
                                        <p:tav tm="0">
                                          <p:val>
                                            <p:strVal val="#ppt_x-#ppt_w*1.125000"/>
                                          </p:val>
                                        </p:tav>
                                        <p:tav tm="100000">
                                          <p:val>
                                            <p:strVal val="#ppt_x"/>
                                          </p:val>
                                        </p:tav>
                                      </p:tavLst>
                                    </p:anim>
                                    <p:animEffect transition="in" filter="wipe(right)">
                                      <p:cBhvr>
                                        <p:cTn id="69" dur="500"/>
                                        <p:tgtEl>
                                          <p:spTgt spid="16"/>
                                        </p:tgtEl>
                                      </p:cBhvr>
                                    </p:animEffect>
                                  </p:childTnLst>
                                </p:cTn>
                              </p:par>
                            </p:childTnLst>
                          </p:cTn>
                        </p:par>
                      </p:childTnLst>
                    </p:cTn>
                  </p:par>
                  <p:par>
                    <p:cTn id="70" fill="hold">
                      <p:stCondLst>
                        <p:cond delay="indefinite"/>
                      </p:stCondLst>
                      <p:childTnLst>
                        <p:par>
                          <p:cTn id="71" fill="hold">
                            <p:stCondLst>
                              <p:cond delay="0"/>
                            </p:stCondLst>
                            <p:childTnLst>
                              <p:par>
                                <p:cTn id="72" presetID="12" presetClass="entr" presetSubtype="8" fill="hold" grpId="0" nodeType="clickEffect">
                                  <p:stCondLst>
                                    <p:cond delay="0"/>
                                  </p:stCondLst>
                                  <p:childTnLst>
                                    <p:set>
                                      <p:cBhvr>
                                        <p:cTn id="73" dur="1" fill="hold">
                                          <p:stCondLst>
                                            <p:cond delay="0"/>
                                          </p:stCondLst>
                                        </p:cTn>
                                        <p:tgtEl>
                                          <p:spTgt spid="18"/>
                                        </p:tgtEl>
                                        <p:attrNameLst>
                                          <p:attrName>style.visibility</p:attrName>
                                        </p:attrNameLst>
                                      </p:cBhvr>
                                      <p:to>
                                        <p:strVal val="visible"/>
                                      </p:to>
                                    </p:set>
                                    <p:anim calcmode="lin" valueType="num">
                                      <p:cBhvr additive="base">
                                        <p:cTn id="74" dur="500"/>
                                        <p:tgtEl>
                                          <p:spTgt spid="18"/>
                                        </p:tgtEl>
                                        <p:attrNameLst>
                                          <p:attrName>ppt_x</p:attrName>
                                        </p:attrNameLst>
                                      </p:cBhvr>
                                      <p:tavLst>
                                        <p:tav tm="0">
                                          <p:val>
                                            <p:strVal val="#ppt_x-#ppt_w*1.125000"/>
                                          </p:val>
                                        </p:tav>
                                        <p:tav tm="100000">
                                          <p:val>
                                            <p:strVal val="#ppt_x"/>
                                          </p:val>
                                        </p:tav>
                                      </p:tavLst>
                                    </p:anim>
                                    <p:animEffect transition="in" filter="wipe(right)">
                                      <p:cBhvr>
                                        <p:cTn id="75" dur="500"/>
                                        <p:tgtEl>
                                          <p:spTgt spid="18"/>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19"/>
                                        </p:tgtEl>
                                        <p:attrNameLst>
                                          <p:attrName>style.visibility</p:attrName>
                                        </p:attrNameLst>
                                      </p:cBhvr>
                                      <p:to>
                                        <p:strVal val="visible"/>
                                      </p:to>
                                    </p:set>
                                    <p:anim calcmode="lin" valueType="num">
                                      <p:cBhvr additive="base">
                                        <p:cTn id="78" dur="500"/>
                                        <p:tgtEl>
                                          <p:spTgt spid="19"/>
                                        </p:tgtEl>
                                        <p:attrNameLst>
                                          <p:attrName>ppt_x</p:attrName>
                                        </p:attrNameLst>
                                      </p:cBhvr>
                                      <p:tavLst>
                                        <p:tav tm="0">
                                          <p:val>
                                            <p:strVal val="#ppt_x-#ppt_w*1.125000"/>
                                          </p:val>
                                        </p:tav>
                                        <p:tav tm="100000">
                                          <p:val>
                                            <p:strVal val="#ppt_x"/>
                                          </p:val>
                                        </p:tav>
                                      </p:tavLst>
                                    </p:anim>
                                    <p:animEffect transition="in" filter="wipe(right)">
                                      <p:cBhvr>
                                        <p:cTn id="79" dur="500"/>
                                        <p:tgtEl>
                                          <p:spTgt spid="19"/>
                                        </p:tgtEl>
                                      </p:cBhvr>
                                    </p:animEffect>
                                  </p:childTnLst>
                                </p:cTn>
                              </p:par>
                            </p:childTnLst>
                          </p:cTn>
                        </p:par>
                      </p:childTnLst>
                    </p:cTn>
                  </p:par>
                  <p:par>
                    <p:cTn id="80" fill="hold">
                      <p:stCondLst>
                        <p:cond delay="indefinite"/>
                      </p:stCondLst>
                      <p:childTnLst>
                        <p:par>
                          <p:cTn id="81" fill="hold">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dissolve">
                                      <p:cBhvr>
                                        <p:cTn id="84" dur="500"/>
                                        <p:tgtEl>
                                          <p:spTgt spid="23"/>
                                        </p:tgtEl>
                                      </p:cBhvr>
                                    </p:animEffect>
                                  </p:childTnLst>
                                </p:cTn>
                              </p:par>
                            </p:childTnLst>
                          </p:cTn>
                        </p:par>
                      </p:childTnLst>
                    </p:cTn>
                  </p:par>
                  <p:par>
                    <p:cTn id="85" fill="hold">
                      <p:stCondLst>
                        <p:cond delay="indefinite"/>
                      </p:stCondLst>
                      <p:childTnLst>
                        <p:par>
                          <p:cTn id="86" fill="hold">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24"/>
                                        </p:tgtEl>
                                        <p:attrNameLst>
                                          <p:attrName>style.visibility</p:attrName>
                                        </p:attrNameLst>
                                      </p:cBhvr>
                                      <p:to>
                                        <p:strVal val="visible"/>
                                      </p:to>
                                    </p:set>
                                    <p:animEffect transition="in" filter="dissolve">
                                      <p:cBhvr>
                                        <p:cTn id="8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3" grpId="0" animBg="1"/>
      <p:bldP spid="2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2402" name="Picture 2" descr="MPj043925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95500" y="1143000"/>
            <a:ext cx="4953000" cy="4953000"/>
          </a:xfrm>
          <a:prstGeom prst="rect">
            <a:avLst/>
          </a:prstGeom>
          <a:noFill/>
          <a:extLst>
            <a:ext uri="{909E8E84-426E-40dd-AFC4-6F175D3DCCD1}">
              <a14:hiddenFill xmlns:a14="http://schemas.microsoft.com/office/drawing/2010/main">
                <a:solidFill>
                  <a:srgbClr val="FFFFFF"/>
                </a:solidFill>
              </a14:hiddenFill>
            </a:ext>
          </a:extLst>
        </p:spPr>
      </p:pic>
      <p:sp>
        <p:nvSpPr>
          <p:cNvPr id="742403" name="Text Box 3"/>
          <p:cNvSpPr txBox="1">
            <a:spLocks noChangeArrowheads="1"/>
          </p:cNvSpPr>
          <p:nvPr/>
        </p:nvSpPr>
        <p:spPr bwMode="auto">
          <a:xfrm>
            <a:off x="3020837" y="3733800"/>
            <a:ext cx="3143809" cy="117570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3200" dirty="0" smtClean="0">
                <a:solidFill>
                  <a:srgbClr val="0000CC"/>
                </a:solidFill>
                <a:latin typeface="Arial"/>
                <a:ea typeface="HGP創英角ｺﾞｼｯｸUB" pitchFamily="50" charset="-128"/>
                <a:cs typeface="Arial"/>
              </a:rPr>
              <a:t>仮想化を取り巻く</a:t>
            </a:r>
            <a:endParaRPr lang="en-US" altLang="ja-JP" sz="3200" dirty="0" smtClean="0">
              <a:solidFill>
                <a:srgbClr val="0000CC"/>
              </a:solidFill>
              <a:latin typeface="Arial"/>
              <a:ea typeface="HGP創英角ｺﾞｼｯｸUB" pitchFamily="50" charset="-128"/>
              <a:cs typeface="Arial"/>
            </a:endParaRPr>
          </a:p>
          <a:p>
            <a:pPr algn="ctr"/>
            <a:r>
              <a:rPr lang="ja-JP" altLang="en-US" sz="3200" dirty="0" smtClean="0">
                <a:solidFill>
                  <a:srgbClr val="0000CC"/>
                </a:solidFill>
                <a:latin typeface="Arial"/>
                <a:ea typeface="HGP創英角ｺﾞｼｯｸUB" pitchFamily="50" charset="-128"/>
                <a:cs typeface="Arial"/>
              </a:rPr>
              <a:t>新しい取り組み</a:t>
            </a:r>
          </a:p>
        </p:txBody>
      </p:sp>
    </p:spTree>
    <p:extLst>
      <p:ext uri="{BB962C8B-B14F-4D97-AF65-F5344CB8AC3E}">
        <p14:creationId xmlns:p14="http://schemas.microsoft.com/office/powerpoint/2010/main" val="530730357"/>
      </p:ext>
    </p:extLst>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AutoShape 2"/>
          <p:cNvSpPr>
            <a:spLocks noChangeArrowheads="1"/>
          </p:cNvSpPr>
          <p:nvPr/>
        </p:nvSpPr>
        <p:spPr bwMode="auto">
          <a:xfrm>
            <a:off x="457200" y="5715000"/>
            <a:ext cx="8229600" cy="609600"/>
          </a:xfrm>
          <a:prstGeom prst="roundRect">
            <a:avLst>
              <a:gd name="adj" fmla="val 25259"/>
            </a:avLst>
          </a:prstGeom>
          <a:solidFill>
            <a:srgbClr val="FF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2000">
                <a:solidFill>
                  <a:schemeClr val="bg1"/>
                </a:solidFill>
                <a:latin typeface="Arial" pitchFamily="34" charset="0"/>
                <a:ea typeface="HGP創英角ｺﾞｼｯｸUB" pitchFamily="50" charset="-128"/>
                <a:cs typeface="Arial" pitchFamily="34" charset="0"/>
              </a:rPr>
              <a:t>使いもしない大量のディスクを購入、設置、動作させている</a:t>
            </a:r>
          </a:p>
        </p:txBody>
      </p:sp>
      <p:sp>
        <p:nvSpPr>
          <p:cNvPr id="711684" name="AutoShape 4"/>
          <p:cNvSpPr>
            <a:spLocks noChangeArrowheads="1"/>
          </p:cNvSpPr>
          <p:nvPr/>
        </p:nvSpPr>
        <p:spPr bwMode="auto">
          <a:xfrm rot="5400000">
            <a:off x="3657600" y="1333500"/>
            <a:ext cx="1066800" cy="1447800"/>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685" name="Rectangle 5"/>
          <p:cNvSpPr>
            <a:spLocks noGrp="1" noChangeArrowheads="1"/>
          </p:cNvSpPr>
          <p:nvPr>
            <p:ph type="title"/>
          </p:nvPr>
        </p:nvSpPr>
        <p:spPr>
          <a:xfrm>
            <a:off x="152399" y="152400"/>
            <a:ext cx="8990013" cy="533400"/>
          </a:xfrm>
        </p:spPr>
        <p:txBody>
          <a:bodyPr/>
          <a:lstStyle/>
          <a:p>
            <a:r>
              <a:rPr lang="ja-JP" altLang="en-US" sz="2800" dirty="0">
                <a:ea typeface="ＭＳ Ｐゴシック" pitchFamily="50" charset="-128"/>
              </a:rPr>
              <a:t>ストレージの仮想化を補完する技術</a:t>
            </a:r>
            <a:r>
              <a:rPr lang="ja-JP" altLang="en-US" sz="2400" dirty="0">
                <a:ea typeface="ＭＳ Ｐゴシック" pitchFamily="50" charset="-128"/>
              </a:rPr>
              <a:t>：シンプロビジョニング（１）</a:t>
            </a:r>
          </a:p>
        </p:txBody>
      </p:sp>
      <p:sp>
        <p:nvSpPr>
          <p:cNvPr id="711686" name="AutoShape 6"/>
          <p:cNvSpPr>
            <a:spLocks noChangeArrowheads="1"/>
          </p:cNvSpPr>
          <p:nvPr/>
        </p:nvSpPr>
        <p:spPr bwMode="auto">
          <a:xfrm>
            <a:off x="2400300" y="13716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687" name="AutoShape 7"/>
          <p:cNvSpPr>
            <a:spLocks noChangeArrowheads="1"/>
          </p:cNvSpPr>
          <p:nvPr/>
        </p:nvSpPr>
        <p:spPr bwMode="auto">
          <a:xfrm>
            <a:off x="723900" y="1371600"/>
            <a:ext cx="1066800" cy="1295400"/>
          </a:xfrm>
          <a:prstGeom prst="can">
            <a:avLst>
              <a:gd name="adj" fmla="val 24702"/>
            </a:avLst>
          </a:prstGeom>
          <a:solidFill>
            <a:srgbClr val="EAEAEA"/>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11688" name="Group 8"/>
          <p:cNvGrpSpPr>
            <a:grpSpLocks/>
          </p:cNvGrpSpPr>
          <p:nvPr/>
        </p:nvGrpSpPr>
        <p:grpSpPr bwMode="auto">
          <a:xfrm>
            <a:off x="4191000" y="1524000"/>
            <a:ext cx="1143000" cy="1066800"/>
            <a:chOff x="2592" y="2112"/>
            <a:chExt cx="1120" cy="1166"/>
          </a:xfrm>
        </p:grpSpPr>
        <p:sp>
          <p:nvSpPr>
            <p:cNvPr id="711689" name="AutoShape 9"/>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0" name="Freeform 10"/>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1" name="Freeform 11"/>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2" name="Freeform 12"/>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3" name="Freeform 13"/>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4" name="Freeform 14"/>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5" name="Freeform 15"/>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6" name="Freeform 16"/>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7" name="Freeform 17"/>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8" name="Freeform 18"/>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9" name="Freeform 19"/>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0" name="Freeform 20"/>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1" name="Freeform 21"/>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2" name="Freeform 22"/>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3" name="Freeform 23"/>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4" name="Freeform 24"/>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5" name="Freeform 25"/>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6" name="Freeform 26"/>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7" name="Freeform 27"/>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8" name="Freeform 28"/>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9" name="Rectangle 29"/>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0" name="Freeform 30"/>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1" name="Freeform 31"/>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2" name="Freeform 32"/>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3" name="Freeform 33"/>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4" name="Freeform 34"/>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5" name="Freeform 35"/>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6" name="Freeform 3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7" name="Freeform 3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8" name="Freeform 38"/>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9" name="Freeform 39"/>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0" name="Freeform 40"/>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1" name="Freeform 41"/>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2" name="Freeform 42"/>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3" name="Freeform 43"/>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4" name="Freeform 44"/>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5" name="Freeform 45"/>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6" name="Freeform 46"/>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7" name="Freeform 47"/>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8" name="Freeform 48"/>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9" name="Freeform 49"/>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30" name="Freeform 50"/>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31" name="Freeform 51"/>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32" name="Freeform 52"/>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sp>
        <p:nvSpPr>
          <p:cNvPr id="711733" name="Text Box 53"/>
          <p:cNvSpPr txBox="1">
            <a:spLocks noChangeArrowheads="1"/>
          </p:cNvSpPr>
          <p:nvPr/>
        </p:nvSpPr>
        <p:spPr bwMode="auto">
          <a:xfrm>
            <a:off x="2400300" y="2743200"/>
            <a:ext cx="1112805"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11734" name="Rectangle 54"/>
          <p:cNvSpPr>
            <a:spLocks noChangeArrowheads="1"/>
          </p:cNvSpPr>
          <p:nvPr/>
        </p:nvSpPr>
        <p:spPr bwMode="auto">
          <a:xfrm>
            <a:off x="1790700" y="1524000"/>
            <a:ext cx="609600" cy="304800"/>
          </a:xfrm>
          <a:prstGeom prst="rect">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735" name="Text Box 55"/>
          <p:cNvSpPr txBox="1">
            <a:spLocks noChangeArrowheads="1"/>
          </p:cNvSpPr>
          <p:nvPr/>
        </p:nvSpPr>
        <p:spPr bwMode="auto">
          <a:xfrm>
            <a:off x="3695700" y="18542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1736" name="AutoShape 56"/>
          <p:cNvSpPr>
            <a:spLocks noChangeArrowheads="1"/>
          </p:cNvSpPr>
          <p:nvPr/>
        </p:nvSpPr>
        <p:spPr bwMode="auto">
          <a:xfrm>
            <a:off x="2400300" y="13716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737" name="Text Box 57"/>
          <p:cNvSpPr txBox="1">
            <a:spLocks noChangeArrowheads="1"/>
          </p:cNvSpPr>
          <p:nvPr/>
        </p:nvSpPr>
        <p:spPr bwMode="auto">
          <a:xfrm>
            <a:off x="2430987" y="1630363"/>
            <a:ext cx="1015021"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dirty="0" smtClean="0">
                <a:solidFill>
                  <a:schemeClr val="bg1"/>
                </a:solidFill>
                <a:latin typeface="Arial" pitchFamily="34" charset="0"/>
                <a:ea typeface="HGP創英角ｺﾞｼｯｸUB" pitchFamily="50" charset="-128"/>
                <a:cs typeface="Arial" pitchFamily="34" charset="0"/>
              </a:rPr>
              <a:t>実データ</a:t>
            </a:r>
            <a:r>
              <a:rPr lang="en-US" altLang="ja-JP" dirty="0" smtClean="0">
                <a:solidFill>
                  <a:schemeClr val="bg1"/>
                </a:solidFill>
                <a:latin typeface="Arial" pitchFamily="34" charset="0"/>
                <a:ea typeface="HGP創英角ｺﾞｼｯｸUB" pitchFamily="50" charset="-128"/>
                <a:cs typeface="Arial" pitchFamily="34" charset="0"/>
              </a:rPr>
              <a:t>2TB</a:t>
            </a:r>
            <a:endParaRPr lang="ja-JP" altLang="en-US" dirty="0">
              <a:solidFill>
                <a:schemeClr val="bg1"/>
              </a:solidFill>
              <a:latin typeface="Arial" pitchFamily="34" charset="0"/>
              <a:ea typeface="HGP創英角ｺﾞｼｯｸUB" pitchFamily="50" charset="-128"/>
              <a:cs typeface="Arial" pitchFamily="34" charset="0"/>
            </a:endParaRPr>
          </a:p>
        </p:txBody>
      </p:sp>
      <p:sp>
        <p:nvSpPr>
          <p:cNvPr id="711738" name="Text Box 58"/>
          <p:cNvSpPr txBox="1">
            <a:spLocks noChangeArrowheads="1"/>
          </p:cNvSpPr>
          <p:nvPr/>
        </p:nvSpPr>
        <p:spPr bwMode="auto">
          <a:xfrm>
            <a:off x="723900" y="2743200"/>
            <a:ext cx="1111202"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dirty="0">
                <a:solidFill>
                  <a:srgbClr val="C00000"/>
                </a:solidFill>
                <a:latin typeface="Arial" pitchFamily="34" charset="0"/>
                <a:ea typeface="HGP創英角ｺﾞｼｯｸUB" pitchFamily="50" charset="-128"/>
                <a:cs typeface="Arial" pitchFamily="34" charset="0"/>
              </a:rPr>
              <a:t>物理ストレージ</a:t>
            </a:r>
          </a:p>
        </p:txBody>
      </p:sp>
      <p:sp>
        <p:nvSpPr>
          <p:cNvPr id="711739" name="Text Box 59"/>
          <p:cNvSpPr txBox="1">
            <a:spLocks noChangeArrowheads="1"/>
          </p:cNvSpPr>
          <p:nvPr/>
        </p:nvSpPr>
        <p:spPr bwMode="auto">
          <a:xfrm>
            <a:off x="5257800" y="1295400"/>
            <a:ext cx="3429000" cy="16004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sz="1400" dirty="0">
                <a:solidFill>
                  <a:srgbClr val="FF0000"/>
                </a:solidFill>
                <a:latin typeface="Arial" pitchFamily="34" charset="0"/>
                <a:ea typeface="HGP創英角ｺﾞｼｯｸUB" pitchFamily="50" charset="-128"/>
                <a:cs typeface="Arial" pitchFamily="34" charset="0"/>
              </a:rPr>
              <a:t>一般的な仮想化は、物理ストレージの構成を仮想化し、論理ボリュームを構成できるが、容量は仮想化できない。</a:t>
            </a:r>
          </a:p>
          <a:p>
            <a:pPr>
              <a:buFont typeface="Wingdings" pitchFamily="2" charset="2"/>
              <a:buChar char="l"/>
            </a:pPr>
            <a:r>
              <a:rPr lang="ja-JP" altLang="en-US" sz="1400" dirty="0">
                <a:solidFill>
                  <a:srgbClr val="FF0000"/>
                </a:solidFill>
                <a:latin typeface="Arial" pitchFamily="34" charset="0"/>
                <a:ea typeface="HGP創英角ｺﾞｼｯｸUB" pitchFamily="50" charset="-128"/>
                <a:cs typeface="Arial" pitchFamily="34" charset="0"/>
              </a:rPr>
              <a:t>そのため、将来必要となる容量をあらかじめ用意しておく必要がある。</a:t>
            </a:r>
          </a:p>
          <a:p>
            <a:pPr>
              <a:buFont typeface="Wingdings" pitchFamily="2" charset="2"/>
              <a:buChar char="l"/>
            </a:pPr>
            <a:r>
              <a:rPr lang="ja-JP" altLang="en-US" sz="1400" dirty="0">
                <a:solidFill>
                  <a:srgbClr val="FF0000"/>
                </a:solidFill>
                <a:latin typeface="Arial" pitchFamily="34" charset="0"/>
                <a:ea typeface="HGP創英角ｺﾞｼｯｸUB" pitchFamily="50" charset="-128"/>
                <a:cs typeface="Arial" pitchFamily="34" charset="0"/>
              </a:rPr>
              <a:t>結果として、余分なストレージを購入し、稼動させておかなければならない。</a:t>
            </a:r>
            <a:endParaRPr lang="en-US" altLang="ja-JP" sz="1400" dirty="0">
              <a:solidFill>
                <a:srgbClr val="FF0000"/>
              </a:solidFill>
              <a:latin typeface="Arial" pitchFamily="34" charset="0"/>
              <a:ea typeface="HGP創英角ｺﾞｼｯｸUB" pitchFamily="50" charset="-128"/>
              <a:cs typeface="Arial" pitchFamily="34" charset="0"/>
            </a:endParaRPr>
          </a:p>
        </p:txBody>
      </p:sp>
      <p:sp>
        <p:nvSpPr>
          <p:cNvPr id="711741" name="AutoShape 61"/>
          <p:cNvSpPr>
            <a:spLocks noChangeArrowheads="1"/>
          </p:cNvSpPr>
          <p:nvPr/>
        </p:nvSpPr>
        <p:spPr bwMode="auto">
          <a:xfrm>
            <a:off x="723900" y="13716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742" name="Text Box 62"/>
          <p:cNvSpPr txBox="1">
            <a:spLocks noChangeArrowheads="1"/>
          </p:cNvSpPr>
          <p:nvPr/>
        </p:nvSpPr>
        <p:spPr bwMode="auto">
          <a:xfrm>
            <a:off x="979018" y="1371600"/>
            <a:ext cx="556563"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ja-JP" dirty="0">
                <a:solidFill>
                  <a:schemeClr val="bg1"/>
                </a:solidFill>
                <a:latin typeface="Arial" pitchFamily="34" charset="0"/>
                <a:ea typeface="HGP創英角ｺﾞｼｯｸUB" pitchFamily="50" charset="-128"/>
                <a:cs typeface="Arial" pitchFamily="34" charset="0"/>
              </a:rPr>
              <a:t>10TB</a:t>
            </a:r>
            <a:endParaRPr lang="ja-JP" altLang="en-US" dirty="0">
              <a:solidFill>
                <a:schemeClr val="bg1"/>
              </a:solidFill>
              <a:latin typeface="Arial" pitchFamily="34" charset="0"/>
              <a:ea typeface="HGP創英角ｺﾞｼｯｸUB" pitchFamily="50" charset="-128"/>
              <a:cs typeface="Arial" pitchFamily="34" charset="0"/>
            </a:endParaRPr>
          </a:p>
        </p:txBody>
      </p:sp>
      <p:sp>
        <p:nvSpPr>
          <p:cNvPr id="711743" name="Text Box 63"/>
          <p:cNvSpPr txBox="1">
            <a:spLocks noChangeArrowheads="1"/>
          </p:cNvSpPr>
          <p:nvPr/>
        </p:nvSpPr>
        <p:spPr bwMode="auto">
          <a:xfrm>
            <a:off x="764372" y="2057400"/>
            <a:ext cx="954107" cy="49859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dirty="0">
                <a:latin typeface="Arial" pitchFamily="34" charset="0"/>
                <a:ea typeface="HGP創英角ｺﾞｼｯｸUB" pitchFamily="50" charset="-128"/>
                <a:cs typeface="Arial" pitchFamily="34" charset="0"/>
              </a:rPr>
              <a:t>未使用領域</a:t>
            </a:r>
          </a:p>
          <a:p>
            <a:pPr algn="ctr"/>
            <a:r>
              <a:rPr lang="en-US" altLang="ja-JP" dirty="0">
                <a:latin typeface="Arial" pitchFamily="34" charset="0"/>
                <a:ea typeface="HGP創英角ｺﾞｼｯｸUB" pitchFamily="50" charset="-128"/>
                <a:cs typeface="Arial" pitchFamily="34" charset="0"/>
              </a:rPr>
              <a:t>8TB</a:t>
            </a:r>
            <a:endParaRPr lang="ja-JP" altLang="en-US" dirty="0">
              <a:latin typeface="Arial" pitchFamily="34" charset="0"/>
              <a:ea typeface="HGP創英角ｺﾞｼｯｸUB" pitchFamily="50" charset="-128"/>
              <a:cs typeface="Arial" pitchFamily="34" charset="0"/>
            </a:endParaRPr>
          </a:p>
        </p:txBody>
      </p:sp>
      <p:grpSp>
        <p:nvGrpSpPr>
          <p:cNvPr id="711744" name="Group 64"/>
          <p:cNvGrpSpPr>
            <a:grpSpLocks/>
          </p:cNvGrpSpPr>
          <p:nvPr/>
        </p:nvGrpSpPr>
        <p:grpSpPr bwMode="auto">
          <a:xfrm>
            <a:off x="457200" y="3505200"/>
            <a:ext cx="8229600" cy="2133600"/>
            <a:chOff x="288" y="2112"/>
            <a:chExt cx="5184" cy="1344"/>
          </a:xfrm>
        </p:grpSpPr>
        <p:sp>
          <p:nvSpPr>
            <p:cNvPr id="711745" name="AutoShape 65"/>
            <p:cNvSpPr>
              <a:spLocks noChangeArrowheads="1"/>
            </p:cNvSpPr>
            <p:nvPr/>
          </p:nvSpPr>
          <p:spPr bwMode="auto">
            <a:xfrm>
              <a:off x="288" y="2112"/>
              <a:ext cx="5184" cy="1344"/>
            </a:xfrm>
            <a:prstGeom prst="roundRect">
              <a:avLst>
                <a:gd name="adj" fmla="val 8259"/>
              </a:avLst>
            </a:prstGeom>
            <a:solidFill>
              <a:srgbClr val="FFFFCC"/>
            </a:solidFill>
            <a:ln w="38100" algn="ctr">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2000">
                <a:latin typeface="Arial" pitchFamily="34" charset="0"/>
                <a:ea typeface="HGP創英角ｺﾞｼｯｸUB" pitchFamily="50" charset="-128"/>
                <a:cs typeface="Arial" pitchFamily="34" charset="0"/>
              </a:endParaRPr>
            </a:p>
          </p:txBody>
        </p:sp>
        <p:sp>
          <p:nvSpPr>
            <p:cNvPr id="711746" name="Text Box 66"/>
            <p:cNvSpPr txBox="1">
              <a:spLocks noChangeArrowheads="1"/>
            </p:cNvSpPr>
            <p:nvPr/>
          </p:nvSpPr>
          <p:spPr bwMode="auto">
            <a:xfrm>
              <a:off x="576" y="2592"/>
              <a:ext cx="4608" cy="7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358775">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sz="1400" dirty="0">
                  <a:solidFill>
                    <a:srgbClr val="C00000"/>
                  </a:solidFill>
                  <a:latin typeface="Arial" pitchFamily="34" charset="0"/>
                  <a:ea typeface="HGP創英角ｺﾞｼｯｸUB" pitchFamily="50" charset="-128"/>
                  <a:cs typeface="Arial" pitchFamily="34" charset="0"/>
                </a:rPr>
                <a:t>新システム稼働時には、将来のデータ量増加を予想（容量設計）、数年後でも容量に余裕があるストレージ装置を用意。しかし、新システムの稼働当初は全容量の“一部”しか使われない。残りの膨大なディスク・スペースは、その時点では不要。</a:t>
              </a:r>
            </a:p>
            <a:p>
              <a:pPr>
                <a:buFont typeface="Wingdings" pitchFamily="2" charset="2"/>
                <a:buChar char="l"/>
              </a:pPr>
              <a:r>
                <a:rPr lang="ja-JP" altLang="en-US" sz="1400" dirty="0">
                  <a:solidFill>
                    <a:srgbClr val="C00000"/>
                  </a:solidFill>
                  <a:latin typeface="Arial" pitchFamily="34" charset="0"/>
                  <a:ea typeface="HGP創英角ｺﾞｼｯｸUB" pitchFamily="50" charset="-128"/>
                  <a:cs typeface="Arial" pitchFamily="34" charset="0"/>
                </a:rPr>
                <a:t>ストレージの導入後も、ストレージの使用率が</a:t>
              </a:r>
              <a:r>
                <a:rPr lang="en-US" altLang="ja-JP" sz="1400" dirty="0">
                  <a:solidFill>
                    <a:srgbClr val="C00000"/>
                  </a:solidFill>
                  <a:latin typeface="Arial" pitchFamily="34" charset="0"/>
                  <a:ea typeface="HGP創英角ｺﾞｼｯｸUB" pitchFamily="50" charset="-128"/>
                  <a:cs typeface="Arial" pitchFamily="34" charset="0"/>
                </a:rPr>
                <a:t>50</a:t>
              </a:r>
              <a:r>
                <a:rPr lang="ja-JP" altLang="en-US" sz="1400" dirty="0">
                  <a:solidFill>
                    <a:srgbClr val="C00000"/>
                  </a:solidFill>
                  <a:latin typeface="Arial" pitchFamily="34" charset="0"/>
                  <a:ea typeface="HGP創英角ｺﾞｼｯｸUB" pitchFamily="50" charset="-128"/>
                  <a:cs typeface="Arial" pitchFamily="34" charset="0"/>
                </a:rPr>
                <a:t>％を超えるようなことはあまりない。データが増加しようがしまいが，一般にストレージの使用率は，平均すると</a:t>
              </a:r>
              <a:r>
                <a:rPr lang="en-US" altLang="ja-JP" sz="1400" dirty="0">
                  <a:solidFill>
                    <a:srgbClr val="C00000"/>
                  </a:solidFill>
                  <a:latin typeface="Arial" pitchFamily="34" charset="0"/>
                  <a:ea typeface="HGP創英角ｺﾞｼｯｸUB" pitchFamily="50" charset="-128"/>
                  <a:cs typeface="Arial" pitchFamily="34" charset="0"/>
                </a:rPr>
                <a:t>3</a:t>
              </a:r>
              <a:r>
                <a:rPr lang="ja-JP" altLang="en-US" sz="1400" dirty="0">
                  <a:solidFill>
                    <a:srgbClr val="C00000"/>
                  </a:solidFill>
                  <a:latin typeface="Arial" pitchFamily="34" charset="0"/>
                  <a:ea typeface="HGP創英角ｺﾞｼｯｸUB" pitchFamily="50" charset="-128"/>
                  <a:cs typeface="Arial" pitchFamily="34" charset="0"/>
                </a:rPr>
                <a:t>割程度。</a:t>
              </a:r>
            </a:p>
          </p:txBody>
        </p:sp>
        <p:sp>
          <p:nvSpPr>
            <p:cNvPr id="711747" name="Rectangle 67"/>
            <p:cNvSpPr>
              <a:spLocks noChangeArrowheads="1"/>
            </p:cNvSpPr>
            <p:nvPr/>
          </p:nvSpPr>
          <p:spPr bwMode="auto">
            <a:xfrm>
              <a:off x="552" y="2208"/>
              <a:ext cx="4656" cy="3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ja-JP" altLang="en-US" sz="1600" dirty="0">
                  <a:solidFill>
                    <a:srgbClr val="FF0000"/>
                  </a:solidFill>
                  <a:latin typeface="Arial" pitchFamily="34" charset="0"/>
                  <a:ea typeface="HGP創英角ｺﾞｼｯｸUB" pitchFamily="50" charset="-128"/>
                  <a:cs typeface="Arial" pitchFamily="34" charset="0"/>
                </a:rPr>
                <a:t>ボリューム容量を後から拡大するのは運用負荷がかかるため、“保険”として容量に余裕を持たせておくのが一般的</a:t>
              </a:r>
            </a:p>
          </p:txBody>
        </p:sp>
      </p:grpSp>
      <p:sp>
        <p:nvSpPr>
          <p:cNvPr id="68" name="Rectangle 54"/>
          <p:cNvSpPr>
            <a:spLocks noChangeArrowheads="1"/>
          </p:cNvSpPr>
          <p:nvPr/>
        </p:nvSpPr>
        <p:spPr bwMode="auto">
          <a:xfrm>
            <a:off x="1790700" y="1828800"/>
            <a:ext cx="609600" cy="762000"/>
          </a:xfrm>
          <a:prstGeom prst="rect">
            <a:avLst/>
          </a:prstGeom>
          <a:solidFill>
            <a:schemeClr val="bg1">
              <a:lumMod val="50000"/>
              <a:alpha val="27000"/>
            </a:schemeClr>
          </a:solidFill>
          <a:ln>
            <a:noFill/>
          </a:ln>
          <a:effectLs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69" name="AutoShape 7"/>
          <p:cNvSpPr>
            <a:spLocks noChangeArrowheads="1"/>
          </p:cNvSpPr>
          <p:nvPr/>
        </p:nvSpPr>
        <p:spPr bwMode="auto">
          <a:xfrm>
            <a:off x="514350" y="964186"/>
            <a:ext cx="1485900" cy="2133362"/>
          </a:xfrm>
          <a:prstGeom prst="can">
            <a:avLst>
              <a:gd name="adj" fmla="val 24702"/>
            </a:avLst>
          </a:prstGeom>
          <a:noFill/>
          <a:ln w="28575">
            <a:solidFill>
              <a:srgbClr val="C00000"/>
            </a:solidFill>
            <a:prstDash val="sysDot"/>
            <a:round/>
            <a:headEnd/>
            <a:tailEnd/>
          </a:ln>
          <a:effectLs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0" name="Text Box 63"/>
          <p:cNvSpPr txBox="1">
            <a:spLocks noChangeArrowheads="1"/>
          </p:cNvSpPr>
          <p:nvPr/>
        </p:nvSpPr>
        <p:spPr bwMode="auto">
          <a:xfrm>
            <a:off x="2456645" y="2057400"/>
            <a:ext cx="954107" cy="49859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dirty="0">
                <a:latin typeface="Arial" pitchFamily="34" charset="0"/>
                <a:ea typeface="HGP創英角ｺﾞｼｯｸUB" pitchFamily="50" charset="-128"/>
                <a:cs typeface="Arial" pitchFamily="34" charset="0"/>
              </a:rPr>
              <a:t>未使用領域</a:t>
            </a:r>
          </a:p>
          <a:p>
            <a:pPr algn="ctr"/>
            <a:r>
              <a:rPr lang="en-US" altLang="ja-JP" dirty="0">
                <a:latin typeface="Arial" pitchFamily="34" charset="0"/>
                <a:ea typeface="HGP創英角ｺﾞｼｯｸUB" pitchFamily="50" charset="-128"/>
                <a:cs typeface="Arial" pitchFamily="34" charset="0"/>
              </a:rPr>
              <a:t>8TB</a:t>
            </a:r>
            <a:endParaRPr lang="ja-JP" altLang="en-US" dirty="0">
              <a:latin typeface="Arial" pitchFamily="34" charset="0"/>
              <a:ea typeface="HGP創英角ｺﾞｼｯｸUB" pitchFamily="50" charset="-128"/>
              <a:cs typeface="Arial" pitchFamily="34" charset="0"/>
            </a:endParaRPr>
          </a:p>
        </p:txBody>
      </p:sp>
      <p:sp>
        <p:nvSpPr>
          <p:cNvPr id="71" name="Text Box 57"/>
          <p:cNvSpPr txBox="1">
            <a:spLocks noChangeArrowheads="1"/>
          </p:cNvSpPr>
          <p:nvPr/>
        </p:nvSpPr>
        <p:spPr bwMode="auto">
          <a:xfrm>
            <a:off x="762979" y="1630363"/>
            <a:ext cx="1015021"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dirty="0" smtClean="0">
                <a:solidFill>
                  <a:schemeClr val="bg1"/>
                </a:solidFill>
                <a:latin typeface="Arial" pitchFamily="34" charset="0"/>
                <a:ea typeface="HGP創英角ｺﾞｼｯｸUB" pitchFamily="50" charset="-128"/>
                <a:cs typeface="Arial" pitchFamily="34" charset="0"/>
              </a:rPr>
              <a:t>実データ</a:t>
            </a:r>
            <a:r>
              <a:rPr lang="en-US" altLang="ja-JP" dirty="0" smtClean="0">
                <a:solidFill>
                  <a:schemeClr val="bg1"/>
                </a:solidFill>
                <a:latin typeface="Arial" pitchFamily="34" charset="0"/>
                <a:ea typeface="HGP創英角ｺﾞｼｯｸUB" pitchFamily="50" charset="-128"/>
                <a:cs typeface="Arial" pitchFamily="34" charset="0"/>
              </a:rPr>
              <a:t>2TB</a:t>
            </a:r>
            <a:endParaRPr lang="ja-JP" altLang="en-US" dirty="0">
              <a:solidFill>
                <a:schemeClr val="bg1"/>
              </a:solidFill>
              <a:latin typeface="Arial" pitchFamily="34" charset="0"/>
              <a:ea typeface="HGP創英角ｺﾞｼｯｸUB" pitchFamily="50" charset="-128"/>
              <a:cs typeface="Arial" pitchFamily="34" charset="0"/>
            </a:endParaRPr>
          </a:p>
        </p:txBody>
      </p:sp>
      <p:sp>
        <p:nvSpPr>
          <p:cNvPr id="72" name="Text Box 62"/>
          <p:cNvSpPr txBox="1">
            <a:spLocks noChangeArrowheads="1"/>
          </p:cNvSpPr>
          <p:nvPr/>
        </p:nvSpPr>
        <p:spPr bwMode="auto">
          <a:xfrm>
            <a:off x="2678420" y="1371600"/>
            <a:ext cx="556563"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ja-JP" dirty="0">
                <a:solidFill>
                  <a:schemeClr val="bg1"/>
                </a:solidFill>
                <a:latin typeface="Arial" pitchFamily="34" charset="0"/>
                <a:ea typeface="HGP創英角ｺﾞｼｯｸUB" pitchFamily="50" charset="-128"/>
                <a:cs typeface="Arial" pitchFamily="34" charset="0"/>
              </a:rPr>
              <a:t>10TB</a:t>
            </a:r>
            <a:endParaRPr lang="ja-JP" altLang="en-US" dirty="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31241968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11744"/>
                                        </p:tgtEl>
                                        <p:attrNameLst>
                                          <p:attrName>style.visibility</p:attrName>
                                        </p:attrNameLst>
                                      </p:cBhvr>
                                      <p:to>
                                        <p:strVal val="visible"/>
                                      </p:to>
                                    </p:set>
                                    <p:animEffect transition="in" filter="dissolve">
                                      <p:cBhvr>
                                        <p:cTn id="7" dur="500"/>
                                        <p:tgtEl>
                                          <p:spTgt spid="7117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711682"/>
                                        </p:tgtEl>
                                        <p:attrNameLst>
                                          <p:attrName>style.visibility</p:attrName>
                                        </p:attrNameLst>
                                      </p:cBhvr>
                                      <p:to>
                                        <p:strVal val="visible"/>
                                      </p:to>
                                    </p:set>
                                    <p:anim calcmode="lin" valueType="num">
                                      <p:cBhvr>
                                        <p:cTn id="12" dur="500" fill="hold"/>
                                        <p:tgtEl>
                                          <p:spTgt spid="711682"/>
                                        </p:tgtEl>
                                        <p:attrNameLst>
                                          <p:attrName>ppt_w</p:attrName>
                                        </p:attrNameLst>
                                      </p:cBhvr>
                                      <p:tavLst>
                                        <p:tav tm="0">
                                          <p:val>
                                            <p:fltVal val="0"/>
                                          </p:val>
                                        </p:tav>
                                        <p:tav tm="100000">
                                          <p:val>
                                            <p:strVal val="#ppt_w"/>
                                          </p:val>
                                        </p:tav>
                                      </p:tavLst>
                                    </p:anim>
                                    <p:anim calcmode="lin" valueType="num">
                                      <p:cBhvr>
                                        <p:cTn id="13" dur="500" fill="hold"/>
                                        <p:tgtEl>
                                          <p:spTgt spid="71168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168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0" name="AutoShape 2"/>
          <p:cNvSpPr>
            <a:spLocks noChangeArrowheads="1"/>
          </p:cNvSpPr>
          <p:nvPr/>
        </p:nvSpPr>
        <p:spPr bwMode="auto">
          <a:xfrm>
            <a:off x="457200" y="3987800"/>
            <a:ext cx="3810000" cy="1828800"/>
          </a:xfrm>
          <a:prstGeom prst="roundRect">
            <a:avLst>
              <a:gd name="adj" fmla="val 19880"/>
            </a:avLst>
          </a:prstGeom>
          <a:solidFill>
            <a:schemeClr val="bg1"/>
          </a:solidFill>
          <a:ln w="38100" algn="ctr">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1" name="AutoShape 3"/>
          <p:cNvSpPr>
            <a:spLocks noChangeArrowheads="1"/>
          </p:cNvSpPr>
          <p:nvPr/>
        </p:nvSpPr>
        <p:spPr bwMode="auto">
          <a:xfrm>
            <a:off x="457200" y="1549400"/>
            <a:ext cx="3810000" cy="2209800"/>
          </a:xfrm>
          <a:prstGeom prst="roundRect">
            <a:avLst>
              <a:gd name="adj" fmla="val 16667"/>
            </a:avLst>
          </a:prstGeom>
          <a:solidFill>
            <a:schemeClr val="bg1"/>
          </a:solidFill>
          <a:ln w="38100"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2" name="Rectangle 4"/>
          <p:cNvSpPr>
            <a:spLocks noGrp="1" noChangeArrowheads="1"/>
          </p:cNvSpPr>
          <p:nvPr>
            <p:ph type="title"/>
          </p:nvPr>
        </p:nvSpPr>
        <p:spPr>
          <a:xfrm>
            <a:off x="152399" y="152400"/>
            <a:ext cx="8990013" cy="533400"/>
          </a:xfrm>
        </p:spPr>
        <p:txBody>
          <a:bodyPr/>
          <a:lstStyle/>
          <a:p>
            <a:r>
              <a:rPr lang="ja-JP" altLang="en-US" sz="2800" dirty="0">
                <a:ea typeface="ＭＳ Ｐゴシック" pitchFamily="50" charset="-128"/>
              </a:rPr>
              <a:t>ストレージの仮想化を補完する技術</a:t>
            </a:r>
            <a:r>
              <a:rPr lang="ja-JP" altLang="en-US" sz="2400" dirty="0">
                <a:ea typeface="ＭＳ Ｐゴシック" pitchFamily="50" charset="-128"/>
              </a:rPr>
              <a:t>：シンプロビジョニング（２）</a:t>
            </a:r>
          </a:p>
        </p:txBody>
      </p:sp>
      <p:sp>
        <p:nvSpPr>
          <p:cNvPr id="713733" name="AutoShape 5"/>
          <p:cNvSpPr>
            <a:spLocks noChangeArrowheads="1"/>
          </p:cNvSpPr>
          <p:nvPr/>
        </p:nvSpPr>
        <p:spPr bwMode="auto">
          <a:xfrm>
            <a:off x="609600" y="20828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4" name="AutoShape 6"/>
          <p:cNvSpPr>
            <a:spLocks noChangeArrowheads="1"/>
          </p:cNvSpPr>
          <p:nvPr/>
        </p:nvSpPr>
        <p:spPr bwMode="auto">
          <a:xfrm>
            <a:off x="609600" y="20828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5" name="Text Box 7"/>
          <p:cNvSpPr txBox="1">
            <a:spLocks noChangeArrowheads="1"/>
          </p:cNvSpPr>
          <p:nvPr/>
        </p:nvSpPr>
        <p:spPr bwMode="auto">
          <a:xfrm>
            <a:off x="914400" y="23415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36" name="Text Box 8"/>
          <p:cNvSpPr txBox="1">
            <a:spLocks noChangeArrowheads="1"/>
          </p:cNvSpPr>
          <p:nvPr/>
        </p:nvSpPr>
        <p:spPr bwMode="auto">
          <a:xfrm>
            <a:off x="838200" y="208280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37" name="AutoShape 9"/>
          <p:cNvSpPr>
            <a:spLocks noChangeArrowheads="1"/>
          </p:cNvSpPr>
          <p:nvPr/>
        </p:nvSpPr>
        <p:spPr bwMode="auto">
          <a:xfrm>
            <a:off x="1828800" y="20828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8" name="AutoShape 10"/>
          <p:cNvSpPr>
            <a:spLocks noChangeArrowheads="1"/>
          </p:cNvSpPr>
          <p:nvPr/>
        </p:nvSpPr>
        <p:spPr bwMode="auto">
          <a:xfrm>
            <a:off x="1828800" y="2082800"/>
            <a:ext cx="1066800" cy="685800"/>
          </a:xfrm>
          <a:prstGeom prst="can">
            <a:avLst>
              <a:gd name="adj" fmla="val 38889"/>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9" name="Text Box 11"/>
          <p:cNvSpPr txBox="1">
            <a:spLocks noChangeArrowheads="1"/>
          </p:cNvSpPr>
          <p:nvPr/>
        </p:nvSpPr>
        <p:spPr bwMode="auto">
          <a:xfrm>
            <a:off x="2133600" y="24177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3TB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40" name="Text Box 12"/>
          <p:cNvSpPr txBox="1">
            <a:spLocks noChangeArrowheads="1"/>
          </p:cNvSpPr>
          <p:nvPr/>
        </p:nvSpPr>
        <p:spPr bwMode="auto">
          <a:xfrm>
            <a:off x="2057400" y="208280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41" name="AutoShape 13"/>
          <p:cNvSpPr>
            <a:spLocks noChangeArrowheads="1"/>
          </p:cNvSpPr>
          <p:nvPr/>
        </p:nvSpPr>
        <p:spPr bwMode="auto">
          <a:xfrm>
            <a:off x="3048000" y="20828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42" name="AutoShape 14"/>
          <p:cNvSpPr>
            <a:spLocks noChangeArrowheads="1"/>
          </p:cNvSpPr>
          <p:nvPr/>
        </p:nvSpPr>
        <p:spPr bwMode="auto">
          <a:xfrm>
            <a:off x="3048000" y="2082800"/>
            <a:ext cx="1066800" cy="914400"/>
          </a:xfrm>
          <a:prstGeom prst="can">
            <a:avLst>
              <a:gd name="adj" fmla="val 27954"/>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43" name="Text Box 15"/>
          <p:cNvSpPr txBox="1">
            <a:spLocks noChangeArrowheads="1"/>
          </p:cNvSpPr>
          <p:nvPr/>
        </p:nvSpPr>
        <p:spPr bwMode="auto">
          <a:xfrm>
            <a:off x="3352800" y="2463800"/>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5TB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44" name="Text Box 16"/>
          <p:cNvSpPr txBox="1">
            <a:spLocks noChangeArrowheads="1"/>
          </p:cNvSpPr>
          <p:nvPr/>
        </p:nvSpPr>
        <p:spPr bwMode="auto">
          <a:xfrm>
            <a:off x="3276600" y="208280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45" name="AutoShape 17"/>
          <p:cNvSpPr>
            <a:spLocks noChangeArrowheads="1"/>
          </p:cNvSpPr>
          <p:nvPr/>
        </p:nvSpPr>
        <p:spPr bwMode="auto">
          <a:xfrm>
            <a:off x="609600" y="4337050"/>
            <a:ext cx="3505200" cy="1066800"/>
          </a:xfrm>
          <a:prstGeom prst="can">
            <a:avLst>
              <a:gd name="adj" fmla="val 31847"/>
            </a:avLst>
          </a:prstGeom>
          <a:solidFill>
            <a:srgbClr val="EAEAEA"/>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46" name="Text Box 18"/>
          <p:cNvSpPr txBox="1">
            <a:spLocks noChangeArrowheads="1"/>
          </p:cNvSpPr>
          <p:nvPr/>
        </p:nvSpPr>
        <p:spPr bwMode="auto">
          <a:xfrm>
            <a:off x="762000" y="16510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47" name="Text Box 19"/>
          <p:cNvSpPr txBox="1">
            <a:spLocks noChangeArrowheads="1"/>
          </p:cNvSpPr>
          <p:nvPr/>
        </p:nvSpPr>
        <p:spPr bwMode="auto">
          <a:xfrm>
            <a:off x="1981200" y="16510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48" name="Text Box 20"/>
          <p:cNvSpPr txBox="1">
            <a:spLocks noChangeArrowheads="1"/>
          </p:cNvSpPr>
          <p:nvPr/>
        </p:nvSpPr>
        <p:spPr bwMode="auto">
          <a:xfrm>
            <a:off x="3200400" y="16510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49" name="AutoShape 21"/>
          <p:cNvSpPr>
            <a:spLocks noChangeArrowheads="1"/>
          </p:cNvSpPr>
          <p:nvPr/>
        </p:nvSpPr>
        <p:spPr bwMode="auto">
          <a:xfrm>
            <a:off x="609600" y="4337050"/>
            <a:ext cx="3505200" cy="533400"/>
          </a:xfrm>
          <a:prstGeom prst="can">
            <a:avLst>
              <a:gd name="adj" fmla="val 46356"/>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50" name="Text Box 22"/>
          <p:cNvSpPr txBox="1">
            <a:spLocks noChangeArrowheads="1"/>
          </p:cNvSpPr>
          <p:nvPr/>
        </p:nvSpPr>
        <p:spPr bwMode="auto">
          <a:xfrm>
            <a:off x="2133600" y="4595813"/>
            <a:ext cx="556563"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10TB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51" name="Text Box 23"/>
          <p:cNvSpPr txBox="1">
            <a:spLocks noChangeArrowheads="1"/>
          </p:cNvSpPr>
          <p:nvPr/>
        </p:nvSpPr>
        <p:spPr bwMode="auto">
          <a:xfrm>
            <a:off x="2106613" y="433705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52" name="Text Box 24"/>
          <p:cNvSpPr txBox="1">
            <a:spLocks noChangeArrowheads="1"/>
          </p:cNvSpPr>
          <p:nvPr/>
        </p:nvSpPr>
        <p:spPr bwMode="auto">
          <a:xfrm>
            <a:off x="2057400" y="5403850"/>
            <a:ext cx="806631" cy="40011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2000">
                <a:latin typeface="Arial" pitchFamily="34" charset="0"/>
                <a:ea typeface="HGP創英角ｺﾞｼｯｸUB" pitchFamily="50" charset="-128"/>
                <a:cs typeface="Arial" pitchFamily="34" charset="0"/>
              </a:rPr>
              <a:t>30TB</a:t>
            </a:r>
            <a:endParaRPr lang="ja-JP" altLang="en-US" sz="2000">
              <a:latin typeface="Arial" pitchFamily="34" charset="0"/>
              <a:ea typeface="HGP創英角ｺﾞｼｯｸUB" pitchFamily="50" charset="-128"/>
              <a:cs typeface="Arial" pitchFamily="34" charset="0"/>
            </a:endParaRPr>
          </a:p>
        </p:txBody>
      </p:sp>
      <p:sp>
        <p:nvSpPr>
          <p:cNvPr id="713753" name="Text Box 25"/>
          <p:cNvSpPr txBox="1">
            <a:spLocks noChangeArrowheads="1"/>
          </p:cNvSpPr>
          <p:nvPr/>
        </p:nvSpPr>
        <p:spPr bwMode="auto">
          <a:xfrm>
            <a:off x="1977222" y="4870450"/>
            <a:ext cx="954107" cy="49859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latin typeface="Arial" pitchFamily="34" charset="0"/>
                <a:ea typeface="HGP創英角ｺﾞｼｯｸUB" pitchFamily="50" charset="-128"/>
                <a:cs typeface="Arial" pitchFamily="34" charset="0"/>
              </a:rPr>
              <a:t>未使用領域</a:t>
            </a:r>
          </a:p>
          <a:p>
            <a:pPr algn="ctr"/>
            <a:r>
              <a:rPr lang="en-US" altLang="ja-JP">
                <a:latin typeface="Arial" pitchFamily="34" charset="0"/>
                <a:ea typeface="HGP創英角ｺﾞｼｯｸUB" pitchFamily="50" charset="-128"/>
                <a:cs typeface="Arial" pitchFamily="34" charset="0"/>
              </a:rPr>
              <a:t>20TB</a:t>
            </a:r>
            <a:endParaRPr lang="ja-JP" altLang="en-US">
              <a:latin typeface="Arial" pitchFamily="34" charset="0"/>
              <a:ea typeface="HGP創英角ｺﾞｼｯｸUB" pitchFamily="50" charset="-128"/>
              <a:cs typeface="Arial" pitchFamily="34" charset="0"/>
            </a:endParaRPr>
          </a:p>
        </p:txBody>
      </p:sp>
      <p:sp>
        <p:nvSpPr>
          <p:cNvPr id="713754" name="Text Box 26"/>
          <p:cNvSpPr txBox="1">
            <a:spLocks noChangeArrowheads="1"/>
          </p:cNvSpPr>
          <p:nvPr/>
        </p:nvSpPr>
        <p:spPr bwMode="auto">
          <a:xfrm>
            <a:off x="1828800" y="3454400"/>
            <a:ext cx="1112805"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13755" name="Text Box 27"/>
          <p:cNvSpPr txBox="1">
            <a:spLocks noChangeArrowheads="1"/>
          </p:cNvSpPr>
          <p:nvPr/>
        </p:nvSpPr>
        <p:spPr bwMode="auto">
          <a:xfrm>
            <a:off x="1825649" y="4017963"/>
            <a:ext cx="1111202"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latin typeface="Arial" pitchFamily="34" charset="0"/>
                <a:ea typeface="HGP創英角ｺﾞｼｯｸUB" pitchFamily="50" charset="-128"/>
                <a:cs typeface="Arial" pitchFamily="34" charset="0"/>
              </a:rPr>
              <a:t>物理ストレージ</a:t>
            </a:r>
          </a:p>
        </p:txBody>
      </p:sp>
      <p:sp>
        <p:nvSpPr>
          <p:cNvPr id="713756" name="Rectangle 28"/>
          <p:cNvSpPr>
            <a:spLocks noChangeArrowheads="1"/>
          </p:cNvSpPr>
          <p:nvPr/>
        </p:nvSpPr>
        <p:spPr bwMode="auto">
          <a:xfrm>
            <a:off x="1346200" y="1066800"/>
            <a:ext cx="1962150" cy="3968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50000"/>
              </a:spcBef>
            </a:pPr>
            <a:r>
              <a:rPr lang="ja-JP" altLang="en-US" sz="2000">
                <a:latin typeface="Arial" pitchFamily="34" charset="0"/>
                <a:ea typeface="HGP創英角ｺﾞｼｯｸUB" pitchFamily="50" charset="-128"/>
                <a:cs typeface="Arial" pitchFamily="34" charset="0"/>
              </a:rPr>
              <a:t>一般的な仮想化</a:t>
            </a:r>
          </a:p>
        </p:txBody>
      </p:sp>
      <p:sp>
        <p:nvSpPr>
          <p:cNvPr id="713757" name="Text Box 29"/>
          <p:cNvSpPr txBox="1">
            <a:spLocks noChangeArrowheads="1"/>
          </p:cNvSpPr>
          <p:nvPr/>
        </p:nvSpPr>
        <p:spPr bwMode="auto">
          <a:xfrm>
            <a:off x="990600" y="5943600"/>
            <a:ext cx="2632452"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2400">
                <a:solidFill>
                  <a:srgbClr val="FF0000"/>
                </a:solidFill>
                <a:latin typeface="Arial" pitchFamily="34" charset="0"/>
                <a:ea typeface="HGP創英角ｺﾞｼｯｸUB" pitchFamily="50" charset="-128"/>
                <a:cs typeface="Arial" pitchFamily="34" charset="0"/>
              </a:rPr>
              <a:t>ボリュームの仮想化</a:t>
            </a:r>
          </a:p>
        </p:txBody>
      </p:sp>
      <p:grpSp>
        <p:nvGrpSpPr>
          <p:cNvPr id="713758" name="Group 30"/>
          <p:cNvGrpSpPr>
            <a:grpSpLocks/>
          </p:cNvGrpSpPr>
          <p:nvPr/>
        </p:nvGrpSpPr>
        <p:grpSpPr bwMode="auto">
          <a:xfrm>
            <a:off x="4876800" y="1066800"/>
            <a:ext cx="3810000" cy="5334000"/>
            <a:chOff x="3072" y="672"/>
            <a:chExt cx="2400" cy="3360"/>
          </a:xfrm>
        </p:grpSpPr>
        <p:grpSp>
          <p:nvGrpSpPr>
            <p:cNvPr id="713759" name="Group 31"/>
            <p:cNvGrpSpPr>
              <a:grpSpLocks/>
            </p:cNvGrpSpPr>
            <p:nvPr/>
          </p:nvGrpSpPr>
          <p:grpSpPr bwMode="auto">
            <a:xfrm>
              <a:off x="3072" y="672"/>
              <a:ext cx="2400" cy="2994"/>
              <a:chOff x="3072" y="848"/>
              <a:chExt cx="2400" cy="2994"/>
            </a:xfrm>
          </p:grpSpPr>
          <p:sp>
            <p:nvSpPr>
              <p:cNvPr id="713760" name="AutoShape 32"/>
              <p:cNvSpPr>
                <a:spLocks noChangeArrowheads="1"/>
              </p:cNvSpPr>
              <p:nvPr/>
            </p:nvSpPr>
            <p:spPr bwMode="auto">
              <a:xfrm>
                <a:off x="3072" y="2688"/>
                <a:ext cx="2400" cy="1152"/>
              </a:xfrm>
              <a:prstGeom prst="roundRect">
                <a:avLst>
                  <a:gd name="adj" fmla="val 18403"/>
                </a:avLst>
              </a:prstGeom>
              <a:solidFill>
                <a:schemeClr val="bg1"/>
              </a:solidFill>
              <a:ln w="38100" algn="ctr">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1" name="AutoShape 33"/>
              <p:cNvSpPr>
                <a:spLocks noChangeArrowheads="1"/>
              </p:cNvSpPr>
              <p:nvPr/>
            </p:nvSpPr>
            <p:spPr bwMode="auto">
              <a:xfrm>
                <a:off x="3072" y="1152"/>
                <a:ext cx="2400" cy="1392"/>
              </a:xfrm>
              <a:prstGeom prst="roundRect">
                <a:avLst>
                  <a:gd name="adj" fmla="val 16667"/>
                </a:avLst>
              </a:prstGeom>
              <a:solidFill>
                <a:schemeClr val="bg1"/>
              </a:solidFill>
              <a:ln w="38100"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2" name="AutoShape 34"/>
              <p:cNvSpPr>
                <a:spLocks noChangeArrowheads="1"/>
              </p:cNvSpPr>
              <p:nvPr/>
            </p:nvSpPr>
            <p:spPr bwMode="auto">
              <a:xfrm>
                <a:off x="3160" y="2918"/>
                <a:ext cx="2208" cy="672"/>
              </a:xfrm>
              <a:prstGeom prst="can">
                <a:avLst>
                  <a:gd name="adj" fmla="val 31847"/>
                </a:avLst>
              </a:prstGeom>
              <a:solidFill>
                <a:srgbClr val="EAEAEA"/>
              </a:solidFill>
              <a:ln w="28575">
                <a:solidFill>
                  <a:srgbClr val="0066FF"/>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3" name="AutoShape 35"/>
              <p:cNvSpPr>
                <a:spLocks noChangeArrowheads="1"/>
              </p:cNvSpPr>
              <p:nvPr/>
            </p:nvSpPr>
            <p:spPr bwMode="auto">
              <a:xfrm>
                <a:off x="3160" y="2908"/>
                <a:ext cx="2208" cy="336"/>
              </a:xfrm>
              <a:prstGeom prst="can">
                <a:avLst>
                  <a:gd name="adj" fmla="val 46356"/>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4" name="Text Box 36"/>
              <p:cNvSpPr txBox="1">
                <a:spLocks noChangeArrowheads="1"/>
              </p:cNvSpPr>
              <p:nvPr/>
            </p:nvSpPr>
            <p:spPr bwMode="auto">
              <a:xfrm>
                <a:off x="4137" y="3071"/>
                <a:ext cx="351"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10TB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65" name="Text Box 37"/>
              <p:cNvSpPr txBox="1">
                <a:spLocks noChangeArrowheads="1"/>
              </p:cNvSpPr>
              <p:nvPr/>
            </p:nvSpPr>
            <p:spPr bwMode="auto">
              <a:xfrm>
                <a:off x="4120" y="2908"/>
                <a:ext cx="404" cy="1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66" name="AutoShape 38"/>
              <p:cNvSpPr>
                <a:spLocks noChangeArrowheads="1"/>
              </p:cNvSpPr>
              <p:nvPr/>
            </p:nvSpPr>
            <p:spPr bwMode="auto">
              <a:xfrm>
                <a:off x="3160" y="1488"/>
                <a:ext cx="672" cy="816"/>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7" name="AutoShape 39"/>
              <p:cNvSpPr>
                <a:spLocks noChangeArrowheads="1"/>
              </p:cNvSpPr>
              <p:nvPr/>
            </p:nvSpPr>
            <p:spPr bwMode="auto">
              <a:xfrm>
                <a:off x="3160" y="1488"/>
                <a:ext cx="672" cy="336"/>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8" name="Text Box 40"/>
              <p:cNvSpPr txBox="1">
                <a:spLocks noChangeArrowheads="1"/>
              </p:cNvSpPr>
              <p:nvPr/>
            </p:nvSpPr>
            <p:spPr bwMode="auto">
              <a:xfrm>
                <a:off x="3352" y="1651"/>
                <a:ext cx="294"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69" name="Text Box 41"/>
              <p:cNvSpPr txBox="1">
                <a:spLocks noChangeArrowheads="1"/>
              </p:cNvSpPr>
              <p:nvPr/>
            </p:nvSpPr>
            <p:spPr bwMode="auto">
              <a:xfrm>
                <a:off x="3304" y="1488"/>
                <a:ext cx="404" cy="1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70" name="AutoShape 42"/>
              <p:cNvSpPr>
                <a:spLocks noChangeArrowheads="1"/>
              </p:cNvSpPr>
              <p:nvPr/>
            </p:nvSpPr>
            <p:spPr bwMode="auto">
              <a:xfrm>
                <a:off x="3928" y="1488"/>
                <a:ext cx="672" cy="816"/>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71" name="AutoShape 43"/>
              <p:cNvSpPr>
                <a:spLocks noChangeArrowheads="1"/>
              </p:cNvSpPr>
              <p:nvPr/>
            </p:nvSpPr>
            <p:spPr bwMode="auto">
              <a:xfrm>
                <a:off x="3928" y="1488"/>
                <a:ext cx="672" cy="432"/>
              </a:xfrm>
              <a:prstGeom prst="can">
                <a:avLst>
                  <a:gd name="adj" fmla="val 38889"/>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72" name="Text Box 44"/>
              <p:cNvSpPr txBox="1">
                <a:spLocks noChangeArrowheads="1"/>
              </p:cNvSpPr>
              <p:nvPr/>
            </p:nvSpPr>
            <p:spPr bwMode="auto">
              <a:xfrm>
                <a:off x="4120" y="1699"/>
                <a:ext cx="294"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3TB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73" name="Text Box 45"/>
              <p:cNvSpPr txBox="1">
                <a:spLocks noChangeArrowheads="1"/>
              </p:cNvSpPr>
              <p:nvPr/>
            </p:nvSpPr>
            <p:spPr bwMode="auto">
              <a:xfrm>
                <a:off x="4072" y="1488"/>
                <a:ext cx="404" cy="1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74" name="AutoShape 46"/>
              <p:cNvSpPr>
                <a:spLocks noChangeArrowheads="1"/>
              </p:cNvSpPr>
              <p:nvPr/>
            </p:nvSpPr>
            <p:spPr bwMode="auto">
              <a:xfrm>
                <a:off x="4696" y="1488"/>
                <a:ext cx="672" cy="816"/>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75" name="AutoShape 47"/>
              <p:cNvSpPr>
                <a:spLocks noChangeArrowheads="1"/>
              </p:cNvSpPr>
              <p:nvPr/>
            </p:nvSpPr>
            <p:spPr bwMode="auto">
              <a:xfrm>
                <a:off x="4696" y="1488"/>
                <a:ext cx="672" cy="576"/>
              </a:xfrm>
              <a:prstGeom prst="can">
                <a:avLst>
                  <a:gd name="adj" fmla="val 27954"/>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76" name="Text Box 48"/>
              <p:cNvSpPr txBox="1">
                <a:spLocks noChangeArrowheads="1"/>
              </p:cNvSpPr>
              <p:nvPr/>
            </p:nvSpPr>
            <p:spPr bwMode="auto">
              <a:xfrm>
                <a:off x="4888" y="1728"/>
                <a:ext cx="294"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5TB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77" name="Text Box 49"/>
              <p:cNvSpPr txBox="1">
                <a:spLocks noChangeArrowheads="1"/>
              </p:cNvSpPr>
              <p:nvPr/>
            </p:nvSpPr>
            <p:spPr bwMode="auto">
              <a:xfrm>
                <a:off x="4840" y="1488"/>
                <a:ext cx="404" cy="1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78" name="Text Box 50"/>
              <p:cNvSpPr txBox="1">
                <a:spLocks noChangeArrowheads="1"/>
              </p:cNvSpPr>
              <p:nvPr/>
            </p:nvSpPr>
            <p:spPr bwMode="auto">
              <a:xfrm>
                <a:off x="3256" y="1216"/>
                <a:ext cx="469" cy="23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79" name="Text Box 51"/>
              <p:cNvSpPr txBox="1">
                <a:spLocks noChangeArrowheads="1"/>
              </p:cNvSpPr>
              <p:nvPr/>
            </p:nvSpPr>
            <p:spPr bwMode="auto">
              <a:xfrm>
                <a:off x="4024" y="1216"/>
                <a:ext cx="469" cy="23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80" name="Text Box 52"/>
              <p:cNvSpPr txBox="1">
                <a:spLocks noChangeArrowheads="1"/>
              </p:cNvSpPr>
              <p:nvPr/>
            </p:nvSpPr>
            <p:spPr bwMode="auto">
              <a:xfrm>
                <a:off x="4792" y="1216"/>
                <a:ext cx="469" cy="23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81" name="Text Box 53"/>
              <p:cNvSpPr txBox="1">
                <a:spLocks noChangeArrowheads="1"/>
              </p:cNvSpPr>
              <p:nvPr/>
            </p:nvSpPr>
            <p:spPr bwMode="auto">
              <a:xfrm>
                <a:off x="4072" y="3590"/>
                <a:ext cx="508"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2000">
                    <a:solidFill>
                      <a:srgbClr val="0066FF"/>
                    </a:solidFill>
                    <a:latin typeface="Arial" pitchFamily="34" charset="0"/>
                    <a:ea typeface="HGP創英角ｺﾞｼｯｸUB" pitchFamily="50" charset="-128"/>
                    <a:cs typeface="Arial" pitchFamily="34" charset="0"/>
                  </a:rPr>
                  <a:t>10TB</a:t>
                </a:r>
                <a:endParaRPr lang="ja-JP" altLang="en-US" sz="2000">
                  <a:solidFill>
                    <a:srgbClr val="0066FF"/>
                  </a:solidFill>
                  <a:latin typeface="Arial" pitchFamily="34" charset="0"/>
                  <a:ea typeface="HGP創英角ｺﾞｼｯｸUB" pitchFamily="50" charset="-128"/>
                  <a:cs typeface="Arial" pitchFamily="34" charset="0"/>
                </a:endParaRPr>
              </a:p>
            </p:txBody>
          </p:sp>
          <p:sp>
            <p:nvSpPr>
              <p:cNvPr id="713782" name="Text Box 54"/>
              <p:cNvSpPr txBox="1">
                <a:spLocks noChangeArrowheads="1"/>
              </p:cNvSpPr>
              <p:nvPr/>
            </p:nvSpPr>
            <p:spPr bwMode="auto">
              <a:xfrm>
                <a:off x="4021" y="3254"/>
                <a:ext cx="601" cy="31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solidFill>
                      <a:srgbClr val="0066FF"/>
                    </a:solidFill>
                    <a:latin typeface="Arial" pitchFamily="34" charset="0"/>
                    <a:ea typeface="HGP創英角ｺﾞｼｯｸUB" pitchFamily="50" charset="-128"/>
                    <a:cs typeface="Arial" pitchFamily="34" charset="0"/>
                  </a:rPr>
                  <a:t>未使用領域</a:t>
                </a:r>
              </a:p>
              <a:p>
                <a:pPr algn="ctr"/>
                <a:r>
                  <a:rPr lang="en-US" altLang="ja-JP">
                    <a:solidFill>
                      <a:srgbClr val="0066FF"/>
                    </a:solidFill>
                    <a:latin typeface="Arial" pitchFamily="34" charset="0"/>
                    <a:ea typeface="HGP創英角ｺﾞｼｯｸUB" pitchFamily="50" charset="-128"/>
                    <a:cs typeface="Arial" pitchFamily="34" charset="0"/>
                  </a:rPr>
                  <a:t>0TB</a:t>
                </a:r>
                <a:endParaRPr lang="ja-JP" altLang="en-US">
                  <a:solidFill>
                    <a:srgbClr val="0066FF"/>
                  </a:solidFill>
                  <a:latin typeface="Arial" pitchFamily="34" charset="0"/>
                  <a:ea typeface="HGP創英角ｺﾞｼｯｸUB" pitchFamily="50" charset="-128"/>
                  <a:cs typeface="Arial" pitchFamily="34" charset="0"/>
                </a:endParaRPr>
              </a:p>
            </p:txBody>
          </p:sp>
          <p:sp>
            <p:nvSpPr>
              <p:cNvPr id="713783" name="AutoShape 55"/>
              <p:cNvSpPr>
                <a:spLocks noChangeArrowheads="1"/>
              </p:cNvSpPr>
              <p:nvPr/>
            </p:nvSpPr>
            <p:spPr bwMode="auto">
              <a:xfrm>
                <a:off x="3166" y="3552"/>
                <a:ext cx="868" cy="193"/>
              </a:xfrm>
              <a:prstGeom prst="wedgeRoundRectCallout">
                <a:avLst>
                  <a:gd name="adj1" fmla="val -3042"/>
                  <a:gd name="adj2" fmla="val -147000"/>
                  <a:gd name="adj3" fmla="val 16667"/>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spAutoFit/>
              </a:bodyPr>
              <a:lstStyle/>
              <a:p>
                <a:r>
                  <a:rPr lang="ja-JP" altLang="en-US">
                    <a:solidFill>
                      <a:schemeClr val="bg1"/>
                    </a:solidFill>
                    <a:latin typeface="Arial" pitchFamily="34" charset="0"/>
                    <a:ea typeface="HGP創英角ｺﾞｼｯｸUB" pitchFamily="50" charset="-128"/>
                    <a:cs typeface="Arial" pitchFamily="34" charset="0"/>
                  </a:rPr>
                  <a:t>必要に応じて追加</a:t>
                </a:r>
              </a:p>
            </p:txBody>
          </p:sp>
          <p:sp>
            <p:nvSpPr>
              <p:cNvPr id="713784" name="Text Box 56"/>
              <p:cNvSpPr txBox="1">
                <a:spLocks noChangeArrowheads="1"/>
              </p:cNvSpPr>
              <p:nvPr/>
            </p:nvSpPr>
            <p:spPr bwMode="auto">
              <a:xfrm>
                <a:off x="3936" y="2352"/>
                <a:ext cx="701"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13785" name="Text Box 57"/>
              <p:cNvSpPr txBox="1">
                <a:spLocks noChangeArrowheads="1"/>
              </p:cNvSpPr>
              <p:nvPr/>
            </p:nvSpPr>
            <p:spPr bwMode="auto">
              <a:xfrm>
                <a:off x="3935" y="2707"/>
                <a:ext cx="700"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latin typeface="Arial" pitchFamily="34" charset="0"/>
                    <a:ea typeface="HGP創英角ｺﾞｼｯｸUB" pitchFamily="50" charset="-128"/>
                    <a:cs typeface="Arial" pitchFamily="34" charset="0"/>
                  </a:rPr>
                  <a:t>物理ストレージ</a:t>
                </a:r>
              </a:p>
            </p:txBody>
          </p:sp>
          <p:sp>
            <p:nvSpPr>
              <p:cNvPr id="713786" name="Rectangle 58"/>
              <p:cNvSpPr>
                <a:spLocks noChangeArrowheads="1"/>
              </p:cNvSpPr>
              <p:nvPr/>
            </p:nvSpPr>
            <p:spPr bwMode="auto">
              <a:xfrm>
                <a:off x="3526" y="848"/>
                <a:ext cx="1459"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50000"/>
                  </a:spcBef>
                </a:pPr>
                <a:r>
                  <a:rPr lang="ja-JP" altLang="en-US" sz="2000">
                    <a:solidFill>
                      <a:srgbClr val="0066FF"/>
                    </a:solidFill>
                    <a:latin typeface="Arial" pitchFamily="34" charset="0"/>
                    <a:ea typeface="HGP創英角ｺﾞｼｯｸUB" pitchFamily="50" charset="-128"/>
                    <a:cs typeface="Arial" pitchFamily="34" charset="0"/>
                  </a:rPr>
                  <a:t>シンプロビジョニング</a:t>
                </a:r>
              </a:p>
            </p:txBody>
          </p:sp>
        </p:grpSp>
        <p:sp>
          <p:nvSpPr>
            <p:cNvPr id="713787" name="Text Box 59"/>
            <p:cNvSpPr txBox="1">
              <a:spLocks noChangeArrowheads="1"/>
            </p:cNvSpPr>
            <p:nvPr/>
          </p:nvSpPr>
          <p:spPr bwMode="auto">
            <a:xfrm>
              <a:off x="3711" y="3744"/>
              <a:ext cx="1268"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2400">
                  <a:solidFill>
                    <a:srgbClr val="3333FF"/>
                  </a:solidFill>
                  <a:latin typeface="Arial" pitchFamily="34" charset="0"/>
                  <a:ea typeface="HGP創英角ｺﾞｼｯｸUB" pitchFamily="50" charset="-128"/>
                  <a:cs typeface="Arial" pitchFamily="34" charset="0"/>
                </a:rPr>
                <a:t>容量を仮想化</a:t>
              </a:r>
            </a:p>
          </p:txBody>
        </p:sp>
      </p:grpSp>
      <p:sp>
        <p:nvSpPr>
          <p:cNvPr id="60" name="AutoShape 55"/>
          <p:cNvSpPr>
            <a:spLocks noChangeArrowheads="1"/>
          </p:cNvSpPr>
          <p:nvPr/>
        </p:nvSpPr>
        <p:spPr bwMode="auto">
          <a:xfrm>
            <a:off x="312881" y="5024199"/>
            <a:ext cx="1363519" cy="919401"/>
          </a:xfrm>
          <a:prstGeom prst="wedgeRoundRectCallout">
            <a:avLst>
              <a:gd name="adj1" fmla="val 66814"/>
              <a:gd name="adj2" fmla="val -39256"/>
              <a:gd name="adj3" fmla="val 16667"/>
            </a:avLst>
          </a:prstGeom>
          <a:solidFill>
            <a:srgbClr val="FF0000"/>
          </a:solidFill>
          <a:ln>
            <a:headEnd/>
            <a:tailEnd/>
          </a:ln>
          <a:extLst/>
        </p:spPr>
        <p:style>
          <a:lnRef idx="0">
            <a:schemeClr val="accent2"/>
          </a:lnRef>
          <a:fillRef idx="3">
            <a:schemeClr val="accent2"/>
          </a:fillRef>
          <a:effectRef idx="3">
            <a:schemeClr val="accent2"/>
          </a:effectRef>
          <a:fontRef idx="minor">
            <a:schemeClr val="lt1"/>
          </a:fontRef>
        </p:style>
        <p:txBody>
          <a:bodyPr wrap="square">
            <a:spAutoFit/>
          </a:bodyPr>
          <a:lstStyle/>
          <a:p>
            <a:r>
              <a:rPr lang="ja-JP" altLang="en-US" dirty="0" smtClean="0">
                <a:solidFill>
                  <a:schemeClr val="bg1"/>
                </a:solidFill>
                <a:latin typeface="Arial" pitchFamily="34" charset="0"/>
                <a:ea typeface="HGP創英角ｺﾞｼｯｸUB" pitchFamily="50" charset="-128"/>
                <a:cs typeface="Arial" pitchFamily="34" charset="0"/>
              </a:rPr>
              <a:t>未使用でも割り当てた以上、全容量を用意しておく必要がある</a:t>
            </a:r>
            <a:endParaRPr lang="ja-JP" altLang="en-US" dirty="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414223044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713758"/>
                                        </p:tgtEl>
                                        <p:attrNameLst>
                                          <p:attrName>style.visibility</p:attrName>
                                        </p:attrNameLst>
                                      </p:cBhvr>
                                      <p:to>
                                        <p:strVal val="visible"/>
                                      </p:to>
                                    </p:set>
                                    <p:anim calcmode="lin" valueType="num">
                                      <p:cBhvr>
                                        <p:cTn id="7" dur="500" fill="hold"/>
                                        <p:tgtEl>
                                          <p:spTgt spid="713758"/>
                                        </p:tgtEl>
                                        <p:attrNameLst>
                                          <p:attrName>ppt_w</p:attrName>
                                        </p:attrNameLst>
                                      </p:cBhvr>
                                      <p:tavLst>
                                        <p:tav tm="0">
                                          <p:val>
                                            <p:fltVal val="0"/>
                                          </p:val>
                                        </p:tav>
                                        <p:tav tm="100000">
                                          <p:val>
                                            <p:strVal val="#ppt_w"/>
                                          </p:val>
                                        </p:tav>
                                      </p:tavLst>
                                    </p:anim>
                                    <p:anim calcmode="lin" valueType="num">
                                      <p:cBhvr>
                                        <p:cTn id="8" dur="500" fill="hold"/>
                                        <p:tgtEl>
                                          <p:spTgt spid="71375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仮想化ついての一般的理解</a:t>
            </a:r>
            <a:endParaRPr lang="ja-JP" altLang="en-US" sz="2800" dirty="0">
              <a:ea typeface="ＭＳ Ｐゴシック" pitchFamily="50" charset="-128"/>
            </a:endParaRPr>
          </a:p>
        </p:txBody>
      </p:sp>
      <p:sp>
        <p:nvSpPr>
          <p:cNvPr id="4" name="角丸四角形 3"/>
          <p:cNvSpPr/>
          <p:nvPr/>
        </p:nvSpPr>
        <p:spPr bwMode="auto">
          <a:xfrm>
            <a:off x="533400" y="5257800"/>
            <a:ext cx="8077200" cy="1295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3600" dirty="0" smtClean="0">
                <a:solidFill>
                  <a:srgbClr val="FFFFFF"/>
                </a:solidFill>
                <a:latin typeface="HGP創英角ｺﾞｼｯｸUB"/>
                <a:ea typeface="HGP創英角ｺﾞｼｯｸUB"/>
                <a:cs typeface="HGP創英角ｺﾞｼｯｸUB"/>
              </a:rPr>
              <a:t>物理マシン</a:t>
            </a:r>
            <a:endParaRPr kumimoji="0" lang="en-US" altLang="ja-JP" sz="36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smtClean="0">
                <a:ln>
                  <a:noFill/>
                </a:ln>
                <a:solidFill>
                  <a:srgbClr val="FFFFFF"/>
                </a:solidFill>
                <a:effectLst/>
                <a:latin typeface="Arial"/>
                <a:ea typeface="HGP創英角ｺﾞｼｯｸUB"/>
                <a:cs typeface="Arial"/>
              </a:rPr>
              <a:t>Physical Machine</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grpSp>
        <p:nvGrpSpPr>
          <p:cNvPr id="5" name="図形グループ 4"/>
          <p:cNvGrpSpPr/>
          <p:nvPr/>
        </p:nvGrpSpPr>
        <p:grpSpPr>
          <a:xfrm>
            <a:off x="6934200" y="5410200"/>
            <a:ext cx="1530350" cy="1079501"/>
            <a:chOff x="4167187" y="3346450"/>
            <a:chExt cx="1530350" cy="1079501"/>
          </a:xfrm>
        </p:grpSpPr>
        <p:pic>
          <p:nvPicPr>
            <p:cNvPr id="556"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46575" y="3481388"/>
              <a:ext cx="827087" cy="944563"/>
            </a:xfrm>
            <a:prstGeom prst="rect">
              <a:avLst/>
            </a:prstGeom>
            <a:noFill/>
            <a:extLst>
              <a:ext uri="{909E8E84-426E-40dd-AFC4-6F175D3DCCD1}">
                <a14:hiddenFill xmlns:a14="http://schemas.microsoft.com/office/drawing/2010/main">
                  <a:solidFill>
                    <a:srgbClr val="FFFFFF"/>
                  </a:solidFill>
                </a14:hiddenFill>
              </a:ext>
            </a:extLst>
          </p:spPr>
        </p:pic>
        <p:sp>
          <p:nvSpPr>
            <p:cNvPr id="557" name="AutoShape 118"/>
            <p:cNvSpPr>
              <a:spLocks noChangeArrowheads="1"/>
            </p:cNvSpPr>
            <p:nvPr/>
          </p:nvSpPr>
          <p:spPr bwMode="auto">
            <a:xfrm>
              <a:off x="4976812" y="3976688"/>
              <a:ext cx="720725" cy="381000"/>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dirty="0" smtClean="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rPr>
                <a:t>メモリ</a:t>
              </a:r>
              <a:endParaRPr lang="ja-JP" altLang="en-US" sz="1000" dirty="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endParaRPr>
            </a:p>
          </p:txBody>
        </p:sp>
        <p:grpSp>
          <p:nvGrpSpPr>
            <p:cNvPr id="558" name="Group 119"/>
            <p:cNvGrpSpPr>
              <a:grpSpLocks/>
            </p:cNvGrpSpPr>
            <p:nvPr/>
          </p:nvGrpSpPr>
          <p:grpSpPr bwMode="auto">
            <a:xfrm>
              <a:off x="4167187" y="3346450"/>
              <a:ext cx="674687" cy="609600"/>
              <a:chOff x="5089" y="1392"/>
              <a:chExt cx="425" cy="384"/>
            </a:xfrm>
          </p:grpSpPr>
          <p:sp>
            <p:nvSpPr>
              <p:cNvPr id="562" name="Freeform 120"/>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3" name="Freeform 121"/>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4" name="Freeform 122"/>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5" name="Freeform 123"/>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6" name="Freeform 124"/>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7" name="Freeform 125"/>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8" name="Freeform 126"/>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9" name="Freeform 127"/>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0" name="Freeform 128"/>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1" name="Freeform 129"/>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2" name="Freeform 130"/>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3" name="Freeform 13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4" name="Freeform 132"/>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5" name="Freeform 133"/>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6" name="Freeform 134"/>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7" name="Freeform 135"/>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8" name="Freeform 136"/>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9" name="Freeform 137"/>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0" name="Freeform 138"/>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1" name="Freeform 139"/>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2" name="Freeform 140"/>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3" name="Freeform 14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4" name="Freeform 142"/>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5" name="Freeform 143"/>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6" name="Freeform 144"/>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7" name="Freeform 145"/>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559" name="AutoShape 146"/>
            <p:cNvSpPr>
              <a:spLocks noChangeArrowheads="1"/>
            </p:cNvSpPr>
            <p:nvPr/>
          </p:nvSpPr>
          <p:spPr bwMode="auto">
            <a:xfrm>
              <a:off x="4976812" y="3346450"/>
              <a:ext cx="720725" cy="585788"/>
            </a:xfrm>
            <a:prstGeom prst="can">
              <a:avLst>
                <a:gd name="adj" fmla="val 1481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00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rPr>
                <a:t>ストレージ</a:t>
              </a:r>
            </a:p>
          </p:txBody>
        </p:sp>
        <p:sp>
          <p:nvSpPr>
            <p:cNvPr id="560" name="Text Box 147"/>
            <p:cNvSpPr txBox="1">
              <a:spLocks noChangeArrowheads="1"/>
            </p:cNvSpPr>
            <p:nvPr/>
          </p:nvSpPr>
          <p:spPr bwMode="auto">
            <a:xfrm>
              <a:off x="4291012" y="3567113"/>
              <a:ext cx="460375" cy="274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en-US" altLang="ja-JP" dirty="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rPr>
                <a:t>CPU</a:t>
              </a:r>
            </a:p>
          </p:txBody>
        </p:sp>
      </p:grpSp>
      <p:grpSp>
        <p:nvGrpSpPr>
          <p:cNvPr id="16" name="図形グループ 15"/>
          <p:cNvGrpSpPr/>
          <p:nvPr/>
        </p:nvGrpSpPr>
        <p:grpSpPr>
          <a:xfrm>
            <a:off x="533400" y="2286000"/>
            <a:ext cx="8077200" cy="3048000"/>
            <a:chOff x="533400" y="2286000"/>
            <a:chExt cx="8077200" cy="3048000"/>
          </a:xfrm>
        </p:grpSpPr>
        <p:sp>
          <p:nvSpPr>
            <p:cNvPr id="588" name="角丸四角形 587"/>
            <p:cNvSpPr/>
            <p:nvPr/>
          </p:nvSpPr>
          <p:spPr bwMode="auto">
            <a:xfrm>
              <a:off x="533400" y="2286000"/>
              <a:ext cx="25908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仮想マシン</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FFFFFF"/>
                  </a:solidFill>
                  <a:effectLst/>
                  <a:latin typeface="Arial"/>
                  <a:ea typeface="HGP創英角ｺﾞｼｯｸUB"/>
                  <a:cs typeface="Arial"/>
                </a:rPr>
                <a:t>Virtual Machine</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621" name="角丸四角形 620"/>
            <p:cNvSpPr/>
            <p:nvPr/>
          </p:nvSpPr>
          <p:spPr bwMode="auto">
            <a:xfrm>
              <a:off x="3276600" y="2286000"/>
              <a:ext cx="25908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仮想マシン</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FFFFFF"/>
                  </a:solidFill>
                  <a:effectLst/>
                  <a:latin typeface="Arial"/>
                  <a:ea typeface="HGP創英角ｺﾞｼｯｸUB"/>
                  <a:cs typeface="Arial"/>
                </a:rPr>
                <a:t>Virtual Machine</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622" name="角丸四角形 621"/>
            <p:cNvSpPr/>
            <p:nvPr/>
          </p:nvSpPr>
          <p:spPr bwMode="auto">
            <a:xfrm>
              <a:off x="6019800" y="2286000"/>
              <a:ext cx="25908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仮想マシン</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FFFFFF"/>
                  </a:solidFill>
                  <a:effectLst/>
                  <a:latin typeface="Arial"/>
                  <a:ea typeface="HGP創英角ｺﾞｼｯｸUB"/>
                  <a:cs typeface="Arial"/>
                </a:rPr>
                <a:t>Virtual Machine</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grpSp>
          <p:nvGrpSpPr>
            <p:cNvPr id="825" name="Group 152"/>
            <p:cNvGrpSpPr>
              <a:grpSpLocks/>
            </p:cNvGrpSpPr>
            <p:nvPr/>
          </p:nvGrpSpPr>
          <p:grpSpPr bwMode="auto">
            <a:xfrm>
              <a:off x="1524000" y="3048000"/>
              <a:ext cx="583802" cy="552247"/>
              <a:chOff x="274" y="2719"/>
              <a:chExt cx="435" cy="389"/>
            </a:xfrm>
          </p:grpSpPr>
          <p:pic>
            <p:nvPicPr>
              <p:cNvPr id="827" name="Picture 154"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828" name="AutoShape 155"/>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829" name="Group 156"/>
              <p:cNvGrpSpPr>
                <a:grpSpLocks/>
              </p:cNvGrpSpPr>
              <p:nvPr/>
            </p:nvGrpSpPr>
            <p:grpSpPr bwMode="auto">
              <a:xfrm>
                <a:off x="274" y="2719"/>
                <a:ext cx="225" cy="220"/>
                <a:chOff x="5089" y="1392"/>
                <a:chExt cx="425" cy="384"/>
              </a:xfrm>
            </p:grpSpPr>
            <p:sp>
              <p:nvSpPr>
                <p:cNvPr id="831" name="Freeform 157"/>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2" name="Freeform 158"/>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3" name="Freeform 159"/>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4" name="Freeform 160"/>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5" name="Freeform 161"/>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6" name="Freeform 162"/>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7" name="Freeform 163"/>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8" name="Freeform 164"/>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9" name="Freeform 165"/>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0" name="Freeform 166"/>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1" name="Freeform 167"/>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2" name="Freeform 16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3" name="Freeform 169"/>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4" name="Freeform 170"/>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5" name="Freeform 171"/>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6" name="Freeform 172"/>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7" name="Freeform 173"/>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8" name="Freeform 174"/>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9" name="Freeform 175"/>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0" name="Freeform 176"/>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1" name="Freeform 177"/>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2" name="Freeform 17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3" name="Freeform 179"/>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4" name="Freeform 180"/>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5" name="Freeform 181"/>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6" name="Freeform 182"/>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830" name="AutoShape 183"/>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857" name="Group 152"/>
            <p:cNvGrpSpPr>
              <a:grpSpLocks/>
            </p:cNvGrpSpPr>
            <p:nvPr/>
          </p:nvGrpSpPr>
          <p:grpSpPr bwMode="auto">
            <a:xfrm>
              <a:off x="4267200" y="3048000"/>
              <a:ext cx="583802" cy="552247"/>
              <a:chOff x="274" y="2719"/>
              <a:chExt cx="435" cy="389"/>
            </a:xfrm>
          </p:grpSpPr>
          <p:pic>
            <p:nvPicPr>
              <p:cNvPr id="858" name="Picture 154"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859" name="AutoShape 155"/>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860" name="Group 156"/>
              <p:cNvGrpSpPr>
                <a:grpSpLocks/>
              </p:cNvGrpSpPr>
              <p:nvPr/>
            </p:nvGrpSpPr>
            <p:grpSpPr bwMode="auto">
              <a:xfrm>
                <a:off x="274" y="2719"/>
                <a:ext cx="225" cy="220"/>
                <a:chOff x="5089" y="1392"/>
                <a:chExt cx="425" cy="384"/>
              </a:xfrm>
            </p:grpSpPr>
            <p:sp>
              <p:nvSpPr>
                <p:cNvPr id="862" name="Freeform 157"/>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3" name="Freeform 158"/>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4" name="Freeform 159"/>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5" name="Freeform 160"/>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6" name="Freeform 161"/>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7" name="Freeform 162"/>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8" name="Freeform 163"/>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9" name="Freeform 164"/>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0" name="Freeform 165"/>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1" name="Freeform 166"/>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2" name="Freeform 167"/>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3" name="Freeform 16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4" name="Freeform 169"/>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5" name="Freeform 170"/>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6" name="Freeform 171"/>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7" name="Freeform 172"/>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8" name="Freeform 173"/>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9" name="Freeform 174"/>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0" name="Freeform 175"/>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1" name="Freeform 176"/>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2" name="Freeform 177"/>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3" name="Freeform 17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4" name="Freeform 179"/>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5" name="Freeform 180"/>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6" name="Freeform 181"/>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7" name="Freeform 182"/>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861" name="AutoShape 183"/>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888" name="Group 152"/>
            <p:cNvGrpSpPr>
              <a:grpSpLocks/>
            </p:cNvGrpSpPr>
            <p:nvPr/>
          </p:nvGrpSpPr>
          <p:grpSpPr bwMode="auto">
            <a:xfrm>
              <a:off x="7010400" y="3048000"/>
              <a:ext cx="583802" cy="552247"/>
              <a:chOff x="274" y="2719"/>
              <a:chExt cx="435" cy="389"/>
            </a:xfrm>
          </p:grpSpPr>
          <p:pic>
            <p:nvPicPr>
              <p:cNvPr id="889" name="Picture 154"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890" name="AutoShape 155"/>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891" name="Group 156"/>
              <p:cNvGrpSpPr>
                <a:grpSpLocks/>
              </p:cNvGrpSpPr>
              <p:nvPr/>
            </p:nvGrpSpPr>
            <p:grpSpPr bwMode="auto">
              <a:xfrm>
                <a:off x="274" y="2719"/>
                <a:ext cx="225" cy="220"/>
                <a:chOff x="5089" y="1392"/>
                <a:chExt cx="425" cy="384"/>
              </a:xfrm>
            </p:grpSpPr>
            <p:sp>
              <p:nvSpPr>
                <p:cNvPr id="893" name="Freeform 157"/>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4" name="Freeform 158"/>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5" name="Freeform 159"/>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6" name="Freeform 160"/>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7" name="Freeform 161"/>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8" name="Freeform 162"/>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9" name="Freeform 163"/>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0" name="Freeform 164"/>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1" name="Freeform 165"/>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2" name="Freeform 166"/>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3" name="Freeform 167"/>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4" name="Freeform 16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5" name="Freeform 169"/>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6" name="Freeform 170"/>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7" name="Freeform 171"/>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8" name="Freeform 172"/>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9" name="Freeform 173"/>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0" name="Freeform 174"/>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1" name="Freeform 175"/>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2" name="Freeform 176"/>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3" name="Freeform 177"/>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4" name="Freeform 17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5" name="Freeform 179"/>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6" name="Freeform 180"/>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7" name="Freeform 181"/>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8" name="Freeform 182"/>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892" name="AutoShape 183"/>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sp>
          <p:nvSpPr>
            <p:cNvPr id="13" name="上矢印 12"/>
            <p:cNvSpPr/>
            <p:nvPr/>
          </p:nvSpPr>
          <p:spPr bwMode="auto">
            <a:xfrm>
              <a:off x="1447800" y="3581400"/>
              <a:ext cx="838200" cy="1752600"/>
            </a:xfrm>
            <a:prstGeom prst="upArrow">
              <a:avLst>
                <a:gd name="adj1" fmla="val 50000"/>
                <a:gd name="adj2" fmla="val 3863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924" name="上矢印 923"/>
            <p:cNvSpPr/>
            <p:nvPr/>
          </p:nvSpPr>
          <p:spPr bwMode="auto">
            <a:xfrm>
              <a:off x="4191000" y="3581400"/>
              <a:ext cx="838200" cy="1752600"/>
            </a:xfrm>
            <a:prstGeom prst="upArrow">
              <a:avLst>
                <a:gd name="adj1" fmla="val 50000"/>
                <a:gd name="adj2" fmla="val 3863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925" name="上矢印 924"/>
            <p:cNvSpPr/>
            <p:nvPr/>
          </p:nvSpPr>
          <p:spPr bwMode="auto">
            <a:xfrm>
              <a:off x="6934200" y="3581400"/>
              <a:ext cx="838200" cy="1752600"/>
            </a:xfrm>
            <a:prstGeom prst="upArrow">
              <a:avLst>
                <a:gd name="adj1" fmla="val 50000"/>
                <a:gd name="adj2" fmla="val 3863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grpSp>
      <p:sp>
        <p:nvSpPr>
          <p:cNvPr id="623" name="角丸四角形 622"/>
          <p:cNvSpPr/>
          <p:nvPr/>
        </p:nvSpPr>
        <p:spPr bwMode="auto">
          <a:xfrm>
            <a:off x="533400" y="3962400"/>
            <a:ext cx="8077200" cy="990600"/>
          </a:xfrm>
          <a:prstGeom prst="roundRect">
            <a:avLst>
              <a:gd name="adj" fmla="val 13521"/>
            </a:avLst>
          </a:prstGeom>
          <a:solidFill>
            <a:srgbClr val="800000">
              <a:alpha val="66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b="0" i="0" u="none" strike="noStrike" cap="none" normalizeH="0" baseline="0" dirty="0" smtClean="0">
                <a:ln>
                  <a:noFill/>
                </a:ln>
                <a:solidFill>
                  <a:srgbClr val="FFFFFF"/>
                </a:solidFill>
                <a:effectLst/>
                <a:latin typeface="Arial"/>
                <a:ea typeface="HGP創英角ｺﾞｼｯｸUB"/>
                <a:cs typeface="Arial"/>
              </a:rPr>
              <a:t>仮想化ソフトウェア</a:t>
            </a:r>
            <a:endParaRPr kumimoji="0" lang="en-US" altLang="ja-JP" sz="2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lang="en-US" altLang="ja-JP" sz="2000" dirty="0" smtClean="0">
                <a:solidFill>
                  <a:srgbClr val="FFFFFF"/>
                </a:solidFill>
                <a:latin typeface="Arial"/>
                <a:ea typeface="HGP創英角ｺﾞｼｯｸUB"/>
                <a:cs typeface="Arial"/>
              </a:rPr>
              <a:t>Hypervisor</a:t>
            </a:r>
            <a:endParaRPr kumimoji="0" lang="en-US" altLang="ja-JP" sz="2000" dirty="0">
              <a:solidFill>
                <a:srgbClr val="FFFFFF"/>
              </a:solidFill>
              <a:latin typeface="Arial"/>
              <a:ea typeface="HGP創英角ｺﾞｼｯｸUB"/>
              <a:cs typeface="Arial"/>
            </a:endParaRPr>
          </a:p>
        </p:txBody>
      </p:sp>
      <p:grpSp>
        <p:nvGrpSpPr>
          <p:cNvPr id="3" name="図形グループ 2"/>
          <p:cNvGrpSpPr/>
          <p:nvPr/>
        </p:nvGrpSpPr>
        <p:grpSpPr>
          <a:xfrm>
            <a:off x="1371600" y="990600"/>
            <a:ext cx="6477000" cy="1447800"/>
            <a:chOff x="1371600" y="990600"/>
            <a:chExt cx="6477000" cy="1447800"/>
          </a:xfrm>
        </p:grpSpPr>
        <p:pic>
          <p:nvPicPr>
            <p:cNvPr id="145"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716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148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580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下矢印 147"/>
            <p:cNvSpPr/>
            <p:nvPr/>
          </p:nvSpPr>
          <p:spPr bwMode="auto">
            <a:xfrm>
              <a:off x="1600200" y="1981200"/>
              <a:ext cx="533400" cy="4572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9" name="下矢印 148"/>
            <p:cNvSpPr/>
            <p:nvPr/>
          </p:nvSpPr>
          <p:spPr bwMode="auto">
            <a:xfrm>
              <a:off x="4343400" y="1981200"/>
              <a:ext cx="533400" cy="4572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0" name="下矢印 149"/>
            <p:cNvSpPr/>
            <p:nvPr/>
          </p:nvSpPr>
          <p:spPr bwMode="auto">
            <a:xfrm>
              <a:off x="7086600" y="1981200"/>
              <a:ext cx="533400" cy="4572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 name="角丸四角形吹き出し 10"/>
            <p:cNvSpPr/>
            <p:nvPr/>
          </p:nvSpPr>
          <p:spPr bwMode="auto">
            <a:xfrm>
              <a:off x="5257800" y="1143000"/>
              <a:ext cx="1600200" cy="533400"/>
            </a:xfrm>
            <a:prstGeom prst="wedgeRoundRectCallout">
              <a:avLst>
                <a:gd name="adj1" fmla="val -46346"/>
                <a:gd name="adj2" fmla="val 82570"/>
                <a:gd name="adj3" fmla="val 16667"/>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独立した</a:t>
              </a:r>
              <a:r>
                <a:rPr kumimoji="0" lang="en-US" altLang="ja-JP"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3</a:t>
              </a:r>
              <a:r>
                <a:rPr kumimoji="0" lang="ja-JP" altLang="en-US"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台のマシン</a:t>
              </a:r>
              <a:endParaRPr kumimoji="0" lang="en-US" altLang="ja-JP"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として扱うことができる</a:t>
              </a:r>
            </a:p>
          </p:txBody>
        </p:sp>
      </p:grpSp>
    </p:spTree>
    <p:extLst>
      <p:ext uri="{BB962C8B-B14F-4D97-AF65-F5344CB8AC3E}">
        <p14:creationId xmlns:p14="http://schemas.microsoft.com/office/powerpoint/2010/main" val="181660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23"/>
                                        </p:tgtEl>
                                        <p:attrNameLst>
                                          <p:attrName>style.visibility</p:attrName>
                                        </p:attrNameLst>
                                      </p:cBhvr>
                                      <p:to>
                                        <p:strVal val="visible"/>
                                      </p:to>
                                    </p:set>
                                    <p:anim calcmode="lin" valueType="num">
                                      <p:cBhvr additive="base">
                                        <p:cTn id="7" dur="500" fill="hold"/>
                                        <p:tgtEl>
                                          <p:spTgt spid="623"/>
                                        </p:tgtEl>
                                        <p:attrNameLst>
                                          <p:attrName>ppt_x</p:attrName>
                                        </p:attrNameLst>
                                      </p:cBhvr>
                                      <p:tavLst>
                                        <p:tav tm="0">
                                          <p:val>
                                            <p:strVal val="0-#ppt_w/2"/>
                                          </p:val>
                                        </p:tav>
                                        <p:tav tm="100000">
                                          <p:val>
                                            <p:strVal val="#ppt_x"/>
                                          </p:val>
                                        </p:tav>
                                      </p:tavLst>
                                    </p:anim>
                                    <p:anim calcmode="lin" valueType="num">
                                      <p:cBhvr additive="base">
                                        <p:cTn id="8" dur="500" fill="hold"/>
                                        <p:tgtEl>
                                          <p:spTgt spid="62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down)">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up)">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778" name="AutoShape 2"/>
          <p:cNvSpPr>
            <a:spLocks noChangeArrowheads="1"/>
          </p:cNvSpPr>
          <p:nvPr/>
        </p:nvSpPr>
        <p:spPr bwMode="auto">
          <a:xfrm>
            <a:off x="1905000" y="1066800"/>
            <a:ext cx="1676400" cy="2133600"/>
          </a:xfrm>
          <a:prstGeom prst="roundRect">
            <a:avLst>
              <a:gd name="adj" fmla="val 16667"/>
            </a:avLst>
          </a:prstGeom>
          <a:solidFill>
            <a:schemeClr val="bg1"/>
          </a:solidFill>
          <a:ln w="38100"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779" name="AutoShape 3"/>
          <p:cNvSpPr>
            <a:spLocks noChangeArrowheads="1"/>
          </p:cNvSpPr>
          <p:nvPr/>
        </p:nvSpPr>
        <p:spPr bwMode="auto">
          <a:xfrm rot="5400000">
            <a:off x="3467100" y="1333500"/>
            <a:ext cx="1066800" cy="1447800"/>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780" name="Rectangle 4"/>
          <p:cNvSpPr>
            <a:spLocks noGrp="1" noChangeArrowheads="1"/>
          </p:cNvSpPr>
          <p:nvPr>
            <p:ph type="title"/>
          </p:nvPr>
        </p:nvSpPr>
        <p:spPr>
          <a:xfrm>
            <a:off x="152399" y="152400"/>
            <a:ext cx="8990013" cy="533400"/>
          </a:xfrm>
        </p:spPr>
        <p:txBody>
          <a:bodyPr/>
          <a:lstStyle/>
          <a:p>
            <a:r>
              <a:rPr lang="ja-JP" altLang="en-US" sz="2800" dirty="0">
                <a:ea typeface="ＭＳ Ｐゴシック" pitchFamily="50" charset="-128"/>
              </a:rPr>
              <a:t>ストレージの仮想化を補完する技術</a:t>
            </a:r>
            <a:r>
              <a:rPr lang="ja-JP" altLang="en-US" sz="2400" dirty="0">
                <a:ea typeface="ＭＳ Ｐゴシック" pitchFamily="50" charset="-128"/>
              </a:rPr>
              <a:t>：シンプロビジョニング（３）</a:t>
            </a:r>
          </a:p>
        </p:txBody>
      </p:sp>
      <p:sp>
        <p:nvSpPr>
          <p:cNvPr id="715782" name="AutoShape 6"/>
          <p:cNvSpPr>
            <a:spLocks noChangeArrowheads="1"/>
          </p:cNvSpPr>
          <p:nvPr/>
        </p:nvSpPr>
        <p:spPr bwMode="auto">
          <a:xfrm>
            <a:off x="457200" y="3505200"/>
            <a:ext cx="8229600" cy="609600"/>
          </a:xfrm>
          <a:prstGeom prst="roundRect">
            <a:avLst>
              <a:gd name="adj" fmla="val 16667"/>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600" dirty="0">
                <a:solidFill>
                  <a:schemeClr val="bg1"/>
                </a:solidFill>
                <a:latin typeface="Arial" pitchFamily="34" charset="0"/>
                <a:ea typeface="HGP創英角ｺﾞｼｯｸUB" pitchFamily="50" charset="-128"/>
                <a:cs typeface="Arial" pitchFamily="34" charset="0"/>
              </a:rPr>
              <a:t>ボリュームの“容量”を仮想化してキャパシティ・プランニング（容量設計）を不要とする技術</a:t>
            </a:r>
          </a:p>
        </p:txBody>
      </p:sp>
      <p:sp>
        <p:nvSpPr>
          <p:cNvPr id="715784" name="AutoShape 8"/>
          <p:cNvSpPr>
            <a:spLocks noChangeArrowheads="1"/>
          </p:cNvSpPr>
          <p:nvPr/>
        </p:nvSpPr>
        <p:spPr bwMode="auto">
          <a:xfrm>
            <a:off x="2209800" y="13716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785" name="AutoShape 9"/>
          <p:cNvSpPr>
            <a:spLocks noChangeArrowheads="1"/>
          </p:cNvSpPr>
          <p:nvPr/>
        </p:nvSpPr>
        <p:spPr bwMode="auto">
          <a:xfrm>
            <a:off x="533400" y="13716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786" name="AutoShape 10"/>
          <p:cNvSpPr>
            <a:spLocks noChangeArrowheads="1"/>
          </p:cNvSpPr>
          <p:nvPr/>
        </p:nvSpPr>
        <p:spPr bwMode="auto">
          <a:xfrm>
            <a:off x="533400" y="2133600"/>
            <a:ext cx="1066800" cy="533400"/>
          </a:xfrm>
          <a:prstGeom prst="can">
            <a:avLst>
              <a:gd name="adj" fmla="val 49403"/>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15787" name="Group 11"/>
          <p:cNvGrpSpPr>
            <a:grpSpLocks/>
          </p:cNvGrpSpPr>
          <p:nvPr/>
        </p:nvGrpSpPr>
        <p:grpSpPr bwMode="auto">
          <a:xfrm>
            <a:off x="4000500" y="1524000"/>
            <a:ext cx="1143000" cy="1066800"/>
            <a:chOff x="2592" y="2112"/>
            <a:chExt cx="1120" cy="1166"/>
          </a:xfrm>
        </p:grpSpPr>
        <p:sp>
          <p:nvSpPr>
            <p:cNvPr id="715788" name="AutoShape 1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89" name="Freeform 1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0" name="Freeform 1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1" name="Freeform 1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2" name="Freeform 1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3" name="Freeform 1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4" name="Freeform 1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5" name="Freeform 1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6" name="Freeform 2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7" name="Freeform 2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8" name="Freeform 2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9" name="Freeform 2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0" name="Freeform 2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1" name="Freeform 2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2" name="Freeform 2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3" name="Freeform 2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4" name="Freeform 2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5" name="Freeform 2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6" name="Freeform 3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7" name="Freeform 3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8" name="Rectangle 3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9" name="Freeform 3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0" name="Freeform 3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1" name="Freeform 3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2" name="Freeform 3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3" name="Freeform 3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4" name="Freeform 3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5" name="Freeform 3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6" name="Freeform 4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7" name="Freeform 4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8" name="Freeform 4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9" name="Freeform 4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0" name="Freeform 4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1" name="Freeform 4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2" name="Freeform 4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3" name="Freeform 4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4" name="Freeform 4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5" name="Freeform 4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6" name="Freeform 5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7" name="Freeform 5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8" name="Freeform 5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9" name="Freeform 5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30" name="Freeform 5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31" name="Freeform 5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sp>
        <p:nvSpPr>
          <p:cNvPr id="715832" name="Text Box 56"/>
          <p:cNvSpPr txBox="1">
            <a:spLocks noChangeArrowheads="1"/>
          </p:cNvSpPr>
          <p:nvPr/>
        </p:nvSpPr>
        <p:spPr bwMode="auto">
          <a:xfrm>
            <a:off x="2209800" y="2743200"/>
            <a:ext cx="1112805"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15833" name="Rectangle 57"/>
          <p:cNvSpPr>
            <a:spLocks noChangeArrowheads="1"/>
          </p:cNvSpPr>
          <p:nvPr/>
        </p:nvSpPr>
        <p:spPr bwMode="auto">
          <a:xfrm>
            <a:off x="1600200" y="1524000"/>
            <a:ext cx="609600" cy="304800"/>
          </a:xfrm>
          <a:prstGeom prst="rect">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834" name="Text Box 58"/>
          <p:cNvSpPr txBox="1">
            <a:spLocks noChangeArrowheads="1"/>
          </p:cNvSpPr>
          <p:nvPr/>
        </p:nvSpPr>
        <p:spPr bwMode="auto">
          <a:xfrm>
            <a:off x="3562350" y="18542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5835" name="AutoShape 59"/>
          <p:cNvSpPr>
            <a:spLocks noChangeArrowheads="1"/>
          </p:cNvSpPr>
          <p:nvPr/>
        </p:nvSpPr>
        <p:spPr bwMode="auto">
          <a:xfrm>
            <a:off x="2209800" y="1676400"/>
            <a:ext cx="1066800" cy="533400"/>
          </a:xfrm>
          <a:prstGeom prst="can">
            <a:avLst>
              <a:gd name="adj" fmla="val 49403"/>
            </a:avLst>
          </a:prstGeom>
          <a:solidFill>
            <a:schemeClr val="accent1"/>
          </a:solidFill>
          <a:ln w="28575">
            <a:solidFill>
              <a:srgbClr val="0066FF"/>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836" name="AutoShape 60"/>
          <p:cNvSpPr>
            <a:spLocks noChangeArrowheads="1"/>
          </p:cNvSpPr>
          <p:nvPr/>
        </p:nvSpPr>
        <p:spPr bwMode="auto">
          <a:xfrm>
            <a:off x="2209800" y="13716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837" name="AutoShape 61"/>
          <p:cNvSpPr>
            <a:spLocks noChangeArrowheads="1"/>
          </p:cNvSpPr>
          <p:nvPr/>
        </p:nvSpPr>
        <p:spPr bwMode="auto">
          <a:xfrm>
            <a:off x="2438400" y="1981200"/>
            <a:ext cx="609600" cy="228600"/>
          </a:xfrm>
          <a:prstGeom prst="downArrow">
            <a:avLst>
              <a:gd name="adj1" fmla="val 63093"/>
              <a:gd name="adj2" fmla="val 59028"/>
            </a:avLst>
          </a:prstGeom>
          <a:solidFill>
            <a:srgbClr val="0066FF"/>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838" name="Text Box 62"/>
          <p:cNvSpPr txBox="1">
            <a:spLocks noChangeArrowheads="1"/>
          </p:cNvSpPr>
          <p:nvPr/>
        </p:nvSpPr>
        <p:spPr bwMode="auto">
          <a:xfrm>
            <a:off x="2514600" y="16303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5839" name="Text Box 63"/>
          <p:cNvSpPr txBox="1">
            <a:spLocks noChangeArrowheads="1"/>
          </p:cNvSpPr>
          <p:nvPr/>
        </p:nvSpPr>
        <p:spPr bwMode="auto">
          <a:xfrm>
            <a:off x="838200" y="16303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5840" name="Text Box 64"/>
          <p:cNvSpPr txBox="1">
            <a:spLocks noChangeArrowheads="1"/>
          </p:cNvSpPr>
          <p:nvPr/>
        </p:nvSpPr>
        <p:spPr bwMode="auto">
          <a:xfrm>
            <a:off x="838200" y="23923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tx1"/>
                </a:solidFill>
                <a:latin typeface="Arial" pitchFamily="34" charset="0"/>
                <a:ea typeface="HGP創英角ｺﾞｼｯｸUB" pitchFamily="50" charset="-128"/>
                <a:cs typeface="Arial" pitchFamily="34" charset="0"/>
              </a:rPr>
              <a:t>2TB</a:t>
            </a:r>
            <a:endParaRPr lang="ja-JP" altLang="en-US">
              <a:solidFill>
                <a:schemeClr val="tx1"/>
              </a:solidFill>
              <a:latin typeface="Arial" pitchFamily="34" charset="0"/>
              <a:ea typeface="HGP創英角ｺﾞｼｯｸUB" pitchFamily="50" charset="-128"/>
              <a:cs typeface="Arial" pitchFamily="34" charset="0"/>
            </a:endParaRPr>
          </a:p>
        </p:txBody>
      </p:sp>
      <p:sp>
        <p:nvSpPr>
          <p:cNvPr id="715841" name="Text Box 65"/>
          <p:cNvSpPr txBox="1">
            <a:spLocks noChangeArrowheads="1"/>
          </p:cNvSpPr>
          <p:nvPr/>
        </p:nvSpPr>
        <p:spPr bwMode="auto">
          <a:xfrm>
            <a:off x="2514600" y="19351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5842" name="Text Box 66"/>
          <p:cNvSpPr txBox="1">
            <a:spLocks noChangeArrowheads="1"/>
          </p:cNvSpPr>
          <p:nvPr/>
        </p:nvSpPr>
        <p:spPr bwMode="auto">
          <a:xfrm>
            <a:off x="533400" y="2743200"/>
            <a:ext cx="1111202"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物理ストレージ</a:t>
            </a:r>
          </a:p>
        </p:txBody>
      </p:sp>
      <p:sp>
        <p:nvSpPr>
          <p:cNvPr id="715843" name="AutoShape 67"/>
          <p:cNvSpPr>
            <a:spLocks noChangeArrowheads="1"/>
          </p:cNvSpPr>
          <p:nvPr/>
        </p:nvSpPr>
        <p:spPr bwMode="auto">
          <a:xfrm flipV="1">
            <a:off x="762000" y="1981200"/>
            <a:ext cx="609600" cy="304800"/>
          </a:xfrm>
          <a:prstGeom prst="downArrow">
            <a:avLst>
              <a:gd name="adj1" fmla="val 51565"/>
              <a:gd name="adj2" fmla="val 38023"/>
            </a:avLst>
          </a:prstGeom>
          <a:solidFill>
            <a:srgbClr val="0066FF"/>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r>
              <a:rPr lang="ja-JP" altLang="en-US" sz="1000">
                <a:solidFill>
                  <a:schemeClr val="bg1"/>
                </a:solidFill>
                <a:latin typeface="Arial" pitchFamily="34" charset="0"/>
                <a:ea typeface="HGP創英角ｺﾞｼｯｸUB" pitchFamily="50" charset="-128"/>
                <a:cs typeface="Arial" pitchFamily="34" charset="0"/>
              </a:rPr>
              <a:t>追加</a:t>
            </a:r>
          </a:p>
        </p:txBody>
      </p:sp>
      <p:sp>
        <p:nvSpPr>
          <p:cNvPr id="715844" name="Text Box 68"/>
          <p:cNvSpPr txBox="1">
            <a:spLocks noChangeArrowheads="1"/>
          </p:cNvSpPr>
          <p:nvPr/>
        </p:nvSpPr>
        <p:spPr bwMode="auto">
          <a:xfrm>
            <a:off x="5257800" y="1295400"/>
            <a:ext cx="3429000" cy="16435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nSpc>
                <a:spcPct val="120000"/>
              </a:lnSpc>
              <a:buFont typeface="Wingdings" pitchFamily="2" charset="2"/>
              <a:buChar char="l"/>
            </a:pPr>
            <a:r>
              <a:rPr lang="ja-JP" altLang="en-US" sz="1400">
                <a:solidFill>
                  <a:srgbClr val="0066FF"/>
                </a:solidFill>
                <a:latin typeface="Arial" pitchFamily="34" charset="0"/>
                <a:ea typeface="HGP創英角ｺﾞｼｯｸUB" pitchFamily="50" charset="-128"/>
                <a:cs typeface="Arial" pitchFamily="34" charset="0"/>
              </a:rPr>
              <a:t>アプリケーションやユーザーからは、</a:t>
            </a:r>
            <a:r>
              <a:rPr lang="en-US" altLang="ja-JP" sz="1400">
                <a:solidFill>
                  <a:srgbClr val="0066FF"/>
                </a:solidFill>
                <a:latin typeface="Arial" pitchFamily="34" charset="0"/>
                <a:ea typeface="HGP創英角ｺﾞｼｯｸUB" pitchFamily="50" charset="-128"/>
                <a:cs typeface="Arial" pitchFamily="34" charset="0"/>
              </a:rPr>
              <a:t>10TB</a:t>
            </a:r>
            <a:r>
              <a:rPr lang="ja-JP" altLang="en-US" sz="1400">
                <a:solidFill>
                  <a:srgbClr val="0066FF"/>
                </a:solidFill>
                <a:latin typeface="Arial" pitchFamily="34" charset="0"/>
                <a:ea typeface="HGP創英角ｺﾞｼｯｸUB" pitchFamily="50" charset="-128"/>
                <a:cs typeface="Arial" pitchFamily="34" charset="0"/>
              </a:rPr>
              <a:t>のボリュームに見える。</a:t>
            </a:r>
          </a:p>
          <a:p>
            <a:pPr>
              <a:lnSpc>
                <a:spcPct val="120000"/>
              </a:lnSpc>
              <a:buFont typeface="Wingdings" pitchFamily="2" charset="2"/>
              <a:buChar char="l"/>
            </a:pPr>
            <a:r>
              <a:rPr lang="ja-JP" altLang="en-US" sz="1400">
                <a:solidFill>
                  <a:srgbClr val="0066FF"/>
                </a:solidFill>
                <a:latin typeface="Arial" pitchFamily="34" charset="0"/>
                <a:ea typeface="HGP創英角ｺﾞｼｯｸUB" pitchFamily="50" charset="-128"/>
                <a:cs typeface="Arial" pitchFamily="34" charset="0"/>
              </a:rPr>
              <a:t>実データが、</a:t>
            </a:r>
            <a:r>
              <a:rPr lang="en-US" altLang="ja-JP" sz="1400">
                <a:solidFill>
                  <a:srgbClr val="0066FF"/>
                </a:solidFill>
                <a:latin typeface="Arial" pitchFamily="34" charset="0"/>
                <a:ea typeface="HGP創英角ｺﾞｼｯｸUB" pitchFamily="50" charset="-128"/>
                <a:cs typeface="Arial" pitchFamily="34" charset="0"/>
              </a:rPr>
              <a:t>2TB</a:t>
            </a:r>
            <a:r>
              <a:rPr lang="ja-JP" altLang="en-US" sz="1400">
                <a:solidFill>
                  <a:srgbClr val="0066FF"/>
                </a:solidFill>
                <a:latin typeface="Arial" pitchFamily="34" charset="0"/>
                <a:ea typeface="HGP創英角ｺﾞｼｯｸUB" pitchFamily="50" charset="-128"/>
                <a:cs typeface="Arial" pitchFamily="34" charset="0"/>
              </a:rPr>
              <a:t>の場合は、物理ストレージは、</a:t>
            </a:r>
            <a:r>
              <a:rPr lang="en-US" altLang="ja-JP" sz="1400">
                <a:solidFill>
                  <a:srgbClr val="0066FF"/>
                </a:solidFill>
                <a:latin typeface="Arial" pitchFamily="34" charset="0"/>
                <a:ea typeface="HGP創英角ｺﾞｼｯｸUB" pitchFamily="50" charset="-128"/>
                <a:cs typeface="Arial" pitchFamily="34" charset="0"/>
              </a:rPr>
              <a:t>2TB</a:t>
            </a:r>
            <a:r>
              <a:rPr lang="ja-JP" altLang="en-US" sz="1400">
                <a:solidFill>
                  <a:srgbClr val="0066FF"/>
                </a:solidFill>
                <a:latin typeface="Arial" pitchFamily="34" charset="0"/>
                <a:ea typeface="HGP創英角ｺﾞｼｯｸUB" pitchFamily="50" charset="-128"/>
                <a:cs typeface="Arial" pitchFamily="34" charset="0"/>
              </a:rPr>
              <a:t>分用意すればいい。</a:t>
            </a:r>
          </a:p>
          <a:p>
            <a:pPr>
              <a:lnSpc>
                <a:spcPct val="120000"/>
              </a:lnSpc>
              <a:buFont typeface="Wingdings" pitchFamily="2" charset="2"/>
              <a:buChar char="l"/>
            </a:pPr>
            <a:r>
              <a:rPr lang="ja-JP" altLang="en-US" sz="1400">
                <a:solidFill>
                  <a:srgbClr val="0066FF"/>
                </a:solidFill>
                <a:latin typeface="Arial" pitchFamily="34" charset="0"/>
                <a:ea typeface="HGP創英角ｺﾞｼｯｸUB" pitchFamily="50" charset="-128"/>
                <a:cs typeface="Arial" pitchFamily="34" charset="0"/>
              </a:rPr>
              <a:t>実データが増大した場合、その増大分のみ物理ストレージを追加すればいい。</a:t>
            </a:r>
          </a:p>
        </p:txBody>
      </p:sp>
      <p:sp>
        <p:nvSpPr>
          <p:cNvPr id="715845" name="Text Box 69"/>
          <p:cNvSpPr txBox="1">
            <a:spLocks noChangeArrowheads="1"/>
          </p:cNvSpPr>
          <p:nvPr/>
        </p:nvSpPr>
        <p:spPr bwMode="auto">
          <a:xfrm>
            <a:off x="2438400" y="137160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grpSp>
        <p:nvGrpSpPr>
          <p:cNvPr id="715846" name="Group 70"/>
          <p:cNvGrpSpPr>
            <a:grpSpLocks/>
          </p:cNvGrpSpPr>
          <p:nvPr/>
        </p:nvGrpSpPr>
        <p:grpSpPr bwMode="auto">
          <a:xfrm>
            <a:off x="457200" y="4038600"/>
            <a:ext cx="8229600" cy="1905000"/>
            <a:chOff x="288" y="2544"/>
            <a:chExt cx="5184" cy="1248"/>
          </a:xfrm>
        </p:grpSpPr>
        <p:grpSp>
          <p:nvGrpSpPr>
            <p:cNvPr id="715847" name="Group 71"/>
            <p:cNvGrpSpPr>
              <a:grpSpLocks/>
            </p:cNvGrpSpPr>
            <p:nvPr/>
          </p:nvGrpSpPr>
          <p:grpSpPr bwMode="auto">
            <a:xfrm>
              <a:off x="288" y="3024"/>
              <a:ext cx="5184" cy="768"/>
              <a:chOff x="288" y="3120"/>
              <a:chExt cx="5184" cy="768"/>
            </a:xfrm>
          </p:grpSpPr>
          <p:sp>
            <p:nvSpPr>
              <p:cNvPr id="715848" name="AutoShape 72"/>
              <p:cNvSpPr>
                <a:spLocks noChangeArrowheads="1"/>
              </p:cNvSpPr>
              <p:nvPr/>
            </p:nvSpPr>
            <p:spPr bwMode="auto">
              <a:xfrm>
                <a:off x="288" y="3120"/>
                <a:ext cx="5184" cy="768"/>
              </a:xfrm>
              <a:prstGeom prst="roundRect">
                <a:avLst>
                  <a:gd name="adj" fmla="val 16667"/>
                </a:avLst>
              </a:prstGeom>
              <a:solidFill>
                <a:srgbClr val="FFFFCC"/>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5849" name="Text Box 73"/>
              <p:cNvSpPr txBox="1">
                <a:spLocks noChangeArrowheads="1"/>
              </p:cNvSpPr>
              <p:nvPr/>
            </p:nvSpPr>
            <p:spPr bwMode="auto">
              <a:xfrm>
                <a:off x="3072" y="3168"/>
                <a:ext cx="2304" cy="59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538163" indent="-17938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Ø"/>
                </a:pPr>
                <a:r>
                  <a:rPr lang="ja-JP" altLang="en-US">
                    <a:solidFill>
                      <a:srgbClr val="484848"/>
                    </a:solidFill>
                    <a:latin typeface="Arial" pitchFamily="34" charset="0"/>
                    <a:ea typeface="HGP創英角ｺﾞｼｯｸUB" pitchFamily="50" charset="-128"/>
                    <a:cs typeface="Arial" pitchFamily="34" charset="0"/>
                  </a:rPr>
                  <a:t>仮想領域の容量が不足した場合だけ、物理ストレージを追加すればいい。</a:t>
                </a:r>
              </a:p>
              <a:p>
                <a:pPr>
                  <a:lnSpc>
                    <a:spcPct val="120000"/>
                  </a:lnSpc>
                  <a:buFont typeface="Wingdings" pitchFamily="2" charset="2"/>
                  <a:buChar char="Ø"/>
                </a:pPr>
                <a:r>
                  <a:rPr lang="ja-JP" altLang="en-US">
                    <a:solidFill>
                      <a:srgbClr val="484848"/>
                    </a:solidFill>
                    <a:latin typeface="Arial" pitchFamily="34" charset="0"/>
                    <a:ea typeface="HGP創英角ｺﾞｼｯｸUB" pitchFamily="50" charset="-128"/>
                    <a:cs typeface="Arial" pitchFamily="34" charset="0"/>
                  </a:rPr>
                  <a:t>ストレージ使用量を予測する手間が省け、無駄なストレージの導入を防ぐことができる。</a:t>
                </a:r>
              </a:p>
            </p:txBody>
          </p:sp>
          <p:sp>
            <p:nvSpPr>
              <p:cNvPr id="715850" name="Rectangle 74"/>
              <p:cNvSpPr>
                <a:spLocks noChangeArrowheads="1"/>
              </p:cNvSpPr>
              <p:nvPr/>
            </p:nvSpPr>
            <p:spPr bwMode="auto">
              <a:xfrm>
                <a:off x="432" y="3239"/>
                <a:ext cx="2186" cy="5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268288" indent="-268288">
                  <a:lnSpc>
                    <a:spcPct val="70000"/>
                  </a:lnSpc>
                  <a:buFont typeface="Wingdings" pitchFamily="2" charset="2"/>
                  <a:buChar char="n"/>
                </a:pPr>
                <a:r>
                  <a:rPr lang="ja-JP" altLang="en-US" sz="2000">
                    <a:solidFill>
                      <a:srgbClr val="0066FF"/>
                    </a:solidFill>
                    <a:latin typeface="Arial" pitchFamily="34" charset="0"/>
                    <a:ea typeface="HGP創英角ｺﾞｼｯｸUB" pitchFamily="50" charset="-128"/>
                    <a:cs typeface="Arial" pitchFamily="34" charset="0"/>
                  </a:rPr>
                  <a:t>ストレージの容量設計を省略</a:t>
                </a:r>
              </a:p>
              <a:p>
                <a:pPr marL="268288" indent="-268288">
                  <a:lnSpc>
                    <a:spcPct val="70000"/>
                  </a:lnSpc>
                  <a:buFont typeface="Wingdings" pitchFamily="2" charset="2"/>
                  <a:buChar char="n"/>
                </a:pPr>
                <a:r>
                  <a:rPr lang="ja-JP" altLang="en-US" sz="2000">
                    <a:solidFill>
                      <a:srgbClr val="0066FF"/>
                    </a:solidFill>
                    <a:latin typeface="Arial" pitchFamily="34" charset="0"/>
                    <a:ea typeface="HGP創英角ｺﾞｼｯｸUB" pitchFamily="50" charset="-128"/>
                    <a:cs typeface="Arial" pitchFamily="34" charset="0"/>
                  </a:rPr>
                  <a:t>ストレージの利用効率を向上</a:t>
                </a:r>
              </a:p>
              <a:p>
                <a:pPr marL="268288" indent="-268288">
                  <a:lnSpc>
                    <a:spcPct val="70000"/>
                  </a:lnSpc>
                  <a:buFont typeface="Wingdings" pitchFamily="2" charset="2"/>
                  <a:buChar char="n"/>
                </a:pPr>
                <a:r>
                  <a:rPr lang="ja-JP" altLang="en-US" sz="2000">
                    <a:solidFill>
                      <a:srgbClr val="0066FF"/>
                    </a:solidFill>
                    <a:latin typeface="Arial" pitchFamily="34" charset="0"/>
                    <a:ea typeface="HGP創英角ｺﾞｼｯｸUB" pitchFamily="50" charset="-128"/>
                    <a:cs typeface="Arial" pitchFamily="34" charset="0"/>
                  </a:rPr>
                  <a:t>コスト削減と省電力</a:t>
                </a:r>
              </a:p>
            </p:txBody>
          </p:sp>
        </p:grpSp>
        <p:sp>
          <p:nvSpPr>
            <p:cNvPr id="715851" name="AutoShape 75"/>
            <p:cNvSpPr>
              <a:spLocks noChangeArrowheads="1"/>
            </p:cNvSpPr>
            <p:nvPr/>
          </p:nvSpPr>
          <p:spPr bwMode="auto">
            <a:xfrm>
              <a:off x="2688" y="2544"/>
              <a:ext cx="384" cy="528"/>
            </a:xfrm>
            <a:prstGeom prst="downArrow">
              <a:avLst>
                <a:gd name="adj1" fmla="val 50000"/>
                <a:gd name="adj2" fmla="val 34375"/>
              </a:avLst>
            </a:prstGeom>
            <a:solidFill>
              <a:srgbClr val="FF99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spTree>
    <p:extLst>
      <p:ext uri="{BB962C8B-B14F-4D97-AF65-F5344CB8AC3E}">
        <p14:creationId xmlns:p14="http://schemas.microsoft.com/office/powerpoint/2010/main" val="29589865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15846"/>
                                        </p:tgtEl>
                                        <p:attrNameLst>
                                          <p:attrName>style.visibility</p:attrName>
                                        </p:attrNameLst>
                                      </p:cBhvr>
                                      <p:to>
                                        <p:strVal val="visible"/>
                                      </p:to>
                                    </p:set>
                                    <p:animEffect transition="in" filter="wipe(up)">
                                      <p:cBhvr>
                                        <p:cTn id="7" dur="500"/>
                                        <p:tgtEl>
                                          <p:spTgt spid="71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6" name="AutoShape 2"/>
          <p:cNvSpPr>
            <a:spLocks noChangeArrowheads="1"/>
          </p:cNvSpPr>
          <p:nvPr/>
        </p:nvSpPr>
        <p:spPr bwMode="auto">
          <a:xfrm>
            <a:off x="3581400" y="2590800"/>
            <a:ext cx="990600" cy="838200"/>
          </a:xfrm>
          <a:prstGeom prst="can">
            <a:avLst>
              <a:gd name="adj" fmla="val 16856"/>
            </a:avLst>
          </a:prstGeom>
          <a:ln>
            <a:headEnd/>
            <a:tailEnd/>
          </a:ln>
          <a:extLst/>
        </p:spPr>
        <p:style>
          <a:lnRef idx="1">
            <a:schemeClr val="accent1"/>
          </a:lnRef>
          <a:fillRef idx="2">
            <a:schemeClr val="accent1"/>
          </a:fillRef>
          <a:effectRef idx="1">
            <a:schemeClr val="accent1"/>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27" name="Rectangle 3"/>
          <p:cNvSpPr>
            <a:spLocks noChangeArrowheads="1"/>
          </p:cNvSpPr>
          <p:nvPr/>
        </p:nvSpPr>
        <p:spPr bwMode="auto">
          <a:xfrm>
            <a:off x="3733800" y="2819400"/>
            <a:ext cx="228600" cy="2286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28" name="Rectangle 4"/>
          <p:cNvSpPr>
            <a:spLocks noChangeArrowheads="1"/>
          </p:cNvSpPr>
          <p:nvPr/>
        </p:nvSpPr>
        <p:spPr bwMode="auto">
          <a:xfrm>
            <a:off x="3962400" y="2819400"/>
            <a:ext cx="228600" cy="2286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29" name="Rectangle 5"/>
          <p:cNvSpPr>
            <a:spLocks noChangeArrowheads="1"/>
          </p:cNvSpPr>
          <p:nvPr/>
        </p:nvSpPr>
        <p:spPr bwMode="auto">
          <a:xfrm>
            <a:off x="4191000" y="28194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0" name="Rectangle 6"/>
          <p:cNvSpPr>
            <a:spLocks noChangeArrowheads="1"/>
          </p:cNvSpPr>
          <p:nvPr/>
        </p:nvSpPr>
        <p:spPr bwMode="auto">
          <a:xfrm>
            <a:off x="3733800" y="3048000"/>
            <a:ext cx="228600" cy="2286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1" name="Rectangle 7"/>
          <p:cNvSpPr>
            <a:spLocks noChangeArrowheads="1"/>
          </p:cNvSpPr>
          <p:nvPr/>
        </p:nvSpPr>
        <p:spPr bwMode="auto">
          <a:xfrm>
            <a:off x="3962400" y="3048000"/>
            <a:ext cx="228600" cy="2286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2" name="AutoShape 8"/>
          <p:cNvSpPr>
            <a:spLocks noChangeArrowheads="1"/>
          </p:cNvSpPr>
          <p:nvPr/>
        </p:nvSpPr>
        <p:spPr bwMode="auto">
          <a:xfrm>
            <a:off x="3581400" y="4114800"/>
            <a:ext cx="4419600" cy="1905000"/>
          </a:xfrm>
          <a:prstGeom prst="roundRect">
            <a:avLst>
              <a:gd name="adj" fmla="val 9810"/>
            </a:avLst>
          </a:prstGeom>
          <a:solidFill>
            <a:srgbClr val="FFFFCC"/>
          </a:solidFill>
          <a:ln w="38100" algn="ctr">
            <a:solidFill>
              <a:srgbClr val="0066FF"/>
            </a:solidFill>
            <a:round/>
            <a:headEnd/>
            <a:tailEnd/>
          </a:ln>
          <a:effectLs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7833" name="AutoShape 9"/>
          <p:cNvSpPr>
            <a:spLocks noChangeArrowheads="1"/>
          </p:cNvSpPr>
          <p:nvPr/>
        </p:nvSpPr>
        <p:spPr bwMode="auto">
          <a:xfrm rot="5400000">
            <a:off x="2743200" y="2667000"/>
            <a:ext cx="1143000" cy="685800"/>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4" name="Rectangle 10"/>
          <p:cNvSpPr>
            <a:spLocks noGrp="1" noChangeArrowheads="1"/>
          </p:cNvSpPr>
          <p:nvPr>
            <p:ph type="title"/>
          </p:nvPr>
        </p:nvSpPr>
        <p:spPr/>
        <p:txBody>
          <a:bodyPr/>
          <a:lstStyle/>
          <a:p>
            <a:r>
              <a:rPr lang="ja-JP" altLang="en-US" sz="2800">
                <a:ea typeface="ＭＳ Ｐゴシック" pitchFamily="50" charset="-128"/>
              </a:rPr>
              <a:t>ストレージの仮想化を補完する技術：重複排除（１）</a:t>
            </a:r>
          </a:p>
        </p:txBody>
      </p:sp>
      <p:sp>
        <p:nvSpPr>
          <p:cNvPr id="717835" name="AutoShape 11"/>
          <p:cNvSpPr>
            <a:spLocks noChangeArrowheads="1"/>
          </p:cNvSpPr>
          <p:nvPr/>
        </p:nvSpPr>
        <p:spPr bwMode="auto">
          <a:xfrm>
            <a:off x="1143000" y="1295400"/>
            <a:ext cx="6858000" cy="609600"/>
          </a:xfrm>
          <a:prstGeom prst="roundRect">
            <a:avLst>
              <a:gd name="adj" fmla="val 16667"/>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1600">
                <a:solidFill>
                  <a:schemeClr val="bg1"/>
                </a:solidFill>
                <a:latin typeface="Arial" pitchFamily="34" charset="0"/>
                <a:ea typeface="HGP創英角ｺﾞｼｯｸUB" pitchFamily="50" charset="-128"/>
                <a:cs typeface="Arial" pitchFamily="34" charset="0"/>
              </a:rPr>
              <a:t>データをストレージに保存する際、重複部分を自動的に検出・削除する技術</a:t>
            </a:r>
          </a:p>
        </p:txBody>
      </p:sp>
      <p:sp>
        <p:nvSpPr>
          <p:cNvPr id="717836" name="AutoShape 12"/>
          <p:cNvSpPr>
            <a:spLocks noChangeArrowheads="1"/>
          </p:cNvSpPr>
          <p:nvPr/>
        </p:nvSpPr>
        <p:spPr bwMode="auto">
          <a:xfrm>
            <a:off x="1295400" y="2362200"/>
            <a:ext cx="1676400" cy="1295400"/>
          </a:xfrm>
          <a:prstGeom prst="can">
            <a:avLst>
              <a:gd name="adj" fmla="val 16787"/>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7" name="Rectangle 13"/>
          <p:cNvSpPr>
            <a:spLocks noChangeArrowheads="1"/>
          </p:cNvSpPr>
          <p:nvPr/>
        </p:nvSpPr>
        <p:spPr bwMode="auto">
          <a:xfrm>
            <a:off x="1447800" y="2743200"/>
            <a:ext cx="228600" cy="2286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8" name="Rectangle 14"/>
          <p:cNvSpPr>
            <a:spLocks noChangeArrowheads="1"/>
          </p:cNvSpPr>
          <p:nvPr/>
        </p:nvSpPr>
        <p:spPr bwMode="auto">
          <a:xfrm>
            <a:off x="1676400" y="2743200"/>
            <a:ext cx="228600" cy="2286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9" name="Rectangle 15"/>
          <p:cNvSpPr>
            <a:spLocks noChangeArrowheads="1"/>
          </p:cNvSpPr>
          <p:nvPr/>
        </p:nvSpPr>
        <p:spPr bwMode="auto">
          <a:xfrm>
            <a:off x="1905000" y="27432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0" name="Rectangle 16"/>
          <p:cNvSpPr>
            <a:spLocks noChangeArrowheads="1"/>
          </p:cNvSpPr>
          <p:nvPr/>
        </p:nvSpPr>
        <p:spPr bwMode="auto">
          <a:xfrm>
            <a:off x="1447800" y="2971800"/>
            <a:ext cx="228600" cy="2286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1" name="Rectangle 17"/>
          <p:cNvSpPr>
            <a:spLocks noChangeArrowheads="1"/>
          </p:cNvSpPr>
          <p:nvPr/>
        </p:nvSpPr>
        <p:spPr bwMode="auto">
          <a:xfrm>
            <a:off x="1676400" y="2971800"/>
            <a:ext cx="228600" cy="2286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2" name="Rectangle 18"/>
          <p:cNvSpPr>
            <a:spLocks noChangeArrowheads="1"/>
          </p:cNvSpPr>
          <p:nvPr/>
        </p:nvSpPr>
        <p:spPr bwMode="auto">
          <a:xfrm>
            <a:off x="1905000" y="29718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3" name="Rectangle 19"/>
          <p:cNvSpPr>
            <a:spLocks noChangeArrowheads="1"/>
          </p:cNvSpPr>
          <p:nvPr/>
        </p:nvSpPr>
        <p:spPr bwMode="auto">
          <a:xfrm>
            <a:off x="2133600" y="2743200"/>
            <a:ext cx="228600" cy="2286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4" name="Rectangle 20"/>
          <p:cNvSpPr>
            <a:spLocks noChangeArrowheads="1"/>
          </p:cNvSpPr>
          <p:nvPr/>
        </p:nvSpPr>
        <p:spPr bwMode="auto">
          <a:xfrm>
            <a:off x="2362200" y="2743200"/>
            <a:ext cx="228600" cy="2286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5" name="Rectangle 21"/>
          <p:cNvSpPr>
            <a:spLocks noChangeArrowheads="1"/>
          </p:cNvSpPr>
          <p:nvPr/>
        </p:nvSpPr>
        <p:spPr bwMode="auto">
          <a:xfrm>
            <a:off x="2590800" y="2743200"/>
            <a:ext cx="228600" cy="2286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6" name="Rectangle 22"/>
          <p:cNvSpPr>
            <a:spLocks noChangeArrowheads="1"/>
          </p:cNvSpPr>
          <p:nvPr/>
        </p:nvSpPr>
        <p:spPr bwMode="auto">
          <a:xfrm>
            <a:off x="2133600" y="2971800"/>
            <a:ext cx="228600" cy="2286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7" name="Rectangle 23"/>
          <p:cNvSpPr>
            <a:spLocks noChangeArrowheads="1"/>
          </p:cNvSpPr>
          <p:nvPr/>
        </p:nvSpPr>
        <p:spPr bwMode="auto">
          <a:xfrm>
            <a:off x="2362200" y="2971800"/>
            <a:ext cx="228600" cy="2286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8" name="Rectangle 24"/>
          <p:cNvSpPr>
            <a:spLocks noChangeArrowheads="1"/>
          </p:cNvSpPr>
          <p:nvPr/>
        </p:nvSpPr>
        <p:spPr bwMode="auto">
          <a:xfrm>
            <a:off x="2590800" y="29718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9" name="Rectangle 25"/>
          <p:cNvSpPr>
            <a:spLocks noChangeArrowheads="1"/>
          </p:cNvSpPr>
          <p:nvPr/>
        </p:nvSpPr>
        <p:spPr bwMode="auto">
          <a:xfrm>
            <a:off x="1447800" y="32004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0" name="Rectangle 26"/>
          <p:cNvSpPr>
            <a:spLocks noChangeArrowheads="1"/>
          </p:cNvSpPr>
          <p:nvPr/>
        </p:nvSpPr>
        <p:spPr bwMode="auto">
          <a:xfrm>
            <a:off x="1676400" y="3200400"/>
            <a:ext cx="228600" cy="2286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1" name="Rectangle 27"/>
          <p:cNvSpPr>
            <a:spLocks noChangeArrowheads="1"/>
          </p:cNvSpPr>
          <p:nvPr/>
        </p:nvSpPr>
        <p:spPr bwMode="auto">
          <a:xfrm>
            <a:off x="1905000" y="32004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2" name="Rectangle 28"/>
          <p:cNvSpPr>
            <a:spLocks noChangeArrowheads="1"/>
          </p:cNvSpPr>
          <p:nvPr/>
        </p:nvSpPr>
        <p:spPr bwMode="auto">
          <a:xfrm>
            <a:off x="2133600" y="3200400"/>
            <a:ext cx="228600" cy="2286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3" name="Rectangle 29"/>
          <p:cNvSpPr>
            <a:spLocks noChangeArrowheads="1"/>
          </p:cNvSpPr>
          <p:nvPr/>
        </p:nvSpPr>
        <p:spPr bwMode="auto">
          <a:xfrm>
            <a:off x="2362200" y="32004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4" name="Rectangle 30"/>
          <p:cNvSpPr>
            <a:spLocks noChangeArrowheads="1"/>
          </p:cNvSpPr>
          <p:nvPr/>
        </p:nvSpPr>
        <p:spPr bwMode="auto">
          <a:xfrm>
            <a:off x="2590800" y="3200400"/>
            <a:ext cx="228600" cy="2286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5" name="Text Box 31"/>
          <p:cNvSpPr txBox="1">
            <a:spLocks noChangeArrowheads="1"/>
          </p:cNvSpPr>
          <p:nvPr/>
        </p:nvSpPr>
        <p:spPr bwMode="auto">
          <a:xfrm>
            <a:off x="4724400" y="2438400"/>
            <a:ext cx="3200400" cy="116955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358775">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sz="1400" dirty="0">
                <a:solidFill>
                  <a:srgbClr val="3333FF"/>
                </a:solidFill>
                <a:latin typeface="Arial" pitchFamily="34" charset="0"/>
                <a:ea typeface="HGP創英角ｺﾞｼｯｸUB" pitchFamily="50" charset="-128"/>
                <a:cs typeface="Arial" pitchFamily="34" charset="0"/>
              </a:rPr>
              <a:t>新たに保存したデータをストレージ内の既存データと比較</a:t>
            </a:r>
          </a:p>
          <a:p>
            <a:pPr>
              <a:buFont typeface="Wingdings" pitchFamily="2" charset="2"/>
              <a:buChar char="l"/>
            </a:pPr>
            <a:r>
              <a:rPr lang="ja-JP" altLang="en-US" sz="1400" dirty="0">
                <a:solidFill>
                  <a:srgbClr val="3333FF"/>
                </a:solidFill>
                <a:latin typeface="Arial" pitchFamily="34" charset="0"/>
                <a:ea typeface="HGP創英角ｺﾞｼｯｸUB" pitchFamily="50" charset="-128"/>
                <a:cs typeface="Arial" pitchFamily="34" charset="0"/>
              </a:rPr>
              <a:t>重複部分を指定されたバイト数単位で調べる</a:t>
            </a:r>
          </a:p>
          <a:p>
            <a:pPr>
              <a:buFont typeface="Wingdings" pitchFamily="2" charset="2"/>
              <a:buChar char="l"/>
            </a:pPr>
            <a:r>
              <a:rPr lang="ja-JP" altLang="en-US" sz="1400" dirty="0">
                <a:solidFill>
                  <a:srgbClr val="3333FF"/>
                </a:solidFill>
                <a:latin typeface="Arial" pitchFamily="34" charset="0"/>
                <a:ea typeface="HGP創英角ｺﾞｼｯｸUB" pitchFamily="50" charset="-128"/>
                <a:cs typeface="Arial" pitchFamily="34" charset="0"/>
              </a:rPr>
              <a:t>重複部分があれば書き込まない</a:t>
            </a:r>
          </a:p>
        </p:txBody>
      </p:sp>
      <p:sp>
        <p:nvSpPr>
          <p:cNvPr id="717856" name="Text Box 32"/>
          <p:cNvSpPr txBox="1">
            <a:spLocks noChangeArrowheads="1"/>
          </p:cNvSpPr>
          <p:nvPr/>
        </p:nvSpPr>
        <p:spPr bwMode="auto">
          <a:xfrm>
            <a:off x="3733800" y="4266962"/>
            <a:ext cx="4114800" cy="16004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defRPr>
                <a:solidFill>
                  <a:schemeClr val="tx1"/>
                </a:solidFill>
                <a:latin typeface="Arial" charset="0"/>
              </a:defRPr>
            </a:lvl1pPr>
            <a:lvl2pPr marL="358775" indent="-17938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None/>
            </a:pPr>
            <a:r>
              <a:rPr lang="ja-JP" altLang="en-US" sz="1400" dirty="0">
                <a:solidFill>
                  <a:srgbClr val="3333FF"/>
                </a:solidFill>
                <a:latin typeface="Arial" pitchFamily="34" charset="0"/>
                <a:ea typeface="HGP創英角ｺﾞｼｯｸUB" pitchFamily="50" charset="-128"/>
                <a:cs typeface="Arial" pitchFamily="34" charset="0"/>
              </a:rPr>
              <a:t>コスト・メリット：</a:t>
            </a:r>
          </a:p>
          <a:p>
            <a:pPr lvl="1">
              <a:buFont typeface="Wingdings" pitchFamily="2" charset="2"/>
              <a:buChar char="Ø"/>
            </a:pPr>
            <a:r>
              <a:rPr lang="ja-JP" altLang="en-US" sz="1400" dirty="0">
                <a:solidFill>
                  <a:srgbClr val="3333FF"/>
                </a:solidFill>
                <a:latin typeface="Arial" pitchFamily="34" charset="0"/>
                <a:ea typeface="HGP創英角ｺﾞｼｯｸUB" pitchFamily="50" charset="-128"/>
                <a:cs typeface="Arial" pitchFamily="34" charset="0"/>
              </a:rPr>
              <a:t>ストレージ導入の初期コスト削減</a:t>
            </a:r>
          </a:p>
          <a:p>
            <a:pPr lvl="1">
              <a:buFont typeface="Wingdings" pitchFamily="2" charset="2"/>
              <a:buChar char="Ø"/>
            </a:pPr>
            <a:r>
              <a:rPr lang="ja-JP" altLang="en-US" sz="1400" dirty="0">
                <a:solidFill>
                  <a:srgbClr val="3333FF"/>
                </a:solidFill>
                <a:latin typeface="Arial" pitchFamily="34" charset="0"/>
                <a:ea typeface="HGP創英角ｺﾞｼｯｸUB" pitchFamily="50" charset="-128"/>
                <a:cs typeface="Arial" pitchFamily="34" charset="0"/>
              </a:rPr>
              <a:t>ストレージ容量のアップグレード間隔の拡大</a:t>
            </a:r>
          </a:p>
          <a:p>
            <a:pPr lvl="1">
              <a:buFont typeface="Wingdings" pitchFamily="2" charset="2"/>
              <a:buChar char="Ø"/>
            </a:pPr>
            <a:endParaRPr lang="ja-JP" altLang="en-US" sz="1400" dirty="0">
              <a:solidFill>
                <a:srgbClr val="3333FF"/>
              </a:solidFill>
              <a:latin typeface="Arial" pitchFamily="34" charset="0"/>
              <a:ea typeface="HGP創英角ｺﾞｼｯｸUB" pitchFamily="50" charset="-128"/>
              <a:cs typeface="Arial" pitchFamily="34" charset="0"/>
            </a:endParaRPr>
          </a:p>
          <a:p>
            <a:pPr>
              <a:buFont typeface="Wingdings" pitchFamily="2" charset="2"/>
              <a:buNone/>
            </a:pPr>
            <a:r>
              <a:rPr lang="ja-JP" altLang="en-US" sz="1400" dirty="0">
                <a:solidFill>
                  <a:srgbClr val="3333FF"/>
                </a:solidFill>
                <a:latin typeface="Arial" pitchFamily="34" charset="0"/>
                <a:ea typeface="HGP創英角ｺﾞｼｯｸUB" pitchFamily="50" charset="-128"/>
                <a:cs typeface="Arial" pitchFamily="34" charset="0"/>
              </a:rPr>
              <a:t>管理メリット：</a:t>
            </a:r>
          </a:p>
          <a:p>
            <a:pPr lvl="1">
              <a:buFont typeface="Wingdings" pitchFamily="2" charset="2"/>
              <a:buChar char="Ø"/>
            </a:pPr>
            <a:r>
              <a:rPr lang="ja-JP" altLang="en-US" sz="1400" dirty="0">
                <a:solidFill>
                  <a:srgbClr val="3333FF"/>
                </a:solidFill>
                <a:latin typeface="Arial" pitchFamily="34" charset="0"/>
                <a:ea typeface="HGP創英角ｺﾞｼｯｸUB" pitchFamily="50" charset="-128"/>
                <a:cs typeface="Arial" pitchFamily="34" charset="0"/>
              </a:rPr>
              <a:t>ストレージ装置ごとに格納できるデータ量の増加</a:t>
            </a:r>
          </a:p>
          <a:p>
            <a:pPr lvl="1">
              <a:buFont typeface="Wingdings" pitchFamily="2" charset="2"/>
              <a:buChar char="Ø"/>
            </a:pPr>
            <a:r>
              <a:rPr lang="ja-JP" altLang="en-US" sz="1400" dirty="0">
                <a:solidFill>
                  <a:srgbClr val="3333FF"/>
                </a:solidFill>
                <a:latin typeface="Arial" pitchFamily="34" charset="0"/>
                <a:ea typeface="HGP創英角ｺﾞｼｯｸUB" pitchFamily="50" charset="-128"/>
                <a:cs typeface="Arial" pitchFamily="34" charset="0"/>
              </a:rPr>
              <a:t>オンラインのデータ保存期間の長期化</a:t>
            </a:r>
          </a:p>
        </p:txBody>
      </p:sp>
      <p:sp>
        <p:nvSpPr>
          <p:cNvPr id="717857" name="AutoShape 33"/>
          <p:cNvSpPr>
            <a:spLocks noChangeArrowheads="1"/>
          </p:cNvSpPr>
          <p:nvPr/>
        </p:nvSpPr>
        <p:spPr bwMode="auto">
          <a:xfrm>
            <a:off x="1143000" y="3429000"/>
            <a:ext cx="1981200" cy="762000"/>
          </a:xfrm>
          <a:prstGeom prst="triangle">
            <a:avLst>
              <a:gd name="adj" fmla="val 50000"/>
            </a:avLst>
          </a:prstGeom>
          <a:solidFill>
            <a:srgbClr val="FF0000">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8" name="AutoShape 34"/>
          <p:cNvSpPr>
            <a:spLocks noChangeArrowheads="1"/>
          </p:cNvSpPr>
          <p:nvPr/>
        </p:nvSpPr>
        <p:spPr bwMode="auto">
          <a:xfrm>
            <a:off x="1143000" y="4114800"/>
            <a:ext cx="1981200" cy="1905000"/>
          </a:xfrm>
          <a:prstGeom prst="roundRect">
            <a:avLst>
              <a:gd name="adj" fmla="val 9167"/>
            </a:avLst>
          </a:prstGeom>
          <a:solidFill>
            <a:srgbClr val="FFFFCC"/>
          </a:solidFill>
          <a:ln w="38100" algn="ctr">
            <a:solidFill>
              <a:srgbClr val="FF0000"/>
            </a:solidFill>
            <a:round/>
            <a:headEnd/>
            <a:tailEnd/>
          </a:ln>
          <a:effectLs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9" name="Text Box 35"/>
          <p:cNvSpPr txBox="1">
            <a:spLocks noChangeArrowheads="1"/>
          </p:cNvSpPr>
          <p:nvPr/>
        </p:nvSpPr>
        <p:spPr bwMode="auto">
          <a:xfrm>
            <a:off x="1219200" y="4343400"/>
            <a:ext cx="1828800" cy="156966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358775">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dirty="0">
                <a:solidFill>
                  <a:srgbClr val="FF0000"/>
                </a:solidFill>
                <a:latin typeface="Arial" pitchFamily="34" charset="0"/>
                <a:ea typeface="HGP創英角ｺﾞｼｯｸUB" pitchFamily="50" charset="-128"/>
                <a:cs typeface="Arial" pitchFamily="34" charset="0"/>
              </a:rPr>
              <a:t>ビジネス・ドキュメントを世代管理している場合、ほとんどが重複データ</a:t>
            </a:r>
          </a:p>
          <a:p>
            <a:pPr>
              <a:buFont typeface="Wingdings" pitchFamily="2" charset="2"/>
              <a:buChar char="l"/>
            </a:pPr>
            <a:r>
              <a:rPr lang="ja-JP" altLang="en-US" dirty="0">
                <a:solidFill>
                  <a:srgbClr val="FF0000"/>
                </a:solidFill>
                <a:latin typeface="Arial" pitchFamily="34" charset="0"/>
                <a:ea typeface="HGP創英角ｺﾞｼｯｸUB" pitchFamily="50" charset="-128"/>
                <a:cs typeface="Arial" pitchFamily="34" charset="0"/>
              </a:rPr>
              <a:t>社内メールにドキュメントのファイルを添付して複数の宛先に送信した場合、宛先の数だけ重複データ</a:t>
            </a:r>
          </a:p>
        </p:txBody>
      </p:sp>
    </p:spTree>
    <p:extLst>
      <p:ext uri="{BB962C8B-B14F-4D97-AF65-F5344CB8AC3E}">
        <p14:creationId xmlns:p14="http://schemas.microsoft.com/office/powerpoint/2010/main" val="3292416432"/>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9947" name="AutoShape 75"/>
          <p:cNvSpPr>
            <a:spLocks noChangeArrowheads="1"/>
          </p:cNvSpPr>
          <p:nvPr/>
        </p:nvSpPr>
        <p:spPr bwMode="auto">
          <a:xfrm>
            <a:off x="457200" y="3276600"/>
            <a:ext cx="8229600" cy="3276600"/>
          </a:xfrm>
          <a:prstGeom prst="roundRect">
            <a:avLst>
              <a:gd name="adj" fmla="val 2037"/>
            </a:avLst>
          </a:prstGeom>
          <a:solidFill>
            <a:srgbClr val="CCFFFF">
              <a:alpha val="30000"/>
            </a:srgbClr>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9923" name="AutoShape 51"/>
          <p:cNvSpPr>
            <a:spLocks noChangeArrowheads="1"/>
          </p:cNvSpPr>
          <p:nvPr/>
        </p:nvSpPr>
        <p:spPr bwMode="auto">
          <a:xfrm>
            <a:off x="6858000" y="3429000"/>
            <a:ext cx="1676400" cy="2971800"/>
          </a:xfrm>
          <a:prstGeom prst="can">
            <a:avLst>
              <a:gd name="adj" fmla="val 13172"/>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43" name="Freeform 71"/>
          <p:cNvSpPr>
            <a:spLocks/>
          </p:cNvSpPr>
          <p:nvPr/>
        </p:nvSpPr>
        <p:spPr bwMode="auto">
          <a:xfrm>
            <a:off x="6934200" y="3886200"/>
            <a:ext cx="1371600" cy="1524000"/>
          </a:xfrm>
          <a:custGeom>
            <a:avLst/>
            <a:gdLst>
              <a:gd name="T0" fmla="*/ 0 w 864"/>
              <a:gd name="T1" fmla="*/ 0 h 960"/>
              <a:gd name="T2" fmla="*/ 0 w 864"/>
              <a:gd name="T3" fmla="*/ 960 h 960"/>
              <a:gd name="T4" fmla="*/ 480 w 864"/>
              <a:gd name="T5" fmla="*/ 960 h 960"/>
              <a:gd name="T6" fmla="*/ 480 w 864"/>
              <a:gd name="T7" fmla="*/ 336 h 960"/>
              <a:gd name="T8" fmla="*/ 864 w 864"/>
              <a:gd name="T9" fmla="*/ 336 h 960"/>
              <a:gd name="T10" fmla="*/ 864 w 864"/>
              <a:gd name="T11" fmla="*/ 0 h 960"/>
              <a:gd name="T12" fmla="*/ 0 w 864"/>
              <a:gd name="T13" fmla="*/ 0 h 960"/>
            </a:gdLst>
            <a:ahLst/>
            <a:cxnLst>
              <a:cxn ang="0">
                <a:pos x="T0" y="T1"/>
              </a:cxn>
              <a:cxn ang="0">
                <a:pos x="T2" y="T3"/>
              </a:cxn>
              <a:cxn ang="0">
                <a:pos x="T4" y="T5"/>
              </a:cxn>
              <a:cxn ang="0">
                <a:pos x="T6" y="T7"/>
              </a:cxn>
              <a:cxn ang="0">
                <a:pos x="T8" y="T9"/>
              </a:cxn>
              <a:cxn ang="0">
                <a:pos x="T10" y="T11"/>
              </a:cxn>
              <a:cxn ang="0">
                <a:pos x="T12" y="T13"/>
              </a:cxn>
            </a:cxnLst>
            <a:rect l="0" t="0" r="r" b="b"/>
            <a:pathLst>
              <a:path w="864" h="960">
                <a:moveTo>
                  <a:pt x="0" y="0"/>
                </a:moveTo>
                <a:lnTo>
                  <a:pt x="0" y="960"/>
                </a:lnTo>
                <a:lnTo>
                  <a:pt x="480" y="960"/>
                </a:lnTo>
                <a:lnTo>
                  <a:pt x="480" y="336"/>
                </a:lnTo>
                <a:lnTo>
                  <a:pt x="864" y="336"/>
                </a:lnTo>
                <a:lnTo>
                  <a:pt x="864" y="0"/>
                </a:lnTo>
                <a:lnTo>
                  <a:pt x="0" y="0"/>
                </a:lnTo>
                <a:close/>
              </a:path>
            </a:pathLst>
          </a:custGeom>
          <a:solidFill>
            <a:srgbClr val="FFFF00">
              <a:alpha val="60001"/>
            </a:srgbClr>
          </a:solidFill>
          <a:ln w="19050" cap="flat" cmpd="sng">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944" name="Freeform 72"/>
          <p:cNvSpPr>
            <a:spLocks/>
          </p:cNvSpPr>
          <p:nvPr/>
        </p:nvSpPr>
        <p:spPr bwMode="auto">
          <a:xfrm flipH="1">
            <a:off x="7086600" y="3886200"/>
            <a:ext cx="1371600" cy="1524000"/>
          </a:xfrm>
          <a:custGeom>
            <a:avLst/>
            <a:gdLst>
              <a:gd name="T0" fmla="*/ 0 w 864"/>
              <a:gd name="T1" fmla="*/ 0 h 960"/>
              <a:gd name="T2" fmla="*/ 0 w 864"/>
              <a:gd name="T3" fmla="*/ 960 h 960"/>
              <a:gd name="T4" fmla="*/ 480 w 864"/>
              <a:gd name="T5" fmla="*/ 960 h 960"/>
              <a:gd name="T6" fmla="*/ 480 w 864"/>
              <a:gd name="T7" fmla="*/ 336 h 960"/>
              <a:gd name="T8" fmla="*/ 864 w 864"/>
              <a:gd name="T9" fmla="*/ 336 h 960"/>
              <a:gd name="T10" fmla="*/ 864 w 864"/>
              <a:gd name="T11" fmla="*/ 0 h 960"/>
              <a:gd name="T12" fmla="*/ 0 w 864"/>
              <a:gd name="T13" fmla="*/ 0 h 960"/>
            </a:gdLst>
            <a:ahLst/>
            <a:cxnLst>
              <a:cxn ang="0">
                <a:pos x="T0" y="T1"/>
              </a:cxn>
              <a:cxn ang="0">
                <a:pos x="T2" y="T3"/>
              </a:cxn>
              <a:cxn ang="0">
                <a:pos x="T4" y="T5"/>
              </a:cxn>
              <a:cxn ang="0">
                <a:pos x="T6" y="T7"/>
              </a:cxn>
              <a:cxn ang="0">
                <a:pos x="T8" y="T9"/>
              </a:cxn>
              <a:cxn ang="0">
                <a:pos x="T10" y="T11"/>
              </a:cxn>
              <a:cxn ang="0">
                <a:pos x="T12" y="T13"/>
              </a:cxn>
            </a:cxnLst>
            <a:rect l="0" t="0" r="r" b="b"/>
            <a:pathLst>
              <a:path w="864" h="960">
                <a:moveTo>
                  <a:pt x="0" y="0"/>
                </a:moveTo>
                <a:lnTo>
                  <a:pt x="0" y="960"/>
                </a:lnTo>
                <a:lnTo>
                  <a:pt x="480" y="960"/>
                </a:lnTo>
                <a:lnTo>
                  <a:pt x="480" y="336"/>
                </a:lnTo>
                <a:lnTo>
                  <a:pt x="864" y="336"/>
                </a:lnTo>
                <a:lnTo>
                  <a:pt x="864" y="0"/>
                </a:lnTo>
                <a:lnTo>
                  <a:pt x="0" y="0"/>
                </a:lnTo>
                <a:close/>
              </a:path>
            </a:pathLst>
          </a:custGeom>
          <a:solidFill>
            <a:srgbClr val="CCFF99">
              <a:alpha val="60001"/>
            </a:srgbClr>
          </a:solidFill>
          <a:ln w="19050" cap="flat" cmpd="sng">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884" name="AutoShape 12"/>
          <p:cNvSpPr>
            <a:spLocks noChangeArrowheads="1"/>
          </p:cNvSpPr>
          <p:nvPr/>
        </p:nvSpPr>
        <p:spPr bwMode="auto">
          <a:xfrm>
            <a:off x="609600" y="3429000"/>
            <a:ext cx="1676400" cy="2971800"/>
          </a:xfrm>
          <a:prstGeom prst="can">
            <a:avLst>
              <a:gd name="adj" fmla="val 13172"/>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07" name="Rectangle 35"/>
          <p:cNvSpPr>
            <a:spLocks noChangeArrowheads="1"/>
          </p:cNvSpPr>
          <p:nvPr/>
        </p:nvSpPr>
        <p:spPr bwMode="auto">
          <a:xfrm>
            <a:off x="838200" y="5029200"/>
            <a:ext cx="1219200" cy="1219200"/>
          </a:xfrm>
          <a:prstGeom prst="rect">
            <a:avLst/>
          </a:prstGeom>
          <a:solidFill>
            <a:srgbClr val="CCFF99"/>
          </a:solidFill>
          <a:ln w="19050" algn="ctr">
            <a:solidFill>
              <a:srgbClr val="3366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06" name="Rectangle 34"/>
          <p:cNvSpPr>
            <a:spLocks noChangeArrowheads="1"/>
          </p:cNvSpPr>
          <p:nvPr/>
        </p:nvSpPr>
        <p:spPr bwMode="auto">
          <a:xfrm>
            <a:off x="838200" y="3733800"/>
            <a:ext cx="1219200" cy="1219200"/>
          </a:xfrm>
          <a:prstGeom prst="rect">
            <a:avLst/>
          </a:prstGeom>
          <a:solidFill>
            <a:srgbClr val="FFFF00"/>
          </a:solidFill>
          <a:ln w="19050" algn="ctr">
            <a:solidFill>
              <a:srgbClr val="3366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874" name="AutoShape 2"/>
          <p:cNvSpPr>
            <a:spLocks noChangeArrowheads="1"/>
          </p:cNvSpPr>
          <p:nvPr/>
        </p:nvSpPr>
        <p:spPr bwMode="auto">
          <a:xfrm>
            <a:off x="457200" y="914400"/>
            <a:ext cx="8229600" cy="381000"/>
          </a:xfrm>
          <a:prstGeom prst="roundRect">
            <a:avLst>
              <a:gd name="adj" fmla="val 17449"/>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2000">
                <a:solidFill>
                  <a:schemeClr val="bg1"/>
                </a:solidFill>
                <a:latin typeface="Arial" pitchFamily="34" charset="0"/>
                <a:ea typeface="HGP創英角ｺﾞｼｯｸUB" pitchFamily="50" charset="-128"/>
                <a:cs typeface="Arial" pitchFamily="34" charset="0"/>
              </a:rPr>
              <a:t>ストレージ容量を効率化する技術</a:t>
            </a:r>
          </a:p>
        </p:txBody>
      </p:sp>
      <p:sp>
        <p:nvSpPr>
          <p:cNvPr id="719875" name="AutoShape 3"/>
          <p:cNvSpPr>
            <a:spLocks noChangeArrowheads="1"/>
          </p:cNvSpPr>
          <p:nvPr/>
        </p:nvSpPr>
        <p:spPr bwMode="auto">
          <a:xfrm>
            <a:off x="4800600" y="1447800"/>
            <a:ext cx="3886200" cy="1676400"/>
          </a:xfrm>
          <a:prstGeom prst="roundRect">
            <a:avLst>
              <a:gd name="adj" fmla="val 7407"/>
            </a:avLst>
          </a:prstGeom>
          <a:solidFill>
            <a:srgbClr val="CCFFFF">
              <a:alpha val="30000"/>
            </a:srgbClr>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9876" name="AutoShape 4"/>
          <p:cNvSpPr>
            <a:spLocks noChangeArrowheads="1"/>
          </p:cNvSpPr>
          <p:nvPr/>
        </p:nvSpPr>
        <p:spPr bwMode="auto">
          <a:xfrm>
            <a:off x="457200" y="1447800"/>
            <a:ext cx="3886200" cy="1676400"/>
          </a:xfrm>
          <a:prstGeom prst="roundRect">
            <a:avLst>
              <a:gd name="adj" fmla="val 7407"/>
            </a:avLst>
          </a:prstGeom>
          <a:solidFill>
            <a:schemeClr val="bg1"/>
          </a:solidFill>
          <a:ln w="38100" algn="ctr">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9877" name="Rectangle 5"/>
          <p:cNvSpPr>
            <a:spLocks noGrp="1" noChangeArrowheads="1"/>
          </p:cNvSpPr>
          <p:nvPr>
            <p:ph type="title"/>
          </p:nvPr>
        </p:nvSpPr>
        <p:spPr/>
        <p:txBody>
          <a:bodyPr/>
          <a:lstStyle/>
          <a:p>
            <a:r>
              <a:rPr lang="ja-JP" altLang="en-US" sz="2800">
                <a:ea typeface="ＭＳ Ｐゴシック" pitchFamily="50" charset="-128"/>
              </a:rPr>
              <a:t>ストレージの仮想化を補完する技術：重複排除（２）</a:t>
            </a:r>
          </a:p>
        </p:txBody>
      </p:sp>
      <p:sp>
        <p:nvSpPr>
          <p:cNvPr id="719878" name="Text Box 6"/>
          <p:cNvSpPr txBox="1">
            <a:spLocks noChangeArrowheads="1"/>
          </p:cNvSpPr>
          <p:nvPr/>
        </p:nvSpPr>
        <p:spPr bwMode="auto">
          <a:xfrm>
            <a:off x="457200" y="1524000"/>
            <a:ext cx="3810000" cy="151426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538163" indent="-17938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nSpc>
                <a:spcPct val="110000"/>
              </a:lnSpc>
              <a:buFont typeface="Wingdings" pitchFamily="2" charset="2"/>
              <a:buNone/>
            </a:pPr>
            <a:r>
              <a:rPr lang="ja-JP" altLang="en-US" sz="1400">
                <a:solidFill>
                  <a:srgbClr val="484848"/>
                </a:solidFill>
                <a:latin typeface="Arial" pitchFamily="34" charset="0"/>
                <a:ea typeface="HGP創英角ｺﾞｼｯｸUB" pitchFamily="50" charset="-128"/>
                <a:cs typeface="Arial" pitchFamily="34" charset="0"/>
              </a:rPr>
              <a:t>圧縮</a:t>
            </a:r>
          </a:p>
          <a:p>
            <a:pPr>
              <a:lnSpc>
                <a:spcPct val="110000"/>
              </a:lnSpc>
              <a:buFont typeface="Wingdings" pitchFamily="2" charset="2"/>
              <a:buChar char="l"/>
            </a:pPr>
            <a:r>
              <a:rPr lang="ja-JP" altLang="en-US" sz="1400">
                <a:solidFill>
                  <a:srgbClr val="484848"/>
                </a:solidFill>
                <a:latin typeface="Arial" pitchFamily="34" charset="0"/>
                <a:ea typeface="HGP創英角ｺﾞｼｯｸUB" pitchFamily="50" charset="-128"/>
                <a:cs typeface="Arial" pitchFamily="34" charset="0"/>
              </a:rPr>
              <a:t>頻繁にアクセスするデータを読み書きする場合、データの圧縮・復元によって性能が損なわれるおそれもある</a:t>
            </a:r>
          </a:p>
          <a:p>
            <a:pPr>
              <a:lnSpc>
                <a:spcPct val="110000"/>
              </a:lnSpc>
              <a:buFont typeface="Wingdings" pitchFamily="2" charset="2"/>
              <a:buChar char="l"/>
            </a:pPr>
            <a:r>
              <a:rPr lang="ja-JP" altLang="en-US" sz="1400" u="sng">
                <a:solidFill>
                  <a:srgbClr val="484848"/>
                </a:solidFill>
                <a:latin typeface="Arial" pitchFamily="34" charset="0"/>
                <a:ea typeface="HGP創英角ｺﾞｼｯｸUB" pitchFamily="50" charset="-128"/>
                <a:cs typeface="Arial" pitchFamily="34" charset="0"/>
              </a:rPr>
              <a:t>バックアップやアーカイブの用途ならばパフォーマンスの面でもほぼ問題はない</a:t>
            </a:r>
          </a:p>
        </p:txBody>
      </p:sp>
      <p:sp>
        <p:nvSpPr>
          <p:cNvPr id="719880" name="Text Box 8"/>
          <p:cNvSpPr txBox="1">
            <a:spLocks noChangeArrowheads="1"/>
          </p:cNvSpPr>
          <p:nvPr/>
        </p:nvSpPr>
        <p:spPr bwMode="auto">
          <a:xfrm>
            <a:off x="4800600" y="1524000"/>
            <a:ext cx="3886200" cy="127727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538163" indent="-17938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nSpc>
                <a:spcPct val="110000"/>
              </a:lnSpc>
              <a:buFont typeface="Wingdings" pitchFamily="2" charset="2"/>
              <a:buNone/>
            </a:pPr>
            <a:r>
              <a:rPr lang="ja-JP" altLang="en-US" sz="1400" dirty="0">
                <a:solidFill>
                  <a:srgbClr val="3333FF"/>
                </a:solidFill>
                <a:latin typeface="Arial" pitchFamily="34" charset="0"/>
                <a:ea typeface="HGP創英角ｺﾞｼｯｸUB" pitchFamily="50" charset="-128"/>
                <a:cs typeface="Arial" pitchFamily="34" charset="0"/>
              </a:rPr>
              <a:t>重複排除</a:t>
            </a:r>
          </a:p>
          <a:p>
            <a:pPr>
              <a:lnSpc>
                <a:spcPct val="110000"/>
              </a:lnSpc>
              <a:buFont typeface="Wingdings" pitchFamily="2" charset="2"/>
              <a:buChar char="l"/>
            </a:pPr>
            <a:endParaRPr lang="ja-JP" altLang="en-US" sz="1400" dirty="0">
              <a:solidFill>
                <a:srgbClr val="3333FF"/>
              </a:solidFill>
              <a:latin typeface="Arial" pitchFamily="34" charset="0"/>
              <a:ea typeface="HGP創英角ｺﾞｼｯｸUB" pitchFamily="50" charset="-128"/>
              <a:cs typeface="Arial" pitchFamily="34" charset="0"/>
            </a:endParaRPr>
          </a:p>
          <a:p>
            <a:pPr>
              <a:lnSpc>
                <a:spcPct val="110000"/>
              </a:lnSpc>
              <a:buFont typeface="Wingdings" pitchFamily="2" charset="2"/>
              <a:buChar char="l"/>
            </a:pPr>
            <a:r>
              <a:rPr lang="ja-JP" altLang="en-US" sz="1400" dirty="0">
                <a:solidFill>
                  <a:srgbClr val="3333FF"/>
                </a:solidFill>
                <a:latin typeface="Arial" pitchFamily="34" charset="0"/>
                <a:ea typeface="HGP創英角ｺﾞｼｯｸUB" pitchFamily="50" charset="-128"/>
                <a:cs typeface="Arial" pitchFamily="34" charset="0"/>
              </a:rPr>
              <a:t>頻繁にアクセスするデータでも性能は安定。</a:t>
            </a:r>
          </a:p>
          <a:p>
            <a:pPr>
              <a:lnSpc>
                <a:spcPct val="110000"/>
              </a:lnSpc>
              <a:buFont typeface="Wingdings" pitchFamily="2" charset="2"/>
              <a:buChar char="l"/>
            </a:pPr>
            <a:r>
              <a:rPr lang="ja-JP" altLang="en-US" sz="1400" u="sng" dirty="0">
                <a:solidFill>
                  <a:srgbClr val="3333FF"/>
                </a:solidFill>
                <a:latin typeface="Arial" pitchFamily="34" charset="0"/>
                <a:ea typeface="HGP創英角ｺﾞｼｯｸUB" pitchFamily="50" charset="-128"/>
                <a:cs typeface="Arial" pitchFamily="34" charset="0"/>
              </a:rPr>
              <a:t>容量の削減率が高い</a:t>
            </a:r>
            <a:r>
              <a:rPr lang="en-US" altLang="ja-JP" sz="1400" u="sng" dirty="0">
                <a:solidFill>
                  <a:srgbClr val="3333FF"/>
                </a:solidFill>
                <a:latin typeface="Arial" pitchFamily="34" charset="0"/>
                <a:ea typeface="HGP創英角ｺﾞｼｯｸUB" pitchFamily="50" charset="-128"/>
                <a:cs typeface="Arial" pitchFamily="34" charset="0"/>
              </a:rPr>
              <a:t>(</a:t>
            </a:r>
            <a:r>
              <a:rPr lang="ja-JP" altLang="en-US" sz="1400" u="sng" dirty="0">
                <a:solidFill>
                  <a:srgbClr val="3333FF"/>
                </a:solidFill>
                <a:latin typeface="Arial" pitchFamily="34" charset="0"/>
                <a:ea typeface="HGP創英角ｺﾞｼｯｸUB" pitchFamily="50" charset="-128"/>
                <a:cs typeface="Arial" pitchFamily="34" charset="0"/>
              </a:rPr>
              <a:t>数分の一から数十／数百分の一</a:t>
            </a:r>
            <a:r>
              <a:rPr lang="en-US" altLang="ja-JP" sz="1400" u="sng" dirty="0">
                <a:solidFill>
                  <a:srgbClr val="3333FF"/>
                </a:solidFill>
                <a:latin typeface="Arial" pitchFamily="34" charset="0"/>
                <a:ea typeface="HGP創英角ｺﾞｼｯｸUB" pitchFamily="50" charset="-128"/>
                <a:cs typeface="Arial" pitchFamily="34" charset="0"/>
              </a:rPr>
              <a:t>)</a:t>
            </a:r>
          </a:p>
        </p:txBody>
      </p:sp>
      <p:sp>
        <p:nvSpPr>
          <p:cNvPr id="719881" name="Line 9"/>
          <p:cNvSpPr>
            <a:spLocks noChangeShapeType="1"/>
          </p:cNvSpPr>
          <p:nvPr/>
        </p:nvSpPr>
        <p:spPr bwMode="auto">
          <a:xfrm>
            <a:off x="990600" y="1752600"/>
            <a:ext cx="320040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882" name="Line 10"/>
          <p:cNvSpPr>
            <a:spLocks noChangeShapeType="1"/>
          </p:cNvSpPr>
          <p:nvPr/>
        </p:nvSpPr>
        <p:spPr bwMode="auto">
          <a:xfrm>
            <a:off x="5715000" y="1752600"/>
            <a:ext cx="2819400" cy="0"/>
          </a:xfrm>
          <a:prstGeom prst="line">
            <a:avLst/>
          </a:prstGeom>
          <a:noFill/>
          <a:ln w="19050">
            <a:solidFill>
              <a:srgbClr val="00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885" name="Rectangle 13"/>
          <p:cNvSpPr>
            <a:spLocks noChangeArrowheads="1"/>
          </p:cNvSpPr>
          <p:nvPr/>
        </p:nvSpPr>
        <p:spPr bwMode="auto">
          <a:xfrm>
            <a:off x="1447800" y="4419600"/>
            <a:ext cx="533400" cy="4572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D</a:t>
            </a:r>
          </a:p>
        </p:txBody>
      </p:sp>
      <p:sp>
        <p:nvSpPr>
          <p:cNvPr id="719888" name="Rectangle 16"/>
          <p:cNvSpPr>
            <a:spLocks noChangeArrowheads="1"/>
          </p:cNvSpPr>
          <p:nvPr/>
        </p:nvSpPr>
        <p:spPr bwMode="auto">
          <a:xfrm>
            <a:off x="914400" y="3962400"/>
            <a:ext cx="533400" cy="4572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A</a:t>
            </a:r>
          </a:p>
        </p:txBody>
      </p:sp>
      <p:sp>
        <p:nvSpPr>
          <p:cNvPr id="719889" name="Rectangle 17"/>
          <p:cNvSpPr>
            <a:spLocks noChangeArrowheads="1"/>
          </p:cNvSpPr>
          <p:nvPr/>
        </p:nvSpPr>
        <p:spPr bwMode="auto">
          <a:xfrm>
            <a:off x="1447800" y="3962400"/>
            <a:ext cx="533400" cy="4572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B</a:t>
            </a:r>
          </a:p>
        </p:txBody>
      </p:sp>
      <p:sp>
        <p:nvSpPr>
          <p:cNvPr id="719897" name="Rectangle 25"/>
          <p:cNvSpPr>
            <a:spLocks noChangeArrowheads="1"/>
          </p:cNvSpPr>
          <p:nvPr/>
        </p:nvSpPr>
        <p:spPr bwMode="auto">
          <a:xfrm>
            <a:off x="914400" y="4419600"/>
            <a:ext cx="533400" cy="4572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C</a:t>
            </a:r>
          </a:p>
        </p:txBody>
      </p:sp>
      <p:sp>
        <p:nvSpPr>
          <p:cNvPr id="719898" name="Rectangle 26"/>
          <p:cNvSpPr>
            <a:spLocks noChangeArrowheads="1"/>
          </p:cNvSpPr>
          <p:nvPr/>
        </p:nvSpPr>
        <p:spPr bwMode="auto">
          <a:xfrm>
            <a:off x="914400" y="5730875"/>
            <a:ext cx="533400" cy="4572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E</a:t>
            </a:r>
          </a:p>
        </p:txBody>
      </p:sp>
      <p:sp>
        <p:nvSpPr>
          <p:cNvPr id="719902" name="Rectangle 30"/>
          <p:cNvSpPr>
            <a:spLocks noChangeArrowheads="1"/>
          </p:cNvSpPr>
          <p:nvPr/>
        </p:nvSpPr>
        <p:spPr bwMode="auto">
          <a:xfrm>
            <a:off x="1447800" y="5730875"/>
            <a:ext cx="533400" cy="457200"/>
          </a:xfrm>
          <a:prstGeom prst="rect">
            <a:avLst/>
          </a:prstGeom>
          <a:solidFill>
            <a:srgbClr val="FF00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F</a:t>
            </a:r>
          </a:p>
        </p:txBody>
      </p:sp>
      <p:sp>
        <p:nvSpPr>
          <p:cNvPr id="719903" name="Rectangle 31"/>
          <p:cNvSpPr>
            <a:spLocks noChangeArrowheads="1"/>
          </p:cNvSpPr>
          <p:nvPr/>
        </p:nvSpPr>
        <p:spPr bwMode="auto">
          <a:xfrm>
            <a:off x="914400" y="5273675"/>
            <a:ext cx="533400" cy="4572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A</a:t>
            </a:r>
          </a:p>
        </p:txBody>
      </p:sp>
      <p:sp>
        <p:nvSpPr>
          <p:cNvPr id="719904" name="Rectangle 32"/>
          <p:cNvSpPr>
            <a:spLocks noChangeArrowheads="1"/>
          </p:cNvSpPr>
          <p:nvPr/>
        </p:nvSpPr>
        <p:spPr bwMode="auto">
          <a:xfrm>
            <a:off x="1447800" y="5273675"/>
            <a:ext cx="533400" cy="4572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B</a:t>
            </a:r>
          </a:p>
        </p:txBody>
      </p:sp>
      <p:sp>
        <p:nvSpPr>
          <p:cNvPr id="719908" name="Text Box 36"/>
          <p:cNvSpPr txBox="1">
            <a:spLocks noChangeArrowheads="1"/>
          </p:cNvSpPr>
          <p:nvPr/>
        </p:nvSpPr>
        <p:spPr bwMode="auto">
          <a:xfrm>
            <a:off x="1066800" y="5029200"/>
            <a:ext cx="79375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solidFill>
                  <a:srgbClr val="3366FF"/>
                </a:solidFill>
                <a:latin typeface="Arial" pitchFamily="34" charset="0"/>
                <a:ea typeface="HGP創英角ｺﾞｼｯｸUB" pitchFamily="50" charset="-128"/>
                <a:cs typeface="Arial" pitchFamily="34" charset="0"/>
              </a:rPr>
              <a:t>ファイル２</a:t>
            </a:r>
          </a:p>
        </p:txBody>
      </p:sp>
      <p:sp>
        <p:nvSpPr>
          <p:cNvPr id="719909" name="Text Box 37"/>
          <p:cNvSpPr txBox="1">
            <a:spLocks noChangeArrowheads="1"/>
          </p:cNvSpPr>
          <p:nvPr/>
        </p:nvSpPr>
        <p:spPr bwMode="auto">
          <a:xfrm>
            <a:off x="1068388" y="3733800"/>
            <a:ext cx="79375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solidFill>
                  <a:srgbClr val="3366FF"/>
                </a:solidFill>
                <a:latin typeface="Arial" pitchFamily="34" charset="0"/>
                <a:ea typeface="HGP創英角ｺﾞｼｯｸUB" pitchFamily="50" charset="-128"/>
                <a:cs typeface="Arial" pitchFamily="34" charset="0"/>
              </a:rPr>
              <a:t>ファイル１</a:t>
            </a:r>
          </a:p>
        </p:txBody>
      </p:sp>
      <p:sp>
        <p:nvSpPr>
          <p:cNvPr id="719910" name="AutoShape 38"/>
          <p:cNvSpPr>
            <a:spLocks noChangeArrowheads="1"/>
          </p:cNvSpPr>
          <p:nvPr/>
        </p:nvSpPr>
        <p:spPr bwMode="auto">
          <a:xfrm>
            <a:off x="3733800" y="3429000"/>
            <a:ext cx="1676400" cy="2971800"/>
          </a:xfrm>
          <a:prstGeom prst="can">
            <a:avLst>
              <a:gd name="adj" fmla="val 13172"/>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12" name="Rectangle 40"/>
          <p:cNvSpPr>
            <a:spLocks noChangeArrowheads="1"/>
          </p:cNvSpPr>
          <p:nvPr/>
        </p:nvSpPr>
        <p:spPr bwMode="auto">
          <a:xfrm>
            <a:off x="4038600" y="3962400"/>
            <a:ext cx="533400" cy="4572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A</a:t>
            </a:r>
          </a:p>
        </p:txBody>
      </p:sp>
      <p:sp>
        <p:nvSpPr>
          <p:cNvPr id="719913" name="Rectangle 41"/>
          <p:cNvSpPr>
            <a:spLocks noChangeArrowheads="1"/>
          </p:cNvSpPr>
          <p:nvPr/>
        </p:nvSpPr>
        <p:spPr bwMode="auto">
          <a:xfrm>
            <a:off x="4572000" y="3962400"/>
            <a:ext cx="533400" cy="4572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B</a:t>
            </a:r>
          </a:p>
        </p:txBody>
      </p:sp>
      <p:sp>
        <p:nvSpPr>
          <p:cNvPr id="719914" name="Rectangle 42"/>
          <p:cNvSpPr>
            <a:spLocks noChangeArrowheads="1"/>
          </p:cNvSpPr>
          <p:nvPr/>
        </p:nvSpPr>
        <p:spPr bwMode="auto">
          <a:xfrm>
            <a:off x="4038600" y="4419600"/>
            <a:ext cx="533400" cy="4572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C</a:t>
            </a:r>
          </a:p>
        </p:txBody>
      </p:sp>
      <p:sp>
        <p:nvSpPr>
          <p:cNvPr id="719915" name="Rectangle 43"/>
          <p:cNvSpPr>
            <a:spLocks noChangeArrowheads="1"/>
          </p:cNvSpPr>
          <p:nvPr/>
        </p:nvSpPr>
        <p:spPr bwMode="auto">
          <a:xfrm>
            <a:off x="4572000" y="4419600"/>
            <a:ext cx="533400" cy="4572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E</a:t>
            </a:r>
          </a:p>
        </p:txBody>
      </p:sp>
      <p:sp>
        <p:nvSpPr>
          <p:cNvPr id="719919" name="Rectangle 47"/>
          <p:cNvSpPr>
            <a:spLocks noChangeArrowheads="1"/>
          </p:cNvSpPr>
          <p:nvPr/>
        </p:nvSpPr>
        <p:spPr bwMode="auto">
          <a:xfrm>
            <a:off x="3962400" y="3733800"/>
            <a:ext cx="1219200" cy="1219200"/>
          </a:xfrm>
          <a:prstGeom prst="rect">
            <a:avLst/>
          </a:prstGeom>
          <a:noFill/>
          <a:ln w="19050" algn="ctr">
            <a:solidFill>
              <a:srgbClr val="3366FF"/>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20" name="Rectangle 48"/>
          <p:cNvSpPr>
            <a:spLocks noChangeArrowheads="1"/>
          </p:cNvSpPr>
          <p:nvPr/>
        </p:nvSpPr>
        <p:spPr bwMode="auto">
          <a:xfrm>
            <a:off x="3962400" y="5029200"/>
            <a:ext cx="1219200" cy="1219200"/>
          </a:xfrm>
          <a:prstGeom prst="rect">
            <a:avLst/>
          </a:prstGeom>
          <a:noFill/>
          <a:ln w="19050" algn="ctr">
            <a:solidFill>
              <a:srgbClr val="3366FF"/>
            </a:solidFill>
            <a:prstDash val="sysDot"/>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22" name="Text Box 50"/>
          <p:cNvSpPr txBox="1">
            <a:spLocks noChangeArrowheads="1"/>
          </p:cNvSpPr>
          <p:nvPr/>
        </p:nvSpPr>
        <p:spPr bwMode="auto">
          <a:xfrm>
            <a:off x="4098925" y="3733800"/>
            <a:ext cx="98425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solidFill>
                  <a:srgbClr val="3366FF"/>
                </a:solidFill>
                <a:latin typeface="Arial" pitchFamily="34" charset="0"/>
                <a:ea typeface="HGP創英角ｺﾞｼｯｸUB" pitchFamily="50" charset="-128"/>
                <a:cs typeface="Arial" pitchFamily="34" charset="0"/>
              </a:rPr>
              <a:t>既存ファイル</a:t>
            </a:r>
          </a:p>
        </p:txBody>
      </p:sp>
      <p:sp>
        <p:nvSpPr>
          <p:cNvPr id="719924" name="Rectangle 52"/>
          <p:cNvSpPr>
            <a:spLocks noChangeArrowheads="1"/>
          </p:cNvSpPr>
          <p:nvPr/>
        </p:nvSpPr>
        <p:spPr bwMode="auto">
          <a:xfrm>
            <a:off x="7162800" y="4876800"/>
            <a:ext cx="533400" cy="4572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D</a:t>
            </a:r>
          </a:p>
        </p:txBody>
      </p:sp>
      <p:sp>
        <p:nvSpPr>
          <p:cNvPr id="719925" name="Rectangle 53"/>
          <p:cNvSpPr>
            <a:spLocks noChangeArrowheads="1"/>
          </p:cNvSpPr>
          <p:nvPr/>
        </p:nvSpPr>
        <p:spPr bwMode="auto">
          <a:xfrm>
            <a:off x="7162800" y="3962400"/>
            <a:ext cx="533400" cy="4572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A</a:t>
            </a:r>
          </a:p>
        </p:txBody>
      </p:sp>
      <p:sp>
        <p:nvSpPr>
          <p:cNvPr id="719926" name="Rectangle 54"/>
          <p:cNvSpPr>
            <a:spLocks noChangeArrowheads="1"/>
          </p:cNvSpPr>
          <p:nvPr/>
        </p:nvSpPr>
        <p:spPr bwMode="auto">
          <a:xfrm>
            <a:off x="7696200" y="3962400"/>
            <a:ext cx="533400" cy="4572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B</a:t>
            </a:r>
          </a:p>
        </p:txBody>
      </p:sp>
      <p:sp>
        <p:nvSpPr>
          <p:cNvPr id="719927" name="Rectangle 55"/>
          <p:cNvSpPr>
            <a:spLocks noChangeArrowheads="1"/>
          </p:cNvSpPr>
          <p:nvPr/>
        </p:nvSpPr>
        <p:spPr bwMode="auto">
          <a:xfrm>
            <a:off x="7162800" y="4419600"/>
            <a:ext cx="533400" cy="4572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C</a:t>
            </a:r>
          </a:p>
        </p:txBody>
      </p:sp>
      <p:sp>
        <p:nvSpPr>
          <p:cNvPr id="719928" name="Rectangle 56"/>
          <p:cNvSpPr>
            <a:spLocks noChangeArrowheads="1"/>
          </p:cNvSpPr>
          <p:nvPr/>
        </p:nvSpPr>
        <p:spPr bwMode="auto">
          <a:xfrm>
            <a:off x="7696200" y="4419600"/>
            <a:ext cx="533400" cy="4572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E</a:t>
            </a:r>
          </a:p>
        </p:txBody>
      </p:sp>
      <p:sp>
        <p:nvSpPr>
          <p:cNvPr id="719929" name="Rectangle 57"/>
          <p:cNvSpPr>
            <a:spLocks noChangeArrowheads="1"/>
          </p:cNvSpPr>
          <p:nvPr/>
        </p:nvSpPr>
        <p:spPr bwMode="auto">
          <a:xfrm>
            <a:off x="7696200" y="4876800"/>
            <a:ext cx="533400" cy="457200"/>
          </a:xfrm>
          <a:prstGeom prst="rect">
            <a:avLst/>
          </a:prstGeom>
          <a:solidFill>
            <a:srgbClr val="FF00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F</a:t>
            </a:r>
          </a:p>
        </p:txBody>
      </p:sp>
      <p:sp>
        <p:nvSpPr>
          <p:cNvPr id="719936" name="Line 64"/>
          <p:cNvSpPr>
            <a:spLocks noChangeShapeType="1"/>
          </p:cNvSpPr>
          <p:nvPr/>
        </p:nvSpPr>
        <p:spPr bwMode="auto">
          <a:xfrm>
            <a:off x="2286000" y="4419600"/>
            <a:ext cx="1447800" cy="0"/>
          </a:xfrm>
          <a:prstGeom prst="line">
            <a:avLst/>
          </a:prstGeom>
          <a:noFill/>
          <a:ln w="38100">
            <a:solidFill>
              <a:srgbClr val="3366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937" name="Text Box 65"/>
          <p:cNvSpPr txBox="1">
            <a:spLocks noChangeArrowheads="1"/>
          </p:cNvSpPr>
          <p:nvPr/>
        </p:nvSpPr>
        <p:spPr bwMode="auto">
          <a:xfrm>
            <a:off x="2286000" y="4495800"/>
            <a:ext cx="1371600" cy="5794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ja-JP" altLang="en-US" sz="1000">
                <a:solidFill>
                  <a:srgbClr val="3366FF"/>
                </a:solidFill>
                <a:latin typeface="Arial" pitchFamily="34" charset="0"/>
                <a:ea typeface="HGP創英角ｺﾞｼｯｸUB" pitchFamily="50" charset="-128"/>
                <a:cs typeface="Arial" pitchFamily="34" charset="0"/>
              </a:rPr>
              <a:t>書き込むべき</a:t>
            </a:r>
          </a:p>
          <a:p>
            <a:r>
              <a:rPr lang="ja-JP" altLang="en-US" sz="1000">
                <a:solidFill>
                  <a:srgbClr val="3366FF"/>
                </a:solidFill>
                <a:latin typeface="Arial" pitchFamily="34" charset="0"/>
                <a:ea typeface="HGP創英角ｺﾞｼｯｸUB" pitchFamily="50" charset="-128"/>
                <a:cs typeface="Arial" pitchFamily="34" charset="0"/>
              </a:rPr>
              <a:t>ブロックが、同じかどうかを比較</a:t>
            </a:r>
          </a:p>
        </p:txBody>
      </p:sp>
      <p:sp>
        <p:nvSpPr>
          <p:cNvPr id="719946" name="Text Box 74"/>
          <p:cNvSpPr txBox="1">
            <a:spLocks noChangeArrowheads="1"/>
          </p:cNvSpPr>
          <p:nvPr/>
        </p:nvSpPr>
        <p:spPr bwMode="auto">
          <a:xfrm>
            <a:off x="5486400" y="4419600"/>
            <a:ext cx="1371600" cy="5492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ja-JP" altLang="en-US" sz="1000">
                <a:solidFill>
                  <a:srgbClr val="3366FF"/>
                </a:solidFill>
                <a:latin typeface="Arial" pitchFamily="34" charset="0"/>
                <a:ea typeface="HGP創英角ｺﾞｼｯｸUB" pitchFamily="50" charset="-128"/>
                <a:cs typeface="Arial" pitchFamily="34" charset="0"/>
              </a:rPr>
              <a:t>ファイル１と２として、ブロックに緋も付けて保存</a:t>
            </a:r>
          </a:p>
        </p:txBody>
      </p:sp>
      <p:sp>
        <p:nvSpPr>
          <p:cNvPr id="719948" name="Line 76"/>
          <p:cNvSpPr>
            <a:spLocks noChangeShapeType="1"/>
          </p:cNvSpPr>
          <p:nvPr/>
        </p:nvSpPr>
        <p:spPr bwMode="auto">
          <a:xfrm>
            <a:off x="5410200" y="4343400"/>
            <a:ext cx="1447800" cy="0"/>
          </a:xfrm>
          <a:prstGeom prst="line">
            <a:avLst/>
          </a:prstGeom>
          <a:noFill/>
          <a:ln w="38100">
            <a:solidFill>
              <a:srgbClr val="3366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719506882"/>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6328" name="Group 312"/>
          <p:cNvGrpSpPr>
            <a:grpSpLocks/>
          </p:cNvGrpSpPr>
          <p:nvPr/>
        </p:nvGrpSpPr>
        <p:grpSpPr bwMode="auto">
          <a:xfrm>
            <a:off x="457200" y="5410200"/>
            <a:ext cx="8229600" cy="990600"/>
            <a:chOff x="288" y="3408"/>
            <a:chExt cx="5184" cy="624"/>
          </a:xfrm>
        </p:grpSpPr>
        <p:sp>
          <p:nvSpPr>
            <p:cNvPr id="726018" name="AutoShape 2"/>
            <p:cNvSpPr>
              <a:spLocks noChangeArrowheads="1"/>
            </p:cNvSpPr>
            <p:nvPr/>
          </p:nvSpPr>
          <p:spPr bwMode="auto">
            <a:xfrm>
              <a:off x="288" y="3408"/>
              <a:ext cx="5184" cy="624"/>
            </a:xfrm>
            <a:prstGeom prst="roundRect">
              <a:avLst>
                <a:gd name="adj" fmla="val 50000"/>
              </a:avLst>
            </a:prstGeom>
            <a:solidFill>
              <a:srgbClr val="FF9900"/>
            </a:solidFill>
            <a:ln w="1905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19" name="Text Box 3"/>
            <p:cNvSpPr txBox="1">
              <a:spLocks noChangeArrowheads="1"/>
            </p:cNvSpPr>
            <p:nvPr/>
          </p:nvSpPr>
          <p:spPr bwMode="auto">
            <a:xfrm>
              <a:off x="512" y="3566"/>
              <a:ext cx="1325" cy="252"/>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2000">
                  <a:solidFill>
                    <a:schemeClr val="bg1"/>
                  </a:solidFill>
                  <a:latin typeface="Arial" pitchFamily="34" charset="0"/>
                  <a:ea typeface="HGP創英角ｺﾞｼｯｸUB" pitchFamily="50" charset="-128"/>
                  <a:cs typeface="Arial" pitchFamily="34" charset="0"/>
                </a:rPr>
                <a:t>データ容量の削減</a:t>
              </a:r>
            </a:p>
          </p:txBody>
        </p:sp>
        <p:sp>
          <p:nvSpPr>
            <p:cNvPr id="726020" name="Text Box 4"/>
            <p:cNvSpPr txBox="1">
              <a:spLocks noChangeArrowheads="1"/>
            </p:cNvSpPr>
            <p:nvPr/>
          </p:nvSpPr>
          <p:spPr bwMode="auto">
            <a:xfrm>
              <a:off x="3888" y="3566"/>
              <a:ext cx="1440" cy="274"/>
            </a:xfrm>
            <a:prstGeom prst="rect">
              <a:avLst/>
            </a:prstGeom>
            <a:noFill/>
            <a:ln w="38100" algn="ctr">
              <a:solidFill>
                <a:schemeClr val="bg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000">
                  <a:solidFill>
                    <a:schemeClr val="bg1"/>
                  </a:solidFill>
                  <a:latin typeface="Arial" pitchFamily="34" charset="0"/>
                  <a:ea typeface="HGP創英角ｺﾞｼｯｸUB" pitchFamily="50" charset="-128"/>
                  <a:cs typeface="Arial" pitchFamily="34" charset="0"/>
                </a:rPr>
                <a:t>重複排除</a:t>
              </a:r>
            </a:p>
          </p:txBody>
        </p:sp>
      </p:grpSp>
      <p:grpSp>
        <p:nvGrpSpPr>
          <p:cNvPr id="726327" name="Group 311"/>
          <p:cNvGrpSpPr>
            <a:grpSpLocks/>
          </p:cNvGrpSpPr>
          <p:nvPr/>
        </p:nvGrpSpPr>
        <p:grpSpPr bwMode="auto">
          <a:xfrm>
            <a:off x="457200" y="2917825"/>
            <a:ext cx="8229600" cy="990600"/>
            <a:chOff x="288" y="1838"/>
            <a:chExt cx="5184" cy="624"/>
          </a:xfrm>
        </p:grpSpPr>
        <p:grpSp>
          <p:nvGrpSpPr>
            <p:cNvPr id="726024" name="Group 8"/>
            <p:cNvGrpSpPr>
              <a:grpSpLocks/>
            </p:cNvGrpSpPr>
            <p:nvPr/>
          </p:nvGrpSpPr>
          <p:grpSpPr bwMode="auto">
            <a:xfrm>
              <a:off x="288" y="1838"/>
              <a:ext cx="5184" cy="624"/>
              <a:chOff x="288" y="2064"/>
              <a:chExt cx="5184" cy="624"/>
            </a:xfrm>
          </p:grpSpPr>
          <p:sp>
            <p:nvSpPr>
              <p:cNvPr id="726025" name="AutoShape 9"/>
              <p:cNvSpPr>
                <a:spLocks noChangeArrowheads="1"/>
              </p:cNvSpPr>
              <p:nvPr/>
            </p:nvSpPr>
            <p:spPr bwMode="auto">
              <a:xfrm>
                <a:off x="288" y="2064"/>
                <a:ext cx="5184" cy="624"/>
              </a:xfrm>
              <a:prstGeom prst="roundRect">
                <a:avLst>
                  <a:gd name="adj" fmla="val 50000"/>
                </a:avLst>
              </a:prstGeom>
              <a:solidFill>
                <a:srgbClr val="0066FF">
                  <a:alpha val="70000"/>
                </a:srgbClr>
              </a:solidFill>
              <a:ln w="1905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26" name="Text Box 10"/>
              <p:cNvSpPr txBox="1">
                <a:spLocks noChangeArrowheads="1"/>
              </p:cNvSpPr>
              <p:nvPr/>
            </p:nvSpPr>
            <p:spPr bwMode="auto">
              <a:xfrm>
                <a:off x="706" y="2256"/>
                <a:ext cx="1076" cy="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2000">
                    <a:solidFill>
                      <a:schemeClr val="bg1"/>
                    </a:solidFill>
                    <a:latin typeface="Arial" pitchFamily="34" charset="0"/>
                    <a:ea typeface="HGP創英角ｺﾞｼｯｸUB" pitchFamily="50" charset="-128"/>
                    <a:cs typeface="Arial" pitchFamily="34" charset="0"/>
                  </a:rPr>
                  <a:t>容量の仮想化</a:t>
                </a:r>
              </a:p>
            </p:txBody>
          </p:sp>
        </p:grpSp>
        <p:sp>
          <p:nvSpPr>
            <p:cNvPr id="726187" name="Text Box 171"/>
            <p:cNvSpPr txBox="1">
              <a:spLocks noChangeArrowheads="1"/>
            </p:cNvSpPr>
            <p:nvPr/>
          </p:nvSpPr>
          <p:spPr bwMode="auto">
            <a:xfrm>
              <a:off x="3888" y="2030"/>
              <a:ext cx="1440" cy="274"/>
            </a:xfrm>
            <a:prstGeom prst="rect">
              <a:avLst/>
            </a:prstGeom>
            <a:noFill/>
            <a:ln w="38100" algn="ctr">
              <a:solidFill>
                <a:schemeClr val="bg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600">
                  <a:solidFill>
                    <a:schemeClr val="bg1"/>
                  </a:solidFill>
                  <a:latin typeface="Arial" pitchFamily="34" charset="0"/>
                  <a:ea typeface="HGP創英角ｺﾞｼｯｸUB" pitchFamily="50" charset="-128"/>
                  <a:cs typeface="Arial" pitchFamily="34" charset="0"/>
                </a:rPr>
                <a:t>シンプロビジョニング</a:t>
              </a:r>
            </a:p>
          </p:txBody>
        </p:sp>
      </p:grpSp>
      <p:grpSp>
        <p:nvGrpSpPr>
          <p:cNvPr id="726329" name="Group 313"/>
          <p:cNvGrpSpPr>
            <a:grpSpLocks/>
          </p:cNvGrpSpPr>
          <p:nvPr/>
        </p:nvGrpSpPr>
        <p:grpSpPr bwMode="auto">
          <a:xfrm>
            <a:off x="457200" y="4137025"/>
            <a:ext cx="8229600" cy="990600"/>
            <a:chOff x="288" y="2606"/>
            <a:chExt cx="5184" cy="624"/>
          </a:xfrm>
        </p:grpSpPr>
        <p:grpSp>
          <p:nvGrpSpPr>
            <p:cNvPr id="726021" name="Group 5"/>
            <p:cNvGrpSpPr>
              <a:grpSpLocks/>
            </p:cNvGrpSpPr>
            <p:nvPr/>
          </p:nvGrpSpPr>
          <p:grpSpPr bwMode="auto">
            <a:xfrm>
              <a:off x="288" y="2606"/>
              <a:ext cx="5184" cy="624"/>
              <a:chOff x="288" y="2784"/>
              <a:chExt cx="5184" cy="624"/>
            </a:xfrm>
          </p:grpSpPr>
          <p:sp>
            <p:nvSpPr>
              <p:cNvPr id="726022" name="AutoShape 6"/>
              <p:cNvSpPr>
                <a:spLocks noChangeArrowheads="1"/>
              </p:cNvSpPr>
              <p:nvPr/>
            </p:nvSpPr>
            <p:spPr bwMode="auto">
              <a:xfrm>
                <a:off x="288" y="2784"/>
                <a:ext cx="5184" cy="624"/>
              </a:xfrm>
              <a:prstGeom prst="roundRect">
                <a:avLst>
                  <a:gd name="adj" fmla="val 50000"/>
                </a:avLst>
              </a:prstGeom>
              <a:solidFill>
                <a:srgbClr val="008000">
                  <a:alpha val="70000"/>
                </a:srgbClr>
              </a:solidFill>
              <a:ln w="1905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23" name="Text Box 7"/>
              <p:cNvSpPr txBox="1">
                <a:spLocks noChangeArrowheads="1"/>
              </p:cNvSpPr>
              <p:nvPr/>
            </p:nvSpPr>
            <p:spPr bwMode="auto">
              <a:xfrm>
                <a:off x="474" y="2976"/>
                <a:ext cx="1402"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2000">
                    <a:solidFill>
                      <a:schemeClr val="bg1"/>
                    </a:solidFill>
                    <a:latin typeface="Arial" pitchFamily="34" charset="0"/>
                    <a:ea typeface="HGP創英角ｺﾞｼｯｸUB" pitchFamily="50" charset="-128"/>
                    <a:cs typeface="Arial" pitchFamily="34" charset="0"/>
                  </a:rPr>
                  <a:t>ボリュームの仮想化</a:t>
                </a:r>
              </a:p>
            </p:txBody>
          </p:sp>
        </p:grpSp>
        <p:sp>
          <p:nvSpPr>
            <p:cNvPr id="726326" name="Text Box 310"/>
            <p:cNvSpPr txBox="1">
              <a:spLocks noChangeArrowheads="1"/>
            </p:cNvSpPr>
            <p:nvPr/>
          </p:nvSpPr>
          <p:spPr bwMode="auto">
            <a:xfrm>
              <a:off x="3888" y="2798"/>
              <a:ext cx="1440" cy="2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000">
                  <a:solidFill>
                    <a:schemeClr val="bg1"/>
                  </a:solidFill>
                  <a:latin typeface="Arial" pitchFamily="34" charset="0"/>
                  <a:ea typeface="HGP創英角ｺﾞｼｯｸUB" pitchFamily="50" charset="-128"/>
                  <a:cs typeface="Arial" pitchFamily="34" charset="0"/>
                </a:rPr>
                <a:t>一般的な仮想化</a:t>
              </a:r>
            </a:p>
          </p:txBody>
        </p:sp>
      </p:grpSp>
      <p:sp>
        <p:nvSpPr>
          <p:cNvPr id="726027" name="AutoShape 11"/>
          <p:cNvSpPr>
            <a:spLocks noChangeArrowheads="1"/>
          </p:cNvSpPr>
          <p:nvPr/>
        </p:nvSpPr>
        <p:spPr bwMode="auto">
          <a:xfrm>
            <a:off x="3124200" y="4746625"/>
            <a:ext cx="2895600" cy="1219200"/>
          </a:xfrm>
          <a:prstGeom prst="roundRect">
            <a:avLst>
              <a:gd name="adj" fmla="val 19880"/>
            </a:avLst>
          </a:prstGeom>
          <a:solidFill>
            <a:srgbClr val="FFFFFF">
              <a:alpha val="39999"/>
            </a:srgbClr>
          </a:solidFill>
          <a:ln w="38100" algn="ctr">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28" name="AutoShape 12"/>
          <p:cNvSpPr>
            <a:spLocks noChangeArrowheads="1"/>
          </p:cNvSpPr>
          <p:nvPr/>
        </p:nvSpPr>
        <p:spPr bwMode="auto">
          <a:xfrm>
            <a:off x="3124200" y="1851025"/>
            <a:ext cx="2895600" cy="2743200"/>
          </a:xfrm>
          <a:prstGeom prst="roundRect">
            <a:avLst>
              <a:gd name="adj" fmla="val 8699"/>
            </a:avLst>
          </a:prstGeom>
          <a:solidFill>
            <a:srgbClr val="FFFFFF">
              <a:alpha val="39999"/>
            </a:srgbClr>
          </a:solidFill>
          <a:ln w="38100"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29" name="Rectangle 13"/>
          <p:cNvSpPr>
            <a:spLocks noGrp="1" noChangeArrowheads="1"/>
          </p:cNvSpPr>
          <p:nvPr>
            <p:ph type="title"/>
          </p:nvPr>
        </p:nvSpPr>
        <p:spPr/>
        <p:txBody>
          <a:bodyPr/>
          <a:lstStyle/>
          <a:p>
            <a:r>
              <a:rPr lang="ja-JP" altLang="en-US" sz="2800">
                <a:ea typeface="ＭＳ Ｐゴシック" pitchFamily="50" charset="-128"/>
              </a:rPr>
              <a:t>ストレージの仮想化と補完する技術との関係</a:t>
            </a:r>
          </a:p>
        </p:txBody>
      </p:sp>
      <p:sp>
        <p:nvSpPr>
          <p:cNvPr id="726030" name="AutoShape 14"/>
          <p:cNvSpPr>
            <a:spLocks noChangeArrowheads="1"/>
          </p:cNvSpPr>
          <p:nvPr/>
        </p:nvSpPr>
        <p:spPr bwMode="auto">
          <a:xfrm>
            <a:off x="3352800" y="4899025"/>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1" name="Rectangle 15"/>
          <p:cNvSpPr>
            <a:spLocks noChangeArrowheads="1"/>
          </p:cNvSpPr>
          <p:nvPr/>
        </p:nvSpPr>
        <p:spPr bwMode="auto">
          <a:xfrm>
            <a:off x="3429000" y="51276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2" name="Rectangle 16"/>
          <p:cNvSpPr>
            <a:spLocks noChangeArrowheads="1"/>
          </p:cNvSpPr>
          <p:nvPr/>
        </p:nvSpPr>
        <p:spPr bwMode="auto">
          <a:xfrm>
            <a:off x="3581400" y="51276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3" name="Rectangle 17"/>
          <p:cNvSpPr>
            <a:spLocks noChangeArrowheads="1"/>
          </p:cNvSpPr>
          <p:nvPr/>
        </p:nvSpPr>
        <p:spPr bwMode="auto">
          <a:xfrm>
            <a:off x="34290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4" name="Rectangle 18"/>
          <p:cNvSpPr>
            <a:spLocks noChangeArrowheads="1"/>
          </p:cNvSpPr>
          <p:nvPr/>
        </p:nvSpPr>
        <p:spPr bwMode="auto">
          <a:xfrm>
            <a:off x="35814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5" name="Rectangle 19"/>
          <p:cNvSpPr>
            <a:spLocks noChangeArrowheads="1"/>
          </p:cNvSpPr>
          <p:nvPr/>
        </p:nvSpPr>
        <p:spPr bwMode="auto">
          <a:xfrm>
            <a:off x="3429000" y="54324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6" name="Rectangle 20"/>
          <p:cNvSpPr>
            <a:spLocks noChangeArrowheads="1"/>
          </p:cNvSpPr>
          <p:nvPr/>
        </p:nvSpPr>
        <p:spPr bwMode="auto">
          <a:xfrm>
            <a:off x="35814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7" name="Rectangle 21"/>
          <p:cNvSpPr>
            <a:spLocks noChangeArrowheads="1"/>
          </p:cNvSpPr>
          <p:nvPr/>
        </p:nvSpPr>
        <p:spPr bwMode="auto">
          <a:xfrm>
            <a:off x="3733800" y="54324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8" name="Rectangle 22"/>
          <p:cNvSpPr>
            <a:spLocks noChangeArrowheads="1"/>
          </p:cNvSpPr>
          <p:nvPr/>
        </p:nvSpPr>
        <p:spPr bwMode="auto">
          <a:xfrm>
            <a:off x="38862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9" name="Rectangle 23"/>
          <p:cNvSpPr>
            <a:spLocks noChangeArrowheads="1"/>
          </p:cNvSpPr>
          <p:nvPr/>
        </p:nvSpPr>
        <p:spPr bwMode="auto">
          <a:xfrm>
            <a:off x="37338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0" name="Rectangle 24"/>
          <p:cNvSpPr>
            <a:spLocks noChangeArrowheads="1"/>
          </p:cNvSpPr>
          <p:nvPr/>
        </p:nvSpPr>
        <p:spPr bwMode="auto">
          <a:xfrm>
            <a:off x="38862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1" name="Rectangle 25"/>
          <p:cNvSpPr>
            <a:spLocks noChangeArrowheads="1"/>
          </p:cNvSpPr>
          <p:nvPr/>
        </p:nvSpPr>
        <p:spPr bwMode="auto">
          <a:xfrm>
            <a:off x="37338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2" name="Rectangle 26"/>
          <p:cNvSpPr>
            <a:spLocks noChangeArrowheads="1"/>
          </p:cNvSpPr>
          <p:nvPr/>
        </p:nvSpPr>
        <p:spPr bwMode="auto">
          <a:xfrm>
            <a:off x="3886200" y="51276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3" name="AutoShape 27"/>
          <p:cNvSpPr>
            <a:spLocks noChangeArrowheads="1"/>
          </p:cNvSpPr>
          <p:nvPr/>
        </p:nvSpPr>
        <p:spPr bwMode="auto">
          <a:xfrm>
            <a:off x="4191000" y="4899025"/>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4" name="Rectangle 28"/>
          <p:cNvSpPr>
            <a:spLocks noChangeArrowheads="1"/>
          </p:cNvSpPr>
          <p:nvPr/>
        </p:nvSpPr>
        <p:spPr bwMode="auto">
          <a:xfrm>
            <a:off x="42672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5" name="Rectangle 29"/>
          <p:cNvSpPr>
            <a:spLocks noChangeArrowheads="1"/>
          </p:cNvSpPr>
          <p:nvPr/>
        </p:nvSpPr>
        <p:spPr bwMode="auto">
          <a:xfrm>
            <a:off x="4419600" y="51276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6" name="Rectangle 30"/>
          <p:cNvSpPr>
            <a:spLocks noChangeArrowheads="1"/>
          </p:cNvSpPr>
          <p:nvPr/>
        </p:nvSpPr>
        <p:spPr bwMode="auto">
          <a:xfrm>
            <a:off x="4267200" y="52800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7" name="Rectangle 31"/>
          <p:cNvSpPr>
            <a:spLocks noChangeArrowheads="1"/>
          </p:cNvSpPr>
          <p:nvPr/>
        </p:nvSpPr>
        <p:spPr bwMode="auto">
          <a:xfrm>
            <a:off x="44196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8" name="Rectangle 32"/>
          <p:cNvSpPr>
            <a:spLocks noChangeArrowheads="1"/>
          </p:cNvSpPr>
          <p:nvPr/>
        </p:nvSpPr>
        <p:spPr bwMode="auto">
          <a:xfrm>
            <a:off x="4267200" y="54324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9" name="Rectangle 33"/>
          <p:cNvSpPr>
            <a:spLocks noChangeArrowheads="1"/>
          </p:cNvSpPr>
          <p:nvPr/>
        </p:nvSpPr>
        <p:spPr bwMode="auto">
          <a:xfrm>
            <a:off x="44196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0" name="Rectangle 34"/>
          <p:cNvSpPr>
            <a:spLocks noChangeArrowheads="1"/>
          </p:cNvSpPr>
          <p:nvPr/>
        </p:nvSpPr>
        <p:spPr bwMode="auto">
          <a:xfrm>
            <a:off x="4572000" y="54324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1" name="Rectangle 35"/>
          <p:cNvSpPr>
            <a:spLocks noChangeArrowheads="1"/>
          </p:cNvSpPr>
          <p:nvPr/>
        </p:nvSpPr>
        <p:spPr bwMode="auto">
          <a:xfrm>
            <a:off x="47244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2" name="Rectangle 36"/>
          <p:cNvSpPr>
            <a:spLocks noChangeArrowheads="1"/>
          </p:cNvSpPr>
          <p:nvPr/>
        </p:nvSpPr>
        <p:spPr bwMode="auto">
          <a:xfrm>
            <a:off x="45720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3" name="Rectangle 37"/>
          <p:cNvSpPr>
            <a:spLocks noChangeArrowheads="1"/>
          </p:cNvSpPr>
          <p:nvPr/>
        </p:nvSpPr>
        <p:spPr bwMode="auto">
          <a:xfrm>
            <a:off x="47244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4" name="Rectangle 38"/>
          <p:cNvSpPr>
            <a:spLocks noChangeArrowheads="1"/>
          </p:cNvSpPr>
          <p:nvPr/>
        </p:nvSpPr>
        <p:spPr bwMode="auto">
          <a:xfrm>
            <a:off x="45720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5" name="Rectangle 39"/>
          <p:cNvSpPr>
            <a:spLocks noChangeArrowheads="1"/>
          </p:cNvSpPr>
          <p:nvPr/>
        </p:nvSpPr>
        <p:spPr bwMode="auto">
          <a:xfrm>
            <a:off x="4724400" y="51276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6" name="AutoShape 40"/>
          <p:cNvSpPr>
            <a:spLocks noChangeArrowheads="1"/>
          </p:cNvSpPr>
          <p:nvPr/>
        </p:nvSpPr>
        <p:spPr bwMode="auto">
          <a:xfrm>
            <a:off x="5029200" y="4899025"/>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7" name="Rectangle 41"/>
          <p:cNvSpPr>
            <a:spLocks noChangeArrowheads="1"/>
          </p:cNvSpPr>
          <p:nvPr/>
        </p:nvSpPr>
        <p:spPr bwMode="auto">
          <a:xfrm>
            <a:off x="51054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8" name="Rectangle 42"/>
          <p:cNvSpPr>
            <a:spLocks noChangeArrowheads="1"/>
          </p:cNvSpPr>
          <p:nvPr/>
        </p:nvSpPr>
        <p:spPr bwMode="auto">
          <a:xfrm>
            <a:off x="5257800" y="51276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9" name="Rectangle 43"/>
          <p:cNvSpPr>
            <a:spLocks noChangeArrowheads="1"/>
          </p:cNvSpPr>
          <p:nvPr/>
        </p:nvSpPr>
        <p:spPr bwMode="auto">
          <a:xfrm>
            <a:off x="51054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0" name="Rectangle 44"/>
          <p:cNvSpPr>
            <a:spLocks noChangeArrowheads="1"/>
          </p:cNvSpPr>
          <p:nvPr/>
        </p:nvSpPr>
        <p:spPr bwMode="auto">
          <a:xfrm>
            <a:off x="52578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1" name="Rectangle 45"/>
          <p:cNvSpPr>
            <a:spLocks noChangeArrowheads="1"/>
          </p:cNvSpPr>
          <p:nvPr/>
        </p:nvSpPr>
        <p:spPr bwMode="auto">
          <a:xfrm>
            <a:off x="51054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2" name="Rectangle 46"/>
          <p:cNvSpPr>
            <a:spLocks noChangeArrowheads="1"/>
          </p:cNvSpPr>
          <p:nvPr/>
        </p:nvSpPr>
        <p:spPr bwMode="auto">
          <a:xfrm>
            <a:off x="5257800" y="54324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3" name="Rectangle 47"/>
          <p:cNvSpPr>
            <a:spLocks noChangeArrowheads="1"/>
          </p:cNvSpPr>
          <p:nvPr/>
        </p:nvSpPr>
        <p:spPr bwMode="auto">
          <a:xfrm>
            <a:off x="5410200" y="54324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4" name="Rectangle 48"/>
          <p:cNvSpPr>
            <a:spLocks noChangeArrowheads="1"/>
          </p:cNvSpPr>
          <p:nvPr/>
        </p:nvSpPr>
        <p:spPr bwMode="auto">
          <a:xfrm>
            <a:off x="55626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5" name="Rectangle 49"/>
          <p:cNvSpPr>
            <a:spLocks noChangeArrowheads="1"/>
          </p:cNvSpPr>
          <p:nvPr/>
        </p:nvSpPr>
        <p:spPr bwMode="auto">
          <a:xfrm>
            <a:off x="54102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6" name="Rectangle 50"/>
          <p:cNvSpPr>
            <a:spLocks noChangeArrowheads="1"/>
          </p:cNvSpPr>
          <p:nvPr/>
        </p:nvSpPr>
        <p:spPr bwMode="auto">
          <a:xfrm>
            <a:off x="5562600" y="52800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7" name="Rectangle 51"/>
          <p:cNvSpPr>
            <a:spLocks noChangeArrowheads="1"/>
          </p:cNvSpPr>
          <p:nvPr/>
        </p:nvSpPr>
        <p:spPr bwMode="auto">
          <a:xfrm>
            <a:off x="54102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8" name="Rectangle 52"/>
          <p:cNvSpPr>
            <a:spLocks noChangeArrowheads="1"/>
          </p:cNvSpPr>
          <p:nvPr/>
        </p:nvSpPr>
        <p:spPr bwMode="auto">
          <a:xfrm>
            <a:off x="5562600" y="51276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26069" name="Group 53"/>
          <p:cNvGrpSpPr>
            <a:grpSpLocks/>
          </p:cNvGrpSpPr>
          <p:nvPr/>
        </p:nvGrpSpPr>
        <p:grpSpPr bwMode="auto">
          <a:xfrm>
            <a:off x="3352800" y="3756025"/>
            <a:ext cx="2438400" cy="762000"/>
            <a:chOff x="2112" y="2544"/>
            <a:chExt cx="1536" cy="480"/>
          </a:xfrm>
        </p:grpSpPr>
        <p:sp>
          <p:nvSpPr>
            <p:cNvPr id="726070" name="AutoShape 54"/>
            <p:cNvSpPr>
              <a:spLocks noChangeArrowheads="1"/>
            </p:cNvSpPr>
            <p:nvPr/>
          </p:nvSpPr>
          <p:spPr bwMode="auto">
            <a:xfrm>
              <a:off x="2112" y="2544"/>
              <a:ext cx="480" cy="48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1" name="Rectangle 55"/>
            <p:cNvSpPr>
              <a:spLocks noChangeArrowheads="1"/>
            </p:cNvSpPr>
            <p:nvPr/>
          </p:nvSpPr>
          <p:spPr bwMode="auto">
            <a:xfrm>
              <a:off x="2160" y="268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2" name="Rectangle 56"/>
            <p:cNvSpPr>
              <a:spLocks noChangeArrowheads="1"/>
            </p:cNvSpPr>
            <p:nvPr/>
          </p:nvSpPr>
          <p:spPr bwMode="auto">
            <a:xfrm>
              <a:off x="2256" y="268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3" name="Rectangle 57"/>
            <p:cNvSpPr>
              <a:spLocks noChangeArrowheads="1"/>
            </p:cNvSpPr>
            <p:nvPr/>
          </p:nvSpPr>
          <p:spPr bwMode="auto">
            <a:xfrm>
              <a:off x="2160" y="278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4" name="Rectangle 58"/>
            <p:cNvSpPr>
              <a:spLocks noChangeArrowheads="1"/>
            </p:cNvSpPr>
            <p:nvPr/>
          </p:nvSpPr>
          <p:spPr bwMode="auto">
            <a:xfrm>
              <a:off x="2256" y="278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5" name="Rectangle 59"/>
            <p:cNvSpPr>
              <a:spLocks noChangeArrowheads="1"/>
            </p:cNvSpPr>
            <p:nvPr/>
          </p:nvSpPr>
          <p:spPr bwMode="auto">
            <a:xfrm>
              <a:off x="2160" y="28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6" name="Rectangle 60"/>
            <p:cNvSpPr>
              <a:spLocks noChangeArrowheads="1"/>
            </p:cNvSpPr>
            <p:nvPr/>
          </p:nvSpPr>
          <p:spPr bwMode="auto">
            <a:xfrm>
              <a:off x="2256" y="28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7" name="Rectangle 61"/>
            <p:cNvSpPr>
              <a:spLocks noChangeArrowheads="1"/>
            </p:cNvSpPr>
            <p:nvPr/>
          </p:nvSpPr>
          <p:spPr bwMode="auto">
            <a:xfrm>
              <a:off x="2352" y="28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8" name="Rectangle 62"/>
            <p:cNvSpPr>
              <a:spLocks noChangeArrowheads="1"/>
            </p:cNvSpPr>
            <p:nvPr/>
          </p:nvSpPr>
          <p:spPr bwMode="auto">
            <a:xfrm>
              <a:off x="2448" y="28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9" name="Rectangle 63"/>
            <p:cNvSpPr>
              <a:spLocks noChangeArrowheads="1"/>
            </p:cNvSpPr>
            <p:nvPr/>
          </p:nvSpPr>
          <p:spPr bwMode="auto">
            <a:xfrm>
              <a:off x="2352" y="278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0" name="Rectangle 64"/>
            <p:cNvSpPr>
              <a:spLocks noChangeArrowheads="1"/>
            </p:cNvSpPr>
            <p:nvPr/>
          </p:nvSpPr>
          <p:spPr bwMode="auto">
            <a:xfrm>
              <a:off x="2448" y="278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1" name="Rectangle 65"/>
            <p:cNvSpPr>
              <a:spLocks noChangeArrowheads="1"/>
            </p:cNvSpPr>
            <p:nvPr/>
          </p:nvSpPr>
          <p:spPr bwMode="auto">
            <a:xfrm>
              <a:off x="2352" y="268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2" name="Rectangle 66"/>
            <p:cNvSpPr>
              <a:spLocks noChangeArrowheads="1"/>
            </p:cNvSpPr>
            <p:nvPr/>
          </p:nvSpPr>
          <p:spPr bwMode="auto">
            <a:xfrm>
              <a:off x="2448" y="268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3" name="AutoShape 67"/>
            <p:cNvSpPr>
              <a:spLocks noChangeArrowheads="1"/>
            </p:cNvSpPr>
            <p:nvPr/>
          </p:nvSpPr>
          <p:spPr bwMode="auto">
            <a:xfrm>
              <a:off x="2640" y="2544"/>
              <a:ext cx="480" cy="48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4" name="Rectangle 68"/>
            <p:cNvSpPr>
              <a:spLocks noChangeArrowheads="1"/>
            </p:cNvSpPr>
            <p:nvPr/>
          </p:nvSpPr>
          <p:spPr bwMode="auto">
            <a:xfrm>
              <a:off x="2688" y="268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5" name="Rectangle 69"/>
            <p:cNvSpPr>
              <a:spLocks noChangeArrowheads="1"/>
            </p:cNvSpPr>
            <p:nvPr/>
          </p:nvSpPr>
          <p:spPr bwMode="auto">
            <a:xfrm>
              <a:off x="2784" y="268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6" name="Rectangle 70"/>
            <p:cNvSpPr>
              <a:spLocks noChangeArrowheads="1"/>
            </p:cNvSpPr>
            <p:nvPr/>
          </p:nvSpPr>
          <p:spPr bwMode="auto">
            <a:xfrm>
              <a:off x="2688" y="278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7" name="Rectangle 71"/>
            <p:cNvSpPr>
              <a:spLocks noChangeArrowheads="1"/>
            </p:cNvSpPr>
            <p:nvPr/>
          </p:nvSpPr>
          <p:spPr bwMode="auto">
            <a:xfrm>
              <a:off x="2784" y="278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8" name="Rectangle 72"/>
            <p:cNvSpPr>
              <a:spLocks noChangeArrowheads="1"/>
            </p:cNvSpPr>
            <p:nvPr/>
          </p:nvSpPr>
          <p:spPr bwMode="auto">
            <a:xfrm>
              <a:off x="2688" y="28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9" name="Rectangle 73"/>
            <p:cNvSpPr>
              <a:spLocks noChangeArrowheads="1"/>
            </p:cNvSpPr>
            <p:nvPr/>
          </p:nvSpPr>
          <p:spPr bwMode="auto">
            <a:xfrm>
              <a:off x="2784" y="28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0" name="Rectangle 74"/>
            <p:cNvSpPr>
              <a:spLocks noChangeArrowheads="1"/>
            </p:cNvSpPr>
            <p:nvPr/>
          </p:nvSpPr>
          <p:spPr bwMode="auto">
            <a:xfrm>
              <a:off x="2880" y="28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1" name="Rectangle 75"/>
            <p:cNvSpPr>
              <a:spLocks noChangeArrowheads="1"/>
            </p:cNvSpPr>
            <p:nvPr/>
          </p:nvSpPr>
          <p:spPr bwMode="auto">
            <a:xfrm>
              <a:off x="2976" y="28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2" name="Rectangle 76"/>
            <p:cNvSpPr>
              <a:spLocks noChangeArrowheads="1"/>
            </p:cNvSpPr>
            <p:nvPr/>
          </p:nvSpPr>
          <p:spPr bwMode="auto">
            <a:xfrm>
              <a:off x="2880" y="278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3" name="Rectangle 77"/>
            <p:cNvSpPr>
              <a:spLocks noChangeArrowheads="1"/>
            </p:cNvSpPr>
            <p:nvPr/>
          </p:nvSpPr>
          <p:spPr bwMode="auto">
            <a:xfrm>
              <a:off x="2976" y="278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4" name="Rectangle 78"/>
            <p:cNvSpPr>
              <a:spLocks noChangeArrowheads="1"/>
            </p:cNvSpPr>
            <p:nvPr/>
          </p:nvSpPr>
          <p:spPr bwMode="auto">
            <a:xfrm>
              <a:off x="2880" y="268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5" name="Rectangle 79"/>
            <p:cNvSpPr>
              <a:spLocks noChangeArrowheads="1"/>
            </p:cNvSpPr>
            <p:nvPr/>
          </p:nvSpPr>
          <p:spPr bwMode="auto">
            <a:xfrm>
              <a:off x="2976" y="268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6" name="AutoShape 80"/>
            <p:cNvSpPr>
              <a:spLocks noChangeArrowheads="1"/>
            </p:cNvSpPr>
            <p:nvPr/>
          </p:nvSpPr>
          <p:spPr bwMode="auto">
            <a:xfrm>
              <a:off x="3168" y="2544"/>
              <a:ext cx="480" cy="48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7" name="Rectangle 81"/>
            <p:cNvSpPr>
              <a:spLocks noChangeArrowheads="1"/>
            </p:cNvSpPr>
            <p:nvPr/>
          </p:nvSpPr>
          <p:spPr bwMode="auto">
            <a:xfrm>
              <a:off x="3216" y="268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8" name="Rectangle 82"/>
            <p:cNvSpPr>
              <a:spLocks noChangeArrowheads="1"/>
            </p:cNvSpPr>
            <p:nvPr/>
          </p:nvSpPr>
          <p:spPr bwMode="auto">
            <a:xfrm>
              <a:off x="3312" y="268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9" name="Rectangle 83"/>
            <p:cNvSpPr>
              <a:spLocks noChangeArrowheads="1"/>
            </p:cNvSpPr>
            <p:nvPr/>
          </p:nvSpPr>
          <p:spPr bwMode="auto">
            <a:xfrm>
              <a:off x="3216" y="278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0" name="Rectangle 84"/>
            <p:cNvSpPr>
              <a:spLocks noChangeArrowheads="1"/>
            </p:cNvSpPr>
            <p:nvPr/>
          </p:nvSpPr>
          <p:spPr bwMode="auto">
            <a:xfrm>
              <a:off x="3312" y="278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1" name="Rectangle 85"/>
            <p:cNvSpPr>
              <a:spLocks noChangeArrowheads="1"/>
            </p:cNvSpPr>
            <p:nvPr/>
          </p:nvSpPr>
          <p:spPr bwMode="auto">
            <a:xfrm>
              <a:off x="3216" y="28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2" name="Rectangle 86"/>
            <p:cNvSpPr>
              <a:spLocks noChangeArrowheads="1"/>
            </p:cNvSpPr>
            <p:nvPr/>
          </p:nvSpPr>
          <p:spPr bwMode="auto">
            <a:xfrm>
              <a:off x="3312" y="28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3" name="Rectangle 87"/>
            <p:cNvSpPr>
              <a:spLocks noChangeArrowheads="1"/>
            </p:cNvSpPr>
            <p:nvPr/>
          </p:nvSpPr>
          <p:spPr bwMode="auto">
            <a:xfrm>
              <a:off x="3408" y="28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4" name="Rectangle 88"/>
            <p:cNvSpPr>
              <a:spLocks noChangeArrowheads="1"/>
            </p:cNvSpPr>
            <p:nvPr/>
          </p:nvSpPr>
          <p:spPr bwMode="auto">
            <a:xfrm>
              <a:off x="3504" y="28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5" name="Rectangle 89"/>
            <p:cNvSpPr>
              <a:spLocks noChangeArrowheads="1"/>
            </p:cNvSpPr>
            <p:nvPr/>
          </p:nvSpPr>
          <p:spPr bwMode="auto">
            <a:xfrm>
              <a:off x="3408" y="278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6" name="Rectangle 90"/>
            <p:cNvSpPr>
              <a:spLocks noChangeArrowheads="1"/>
            </p:cNvSpPr>
            <p:nvPr/>
          </p:nvSpPr>
          <p:spPr bwMode="auto">
            <a:xfrm>
              <a:off x="3504" y="278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7" name="Rectangle 91"/>
            <p:cNvSpPr>
              <a:spLocks noChangeArrowheads="1"/>
            </p:cNvSpPr>
            <p:nvPr/>
          </p:nvSpPr>
          <p:spPr bwMode="auto">
            <a:xfrm>
              <a:off x="3408" y="268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8" name="Rectangle 92"/>
            <p:cNvSpPr>
              <a:spLocks noChangeArrowheads="1"/>
            </p:cNvSpPr>
            <p:nvPr/>
          </p:nvSpPr>
          <p:spPr bwMode="auto">
            <a:xfrm>
              <a:off x="3504" y="268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grpSp>
        <p:nvGrpSpPr>
          <p:cNvPr id="726109" name="Group 93"/>
          <p:cNvGrpSpPr>
            <a:grpSpLocks/>
          </p:cNvGrpSpPr>
          <p:nvPr/>
        </p:nvGrpSpPr>
        <p:grpSpPr bwMode="auto">
          <a:xfrm>
            <a:off x="3352800" y="2155825"/>
            <a:ext cx="2438400" cy="1219200"/>
            <a:chOff x="2112" y="1536"/>
            <a:chExt cx="1536" cy="768"/>
          </a:xfrm>
        </p:grpSpPr>
        <p:sp>
          <p:nvSpPr>
            <p:cNvPr id="726110" name="AutoShape 94"/>
            <p:cNvSpPr>
              <a:spLocks noChangeArrowheads="1"/>
            </p:cNvSpPr>
            <p:nvPr/>
          </p:nvSpPr>
          <p:spPr bwMode="auto">
            <a:xfrm>
              <a:off x="2640" y="1536"/>
              <a:ext cx="480" cy="768"/>
            </a:xfrm>
            <a:prstGeom prst="can">
              <a:avLst>
                <a:gd name="adj" fmla="val 14889"/>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1" name="AutoShape 95"/>
            <p:cNvSpPr>
              <a:spLocks noChangeArrowheads="1"/>
            </p:cNvSpPr>
            <p:nvPr/>
          </p:nvSpPr>
          <p:spPr bwMode="auto">
            <a:xfrm>
              <a:off x="2112" y="1536"/>
              <a:ext cx="480" cy="768"/>
            </a:xfrm>
            <a:prstGeom prst="can">
              <a:avLst>
                <a:gd name="adj" fmla="val 14889"/>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2" name="Rectangle 96"/>
            <p:cNvSpPr>
              <a:spLocks noChangeArrowheads="1"/>
            </p:cNvSpPr>
            <p:nvPr/>
          </p:nvSpPr>
          <p:spPr bwMode="auto">
            <a:xfrm>
              <a:off x="2160" y="16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3" name="Rectangle 97"/>
            <p:cNvSpPr>
              <a:spLocks noChangeArrowheads="1"/>
            </p:cNvSpPr>
            <p:nvPr/>
          </p:nvSpPr>
          <p:spPr bwMode="auto">
            <a:xfrm>
              <a:off x="2256" y="16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4" name="Rectangle 98"/>
            <p:cNvSpPr>
              <a:spLocks noChangeArrowheads="1"/>
            </p:cNvSpPr>
            <p:nvPr/>
          </p:nvSpPr>
          <p:spPr bwMode="auto">
            <a:xfrm>
              <a:off x="2160" y="1776"/>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5" name="Rectangle 99"/>
            <p:cNvSpPr>
              <a:spLocks noChangeArrowheads="1"/>
            </p:cNvSpPr>
            <p:nvPr/>
          </p:nvSpPr>
          <p:spPr bwMode="auto">
            <a:xfrm>
              <a:off x="2256" y="1776"/>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6" name="Rectangle 100"/>
            <p:cNvSpPr>
              <a:spLocks noChangeArrowheads="1"/>
            </p:cNvSpPr>
            <p:nvPr/>
          </p:nvSpPr>
          <p:spPr bwMode="auto">
            <a:xfrm>
              <a:off x="2160" y="1872"/>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7" name="Rectangle 101"/>
            <p:cNvSpPr>
              <a:spLocks noChangeArrowheads="1"/>
            </p:cNvSpPr>
            <p:nvPr/>
          </p:nvSpPr>
          <p:spPr bwMode="auto">
            <a:xfrm>
              <a:off x="2256" y="1872"/>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8" name="Rectangle 102"/>
            <p:cNvSpPr>
              <a:spLocks noChangeArrowheads="1"/>
            </p:cNvSpPr>
            <p:nvPr/>
          </p:nvSpPr>
          <p:spPr bwMode="auto">
            <a:xfrm>
              <a:off x="2352" y="1872"/>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9" name="Rectangle 103"/>
            <p:cNvSpPr>
              <a:spLocks noChangeArrowheads="1"/>
            </p:cNvSpPr>
            <p:nvPr/>
          </p:nvSpPr>
          <p:spPr bwMode="auto">
            <a:xfrm>
              <a:off x="2448" y="1872"/>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0" name="Rectangle 104"/>
            <p:cNvSpPr>
              <a:spLocks noChangeArrowheads="1"/>
            </p:cNvSpPr>
            <p:nvPr/>
          </p:nvSpPr>
          <p:spPr bwMode="auto">
            <a:xfrm>
              <a:off x="2352" y="1776"/>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1" name="Rectangle 105"/>
            <p:cNvSpPr>
              <a:spLocks noChangeArrowheads="1"/>
            </p:cNvSpPr>
            <p:nvPr/>
          </p:nvSpPr>
          <p:spPr bwMode="auto">
            <a:xfrm>
              <a:off x="2448" y="1776"/>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2" name="Rectangle 106"/>
            <p:cNvSpPr>
              <a:spLocks noChangeArrowheads="1"/>
            </p:cNvSpPr>
            <p:nvPr/>
          </p:nvSpPr>
          <p:spPr bwMode="auto">
            <a:xfrm>
              <a:off x="2352" y="16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3" name="Rectangle 107"/>
            <p:cNvSpPr>
              <a:spLocks noChangeArrowheads="1"/>
            </p:cNvSpPr>
            <p:nvPr/>
          </p:nvSpPr>
          <p:spPr bwMode="auto">
            <a:xfrm>
              <a:off x="2448" y="16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4" name="Rectangle 108"/>
            <p:cNvSpPr>
              <a:spLocks noChangeArrowheads="1"/>
            </p:cNvSpPr>
            <p:nvPr/>
          </p:nvSpPr>
          <p:spPr bwMode="auto">
            <a:xfrm>
              <a:off x="2688" y="16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5" name="Rectangle 109"/>
            <p:cNvSpPr>
              <a:spLocks noChangeArrowheads="1"/>
            </p:cNvSpPr>
            <p:nvPr/>
          </p:nvSpPr>
          <p:spPr bwMode="auto">
            <a:xfrm>
              <a:off x="2784" y="16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6" name="Rectangle 110"/>
            <p:cNvSpPr>
              <a:spLocks noChangeArrowheads="1"/>
            </p:cNvSpPr>
            <p:nvPr/>
          </p:nvSpPr>
          <p:spPr bwMode="auto">
            <a:xfrm>
              <a:off x="2688" y="1776"/>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7" name="Rectangle 111"/>
            <p:cNvSpPr>
              <a:spLocks noChangeArrowheads="1"/>
            </p:cNvSpPr>
            <p:nvPr/>
          </p:nvSpPr>
          <p:spPr bwMode="auto">
            <a:xfrm>
              <a:off x="2784" y="1776"/>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8" name="Rectangle 112"/>
            <p:cNvSpPr>
              <a:spLocks noChangeArrowheads="1"/>
            </p:cNvSpPr>
            <p:nvPr/>
          </p:nvSpPr>
          <p:spPr bwMode="auto">
            <a:xfrm>
              <a:off x="2688" y="1872"/>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9" name="Rectangle 113"/>
            <p:cNvSpPr>
              <a:spLocks noChangeArrowheads="1"/>
            </p:cNvSpPr>
            <p:nvPr/>
          </p:nvSpPr>
          <p:spPr bwMode="auto">
            <a:xfrm>
              <a:off x="2784" y="1872"/>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0" name="Rectangle 114"/>
            <p:cNvSpPr>
              <a:spLocks noChangeArrowheads="1"/>
            </p:cNvSpPr>
            <p:nvPr/>
          </p:nvSpPr>
          <p:spPr bwMode="auto">
            <a:xfrm>
              <a:off x="2880" y="1872"/>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1" name="Rectangle 115"/>
            <p:cNvSpPr>
              <a:spLocks noChangeArrowheads="1"/>
            </p:cNvSpPr>
            <p:nvPr/>
          </p:nvSpPr>
          <p:spPr bwMode="auto">
            <a:xfrm>
              <a:off x="2976" y="1872"/>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2" name="Rectangle 116"/>
            <p:cNvSpPr>
              <a:spLocks noChangeArrowheads="1"/>
            </p:cNvSpPr>
            <p:nvPr/>
          </p:nvSpPr>
          <p:spPr bwMode="auto">
            <a:xfrm>
              <a:off x="2880" y="1776"/>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3" name="Rectangle 117"/>
            <p:cNvSpPr>
              <a:spLocks noChangeArrowheads="1"/>
            </p:cNvSpPr>
            <p:nvPr/>
          </p:nvSpPr>
          <p:spPr bwMode="auto">
            <a:xfrm>
              <a:off x="2976" y="1776"/>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4" name="Rectangle 118"/>
            <p:cNvSpPr>
              <a:spLocks noChangeArrowheads="1"/>
            </p:cNvSpPr>
            <p:nvPr/>
          </p:nvSpPr>
          <p:spPr bwMode="auto">
            <a:xfrm>
              <a:off x="2880" y="16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5" name="Rectangle 119"/>
            <p:cNvSpPr>
              <a:spLocks noChangeArrowheads="1"/>
            </p:cNvSpPr>
            <p:nvPr/>
          </p:nvSpPr>
          <p:spPr bwMode="auto">
            <a:xfrm>
              <a:off x="2976" y="16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6" name="AutoShape 120"/>
            <p:cNvSpPr>
              <a:spLocks noChangeArrowheads="1"/>
            </p:cNvSpPr>
            <p:nvPr/>
          </p:nvSpPr>
          <p:spPr bwMode="auto">
            <a:xfrm>
              <a:off x="3168" y="1536"/>
              <a:ext cx="480" cy="768"/>
            </a:xfrm>
            <a:prstGeom prst="can">
              <a:avLst>
                <a:gd name="adj" fmla="val 14889"/>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7" name="Rectangle 121"/>
            <p:cNvSpPr>
              <a:spLocks noChangeArrowheads="1"/>
            </p:cNvSpPr>
            <p:nvPr/>
          </p:nvSpPr>
          <p:spPr bwMode="auto">
            <a:xfrm>
              <a:off x="3216" y="16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8" name="Rectangle 122"/>
            <p:cNvSpPr>
              <a:spLocks noChangeArrowheads="1"/>
            </p:cNvSpPr>
            <p:nvPr/>
          </p:nvSpPr>
          <p:spPr bwMode="auto">
            <a:xfrm>
              <a:off x="3312" y="16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9" name="Rectangle 123"/>
            <p:cNvSpPr>
              <a:spLocks noChangeArrowheads="1"/>
            </p:cNvSpPr>
            <p:nvPr/>
          </p:nvSpPr>
          <p:spPr bwMode="auto">
            <a:xfrm>
              <a:off x="3216" y="1776"/>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0" name="Rectangle 124"/>
            <p:cNvSpPr>
              <a:spLocks noChangeArrowheads="1"/>
            </p:cNvSpPr>
            <p:nvPr/>
          </p:nvSpPr>
          <p:spPr bwMode="auto">
            <a:xfrm>
              <a:off x="3312" y="1776"/>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1" name="Rectangle 125"/>
            <p:cNvSpPr>
              <a:spLocks noChangeArrowheads="1"/>
            </p:cNvSpPr>
            <p:nvPr/>
          </p:nvSpPr>
          <p:spPr bwMode="auto">
            <a:xfrm>
              <a:off x="3216" y="1872"/>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2" name="Rectangle 126"/>
            <p:cNvSpPr>
              <a:spLocks noChangeArrowheads="1"/>
            </p:cNvSpPr>
            <p:nvPr/>
          </p:nvSpPr>
          <p:spPr bwMode="auto">
            <a:xfrm>
              <a:off x="3312" y="1872"/>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3" name="Rectangle 127"/>
            <p:cNvSpPr>
              <a:spLocks noChangeArrowheads="1"/>
            </p:cNvSpPr>
            <p:nvPr/>
          </p:nvSpPr>
          <p:spPr bwMode="auto">
            <a:xfrm>
              <a:off x="3408" y="1872"/>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4" name="Rectangle 128"/>
            <p:cNvSpPr>
              <a:spLocks noChangeArrowheads="1"/>
            </p:cNvSpPr>
            <p:nvPr/>
          </p:nvSpPr>
          <p:spPr bwMode="auto">
            <a:xfrm>
              <a:off x="3504" y="1872"/>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5" name="Rectangle 129"/>
            <p:cNvSpPr>
              <a:spLocks noChangeArrowheads="1"/>
            </p:cNvSpPr>
            <p:nvPr/>
          </p:nvSpPr>
          <p:spPr bwMode="auto">
            <a:xfrm>
              <a:off x="3408" y="1776"/>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6" name="Rectangle 130"/>
            <p:cNvSpPr>
              <a:spLocks noChangeArrowheads="1"/>
            </p:cNvSpPr>
            <p:nvPr/>
          </p:nvSpPr>
          <p:spPr bwMode="auto">
            <a:xfrm>
              <a:off x="3504" y="1776"/>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7" name="Rectangle 131"/>
            <p:cNvSpPr>
              <a:spLocks noChangeArrowheads="1"/>
            </p:cNvSpPr>
            <p:nvPr/>
          </p:nvSpPr>
          <p:spPr bwMode="auto">
            <a:xfrm>
              <a:off x="3408" y="16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8" name="Rectangle 132"/>
            <p:cNvSpPr>
              <a:spLocks noChangeArrowheads="1"/>
            </p:cNvSpPr>
            <p:nvPr/>
          </p:nvSpPr>
          <p:spPr bwMode="auto">
            <a:xfrm>
              <a:off x="3504" y="16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9" name="Rectangle 133"/>
            <p:cNvSpPr>
              <a:spLocks noChangeArrowheads="1"/>
            </p:cNvSpPr>
            <p:nvPr/>
          </p:nvSpPr>
          <p:spPr bwMode="auto">
            <a:xfrm>
              <a:off x="2160" y="196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0" name="Rectangle 134"/>
            <p:cNvSpPr>
              <a:spLocks noChangeArrowheads="1"/>
            </p:cNvSpPr>
            <p:nvPr/>
          </p:nvSpPr>
          <p:spPr bwMode="auto">
            <a:xfrm>
              <a:off x="2256" y="196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1" name="Rectangle 135"/>
            <p:cNvSpPr>
              <a:spLocks noChangeArrowheads="1"/>
            </p:cNvSpPr>
            <p:nvPr/>
          </p:nvSpPr>
          <p:spPr bwMode="auto">
            <a:xfrm>
              <a:off x="2160" y="206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2" name="Rectangle 136"/>
            <p:cNvSpPr>
              <a:spLocks noChangeArrowheads="1"/>
            </p:cNvSpPr>
            <p:nvPr/>
          </p:nvSpPr>
          <p:spPr bwMode="auto">
            <a:xfrm>
              <a:off x="2256" y="206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3" name="Rectangle 137"/>
            <p:cNvSpPr>
              <a:spLocks noChangeArrowheads="1"/>
            </p:cNvSpPr>
            <p:nvPr/>
          </p:nvSpPr>
          <p:spPr bwMode="auto">
            <a:xfrm>
              <a:off x="2160" y="216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4" name="Rectangle 138"/>
            <p:cNvSpPr>
              <a:spLocks noChangeArrowheads="1"/>
            </p:cNvSpPr>
            <p:nvPr/>
          </p:nvSpPr>
          <p:spPr bwMode="auto">
            <a:xfrm>
              <a:off x="2256" y="216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5" name="Rectangle 139"/>
            <p:cNvSpPr>
              <a:spLocks noChangeArrowheads="1"/>
            </p:cNvSpPr>
            <p:nvPr/>
          </p:nvSpPr>
          <p:spPr bwMode="auto">
            <a:xfrm>
              <a:off x="2352" y="216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6" name="Rectangle 140"/>
            <p:cNvSpPr>
              <a:spLocks noChangeArrowheads="1"/>
            </p:cNvSpPr>
            <p:nvPr/>
          </p:nvSpPr>
          <p:spPr bwMode="auto">
            <a:xfrm>
              <a:off x="2448" y="216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7" name="Rectangle 141"/>
            <p:cNvSpPr>
              <a:spLocks noChangeArrowheads="1"/>
            </p:cNvSpPr>
            <p:nvPr/>
          </p:nvSpPr>
          <p:spPr bwMode="auto">
            <a:xfrm>
              <a:off x="2352" y="206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8" name="Rectangle 142"/>
            <p:cNvSpPr>
              <a:spLocks noChangeArrowheads="1"/>
            </p:cNvSpPr>
            <p:nvPr/>
          </p:nvSpPr>
          <p:spPr bwMode="auto">
            <a:xfrm>
              <a:off x="2448" y="206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9" name="Rectangle 143"/>
            <p:cNvSpPr>
              <a:spLocks noChangeArrowheads="1"/>
            </p:cNvSpPr>
            <p:nvPr/>
          </p:nvSpPr>
          <p:spPr bwMode="auto">
            <a:xfrm>
              <a:off x="2352" y="196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0" name="Rectangle 144"/>
            <p:cNvSpPr>
              <a:spLocks noChangeArrowheads="1"/>
            </p:cNvSpPr>
            <p:nvPr/>
          </p:nvSpPr>
          <p:spPr bwMode="auto">
            <a:xfrm>
              <a:off x="2448" y="196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1" name="Rectangle 145"/>
            <p:cNvSpPr>
              <a:spLocks noChangeArrowheads="1"/>
            </p:cNvSpPr>
            <p:nvPr/>
          </p:nvSpPr>
          <p:spPr bwMode="auto">
            <a:xfrm>
              <a:off x="2688" y="196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2" name="Rectangle 146"/>
            <p:cNvSpPr>
              <a:spLocks noChangeArrowheads="1"/>
            </p:cNvSpPr>
            <p:nvPr/>
          </p:nvSpPr>
          <p:spPr bwMode="auto">
            <a:xfrm>
              <a:off x="2784" y="196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3" name="Rectangle 147"/>
            <p:cNvSpPr>
              <a:spLocks noChangeArrowheads="1"/>
            </p:cNvSpPr>
            <p:nvPr/>
          </p:nvSpPr>
          <p:spPr bwMode="auto">
            <a:xfrm>
              <a:off x="2688" y="206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4" name="Rectangle 148"/>
            <p:cNvSpPr>
              <a:spLocks noChangeArrowheads="1"/>
            </p:cNvSpPr>
            <p:nvPr/>
          </p:nvSpPr>
          <p:spPr bwMode="auto">
            <a:xfrm>
              <a:off x="2784" y="206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5" name="Rectangle 149"/>
            <p:cNvSpPr>
              <a:spLocks noChangeArrowheads="1"/>
            </p:cNvSpPr>
            <p:nvPr/>
          </p:nvSpPr>
          <p:spPr bwMode="auto">
            <a:xfrm>
              <a:off x="2688" y="216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6" name="Rectangle 150"/>
            <p:cNvSpPr>
              <a:spLocks noChangeArrowheads="1"/>
            </p:cNvSpPr>
            <p:nvPr/>
          </p:nvSpPr>
          <p:spPr bwMode="auto">
            <a:xfrm>
              <a:off x="2784" y="216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7" name="Rectangle 151"/>
            <p:cNvSpPr>
              <a:spLocks noChangeArrowheads="1"/>
            </p:cNvSpPr>
            <p:nvPr/>
          </p:nvSpPr>
          <p:spPr bwMode="auto">
            <a:xfrm>
              <a:off x="2880" y="216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8" name="Rectangle 152"/>
            <p:cNvSpPr>
              <a:spLocks noChangeArrowheads="1"/>
            </p:cNvSpPr>
            <p:nvPr/>
          </p:nvSpPr>
          <p:spPr bwMode="auto">
            <a:xfrm>
              <a:off x="2976" y="216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9" name="Rectangle 153"/>
            <p:cNvSpPr>
              <a:spLocks noChangeArrowheads="1"/>
            </p:cNvSpPr>
            <p:nvPr/>
          </p:nvSpPr>
          <p:spPr bwMode="auto">
            <a:xfrm>
              <a:off x="2880" y="206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0" name="Rectangle 154"/>
            <p:cNvSpPr>
              <a:spLocks noChangeArrowheads="1"/>
            </p:cNvSpPr>
            <p:nvPr/>
          </p:nvSpPr>
          <p:spPr bwMode="auto">
            <a:xfrm>
              <a:off x="2976" y="206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1" name="Rectangle 155"/>
            <p:cNvSpPr>
              <a:spLocks noChangeArrowheads="1"/>
            </p:cNvSpPr>
            <p:nvPr/>
          </p:nvSpPr>
          <p:spPr bwMode="auto">
            <a:xfrm>
              <a:off x="2880" y="196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2" name="Rectangle 156"/>
            <p:cNvSpPr>
              <a:spLocks noChangeArrowheads="1"/>
            </p:cNvSpPr>
            <p:nvPr/>
          </p:nvSpPr>
          <p:spPr bwMode="auto">
            <a:xfrm>
              <a:off x="2976" y="196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3" name="Rectangle 157"/>
            <p:cNvSpPr>
              <a:spLocks noChangeArrowheads="1"/>
            </p:cNvSpPr>
            <p:nvPr/>
          </p:nvSpPr>
          <p:spPr bwMode="auto">
            <a:xfrm>
              <a:off x="3216" y="196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4" name="Rectangle 158"/>
            <p:cNvSpPr>
              <a:spLocks noChangeArrowheads="1"/>
            </p:cNvSpPr>
            <p:nvPr/>
          </p:nvSpPr>
          <p:spPr bwMode="auto">
            <a:xfrm>
              <a:off x="3312" y="196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5" name="Rectangle 159"/>
            <p:cNvSpPr>
              <a:spLocks noChangeArrowheads="1"/>
            </p:cNvSpPr>
            <p:nvPr/>
          </p:nvSpPr>
          <p:spPr bwMode="auto">
            <a:xfrm>
              <a:off x="3216" y="206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6" name="Rectangle 160"/>
            <p:cNvSpPr>
              <a:spLocks noChangeArrowheads="1"/>
            </p:cNvSpPr>
            <p:nvPr/>
          </p:nvSpPr>
          <p:spPr bwMode="auto">
            <a:xfrm>
              <a:off x="3312" y="206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7" name="Rectangle 161"/>
            <p:cNvSpPr>
              <a:spLocks noChangeArrowheads="1"/>
            </p:cNvSpPr>
            <p:nvPr/>
          </p:nvSpPr>
          <p:spPr bwMode="auto">
            <a:xfrm>
              <a:off x="3216" y="216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8" name="Rectangle 162"/>
            <p:cNvSpPr>
              <a:spLocks noChangeArrowheads="1"/>
            </p:cNvSpPr>
            <p:nvPr/>
          </p:nvSpPr>
          <p:spPr bwMode="auto">
            <a:xfrm>
              <a:off x="3312" y="216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9" name="Rectangle 163"/>
            <p:cNvSpPr>
              <a:spLocks noChangeArrowheads="1"/>
            </p:cNvSpPr>
            <p:nvPr/>
          </p:nvSpPr>
          <p:spPr bwMode="auto">
            <a:xfrm>
              <a:off x="3408" y="216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0" name="Rectangle 164"/>
            <p:cNvSpPr>
              <a:spLocks noChangeArrowheads="1"/>
            </p:cNvSpPr>
            <p:nvPr/>
          </p:nvSpPr>
          <p:spPr bwMode="auto">
            <a:xfrm>
              <a:off x="3504" y="216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1" name="Rectangle 165"/>
            <p:cNvSpPr>
              <a:spLocks noChangeArrowheads="1"/>
            </p:cNvSpPr>
            <p:nvPr/>
          </p:nvSpPr>
          <p:spPr bwMode="auto">
            <a:xfrm>
              <a:off x="3408" y="206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2" name="Rectangle 166"/>
            <p:cNvSpPr>
              <a:spLocks noChangeArrowheads="1"/>
            </p:cNvSpPr>
            <p:nvPr/>
          </p:nvSpPr>
          <p:spPr bwMode="auto">
            <a:xfrm>
              <a:off x="3504" y="206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3" name="Rectangle 167"/>
            <p:cNvSpPr>
              <a:spLocks noChangeArrowheads="1"/>
            </p:cNvSpPr>
            <p:nvPr/>
          </p:nvSpPr>
          <p:spPr bwMode="auto">
            <a:xfrm>
              <a:off x="3408" y="196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4" name="Rectangle 168"/>
            <p:cNvSpPr>
              <a:spLocks noChangeArrowheads="1"/>
            </p:cNvSpPr>
            <p:nvPr/>
          </p:nvSpPr>
          <p:spPr bwMode="auto">
            <a:xfrm>
              <a:off x="3504" y="196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sp>
        <p:nvSpPr>
          <p:cNvPr id="726185" name="Text Box 169"/>
          <p:cNvSpPr txBox="1">
            <a:spLocks noChangeArrowheads="1"/>
          </p:cNvSpPr>
          <p:nvPr/>
        </p:nvSpPr>
        <p:spPr bwMode="auto">
          <a:xfrm>
            <a:off x="4038600" y="1851025"/>
            <a:ext cx="1112805"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26186" name="Text Box 170"/>
          <p:cNvSpPr txBox="1">
            <a:spLocks noChangeArrowheads="1"/>
          </p:cNvSpPr>
          <p:nvPr/>
        </p:nvSpPr>
        <p:spPr bwMode="auto">
          <a:xfrm>
            <a:off x="3998937" y="5661025"/>
            <a:ext cx="1111202"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latin typeface="Arial" pitchFamily="34" charset="0"/>
                <a:ea typeface="HGP創英角ｺﾞｼｯｸUB" pitchFamily="50" charset="-128"/>
                <a:cs typeface="Arial" pitchFamily="34" charset="0"/>
              </a:rPr>
              <a:t>物理ストレージ</a:t>
            </a:r>
          </a:p>
        </p:txBody>
      </p:sp>
      <p:sp>
        <p:nvSpPr>
          <p:cNvPr id="726188" name="AutoShape 172"/>
          <p:cNvSpPr>
            <a:spLocks noChangeArrowheads="1"/>
          </p:cNvSpPr>
          <p:nvPr/>
        </p:nvSpPr>
        <p:spPr bwMode="auto">
          <a:xfrm rot="10800000">
            <a:off x="3581400" y="1600200"/>
            <a:ext cx="304800" cy="555625"/>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9" name="AutoShape 173"/>
          <p:cNvSpPr>
            <a:spLocks noChangeArrowheads="1"/>
          </p:cNvSpPr>
          <p:nvPr/>
        </p:nvSpPr>
        <p:spPr bwMode="auto">
          <a:xfrm rot="10800000">
            <a:off x="4419600" y="1600200"/>
            <a:ext cx="304800" cy="555625"/>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90" name="AutoShape 174"/>
          <p:cNvSpPr>
            <a:spLocks noChangeArrowheads="1"/>
          </p:cNvSpPr>
          <p:nvPr/>
        </p:nvSpPr>
        <p:spPr bwMode="auto">
          <a:xfrm rot="10800000">
            <a:off x="5257800" y="1600200"/>
            <a:ext cx="304800" cy="555625"/>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26191" name="Group 175"/>
          <p:cNvGrpSpPr>
            <a:grpSpLocks/>
          </p:cNvGrpSpPr>
          <p:nvPr/>
        </p:nvGrpSpPr>
        <p:grpSpPr bwMode="auto">
          <a:xfrm>
            <a:off x="3352800" y="1066800"/>
            <a:ext cx="609600" cy="685800"/>
            <a:chOff x="2592" y="2112"/>
            <a:chExt cx="1120" cy="1166"/>
          </a:xfrm>
        </p:grpSpPr>
        <p:sp>
          <p:nvSpPr>
            <p:cNvPr id="726192" name="AutoShape 176"/>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3" name="Freeform 177"/>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4" name="Freeform 178"/>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5" name="Freeform 179"/>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6" name="Freeform 180"/>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7" name="Freeform 181"/>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8" name="Freeform 182"/>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9" name="Freeform 183"/>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0" name="Freeform 184"/>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1" name="Freeform 185"/>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2" name="Freeform 186"/>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3" name="Freeform 187"/>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4" name="Freeform 188"/>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5" name="Freeform 189"/>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6" name="Freeform 190"/>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7" name="Freeform 191"/>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8" name="Freeform 192"/>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9" name="Freeform 193"/>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0" name="Freeform 194"/>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1" name="Freeform 195"/>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2" name="Rectangle 196"/>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3" name="Freeform 197"/>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4" name="Freeform 198"/>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5" name="Freeform 199"/>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6" name="Freeform 200"/>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7" name="Freeform 201"/>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8" name="Freeform 202"/>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9" name="Freeform 20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0" name="Freeform 20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1" name="Freeform 205"/>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2" name="Freeform 206"/>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3" name="Freeform 207"/>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4" name="Freeform 208"/>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5" name="Freeform 209"/>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6" name="Freeform 210"/>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7" name="Freeform 211"/>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8" name="Freeform 212"/>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9" name="Freeform 213"/>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0" name="Freeform 214"/>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1" name="Freeform 215"/>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2" name="Freeform 216"/>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3" name="Freeform 217"/>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4" name="Freeform 218"/>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5" name="Freeform 219"/>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26236" name="Group 220"/>
          <p:cNvGrpSpPr>
            <a:grpSpLocks/>
          </p:cNvGrpSpPr>
          <p:nvPr/>
        </p:nvGrpSpPr>
        <p:grpSpPr bwMode="auto">
          <a:xfrm>
            <a:off x="4191000" y="1066800"/>
            <a:ext cx="609600" cy="685800"/>
            <a:chOff x="2592" y="2112"/>
            <a:chExt cx="1120" cy="1166"/>
          </a:xfrm>
        </p:grpSpPr>
        <p:sp>
          <p:nvSpPr>
            <p:cNvPr id="726237" name="AutoShape 221"/>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8" name="Freeform 222"/>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9" name="Freeform 223"/>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0" name="Freeform 224"/>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1" name="Freeform 225"/>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2" name="Freeform 226"/>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3" name="Freeform 227"/>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4" name="Freeform 228"/>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5" name="Freeform 229"/>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6" name="Freeform 230"/>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7" name="Freeform 231"/>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8" name="Freeform 232"/>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9" name="Freeform 233"/>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0" name="Freeform 234"/>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1" name="Freeform 235"/>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2" name="Freeform 236"/>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3" name="Freeform 237"/>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4" name="Freeform 238"/>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5" name="Freeform 239"/>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6" name="Freeform 240"/>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7" name="Rectangle 241"/>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8" name="Freeform 242"/>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9" name="Freeform 243"/>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0" name="Freeform 244"/>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1" name="Freeform 245"/>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2" name="Freeform 246"/>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3" name="Freeform 247"/>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4" name="Freeform 248"/>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5" name="Freeform 24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6" name="Freeform 250"/>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7" name="Freeform 251"/>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8" name="Freeform 252"/>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9" name="Freeform 253"/>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0" name="Freeform 254"/>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1" name="Freeform 255"/>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2" name="Freeform 256"/>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3" name="Freeform 257"/>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4" name="Freeform 258"/>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5" name="Freeform 259"/>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6" name="Freeform 260"/>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7" name="Freeform 261"/>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8" name="Freeform 262"/>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9" name="Freeform 263"/>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0" name="Freeform 264"/>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26281" name="Group 265"/>
          <p:cNvGrpSpPr>
            <a:grpSpLocks/>
          </p:cNvGrpSpPr>
          <p:nvPr/>
        </p:nvGrpSpPr>
        <p:grpSpPr bwMode="auto">
          <a:xfrm>
            <a:off x="5029200" y="1066800"/>
            <a:ext cx="609600" cy="685800"/>
            <a:chOff x="2592" y="2112"/>
            <a:chExt cx="1120" cy="1166"/>
          </a:xfrm>
        </p:grpSpPr>
        <p:sp>
          <p:nvSpPr>
            <p:cNvPr id="726282" name="AutoShape 266"/>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3" name="Freeform 267"/>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4" name="Freeform 268"/>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5" name="Freeform 269"/>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6" name="Freeform 270"/>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7" name="Freeform 271"/>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8" name="Freeform 272"/>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9" name="Freeform 273"/>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0" name="Freeform 274"/>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1" name="Freeform 275"/>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2" name="Freeform 276"/>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3" name="Freeform 277"/>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4" name="Freeform 278"/>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5" name="Freeform 279"/>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6" name="Freeform 280"/>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7" name="Freeform 281"/>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8" name="Freeform 282"/>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9" name="Freeform 283"/>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0" name="Freeform 284"/>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1" name="Freeform 285"/>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2" name="Rectangle 286"/>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3" name="Freeform 287"/>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4" name="Freeform 288"/>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5" name="Freeform 289"/>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6" name="Freeform 290"/>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7" name="Freeform 291"/>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8" name="Freeform 292"/>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9" name="Freeform 29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0" name="Freeform 29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1" name="Freeform 295"/>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2" name="Freeform 296"/>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3" name="Freeform 297"/>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4" name="Freeform 298"/>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5" name="Freeform 299"/>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6" name="Freeform 300"/>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7" name="Freeform 301"/>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8" name="Freeform 302"/>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9" name="Freeform 303"/>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0" name="Freeform 304"/>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1" name="Freeform 305"/>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2" name="Freeform 306"/>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3" name="Freeform 307"/>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4" name="Freeform 308"/>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5" name="Freeform 309"/>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spTree>
    <p:extLst>
      <p:ext uri="{BB962C8B-B14F-4D97-AF65-F5344CB8AC3E}">
        <p14:creationId xmlns:p14="http://schemas.microsoft.com/office/powerpoint/2010/main" val="382837018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26069"/>
                                        </p:tgtEl>
                                        <p:attrNameLst>
                                          <p:attrName>style.visibility</p:attrName>
                                        </p:attrNameLst>
                                      </p:cBhvr>
                                      <p:to>
                                        <p:strVal val="visible"/>
                                      </p:to>
                                    </p:set>
                                    <p:animEffect transition="in" filter="dissolve">
                                      <p:cBhvr>
                                        <p:cTn id="7" dur="500"/>
                                        <p:tgtEl>
                                          <p:spTgt spid="7260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p:cTn id="11" dur="1" fill="hold">
                                          <p:stCondLst>
                                            <p:cond delay="0"/>
                                          </p:stCondLst>
                                        </p:cTn>
                                        <p:tgtEl>
                                          <p:spTgt spid="726329"/>
                                        </p:tgtEl>
                                        <p:attrNameLst>
                                          <p:attrName>style.visibility</p:attrName>
                                        </p:attrNameLst>
                                      </p:cBhvr>
                                      <p:to>
                                        <p:strVal val="visible"/>
                                      </p:to>
                                    </p:set>
                                    <p:anim calcmode="lin" valueType="num">
                                      <p:cBhvr additive="base">
                                        <p:cTn id="12" dur="500" fill="hold"/>
                                        <p:tgtEl>
                                          <p:spTgt spid="726329"/>
                                        </p:tgtEl>
                                        <p:attrNameLst>
                                          <p:attrName>ppt_x</p:attrName>
                                        </p:attrNameLst>
                                      </p:cBhvr>
                                      <p:tavLst>
                                        <p:tav tm="0">
                                          <p:val>
                                            <p:strVal val="0-#ppt_w/2"/>
                                          </p:val>
                                        </p:tav>
                                        <p:tav tm="100000">
                                          <p:val>
                                            <p:strVal val="#ppt_x"/>
                                          </p:val>
                                        </p:tav>
                                      </p:tavLst>
                                    </p:anim>
                                    <p:anim calcmode="lin" valueType="num">
                                      <p:cBhvr additive="base">
                                        <p:cTn id="13" dur="500" fill="hold"/>
                                        <p:tgtEl>
                                          <p:spTgt spid="726329"/>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726328"/>
                                        </p:tgtEl>
                                        <p:attrNameLst>
                                          <p:attrName>style.visibility</p:attrName>
                                        </p:attrNameLst>
                                      </p:cBhvr>
                                      <p:to>
                                        <p:strVal val="visible"/>
                                      </p:to>
                                    </p:set>
                                    <p:anim calcmode="lin" valueType="num">
                                      <p:cBhvr additive="base">
                                        <p:cTn id="18" dur="500" fill="hold"/>
                                        <p:tgtEl>
                                          <p:spTgt spid="726328"/>
                                        </p:tgtEl>
                                        <p:attrNameLst>
                                          <p:attrName>ppt_x</p:attrName>
                                        </p:attrNameLst>
                                      </p:cBhvr>
                                      <p:tavLst>
                                        <p:tav tm="0">
                                          <p:val>
                                            <p:strVal val="0-#ppt_w/2"/>
                                          </p:val>
                                        </p:tav>
                                        <p:tav tm="100000">
                                          <p:val>
                                            <p:strVal val="#ppt_x"/>
                                          </p:val>
                                        </p:tav>
                                      </p:tavLst>
                                    </p:anim>
                                    <p:anim calcmode="lin" valueType="num">
                                      <p:cBhvr additive="base">
                                        <p:cTn id="19" dur="500" fill="hold"/>
                                        <p:tgtEl>
                                          <p:spTgt spid="726328"/>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726109"/>
                                        </p:tgtEl>
                                        <p:attrNameLst>
                                          <p:attrName>style.visibility</p:attrName>
                                        </p:attrNameLst>
                                      </p:cBhvr>
                                      <p:to>
                                        <p:strVal val="visible"/>
                                      </p:to>
                                    </p:set>
                                    <p:animEffect transition="in" filter="dissolve">
                                      <p:cBhvr>
                                        <p:cTn id="24" dur="500"/>
                                        <p:tgtEl>
                                          <p:spTgt spid="726109"/>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726327"/>
                                        </p:tgtEl>
                                        <p:attrNameLst>
                                          <p:attrName>style.visibility</p:attrName>
                                        </p:attrNameLst>
                                      </p:cBhvr>
                                      <p:to>
                                        <p:strVal val="visible"/>
                                      </p:to>
                                    </p:set>
                                    <p:anim calcmode="lin" valueType="num">
                                      <p:cBhvr additive="base">
                                        <p:cTn id="29" dur="500" fill="hold"/>
                                        <p:tgtEl>
                                          <p:spTgt spid="726327"/>
                                        </p:tgtEl>
                                        <p:attrNameLst>
                                          <p:attrName>ppt_x</p:attrName>
                                        </p:attrNameLst>
                                      </p:cBhvr>
                                      <p:tavLst>
                                        <p:tav tm="0">
                                          <p:val>
                                            <p:strVal val="0-#ppt_w/2"/>
                                          </p:val>
                                        </p:tav>
                                        <p:tav tm="100000">
                                          <p:val>
                                            <p:strVal val="#ppt_x"/>
                                          </p:val>
                                        </p:tav>
                                      </p:tavLst>
                                    </p:anim>
                                    <p:anim calcmode="lin" valueType="num">
                                      <p:cBhvr additive="base">
                                        <p:cTn id="30" dur="500" fill="hold"/>
                                        <p:tgtEl>
                                          <p:spTgt spid="726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2402" name="Picture 2" descr="MPj043925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95500" y="1143000"/>
            <a:ext cx="4953000" cy="4953000"/>
          </a:xfrm>
          <a:prstGeom prst="rect">
            <a:avLst/>
          </a:prstGeom>
          <a:noFill/>
          <a:extLst>
            <a:ext uri="{909E8E84-426E-40dd-AFC4-6F175D3DCCD1}">
              <a14:hiddenFill xmlns:a14="http://schemas.microsoft.com/office/drawing/2010/main">
                <a:solidFill>
                  <a:srgbClr val="FFFFFF"/>
                </a:solidFill>
              </a14:hiddenFill>
            </a:ext>
          </a:extLst>
        </p:spPr>
      </p:pic>
      <p:sp>
        <p:nvSpPr>
          <p:cNvPr id="742403" name="Text Box 3"/>
          <p:cNvSpPr txBox="1">
            <a:spLocks noChangeArrowheads="1"/>
          </p:cNvSpPr>
          <p:nvPr/>
        </p:nvSpPr>
        <p:spPr bwMode="auto">
          <a:xfrm>
            <a:off x="3630613" y="4038600"/>
            <a:ext cx="1809750" cy="5794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3200" dirty="0">
                <a:solidFill>
                  <a:srgbClr val="0000CC"/>
                </a:solidFill>
                <a:latin typeface="HGP創英角ｺﾞｼｯｸUB" pitchFamily="50" charset="-128"/>
                <a:ea typeface="HGP創英角ｺﾞｼｯｸUB" pitchFamily="50" charset="-128"/>
              </a:rPr>
              <a:t>補足資料</a:t>
            </a:r>
          </a:p>
        </p:txBody>
      </p:sp>
    </p:spTree>
    <p:extLst>
      <p:ext uri="{BB962C8B-B14F-4D97-AF65-F5344CB8AC3E}">
        <p14:creationId xmlns:p14="http://schemas.microsoft.com/office/powerpoint/2010/main" val="3896094812"/>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直線コネクタ 8"/>
          <p:cNvCxnSpPr/>
          <p:nvPr/>
        </p:nvCxnSpPr>
        <p:spPr bwMode="auto">
          <a:xfrm flipV="1">
            <a:off x="914400" y="3645614"/>
            <a:ext cx="7467599" cy="11986"/>
          </a:xfrm>
          <a:prstGeom prst="line">
            <a:avLst/>
          </a:prstGeom>
          <a:solidFill>
            <a:schemeClr val="bg1"/>
          </a:solidFill>
          <a:ln w="19050" cap="flat" cmpd="sng" algn="ctr">
            <a:solidFill>
              <a:schemeClr val="bg1">
                <a:lumMod val="50000"/>
              </a:schemeClr>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a:t>
            </a:r>
            <a:r>
              <a:rPr lang="ja-JP" altLang="en-US" sz="2800" dirty="0" smtClean="0">
                <a:ea typeface="ＭＳ Ｐゴシック" pitchFamily="50" charset="-128"/>
              </a:rPr>
              <a:t>は／仮想化の種類と関係</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 name="角丸四角形 4"/>
          <p:cNvSpPr/>
          <p:nvPr/>
        </p:nvSpPr>
        <p:spPr bwMode="auto">
          <a:xfrm>
            <a:off x="1739756" y="1143000"/>
            <a:ext cx="6642243" cy="2362200"/>
          </a:xfrm>
          <a:prstGeom prst="roundRect">
            <a:avLst>
              <a:gd name="adj" fmla="val 3666"/>
            </a:avLst>
          </a:prstGeom>
          <a:solidFill>
            <a:srgbClr val="CCFF99"/>
          </a:solidFill>
          <a:ln w="38100"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3" name="角丸四角形 32"/>
          <p:cNvSpPr/>
          <p:nvPr/>
        </p:nvSpPr>
        <p:spPr bwMode="auto">
          <a:xfrm>
            <a:off x="1739756" y="3788595"/>
            <a:ext cx="6642243" cy="2612205"/>
          </a:xfrm>
          <a:prstGeom prst="roundRect">
            <a:avLst>
              <a:gd name="adj" fmla="val 3666"/>
            </a:avLst>
          </a:prstGeom>
          <a:solidFill>
            <a:srgbClr val="CCFFFF"/>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11" name="グループ化 10"/>
          <p:cNvGrpSpPr/>
          <p:nvPr/>
        </p:nvGrpSpPr>
        <p:grpSpPr>
          <a:xfrm>
            <a:off x="1892157" y="1295400"/>
            <a:ext cx="1524000" cy="1828800"/>
            <a:chOff x="1892157" y="1447800"/>
            <a:chExt cx="1524000" cy="1828800"/>
          </a:xfrm>
        </p:grpSpPr>
        <p:sp>
          <p:nvSpPr>
            <p:cNvPr id="36" name="角丸四角形 35"/>
            <p:cNvSpPr/>
            <p:nvPr/>
          </p:nvSpPr>
          <p:spPr bwMode="auto">
            <a:xfrm>
              <a:off x="1892157" y="1447800"/>
              <a:ext cx="1524000" cy="1828800"/>
            </a:xfrm>
            <a:prstGeom prst="roundRect">
              <a:avLst>
                <a:gd name="adj" fmla="val 366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 name="正方形/長方形 5"/>
            <p:cNvSpPr/>
            <p:nvPr/>
          </p:nvSpPr>
          <p:spPr>
            <a:xfrm>
              <a:off x="2058481" y="2034401"/>
              <a:ext cx="1191352" cy="707886"/>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サーバー</a:t>
              </a:r>
            </a:p>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の仮想化</a:t>
              </a:r>
              <a:endParaRPr lang="ja-JP" altLang="en-US" sz="2000" dirty="0">
                <a:solidFill>
                  <a:schemeClr val="bg1"/>
                </a:solidFill>
                <a:latin typeface="HGP創英角ｺﾞｼｯｸUB" pitchFamily="50" charset="-128"/>
                <a:ea typeface="HGP創英角ｺﾞｼｯｸUB" pitchFamily="50" charset="-128"/>
              </a:endParaRPr>
            </a:p>
          </p:txBody>
        </p:sp>
      </p:grpSp>
      <p:grpSp>
        <p:nvGrpSpPr>
          <p:cNvPr id="2" name="グループ化 1"/>
          <p:cNvGrpSpPr/>
          <p:nvPr/>
        </p:nvGrpSpPr>
        <p:grpSpPr>
          <a:xfrm>
            <a:off x="3720957" y="1295400"/>
            <a:ext cx="1524000" cy="4953000"/>
            <a:chOff x="3720957" y="1447800"/>
            <a:chExt cx="1524000" cy="4953000"/>
          </a:xfrm>
        </p:grpSpPr>
        <p:sp>
          <p:nvSpPr>
            <p:cNvPr id="37" name="角丸四角形 36"/>
            <p:cNvSpPr/>
            <p:nvPr/>
          </p:nvSpPr>
          <p:spPr bwMode="auto">
            <a:xfrm>
              <a:off x="3720957" y="1447800"/>
              <a:ext cx="1524000" cy="4953000"/>
            </a:xfrm>
            <a:prstGeom prst="roundRect">
              <a:avLst>
                <a:gd name="adj" fmla="val 3666"/>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正方形/長方形 46"/>
            <p:cNvSpPr/>
            <p:nvPr/>
          </p:nvSpPr>
          <p:spPr>
            <a:xfrm>
              <a:off x="3767857" y="2034400"/>
              <a:ext cx="1430200" cy="707886"/>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デスクトップ</a:t>
              </a:r>
            </a:p>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の仮想化</a:t>
              </a:r>
              <a:endParaRPr lang="ja-JP" altLang="en-US" sz="2000" dirty="0">
                <a:solidFill>
                  <a:schemeClr val="bg1"/>
                </a:solidFill>
                <a:latin typeface="HGP創英角ｺﾞｼｯｸUB" pitchFamily="50" charset="-128"/>
                <a:ea typeface="HGP創英角ｺﾞｼｯｸUB" pitchFamily="50" charset="-128"/>
              </a:endParaRPr>
            </a:p>
          </p:txBody>
        </p:sp>
      </p:grpSp>
      <p:grpSp>
        <p:nvGrpSpPr>
          <p:cNvPr id="4" name="グループ化 3"/>
          <p:cNvGrpSpPr/>
          <p:nvPr/>
        </p:nvGrpSpPr>
        <p:grpSpPr>
          <a:xfrm>
            <a:off x="5549755" y="1295400"/>
            <a:ext cx="2658438" cy="1143000"/>
            <a:chOff x="5549755" y="1295400"/>
            <a:chExt cx="2658438" cy="1143000"/>
          </a:xfrm>
        </p:grpSpPr>
        <p:sp>
          <p:nvSpPr>
            <p:cNvPr id="34" name="角丸四角形 33"/>
            <p:cNvSpPr/>
            <p:nvPr/>
          </p:nvSpPr>
          <p:spPr bwMode="auto">
            <a:xfrm>
              <a:off x="5549755" y="1295400"/>
              <a:ext cx="2658438" cy="1143000"/>
            </a:xfrm>
            <a:prstGeom prst="roundRect">
              <a:avLst>
                <a:gd name="adj" fmla="val 8481"/>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角丸四角形 39"/>
            <p:cNvSpPr/>
            <p:nvPr/>
          </p:nvSpPr>
          <p:spPr bwMode="auto">
            <a:xfrm>
              <a:off x="5702156" y="1752600"/>
              <a:ext cx="1176819" cy="533400"/>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角丸四角形 40"/>
            <p:cNvSpPr/>
            <p:nvPr/>
          </p:nvSpPr>
          <p:spPr bwMode="auto">
            <a:xfrm>
              <a:off x="6878976" y="1752600"/>
              <a:ext cx="1176819" cy="533400"/>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9" name="正方形/長方形 48"/>
            <p:cNvSpPr/>
            <p:nvPr/>
          </p:nvSpPr>
          <p:spPr>
            <a:xfrm>
              <a:off x="5769535" y="1336514"/>
              <a:ext cx="2218877" cy="400110"/>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ストレージの仮想化</a:t>
              </a:r>
              <a:endParaRPr lang="ja-JP" altLang="en-US" sz="2000" dirty="0">
                <a:solidFill>
                  <a:schemeClr val="bg1"/>
                </a:solidFill>
                <a:latin typeface="HGP創英角ｺﾞｼｯｸUB" pitchFamily="50" charset="-128"/>
                <a:ea typeface="HGP創英角ｺﾞｼｯｸUB" pitchFamily="50" charset="-128"/>
              </a:endParaRPr>
            </a:p>
          </p:txBody>
        </p:sp>
        <p:sp>
          <p:nvSpPr>
            <p:cNvPr id="51" name="正方形/長方形 50"/>
            <p:cNvSpPr/>
            <p:nvPr/>
          </p:nvSpPr>
          <p:spPr>
            <a:xfrm>
              <a:off x="5763015" y="1819244"/>
              <a:ext cx="1055096" cy="469359"/>
            </a:xfrm>
            <a:prstGeom prst="rect">
              <a:avLst/>
            </a:prstGeom>
          </p:spPr>
          <p:txBody>
            <a:bodyPr wrap="none">
              <a:spAutoFit/>
            </a:bodyPr>
            <a:lstStyle/>
            <a:p>
              <a:pPr lvl="0" algn="ctr">
                <a:spcBef>
                  <a:spcPts val="0"/>
                </a:spcBef>
              </a:pPr>
              <a:r>
                <a:rPr lang="ja-JP" altLang="en-US" sz="1050" dirty="0" smtClean="0">
                  <a:latin typeface="HGP創英角ｺﾞｼｯｸUB" pitchFamily="50" charset="-128"/>
                  <a:ea typeface="HGP創英角ｺﾞｼｯｸUB" pitchFamily="50" charset="-128"/>
                </a:rPr>
                <a:t>ブロック・レベル</a:t>
              </a:r>
            </a:p>
            <a:p>
              <a:pPr lvl="0" algn="ctr">
                <a:spcBef>
                  <a:spcPts val="0"/>
                </a:spcBef>
              </a:pPr>
              <a:r>
                <a:rPr lang="en-US" altLang="ja-JP" sz="1400" dirty="0">
                  <a:latin typeface="Arial" pitchFamily="34" charset="0"/>
                  <a:ea typeface="HGP創英角ｺﾞｼｯｸUB" pitchFamily="50" charset="-128"/>
                  <a:cs typeface="Arial" pitchFamily="34" charset="0"/>
                </a:rPr>
                <a:t>SAN</a:t>
              </a:r>
              <a:endParaRPr lang="ja-JP" altLang="en-US" sz="1400" dirty="0">
                <a:latin typeface="Arial" pitchFamily="34" charset="0"/>
                <a:ea typeface="HGP創英角ｺﾞｼｯｸUB" pitchFamily="50" charset="-128"/>
                <a:cs typeface="Arial" pitchFamily="34" charset="0"/>
              </a:endParaRPr>
            </a:p>
          </p:txBody>
        </p:sp>
        <p:sp>
          <p:nvSpPr>
            <p:cNvPr id="52" name="正方形/長方形 51"/>
            <p:cNvSpPr/>
            <p:nvPr/>
          </p:nvSpPr>
          <p:spPr>
            <a:xfrm>
              <a:off x="6936521" y="1819962"/>
              <a:ext cx="1048685" cy="469359"/>
            </a:xfrm>
            <a:prstGeom prst="rect">
              <a:avLst/>
            </a:prstGeom>
          </p:spPr>
          <p:txBody>
            <a:bodyPr wrap="none">
              <a:spAutoFit/>
            </a:bodyPr>
            <a:lstStyle/>
            <a:p>
              <a:pPr lvl="0" algn="ctr">
                <a:spcBef>
                  <a:spcPts val="0"/>
                </a:spcBef>
              </a:pPr>
              <a:r>
                <a:rPr lang="ja-JP" altLang="en-US" sz="1050" dirty="0" smtClean="0">
                  <a:latin typeface="HGP創英角ｺﾞｼｯｸUB" pitchFamily="50" charset="-128"/>
                  <a:ea typeface="HGP創英角ｺﾞｼｯｸUB" pitchFamily="50" charset="-128"/>
                </a:rPr>
                <a:t>ファイル・レベル</a:t>
              </a:r>
            </a:p>
            <a:p>
              <a:pPr lvl="0" algn="ctr">
                <a:spcBef>
                  <a:spcPts val="0"/>
                </a:spcBef>
              </a:pPr>
              <a:r>
                <a:rPr lang="en-US" altLang="ja-JP" sz="1400" dirty="0" smtClean="0">
                  <a:latin typeface="Arial" pitchFamily="34" charset="0"/>
                  <a:ea typeface="HGP創英角ｺﾞｼｯｸUB" pitchFamily="50" charset="-128"/>
                  <a:cs typeface="Arial" pitchFamily="34" charset="0"/>
                </a:rPr>
                <a:t>NAS</a:t>
              </a:r>
              <a:endParaRPr lang="ja-JP" altLang="en-US" sz="1400" dirty="0">
                <a:latin typeface="Arial" pitchFamily="34" charset="0"/>
                <a:ea typeface="HGP創英角ｺﾞｼｯｸUB" pitchFamily="50" charset="-128"/>
                <a:cs typeface="Arial" pitchFamily="34" charset="0"/>
              </a:endParaRPr>
            </a:p>
          </p:txBody>
        </p:sp>
      </p:grpSp>
      <p:grpSp>
        <p:nvGrpSpPr>
          <p:cNvPr id="8" name="グループ化 7"/>
          <p:cNvGrpSpPr/>
          <p:nvPr/>
        </p:nvGrpSpPr>
        <p:grpSpPr>
          <a:xfrm>
            <a:off x="5549756" y="2590800"/>
            <a:ext cx="2658438" cy="1510399"/>
            <a:chOff x="5549756" y="2514600"/>
            <a:chExt cx="2658438" cy="1738999"/>
          </a:xfrm>
        </p:grpSpPr>
        <p:sp>
          <p:nvSpPr>
            <p:cNvPr id="35" name="角丸四角形 34"/>
            <p:cNvSpPr/>
            <p:nvPr/>
          </p:nvSpPr>
          <p:spPr bwMode="auto">
            <a:xfrm>
              <a:off x="5549756" y="2514600"/>
              <a:ext cx="2658438" cy="1738999"/>
            </a:xfrm>
            <a:prstGeom prst="roundRect">
              <a:avLst>
                <a:gd name="adj" fmla="val 4936"/>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角丸四角形 42"/>
            <p:cNvSpPr/>
            <p:nvPr/>
          </p:nvSpPr>
          <p:spPr bwMode="auto">
            <a:xfrm>
              <a:off x="5702156" y="3505200"/>
              <a:ext cx="2353639" cy="543674"/>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lvl="0" algn="ctr"/>
              <a:r>
                <a:rPr lang="en-US" altLang="ja-JP" dirty="0">
                  <a:solidFill>
                    <a:schemeClr val="tx1"/>
                  </a:solidFill>
                  <a:latin typeface="Arial" pitchFamily="34" charset="0"/>
                  <a:ea typeface="HGP創英角ｺﾞｼｯｸUB" pitchFamily="50" charset="-128"/>
                  <a:cs typeface="Arial" pitchFamily="34" charset="0"/>
                </a:rPr>
                <a:t>Software Defined </a:t>
              </a:r>
              <a:r>
                <a:rPr lang="en-US" altLang="ja-JP" dirty="0" smtClean="0">
                  <a:solidFill>
                    <a:schemeClr val="tx1"/>
                  </a:solidFill>
                  <a:latin typeface="Arial" pitchFamily="34" charset="0"/>
                  <a:ea typeface="HGP創英角ｺﾞｼｯｸUB" pitchFamily="50" charset="-128"/>
                  <a:cs typeface="Arial" pitchFamily="34" charset="0"/>
                </a:rPr>
                <a:t>Network</a:t>
              </a:r>
            </a:p>
            <a:p>
              <a:pPr lvl="0" algn="ctr"/>
              <a:r>
                <a:rPr lang="en-US" altLang="ja-JP" dirty="0" err="1" smtClean="0">
                  <a:solidFill>
                    <a:schemeClr val="tx1"/>
                  </a:solidFill>
                  <a:latin typeface="Arial" pitchFamily="34" charset="0"/>
                  <a:ea typeface="HGP創英角ｺﾞｼｯｸUB" pitchFamily="50" charset="-128"/>
                  <a:cs typeface="Arial" pitchFamily="34" charset="0"/>
                </a:rPr>
                <a:t>OpenFlow</a:t>
              </a:r>
              <a:r>
                <a:rPr lang="en-US" altLang="ja-JP" dirty="0" smtClean="0">
                  <a:solidFill>
                    <a:schemeClr val="tx1"/>
                  </a:solidFill>
                  <a:latin typeface="Arial" pitchFamily="34" charset="0"/>
                  <a:ea typeface="HGP創英角ｺﾞｼｯｸUB" pitchFamily="50" charset="-128"/>
                  <a:cs typeface="Arial" pitchFamily="34" charset="0"/>
                </a:rPr>
                <a:t> VXLAN </a:t>
              </a:r>
              <a:r>
                <a:rPr lang="en-US" altLang="ja-JP" dirty="0" err="1" smtClean="0">
                  <a:solidFill>
                    <a:schemeClr val="tx1"/>
                  </a:solidFill>
                  <a:latin typeface="Arial" pitchFamily="34" charset="0"/>
                  <a:ea typeface="HGP創英角ｺﾞｼｯｸUB" pitchFamily="50" charset="-128"/>
                  <a:cs typeface="Arial" pitchFamily="34" charset="0"/>
                </a:rPr>
                <a:t>etc</a:t>
              </a:r>
              <a:endParaRPr lang="ja-JP" altLang="en-US" dirty="0">
                <a:solidFill>
                  <a:schemeClr val="tx1"/>
                </a:solidFill>
                <a:latin typeface="Arial" pitchFamily="34" charset="0"/>
                <a:ea typeface="HGP創英角ｺﾞｼｯｸUB" pitchFamily="50" charset="-128"/>
                <a:cs typeface="Arial" pitchFamily="34" charset="0"/>
              </a:endParaRPr>
            </a:p>
          </p:txBody>
        </p:sp>
        <p:sp>
          <p:nvSpPr>
            <p:cNvPr id="50" name="正方形/長方形 49"/>
            <p:cNvSpPr/>
            <p:nvPr/>
          </p:nvSpPr>
          <p:spPr>
            <a:xfrm>
              <a:off x="5673353" y="2816353"/>
              <a:ext cx="2411238" cy="400110"/>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ネットワークの仮想化</a:t>
              </a:r>
              <a:endParaRPr lang="ja-JP" altLang="en-US" sz="2000" dirty="0">
                <a:solidFill>
                  <a:schemeClr val="bg1"/>
                </a:solidFill>
                <a:latin typeface="HGP創英角ｺﾞｼｯｸUB" pitchFamily="50" charset="-128"/>
                <a:ea typeface="HGP創英角ｺﾞｼｯｸUB" pitchFamily="50" charset="-128"/>
              </a:endParaRPr>
            </a:p>
          </p:txBody>
        </p:sp>
        <p:sp>
          <p:nvSpPr>
            <p:cNvPr id="54" name="正方形/長方形 53"/>
            <p:cNvSpPr/>
            <p:nvPr/>
          </p:nvSpPr>
          <p:spPr>
            <a:xfrm>
              <a:off x="6808053" y="3121223"/>
              <a:ext cx="184666" cy="307777"/>
            </a:xfrm>
            <a:prstGeom prst="rect">
              <a:avLst/>
            </a:prstGeom>
          </p:spPr>
          <p:txBody>
            <a:bodyPr wrap="none">
              <a:spAutoFit/>
            </a:bodyPr>
            <a:lstStyle/>
            <a:p>
              <a:pPr lvl="0" algn="ctr">
                <a:spcBef>
                  <a:spcPts val="0"/>
                </a:spcBef>
              </a:pPr>
              <a:endParaRPr lang="ja-JP" altLang="en-US" sz="1400" dirty="0">
                <a:latin typeface="Arial" pitchFamily="34" charset="0"/>
                <a:ea typeface="HGP創英角ｺﾞｼｯｸUB" pitchFamily="50" charset="-128"/>
                <a:cs typeface="Arial" pitchFamily="34" charset="0"/>
              </a:endParaRPr>
            </a:p>
          </p:txBody>
        </p:sp>
      </p:grpSp>
      <p:sp>
        <p:nvSpPr>
          <p:cNvPr id="7" name="テキスト ボックス 6"/>
          <p:cNvSpPr txBox="1"/>
          <p:nvPr/>
        </p:nvSpPr>
        <p:spPr>
          <a:xfrm>
            <a:off x="1885308" y="3171526"/>
            <a:ext cx="721672" cy="276999"/>
          </a:xfrm>
          <a:prstGeom prst="rect">
            <a:avLst/>
          </a:prstGeom>
          <a:noFill/>
        </p:spPr>
        <p:txBody>
          <a:bodyPr wrap="none" rtlCol="0">
            <a:spAutoFit/>
          </a:bodyPr>
          <a:lstStyle/>
          <a:p>
            <a:r>
              <a:rPr kumimoji="1" lang="ja-JP" altLang="en-US" dirty="0" smtClean="0">
                <a:solidFill>
                  <a:srgbClr val="008000"/>
                </a:solidFill>
                <a:latin typeface="HGP創英角ｺﾞｼｯｸUB" pitchFamily="50" charset="-128"/>
                <a:ea typeface="HGP創英角ｺﾞｼｯｸUB" pitchFamily="50" charset="-128"/>
              </a:rPr>
              <a:t>サーバー</a:t>
            </a:r>
            <a:endParaRPr kumimoji="1" lang="ja-JP" altLang="en-US" dirty="0">
              <a:solidFill>
                <a:srgbClr val="008000"/>
              </a:solidFill>
              <a:latin typeface="HGP創英角ｺﾞｼｯｸUB" pitchFamily="50" charset="-128"/>
              <a:ea typeface="HGP創英角ｺﾞｼｯｸUB" pitchFamily="50" charset="-128"/>
            </a:endParaRPr>
          </a:p>
        </p:txBody>
      </p:sp>
      <p:sp>
        <p:nvSpPr>
          <p:cNvPr id="56" name="テキスト ボックス 55"/>
          <p:cNvSpPr txBox="1"/>
          <p:nvPr/>
        </p:nvSpPr>
        <p:spPr>
          <a:xfrm>
            <a:off x="1835663" y="3824200"/>
            <a:ext cx="1636987" cy="276999"/>
          </a:xfrm>
          <a:prstGeom prst="rect">
            <a:avLst/>
          </a:prstGeom>
          <a:noFill/>
        </p:spPr>
        <p:txBody>
          <a:bodyPr wrap="none" rtlCol="0">
            <a:spAutoFit/>
          </a:bodyPr>
          <a:lstStyle/>
          <a:p>
            <a:r>
              <a:rPr kumimoji="1" lang="ja-JP" altLang="en-US" dirty="0" smtClean="0">
                <a:solidFill>
                  <a:srgbClr val="0000CC"/>
                </a:solidFill>
                <a:latin typeface="HGP創英角ｺﾞｼｯｸUB" pitchFamily="50" charset="-128"/>
                <a:ea typeface="HGP創英角ｺﾞｼｯｸUB" pitchFamily="50" charset="-128"/>
              </a:rPr>
              <a:t>デスクトップ／ノート</a:t>
            </a:r>
            <a:r>
              <a:rPr kumimoji="1" lang="en-US" altLang="ja-JP" dirty="0" smtClean="0">
                <a:solidFill>
                  <a:srgbClr val="0000CC"/>
                </a:solidFill>
                <a:latin typeface="Arial" pitchFamily="34" charset="0"/>
                <a:ea typeface="HGP創英角ｺﾞｼｯｸUB" pitchFamily="50" charset="-128"/>
                <a:cs typeface="Arial" pitchFamily="34" charset="0"/>
              </a:rPr>
              <a:t>PC</a:t>
            </a:r>
            <a:endParaRPr kumimoji="1" lang="ja-JP" altLang="en-US" dirty="0">
              <a:solidFill>
                <a:srgbClr val="0000CC"/>
              </a:solidFill>
              <a:latin typeface="Arial" pitchFamily="34" charset="0"/>
              <a:ea typeface="HGP創英角ｺﾞｼｯｸUB" pitchFamily="50" charset="-128"/>
              <a:cs typeface="Arial" pitchFamily="34" charset="0"/>
            </a:endParaRPr>
          </a:p>
        </p:txBody>
      </p:sp>
      <p:sp>
        <p:nvSpPr>
          <p:cNvPr id="14" name="角丸四角形 13"/>
          <p:cNvSpPr/>
          <p:nvPr/>
        </p:nvSpPr>
        <p:spPr bwMode="auto">
          <a:xfrm>
            <a:off x="914400" y="1143000"/>
            <a:ext cx="685800" cy="2362200"/>
          </a:xfrm>
          <a:prstGeom prst="roundRect">
            <a:avLst/>
          </a:prstGeom>
          <a:solidFill>
            <a:srgbClr val="CCFF99"/>
          </a:solidFill>
          <a:ln w="38100" cap="flat" cmpd="sng" algn="ctr">
            <a:solidFill>
              <a:srgbClr val="008000"/>
            </a:solidFill>
            <a:prstDash val="solid"/>
            <a:round/>
            <a:headEnd type="none" w="med" len="med"/>
            <a:tailEnd type="none" w="med" len="med"/>
          </a:ln>
          <a:effectLst/>
          <a:extLst/>
        </p:spPr>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r>
              <a:rPr lang="ja-JP" altLang="en-US" sz="2000" dirty="0">
                <a:solidFill>
                  <a:srgbClr val="008000"/>
                </a:solidFill>
                <a:latin typeface="HGP創英角ｺﾞｼｯｸUB" pitchFamily="50" charset="-128"/>
                <a:ea typeface="HGP創英角ｺﾞｼｯｸUB" pitchFamily="50" charset="-128"/>
              </a:rPr>
              <a:t>データセンター</a:t>
            </a:r>
          </a:p>
        </p:txBody>
      </p:sp>
      <p:sp>
        <p:nvSpPr>
          <p:cNvPr id="64" name="角丸四角形 63"/>
          <p:cNvSpPr/>
          <p:nvPr/>
        </p:nvSpPr>
        <p:spPr bwMode="auto">
          <a:xfrm>
            <a:off x="914400" y="3788595"/>
            <a:ext cx="685800" cy="2612205"/>
          </a:xfrm>
          <a:prstGeom prst="roundRect">
            <a:avLst/>
          </a:prstGeom>
          <a:solidFill>
            <a:srgbClr val="CCFFFF"/>
          </a:solidFill>
          <a:ln w="38100" cap="flat" cmpd="sng" algn="ctr">
            <a:solidFill>
              <a:srgbClr val="4168A7"/>
            </a:solidFill>
            <a:prstDash val="solid"/>
            <a:round/>
            <a:headEnd type="none" w="med" len="med"/>
            <a:tailEnd type="none" w="med" len="med"/>
          </a:ln>
          <a:effectLst/>
          <a:extLst/>
        </p:spPr>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r>
              <a:rPr lang="ja-JP" altLang="en-US" sz="2000" dirty="0" smtClean="0">
                <a:solidFill>
                  <a:srgbClr val="0000CC"/>
                </a:solidFill>
                <a:latin typeface="HGP創英角ｺﾞｼｯｸUB" pitchFamily="50" charset="-128"/>
                <a:ea typeface="HGP創英角ｺﾞｼｯｸUB" pitchFamily="50" charset="-128"/>
              </a:rPr>
              <a:t>エンド・ユーザー</a:t>
            </a:r>
            <a:endParaRPr lang="ja-JP" altLang="en-US" sz="2000" dirty="0">
              <a:solidFill>
                <a:srgbClr val="0000CC"/>
              </a:solidFill>
              <a:latin typeface="HGP創英角ｺﾞｼｯｸUB" pitchFamily="50" charset="-128"/>
              <a:ea typeface="HGP創英角ｺﾞｼｯｸUB" pitchFamily="50" charset="-128"/>
            </a:endParaRPr>
          </a:p>
        </p:txBody>
      </p:sp>
      <p:grpSp>
        <p:nvGrpSpPr>
          <p:cNvPr id="10" name="グループ化 9"/>
          <p:cNvGrpSpPr/>
          <p:nvPr/>
        </p:nvGrpSpPr>
        <p:grpSpPr>
          <a:xfrm>
            <a:off x="5557462" y="4210264"/>
            <a:ext cx="2637032" cy="2038136"/>
            <a:chOff x="5557462" y="4362664"/>
            <a:chExt cx="2637032" cy="2038136"/>
          </a:xfrm>
        </p:grpSpPr>
        <p:sp>
          <p:nvSpPr>
            <p:cNvPr id="38" name="角丸四角形 37"/>
            <p:cNvSpPr/>
            <p:nvPr/>
          </p:nvSpPr>
          <p:spPr bwMode="auto">
            <a:xfrm>
              <a:off x="5557462" y="4362664"/>
              <a:ext cx="2637032" cy="2038136"/>
            </a:xfrm>
            <a:prstGeom prst="roundRect">
              <a:avLst>
                <a:gd name="adj" fmla="val 3666"/>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正方形/長方形 45"/>
            <p:cNvSpPr/>
            <p:nvPr/>
          </p:nvSpPr>
          <p:spPr>
            <a:xfrm>
              <a:off x="5715000" y="4456290"/>
              <a:ext cx="2425664" cy="400110"/>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クライアントの仮想化</a:t>
              </a:r>
              <a:endParaRPr lang="ja-JP" altLang="en-US" sz="2000" dirty="0">
                <a:solidFill>
                  <a:schemeClr val="bg1"/>
                </a:solidFill>
                <a:latin typeface="HGP創英角ｺﾞｼｯｸUB" pitchFamily="50" charset="-128"/>
                <a:ea typeface="HGP創英角ｺﾞｼｯｸUB" pitchFamily="50" charset="-128"/>
              </a:endParaRPr>
            </a:p>
          </p:txBody>
        </p:sp>
        <p:sp>
          <p:nvSpPr>
            <p:cNvPr id="67" name="角丸四角形 66"/>
            <p:cNvSpPr/>
            <p:nvPr/>
          </p:nvSpPr>
          <p:spPr bwMode="auto">
            <a:xfrm>
              <a:off x="5716635" y="4857964"/>
              <a:ext cx="1176819" cy="1390436"/>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8" name="角丸四角形 67"/>
            <p:cNvSpPr/>
            <p:nvPr/>
          </p:nvSpPr>
          <p:spPr bwMode="auto">
            <a:xfrm>
              <a:off x="6893455" y="4857964"/>
              <a:ext cx="1176819" cy="1390436"/>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9" name="正方形/長方形 68"/>
            <p:cNvSpPr/>
            <p:nvPr/>
          </p:nvSpPr>
          <p:spPr>
            <a:xfrm>
              <a:off x="5773486" y="4917784"/>
              <a:ext cx="1063112" cy="415498"/>
            </a:xfrm>
            <a:prstGeom prst="rect">
              <a:avLst/>
            </a:prstGeom>
          </p:spPr>
          <p:txBody>
            <a:bodyPr wrap="none">
              <a:spAutoFit/>
            </a:bodyPr>
            <a:lstStyle/>
            <a:p>
              <a:pPr lvl="0" algn="ctr">
                <a:spcBef>
                  <a:spcPts val="0"/>
                </a:spcBef>
              </a:pPr>
              <a:r>
                <a:rPr lang="ja-JP" altLang="en-US" sz="1050" dirty="0" smtClean="0">
                  <a:latin typeface="Arial" pitchFamily="34" charset="0"/>
                  <a:ea typeface="HGP創英角ｺﾞｼｯｸUB" pitchFamily="50" charset="-128"/>
                  <a:cs typeface="Arial" pitchFamily="34" charset="0"/>
                </a:rPr>
                <a:t>アプリケーション</a:t>
              </a:r>
            </a:p>
            <a:p>
              <a:pPr lvl="0" algn="ctr">
                <a:spcBef>
                  <a:spcPts val="0"/>
                </a:spcBef>
              </a:pPr>
              <a:r>
                <a:rPr lang="ja-JP" altLang="en-US" sz="1050" dirty="0">
                  <a:latin typeface="Arial" pitchFamily="34" charset="0"/>
                  <a:ea typeface="HGP創英角ｺﾞｼｯｸUB" pitchFamily="50" charset="-128"/>
                  <a:cs typeface="Arial" pitchFamily="34" charset="0"/>
                </a:rPr>
                <a:t>方式</a:t>
              </a:r>
              <a:endParaRPr lang="ja-JP" altLang="en-US" sz="900" dirty="0">
                <a:latin typeface="Arial" pitchFamily="34" charset="0"/>
                <a:ea typeface="HGP創英角ｺﾞｼｯｸUB" pitchFamily="50" charset="-128"/>
                <a:cs typeface="Arial" pitchFamily="34" charset="0"/>
              </a:endParaRPr>
            </a:p>
          </p:txBody>
        </p:sp>
        <p:sp>
          <p:nvSpPr>
            <p:cNvPr id="70" name="正方形/長方形 69"/>
            <p:cNvSpPr/>
            <p:nvPr/>
          </p:nvSpPr>
          <p:spPr>
            <a:xfrm>
              <a:off x="6913330" y="4918502"/>
              <a:ext cx="1124026" cy="415498"/>
            </a:xfrm>
            <a:prstGeom prst="rect">
              <a:avLst/>
            </a:prstGeom>
          </p:spPr>
          <p:txBody>
            <a:bodyPr wrap="none">
              <a:spAutoFit/>
            </a:bodyPr>
            <a:lstStyle/>
            <a:p>
              <a:pPr lvl="0" algn="ctr">
                <a:spcBef>
                  <a:spcPts val="0"/>
                </a:spcBef>
              </a:pPr>
              <a:r>
                <a:rPr lang="ja-JP" altLang="en-US" sz="1050" dirty="0" smtClean="0">
                  <a:latin typeface="Arial" pitchFamily="34" charset="0"/>
                  <a:ea typeface="HGP創英角ｺﾞｼｯｸUB" pitchFamily="50" charset="-128"/>
                  <a:cs typeface="Arial" pitchFamily="34" charset="0"/>
                </a:rPr>
                <a:t>ハイパーバイザー</a:t>
              </a:r>
            </a:p>
            <a:p>
              <a:pPr lvl="0" algn="ctr">
                <a:spcBef>
                  <a:spcPts val="0"/>
                </a:spcBef>
              </a:pPr>
              <a:r>
                <a:rPr lang="ja-JP" altLang="en-US" sz="1050" dirty="0">
                  <a:latin typeface="Arial" pitchFamily="34" charset="0"/>
                  <a:ea typeface="HGP創英角ｺﾞｼｯｸUB" pitchFamily="50" charset="-128"/>
                  <a:cs typeface="Arial" pitchFamily="34" charset="0"/>
                </a:rPr>
                <a:t>方式</a:t>
              </a:r>
            </a:p>
          </p:txBody>
        </p:sp>
      </p:grpSp>
      <p:sp>
        <p:nvSpPr>
          <p:cNvPr id="18" name="角丸四角形 17"/>
          <p:cNvSpPr/>
          <p:nvPr/>
        </p:nvSpPr>
        <p:spPr bwMode="auto">
          <a:xfrm>
            <a:off x="1892157" y="4173946"/>
            <a:ext cx="1524000" cy="2074453"/>
          </a:xfrm>
          <a:prstGeom prst="roundRect">
            <a:avLst>
              <a:gd name="adj" fmla="val 4065"/>
            </a:avLst>
          </a:prstGeom>
          <a:solidFill>
            <a:srgbClr val="00B0F0">
              <a:alpha val="60000"/>
            </a:srgbClr>
          </a:solidFill>
          <a:ln w="38100" cap="flat" cmpd="sng" algn="ctr">
            <a:solidFill>
              <a:srgbClr val="4168A7"/>
            </a:solidFill>
            <a:prstDash val="sysDot"/>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3" name="グループ化 2"/>
          <p:cNvGrpSpPr/>
          <p:nvPr/>
        </p:nvGrpSpPr>
        <p:grpSpPr>
          <a:xfrm>
            <a:off x="1981200" y="5257800"/>
            <a:ext cx="6018485" cy="682668"/>
            <a:chOff x="1981200" y="5410200"/>
            <a:chExt cx="6018485" cy="682668"/>
          </a:xfrm>
        </p:grpSpPr>
        <p:sp>
          <p:nvSpPr>
            <p:cNvPr id="39" name="角丸四角形 38"/>
            <p:cNvSpPr/>
            <p:nvPr/>
          </p:nvSpPr>
          <p:spPr bwMode="auto">
            <a:xfrm>
              <a:off x="1981200" y="5410200"/>
              <a:ext cx="6018485" cy="682668"/>
            </a:xfrm>
            <a:prstGeom prst="roundRect">
              <a:avLst>
                <a:gd name="adj" fmla="val 3666"/>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8" name="正方形/長方形 47"/>
            <p:cNvSpPr/>
            <p:nvPr/>
          </p:nvSpPr>
          <p:spPr>
            <a:xfrm>
              <a:off x="3558800" y="5551479"/>
              <a:ext cx="2863284" cy="400110"/>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アプリケーションの仮想化</a:t>
              </a:r>
              <a:endParaRPr lang="ja-JP" altLang="en-US" sz="2000" dirty="0">
                <a:solidFill>
                  <a:schemeClr val="bg1"/>
                </a:solidFill>
                <a:latin typeface="HGP創英角ｺﾞｼｯｸUB" pitchFamily="50" charset="-128"/>
                <a:ea typeface="HGP創英角ｺﾞｼｯｸUB" pitchFamily="50" charset="-128"/>
              </a:endParaRPr>
            </a:p>
          </p:txBody>
        </p:sp>
      </p:grpSp>
      <p:sp>
        <p:nvSpPr>
          <p:cNvPr id="72" name="正方形/長方形 71"/>
          <p:cNvSpPr/>
          <p:nvPr/>
        </p:nvSpPr>
        <p:spPr>
          <a:xfrm>
            <a:off x="1939057" y="4386811"/>
            <a:ext cx="1430200" cy="707886"/>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ネイティブな</a:t>
            </a:r>
          </a:p>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実行環境</a:t>
            </a:r>
            <a:endParaRPr lang="ja-JP" altLang="en-US" sz="2000" dirty="0">
              <a:solidFill>
                <a:schemeClr val="bg1"/>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1116098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par>
                                <p:cTn id="17" presetID="53" presetClass="entr" presetSubtype="16"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wipe(up)">
                                      <p:cBhvr>
                                        <p:cTn id="26" dur="5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37"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barn(outVertical)">
                                      <p:cBhvr>
                                        <p:cTn id="3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7713" name="AutoShape 17"/>
          <p:cNvSpPr>
            <a:spLocks noChangeArrowheads="1"/>
          </p:cNvSpPr>
          <p:nvPr/>
        </p:nvSpPr>
        <p:spPr bwMode="auto">
          <a:xfrm>
            <a:off x="990600" y="1988839"/>
            <a:ext cx="3429000" cy="4525765"/>
          </a:xfrm>
          <a:prstGeom prst="roundRect">
            <a:avLst>
              <a:gd name="adj" fmla="val 5435"/>
            </a:avLst>
          </a:prstGeom>
          <a:solidFill>
            <a:srgbClr val="CCFFCC"/>
          </a:solidFill>
          <a:ln w="38100" algn="ctr">
            <a:solidFill>
              <a:srgbClr val="4168A7"/>
            </a:solidFill>
            <a:round/>
            <a:headEnd/>
            <a:tailEnd/>
          </a:ln>
          <a:effectLs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00" name="AutoShape 4"/>
          <p:cNvSpPr>
            <a:spLocks noChangeArrowheads="1"/>
          </p:cNvSpPr>
          <p:nvPr/>
        </p:nvSpPr>
        <p:spPr bwMode="auto">
          <a:xfrm>
            <a:off x="996950" y="1055708"/>
            <a:ext cx="7148513" cy="789116"/>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ct val="90000"/>
              </a:lnSpc>
              <a:spcBef>
                <a:spcPts val="0"/>
              </a:spcBef>
            </a:pPr>
            <a:r>
              <a:rPr lang="ja-JP" altLang="en-US" sz="1600" dirty="0">
                <a:solidFill>
                  <a:schemeClr val="bg1"/>
                </a:solidFill>
                <a:latin typeface="HGP創英角ｺﾞｼｯｸUB" pitchFamily="50" charset="-128"/>
                <a:ea typeface="HGP創英角ｺﾞｼｯｸUB" pitchFamily="50" charset="-128"/>
              </a:rPr>
              <a:t>データセンターのサーバー上にクライアントの仮想マシンを稼働させ</a:t>
            </a:r>
            <a:r>
              <a:rPr lang="ja-JP" altLang="en-US" sz="1600" dirty="0" smtClean="0">
                <a:solidFill>
                  <a:schemeClr val="bg1"/>
                </a:solidFill>
                <a:latin typeface="HGP創英角ｺﾞｼｯｸUB" pitchFamily="50" charset="-128"/>
                <a:ea typeface="HGP創英角ｺﾞｼｯｸUB" pitchFamily="50" charset="-128"/>
              </a:rPr>
              <a:t>、</a:t>
            </a:r>
          </a:p>
          <a:p>
            <a:pPr algn="ctr">
              <a:lnSpc>
                <a:spcPct val="900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ネットワーク</a:t>
            </a:r>
            <a:r>
              <a:rPr lang="ja-JP" altLang="en-US" sz="1600" dirty="0">
                <a:solidFill>
                  <a:schemeClr val="bg1"/>
                </a:solidFill>
                <a:latin typeface="HGP創英角ｺﾞｼｯｸUB" pitchFamily="50" charset="-128"/>
                <a:ea typeface="HGP創英角ｺﾞｼｯｸUB" pitchFamily="50" charset="-128"/>
              </a:rPr>
              <a:t>を介して、その入出力のみをデスクトップ・デバイス上で実行</a:t>
            </a:r>
            <a:r>
              <a:rPr lang="ja-JP" altLang="en-US" sz="1600" dirty="0" smtClean="0">
                <a:solidFill>
                  <a:schemeClr val="bg1"/>
                </a:solidFill>
                <a:latin typeface="HGP創英角ｺﾞｼｯｸUB" pitchFamily="50" charset="-128"/>
                <a:ea typeface="HGP創英角ｺﾞｼｯｸUB" pitchFamily="50" charset="-128"/>
              </a:rPr>
              <a:t>させる</a:t>
            </a:r>
            <a:endParaRPr lang="ja-JP" altLang="en-US" sz="1600" dirty="0">
              <a:solidFill>
                <a:schemeClr val="bg1"/>
              </a:solidFill>
              <a:latin typeface="HGP創英角ｺﾞｼｯｸUB" pitchFamily="50" charset="-128"/>
              <a:ea typeface="HGP創英角ｺﾞｼｯｸUB" pitchFamily="50" charset="-128"/>
            </a:endParaRPr>
          </a:p>
        </p:txBody>
      </p:sp>
      <p:sp>
        <p:nvSpPr>
          <p:cNvPr id="797701" name="Rectangle 5"/>
          <p:cNvSpPr>
            <a:spLocks noGrp="1" noChangeArrowheads="1"/>
          </p:cNvSpPr>
          <p:nvPr>
            <p:ph type="title"/>
          </p:nvPr>
        </p:nvSpPr>
        <p:spPr>
          <a:xfrm>
            <a:off x="152400" y="152400"/>
            <a:ext cx="8839200" cy="533400"/>
          </a:xfrm>
        </p:spPr>
        <p:txBody>
          <a:bodyPr/>
          <a:lstStyle/>
          <a:p>
            <a:r>
              <a:rPr lang="ja-JP" altLang="en-US" sz="2800" dirty="0" smtClean="0">
                <a:ea typeface="ＭＳ Ｐゴシック" pitchFamily="50" charset="-128"/>
              </a:rPr>
              <a:t>デスクトップの仮想化</a:t>
            </a:r>
            <a:endParaRPr lang="ja-JP" altLang="en-US" sz="2800" dirty="0">
              <a:ea typeface="ＭＳ Ｐゴシック" pitchFamily="50" charset="-128"/>
            </a:endParaRPr>
          </a:p>
        </p:txBody>
      </p:sp>
      <p:sp>
        <p:nvSpPr>
          <p:cNvPr id="797714" name="AutoShape 18"/>
          <p:cNvSpPr>
            <a:spLocks noChangeArrowheads="1"/>
          </p:cNvSpPr>
          <p:nvPr/>
        </p:nvSpPr>
        <p:spPr bwMode="auto">
          <a:xfrm>
            <a:off x="1295400" y="5646440"/>
            <a:ext cx="2819400" cy="533400"/>
          </a:xfrm>
          <a:prstGeom prst="roundRect">
            <a:avLst>
              <a:gd name="adj" fmla="val 16667"/>
            </a:avLst>
          </a:prstGeom>
          <a:ln>
            <a:headEnd/>
            <a:tailEnd/>
          </a:ln>
          <a:extLst/>
        </p:spPr>
        <p:style>
          <a:lnRef idx="0">
            <a:schemeClr val="accent3"/>
          </a:lnRef>
          <a:fillRef idx="3">
            <a:schemeClr val="accent3"/>
          </a:fillRef>
          <a:effectRef idx="3">
            <a:schemeClr val="accent3"/>
          </a:effectRef>
          <a:fontRef idx="minor">
            <a:schemeClr val="lt1"/>
          </a:fontRef>
        </p:style>
        <p:txBody>
          <a:bodyPr wrap="none" anchor="ctr"/>
          <a:lstStyle/>
          <a:p>
            <a:pPr algn="ctr"/>
            <a:r>
              <a:rPr lang="ja-JP" altLang="en-US" sz="1000" dirty="0">
                <a:solidFill>
                  <a:srgbClr val="3333FF"/>
                </a:solidFill>
                <a:latin typeface="HGP創英角ｺﾞｼｯｸUB" pitchFamily="50" charset="-128"/>
                <a:ea typeface="HGP創英角ｺﾞｼｯｸUB" pitchFamily="50" charset="-128"/>
              </a:rPr>
              <a:t>仮想化ソフトウェア</a:t>
            </a:r>
            <a:endParaRPr lang="ja-JP" altLang="en-US" sz="1400" dirty="0">
              <a:solidFill>
                <a:srgbClr val="3333FF"/>
              </a:solidFill>
              <a:latin typeface="HGP創英角ｺﾞｼｯｸUB" pitchFamily="50" charset="-128"/>
              <a:ea typeface="HGP創英角ｺﾞｼｯｸUB" pitchFamily="50" charset="-128"/>
            </a:endParaRPr>
          </a:p>
          <a:p>
            <a:pPr algn="ctr"/>
            <a:r>
              <a:rPr lang="ja-JP" altLang="en-US" sz="1400" dirty="0">
                <a:solidFill>
                  <a:srgbClr val="3333FF"/>
                </a:solidFill>
                <a:latin typeface="HGP創英角ｺﾞｼｯｸUB" pitchFamily="50" charset="-128"/>
                <a:ea typeface="HGP創英角ｺﾞｼｯｸUB" pitchFamily="50" charset="-128"/>
              </a:rPr>
              <a:t>［仮想インフラストラクチャー］</a:t>
            </a:r>
          </a:p>
        </p:txBody>
      </p:sp>
      <p:sp>
        <p:nvSpPr>
          <p:cNvPr id="797715" name="AutoShape 19"/>
          <p:cNvSpPr>
            <a:spLocks noChangeArrowheads="1"/>
          </p:cNvSpPr>
          <p:nvPr/>
        </p:nvSpPr>
        <p:spPr bwMode="auto">
          <a:xfrm>
            <a:off x="1295400" y="4884440"/>
            <a:ext cx="1295400" cy="685800"/>
          </a:xfrm>
          <a:prstGeom prst="roundRect">
            <a:avLst>
              <a:gd name="adj" fmla="val 16667"/>
            </a:avLst>
          </a:prstGeom>
          <a:solidFill>
            <a:srgbClr val="FF99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a:solidFill>
                  <a:schemeClr val="bg1"/>
                </a:solidFill>
                <a:latin typeface="HGP創英角ｺﾞｼｯｸUB" pitchFamily="50" charset="-128"/>
                <a:ea typeface="HGP創英角ｺﾞｼｯｸUB" pitchFamily="50" charset="-128"/>
              </a:rPr>
              <a:t>仮想マシン</a:t>
            </a:r>
          </a:p>
          <a:p>
            <a:pPr algn="ctr"/>
            <a:endParaRPr lang="ja-JP" altLang="en-US" sz="1000">
              <a:solidFill>
                <a:schemeClr val="bg1"/>
              </a:solidFill>
              <a:latin typeface="HGP創英角ｺﾞｼｯｸUB" pitchFamily="50" charset="-128"/>
              <a:ea typeface="HGP創英角ｺﾞｼｯｸUB" pitchFamily="50" charset="-128"/>
            </a:endParaRPr>
          </a:p>
          <a:p>
            <a:pPr algn="ctr"/>
            <a:endParaRPr lang="ja-JP" altLang="en-US" sz="1000">
              <a:solidFill>
                <a:schemeClr val="bg1"/>
              </a:solidFill>
              <a:latin typeface="HGP創英角ｺﾞｼｯｸUB" pitchFamily="50" charset="-128"/>
              <a:ea typeface="HGP創英角ｺﾞｼｯｸUB" pitchFamily="50" charset="-128"/>
            </a:endParaRPr>
          </a:p>
        </p:txBody>
      </p:sp>
      <p:sp>
        <p:nvSpPr>
          <p:cNvPr id="797716" name="AutoShape 20"/>
          <p:cNvSpPr>
            <a:spLocks noChangeArrowheads="1"/>
          </p:cNvSpPr>
          <p:nvPr/>
        </p:nvSpPr>
        <p:spPr bwMode="auto">
          <a:xfrm>
            <a:off x="1295400" y="4427240"/>
            <a:ext cx="1295400" cy="381000"/>
          </a:xfrm>
          <a:prstGeom prst="roundRect">
            <a:avLst>
              <a:gd name="adj" fmla="val 16667"/>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オペレーティング</a:t>
            </a:r>
          </a:p>
          <a:p>
            <a:pPr algn="ctr">
              <a:spcBef>
                <a:spcPct val="0"/>
              </a:spcBef>
            </a:pPr>
            <a:r>
              <a:rPr lang="ja-JP" altLang="en-US" sz="1000">
                <a:solidFill>
                  <a:schemeClr val="bg1"/>
                </a:solidFill>
                <a:latin typeface="HGP創英角ｺﾞｼｯｸUB" pitchFamily="50" charset="-128"/>
                <a:ea typeface="HGP創英角ｺﾞｼｯｸUB" pitchFamily="50" charset="-128"/>
              </a:rPr>
              <a:t>システム</a:t>
            </a:r>
          </a:p>
        </p:txBody>
      </p:sp>
      <p:sp>
        <p:nvSpPr>
          <p:cNvPr id="797718" name="AutoShape 22"/>
          <p:cNvSpPr>
            <a:spLocks noChangeArrowheads="1"/>
          </p:cNvSpPr>
          <p:nvPr/>
        </p:nvSpPr>
        <p:spPr bwMode="auto">
          <a:xfrm>
            <a:off x="2819400" y="4884440"/>
            <a:ext cx="1295400" cy="685800"/>
          </a:xfrm>
          <a:prstGeom prst="roundRect">
            <a:avLst>
              <a:gd name="adj" fmla="val 16667"/>
            </a:avLst>
          </a:prstGeom>
          <a:solidFill>
            <a:srgbClr val="FF99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a:solidFill>
                  <a:schemeClr val="bg1"/>
                </a:solidFill>
                <a:latin typeface="HGP創英角ｺﾞｼｯｸUB" pitchFamily="50" charset="-128"/>
                <a:ea typeface="HGP創英角ｺﾞｼｯｸUB" pitchFamily="50" charset="-128"/>
              </a:rPr>
              <a:t>仮想マシン</a:t>
            </a:r>
          </a:p>
          <a:p>
            <a:pPr algn="ctr"/>
            <a:endParaRPr lang="ja-JP" altLang="en-US" sz="1000">
              <a:solidFill>
                <a:schemeClr val="bg1"/>
              </a:solidFill>
              <a:latin typeface="HGP創英角ｺﾞｼｯｸUB" pitchFamily="50" charset="-128"/>
              <a:ea typeface="HGP創英角ｺﾞｼｯｸUB" pitchFamily="50" charset="-128"/>
            </a:endParaRPr>
          </a:p>
          <a:p>
            <a:pPr algn="ctr"/>
            <a:endParaRPr lang="ja-JP" altLang="en-US" sz="1000">
              <a:solidFill>
                <a:schemeClr val="bg1"/>
              </a:solidFill>
              <a:latin typeface="HGP創英角ｺﾞｼｯｸUB" pitchFamily="50" charset="-128"/>
              <a:ea typeface="HGP創英角ｺﾞｼｯｸUB" pitchFamily="50" charset="-128"/>
            </a:endParaRPr>
          </a:p>
        </p:txBody>
      </p:sp>
      <p:sp>
        <p:nvSpPr>
          <p:cNvPr id="797719" name="AutoShape 23"/>
          <p:cNvSpPr>
            <a:spLocks noChangeArrowheads="1"/>
          </p:cNvSpPr>
          <p:nvPr/>
        </p:nvSpPr>
        <p:spPr bwMode="auto">
          <a:xfrm>
            <a:off x="2819400" y="4427240"/>
            <a:ext cx="1295400" cy="381000"/>
          </a:xfrm>
          <a:prstGeom prst="roundRect">
            <a:avLst>
              <a:gd name="adj" fmla="val 16667"/>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オペレーティング</a:t>
            </a:r>
          </a:p>
          <a:p>
            <a:pPr algn="ctr">
              <a:spcBef>
                <a:spcPct val="0"/>
              </a:spcBef>
            </a:pPr>
            <a:r>
              <a:rPr lang="ja-JP" altLang="en-US" sz="1000">
                <a:solidFill>
                  <a:schemeClr val="bg1"/>
                </a:solidFill>
                <a:latin typeface="HGP創英角ｺﾞｼｯｸUB" pitchFamily="50" charset="-128"/>
                <a:ea typeface="HGP創英角ｺﾞｼｯｸUB" pitchFamily="50" charset="-128"/>
              </a:rPr>
              <a:t>システム</a:t>
            </a:r>
          </a:p>
        </p:txBody>
      </p:sp>
      <p:sp>
        <p:nvSpPr>
          <p:cNvPr id="797721" name="Text Box 25"/>
          <p:cNvSpPr txBox="1">
            <a:spLocks noChangeArrowheads="1"/>
          </p:cNvSpPr>
          <p:nvPr/>
        </p:nvSpPr>
        <p:spPr bwMode="auto">
          <a:xfrm>
            <a:off x="2043701" y="2079684"/>
            <a:ext cx="1322798"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200" dirty="0">
                <a:latin typeface="HGP創英角ｺﾞｼｯｸUB" pitchFamily="50" charset="-128"/>
                <a:ea typeface="HGP創英角ｺﾞｼｯｸUB" pitchFamily="50" charset="-128"/>
              </a:rPr>
              <a:t>センター・サーバー</a:t>
            </a:r>
          </a:p>
        </p:txBody>
      </p:sp>
      <p:sp>
        <p:nvSpPr>
          <p:cNvPr id="797722" name="Text Box 26"/>
          <p:cNvSpPr txBox="1">
            <a:spLocks noChangeArrowheads="1"/>
          </p:cNvSpPr>
          <p:nvPr/>
        </p:nvSpPr>
        <p:spPr bwMode="auto">
          <a:xfrm>
            <a:off x="1683676" y="3284240"/>
            <a:ext cx="728084"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latin typeface="HGP創英角ｺﾞｼｯｸUB" pitchFamily="50" charset="-128"/>
                <a:ea typeface="HGP創英角ｺﾞｼｯｸUB" pitchFamily="50" charset="-128"/>
              </a:rPr>
              <a:t>ユーザーＡ</a:t>
            </a:r>
          </a:p>
        </p:txBody>
      </p:sp>
      <p:sp>
        <p:nvSpPr>
          <p:cNvPr id="797728" name="AutoShape 32"/>
          <p:cNvSpPr>
            <a:spLocks noChangeArrowheads="1"/>
          </p:cNvSpPr>
          <p:nvPr/>
        </p:nvSpPr>
        <p:spPr bwMode="auto">
          <a:xfrm>
            <a:off x="2705100" y="3284240"/>
            <a:ext cx="1506860" cy="1066800"/>
          </a:xfrm>
          <a:prstGeom prst="roundRect">
            <a:avLst>
              <a:gd name="adj" fmla="val 8551"/>
            </a:avLst>
          </a:prstGeom>
          <a:solidFill>
            <a:srgbClr val="FFFF99"/>
          </a:solidFill>
          <a:ln w="28575" algn="ctr">
            <a:solidFill>
              <a:srgbClr val="3366FF"/>
            </a:solidFill>
            <a:prstDash val="sysDot"/>
            <a:round/>
            <a:headEnd/>
            <a:tailEnd/>
          </a:ln>
          <a:effectLs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52" name="AutoShape 56"/>
          <p:cNvSpPr>
            <a:spLocks noChangeArrowheads="1"/>
          </p:cNvSpPr>
          <p:nvPr/>
        </p:nvSpPr>
        <p:spPr bwMode="auto">
          <a:xfrm>
            <a:off x="1295400" y="2522240"/>
            <a:ext cx="2819400" cy="609600"/>
          </a:xfrm>
          <a:prstGeom prst="roundRect">
            <a:avLst>
              <a:gd name="adj" fmla="val 13801"/>
            </a:avLst>
          </a:prstGeom>
          <a:ln>
            <a:headEnd/>
            <a:tailEnd/>
          </a:ln>
          <a:extLst/>
        </p:spPr>
        <p:style>
          <a:lnRef idx="0">
            <a:schemeClr val="accent3"/>
          </a:lnRef>
          <a:fillRef idx="3">
            <a:schemeClr val="accent3"/>
          </a:fillRef>
          <a:effectRef idx="3">
            <a:schemeClr val="accent3"/>
          </a:effectRef>
          <a:fontRef idx="minor">
            <a:schemeClr val="lt1"/>
          </a:fontRef>
        </p:style>
        <p:txBody>
          <a:bodyPr wrap="none" anchor="ctr"/>
          <a:lstStyle/>
          <a:p>
            <a:pPr algn="ctr"/>
            <a:r>
              <a:rPr lang="ja-JP" altLang="en-US" sz="1400" dirty="0">
                <a:solidFill>
                  <a:srgbClr val="3333FF"/>
                </a:solidFill>
                <a:latin typeface="HGP創英角ｺﾞｼｯｸUB" pitchFamily="50" charset="-128"/>
                <a:ea typeface="HGP創英角ｺﾞｼｯｸUB" pitchFamily="50" charset="-128"/>
              </a:rPr>
              <a:t>［コネクション・ブローカー］</a:t>
            </a:r>
          </a:p>
          <a:p>
            <a:pPr algn="ctr">
              <a:spcBef>
                <a:spcPct val="0"/>
              </a:spcBef>
            </a:pPr>
            <a:r>
              <a:rPr lang="ja-JP" altLang="en-US" sz="1000" dirty="0">
                <a:solidFill>
                  <a:srgbClr val="3333FF"/>
                </a:solidFill>
                <a:latin typeface="HGP創英角ｺﾞｼｯｸUB" pitchFamily="50" charset="-128"/>
                <a:ea typeface="HGP創英角ｺﾞｼｯｸUB" pitchFamily="50" charset="-128"/>
              </a:rPr>
              <a:t>クライアントデバイスから接続要求を</a:t>
            </a:r>
          </a:p>
          <a:p>
            <a:pPr algn="ctr">
              <a:spcBef>
                <a:spcPct val="0"/>
              </a:spcBef>
            </a:pPr>
            <a:r>
              <a:rPr lang="ja-JP" altLang="en-US" sz="1000" dirty="0">
                <a:solidFill>
                  <a:srgbClr val="3333FF"/>
                </a:solidFill>
                <a:latin typeface="HGP創英角ｺﾞｼｯｸUB" pitchFamily="50" charset="-128"/>
                <a:ea typeface="HGP創英角ｺﾞｼｯｸUB" pitchFamily="50" charset="-128"/>
              </a:rPr>
              <a:t>ユーザーに応じて仮想マシンを割り当</a:t>
            </a:r>
          </a:p>
        </p:txBody>
      </p:sp>
      <p:sp>
        <p:nvSpPr>
          <p:cNvPr id="797754" name="Text Box 58"/>
          <p:cNvSpPr txBox="1">
            <a:spLocks noChangeArrowheads="1"/>
          </p:cNvSpPr>
          <p:nvPr/>
        </p:nvSpPr>
        <p:spPr bwMode="auto">
          <a:xfrm>
            <a:off x="1524000" y="5189240"/>
            <a:ext cx="2362200" cy="307777"/>
          </a:xfrm>
          <a:prstGeom prst="rect">
            <a:avLst/>
          </a:prstGeom>
          <a:noFill/>
          <a:ln/>
          <a:extLst/>
        </p:spPr>
        <p:style>
          <a:lnRef idx="0">
            <a:schemeClr val="accent3"/>
          </a:lnRef>
          <a:fillRef idx="3">
            <a:schemeClr val="accent3"/>
          </a:fillRef>
          <a:effectRef idx="3">
            <a:schemeClr val="accent3"/>
          </a:effectRef>
          <a:fontRef idx="minor">
            <a:schemeClr val="lt1"/>
          </a:fontRef>
        </p:style>
        <p:txBody>
          <a:bodyPr>
            <a:spAutoFit/>
          </a:bodyPr>
          <a:lstStyle/>
          <a:p>
            <a:pPr algn="ctr"/>
            <a:r>
              <a:rPr lang="ja-JP" altLang="en-US" sz="1400" dirty="0">
                <a:solidFill>
                  <a:srgbClr val="3333FF"/>
                </a:solidFill>
                <a:effectLst>
                  <a:glow rad="228600">
                    <a:schemeClr val="accent3">
                      <a:satMod val="175000"/>
                      <a:alpha val="40000"/>
                    </a:schemeClr>
                  </a:glow>
                </a:effectLst>
                <a:latin typeface="HGP創英角ｺﾞｼｯｸUB" pitchFamily="50" charset="-128"/>
                <a:ea typeface="HGP創英角ｺﾞｼｯｸUB" pitchFamily="50" charset="-128"/>
              </a:rPr>
              <a:t>［仮想デスクトップ・マシン］</a:t>
            </a:r>
          </a:p>
        </p:txBody>
      </p:sp>
      <p:sp>
        <p:nvSpPr>
          <p:cNvPr id="797723" name="Text Box 27"/>
          <p:cNvSpPr txBox="1">
            <a:spLocks noChangeArrowheads="1"/>
          </p:cNvSpPr>
          <p:nvPr/>
        </p:nvSpPr>
        <p:spPr bwMode="auto">
          <a:xfrm>
            <a:off x="3048000" y="3284240"/>
            <a:ext cx="726481"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dirty="0">
                <a:solidFill>
                  <a:srgbClr val="0070C0"/>
                </a:solidFill>
                <a:latin typeface="HGP創英角ｺﾞｼｯｸUB" pitchFamily="50" charset="-128"/>
                <a:ea typeface="HGP創英角ｺﾞｼｯｸUB" pitchFamily="50" charset="-128"/>
              </a:rPr>
              <a:t>ユーザーＢ</a:t>
            </a:r>
          </a:p>
        </p:txBody>
      </p:sp>
      <p:sp>
        <p:nvSpPr>
          <p:cNvPr id="797726" name="AutoShape 30"/>
          <p:cNvSpPr>
            <a:spLocks noChangeArrowheads="1"/>
          </p:cNvSpPr>
          <p:nvPr/>
        </p:nvSpPr>
        <p:spPr bwMode="auto">
          <a:xfrm>
            <a:off x="2819400" y="3530461"/>
            <a:ext cx="1295400" cy="744379"/>
          </a:xfrm>
          <a:prstGeom prst="roundRect">
            <a:avLst>
              <a:gd name="adj" fmla="val 8136"/>
            </a:avLst>
          </a:prstGeom>
          <a:solidFill>
            <a:srgbClr val="33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000" dirty="0" smtClean="0">
              <a:solidFill>
                <a:schemeClr val="bg1"/>
              </a:solidFill>
              <a:latin typeface="HGP創英角ｺﾞｼｯｸUB" pitchFamily="50" charset="-128"/>
              <a:ea typeface="HGP創英角ｺﾞｼｯｸUB" pitchFamily="50" charset="-128"/>
            </a:endParaRPr>
          </a:p>
          <a:p>
            <a:pPr algn="ctr">
              <a:spcBef>
                <a:spcPct val="0"/>
              </a:spcBef>
            </a:pPr>
            <a:endParaRPr lang="ja-JP" altLang="en-US" sz="1000" dirty="0">
              <a:solidFill>
                <a:schemeClr val="bg1"/>
              </a:solidFill>
              <a:latin typeface="HGP創英角ｺﾞｼｯｸUB" pitchFamily="50" charset="-128"/>
              <a:ea typeface="HGP創英角ｺﾞｼｯｸUB" pitchFamily="50" charset="-128"/>
            </a:endParaRPr>
          </a:p>
          <a:p>
            <a:pPr algn="ctr">
              <a:spcBef>
                <a:spcPct val="0"/>
              </a:spcBef>
            </a:pPr>
            <a:endParaRPr lang="ja-JP" altLang="en-US" sz="1000" dirty="0" smtClean="0">
              <a:solidFill>
                <a:schemeClr val="bg1"/>
              </a:solidFill>
              <a:latin typeface="HGP創英角ｺﾞｼｯｸUB" pitchFamily="50" charset="-128"/>
              <a:ea typeface="HGP創英角ｺﾞｼｯｸUB" pitchFamily="50" charset="-128"/>
            </a:endParaRPr>
          </a:p>
          <a:p>
            <a:pPr algn="ctr">
              <a:spcBef>
                <a:spcPct val="0"/>
              </a:spcBef>
            </a:pPr>
            <a:r>
              <a:rPr lang="ja-JP" altLang="en-US" sz="1000" dirty="0" smtClean="0">
                <a:solidFill>
                  <a:schemeClr val="bg1"/>
                </a:solidFill>
                <a:latin typeface="HGP創英角ｺﾞｼｯｸUB" pitchFamily="50" charset="-128"/>
                <a:ea typeface="HGP創英角ｺﾞｼｯｸUB" pitchFamily="50" charset="-128"/>
              </a:rPr>
              <a:t>デスクトップ</a:t>
            </a:r>
            <a:endParaRPr lang="ja-JP" altLang="en-US" sz="1000" dirty="0">
              <a:solidFill>
                <a:schemeClr val="bg1"/>
              </a:solidFill>
              <a:latin typeface="HGP創英角ｺﾞｼｯｸUB" pitchFamily="50" charset="-128"/>
              <a:ea typeface="HGP創英角ｺﾞｼｯｸUB" pitchFamily="50" charset="-128"/>
            </a:endParaRPr>
          </a:p>
        </p:txBody>
      </p:sp>
      <p:sp>
        <p:nvSpPr>
          <p:cNvPr id="797720" name="AutoShape 24"/>
          <p:cNvSpPr>
            <a:spLocks noChangeArrowheads="1"/>
          </p:cNvSpPr>
          <p:nvPr/>
        </p:nvSpPr>
        <p:spPr bwMode="auto">
          <a:xfrm>
            <a:off x="2914340" y="3631188"/>
            <a:ext cx="1080120" cy="338852"/>
          </a:xfrm>
          <a:prstGeom prst="roundRect">
            <a:avLst>
              <a:gd name="adj" fmla="val 16667"/>
            </a:avLst>
          </a:prstGeom>
          <a:solidFill>
            <a:srgbClr val="99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dirty="0">
                <a:solidFill>
                  <a:schemeClr val="bg1"/>
                </a:solidFill>
                <a:latin typeface="HGP創英角ｺﾞｼｯｸUB" pitchFamily="50" charset="-128"/>
                <a:ea typeface="HGP創英角ｺﾞｼｯｸUB" pitchFamily="50" charset="-128"/>
              </a:rPr>
              <a:t>アプリケーション</a:t>
            </a:r>
          </a:p>
        </p:txBody>
      </p:sp>
      <p:grpSp>
        <p:nvGrpSpPr>
          <p:cNvPr id="2" name="グループ化 1"/>
          <p:cNvGrpSpPr/>
          <p:nvPr/>
        </p:nvGrpSpPr>
        <p:grpSpPr>
          <a:xfrm>
            <a:off x="3994460" y="1988839"/>
            <a:ext cx="4179900" cy="4525766"/>
            <a:chOff x="3994460" y="1988839"/>
            <a:chExt cx="4179900" cy="4525766"/>
          </a:xfrm>
        </p:grpSpPr>
        <p:sp>
          <p:nvSpPr>
            <p:cNvPr id="797753" name="AutoShape 57"/>
            <p:cNvSpPr>
              <a:spLocks noChangeArrowheads="1"/>
            </p:cNvSpPr>
            <p:nvPr/>
          </p:nvSpPr>
          <p:spPr bwMode="auto">
            <a:xfrm>
              <a:off x="4745360" y="1988839"/>
              <a:ext cx="3429000" cy="4525765"/>
            </a:xfrm>
            <a:prstGeom prst="roundRect">
              <a:avLst>
                <a:gd name="adj" fmla="val 4218"/>
              </a:avLst>
            </a:prstGeom>
            <a:solidFill>
              <a:srgbClr val="CCECFF"/>
            </a:solidFill>
            <a:ln w="19050" algn="ctr">
              <a:solidFill>
                <a:srgbClr val="9966FF"/>
              </a:solidFill>
              <a:prstDash val="sysDot"/>
              <a:round/>
              <a:headEnd/>
              <a:tailEnd/>
            </a:ln>
            <a:effectLst/>
            <a:extLst/>
          </p:spPr>
          <p:txBody>
            <a:bodyPr wrap="none" anchor="ctr"/>
            <a:lstStyle/>
            <a:p>
              <a:pPr algn="ctr"/>
              <a:endParaRPr lang="ja-JP" altLang="en-US" sz="1000">
                <a:latin typeface="HGP創英角ｺﾞｼｯｸUB" pitchFamily="50" charset="-128"/>
                <a:ea typeface="HGP創英角ｺﾞｼｯｸUB" pitchFamily="50" charset="-128"/>
              </a:endParaRPr>
            </a:p>
          </p:txBody>
        </p:sp>
        <p:sp>
          <p:nvSpPr>
            <p:cNvPr id="797698" name="AutoShape 2"/>
            <p:cNvSpPr>
              <a:spLocks noChangeArrowheads="1"/>
            </p:cNvSpPr>
            <p:nvPr/>
          </p:nvSpPr>
          <p:spPr bwMode="auto">
            <a:xfrm>
              <a:off x="4897760" y="5981403"/>
              <a:ext cx="3132138" cy="228600"/>
            </a:xfrm>
            <a:prstGeom prst="roundRect">
              <a:avLst>
                <a:gd name="adj" fmla="val 16667"/>
              </a:avLst>
            </a:prstGeom>
            <a:solidFill>
              <a:srgbClr val="000066"/>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latin typeface="HGP創英角ｺﾞｼｯｸUB" pitchFamily="50" charset="-128"/>
                  <a:ea typeface="HGP創英角ｺﾞｼｯｸUB" pitchFamily="50" charset="-128"/>
                </a:rPr>
                <a:t>ハードウェア</a:t>
              </a:r>
            </a:p>
          </p:txBody>
        </p:sp>
        <p:sp>
          <p:nvSpPr>
            <p:cNvPr id="797699" name="AutoShape 3"/>
            <p:cNvSpPr>
              <a:spLocks noChangeArrowheads="1"/>
            </p:cNvSpPr>
            <p:nvPr/>
          </p:nvSpPr>
          <p:spPr bwMode="auto">
            <a:xfrm>
              <a:off x="4897760" y="4305003"/>
              <a:ext cx="3132138" cy="1600200"/>
            </a:xfrm>
            <a:prstGeom prst="roundRect">
              <a:avLst>
                <a:gd name="adj" fmla="val 6986"/>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r">
                <a:spcBef>
                  <a:spcPct val="0"/>
                </a:spcBef>
              </a:pPr>
              <a:endParaRPr lang="ja-JP" altLang="en-US" dirty="0">
                <a:solidFill>
                  <a:schemeClr val="bg1"/>
                </a:solidFill>
                <a:latin typeface="HGP創英角ｺﾞｼｯｸUB" pitchFamily="50" charset="-128"/>
                <a:ea typeface="HGP創英角ｺﾞｼｯｸUB" pitchFamily="50" charset="-128"/>
              </a:endParaRPr>
            </a:p>
            <a:p>
              <a:pPr algn="r">
                <a:spcBef>
                  <a:spcPct val="0"/>
                </a:spcBef>
              </a:pPr>
              <a:r>
                <a:rPr lang="ja-JP" altLang="en-US" sz="1400" dirty="0">
                  <a:solidFill>
                    <a:schemeClr val="bg1"/>
                  </a:solidFill>
                  <a:latin typeface="HGP創英角ｺﾞｼｯｸUB" pitchFamily="50" charset="-128"/>
                  <a:ea typeface="HGP創英角ｺﾞｼｯｸUB" pitchFamily="50" charset="-128"/>
                </a:rPr>
                <a:t>オペレーティング</a:t>
              </a:r>
            </a:p>
            <a:p>
              <a:pPr algn="r">
                <a:spcBef>
                  <a:spcPct val="0"/>
                </a:spcBef>
              </a:pPr>
              <a:r>
                <a:rPr lang="ja-JP" altLang="en-US" sz="1400" dirty="0">
                  <a:solidFill>
                    <a:schemeClr val="bg1"/>
                  </a:solidFill>
                  <a:latin typeface="HGP創英角ｺﾞｼｯｸUB" pitchFamily="50" charset="-128"/>
                  <a:ea typeface="HGP創英角ｺﾞｼｯｸUB" pitchFamily="50" charset="-128"/>
                </a:rPr>
                <a:t>システム</a:t>
              </a:r>
            </a:p>
          </p:txBody>
        </p:sp>
        <p:sp>
          <p:nvSpPr>
            <p:cNvPr id="797733" name="AutoShape 37"/>
            <p:cNvSpPr>
              <a:spLocks noChangeArrowheads="1"/>
            </p:cNvSpPr>
            <p:nvPr/>
          </p:nvSpPr>
          <p:spPr bwMode="auto">
            <a:xfrm>
              <a:off x="5050160" y="4609803"/>
              <a:ext cx="1524000" cy="1143000"/>
            </a:xfrm>
            <a:prstGeom prst="roundRect">
              <a:avLst>
                <a:gd name="adj" fmla="val 8171"/>
              </a:avLst>
            </a:prstGeom>
            <a:solidFill>
              <a:srgbClr val="FFFF99"/>
            </a:solidFill>
            <a:ln w="38100" algn="ctr">
              <a:solidFill>
                <a:schemeClr val="bg1"/>
              </a:solidFill>
              <a:prstDash val="sysDot"/>
              <a:round/>
              <a:headEnd/>
              <a:tailEnd/>
            </a:ln>
            <a:effectLs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45" name="Text Box 49"/>
            <p:cNvSpPr txBox="1">
              <a:spLocks noChangeArrowheads="1"/>
            </p:cNvSpPr>
            <p:nvPr/>
          </p:nvSpPr>
          <p:spPr bwMode="auto">
            <a:xfrm>
              <a:off x="6650360" y="4305003"/>
              <a:ext cx="1300163" cy="2444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HGP創英角ｺﾞｼｯｸUB" pitchFamily="50" charset="-128"/>
                  <a:ea typeface="HGP創英角ｺﾞｼｯｸUB" pitchFamily="50" charset="-128"/>
                </a:rPr>
                <a:t>デスクトップの仮想化</a:t>
              </a:r>
            </a:p>
          </p:txBody>
        </p:sp>
        <p:sp>
          <p:nvSpPr>
            <p:cNvPr id="797747" name="Text Box 51"/>
            <p:cNvSpPr txBox="1">
              <a:spLocks noChangeArrowheads="1"/>
            </p:cNvSpPr>
            <p:nvPr/>
          </p:nvSpPr>
          <p:spPr bwMode="auto">
            <a:xfrm>
              <a:off x="6683698" y="4490740"/>
              <a:ext cx="1350050" cy="43704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400" dirty="0">
                  <a:solidFill>
                    <a:schemeClr val="bg1"/>
                  </a:solidFill>
                  <a:latin typeface="Arial" pitchFamily="34" charset="0"/>
                  <a:ea typeface="HGP創英角ｺﾞｼｯｸUB" pitchFamily="50" charset="-128"/>
                  <a:cs typeface="Arial" pitchFamily="34" charset="0"/>
                </a:rPr>
                <a:t>VDI</a:t>
              </a:r>
            </a:p>
            <a:p>
              <a:r>
                <a:rPr lang="en-US" altLang="ja-JP" sz="700" dirty="0">
                  <a:solidFill>
                    <a:schemeClr val="bg1"/>
                  </a:solidFill>
                  <a:latin typeface="Arial" pitchFamily="34" charset="0"/>
                  <a:ea typeface="HGP創英角ｺﾞｼｯｸUB" pitchFamily="50" charset="-128"/>
                  <a:cs typeface="Arial" pitchFamily="34" charset="0"/>
                </a:rPr>
                <a:t>Virtual Desktop Infrastructure</a:t>
              </a:r>
              <a:endParaRPr lang="ja-JP" altLang="en-US" sz="700" dirty="0">
                <a:solidFill>
                  <a:schemeClr val="bg1"/>
                </a:solidFill>
                <a:latin typeface="Arial" pitchFamily="34" charset="0"/>
                <a:ea typeface="HGP創英角ｺﾞｼｯｸUB" pitchFamily="50" charset="-128"/>
                <a:cs typeface="Arial" pitchFamily="34" charset="0"/>
              </a:endParaRPr>
            </a:p>
          </p:txBody>
        </p:sp>
        <p:sp>
          <p:nvSpPr>
            <p:cNvPr id="797748" name="Text Box 52"/>
            <p:cNvSpPr txBox="1">
              <a:spLocks noChangeArrowheads="1"/>
            </p:cNvSpPr>
            <p:nvPr/>
          </p:nvSpPr>
          <p:spPr bwMode="auto">
            <a:xfrm>
              <a:off x="5486400" y="6206828"/>
              <a:ext cx="1947969" cy="307777"/>
            </a:xfrm>
            <a:prstGeom prst="rect">
              <a:avLst/>
            </a:prstGeom>
            <a:noFill/>
            <a:ln/>
            <a:extLst/>
          </p:spPr>
          <p:style>
            <a:lnRef idx="0">
              <a:schemeClr val="accent3"/>
            </a:lnRef>
            <a:fillRef idx="3">
              <a:schemeClr val="accent3"/>
            </a:fillRef>
            <a:effectRef idx="3">
              <a:schemeClr val="accent3"/>
            </a:effectRef>
            <a:fontRef idx="minor">
              <a:schemeClr val="lt1"/>
            </a:fontRef>
          </p:style>
          <p:txBody>
            <a:bodyPr>
              <a:spAutoFit/>
            </a:bodyPr>
            <a:lstStyle>
              <a:defPPr>
                <a:defRPr lang="en-US"/>
              </a:defPPr>
              <a:lvl1pPr algn="ctr">
                <a:defRPr sz="1400">
                  <a:solidFill>
                    <a:srgbClr val="3333FF"/>
                  </a:solidFill>
                  <a:effectLst>
                    <a:glow rad="228600">
                      <a:schemeClr val="accent3">
                        <a:satMod val="175000"/>
                        <a:alpha val="40000"/>
                      </a:schemeClr>
                    </a:glow>
                  </a:effectLst>
                  <a:latin typeface="HGP創英角ｺﾞｼｯｸUB" pitchFamily="50" charset="-128"/>
                  <a:ea typeface="HGP創英角ｺﾞｼｯｸUB" pitchFamily="50" charset="-128"/>
                </a:defRPr>
              </a:lvl1pPr>
            </a:lstStyle>
            <a:p>
              <a:r>
                <a:rPr lang="ja-JP" altLang="en-US" dirty="0"/>
                <a:t>［クライアント・デバイス］</a:t>
              </a:r>
            </a:p>
          </p:txBody>
        </p:sp>
        <p:sp>
          <p:nvSpPr>
            <p:cNvPr id="797737" name="AutoShape 41"/>
            <p:cNvSpPr>
              <a:spLocks noChangeArrowheads="1"/>
            </p:cNvSpPr>
            <p:nvPr/>
          </p:nvSpPr>
          <p:spPr bwMode="auto">
            <a:xfrm>
              <a:off x="4896246" y="3817640"/>
              <a:ext cx="3132138" cy="228600"/>
            </a:xfrm>
            <a:prstGeom prst="roundRect">
              <a:avLst>
                <a:gd name="adj" fmla="val 16667"/>
              </a:avLst>
            </a:prstGeom>
            <a:solidFill>
              <a:srgbClr val="000066"/>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latin typeface="HGP創英角ｺﾞｼｯｸUB" pitchFamily="50" charset="-128"/>
                  <a:ea typeface="HGP創英角ｺﾞｼｯｸUB" pitchFamily="50" charset="-128"/>
                </a:rPr>
                <a:t>ハードウェア</a:t>
              </a:r>
            </a:p>
          </p:txBody>
        </p:sp>
        <p:sp>
          <p:nvSpPr>
            <p:cNvPr id="797738" name="AutoShape 42"/>
            <p:cNvSpPr>
              <a:spLocks noChangeArrowheads="1"/>
            </p:cNvSpPr>
            <p:nvPr/>
          </p:nvSpPr>
          <p:spPr bwMode="auto">
            <a:xfrm>
              <a:off x="4896246" y="2141240"/>
              <a:ext cx="3132138" cy="1600200"/>
            </a:xfrm>
            <a:prstGeom prst="roundRect">
              <a:avLst>
                <a:gd name="adj" fmla="val 6986"/>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r">
                <a:spcBef>
                  <a:spcPct val="0"/>
                </a:spcBef>
              </a:pPr>
              <a:r>
                <a:rPr lang="ja-JP" altLang="en-US" sz="1400" dirty="0">
                  <a:solidFill>
                    <a:schemeClr val="bg1"/>
                  </a:solidFill>
                  <a:latin typeface="HGP創英角ｺﾞｼｯｸUB" pitchFamily="50" charset="-128"/>
                  <a:ea typeface="HGP創英角ｺﾞｼｯｸUB" pitchFamily="50" charset="-128"/>
                </a:rPr>
                <a:t>オペレーティング</a:t>
              </a:r>
            </a:p>
            <a:p>
              <a:pPr algn="r">
                <a:spcBef>
                  <a:spcPct val="0"/>
                </a:spcBef>
              </a:pPr>
              <a:r>
                <a:rPr lang="ja-JP" altLang="en-US" sz="1400" dirty="0">
                  <a:solidFill>
                    <a:schemeClr val="bg1"/>
                  </a:solidFill>
                  <a:latin typeface="HGP創英角ｺﾞｼｯｸUB" pitchFamily="50" charset="-128"/>
                  <a:ea typeface="HGP創英角ｺﾞｼｯｸUB" pitchFamily="50" charset="-128"/>
                </a:rPr>
                <a:t>システム</a:t>
              </a:r>
            </a:p>
          </p:txBody>
        </p:sp>
        <p:sp>
          <p:nvSpPr>
            <p:cNvPr id="797739" name="AutoShape 43"/>
            <p:cNvSpPr>
              <a:spLocks noChangeArrowheads="1"/>
            </p:cNvSpPr>
            <p:nvPr/>
          </p:nvSpPr>
          <p:spPr bwMode="auto">
            <a:xfrm>
              <a:off x="5173663" y="2750840"/>
              <a:ext cx="1371600" cy="381000"/>
            </a:xfrm>
            <a:prstGeom prst="roundRect">
              <a:avLst>
                <a:gd name="adj" fmla="val 16667"/>
              </a:avLst>
            </a:prstGeom>
            <a:solidFill>
              <a:srgbClr val="99330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画面表示</a:t>
              </a:r>
            </a:p>
          </p:txBody>
        </p:sp>
        <p:sp>
          <p:nvSpPr>
            <p:cNvPr id="797740" name="AutoShape 44"/>
            <p:cNvSpPr>
              <a:spLocks noChangeArrowheads="1"/>
            </p:cNvSpPr>
            <p:nvPr/>
          </p:nvSpPr>
          <p:spPr bwMode="auto">
            <a:xfrm>
              <a:off x="5173663" y="3131840"/>
              <a:ext cx="685800" cy="381000"/>
            </a:xfrm>
            <a:prstGeom prst="roundRect">
              <a:avLst>
                <a:gd name="adj" fmla="val 16667"/>
              </a:avLst>
            </a:prstGeom>
            <a:solidFill>
              <a:srgbClr val="99330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キーボード</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41" name="AutoShape 45"/>
            <p:cNvSpPr>
              <a:spLocks noChangeArrowheads="1"/>
            </p:cNvSpPr>
            <p:nvPr/>
          </p:nvSpPr>
          <p:spPr bwMode="auto">
            <a:xfrm>
              <a:off x="5859463" y="3131840"/>
              <a:ext cx="685800" cy="381000"/>
            </a:xfrm>
            <a:prstGeom prst="roundRect">
              <a:avLst>
                <a:gd name="adj" fmla="val 16667"/>
              </a:avLst>
            </a:prstGeom>
            <a:solidFill>
              <a:srgbClr val="99330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マウス</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42" name="AutoShape 46"/>
            <p:cNvSpPr>
              <a:spLocks noChangeArrowheads="1"/>
            </p:cNvSpPr>
            <p:nvPr/>
          </p:nvSpPr>
          <p:spPr bwMode="auto">
            <a:xfrm>
              <a:off x="5105400" y="2446040"/>
              <a:ext cx="1524000" cy="1143000"/>
            </a:xfrm>
            <a:prstGeom prst="roundRect">
              <a:avLst>
                <a:gd name="adj" fmla="val 8171"/>
              </a:avLst>
            </a:prstGeom>
            <a:noFill/>
            <a:ln w="38100" algn="ctr">
              <a:solidFill>
                <a:schemeClr val="bg1"/>
              </a:solidFill>
              <a:prstDash val="sysDot"/>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43" name="Text Box 47"/>
            <p:cNvSpPr txBox="1">
              <a:spLocks noChangeArrowheads="1"/>
            </p:cNvSpPr>
            <p:nvPr/>
          </p:nvSpPr>
          <p:spPr bwMode="auto">
            <a:xfrm>
              <a:off x="5478463" y="2446040"/>
              <a:ext cx="726481"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HGP創英角ｺﾞｼｯｸUB" pitchFamily="50" charset="-128"/>
                  <a:ea typeface="HGP創英角ｺﾞｼｯｸUB" pitchFamily="50" charset="-128"/>
                </a:rPr>
                <a:t>ユーザーＢ</a:t>
              </a:r>
            </a:p>
          </p:txBody>
        </p:sp>
        <p:sp>
          <p:nvSpPr>
            <p:cNvPr id="797746" name="Text Box 50"/>
            <p:cNvSpPr txBox="1">
              <a:spLocks noChangeArrowheads="1"/>
            </p:cNvSpPr>
            <p:nvPr/>
          </p:nvSpPr>
          <p:spPr bwMode="auto">
            <a:xfrm>
              <a:off x="6422565" y="2141240"/>
              <a:ext cx="1526444" cy="43088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lang="ja-JP" altLang="en-US" sz="1000" dirty="0">
                  <a:solidFill>
                    <a:srgbClr val="FFFF00"/>
                  </a:solidFill>
                  <a:latin typeface="HGP創英角ｺﾞｼｯｸUB" pitchFamily="50" charset="-128"/>
                  <a:ea typeface="HGP創英角ｺﾞｼｯｸUB" pitchFamily="50" charset="-128"/>
                </a:rPr>
                <a:t>アプリケーションの</a:t>
              </a:r>
              <a:r>
                <a:rPr lang="ja-JP" altLang="en-US" sz="1000" dirty="0" smtClean="0">
                  <a:solidFill>
                    <a:srgbClr val="FFFF00"/>
                  </a:solidFill>
                  <a:latin typeface="HGP創英角ｺﾞｼｯｸUB" pitchFamily="50" charset="-128"/>
                  <a:ea typeface="HGP創英角ｺﾞｼｯｸUB" pitchFamily="50" charset="-128"/>
                </a:rPr>
                <a:t>仮想化</a:t>
              </a:r>
            </a:p>
            <a:p>
              <a:pPr algn="r"/>
              <a:r>
                <a:rPr lang="ja-JP" altLang="en-US" sz="1000" dirty="0">
                  <a:solidFill>
                    <a:srgbClr val="FFFF00"/>
                  </a:solidFill>
                  <a:latin typeface="HGP創英角ｺﾞｼｯｸUB" pitchFamily="50" charset="-128"/>
                  <a:ea typeface="HGP創英角ｺﾞｼｯｸUB" pitchFamily="50" charset="-128"/>
                </a:rPr>
                <a:t>と</a:t>
              </a:r>
              <a:r>
                <a:rPr lang="ja-JP" altLang="en-US" sz="1000" dirty="0" smtClean="0">
                  <a:solidFill>
                    <a:srgbClr val="FFFF00"/>
                  </a:solidFill>
                  <a:latin typeface="HGP創英角ｺﾞｼｯｸUB" pitchFamily="50" charset="-128"/>
                  <a:ea typeface="HGP創英角ｺﾞｼｯｸUB" pitchFamily="50" charset="-128"/>
                </a:rPr>
                <a:t>の組み合わせ</a:t>
              </a:r>
              <a:endParaRPr lang="ja-JP" altLang="en-US" sz="1000" dirty="0">
                <a:solidFill>
                  <a:srgbClr val="FFFF00"/>
                </a:solidFill>
                <a:latin typeface="HGP創英角ｺﾞｼｯｸUB" pitchFamily="50" charset="-128"/>
                <a:ea typeface="HGP創英角ｺﾞｼｯｸUB" pitchFamily="50" charset="-128"/>
              </a:endParaRPr>
            </a:p>
          </p:txBody>
        </p:sp>
        <p:sp>
          <p:nvSpPr>
            <p:cNvPr id="797730" name="AutoShape 34"/>
            <p:cNvSpPr>
              <a:spLocks noChangeArrowheads="1"/>
            </p:cNvSpPr>
            <p:nvPr/>
          </p:nvSpPr>
          <p:spPr bwMode="auto">
            <a:xfrm>
              <a:off x="5118423" y="4914603"/>
              <a:ext cx="1371600" cy="381000"/>
            </a:xfrm>
            <a:prstGeom prst="roundRect">
              <a:avLst>
                <a:gd name="adj" fmla="val 16667"/>
              </a:avLst>
            </a:prstGeom>
            <a:solidFill>
              <a:srgbClr val="33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画面表示</a:t>
              </a:r>
            </a:p>
          </p:txBody>
        </p:sp>
        <p:sp>
          <p:nvSpPr>
            <p:cNvPr id="797731" name="AutoShape 35"/>
            <p:cNvSpPr>
              <a:spLocks noChangeArrowheads="1"/>
            </p:cNvSpPr>
            <p:nvPr/>
          </p:nvSpPr>
          <p:spPr bwMode="auto">
            <a:xfrm>
              <a:off x="5118423" y="5295603"/>
              <a:ext cx="685800" cy="381000"/>
            </a:xfrm>
            <a:prstGeom prst="roundRect">
              <a:avLst>
                <a:gd name="adj" fmla="val 16667"/>
              </a:avLst>
            </a:prstGeom>
            <a:solidFill>
              <a:srgbClr val="33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キーボード</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32" name="AutoShape 36"/>
            <p:cNvSpPr>
              <a:spLocks noChangeArrowheads="1"/>
            </p:cNvSpPr>
            <p:nvPr/>
          </p:nvSpPr>
          <p:spPr bwMode="auto">
            <a:xfrm>
              <a:off x="5804223" y="5295603"/>
              <a:ext cx="685800" cy="381000"/>
            </a:xfrm>
            <a:prstGeom prst="roundRect">
              <a:avLst>
                <a:gd name="adj" fmla="val 16667"/>
              </a:avLst>
            </a:prstGeom>
            <a:solidFill>
              <a:srgbClr val="33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マウス</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34" name="Text Box 38"/>
            <p:cNvSpPr txBox="1">
              <a:spLocks noChangeArrowheads="1"/>
            </p:cNvSpPr>
            <p:nvPr/>
          </p:nvSpPr>
          <p:spPr bwMode="auto">
            <a:xfrm>
              <a:off x="5423223" y="4609803"/>
              <a:ext cx="726481"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dirty="0">
                  <a:solidFill>
                    <a:srgbClr val="0070C0"/>
                  </a:solidFill>
                  <a:latin typeface="HGP創英角ｺﾞｼｯｸUB" pitchFamily="50" charset="-128"/>
                  <a:ea typeface="HGP創英角ｺﾞｼｯｸUB" pitchFamily="50" charset="-128"/>
                </a:rPr>
                <a:t>ユーザーＢ</a:t>
              </a:r>
            </a:p>
          </p:txBody>
        </p:sp>
        <p:cxnSp>
          <p:nvCxnSpPr>
            <p:cNvPr id="797735" name="AutoShape 39"/>
            <p:cNvCxnSpPr>
              <a:cxnSpLocks noChangeShapeType="1"/>
              <a:stCxn id="797726" idx="3"/>
              <a:endCxn id="797733" idx="1"/>
            </p:cNvCxnSpPr>
            <p:nvPr/>
          </p:nvCxnSpPr>
          <p:spPr bwMode="auto">
            <a:xfrm>
              <a:off x="4114800" y="3902651"/>
              <a:ext cx="935360" cy="1278652"/>
            </a:xfrm>
            <a:prstGeom prst="curvedConnector3">
              <a:avLst>
                <a:gd name="adj1" fmla="val 50000"/>
              </a:avLst>
            </a:prstGeom>
            <a:noFill/>
            <a:ln w="28575" cap="rnd">
              <a:solidFill>
                <a:srgbClr val="0000FF"/>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7744" name="AutoShape 48"/>
            <p:cNvCxnSpPr>
              <a:cxnSpLocks noChangeShapeType="1"/>
              <a:stCxn id="797720" idx="3"/>
              <a:endCxn id="797742" idx="1"/>
            </p:cNvCxnSpPr>
            <p:nvPr/>
          </p:nvCxnSpPr>
          <p:spPr bwMode="auto">
            <a:xfrm flipV="1">
              <a:off x="3994460" y="3017540"/>
              <a:ext cx="1110940" cy="783074"/>
            </a:xfrm>
            <a:prstGeom prst="curvedConnector3">
              <a:avLst>
                <a:gd name="adj1" fmla="val 50000"/>
              </a:avLst>
            </a:prstGeom>
            <a:noFill/>
            <a:ln w="19050" cap="rnd">
              <a:solidFill>
                <a:srgbClr val="CC3300"/>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8" name="AutoShape 30"/>
          <p:cNvSpPr>
            <a:spLocks noChangeArrowheads="1"/>
          </p:cNvSpPr>
          <p:nvPr/>
        </p:nvSpPr>
        <p:spPr bwMode="auto">
          <a:xfrm>
            <a:off x="1332384" y="3530461"/>
            <a:ext cx="1295400" cy="744379"/>
          </a:xfrm>
          <a:prstGeom prst="roundRect">
            <a:avLst>
              <a:gd name="adj" fmla="val 8136"/>
            </a:avLst>
          </a:prstGeom>
          <a:solidFill>
            <a:srgbClr val="33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000" dirty="0" smtClean="0">
              <a:solidFill>
                <a:schemeClr val="bg1"/>
              </a:solidFill>
              <a:latin typeface="HGP創英角ｺﾞｼｯｸUB" pitchFamily="50" charset="-128"/>
              <a:ea typeface="HGP創英角ｺﾞｼｯｸUB" pitchFamily="50" charset="-128"/>
            </a:endParaRPr>
          </a:p>
          <a:p>
            <a:pPr algn="ctr">
              <a:spcBef>
                <a:spcPct val="0"/>
              </a:spcBef>
            </a:pPr>
            <a:endParaRPr lang="ja-JP" altLang="en-US" sz="1000" dirty="0">
              <a:solidFill>
                <a:schemeClr val="bg1"/>
              </a:solidFill>
              <a:latin typeface="HGP創英角ｺﾞｼｯｸUB" pitchFamily="50" charset="-128"/>
              <a:ea typeface="HGP創英角ｺﾞｼｯｸUB" pitchFamily="50" charset="-128"/>
            </a:endParaRPr>
          </a:p>
          <a:p>
            <a:pPr algn="ctr">
              <a:spcBef>
                <a:spcPct val="0"/>
              </a:spcBef>
            </a:pPr>
            <a:endParaRPr lang="ja-JP" altLang="en-US" sz="1000" dirty="0" smtClean="0">
              <a:solidFill>
                <a:schemeClr val="bg1"/>
              </a:solidFill>
              <a:latin typeface="HGP創英角ｺﾞｼｯｸUB" pitchFamily="50" charset="-128"/>
              <a:ea typeface="HGP創英角ｺﾞｼｯｸUB" pitchFamily="50" charset="-128"/>
            </a:endParaRPr>
          </a:p>
          <a:p>
            <a:pPr algn="ctr">
              <a:spcBef>
                <a:spcPct val="0"/>
              </a:spcBef>
            </a:pPr>
            <a:r>
              <a:rPr lang="ja-JP" altLang="en-US" sz="1000" dirty="0" smtClean="0">
                <a:solidFill>
                  <a:schemeClr val="bg1"/>
                </a:solidFill>
                <a:latin typeface="HGP創英角ｺﾞｼｯｸUB" pitchFamily="50" charset="-128"/>
                <a:ea typeface="HGP創英角ｺﾞｼｯｸUB" pitchFamily="50" charset="-128"/>
              </a:rPr>
              <a:t>デスクトップ</a:t>
            </a:r>
            <a:endParaRPr lang="ja-JP" altLang="en-US" sz="1000" dirty="0">
              <a:solidFill>
                <a:schemeClr val="bg1"/>
              </a:solidFill>
              <a:latin typeface="HGP創英角ｺﾞｼｯｸUB" pitchFamily="50" charset="-128"/>
              <a:ea typeface="HGP創英角ｺﾞｼｯｸUB" pitchFamily="50" charset="-128"/>
            </a:endParaRPr>
          </a:p>
        </p:txBody>
      </p:sp>
      <p:sp>
        <p:nvSpPr>
          <p:cNvPr id="59" name="AutoShape 24"/>
          <p:cNvSpPr>
            <a:spLocks noChangeArrowheads="1"/>
          </p:cNvSpPr>
          <p:nvPr/>
        </p:nvSpPr>
        <p:spPr bwMode="auto">
          <a:xfrm>
            <a:off x="1427324" y="3631188"/>
            <a:ext cx="1080120" cy="338852"/>
          </a:xfrm>
          <a:prstGeom prst="roundRect">
            <a:avLst>
              <a:gd name="adj" fmla="val 16667"/>
            </a:avLst>
          </a:prstGeom>
          <a:solidFill>
            <a:srgbClr val="99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dirty="0">
                <a:solidFill>
                  <a:schemeClr val="bg1"/>
                </a:solidFill>
                <a:latin typeface="HGP創英角ｺﾞｼｯｸUB" pitchFamily="50" charset="-128"/>
                <a:ea typeface="HGP創英角ｺﾞｼｯｸUB" pitchFamily="50" charset="-128"/>
              </a:rPr>
              <a:t>アプリケーション</a:t>
            </a:r>
          </a:p>
        </p:txBody>
      </p:sp>
    </p:spTree>
    <p:extLst>
      <p:ext uri="{BB962C8B-B14F-4D97-AF65-F5344CB8AC3E}">
        <p14:creationId xmlns:p14="http://schemas.microsoft.com/office/powerpoint/2010/main" val="7043958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角丸四角形 73"/>
          <p:cNvSpPr/>
          <p:nvPr/>
        </p:nvSpPr>
        <p:spPr bwMode="auto">
          <a:xfrm>
            <a:off x="4038600" y="980728"/>
            <a:ext cx="4825999" cy="2736304"/>
          </a:xfrm>
          <a:prstGeom prst="roundRect">
            <a:avLst>
              <a:gd name="adj" fmla="val 3332"/>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indent="-171450">
              <a:spcBef>
                <a:spcPts val="0"/>
              </a:spcBef>
              <a:buFont typeface="Wingdings" pitchFamily="2" charset="2"/>
              <a:buChar char="l"/>
            </a:pPr>
            <a:r>
              <a:rPr kumimoji="0" lang="en-US" altLang="ja-JP" sz="1400" dirty="0" smtClean="0">
                <a:solidFill>
                  <a:srgbClr val="0070C0"/>
                </a:solidFill>
                <a:latin typeface="Arial" pitchFamily="34" charset="0"/>
                <a:ea typeface="HGP創英角ｺﾞｼｯｸUB" pitchFamily="50" charset="-128"/>
                <a:cs typeface="Arial" pitchFamily="34" charset="0"/>
              </a:rPr>
              <a:t>HDD</a:t>
            </a:r>
            <a:r>
              <a:rPr kumimoji="0" lang="ja-JP" altLang="en-US" sz="1400" dirty="0">
                <a:solidFill>
                  <a:srgbClr val="0070C0"/>
                </a:solidFill>
                <a:latin typeface="Arial" pitchFamily="34" charset="0"/>
                <a:ea typeface="HGP創英角ｺﾞｼｯｸUB" pitchFamily="50" charset="-128"/>
                <a:cs typeface="Arial" pitchFamily="34" charset="0"/>
              </a:rPr>
              <a:t>が搭載されていない</a:t>
            </a:r>
            <a:r>
              <a:rPr kumimoji="0" lang="ja-JP" altLang="en-US" sz="1400" dirty="0" smtClean="0">
                <a:solidFill>
                  <a:srgbClr val="0070C0"/>
                </a:solidFill>
                <a:latin typeface="Arial" pitchFamily="34" charset="0"/>
                <a:ea typeface="HGP創英角ｺﾞｼｯｸUB" pitchFamily="50" charset="-128"/>
                <a:cs typeface="Arial" pitchFamily="34" charset="0"/>
              </a:rPr>
              <a:t>端末（シンクライアント）の</a:t>
            </a:r>
            <a:r>
              <a:rPr kumimoji="0" lang="ja-JP" altLang="en-US" sz="1400" dirty="0">
                <a:solidFill>
                  <a:srgbClr val="0070C0"/>
                </a:solidFill>
                <a:latin typeface="Arial" pitchFamily="34" charset="0"/>
                <a:ea typeface="HGP創英角ｺﾞｼｯｸUB" pitchFamily="50" charset="-128"/>
                <a:cs typeface="Arial" pitchFamily="34" charset="0"/>
              </a:rPr>
              <a:t>メモリ上に</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やアプリケーションのイメージを、ネットワークを経由してブート</a:t>
            </a:r>
            <a:r>
              <a:rPr kumimoji="0" lang="ja-JP" altLang="en-US" sz="1400" dirty="0" smtClean="0">
                <a:solidFill>
                  <a:srgbClr val="0070C0"/>
                </a:solidFill>
                <a:latin typeface="Arial" pitchFamily="34" charset="0"/>
                <a:ea typeface="HGP創英角ｺﾞｼｯｸUB" pitchFamily="50" charset="-128"/>
                <a:cs typeface="Arial" pitchFamily="34" charset="0"/>
              </a:rPr>
              <a:t>する。</a:t>
            </a:r>
          </a:p>
          <a:p>
            <a:pPr marL="171450" indent="-171450">
              <a:spcBef>
                <a:spcPts val="0"/>
              </a:spcBef>
              <a:buFont typeface="Wingdings" pitchFamily="2" charset="2"/>
              <a:buChar char="l"/>
            </a:pPr>
            <a:r>
              <a:rPr kumimoji="0" lang="ja-JP" altLang="en-US" sz="1400" dirty="0" smtClean="0">
                <a:solidFill>
                  <a:srgbClr val="0070C0"/>
                </a:solidFill>
                <a:latin typeface="Arial" pitchFamily="34" charset="0"/>
                <a:ea typeface="HGP創英角ｺﾞｼｯｸUB" pitchFamily="50" charset="-128"/>
                <a:cs typeface="Arial" pitchFamily="34" charset="0"/>
              </a:rPr>
              <a:t>ブートに必要な最低限の機能は不揮発性のメモリーに書き込まれていて自分</a:t>
            </a:r>
            <a:r>
              <a:rPr kumimoji="0" lang="ja-JP" altLang="en-US" sz="1400" dirty="0">
                <a:solidFill>
                  <a:srgbClr val="0070C0"/>
                </a:solidFill>
                <a:latin typeface="Arial" pitchFamily="34" charset="0"/>
                <a:ea typeface="HGP創英角ｺﾞｼｯｸUB" pitchFamily="50" charset="-128"/>
                <a:cs typeface="Arial" pitchFamily="34" charset="0"/>
              </a:rPr>
              <a:t>のログイン名、パスワードを入力すると</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が端末のメモリにブート</a:t>
            </a:r>
            <a:r>
              <a:rPr kumimoji="0" lang="ja-JP" altLang="en-US" sz="1400" dirty="0" smtClean="0">
                <a:solidFill>
                  <a:srgbClr val="0070C0"/>
                </a:solidFill>
                <a:latin typeface="Arial" pitchFamily="34" charset="0"/>
                <a:ea typeface="HGP創英角ｺﾞｼｯｸUB" pitchFamily="50" charset="-128"/>
                <a:cs typeface="Arial" pitchFamily="34" charset="0"/>
              </a:rPr>
              <a:t>される。</a:t>
            </a:r>
          </a:p>
          <a:p>
            <a:pPr marL="171450" indent="-171450">
              <a:spcBef>
                <a:spcPts val="0"/>
              </a:spcBef>
              <a:buFont typeface="Wingdings" pitchFamily="2" charset="2"/>
              <a:buChar char="l"/>
            </a:pPr>
            <a:r>
              <a:rPr kumimoji="0" lang="ja-JP" altLang="en-US" sz="1400" dirty="0">
                <a:solidFill>
                  <a:srgbClr val="0070C0"/>
                </a:solidFill>
                <a:latin typeface="Arial" pitchFamily="34" charset="0"/>
                <a:ea typeface="HGP創英角ｺﾞｼｯｸUB" pitchFamily="50" charset="-128"/>
                <a:cs typeface="Arial" pitchFamily="34" charset="0"/>
              </a:rPr>
              <a:t>端末にはデータが保存されず、アプリケーションをインストールしても電源オフ後は自動的に元の状態に戻るため、セキュアな環境が構築できる</a:t>
            </a:r>
            <a:r>
              <a:rPr kumimoji="0" lang="ja-JP" altLang="en-US" sz="1400" dirty="0" smtClean="0">
                <a:solidFill>
                  <a:srgbClr val="0070C0"/>
                </a:solidFill>
                <a:latin typeface="Arial" pitchFamily="34" charset="0"/>
                <a:ea typeface="HGP創英角ｺﾞｼｯｸUB" pitchFamily="50" charset="-128"/>
                <a:cs typeface="Arial" pitchFamily="34" charset="0"/>
              </a:rPr>
              <a:t>。</a:t>
            </a:r>
          </a:p>
          <a:p>
            <a:pPr marL="171450" indent="-171450">
              <a:spcBef>
                <a:spcPts val="0"/>
              </a:spcBef>
              <a:buFont typeface="Wingdings" pitchFamily="2" charset="2"/>
              <a:buChar char="l"/>
            </a:pPr>
            <a:r>
              <a:rPr kumimoji="0" lang="ja-JP" altLang="en-US" sz="1400" dirty="0" smtClean="0">
                <a:solidFill>
                  <a:srgbClr val="0070C0"/>
                </a:solidFill>
                <a:latin typeface="Arial" pitchFamily="34" charset="0"/>
                <a:ea typeface="HGP創英角ｺﾞｼｯｸUB" pitchFamily="50" charset="-128"/>
                <a:cs typeface="Arial" pitchFamily="34" charset="0"/>
              </a:rPr>
              <a:t>その</a:t>
            </a:r>
            <a:r>
              <a:rPr kumimoji="0" lang="ja-JP" altLang="en-US" sz="1400" dirty="0">
                <a:solidFill>
                  <a:srgbClr val="0070C0"/>
                </a:solidFill>
                <a:latin typeface="Arial" pitchFamily="34" charset="0"/>
                <a:ea typeface="HGP創英角ｺﾞｼｯｸUB" pitchFamily="50" charset="-128"/>
                <a:cs typeface="Arial" pitchFamily="34" charset="0"/>
              </a:rPr>
              <a:t>一方で、</a:t>
            </a:r>
            <a:r>
              <a:rPr kumimoji="0" lang="en-US" altLang="ja-JP" sz="1400" dirty="0">
                <a:solidFill>
                  <a:srgbClr val="0070C0"/>
                </a:solidFill>
                <a:latin typeface="Arial" pitchFamily="34" charset="0"/>
                <a:ea typeface="HGP創英角ｺﾞｼｯｸUB" pitchFamily="50" charset="-128"/>
                <a:cs typeface="Arial" pitchFamily="34" charset="0"/>
              </a:rPr>
              <a:t>USB</a:t>
            </a:r>
            <a:r>
              <a:rPr kumimoji="0" lang="ja-JP" altLang="en-US" sz="1400" dirty="0">
                <a:solidFill>
                  <a:srgbClr val="0070C0"/>
                </a:solidFill>
                <a:latin typeface="Arial" pitchFamily="34" charset="0"/>
                <a:ea typeface="HGP創英角ｺﾞｼｯｸUB" pitchFamily="50" charset="-128"/>
                <a:cs typeface="Arial" pitchFamily="34" charset="0"/>
              </a:rPr>
              <a:t>メモリなどの周辺機器の使用は一般的な</a:t>
            </a:r>
            <a:r>
              <a:rPr kumimoji="0" lang="en-US" altLang="ja-JP" sz="1400" dirty="0">
                <a:solidFill>
                  <a:srgbClr val="0070C0"/>
                </a:solidFill>
                <a:latin typeface="Arial" pitchFamily="34" charset="0"/>
                <a:ea typeface="HGP創英角ｺﾞｼｯｸUB" pitchFamily="50" charset="-128"/>
                <a:cs typeface="Arial" pitchFamily="34" charset="0"/>
              </a:rPr>
              <a:t>PC</a:t>
            </a:r>
            <a:r>
              <a:rPr kumimoji="0" lang="ja-JP" altLang="en-US" sz="1400" dirty="0">
                <a:solidFill>
                  <a:srgbClr val="0070C0"/>
                </a:solidFill>
                <a:latin typeface="Arial" pitchFamily="34" charset="0"/>
                <a:ea typeface="HGP創英角ｺﾞｼｯｸUB" pitchFamily="50" charset="-128"/>
                <a:cs typeface="Arial" pitchFamily="34" charset="0"/>
              </a:rPr>
              <a:t>と同様にできる</a:t>
            </a:r>
            <a:r>
              <a:rPr kumimoji="0" lang="ja-JP" altLang="en-US" sz="1400" dirty="0" smtClean="0">
                <a:solidFill>
                  <a:srgbClr val="0070C0"/>
                </a:solidFill>
                <a:latin typeface="Arial" pitchFamily="34" charset="0"/>
                <a:ea typeface="HGP創英角ｺﾞｼｯｸUB" pitchFamily="50" charset="-128"/>
                <a:cs typeface="Arial" pitchFamily="34" charset="0"/>
              </a:rPr>
              <a:t>。</a:t>
            </a:r>
            <a:endParaRPr kumimoji="0" lang="en-US" altLang="ja-JP" sz="1400" dirty="0" smtClean="0">
              <a:solidFill>
                <a:srgbClr val="0070C0"/>
              </a:solidFill>
              <a:latin typeface="Arial" pitchFamily="34" charset="0"/>
              <a:ea typeface="HGP創英角ｺﾞｼｯｸUB" pitchFamily="50" charset="-128"/>
              <a:cs typeface="Arial" pitchFamily="34" charset="0"/>
            </a:endParaRPr>
          </a:p>
        </p:txBody>
      </p:sp>
      <p:sp>
        <p:nvSpPr>
          <p:cNvPr id="75" name="角丸四角形 74"/>
          <p:cNvSpPr/>
          <p:nvPr/>
        </p:nvSpPr>
        <p:spPr bwMode="auto">
          <a:xfrm>
            <a:off x="4038599" y="3808760"/>
            <a:ext cx="4825999" cy="2736304"/>
          </a:xfrm>
          <a:prstGeom prst="roundRect">
            <a:avLst>
              <a:gd name="adj" fmla="val 3332"/>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indent="-171450">
              <a:spcBef>
                <a:spcPts val="0"/>
              </a:spcBef>
              <a:buFont typeface="Wingdings" pitchFamily="2" charset="2"/>
              <a:buChar char="l"/>
            </a:pPr>
            <a:r>
              <a:rPr kumimoji="0" lang="ja-JP" altLang="en-US" sz="1400" dirty="0" smtClean="0">
                <a:solidFill>
                  <a:srgbClr val="0070C0"/>
                </a:solidFill>
                <a:latin typeface="Arial" pitchFamily="34" charset="0"/>
                <a:ea typeface="HGP創英角ｺﾞｼｯｸUB" pitchFamily="50" charset="-128"/>
                <a:cs typeface="Arial" pitchFamily="34" charset="0"/>
              </a:rPr>
              <a:t>物理</a:t>
            </a:r>
            <a:r>
              <a:rPr kumimoji="0" lang="ja-JP" altLang="en-US" sz="1400" dirty="0">
                <a:solidFill>
                  <a:srgbClr val="0070C0"/>
                </a:solidFill>
                <a:latin typeface="Arial" pitchFamily="34" charset="0"/>
                <a:ea typeface="HGP創英角ｺﾞｼｯｸUB" pitchFamily="50" charset="-128"/>
                <a:cs typeface="Arial" pitchFamily="34" charset="0"/>
              </a:rPr>
              <a:t>サーバ上に複数のクライアント</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を仮想化して、端末から</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にアクセスすることで業務を行う</a:t>
            </a:r>
            <a:r>
              <a:rPr kumimoji="0" lang="ja-JP" altLang="en-US" sz="1400" dirty="0" smtClean="0">
                <a:solidFill>
                  <a:srgbClr val="0070C0"/>
                </a:solidFill>
                <a:latin typeface="Arial" pitchFamily="34" charset="0"/>
                <a:ea typeface="HGP創英角ｺﾞｼｯｸUB" pitchFamily="50" charset="-128"/>
                <a:cs typeface="Arial" pitchFamily="34" charset="0"/>
              </a:rPr>
              <a:t>。</a:t>
            </a:r>
          </a:p>
          <a:p>
            <a:pPr marL="171450" indent="-171450">
              <a:spcBef>
                <a:spcPts val="0"/>
              </a:spcBef>
              <a:buFont typeface="Wingdings" pitchFamily="2" charset="2"/>
              <a:buChar char="l"/>
            </a:pPr>
            <a:r>
              <a:rPr kumimoji="0" lang="ja-JP" altLang="en-US" sz="1400" dirty="0">
                <a:solidFill>
                  <a:srgbClr val="0070C0"/>
                </a:solidFill>
                <a:latin typeface="Arial" pitchFamily="34" charset="0"/>
                <a:ea typeface="HGP創英角ｺﾞｼｯｸUB" pitchFamily="50" charset="-128"/>
                <a:cs typeface="Arial" pitchFamily="34" charset="0"/>
              </a:rPr>
              <a:t>使用</a:t>
            </a:r>
            <a:r>
              <a:rPr kumimoji="0" lang="ja-JP" altLang="en-US" sz="1400" dirty="0" smtClean="0">
                <a:solidFill>
                  <a:srgbClr val="0070C0"/>
                </a:solidFill>
                <a:latin typeface="Arial" pitchFamily="34" charset="0"/>
                <a:ea typeface="HGP創英角ｺﾞｼｯｸUB" pitchFamily="50" charset="-128"/>
                <a:cs typeface="Arial" pitchFamily="34" charset="0"/>
              </a:rPr>
              <a:t>する</a:t>
            </a:r>
            <a:r>
              <a:rPr kumimoji="0" lang="en-US" altLang="ja-JP" sz="1400" dirty="0" smtClean="0">
                <a:solidFill>
                  <a:srgbClr val="0070C0"/>
                </a:solidFill>
                <a:latin typeface="Arial" pitchFamily="34" charset="0"/>
                <a:ea typeface="HGP創英角ｺﾞｼｯｸUB" pitchFamily="50" charset="-128"/>
                <a:cs typeface="Arial" pitchFamily="34" charset="0"/>
              </a:rPr>
              <a:t>PC</a:t>
            </a:r>
            <a:r>
              <a:rPr kumimoji="0" lang="ja-JP" altLang="en-US" sz="1400" dirty="0" smtClean="0">
                <a:solidFill>
                  <a:srgbClr val="0070C0"/>
                </a:solidFill>
                <a:latin typeface="Arial" pitchFamily="34" charset="0"/>
                <a:ea typeface="HGP創英角ｺﾞｼｯｸUB" pitchFamily="50" charset="-128"/>
                <a:cs typeface="Arial" pitchFamily="34" charset="0"/>
              </a:rPr>
              <a:t>は</a:t>
            </a:r>
            <a:r>
              <a:rPr kumimoji="0" lang="en-US" altLang="ja-JP" sz="1400" dirty="0" smtClean="0">
                <a:solidFill>
                  <a:srgbClr val="0070C0"/>
                </a:solidFill>
                <a:latin typeface="Arial" pitchFamily="34" charset="0"/>
                <a:ea typeface="HGP創英角ｺﾞｼｯｸUB" pitchFamily="50" charset="-128"/>
                <a:cs typeface="Arial" pitchFamily="34" charset="0"/>
              </a:rPr>
              <a:t>OS</a:t>
            </a:r>
            <a:r>
              <a:rPr kumimoji="0" lang="ja-JP" altLang="en-US" sz="1400" dirty="0" smtClean="0">
                <a:solidFill>
                  <a:srgbClr val="0070C0"/>
                </a:solidFill>
                <a:latin typeface="Arial" pitchFamily="34" charset="0"/>
                <a:ea typeface="HGP創英角ｺﾞｼｯｸUB" pitchFamily="50" charset="-128"/>
                <a:cs typeface="Arial" pitchFamily="34" charset="0"/>
              </a:rPr>
              <a:t>の導入された</a:t>
            </a:r>
            <a:r>
              <a:rPr kumimoji="0" lang="en-US" altLang="ja-JP" sz="1400" dirty="0" smtClean="0">
                <a:solidFill>
                  <a:srgbClr val="0070C0"/>
                </a:solidFill>
                <a:latin typeface="Arial" pitchFamily="34" charset="0"/>
                <a:ea typeface="HGP創英角ｺﾞｼｯｸUB" pitchFamily="50" charset="-128"/>
                <a:cs typeface="Arial" pitchFamily="34" charset="0"/>
              </a:rPr>
              <a:t>PC</a:t>
            </a:r>
            <a:r>
              <a:rPr kumimoji="0" lang="ja-JP" altLang="en-US" sz="1400" dirty="0" smtClean="0">
                <a:solidFill>
                  <a:srgbClr val="0070C0"/>
                </a:solidFill>
                <a:latin typeface="Arial" pitchFamily="34" charset="0"/>
                <a:ea typeface="HGP創英角ｺﾞｼｯｸUB" pitchFamily="50" charset="-128"/>
                <a:cs typeface="Arial" pitchFamily="34" charset="0"/>
              </a:rPr>
              <a:t>で、サーバー上のクライアント</a:t>
            </a:r>
            <a:r>
              <a:rPr kumimoji="0" lang="en-US" altLang="ja-JP" sz="1400" dirty="0" smtClean="0">
                <a:solidFill>
                  <a:srgbClr val="0070C0"/>
                </a:solidFill>
                <a:latin typeface="Arial" pitchFamily="34" charset="0"/>
                <a:ea typeface="HGP創英角ｺﾞｼｯｸUB" pitchFamily="50" charset="-128"/>
                <a:cs typeface="Arial" pitchFamily="34" charset="0"/>
              </a:rPr>
              <a:t>OS</a:t>
            </a:r>
            <a:r>
              <a:rPr kumimoji="0" lang="ja-JP" altLang="en-US" sz="1400" dirty="0" smtClean="0">
                <a:solidFill>
                  <a:srgbClr val="0070C0"/>
                </a:solidFill>
                <a:latin typeface="Arial" pitchFamily="34" charset="0"/>
                <a:ea typeface="HGP創英角ｺﾞｼｯｸUB" pitchFamily="50" charset="-128"/>
                <a:cs typeface="Arial" pitchFamily="34" charset="0"/>
              </a:rPr>
              <a:t>の画面と入出力操作のみをユーザーが使用できる。</a:t>
            </a:r>
            <a:endParaRPr kumimoji="0" lang="ja-JP" altLang="en-US" sz="1400" dirty="0">
              <a:solidFill>
                <a:srgbClr val="0070C0"/>
              </a:solidFill>
              <a:latin typeface="Arial" pitchFamily="34" charset="0"/>
              <a:ea typeface="HGP創英角ｺﾞｼｯｸUB" pitchFamily="50" charset="-128"/>
              <a:cs typeface="Arial" pitchFamily="34" charset="0"/>
            </a:endParaRPr>
          </a:p>
          <a:p>
            <a:pPr marL="171450" lvl="0" indent="-171450">
              <a:spcBef>
                <a:spcPts val="0"/>
              </a:spcBef>
              <a:buFont typeface="Wingdings" pitchFamily="2" charset="2"/>
              <a:buChar char="l"/>
            </a:pPr>
            <a:r>
              <a:rPr kumimoji="0" lang="ja-JP" altLang="en-US" sz="1400" dirty="0">
                <a:solidFill>
                  <a:srgbClr val="0070C0"/>
                </a:solidFill>
                <a:latin typeface="Arial" pitchFamily="34" charset="0"/>
                <a:ea typeface="HGP創英角ｺﾞｼｯｸUB" pitchFamily="50" charset="-128"/>
                <a:cs typeface="Arial" pitchFamily="34" charset="0"/>
              </a:rPr>
              <a:t>クライアント</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はユーザー個別に用意され、担当している業務によってインストールするアプリケーションを柔軟に変更することができる</a:t>
            </a:r>
            <a:r>
              <a:rPr kumimoji="0" lang="ja-JP" altLang="en-US" sz="1400" dirty="0" smtClean="0">
                <a:solidFill>
                  <a:srgbClr val="0070C0"/>
                </a:solidFill>
                <a:latin typeface="Arial" pitchFamily="34" charset="0"/>
                <a:ea typeface="HGP創英角ｺﾞｼｯｸUB" pitchFamily="50" charset="-128"/>
                <a:cs typeface="Arial" pitchFamily="34" charset="0"/>
              </a:rPr>
              <a:t>。</a:t>
            </a:r>
            <a:endParaRPr kumimoji="0" lang="en-US" altLang="ja-JP" sz="1400" dirty="0">
              <a:solidFill>
                <a:srgbClr val="0070C0"/>
              </a:solidFill>
              <a:latin typeface="Arial" pitchFamily="34" charset="0"/>
              <a:ea typeface="HGP創英角ｺﾞｼｯｸUB" pitchFamily="50" charset="-128"/>
              <a:cs typeface="Arial" pitchFamily="34" charset="0"/>
            </a:endParaRPr>
          </a:p>
          <a:p>
            <a:pPr marL="171450" lvl="0" indent="-171450">
              <a:spcBef>
                <a:spcPts val="0"/>
              </a:spcBef>
              <a:buFont typeface="Wingdings" pitchFamily="2" charset="2"/>
              <a:buChar char="l"/>
            </a:pPr>
            <a:r>
              <a:rPr kumimoji="0" lang="en-US" altLang="ja-JP" sz="1400" dirty="0" smtClean="0">
                <a:solidFill>
                  <a:srgbClr val="0070C0"/>
                </a:solidFill>
                <a:latin typeface="Arial" pitchFamily="34" charset="0"/>
                <a:ea typeface="HGP創英角ｺﾞｼｯｸUB" pitchFamily="50" charset="-128"/>
                <a:cs typeface="Arial" pitchFamily="34" charset="0"/>
              </a:rPr>
              <a:t>PC</a:t>
            </a:r>
            <a:r>
              <a:rPr kumimoji="0" lang="ja-JP" altLang="en-US" sz="1400" dirty="0" smtClean="0">
                <a:solidFill>
                  <a:srgbClr val="0070C0"/>
                </a:solidFill>
                <a:latin typeface="Arial" pitchFamily="34" charset="0"/>
                <a:ea typeface="HGP創英角ｺﾞｼｯｸUB" pitchFamily="50" charset="-128"/>
                <a:cs typeface="Arial" pitchFamily="34" charset="0"/>
              </a:rPr>
              <a:t>側の電源オフ後も、それまでの実行環境はサーバー側に保存される。そのため、使用する</a:t>
            </a:r>
            <a:r>
              <a:rPr kumimoji="0" lang="en-US" altLang="ja-JP" sz="1400" dirty="0" smtClean="0">
                <a:solidFill>
                  <a:srgbClr val="0070C0"/>
                </a:solidFill>
                <a:latin typeface="Arial" pitchFamily="34" charset="0"/>
                <a:ea typeface="HGP創英角ｺﾞｼｯｸUB" pitchFamily="50" charset="-128"/>
                <a:cs typeface="Arial" pitchFamily="34" charset="0"/>
              </a:rPr>
              <a:t>PC</a:t>
            </a:r>
            <a:r>
              <a:rPr kumimoji="0" lang="ja-JP" altLang="en-US" sz="1400" dirty="0" smtClean="0">
                <a:solidFill>
                  <a:srgbClr val="0070C0"/>
                </a:solidFill>
                <a:latin typeface="Arial" pitchFamily="34" charset="0"/>
                <a:ea typeface="HGP創英角ｺﾞｼｯｸUB" pitchFamily="50" charset="-128"/>
                <a:cs typeface="Arial" pitchFamily="34" charset="0"/>
              </a:rPr>
              <a:t>環境が変わっても、それまでの業務を継続できる。</a:t>
            </a:r>
          </a:p>
          <a:p>
            <a:pPr marL="171450" indent="-171450">
              <a:spcBef>
                <a:spcPts val="0"/>
              </a:spcBef>
              <a:buFont typeface="Wingdings" pitchFamily="2" charset="2"/>
              <a:buChar char="l"/>
            </a:pPr>
            <a:r>
              <a:rPr kumimoji="0" lang="ja-JP" altLang="en-US" sz="1400" dirty="0">
                <a:solidFill>
                  <a:srgbClr val="0070C0"/>
                </a:solidFill>
                <a:latin typeface="Arial" pitchFamily="34" charset="0"/>
                <a:ea typeface="HGP創英角ｺﾞｼｯｸUB" pitchFamily="50" charset="-128"/>
                <a:cs typeface="Arial" pitchFamily="34" charset="0"/>
              </a:rPr>
              <a:t>その一方で</a:t>
            </a:r>
            <a:r>
              <a:rPr kumimoji="0" lang="ja-JP" altLang="en-US" sz="1400" dirty="0" smtClean="0">
                <a:solidFill>
                  <a:srgbClr val="0070C0"/>
                </a:solidFill>
                <a:latin typeface="Arial" pitchFamily="34" charset="0"/>
                <a:ea typeface="HGP創英角ｺﾞｼｯｸUB" pitchFamily="50" charset="-128"/>
                <a:cs typeface="Arial" pitchFamily="34" charset="0"/>
              </a:rPr>
              <a:t>、</a:t>
            </a:r>
            <a:r>
              <a:rPr kumimoji="0" lang="en-US" altLang="ja-JP" sz="1400" dirty="0">
                <a:solidFill>
                  <a:srgbClr val="0070C0"/>
                </a:solidFill>
                <a:latin typeface="Arial" pitchFamily="34" charset="0"/>
                <a:ea typeface="HGP創英角ｺﾞｼｯｸUB" pitchFamily="50" charset="-128"/>
                <a:cs typeface="Arial" pitchFamily="34" charset="0"/>
              </a:rPr>
              <a:t>USB</a:t>
            </a:r>
            <a:r>
              <a:rPr kumimoji="0" lang="ja-JP" altLang="en-US" sz="1400" dirty="0">
                <a:solidFill>
                  <a:srgbClr val="0070C0"/>
                </a:solidFill>
                <a:latin typeface="Arial" pitchFamily="34" charset="0"/>
                <a:ea typeface="HGP創英角ｺﾞｼｯｸUB" pitchFamily="50" charset="-128"/>
                <a:cs typeface="Arial" pitchFamily="34" charset="0"/>
              </a:rPr>
              <a:t>メモリなどの周辺機器の使用</a:t>
            </a:r>
            <a:r>
              <a:rPr kumimoji="0" lang="ja-JP" altLang="en-US" sz="1400" dirty="0" smtClean="0">
                <a:solidFill>
                  <a:srgbClr val="0070C0"/>
                </a:solidFill>
                <a:latin typeface="Arial" pitchFamily="34" charset="0"/>
                <a:ea typeface="HGP創英角ｺﾞｼｯｸUB" pitchFamily="50" charset="-128"/>
                <a:cs typeface="Arial" pitchFamily="34" charset="0"/>
              </a:rPr>
              <a:t>は制限されており、データの持ち出しができない。</a:t>
            </a:r>
          </a:p>
        </p:txBody>
      </p:sp>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デスクトップの仮想化／方式</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21" name="正方形/長方形 20"/>
          <p:cNvSpPr/>
          <p:nvPr/>
        </p:nvSpPr>
        <p:spPr>
          <a:xfrm>
            <a:off x="8864600" y="2247240"/>
            <a:ext cx="2286000" cy="276999"/>
          </a:xfrm>
          <a:prstGeom prst="rect">
            <a:avLst/>
          </a:prstGeom>
        </p:spPr>
        <p:txBody>
          <a:bodyPr>
            <a:spAutoFit/>
          </a:bodyPr>
          <a:lstStyle/>
          <a:p>
            <a:pPr lvl="0">
              <a:spcBef>
                <a:spcPct val="20000"/>
              </a:spcBef>
            </a:pPr>
            <a:endParaRPr kumimoji="0" lang="ja-JP" altLang="en-US" sz="1200" dirty="0">
              <a:solidFill>
                <a:srgbClr val="484848"/>
              </a:solidFill>
              <a:ea typeface="HG丸ｺﾞｼｯｸM-PRO" pitchFamily="50" charset="-128"/>
            </a:endParaRPr>
          </a:p>
        </p:txBody>
      </p:sp>
      <p:sp>
        <p:nvSpPr>
          <p:cNvPr id="2" name="正方形/長方形 1"/>
          <p:cNvSpPr/>
          <p:nvPr/>
        </p:nvSpPr>
        <p:spPr>
          <a:xfrm>
            <a:off x="424408" y="848906"/>
            <a:ext cx="2203376" cy="646331"/>
          </a:xfrm>
          <a:prstGeom prst="rect">
            <a:avLst/>
          </a:prstGeom>
        </p:spPr>
        <p:txBody>
          <a:bodyPr wrap="square">
            <a:spAutoFit/>
          </a:bodyPr>
          <a:lstStyle/>
          <a:p>
            <a:pPr lvl="0" algn="ctr">
              <a:spcBef>
                <a:spcPts val="0"/>
              </a:spcBef>
            </a:pPr>
            <a:r>
              <a:rPr kumimoji="0" lang="ja-JP" altLang="en-US" sz="2400" dirty="0">
                <a:solidFill>
                  <a:srgbClr val="0000FF"/>
                </a:solidFill>
                <a:latin typeface="Arial" pitchFamily="34" charset="0"/>
                <a:ea typeface="HGP創英角ｺﾞｼｯｸUB" pitchFamily="50" charset="-128"/>
                <a:cs typeface="Arial" pitchFamily="34" charset="0"/>
              </a:rPr>
              <a:t>ネットブート</a:t>
            </a:r>
            <a:r>
              <a:rPr kumimoji="0" lang="ja-JP" altLang="en-US" sz="2400" dirty="0" smtClean="0">
                <a:solidFill>
                  <a:srgbClr val="0000FF"/>
                </a:solidFill>
                <a:latin typeface="Arial" pitchFamily="34" charset="0"/>
                <a:ea typeface="HGP創英角ｺﾞｼｯｸUB" pitchFamily="50" charset="-128"/>
                <a:cs typeface="Arial" pitchFamily="34" charset="0"/>
              </a:rPr>
              <a:t>方式</a:t>
            </a:r>
            <a:endParaRPr kumimoji="0" lang="en-US" altLang="ja-JP" sz="1200" dirty="0" smtClean="0">
              <a:solidFill>
                <a:srgbClr val="0000FF"/>
              </a:solidFill>
              <a:latin typeface="Arial" pitchFamily="34" charset="0"/>
              <a:ea typeface="HGP創英角ｺﾞｼｯｸUB" pitchFamily="50" charset="-128"/>
              <a:cs typeface="Arial" pitchFamily="34" charset="0"/>
            </a:endParaRPr>
          </a:p>
          <a:p>
            <a:pPr lvl="0" algn="ctr">
              <a:spcBef>
                <a:spcPts val="0"/>
              </a:spcBef>
            </a:pPr>
            <a:r>
              <a:rPr kumimoji="0" lang="ja-JP" altLang="en-US" sz="1200" dirty="0" smtClean="0">
                <a:solidFill>
                  <a:srgbClr val="0000FF"/>
                </a:solidFill>
                <a:latin typeface="Arial" pitchFamily="34" charset="0"/>
                <a:ea typeface="HGP創英角ｺﾞｼｯｸUB" pitchFamily="50" charset="-128"/>
                <a:cs typeface="Arial" pitchFamily="34" charset="0"/>
              </a:rPr>
              <a:t>（シンクライアント方式）</a:t>
            </a:r>
            <a:endParaRPr kumimoji="0" lang="ja-JP" altLang="en-US" sz="1200" dirty="0">
              <a:solidFill>
                <a:srgbClr val="0000FF"/>
              </a:solidFill>
              <a:latin typeface="Arial" pitchFamily="34" charset="0"/>
              <a:ea typeface="HGP創英角ｺﾞｼｯｸUB" pitchFamily="50" charset="-128"/>
              <a:cs typeface="Arial" pitchFamily="34" charset="0"/>
            </a:endParaRPr>
          </a:p>
        </p:txBody>
      </p:sp>
      <p:sp>
        <p:nvSpPr>
          <p:cNvPr id="3" name="正方形/長方形 2"/>
          <p:cNvSpPr/>
          <p:nvPr/>
        </p:nvSpPr>
        <p:spPr>
          <a:xfrm>
            <a:off x="611560" y="3800166"/>
            <a:ext cx="1843774" cy="461665"/>
          </a:xfrm>
          <a:prstGeom prst="rect">
            <a:avLst/>
          </a:prstGeom>
        </p:spPr>
        <p:txBody>
          <a:bodyPr wrap="none">
            <a:spAutoFit/>
          </a:bodyPr>
          <a:lstStyle/>
          <a:p>
            <a:pPr lvl="0" algn="ctr">
              <a:spcBef>
                <a:spcPct val="20000"/>
              </a:spcBef>
            </a:pPr>
            <a:r>
              <a:rPr kumimoji="0" lang="ja-JP" altLang="en-US" sz="2400" dirty="0">
                <a:solidFill>
                  <a:srgbClr val="0000FF"/>
                </a:solidFill>
                <a:latin typeface="Arial" pitchFamily="34" charset="0"/>
                <a:ea typeface="HGP創英角ｺﾞｼｯｸUB" pitchFamily="50" charset="-128"/>
                <a:cs typeface="Arial" pitchFamily="34" charset="0"/>
              </a:rPr>
              <a:t>仮想</a:t>
            </a:r>
            <a:r>
              <a:rPr kumimoji="0" lang="en-US" altLang="ja-JP" sz="2400" dirty="0">
                <a:solidFill>
                  <a:srgbClr val="0000FF"/>
                </a:solidFill>
                <a:latin typeface="Arial" pitchFamily="34" charset="0"/>
                <a:ea typeface="HGP創英角ｺﾞｼｯｸUB" pitchFamily="50" charset="-128"/>
                <a:cs typeface="Arial" pitchFamily="34" charset="0"/>
              </a:rPr>
              <a:t>PC</a:t>
            </a:r>
            <a:r>
              <a:rPr kumimoji="0" lang="ja-JP" altLang="en-US" sz="2400" dirty="0">
                <a:solidFill>
                  <a:srgbClr val="0000FF"/>
                </a:solidFill>
                <a:latin typeface="Arial" pitchFamily="34" charset="0"/>
                <a:ea typeface="HGP創英角ｺﾞｼｯｸUB" pitchFamily="50" charset="-128"/>
                <a:cs typeface="Arial" pitchFamily="34" charset="0"/>
              </a:rPr>
              <a:t>方式</a:t>
            </a:r>
            <a:endParaRPr kumimoji="0" lang="en-US" altLang="ja-JP" sz="2400" dirty="0">
              <a:solidFill>
                <a:srgbClr val="0000FF"/>
              </a:solidFill>
              <a:latin typeface="Arial" pitchFamily="34" charset="0"/>
              <a:ea typeface="HGP創英角ｺﾞｼｯｸUB" pitchFamily="50" charset="-128"/>
              <a:cs typeface="Arial" pitchFamily="34" charset="0"/>
            </a:endParaRPr>
          </a:p>
        </p:txBody>
      </p:sp>
      <p:sp>
        <p:nvSpPr>
          <p:cNvPr id="4" name="角丸四角形 3"/>
          <p:cNvSpPr/>
          <p:nvPr/>
        </p:nvSpPr>
        <p:spPr bwMode="auto">
          <a:xfrm>
            <a:off x="307975" y="3212976"/>
            <a:ext cx="1179885" cy="504056"/>
          </a:xfrm>
          <a:prstGeom prst="roundRect">
            <a:avLst>
              <a:gd name="adj" fmla="val 9589"/>
            </a:avLst>
          </a:prstGeom>
          <a:solidFill>
            <a:srgbClr val="33CC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15" name="角丸四角形 14"/>
          <p:cNvSpPr/>
          <p:nvPr/>
        </p:nvSpPr>
        <p:spPr bwMode="auto">
          <a:xfrm>
            <a:off x="307974" y="1485423"/>
            <a:ext cx="2391817" cy="1583537"/>
          </a:xfrm>
          <a:prstGeom prst="roundRect">
            <a:avLst>
              <a:gd name="adj" fmla="val 5015"/>
            </a:avLst>
          </a:prstGeom>
          <a:solidFill>
            <a:srgbClr val="FFFF99"/>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20" name="角丸四角形 19"/>
          <p:cNvSpPr/>
          <p:nvPr/>
        </p:nvSpPr>
        <p:spPr bwMode="auto">
          <a:xfrm>
            <a:off x="399826" y="1973534"/>
            <a:ext cx="1104056" cy="288032"/>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3" name="角丸四角形 22"/>
          <p:cNvSpPr/>
          <p:nvPr/>
        </p:nvSpPr>
        <p:spPr bwMode="auto">
          <a:xfrm>
            <a:off x="1510779" y="1973534"/>
            <a:ext cx="1104056" cy="288032"/>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4" name="角丸四角形 23"/>
          <p:cNvSpPr/>
          <p:nvPr/>
        </p:nvSpPr>
        <p:spPr bwMode="auto">
          <a:xfrm>
            <a:off x="392931" y="1758254"/>
            <a:ext cx="372244" cy="222946"/>
          </a:xfrm>
          <a:prstGeom prst="roundRect">
            <a:avLst>
              <a:gd name="adj" fmla="val 9589"/>
            </a:avLst>
          </a:prstGeom>
          <a:solidFill>
            <a:srgbClr val="FF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5" name="角丸四角形 24"/>
          <p:cNvSpPr/>
          <p:nvPr/>
        </p:nvSpPr>
        <p:spPr bwMode="auto">
          <a:xfrm>
            <a:off x="755576" y="1758254"/>
            <a:ext cx="372244" cy="222946"/>
          </a:xfrm>
          <a:prstGeom prst="roundRect">
            <a:avLst>
              <a:gd name="adj" fmla="val 9589"/>
            </a:avLst>
          </a:prstGeom>
          <a:solidFill>
            <a:srgbClr val="00B0F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6" name="角丸四角形 25"/>
          <p:cNvSpPr/>
          <p:nvPr/>
        </p:nvSpPr>
        <p:spPr bwMode="auto">
          <a:xfrm>
            <a:off x="1115616" y="1758254"/>
            <a:ext cx="372244" cy="222946"/>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7" name="角丸四角形 26"/>
          <p:cNvSpPr/>
          <p:nvPr/>
        </p:nvSpPr>
        <p:spPr bwMode="auto">
          <a:xfrm>
            <a:off x="1510268" y="1758254"/>
            <a:ext cx="372244" cy="222946"/>
          </a:xfrm>
          <a:prstGeom prst="roundRect">
            <a:avLst>
              <a:gd name="adj" fmla="val 9589"/>
            </a:avLst>
          </a:prstGeom>
          <a:solidFill>
            <a:srgbClr val="FF99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8" name="角丸四角形 27"/>
          <p:cNvSpPr/>
          <p:nvPr/>
        </p:nvSpPr>
        <p:spPr bwMode="auto">
          <a:xfrm>
            <a:off x="1872913" y="1758254"/>
            <a:ext cx="372244" cy="222946"/>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9" name="角丸四角形 28"/>
          <p:cNvSpPr/>
          <p:nvPr/>
        </p:nvSpPr>
        <p:spPr bwMode="auto">
          <a:xfrm>
            <a:off x="2232953" y="1758254"/>
            <a:ext cx="372244" cy="222946"/>
          </a:xfrm>
          <a:prstGeom prst="roundRect">
            <a:avLst>
              <a:gd name="adj" fmla="val 9589"/>
            </a:avLst>
          </a:prstGeom>
          <a:solidFill>
            <a:srgbClr val="FF99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30" name="角丸四角形 29"/>
          <p:cNvSpPr/>
          <p:nvPr/>
        </p:nvSpPr>
        <p:spPr bwMode="auto">
          <a:xfrm>
            <a:off x="1519907" y="3212976"/>
            <a:ext cx="1179885" cy="504056"/>
          </a:xfrm>
          <a:prstGeom prst="roundRect">
            <a:avLst>
              <a:gd name="adj" fmla="val 9589"/>
            </a:avLst>
          </a:prstGeom>
          <a:solidFill>
            <a:srgbClr val="33CC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31" name="角丸四角形 30"/>
          <p:cNvSpPr/>
          <p:nvPr/>
        </p:nvSpPr>
        <p:spPr bwMode="auto">
          <a:xfrm>
            <a:off x="460375" y="3320988"/>
            <a:ext cx="892833" cy="288032"/>
          </a:xfrm>
          <a:prstGeom prst="roundRect">
            <a:avLst>
              <a:gd name="adj" fmla="val 9589"/>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メモリー</a:t>
            </a:r>
          </a:p>
        </p:txBody>
      </p:sp>
      <p:sp>
        <p:nvSpPr>
          <p:cNvPr id="32" name="角丸四角形 31"/>
          <p:cNvSpPr/>
          <p:nvPr/>
        </p:nvSpPr>
        <p:spPr bwMode="auto">
          <a:xfrm>
            <a:off x="1663432" y="3320988"/>
            <a:ext cx="892833" cy="288032"/>
          </a:xfrm>
          <a:prstGeom prst="roundRect">
            <a:avLst>
              <a:gd name="adj" fmla="val 9589"/>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メモリー</a:t>
            </a:r>
          </a:p>
        </p:txBody>
      </p:sp>
      <p:sp>
        <p:nvSpPr>
          <p:cNvPr id="33" name="角丸四角形 32"/>
          <p:cNvSpPr/>
          <p:nvPr/>
        </p:nvSpPr>
        <p:spPr bwMode="auto">
          <a:xfrm>
            <a:off x="307975" y="5733256"/>
            <a:ext cx="1179885" cy="792088"/>
          </a:xfrm>
          <a:prstGeom prst="roundRect">
            <a:avLst>
              <a:gd name="adj" fmla="val 9589"/>
            </a:avLst>
          </a:prstGeom>
          <a:solidFill>
            <a:srgbClr val="33CC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34" name="角丸四角形 33"/>
          <p:cNvSpPr/>
          <p:nvPr/>
        </p:nvSpPr>
        <p:spPr bwMode="auto">
          <a:xfrm>
            <a:off x="307974" y="4293735"/>
            <a:ext cx="2391817" cy="1295505"/>
          </a:xfrm>
          <a:prstGeom prst="roundRect">
            <a:avLst>
              <a:gd name="adj" fmla="val 5015"/>
            </a:avLst>
          </a:prstGeom>
          <a:solidFill>
            <a:srgbClr val="FFFF99"/>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39" name="角丸四角形 38"/>
          <p:cNvSpPr/>
          <p:nvPr/>
        </p:nvSpPr>
        <p:spPr bwMode="auto">
          <a:xfrm>
            <a:off x="392931" y="4577654"/>
            <a:ext cx="372244" cy="222946"/>
          </a:xfrm>
          <a:prstGeom prst="roundRect">
            <a:avLst>
              <a:gd name="adj" fmla="val 9589"/>
            </a:avLst>
          </a:prstGeom>
          <a:solidFill>
            <a:srgbClr val="FF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0" name="角丸四角形 39"/>
          <p:cNvSpPr/>
          <p:nvPr/>
        </p:nvSpPr>
        <p:spPr bwMode="auto">
          <a:xfrm>
            <a:off x="755576" y="4577654"/>
            <a:ext cx="372244" cy="222946"/>
          </a:xfrm>
          <a:prstGeom prst="roundRect">
            <a:avLst>
              <a:gd name="adj" fmla="val 9589"/>
            </a:avLst>
          </a:prstGeom>
          <a:solidFill>
            <a:srgbClr val="00B0F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1" name="角丸四角形 40"/>
          <p:cNvSpPr/>
          <p:nvPr/>
        </p:nvSpPr>
        <p:spPr bwMode="auto">
          <a:xfrm>
            <a:off x="1115616" y="4577654"/>
            <a:ext cx="372244" cy="222946"/>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2" name="角丸四角形 41"/>
          <p:cNvSpPr/>
          <p:nvPr/>
        </p:nvSpPr>
        <p:spPr bwMode="auto">
          <a:xfrm>
            <a:off x="1510268" y="4577654"/>
            <a:ext cx="372244" cy="222946"/>
          </a:xfrm>
          <a:prstGeom prst="roundRect">
            <a:avLst>
              <a:gd name="adj" fmla="val 9589"/>
            </a:avLst>
          </a:prstGeom>
          <a:solidFill>
            <a:srgbClr val="FF99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3" name="角丸四角形 42"/>
          <p:cNvSpPr/>
          <p:nvPr/>
        </p:nvSpPr>
        <p:spPr bwMode="auto">
          <a:xfrm>
            <a:off x="1872913" y="4577654"/>
            <a:ext cx="372244" cy="222946"/>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4" name="角丸四角形 43"/>
          <p:cNvSpPr/>
          <p:nvPr/>
        </p:nvSpPr>
        <p:spPr bwMode="auto">
          <a:xfrm>
            <a:off x="2232953" y="4577654"/>
            <a:ext cx="372244" cy="222946"/>
          </a:xfrm>
          <a:prstGeom prst="roundRect">
            <a:avLst>
              <a:gd name="adj" fmla="val 9589"/>
            </a:avLst>
          </a:prstGeom>
          <a:solidFill>
            <a:srgbClr val="FF99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5" name="角丸四角形 44"/>
          <p:cNvSpPr/>
          <p:nvPr/>
        </p:nvSpPr>
        <p:spPr bwMode="auto">
          <a:xfrm>
            <a:off x="1519907" y="5733256"/>
            <a:ext cx="1179885" cy="792088"/>
          </a:xfrm>
          <a:prstGeom prst="roundRect">
            <a:avLst>
              <a:gd name="adj" fmla="val 9589"/>
            </a:avLst>
          </a:prstGeom>
          <a:solidFill>
            <a:srgbClr val="33CC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46" name="角丸四角形 45"/>
          <p:cNvSpPr/>
          <p:nvPr/>
        </p:nvSpPr>
        <p:spPr bwMode="auto">
          <a:xfrm>
            <a:off x="460375" y="5877272"/>
            <a:ext cx="892833" cy="288032"/>
          </a:xfrm>
          <a:prstGeom prst="roundRect">
            <a:avLst>
              <a:gd name="adj" fmla="val 9589"/>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画面　と </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I/O</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7" name="角丸四角形 46"/>
          <p:cNvSpPr/>
          <p:nvPr/>
        </p:nvSpPr>
        <p:spPr bwMode="auto">
          <a:xfrm>
            <a:off x="1663432" y="5877272"/>
            <a:ext cx="892833" cy="288032"/>
          </a:xfrm>
          <a:prstGeom prst="roundRect">
            <a:avLst>
              <a:gd name="adj" fmla="val 9589"/>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画面 と </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I/O</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8" name="角丸四角形 47"/>
          <p:cNvSpPr/>
          <p:nvPr/>
        </p:nvSpPr>
        <p:spPr bwMode="auto">
          <a:xfrm>
            <a:off x="460374" y="6169733"/>
            <a:ext cx="892833" cy="288032"/>
          </a:xfrm>
          <a:prstGeom prst="roundRect">
            <a:avLst>
              <a:gd name="adj" fmla="val 9589"/>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9" name="角丸四角形 48"/>
          <p:cNvSpPr/>
          <p:nvPr/>
        </p:nvSpPr>
        <p:spPr bwMode="auto">
          <a:xfrm>
            <a:off x="1663431" y="6169733"/>
            <a:ext cx="892833" cy="288032"/>
          </a:xfrm>
          <a:prstGeom prst="roundRect">
            <a:avLst>
              <a:gd name="adj" fmla="val 9589"/>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cxnSp>
        <p:nvCxnSpPr>
          <p:cNvPr id="7" name="直線矢印コネクタ 6"/>
          <p:cNvCxnSpPr>
            <a:stCxn id="4" idx="0"/>
          </p:cNvCxnSpPr>
          <p:nvPr/>
        </p:nvCxnSpPr>
        <p:spPr bwMode="auto">
          <a:xfrm flipV="1">
            <a:off x="897918" y="2261566"/>
            <a:ext cx="8873" cy="951410"/>
          </a:xfrm>
          <a:prstGeom prst="straightConnector1">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直線矢印コネクタ 49"/>
          <p:cNvCxnSpPr/>
          <p:nvPr/>
        </p:nvCxnSpPr>
        <p:spPr bwMode="auto">
          <a:xfrm flipV="1">
            <a:off x="2051720" y="2276872"/>
            <a:ext cx="8873" cy="951410"/>
          </a:xfrm>
          <a:prstGeom prst="straightConnector1">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 name="角丸四角形 15"/>
          <p:cNvSpPr/>
          <p:nvPr/>
        </p:nvSpPr>
        <p:spPr bwMode="auto">
          <a:xfrm>
            <a:off x="392929" y="2708921"/>
            <a:ext cx="2221905" cy="288032"/>
          </a:xfrm>
          <a:prstGeom prst="roundRect">
            <a:avLst>
              <a:gd name="adj" fmla="val 9589"/>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200" dirty="0" smtClean="0">
                <a:solidFill>
                  <a:schemeClr val="bg1"/>
                </a:solidFill>
                <a:latin typeface="Arial" pitchFamily="34" charset="0"/>
                <a:ea typeface="HGP創英角ｺﾞｼｯｸUB" pitchFamily="50" charset="-128"/>
                <a:cs typeface="Arial" pitchFamily="34" charset="0"/>
              </a:rPr>
              <a:t>サーバー</a:t>
            </a:r>
            <a:r>
              <a:rPr kumimoji="0" lang="en-US" altLang="ja-JP" sz="1200" dirty="0" smtClean="0">
                <a:solidFill>
                  <a:schemeClr val="bg1"/>
                </a:solidFill>
                <a:latin typeface="Arial" pitchFamily="34" charset="0"/>
                <a:ea typeface="HGP創英角ｺﾞｼｯｸUB" pitchFamily="50" charset="-128"/>
                <a:cs typeface="Arial" pitchFamily="34" charset="0"/>
              </a:rPr>
              <a:t>OS</a:t>
            </a:r>
            <a:endParaRPr kumimoji="0" lang="ja-JP" altLang="en-US"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17" name="角丸四角形 16"/>
          <p:cNvSpPr/>
          <p:nvPr/>
        </p:nvSpPr>
        <p:spPr bwMode="auto">
          <a:xfrm>
            <a:off x="392930" y="2348880"/>
            <a:ext cx="2221905" cy="288032"/>
          </a:xfrm>
          <a:prstGeom prst="roundRect">
            <a:avLst>
              <a:gd name="adj" fmla="val 9589"/>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a:solidFill>
                  <a:schemeClr val="bg1"/>
                </a:solidFill>
                <a:latin typeface="Arial" pitchFamily="34" charset="0"/>
                <a:ea typeface="HGP創英角ｺﾞｼｯｸUB" pitchFamily="50" charset="-128"/>
                <a:cs typeface="Arial" pitchFamily="34" charset="0"/>
              </a:rPr>
              <a:t>Citrix </a:t>
            </a:r>
            <a:r>
              <a:rPr kumimoji="0" lang="en-US" altLang="ja-JP" sz="1200" dirty="0" smtClean="0">
                <a:solidFill>
                  <a:schemeClr val="bg1"/>
                </a:solidFill>
                <a:latin typeface="Arial" pitchFamily="34" charset="0"/>
                <a:ea typeface="HGP創英角ｺﾞｼｯｸUB" pitchFamily="50" charset="-128"/>
                <a:cs typeface="Arial" pitchFamily="34" charset="0"/>
              </a:rPr>
              <a:t>Provisioning</a:t>
            </a:r>
            <a:r>
              <a:rPr kumimoji="0" lang="ja-JP" altLang="en-US" sz="1200" dirty="0">
                <a:solidFill>
                  <a:schemeClr val="bg1"/>
                </a:solidFill>
                <a:latin typeface="Arial" pitchFamily="34" charset="0"/>
                <a:ea typeface="HGP創英角ｺﾞｼｯｸUB" pitchFamily="50" charset="-128"/>
                <a:cs typeface="Arial" pitchFamily="34" charset="0"/>
              </a:rPr>
              <a:t> </a:t>
            </a:r>
            <a:r>
              <a:rPr kumimoji="0" lang="en-US" altLang="ja-JP" sz="1200" dirty="0" smtClean="0">
                <a:solidFill>
                  <a:schemeClr val="bg1"/>
                </a:solidFill>
                <a:latin typeface="Arial" pitchFamily="34" charset="0"/>
                <a:ea typeface="HGP創英角ｺﾞｼｯｸUB" pitchFamily="50" charset="-128"/>
                <a:cs typeface="Arial" pitchFamily="34" charset="0"/>
              </a:rPr>
              <a:t>Server</a:t>
            </a:r>
            <a:r>
              <a:rPr kumimoji="0" lang="ja-JP" altLang="en-US" sz="1200" dirty="0">
                <a:solidFill>
                  <a:schemeClr val="bg1"/>
                </a:solidFill>
                <a:latin typeface="Arial" pitchFamily="34" charset="0"/>
                <a:ea typeface="HGP創英角ｺﾞｼｯｸUB" pitchFamily="50" charset="-128"/>
                <a:cs typeface="Arial" pitchFamily="34" charset="0"/>
              </a:rPr>
              <a:t>など</a:t>
            </a:r>
            <a:endParaRPr kumimoji="0" lang="ja-JP" altLang="en-US"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cxnSp>
        <p:nvCxnSpPr>
          <p:cNvPr id="51" name="直線矢印コネクタ 50"/>
          <p:cNvCxnSpPr/>
          <p:nvPr/>
        </p:nvCxnSpPr>
        <p:spPr bwMode="auto">
          <a:xfrm flipV="1">
            <a:off x="899592" y="4910556"/>
            <a:ext cx="8873" cy="951410"/>
          </a:xfrm>
          <a:prstGeom prst="straightConnector1">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直線矢印コネクタ 51"/>
          <p:cNvCxnSpPr/>
          <p:nvPr/>
        </p:nvCxnSpPr>
        <p:spPr bwMode="auto">
          <a:xfrm flipV="1">
            <a:off x="2053394" y="4925862"/>
            <a:ext cx="8873" cy="951410"/>
          </a:xfrm>
          <a:prstGeom prst="straightConnector1">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 name="角丸四角形 35"/>
          <p:cNvSpPr/>
          <p:nvPr/>
        </p:nvSpPr>
        <p:spPr bwMode="auto">
          <a:xfrm>
            <a:off x="392930" y="5157192"/>
            <a:ext cx="2221905" cy="288032"/>
          </a:xfrm>
          <a:prstGeom prst="roundRect">
            <a:avLst>
              <a:gd name="adj" fmla="val 9589"/>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Citrix </a:t>
            </a:r>
            <a:r>
              <a:rPr kumimoji="0" lang="en-US" altLang="ja-JP" sz="1200" b="0" i="0" u="none" strike="noStrike" cap="none" normalizeH="0" baseline="0" dirty="0" err="1" smtClean="0">
                <a:ln>
                  <a:noFill/>
                </a:ln>
                <a:solidFill>
                  <a:schemeClr val="bg1"/>
                </a:solidFill>
                <a:effectLst/>
                <a:latin typeface="Arial" pitchFamily="34" charset="0"/>
                <a:ea typeface="HGP創英角ｺﾞｼｯｸUB" pitchFamily="50" charset="-128"/>
                <a:cs typeface="Arial" pitchFamily="34" charset="0"/>
              </a:rPr>
              <a:t>Xen</a:t>
            </a:r>
            <a:r>
              <a:rPr kumimoji="0" lang="en-US" altLang="ja-JP"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 Desktop </a:t>
            </a:r>
            <a:r>
              <a:rPr kumimoji="0" lang="ja-JP" altLang="en-US"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など</a:t>
            </a:r>
          </a:p>
        </p:txBody>
      </p:sp>
      <p:sp>
        <p:nvSpPr>
          <p:cNvPr id="37" name="角丸四角形 36"/>
          <p:cNvSpPr/>
          <p:nvPr/>
        </p:nvSpPr>
        <p:spPr bwMode="auto">
          <a:xfrm>
            <a:off x="399826" y="4781846"/>
            <a:ext cx="1104056" cy="288032"/>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38" name="角丸四角形 37"/>
          <p:cNvSpPr/>
          <p:nvPr/>
        </p:nvSpPr>
        <p:spPr bwMode="auto">
          <a:xfrm>
            <a:off x="1510779" y="4781846"/>
            <a:ext cx="1104056" cy="288032"/>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 name="フローチャート : 磁気ディスク 4"/>
          <p:cNvSpPr/>
          <p:nvPr/>
        </p:nvSpPr>
        <p:spPr bwMode="auto">
          <a:xfrm>
            <a:off x="3124200" y="1495237"/>
            <a:ext cx="533400" cy="642458"/>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7" name="正方形/長方形 56"/>
          <p:cNvSpPr/>
          <p:nvPr/>
        </p:nvSpPr>
        <p:spPr>
          <a:xfrm>
            <a:off x="1091957" y="4264223"/>
            <a:ext cx="813043" cy="307777"/>
          </a:xfrm>
          <a:prstGeom prst="rect">
            <a:avLst/>
          </a:prstGeom>
        </p:spPr>
        <p:txBody>
          <a:bodyPr wrap="none">
            <a:spAutoFit/>
          </a:bodyPr>
          <a:lstStyle/>
          <a:p>
            <a:pPr lvl="0" algn="ctr">
              <a:spcBef>
                <a:spcPct val="20000"/>
              </a:spcBef>
            </a:pPr>
            <a:r>
              <a:rPr kumimoji="0" lang="ja-JP" altLang="en-US" sz="1400" dirty="0" smtClean="0">
                <a:solidFill>
                  <a:srgbClr val="0000FF"/>
                </a:solidFill>
                <a:latin typeface="Arial" pitchFamily="34" charset="0"/>
                <a:ea typeface="HGP創英角ｺﾞｼｯｸUB" pitchFamily="50" charset="-128"/>
                <a:cs typeface="Arial" pitchFamily="34" charset="0"/>
              </a:rPr>
              <a:t>サーバー</a:t>
            </a:r>
            <a:endParaRPr kumimoji="0" lang="en-US" altLang="ja-JP" sz="1400" dirty="0">
              <a:solidFill>
                <a:srgbClr val="0000FF"/>
              </a:solidFill>
              <a:latin typeface="Arial" pitchFamily="34" charset="0"/>
              <a:ea typeface="HGP創英角ｺﾞｼｯｸUB" pitchFamily="50" charset="-128"/>
              <a:cs typeface="Arial" pitchFamily="34" charset="0"/>
            </a:endParaRPr>
          </a:p>
        </p:txBody>
      </p:sp>
      <p:sp>
        <p:nvSpPr>
          <p:cNvPr id="58" name="正方形/長方形 57"/>
          <p:cNvSpPr/>
          <p:nvPr/>
        </p:nvSpPr>
        <p:spPr>
          <a:xfrm>
            <a:off x="1091957" y="1447800"/>
            <a:ext cx="813043" cy="307777"/>
          </a:xfrm>
          <a:prstGeom prst="rect">
            <a:avLst/>
          </a:prstGeom>
        </p:spPr>
        <p:txBody>
          <a:bodyPr wrap="none">
            <a:spAutoFit/>
          </a:bodyPr>
          <a:lstStyle/>
          <a:p>
            <a:pPr lvl="0" algn="ctr">
              <a:spcBef>
                <a:spcPct val="20000"/>
              </a:spcBef>
            </a:pPr>
            <a:r>
              <a:rPr kumimoji="0" lang="ja-JP" altLang="en-US" sz="1400" dirty="0" smtClean="0">
                <a:solidFill>
                  <a:srgbClr val="0000FF"/>
                </a:solidFill>
                <a:latin typeface="Arial" pitchFamily="34" charset="0"/>
                <a:ea typeface="HGP創英角ｺﾞｼｯｸUB" pitchFamily="50" charset="-128"/>
                <a:cs typeface="Arial" pitchFamily="34" charset="0"/>
              </a:rPr>
              <a:t>サーバー</a:t>
            </a:r>
            <a:endParaRPr kumimoji="0" lang="en-US" altLang="ja-JP" sz="1400" dirty="0">
              <a:solidFill>
                <a:srgbClr val="0000FF"/>
              </a:solidFill>
              <a:latin typeface="Arial" pitchFamily="34" charset="0"/>
              <a:ea typeface="HGP創英角ｺﾞｼｯｸUB" pitchFamily="50" charset="-128"/>
              <a:cs typeface="Arial" pitchFamily="34" charset="0"/>
            </a:endParaRPr>
          </a:p>
        </p:txBody>
      </p:sp>
      <p:cxnSp>
        <p:nvCxnSpPr>
          <p:cNvPr id="8" name="曲線コネクタ 7"/>
          <p:cNvCxnSpPr>
            <a:stCxn id="17" idx="3"/>
            <a:endCxn id="32" idx="3"/>
          </p:cNvCxnSpPr>
          <p:nvPr/>
        </p:nvCxnSpPr>
        <p:spPr bwMode="auto">
          <a:xfrm flipH="1">
            <a:off x="2556265" y="2492896"/>
            <a:ext cx="58570" cy="972108"/>
          </a:xfrm>
          <a:prstGeom prst="curvedConnector3">
            <a:avLst>
              <a:gd name="adj1" fmla="val -390302"/>
            </a:avLst>
          </a:prstGeom>
          <a:solidFill>
            <a:schemeClr val="bg1"/>
          </a:solidFill>
          <a:ln w="28575"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3" name="角丸四角形 52"/>
          <p:cNvSpPr/>
          <p:nvPr/>
        </p:nvSpPr>
        <p:spPr bwMode="auto">
          <a:xfrm>
            <a:off x="2362200" y="3124200"/>
            <a:ext cx="186122" cy="131995"/>
          </a:xfrm>
          <a:prstGeom prst="roundRect">
            <a:avLst>
              <a:gd name="adj" fmla="val 9589"/>
            </a:avLst>
          </a:prstGeom>
          <a:solidFill>
            <a:srgbClr val="FF99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4" name="角丸四角形 53"/>
          <p:cNvSpPr/>
          <p:nvPr/>
        </p:nvSpPr>
        <p:spPr bwMode="auto">
          <a:xfrm>
            <a:off x="2543944" y="3124200"/>
            <a:ext cx="186122" cy="131995"/>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5" name="角丸四角形 54"/>
          <p:cNvSpPr/>
          <p:nvPr/>
        </p:nvSpPr>
        <p:spPr bwMode="auto">
          <a:xfrm>
            <a:off x="2772544" y="3124200"/>
            <a:ext cx="186122" cy="131995"/>
          </a:xfrm>
          <a:prstGeom prst="roundRect">
            <a:avLst>
              <a:gd name="adj" fmla="val 9589"/>
            </a:avLst>
          </a:prstGeom>
          <a:solidFill>
            <a:srgbClr val="FF99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6" name="角丸四角形 55"/>
          <p:cNvSpPr/>
          <p:nvPr/>
        </p:nvSpPr>
        <p:spPr bwMode="auto">
          <a:xfrm>
            <a:off x="2362200" y="3231593"/>
            <a:ext cx="596466" cy="144016"/>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cxnSp>
        <p:nvCxnSpPr>
          <p:cNvPr id="11" name="カギ線コネクタ 10"/>
          <p:cNvCxnSpPr>
            <a:stCxn id="30" idx="3"/>
            <a:endCxn id="5" idx="3"/>
          </p:cNvCxnSpPr>
          <p:nvPr/>
        </p:nvCxnSpPr>
        <p:spPr bwMode="auto">
          <a:xfrm flipV="1">
            <a:off x="2699792" y="2137695"/>
            <a:ext cx="691108" cy="1327309"/>
          </a:xfrm>
          <a:prstGeom prst="bentConnector2">
            <a:avLst/>
          </a:prstGeom>
          <a:solidFill>
            <a:schemeClr val="bg1"/>
          </a:solidFill>
          <a:ln w="28575" cap="flat" cmpd="sng" algn="ctr">
            <a:solidFill>
              <a:srgbClr val="002060"/>
            </a:solidFill>
            <a:prstDash val="sysDot"/>
            <a:round/>
            <a:headEnd type="triangl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 name="フローチャート : 磁気ディスク 58"/>
          <p:cNvSpPr/>
          <p:nvPr/>
        </p:nvSpPr>
        <p:spPr bwMode="auto">
          <a:xfrm>
            <a:off x="3110001" y="4310542"/>
            <a:ext cx="533400" cy="642458"/>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cxnSp>
        <p:nvCxnSpPr>
          <p:cNvPr id="60" name="カギ線コネクタ 59"/>
          <p:cNvCxnSpPr>
            <a:stCxn id="38" idx="3"/>
            <a:endCxn id="59" idx="2"/>
          </p:cNvCxnSpPr>
          <p:nvPr/>
        </p:nvCxnSpPr>
        <p:spPr bwMode="auto">
          <a:xfrm flipV="1">
            <a:off x="2614835" y="4631771"/>
            <a:ext cx="495166" cy="294091"/>
          </a:xfrm>
          <a:prstGeom prst="bentConnector3">
            <a:avLst>
              <a:gd name="adj1" fmla="val 50000"/>
            </a:avLst>
          </a:prstGeom>
          <a:solidFill>
            <a:schemeClr val="bg1"/>
          </a:solidFill>
          <a:ln w="28575" cap="flat" cmpd="sng" algn="ctr">
            <a:solidFill>
              <a:srgbClr val="002060"/>
            </a:solidFill>
            <a:prstDash val="sysDot"/>
            <a:round/>
            <a:headEnd type="triangl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5" name="曲線コネクタ 64"/>
          <p:cNvCxnSpPr>
            <a:stCxn id="36" idx="3"/>
            <a:endCxn id="47" idx="3"/>
          </p:cNvCxnSpPr>
          <p:nvPr/>
        </p:nvCxnSpPr>
        <p:spPr bwMode="auto">
          <a:xfrm flipH="1">
            <a:off x="2556265" y="5301208"/>
            <a:ext cx="58570" cy="720080"/>
          </a:xfrm>
          <a:prstGeom prst="curvedConnector3">
            <a:avLst>
              <a:gd name="adj1" fmla="val -390302"/>
            </a:avLst>
          </a:prstGeom>
          <a:solidFill>
            <a:schemeClr val="bg1"/>
          </a:solidFill>
          <a:ln w="28575"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正方形/長方形 67"/>
          <p:cNvSpPr/>
          <p:nvPr/>
        </p:nvSpPr>
        <p:spPr>
          <a:xfrm>
            <a:off x="2911139" y="2209800"/>
            <a:ext cx="822661" cy="261610"/>
          </a:xfrm>
          <a:prstGeom prst="rect">
            <a:avLst/>
          </a:prstGeom>
        </p:spPr>
        <p:txBody>
          <a:bodyPr wrap="none">
            <a:spAutoFit/>
          </a:bodyPr>
          <a:lstStyle/>
          <a:p>
            <a:pPr lvl="0" algn="ctr">
              <a:spcBef>
                <a:spcPct val="20000"/>
              </a:spcBef>
            </a:pPr>
            <a:r>
              <a:rPr kumimoji="0" lang="ja-JP" altLang="en-US" sz="1100" dirty="0" smtClean="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rPr>
              <a:t>ディスク</a:t>
            </a:r>
            <a:r>
              <a:rPr lang="en-US" altLang="ja-JP" sz="1100" dirty="0" smtClean="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rPr>
              <a:t>I/O</a:t>
            </a:r>
            <a:endParaRPr kumimoji="0" lang="en-US" altLang="ja-JP" sz="1100" dirty="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endParaRPr>
          </a:p>
        </p:txBody>
      </p:sp>
      <p:sp>
        <p:nvSpPr>
          <p:cNvPr id="69" name="正方形/長方形 68"/>
          <p:cNvSpPr/>
          <p:nvPr/>
        </p:nvSpPr>
        <p:spPr>
          <a:xfrm>
            <a:off x="2320254" y="4343400"/>
            <a:ext cx="822661" cy="261610"/>
          </a:xfrm>
          <a:prstGeom prst="rect">
            <a:avLst/>
          </a:prstGeom>
        </p:spPr>
        <p:txBody>
          <a:bodyPr wrap="none">
            <a:spAutoFit/>
          </a:bodyPr>
          <a:lstStyle/>
          <a:p>
            <a:pPr lvl="0" algn="ctr">
              <a:spcBef>
                <a:spcPct val="20000"/>
              </a:spcBef>
            </a:pPr>
            <a:r>
              <a:rPr kumimoji="0" lang="ja-JP" altLang="en-US" sz="1100" dirty="0" smtClean="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rPr>
              <a:t>ディスク</a:t>
            </a:r>
            <a:r>
              <a:rPr lang="en-US" altLang="ja-JP" sz="1100" dirty="0" smtClean="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rPr>
              <a:t>I/O</a:t>
            </a:r>
            <a:endParaRPr kumimoji="0" lang="en-US" altLang="ja-JP" sz="1100" dirty="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endParaRPr>
          </a:p>
        </p:txBody>
      </p:sp>
      <p:sp>
        <p:nvSpPr>
          <p:cNvPr id="70" name="角丸四角形吹き出し 69"/>
          <p:cNvSpPr/>
          <p:nvPr/>
        </p:nvSpPr>
        <p:spPr bwMode="auto">
          <a:xfrm>
            <a:off x="2895600" y="2492896"/>
            <a:ext cx="1066800" cy="697301"/>
          </a:xfrm>
          <a:prstGeom prst="wedgeRoundRectCallout">
            <a:avLst>
              <a:gd name="adj1" fmla="val -56941"/>
              <a:gd name="adj2" fmla="val -11085"/>
              <a:gd name="adj3" fmla="val 16667"/>
            </a:avLst>
          </a:prstGeom>
          <a:solidFill>
            <a:srgbClr val="C00000">
              <a:alpha val="69804"/>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r>
              <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とアプリケーションのメモリーにロード</a:t>
            </a:r>
          </a:p>
        </p:txBody>
      </p:sp>
      <p:sp>
        <p:nvSpPr>
          <p:cNvPr id="71" name="角丸四角形吹き出し 70"/>
          <p:cNvSpPr/>
          <p:nvPr/>
        </p:nvSpPr>
        <p:spPr bwMode="auto">
          <a:xfrm>
            <a:off x="2895600" y="5733256"/>
            <a:ext cx="1066800" cy="743744"/>
          </a:xfrm>
          <a:prstGeom prst="wedgeRoundRectCallout">
            <a:avLst>
              <a:gd name="adj1" fmla="val -64761"/>
              <a:gd name="adj2" fmla="val -23841"/>
              <a:gd name="adj3" fmla="val 16667"/>
            </a:avLst>
          </a:prstGeom>
          <a:solidFill>
            <a:srgbClr val="C00000">
              <a:alpha val="69804"/>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画面とマウス</a:t>
            </a:r>
            <a:r>
              <a:rPr lang="en-US" altLang="ja-JP" sz="1050" dirty="0" smtClean="0">
                <a:solidFill>
                  <a:schemeClr val="bg1"/>
                </a:solidFill>
                <a:latin typeface="Arial" pitchFamily="34" charset="0"/>
                <a:ea typeface="HGP創英角ｺﾞｼｯｸUB" pitchFamily="50" charset="-128"/>
                <a:cs typeface="Arial" pitchFamily="34" charset="0"/>
              </a:rPr>
              <a:t>&amp;KB</a:t>
            </a:r>
            <a:r>
              <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の入出力のみ転送</a:t>
            </a:r>
          </a:p>
        </p:txBody>
      </p:sp>
    </p:spTree>
    <p:extLst>
      <p:ext uri="{BB962C8B-B14F-4D97-AF65-F5344CB8AC3E}">
        <p14:creationId xmlns:p14="http://schemas.microsoft.com/office/powerpoint/2010/main" val="28926220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wipe(left)">
                                      <p:cBhvr>
                                        <p:cTn id="12"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5"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デスクトップの仮想化／メリット</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18" name="角丸四角形 17"/>
          <p:cNvSpPr/>
          <p:nvPr/>
        </p:nvSpPr>
        <p:spPr bwMode="auto">
          <a:xfrm>
            <a:off x="827584" y="980728"/>
            <a:ext cx="8037016" cy="2304256"/>
          </a:xfrm>
          <a:prstGeom prst="roundRect">
            <a:avLst>
              <a:gd name="adj" fmla="val 3332"/>
            </a:avLst>
          </a:prstGeom>
          <a:solidFill>
            <a:schemeClr val="accent3">
              <a:lumMod val="95000"/>
            </a:schemeClr>
          </a:solidFill>
          <a:ln w="38100"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spcBef>
                <a:spcPts val="0"/>
              </a:spcBef>
            </a:pPr>
            <a:r>
              <a:rPr kumimoji="0" lang="ja-JP" altLang="en-US" sz="2000" dirty="0">
                <a:solidFill>
                  <a:srgbClr val="008000"/>
                </a:solidFill>
                <a:latin typeface="Arial" pitchFamily="34" charset="0"/>
                <a:ea typeface="HGP創英角ｺﾞｼｯｸUB" pitchFamily="50" charset="-128"/>
                <a:cs typeface="Arial" pitchFamily="34" charset="0"/>
              </a:rPr>
              <a:t>データを</a:t>
            </a:r>
            <a:r>
              <a:rPr kumimoji="0" lang="ja-JP" altLang="en-US" sz="2000" dirty="0" smtClean="0">
                <a:solidFill>
                  <a:srgbClr val="008000"/>
                </a:solidFill>
                <a:latin typeface="Arial" pitchFamily="34" charset="0"/>
                <a:ea typeface="HGP創英角ｺﾞｼｯｸUB" pitchFamily="50" charset="-128"/>
                <a:cs typeface="Arial" pitchFamily="34" charset="0"/>
              </a:rPr>
              <a:t>持ち歩かず自分</a:t>
            </a:r>
            <a:r>
              <a:rPr kumimoji="0" lang="ja-JP" altLang="en-US" sz="2000" dirty="0">
                <a:solidFill>
                  <a:srgbClr val="008000"/>
                </a:solidFill>
                <a:latin typeface="Arial" pitchFamily="34" charset="0"/>
                <a:ea typeface="HGP創英角ｺﾞｼｯｸUB" pitchFamily="50" charset="-128"/>
                <a:cs typeface="Arial" pitchFamily="34" charset="0"/>
              </a:rPr>
              <a:t>のデスクトップ</a:t>
            </a:r>
            <a:r>
              <a:rPr kumimoji="0" lang="ja-JP" altLang="en-US" sz="2000" dirty="0" smtClean="0">
                <a:solidFill>
                  <a:srgbClr val="008000"/>
                </a:solidFill>
                <a:latin typeface="Arial" pitchFamily="34" charset="0"/>
                <a:ea typeface="HGP創英角ｺﾞｼｯｸUB" pitchFamily="50" charset="-128"/>
                <a:cs typeface="Arial" pitchFamily="34" charset="0"/>
              </a:rPr>
              <a:t>環境が利用可能</a:t>
            </a:r>
            <a:endParaRPr kumimoji="0" lang="ja-JP" altLang="en-US" sz="2000" dirty="0">
              <a:solidFill>
                <a:srgbClr val="008000"/>
              </a:solidFill>
              <a:latin typeface="Arial" pitchFamily="34" charset="0"/>
              <a:ea typeface="HGP創英角ｺﾞｼｯｸUB" pitchFamily="50" charset="-128"/>
              <a:cs typeface="Arial" pitchFamily="34" charset="0"/>
            </a:endParaRPr>
          </a:p>
          <a:p>
            <a:pPr marL="177800" lvl="1">
              <a:spcBef>
                <a:spcPts val="0"/>
              </a:spcBef>
            </a:pPr>
            <a:r>
              <a:rPr kumimoji="0" lang="ja-JP" altLang="en-US" dirty="0" smtClean="0">
                <a:solidFill>
                  <a:srgbClr val="008000"/>
                </a:solidFill>
                <a:latin typeface="Arial" pitchFamily="34" charset="0"/>
                <a:ea typeface="HGP創英角ｺﾞｼｯｸUB" pitchFamily="50" charset="-128"/>
                <a:cs typeface="Arial" pitchFamily="34" charset="0"/>
              </a:rPr>
              <a:t>ネットワーク</a:t>
            </a:r>
            <a:r>
              <a:rPr kumimoji="0" lang="ja-JP" altLang="en-US" dirty="0">
                <a:solidFill>
                  <a:srgbClr val="008000"/>
                </a:solidFill>
                <a:latin typeface="Arial" pitchFamily="34" charset="0"/>
                <a:ea typeface="HGP創英角ｺﾞｼｯｸUB" pitchFamily="50" charset="-128"/>
                <a:cs typeface="Arial" pitchFamily="34" charset="0"/>
              </a:rPr>
              <a:t>が使用できる環境であれば、いつでもどこでも自分のデスクトップ環境を使用することが</a:t>
            </a:r>
            <a:r>
              <a:rPr kumimoji="0" lang="ja-JP" altLang="en-US" dirty="0" smtClean="0">
                <a:solidFill>
                  <a:srgbClr val="008000"/>
                </a:solidFill>
                <a:latin typeface="Arial" pitchFamily="34" charset="0"/>
                <a:ea typeface="HGP創英角ｺﾞｼｯｸUB" pitchFamily="50" charset="-128"/>
                <a:cs typeface="Arial" pitchFamily="34" charset="0"/>
              </a:rPr>
              <a:t>できる。データ</a:t>
            </a:r>
            <a:r>
              <a:rPr kumimoji="0" lang="ja-JP" altLang="en-US" dirty="0">
                <a:solidFill>
                  <a:srgbClr val="008000"/>
                </a:solidFill>
                <a:latin typeface="Arial" pitchFamily="34" charset="0"/>
                <a:ea typeface="HGP創英角ｺﾞｼｯｸUB" pitchFamily="50" charset="-128"/>
                <a:cs typeface="Arial" pitchFamily="34" charset="0"/>
              </a:rPr>
              <a:t>が保存されている端末を持ち歩かないため、同時に情報漏洩などのリスク</a:t>
            </a:r>
            <a:r>
              <a:rPr kumimoji="0" lang="ja-JP" altLang="en-US" dirty="0" smtClean="0">
                <a:solidFill>
                  <a:srgbClr val="008000"/>
                </a:solidFill>
                <a:latin typeface="Arial" pitchFamily="34" charset="0"/>
                <a:ea typeface="HGP創英角ｺﾞｼｯｸUB" pitchFamily="50" charset="-128"/>
                <a:cs typeface="Arial" pitchFamily="34" charset="0"/>
              </a:rPr>
              <a:t>を低減。</a:t>
            </a:r>
          </a:p>
          <a:p>
            <a:pPr>
              <a:spcBef>
                <a:spcPts val="0"/>
              </a:spcBef>
            </a:pPr>
            <a:endParaRPr kumimoji="0" lang="ja-JP" altLang="en-US" sz="1400" dirty="0">
              <a:solidFill>
                <a:srgbClr val="008000"/>
              </a:solidFill>
              <a:latin typeface="Arial" pitchFamily="34" charset="0"/>
              <a:ea typeface="HGP創英角ｺﾞｼｯｸUB" pitchFamily="50" charset="-128"/>
              <a:cs typeface="Arial" pitchFamily="34" charset="0"/>
            </a:endParaRPr>
          </a:p>
          <a:p>
            <a:pPr>
              <a:spcBef>
                <a:spcPts val="0"/>
              </a:spcBef>
            </a:pPr>
            <a:r>
              <a:rPr kumimoji="0" lang="ja-JP" altLang="en-US" sz="2000" dirty="0" smtClean="0">
                <a:solidFill>
                  <a:srgbClr val="008000"/>
                </a:solidFill>
                <a:latin typeface="Arial" pitchFamily="34" charset="0"/>
                <a:ea typeface="HGP創英角ｺﾞｼｯｸUB" pitchFamily="50" charset="-128"/>
                <a:cs typeface="Arial" pitchFamily="34" charset="0"/>
              </a:rPr>
              <a:t>パッチ</a:t>
            </a:r>
            <a:r>
              <a:rPr kumimoji="0" lang="ja-JP" altLang="en-US" sz="2000" dirty="0">
                <a:solidFill>
                  <a:srgbClr val="008000"/>
                </a:solidFill>
                <a:latin typeface="Arial" pitchFamily="34" charset="0"/>
                <a:ea typeface="HGP創英角ｺﾞｼｯｸUB" pitchFamily="50" charset="-128"/>
                <a:cs typeface="Arial" pitchFamily="34" charset="0"/>
              </a:rPr>
              <a:t>の</a:t>
            </a:r>
            <a:r>
              <a:rPr kumimoji="0" lang="ja-JP" altLang="en-US" sz="2000" dirty="0" smtClean="0">
                <a:solidFill>
                  <a:srgbClr val="008000"/>
                </a:solidFill>
                <a:latin typeface="Arial" pitchFamily="34" charset="0"/>
                <a:ea typeface="HGP創英角ｺﾞｼｯｸUB" pitchFamily="50" charset="-128"/>
                <a:cs typeface="Arial" pitchFamily="34" charset="0"/>
              </a:rPr>
              <a:t>管理が不要</a:t>
            </a:r>
          </a:p>
          <a:p>
            <a:pPr marL="177800" lvl="1">
              <a:spcBef>
                <a:spcPts val="0"/>
              </a:spcBef>
            </a:pPr>
            <a:r>
              <a:rPr kumimoji="0" lang="ja-JP" altLang="en-US" dirty="0" smtClean="0">
                <a:solidFill>
                  <a:srgbClr val="008000"/>
                </a:solidFill>
                <a:latin typeface="Arial" pitchFamily="34" charset="0"/>
                <a:ea typeface="HGP創英角ｺﾞｼｯｸUB" pitchFamily="50" charset="-128"/>
                <a:cs typeface="Arial" pitchFamily="34" charset="0"/>
              </a:rPr>
              <a:t>一般的</a:t>
            </a:r>
            <a:r>
              <a:rPr kumimoji="0" lang="ja-JP" altLang="en-US" dirty="0">
                <a:solidFill>
                  <a:srgbClr val="008000"/>
                </a:solidFill>
                <a:latin typeface="Arial" pitchFamily="34" charset="0"/>
                <a:ea typeface="HGP創英角ｺﾞｼｯｸUB" pitchFamily="50" charset="-128"/>
                <a:cs typeface="Arial" pitchFamily="34" charset="0"/>
              </a:rPr>
              <a:t>な</a:t>
            </a:r>
            <a:r>
              <a:rPr kumimoji="0" lang="en-US" altLang="ja-JP" dirty="0">
                <a:solidFill>
                  <a:srgbClr val="008000"/>
                </a:solidFill>
                <a:latin typeface="Arial" pitchFamily="34" charset="0"/>
                <a:ea typeface="HGP創英角ｺﾞｼｯｸUB" pitchFamily="50" charset="-128"/>
                <a:cs typeface="Arial" pitchFamily="34" charset="0"/>
              </a:rPr>
              <a:t>PC</a:t>
            </a:r>
            <a:r>
              <a:rPr kumimoji="0" lang="ja-JP" altLang="en-US" dirty="0">
                <a:solidFill>
                  <a:srgbClr val="008000"/>
                </a:solidFill>
                <a:latin typeface="Arial" pitchFamily="34" charset="0"/>
                <a:ea typeface="HGP創英角ｺﾞｼｯｸUB" pitchFamily="50" charset="-128"/>
                <a:cs typeface="Arial" pitchFamily="34" charset="0"/>
              </a:rPr>
              <a:t>の場合、アプリケーションやデータがローカルに保存されているため、</a:t>
            </a:r>
            <a:r>
              <a:rPr kumimoji="0" lang="en-US" altLang="ja-JP" dirty="0">
                <a:solidFill>
                  <a:srgbClr val="008000"/>
                </a:solidFill>
                <a:latin typeface="Arial" pitchFamily="34" charset="0"/>
                <a:ea typeface="HGP創英角ｺﾞｼｯｸUB" pitchFamily="50" charset="-128"/>
                <a:cs typeface="Arial" pitchFamily="34" charset="0"/>
              </a:rPr>
              <a:t>IT</a:t>
            </a:r>
            <a:r>
              <a:rPr kumimoji="0" lang="ja-JP" altLang="en-US" dirty="0">
                <a:solidFill>
                  <a:srgbClr val="008000"/>
                </a:solidFill>
                <a:latin typeface="Arial" pitchFamily="34" charset="0"/>
                <a:ea typeface="HGP創英角ｺﾞｼｯｸUB" pitchFamily="50" charset="-128"/>
                <a:cs typeface="Arial" pitchFamily="34" charset="0"/>
              </a:rPr>
              <a:t>管理者側から見ると管理することが容易ではない。一方、デスクトップ仮想化はアプリケーションやデータが保存されているストレージはサーバ側に集中しているため、ユーザは特に管理をしなくとも</a:t>
            </a:r>
            <a:r>
              <a:rPr kumimoji="0" lang="en-US" altLang="ja-JP" dirty="0">
                <a:solidFill>
                  <a:srgbClr val="008000"/>
                </a:solidFill>
                <a:latin typeface="Arial" pitchFamily="34" charset="0"/>
                <a:ea typeface="HGP創英角ｺﾞｼｯｸUB" pitchFamily="50" charset="-128"/>
                <a:cs typeface="Arial" pitchFamily="34" charset="0"/>
              </a:rPr>
              <a:t>IT</a:t>
            </a:r>
            <a:r>
              <a:rPr kumimoji="0" lang="ja-JP" altLang="en-US" dirty="0">
                <a:solidFill>
                  <a:srgbClr val="008000"/>
                </a:solidFill>
                <a:latin typeface="Arial" pitchFamily="34" charset="0"/>
                <a:ea typeface="HGP創英角ｺﾞｼｯｸUB" pitchFamily="50" charset="-128"/>
                <a:cs typeface="Arial" pitchFamily="34" charset="0"/>
              </a:rPr>
              <a:t>管理者側で自動的に適用して貰えるというメリットが</a:t>
            </a:r>
            <a:r>
              <a:rPr kumimoji="0" lang="ja-JP" altLang="en-US" dirty="0" smtClean="0">
                <a:solidFill>
                  <a:srgbClr val="008000"/>
                </a:solidFill>
                <a:latin typeface="Arial" pitchFamily="34" charset="0"/>
                <a:ea typeface="HGP創英角ｺﾞｼｯｸUB" pitchFamily="50" charset="-128"/>
                <a:cs typeface="Arial" pitchFamily="34" charset="0"/>
              </a:rPr>
              <a:t>ある</a:t>
            </a:r>
            <a:endParaRPr kumimoji="0" lang="en-US" altLang="ja-JP" dirty="0" smtClean="0">
              <a:solidFill>
                <a:srgbClr val="008000"/>
              </a:solidFill>
              <a:latin typeface="Arial" pitchFamily="34" charset="0"/>
              <a:ea typeface="HGP創英角ｺﾞｼｯｸUB" pitchFamily="50" charset="-128"/>
              <a:cs typeface="Arial" pitchFamily="34" charset="0"/>
            </a:endParaRPr>
          </a:p>
        </p:txBody>
      </p:sp>
      <p:sp>
        <p:nvSpPr>
          <p:cNvPr id="95" name="角丸四角形 94"/>
          <p:cNvSpPr/>
          <p:nvPr/>
        </p:nvSpPr>
        <p:spPr bwMode="auto">
          <a:xfrm>
            <a:off x="827583" y="3429000"/>
            <a:ext cx="8037016" cy="3116064"/>
          </a:xfrm>
          <a:prstGeom prst="roundRect">
            <a:avLst>
              <a:gd name="adj" fmla="val 3332"/>
            </a:avLst>
          </a:prstGeom>
          <a:solidFill>
            <a:srgbClr val="FFFF99"/>
          </a:solidFill>
          <a:ln w="38100" cap="flat" cmpd="sng" algn="ctr">
            <a:solidFill>
              <a:srgbClr val="0070C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spcBef>
                <a:spcPts val="0"/>
              </a:spcBef>
            </a:pPr>
            <a:r>
              <a:rPr kumimoji="0" lang="ja-JP" altLang="en-US" sz="2000" dirty="0" smtClean="0">
                <a:solidFill>
                  <a:srgbClr val="0070C0"/>
                </a:solidFill>
                <a:latin typeface="Arial" pitchFamily="34" charset="0"/>
                <a:ea typeface="HGP創英角ｺﾞｼｯｸUB" pitchFamily="50" charset="-128"/>
                <a:cs typeface="Arial" pitchFamily="34" charset="0"/>
              </a:rPr>
              <a:t>ユーザーの</a:t>
            </a:r>
            <a:r>
              <a:rPr kumimoji="0" lang="ja-JP" altLang="en-US" sz="2000" dirty="0">
                <a:solidFill>
                  <a:srgbClr val="0070C0"/>
                </a:solidFill>
                <a:latin typeface="Arial" pitchFamily="34" charset="0"/>
                <a:ea typeface="HGP創英角ｺﾞｼｯｸUB" pitchFamily="50" charset="-128"/>
                <a:cs typeface="Arial" pitchFamily="34" charset="0"/>
              </a:rPr>
              <a:t>増減に</a:t>
            </a:r>
            <a:r>
              <a:rPr kumimoji="0" lang="ja-JP" altLang="en-US" sz="2000" dirty="0" smtClean="0">
                <a:solidFill>
                  <a:srgbClr val="0070C0"/>
                </a:solidFill>
                <a:latin typeface="Arial" pitchFamily="34" charset="0"/>
                <a:ea typeface="HGP創英角ｺﾞｼｯｸUB" pitchFamily="50" charset="-128"/>
                <a:cs typeface="Arial" pitchFamily="34" charset="0"/>
              </a:rPr>
              <a:t>柔軟対応と管理工数の削減</a:t>
            </a:r>
            <a:endParaRPr kumimoji="0" lang="ja-JP" altLang="en-US" sz="2000" dirty="0">
              <a:solidFill>
                <a:srgbClr val="0070C0"/>
              </a:solidFill>
              <a:latin typeface="Arial" pitchFamily="34" charset="0"/>
              <a:ea typeface="HGP創英角ｺﾞｼｯｸUB" pitchFamily="50" charset="-128"/>
              <a:cs typeface="Arial" pitchFamily="34" charset="0"/>
            </a:endParaRPr>
          </a:p>
          <a:p>
            <a:pPr marL="177800" lvl="1">
              <a:spcBef>
                <a:spcPts val="0"/>
              </a:spcBef>
            </a:pPr>
            <a:r>
              <a:rPr kumimoji="0" lang="ja-JP" altLang="en-US" dirty="0" smtClean="0">
                <a:solidFill>
                  <a:srgbClr val="0070C0"/>
                </a:solidFill>
                <a:latin typeface="Arial" pitchFamily="34" charset="0"/>
                <a:ea typeface="HGP創英角ｺﾞｼｯｸUB" pitchFamily="50" charset="-128"/>
                <a:cs typeface="Arial" pitchFamily="34" charset="0"/>
              </a:rPr>
              <a:t>新入</a:t>
            </a:r>
            <a:r>
              <a:rPr kumimoji="0" lang="ja-JP" altLang="en-US" dirty="0">
                <a:solidFill>
                  <a:srgbClr val="0070C0"/>
                </a:solidFill>
                <a:latin typeface="Arial" pitchFamily="34" charset="0"/>
                <a:ea typeface="HGP創英角ｺﾞｼｯｸUB" pitchFamily="50" charset="-128"/>
                <a:cs typeface="Arial" pitchFamily="34" charset="0"/>
              </a:rPr>
              <a:t>社員や退職者</a:t>
            </a:r>
            <a:r>
              <a:rPr kumimoji="0" lang="ja-JP" altLang="en-US" dirty="0" smtClean="0">
                <a:solidFill>
                  <a:srgbClr val="0070C0"/>
                </a:solidFill>
                <a:latin typeface="Arial" pitchFamily="34" charset="0"/>
                <a:ea typeface="HGP創英角ｺﾞｼｯｸUB" pitchFamily="50" charset="-128"/>
                <a:cs typeface="Arial" pitchFamily="34" charset="0"/>
              </a:rPr>
              <a:t>、部署異動に伴う</a:t>
            </a:r>
            <a:r>
              <a:rPr kumimoji="0" lang="en-US" altLang="ja-JP" dirty="0" smtClean="0">
                <a:solidFill>
                  <a:srgbClr val="0070C0"/>
                </a:solidFill>
                <a:latin typeface="Arial" pitchFamily="34" charset="0"/>
                <a:ea typeface="HGP創英角ｺﾞｼｯｸUB" pitchFamily="50" charset="-128"/>
                <a:cs typeface="Arial" pitchFamily="34" charset="0"/>
              </a:rPr>
              <a:t>PC</a:t>
            </a:r>
            <a:r>
              <a:rPr kumimoji="0" lang="ja-JP" altLang="en-US" dirty="0" smtClean="0">
                <a:solidFill>
                  <a:srgbClr val="0070C0"/>
                </a:solidFill>
                <a:latin typeface="Arial" pitchFamily="34" charset="0"/>
                <a:ea typeface="HGP創英角ｺﾞｼｯｸUB" pitchFamily="50" charset="-128"/>
                <a:cs typeface="Arial" pitchFamily="34" charset="0"/>
              </a:rPr>
              <a:t>の入れ替えや新規導入にともなうアプリケーションの導入、設定登録、物理的な受け渡し、</a:t>
            </a:r>
            <a:r>
              <a:rPr kumimoji="0" lang="ja-JP" altLang="en-US" dirty="0">
                <a:solidFill>
                  <a:srgbClr val="0070C0"/>
                </a:solidFill>
                <a:latin typeface="Arial" pitchFamily="34" charset="0"/>
                <a:ea typeface="HGP創英角ｺﾞｼｯｸUB" pitchFamily="50" charset="-128"/>
                <a:cs typeface="Arial" pitchFamily="34" charset="0"/>
              </a:rPr>
              <a:t> 、以前のデータ消去</a:t>
            </a:r>
            <a:r>
              <a:rPr kumimoji="0" lang="ja-JP" altLang="en-US" dirty="0" smtClean="0">
                <a:solidFill>
                  <a:srgbClr val="0070C0"/>
                </a:solidFill>
                <a:latin typeface="Arial" pitchFamily="34" charset="0"/>
                <a:ea typeface="HGP創英角ｺﾞｼｯｸUB" pitchFamily="50" charset="-128"/>
                <a:cs typeface="Arial" pitchFamily="34" charset="0"/>
              </a:rPr>
              <a:t>や</a:t>
            </a:r>
            <a:r>
              <a:rPr kumimoji="0" lang="en-US" altLang="ja-JP" dirty="0" smtClean="0">
                <a:solidFill>
                  <a:srgbClr val="0070C0"/>
                </a:solidFill>
                <a:latin typeface="Arial" pitchFamily="34" charset="0"/>
                <a:ea typeface="HGP創英角ｺﾞｼｯｸUB" pitchFamily="50" charset="-128"/>
                <a:cs typeface="Arial" pitchFamily="34" charset="0"/>
              </a:rPr>
              <a:t>OS</a:t>
            </a:r>
            <a:r>
              <a:rPr kumimoji="0" lang="ja-JP" altLang="en-US" dirty="0">
                <a:solidFill>
                  <a:srgbClr val="0070C0"/>
                </a:solidFill>
                <a:latin typeface="Arial" pitchFamily="34" charset="0"/>
                <a:ea typeface="HGP創英角ｺﾞｼｯｸUB" pitchFamily="50" charset="-128"/>
                <a:cs typeface="Arial" pitchFamily="34" charset="0"/>
              </a:rPr>
              <a:t>の再インストール作業</a:t>
            </a:r>
            <a:r>
              <a:rPr kumimoji="0" lang="ja-JP" altLang="en-US" dirty="0" smtClean="0">
                <a:solidFill>
                  <a:srgbClr val="0070C0"/>
                </a:solidFill>
                <a:latin typeface="Arial" pitchFamily="34" charset="0"/>
                <a:ea typeface="HGP創英角ｺﾞｼｯｸUB" pitchFamily="50" charset="-128"/>
                <a:cs typeface="Arial" pitchFamily="34" charset="0"/>
              </a:rPr>
              <a:t>などの作業、既存</a:t>
            </a:r>
            <a:r>
              <a:rPr kumimoji="0" lang="en-US" altLang="ja-JP" dirty="0" smtClean="0">
                <a:solidFill>
                  <a:srgbClr val="0070C0"/>
                </a:solidFill>
                <a:latin typeface="Arial" pitchFamily="34" charset="0"/>
                <a:ea typeface="HGP創英角ｺﾞｼｯｸUB" pitchFamily="50" charset="-128"/>
                <a:cs typeface="Arial" pitchFamily="34" charset="0"/>
              </a:rPr>
              <a:t>PC</a:t>
            </a:r>
            <a:r>
              <a:rPr kumimoji="0" lang="ja-JP" altLang="en-US" dirty="0">
                <a:solidFill>
                  <a:srgbClr val="0070C0"/>
                </a:solidFill>
                <a:latin typeface="Arial" pitchFamily="34" charset="0"/>
                <a:ea typeface="HGP創英角ｺﾞｼｯｸUB" pitchFamily="50" charset="-128"/>
                <a:cs typeface="Arial" pitchFamily="34" charset="0"/>
              </a:rPr>
              <a:t>を</a:t>
            </a:r>
            <a:r>
              <a:rPr kumimoji="0" lang="ja-JP" altLang="en-US" dirty="0" smtClean="0">
                <a:solidFill>
                  <a:srgbClr val="0070C0"/>
                </a:solidFill>
                <a:latin typeface="Arial" pitchFamily="34" charset="0"/>
                <a:ea typeface="HGP創英角ｺﾞｼｯｸUB" pitchFamily="50" charset="-128"/>
                <a:cs typeface="Arial" pitchFamily="34" charset="0"/>
              </a:rPr>
              <a:t>初期化などが不要。社員</a:t>
            </a:r>
            <a:r>
              <a:rPr kumimoji="0" lang="ja-JP" altLang="en-US" dirty="0">
                <a:solidFill>
                  <a:srgbClr val="0070C0"/>
                </a:solidFill>
                <a:latin typeface="Arial" pitchFamily="34" charset="0"/>
                <a:ea typeface="HGP創英角ｺﾞｼｯｸUB" pitchFamily="50" charset="-128"/>
                <a:cs typeface="Arial" pitchFamily="34" charset="0"/>
              </a:rPr>
              <a:t>は自分の</a:t>
            </a:r>
            <a:r>
              <a:rPr kumimoji="0" lang="en-US" altLang="ja-JP" dirty="0">
                <a:solidFill>
                  <a:srgbClr val="0070C0"/>
                </a:solidFill>
                <a:latin typeface="Arial" pitchFamily="34" charset="0"/>
                <a:ea typeface="HGP創英角ｺﾞｼｯｸUB" pitchFamily="50" charset="-128"/>
                <a:cs typeface="Arial" pitchFamily="34" charset="0"/>
              </a:rPr>
              <a:t>ID</a:t>
            </a:r>
            <a:r>
              <a:rPr kumimoji="0" lang="ja-JP" altLang="en-US" dirty="0">
                <a:solidFill>
                  <a:srgbClr val="0070C0"/>
                </a:solidFill>
                <a:latin typeface="Arial" pitchFamily="34" charset="0"/>
                <a:ea typeface="HGP創英角ｺﾞｼｯｸUB" pitchFamily="50" charset="-128"/>
                <a:cs typeface="Arial" pitchFamily="34" charset="0"/>
              </a:rPr>
              <a:t>とパスワードさえわかっていれば、端末側で特別な設定をせずとも自分のデスクトップ環境へ</a:t>
            </a:r>
            <a:r>
              <a:rPr kumimoji="0" lang="ja-JP" altLang="en-US" dirty="0" smtClean="0">
                <a:solidFill>
                  <a:srgbClr val="0070C0"/>
                </a:solidFill>
                <a:latin typeface="Arial" pitchFamily="34" charset="0"/>
                <a:ea typeface="HGP創英角ｺﾞｼｯｸUB" pitchFamily="50" charset="-128"/>
                <a:cs typeface="Arial" pitchFamily="34" charset="0"/>
              </a:rPr>
              <a:t>アクセス可能。</a:t>
            </a:r>
          </a:p>
          <a:p>
            <a:pPr>
              <a:spcBef>
                <a:spcPts val="0"/>
              </a:spcBef>
            </a:pPr>
            <a:endParaRPr kumimoji="0" lang="ja-JP" altLang="en-US" sz="1200" dirty="0">
              <a:solidFill>
                <a:srgbClr val="0070C0"/>
              </a:solidFill>
              <a:latin typeface="Arial" pitchFamily="34" charset="0"/>
              <a:ea typeface="HGP創英角ｺﾞｼｯｸUB" pitchFamily="50" charset="-128"/>
              <a:cs typeface="Arial" pitchFamily="34" charset="0"/>
            </a:endParaRPr>
          </a:p>
          <a:p>
            <a:pPr>
              <a:spcBef>
                <a:spcPts val="0"/>
              </a:spcBef>
            </a:pPr>
            <a:r>
              <a:rPr kumimoji="0" lang="ja-JP" altLang="en-US" sz="2000" dirty="0" smtClean="0">
                <a:solidFill>
                  <a:srgbClr val="0070C0"/>
                </a:solidFill>
                <a:latin typeface="Arial" pitchFamily="34" charset="0"/>
                <a:ea typeface="HGP創英角ｺﾞｼｯｸUB" pitchFamily="50" charset="-128"/>
                <a:cs typeface="Arial" pitchFamily="34" charset="0"/>
              </a:rPr>
              <a:t>セキュリティポリシーの統一と徹底</a:t>
            </a:r>
            <a:endParaRPr kumimoji="0" lang="ja-JP" altLang="en-US" sz="2000" dirty="0">
              <a:solidFill>
                <a:srgbClr val="0070C0"/>
              </a:solidFill>
              <a:latin typeface="Arial" pitchFamily="34" charset="0"/>
              <a:ea typeface="HGP創英角ｺﾞｼｯｸUB" pitchFamily="50" charset="-128"/>
              <a:cs typeface="Arial" pitchFamily="34" charset="0"/>
            </a:endParaRPr>
          </a:p>
          <a:p>
            <a:pPr marL="177800" lvl="1">
              <a:spcBef>
                <a:spcPts val="0"/>
              </a:spcBef>
            </a:pPr>
            <a:r>
              <a:rPr kumimoji="0" lang="ja-JP" altLang="en-US" dirty="0" smtClean="0">
                <a:solidFill>
                  <a:srgbClr val="0070C0"/>
                </a:solidFill>
                <a:latin typeface="Arial" pitchFamily="34" charset="0"/>
                <a:ea typeface="HGP創英角ｺﾞｼｯｸUB" pitchFamily="50" charset="-128"/>
                <a:cs typeface="Arial" pitchFamily="34" charset="0"/>
              </a:rPr>
              <a:t>バージョン</a:t>
            </a:r>
            <a:r>
              <a:rPr kumimoji="0" lang="ja-JP" altLang="en-US" dirty="0">
                <a:solidFill>
                  <a:srgbClr val="0070C0"/>
                </a:solidFill>
                <a:latin typeface="Arial" pitchFamily="34" charset="0"/>
                <a:ea typeface="HGP創英角ｺﾞｼｯｸUB" pitchFamily="50" charset="-128"/>
                <a:cs typeface="Arial" pitchFamily="34" charset="0"/>
              </a:rPr>
              <a:t>管理</a:t>
            </a:r>
            <a:r>
              <a:rPr kumimoji="0" lang="ja-JP" altLang="en-US" dirty="0" smtClean="0">
                <a:solidFill>
                  <a:srgbClr val="0070C0"/>
                </a:solidFill>
                <a:latin typeface="Arial" pitchFamily="34" charset="0"/>
                <a:ea typeface="HGP創英角ｺﾞｼｯｸUB" pitchFamily="50" charset="-128"/>
                <a:cs typeface="Arial" pitchFamily="34" charset="0"/>
              </a:rPr>
              <a:t>やパッチ</a:t>
            </a:r>
            <a:r>
              <a:rPr kumimoji="0" lang="ja-JP" altLang="en-US" dirty="0">
                <a:solidFill>
                  <a:srgbClr val="0070C0"/>
                </a:solidFill>
                <a:latin typeface="Arial" pitchFamily="34" charset="0"/>
                <a:ea typeface="HGP創英角ｺﾞｼｯｸUB" pitchFamily="50" charset="-128"/>
                <a:cs typeface="Arial" pitchFamily="34" charset="0"/>
              </a:rPr>
              <a:t>の適用をサーバで</a:t>
            </a:r>
            <a:r>
              <a:rPr kumimoji="0" lang="ja-JP" altLang="en-US" dirty="0" smtClean="0">
                <a:solidFill>
                  <a:srgbClr val="0070C0"/>
                </a:solidFill>
                <a:latin typeface="Arial" pitchFamily="34" charset="0"/>
                <a:ea typeface="HGP創英角ｺﾞｼｯｸUB" pitchFamily="50" charset="-128"/>
                <a:cs typeface="Arial" pitchFamily="34" charset="0"/>
              </a:rPr>
              <a:t>一括して実行、</a:t>
            </a:r>
            <a:r>
              <a:rPr kumimoji="0" lang="ja-JP" altLang="en-US" dirty="0">
                <a:solidFill>
                  <a:srgbClr val="0070C0"/>
                </a:solidFill>
                <a:latin typeface="Arial" pitchFamily="34" charset="0"/>
                <a:ea typeface="HGP創英角ｺﾞｼｯｸUB" pitchFamily="50" charset="-128"/>
                <a:cs typeface="Arial" pitchFamily="34" charset="0"/>
              </a:rPr>
              <a:t>セキュリティポリシーを</a:t>
            </a:r>
            <a:r>
              <a:rPr kumimoji="0" lang="ja-JP" altLang="en-US" dirty="0" smtClean="0">
                <a:solidFill>
                  <a:srgbClr val="0070C0"/>
                </a:solidFill>
                <a:latin typeface="Arial" pitchFamily="34" charset="0"/>
                <a:ea typeface="HGP創英角ｺﾞｼｯｸUB" pitchFamily="50" charset="-128"/>
                <a:cs typeface="Arial" pitchFamily="34" charset="0"/>
              </a:rPr>
              <a:t>統一。</a:t>
            </a:r>
            <a:r>
              <a:rPr kumimoji="0" lang="en-US" altLang="ja-JP" dirty="0">
                <a:solidFill>
                  <a:srgbClr val="0070C0"/>
                </a:solidFill>
                <a:latin typeface="Arial" pitchFamily="34" charset="0"/>
                <a:ea typeface="HGP創英角ｺﾞｼｯｸUB" pitchFamily="50" charset="-128"/>
                <a:cs typeface="Arial" pitchFamily="34" charset="0"/>
              </a:rPr>
              <a:t>PC</a:t>
            </a:r>
            <a:r>
              <a:rPr kumimoji="0" lang="ja-JP" altLang="en-US" dirty="0">
                <a:solidFill>
                  <a:srgbClr val="0070C0"/>
                </a:solidFill>
                <a:latin typeface="Arial" pitchFamily="34" charset="0"/>
                <a:ea typeface="HGP創英角ｺﾞｼｯｸUB" pitchFamily="50" charset="-128"/>
                <a:cs typeface="Arial" pitchFamily="34" charset="0"/>
              </a:rPr>
              <a:t>を運用する場合、管理者が一元的にパッチ配信などを管理している場合でも、オフラインの端末には適用することができず、セキュリティポリシーを統一することが</a:t>
            </a:r>
            <a:r>
              <a:rPr kumimoji="0" lang="ja-JP" altLang="en-US" dirty="0" smtClean="0">
                <a:solidFill>
                  <a:srgbClr val="0070C0"/>
                </a:solidFill>
                <a:latin typeface="Arial" pitchFamily="34" charset="0"/>
                <a:ea typeface="HGP創英角ｺﾞｼｯｸUB" pitchFamily="50" charset="-128"/>
                <a:cs typeface="Arial" pitchFamily="34" charset="0"/>
              </a:rPr>
              <a:t>難しい。</a:t>
            </a:r>
            <a:r>
              <a:rPr kumimoji="0" lang="ja-JP" altLang="en-US" dirty="0">
                <a:solidFill>
                  <a:srgbClr val="0070C0"/>
                </a:solidFill>
                <a:latin typeface="Arial" pitchFamily="34" charset="0"/>
                <a:ea typeface="HGP創英角ｺﾞｼｯｸUB" pitchFamily="50" charset="-128"/>
                <a:cs typeface="Arial" pitchFamily="34" charset="0"/>
              </a:rPr>
              <a:t>しかし</a:t>
            </a:r>
            <a:r>
              <a:rPr kumimoji="0" lang="ja-JP" altLang="en-US" dirty="0" smtClean="0">
                <a:solidFill>
                  <a:srgbClr val="0070C0"/>
                </a:solidFill>
                <a:latin typeface="Arial" pitchFamily="34" charset="0"/>
                <a:ea typeface="HGP創英角ｺﾞｼｯｸUB" pitchFamily="50" charset="-128"/>
                <a:cs typeface="Arial" pitchFamily="34" charset="0"/>
              </a:rPr>
              <a:t>、</a:t>
            </a:r>
            <a:r>
              <a:rPr kumimoji="0" lang="en-US" altLang="ja-JP" dirty="0" smtClean="0">
                <a:solidFill>
                  <a:srgbClr val="0070C0"/>
                </a:solidFill>
                <a:latin typeface="Arial" pitchFamily="34" charset="0"/>
                <a:ea typeface="HGP創英角ｺﾞｼｯｸUB" pitchFamily="50" charset="-128"/>
                <a:cs typeface="Arial" pitchFamily="34" charset="0"/>
              </a:rPr>
              <a:t>OS</a:t>
            </a:r>
            <a:r>
              <a:rPr kumimoji="0" lang="ja-JP" altLang="en-US" dirty="0">
                <a:solidFill>
                  <a:srgbClr val="0070C0"/>
                </a:solidFill>
                <a:latin typeface="Arial" pitchFamily="34" charset="0"/>
                <a:ea typeface="HGP創英角ｺﾞｼｯｸUB" pitchFamily="50" charset="-128"/>
                <a:cs typeface="Arial" pitchFamily="34" charset="0"/>
              </a:rPr>
              <a:t>やソフトウェアのイメージは全てサーバ側に存在するため</a:t>
            </a:r>
            <a:r>
              <a:rPr kumimoji="0" lang="ja-JP" altLang="en-US" dirty="0" smtClean="0">
                <a:solidFill>
                  <a:srgbClr val="0070C0"/>
                </a:solidFill>
                <a:latin typeface="Arial" pitchFamily="34" charset="0"/>
                <a:ea typeface="HGP創英角ｺﾞｼｯｸUB" pitchFamily="50" charset="-128"/>
                <a:cs typeface="Arial" pitchFamily="34" charset="0"/>
              </a:rPr>
              <a:t>、ユーザーが帰宅後</a:t>
            </a:r>
            <a:r>
              <a:rPr kumimoji="0" lang="ja-JP" altLang="en-US" dirty="0">
                <a:solidFill>
                  <a:srgbClr val="0070C0"/>
                </a:solidFill>
                <a:latin typeface="Arial" pitchFamily="34" charset="0"/>
                <a:ea typeface="HGP創英角ｺﾞｼｯｸUB" pitchFamily="50" charset="-128"/>
                <a:cs typeface="Arial" pitchFamily="34" charset="0"/>
              </a:rPr>
              <a:t>で自動的にパッチを適用</a:t>
            </a:r>
            <a:r>
              <a:rPr kumimoji="0" lang="ja-JP" altLang="en-US" dirty="0" smtClean="0">
                <a:solidFill>
                  <a:srgbClr val="0070C0"/>
                </a:solidFill>
                <a:latin typeface="Arial" pitchFamily="34" charset="0"/>
                <a:ea typeface="HGP創英角ｺﾞｼｯｸUB" pitchFamily="50" charset="-128"/>
                <a:cs typeface="Arial" pitchFamily="34" charset="0"/>
              </a:rPr>
              <a:t>することも可能。</a:t>
            </a:r>
          </a:p>
          <a:p>
            <a:pPr>
              <a:spcBef>
                <a:spcPts val="0"/>
              </a:spcBef>
            </a:pPr>
            <a:endParaRPr kumimoji="0" lang="ja-JP" altLang="en-US" sz="1200" dirty="0">
              <a:solidFill>
                <a:srgbClr val="0070C0"/>
              </a:solidFill>
              <a:latin typeface="Arial" pitchFamily="34" charset="0"/>
              <a:ea typeface="HGP創英角ｺﾞｼｯｸUB" pitchFamily="50" charset="-128"/>
              <a:cs typeface="Arial" pitchFamily="34" charset="0"/>
            </a:endParaRPr>
          </a:p>
          <a:p>
            <a:pPr>
              <a:spcBef>
                <a:spcPts val="0"/>
              </a:spcBef>
            </a:pPr>
            <a:r>
              <a:rPr kumimoji="0" lang="ja-JP" altLang="en-US" sz="2000" dirty="0" smtClean="0">
                <a:solidFill>
                  <a:srgbClr val="0070C0"/>
                </a:solidFill>
                <a:latin typeface="Arial" pitchFamily="34" charset="0"/>
                <a:ea typeface="HGP創英角ｺﾞｼｯｸUB" pitchFamily="50" charset="-128"/>
                <a:cs typeface="Arial" pitchFamily="34" charset="0"/>
              </a:rPr>
              <a:t>情報</a:t>
            </a:r>
            <a:r>
              <a:rPr kumimoji="0" lang="ja-JP" altLang="en-US" sz="2000" dirty="0">
                <a:solidFill>
                  <a:srgbClr val="0070C0"/>
                </a:solidFill>
                <a:latin typeface="Arial" pitchFamily="34" charset="0"/>
                <a:ea typeface="HGP創英角ｺﾞｼｯｸUB" pitchFamily="50" charset="-128"/>
                <a:cs typeface="Arial" pitchFamily="34" charset="0"/>
              </a:rPr>
              <a:t>漏洩などのセキュリティ対策に有効</a:t>
            </a:r>
          </a:p>
          <a:p>
            <a:pPr marL="177800" lvl="1">
              <a:spcBef>
                <a:spcPts val="0"/>
              </a:spcBef>
            </a:pPr>
            <a:r>
              <a:rPr kumimoji="0" lang="ja-JP" altLang="en-US" dirty="0" smtClean="0">
                <a:solidFill>
                  <a:srgbClr val="0070C0"/>
                </a:solidFill>
                <a:latin typeface="Arial" pitchFamily="34" charset="0"/>
                <a:ea typeface="HGP創英角ｺﾞｼｯｸUB" pitchFamily="50" charset="-128"/>
                <a:cs typeface="Arial" pitchFamily="34" charset="0"/>
              </a:rPr>
              <a:t>データ</a:t>
            </a:r>
            <a:r>
              <a:rPr kumimoji="0" lang="ja-JP" altLang="en-US" dirty="0">
                <a:solidFill>
                  <a:srgbClr val="0070C0"/>
                </a:solidFill>
                <a:latin typeface="Arial" pitchFamily="34" charset="0"/>
                <a:ea typeface="HGP創英角ｺﾞｼｯｸUB" pitchFamily="50" charset="-128"/>
                <a:cs typeface="Arial" pitchFamily="34" charset="0"/>
              </a:rPr>
              <a:t>がサーバ側に</a:t>
            </a:r>
            <a:r>
              <a:rPr kumimoji="0" lang="ja-JP" altLang="en-US" dirty="0" smtClean="0">
                <a:solidFill>
                  <a:srgbClr val="0070C0"/>
                </a:solidFill>
                <a:latin typeface="Arial" pitchFamily="34" charset="0"/>
                <a:ea typeface="HGP創英角ｺﾞｼｯｸUB" pitchFamily="50" charset="-128"/>
                <a:cs typeface="Arial" pitchFamily="34" charset="0"/>
              </a:rPr>
              <a:t>保存。端末</a:t>
            </a:r>
            <a:r>
              <a:rPr kumimoji="0" lang="ja-JP" altLang="en-US" dirty="0">
                <a:solidFill>
                  <a:srgbClr val="0070C0"/>
                </a:solidFill>
                <a:latin typeface="Arial" pitchFamily="34" charset="0"/>
                <a:ea typeface="HGP創英角ｺﾞｼｯｸUB" pitchFamily="50" charset="-128"/>
                <a:cs typeface="Arial" pitchFamily="34" charset="0"/>
              </a:rPr>
              <a:t>には必要最低限の設定が保存されているものの、万が一盗難や紛失にあった場合でも情報漏洩に繋がるようなデータは基本的に保存されていない</a:t>
            </a:r>
            <a:r>
              <a:rPr kumimoji="0" lang="ja-JP" altLang="en-US" dirty="0" smtClean="0">
                <a:solidFill>
                  <a:srgbClr val="0070C0"/>
                </a:solidFill>
                <a:latin typeface="Arial" pitchFamily="34" charset="0"/>
                <a:ea typeface="HGP創英角ｺﾞｼｯｸUB" pitchFamily="50" charset="-128"/>
                <a:cs typeface="Arial" pitchFamily="34" charset="0"/>
              </a:rPr>
              <a:t>。物理的</a:t>
            </a:r>
            <a:r>
              <a:rPr kumimoji="0" lang="ja-JP" altLang="en-US" dirty="0">
                <a:solidFill>
                  <a:srgbClr val="0070C0"/>
                </a:solidFill>
                <a:latin typeface="Arial" pitchFamily="34" charset="0"/>
                <a:ea typeface="HGP創英角ｺﾞｼｯｸUB" pitchFamily="50" charset="-128"/>
                <a:cs typeface="Arial" pitchFamily="34" charset="0"/>
              </a:rPr>
              <a:t>なマシンからの漏洩リスクは大きく減少</a:t>
            </a:r>
            <a:r>
              <a:rPr kumimoji="0" lang="ja-JP" altLang="en-US" dirty="0" smtClean="0">
                <a:solidFill>
                  <a:srgbClr val="0070C0"/>
                </a:solidFill>
                <a:latin typeface="Arial" pitchFamily="34" charset="0"/>
                <a:ea typeface="HGP創英角ｺﾞｼｯｸUB" pitchFamily="50" charset="-128"/>
                <a:cs typeface="Arial" pitchFamily="34" charset="0"/>
              </a:rPr>
              <a:t>する。</a:t>
            </a:r>
          </a:p>
        </p:txBody>
      </p:sp>
      <p:sp>
        <p:nvSpPr>
          <p:cNvPr id="21" name="正方形/長方形 20"/>
          <p:cNvSpPr/>
          <p:nvPr/>
        </p:nvSpPr>
        <p:spPr>
          <a:xfrm>
            <a:off x="8864600" y="2247240"/>
            <a:ext cx="2286000" cy="276999"/>
          </a:xfrm>
          <a:prstGeom prst="rect">
            <a:avLst/>
          </a:prstGeom>
        </p:spPr>
        <p:txBody>
          <a:bodyPr>
            <a:spAutoFit/>
          </a:bodyPr>
          <a:lstStyle/>
          <a:p>
            <a:pPr lvl="0">
              <a:spcBef>
                <a:spcPct val="20000"/>
              </a:spcBef>
            </a:pPr>
            <a:endParaRPr kumimoji="0" lang="ja-JP" altLang="en-US" sz="1200" dirty="0">
              <a:solidFill>
                <a:srgbClr val="484848"/>
              </a:solidFill>
              <a:ea typeface="HG丸ｺﾞｼｯｸM-PRO" pitchFamily="50" charset="-128"/>
            </a:endParaRPr>
          </a:p>
        </p:txBody>
      </p:sp>
      <p:sp>
        <p:nvSpPr>
          <p:cNvPr id="53" name="角丸四角形 52"/>
          <p:cNvSpPr/>
          <p:nvPr/>
        </p:nvSpPr>
        <p:spPr bwMode="auto">
          <a:xfrm>
            <a:off x="248543" y="980728"/>
            <a:ext cx="516632" cy="2304256"/>
          </a:xfrm>
          <a:prstGeom prst="roundRect">
            <a:avLst>
              <a:gd name="adj" fmla="val 15844"/>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eaVert" wrap="square" lIns="91440" tIns="45720" rIns="91440" bIns="45720" numCol="1" rtlCol="0" anchor="ctr" anchorCtr="0" compatLnSpc="1">
            <a:prstTxWarp prst="textNoShape">
              <a:avLst/>
            </a:prstTxWarp>
          </a:bodyPr>
          <a:lstStyle/>
          <a:p>
            <a:pPr algn="ctr">
              <a:spcBef>
                <a:spcPts val="0"/>
              </a:spcBef>
            </a:pPr>
            <a:r>
              <a:rPr kumimoji="0" lang="ja-JP" altLang="en-US" sz="2400" dirty="0" smtClean="0">
                <a:solidFill>
                  <a:schemeClr val="bg1"/>
                </a:solidFill>
                <a:latin typeface="Arial" pitchFamily="34" charset="0"/>
                <a:ea typeface="HGP創英角ｺﾞｼｯｸUB" pitchFamily="50" charset="-128"/>
                <a:cs typeface="Arial" pitchFamily="34" charset="0"/>
              </a:rPr>
              <a:t>ユーザー</a:t>
            </a:r>
            <a:endParaRPr kumimoji="0" lang="en-US" altLang="ja-JP" sz="2400" dirty="0" smtClean="0">
              <a:solidFill>
                <a:schemeClr val="bg1"/>
              </a:solidFill>
              <a:latin typeface="Arial" pitchFamily="34" charset="0"/>
              <a:ea typeface="HGP創英角ｺﾞｼｯｸUB" pitchFamily="50" charset="-128"/>
              <a:cs typeface="Arial" pitchFamily="34" charset="0"/>
            </a:endParaRPr>
          </a:p>
        </p:txBody>
      </p:sp>
      <p:sp>
        <p:nvSpPr>
          <p:cNvPr id="54" name="角丸四角形 53"/>
          <p:cNvSpPr/>
          <p:nvPr/>
        </p:nvSpPr>
        <p:spPr bwMode="auto">
          <a:xfrm>
            <a:off x="248543" y="3429000"/>
            <a:ext cx="516632" cy="3116064"/>
          </a:xfrm>
          <a:prstGeom prst="roundRect">
            <a:avLst>
              <a:gd name="adj" fmla="val 15844"/>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eaVert" wrap="square" lIns="91440" tIns="45720" rIns="91440" bIns="45720" numCol="1" rtlCol="0" anchor="ctr" anchorCtr="0" compatLnSpc="1">
            <a:prstTxWarp prst="textNoShape">
              <a:avLst/>
            </a:prstTxWarp>
          </a:bodyPr>
          <a:lstStyle/>
          <a:p>
            <a:pPr algn="ctr">
              <a:spcBef>
                <a:spcPts val="0"/>
              </a:spcBef>
            </a:pPr>
            <a:r>
              <a:rPr kumimoji="0" lang="ja-JP" altLang="en-US" sz="2400" dirty="0" smtClean="0">
                <a:solidFill>
                  <a:schemeClr val="bg1"/>
                </a:solidFill>
                <a:latin typeface="Arial" pitchFamily="34" charset="0"/>
                <a:ea typeface="HGP創英角ｺﾞｼｯｸUB" pitchFamily="50" charset="-128"/>
                <a:cs typeface="Arial" pitchFamily="34" charset="0"/>
              </a:rPr>
              <a:t>システム管理者</a:t>
            </a:r>
            <a:endParaRPr kumimoji="0" lang="en-US" altLang="ja-JP" sz="2400" dirty="0" smtClean="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37087187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wipe(left)">
                                      <p:cBhvr>
                                        <p:cTn id="12"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95"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6" name="Rectangle 2"/>
          <p:cNvSpPr>
            <a:spLocks noGrp="1" noChangeArrowheads="1"/>
          </p:cNvSpPr>
          <p:nvPr>
            <p:ph type="title"/>
          </p:nvPr>
        </p:nvSpPr>
        <p:spPr/>
        <p:txBody>
          <a:bodyPr/>
          <a:lstStyle/>
          <a:p>
            <a:r>
              <a:rPr lang="ja-JP" altLang="en-US" sz="2800" dirty="0" smtClean="0">
                <a:ea typeface="ＭＳ Ｐゴシック" pitchFamily="50" charset="-128"/>
              </a:rPr>
              <a:t>ストレージ</a:t>
            </a:r>
            <a:r>
              <a:rPr lang="ja-JP" altLang="en-US" sz="2800" dirty="0">
                <a:ea typeface="ＭＳ Ｐゴシック" pitchFamily="50" charset="-128"/>
              </a:rPr>
              <a:t>の仮想化（１）</a:t>
            </a:r>
          </a:p>
        </p:txBody>
      </p:sp>
      <p:grpSp>
        <p:nvGrpSpPr>
          <p:cNvPr id="779267" name="Group 3"/>
          <p:cNvGrpSpPr>
            <a:grpSpLocks/>
          </p:cNvGrpSpPr>
          <p:nvPr/>
        </p:nvGrpSpPr>
        <p:grpSpPr bwMode="auto">
          <a:xfrm>
            <a:off x="457200" y="4038600"/>
            <a:ext cx="8229600" cy="2514600"/>
            <a:chOff x="288" y="2544"/>
            <a:chExt cx="5184" cy="1584"/>
          </a:xfrm>
        </p:grpSpPr>
        <p:sp>
          <p:nvSpPr>
            <p:cNvPr id="779268" name="AutoShape 4"/>
            <p:cNvSpPr>
              <a:spLocks noChangeArrowheads="1"/>
            </p:cNvSpPr>
            <p:nvPr/>
          </p:nvSpPr>
          <p:spPr bwMode="auto">
            <a:xfrm>
              <a:off x="288" y="2688"/>
              <a:ext cx="5184" cy="1440"/>
            </a:xfrm>
            <a:prstGeom prst="roundRect">
              <a:avLst>
                <a:gd name="adj" fmla="val 7069"/>
              </a:avLst>
            </a:prstGeom>
            <a:solidFill>
              <a:srgbClr val="CC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269" name="Line 5"/>
            <p:cNvSpPr>
              <a:spLocks noChangeShapeType="1"/>
            </p:cNvSpPr>
            <p:nvPr/>
          </p:nvSpPr>
          <p:spPr bwMode="auto">
            <a:xfrm>
              <a:off x="3714" y="2544"/>
              <a:ext cx="0"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70" name="Line 6"/>
            <p:cNvSpPr>
              <a:spLocks noChangeShapeType="1"/>
            </p:cNvSpPr>
            <p:nvPr/>
          </p:nvSpPr>
          <p:spPr bwMode="auto">
            <a:xfrm>
              <a:off x="4209" y="2544"/>
              <a:ext cx="0"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71" name="Line 7"/>
            <p:cNvSpPr>
              <a:spLocks noChangeShapeType="1"/>
            </p:cNvSpPr>
            <p:nvPr/>
          </p:nvSpPr>
          <p:spPr bwMode="auto">
            <a:xfrm>
              <a:off x="4704" y="2544"/>
              <a:ext cx="0"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72" name="Text Box 8"/>
            <p:cNvSpPr txBox="1">
              <a:spLocks noChangeArrowheads="1"/>
            </p:cNvSpPr>
            <p:nvPr/>
          </p:nvSpPr>
          <p:spPr bwMode="auto">
            <a:xfrm>
              <a:off x="480" y="2832"/>
              <a:ext cx="1706"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ファイルレベルの仮想化</a:t>
              </a:r>
            </a:p>
          </p:txBody>
        </p:sp>
        <p:sp>
          <p:nvSpPr>
            <p:cNvPr id="779273" name="AutoShape 9"/>
            <p:cNvSpPr>
              <a:spLocks noChangeArrowheads="1"/>
            </p:cNvSpPr>
            <p:nvPr/>
          </p:nvSpPr>
          <p:spPr bwMode="auto">
            <a:xfrm>
              <a:off x="3216" y="2832"/>
              <a:ext cx="2016" cy="384"/>
            </a:xfrm>
            <a:prstGeom prst="roundRect">
              <a:avLst>
                <a:gd name="adj" fmla="val 50000"/>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800">
                  <a:latin typeface="Arial" pitchFamily="34" charset="0"/>
                  <a:ea typeface="HGP創英角ｺﾞｼｯｸUB" pitchFamily="50" charset="-128"/>
                  <a:cs typeface="Arial" pitchFamily="34" charset="0"/>
                </a:rPr>
                <a:t>ＬＡＮ</a:t>
              </a:r>
            </a:p>
          </p:txBody>
        </p:sp>
        <p:pic>
          <p:nvPicPr>
            <p:cNvPr id="779274"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16" y="3331"/>
              <a:ext cx="448"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9275" name="Picture 8" descr="j043394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 y="3283"/>
              <a:ext cx="48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9276" name="AutoShape 12"/>
            <p:cNvSpPr>
              <a:spLocks noChangeArrowheads="1"/>
            </p:cNvSpPr>
            <p:nvPr/>
          </p:nvSpPr>
          <p:spPr bwMode="auto">
            <a:xfrm>
              <a:off x="3840" y="3504"/>
              <a:ext cx="768" cy="432"/>
            </a:xfrm>
            <a:prstGeom prst="roundRect">
              <a:avLst>
                <a:gd name="adj" fmla="val 8824"/>
              </a:avLst>
            </a:prstGeom>
            <a:solidFill>
              <a:srgbClr val="80808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Arial" pitchFamily="34" charset="0"/>
                <a:ea typeface="HGP創英角ｺﾞｼｯｸUB" pitchFamily="50" charset="-128"/>
                <a:cs typeface="Arial" pitchFamily="34" charset="0"/>
              </a:endParaRPr>
            </a:p>
            <a:p>
              <a:pPr algn="ctr"/>
              <a:endParaRPr lang="ja-JP" altLang="en-US" sz="10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p:txBody>
        </p:sp>
        <p:sp>
          <p:nvSpPr>
            <p:cNvPr id="779277" name="AutoShape 13"/>
            <p:cNvSpPr>
              <a:spLocks noChangeArrowheads="1"/>
            </p:cNvSpPr>
            <p:nvPr/>
          </p:nvSpPr>
          <p:spPr bwMode="auto">
            <a:xfrm>
              <a:off x="3936" y="3568"/>
              <a:ext cx="576" cy="288"/>
            </a:xfrm>
            <a:prstGeom prst="can">
              <a:avLst>
                <a:gd name="adj" fmla="val 16204"/>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278" name="File"/>
            <p:cNvSpPr>
              <a:spLocks noEditPoints="1" noChangeArrowheads="1"/>
            </p:cNvSpPr>
            <p:nvPr/>
          </p:nvSpPr>
          <p:spPr bwMode="auto">
            <a:xfrm>
              <a:off x="3984" y="3664"/>
              <a:ext cx="120" cy="128"/>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79279" name="File"/>
            <p:cNvSpPr>
              <a:spLocks noEditPoints="1" noChangeArrowheads="1"/>
            </p:cNvSpPr>
            <p:nvPr/>
          </p:nvSpPr>
          <p:spPr bwMode="auto">
            <a:xfrm>
              <a:off x="4152" y="3664"/>
              <a:ext cx="120" cy="128"/>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79280" name="File"/>
            <p:cNvSpPr>
              <a:spLocks noEditPoints="1" noChangeArrowheads="1"/>
            </p:cNvSpPr>
            <p:nvPr/>
          </p:nvSpPr>
          <p:spPr bwMode="auto">
            <a:xfrm>
              <a:off x="4320" y="3664"/>
              <a:ext cx="120" cy="128"/>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79281" name="Rectangle 17"/>
            <p:cNvSpPr>
              <a:spLocks noChangeArrowheads="1"/>
            </p:cNvSpPr>
            <p:nvPr/>
          </p:nvSpPr>
          <p:spPr bwMode="auto">
            <a:xfrm>
              <a:off x="3792" y="3952"/>
              <a:ext cx="818"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solidFill>
                    <a:schemeClr val="tx1"/>
                  </a:solidFill>
                  <a:latin typeface="Arial" pitchFamily="34" charset="0"/>
                  <a:ea typeface="HGP創英角ｺﾞｼｯｸUB" pitchFamily="50" charset="-128"/>
                  <a:cs typeface="Arial" pitchFamily="34" charset="0"/>
                </a:rPr>
                <a:t>ファイル・サーバー</a:t>
              </a:r>
            </a:p>
          </p:txBody>
        </p:sp>
        <p:cxnSp>
          <p:nvCxnSpPr>
            <p:cNvPr id="779282" name="AutoShape 18"/>
            <p:cNvCxnSpPr>
              <a:cxnSpLocks noChangeShapeType="1"/>
              <a:stCxn id="779276" idx="0"/>
              <a:endCxn id="779273" idx="2"/>
            </p:cNvCxnSpPr>
            <p:nvPr/>
          </p:nvCxnSpPr>
          <p:spPr bwMode="auto">
            <a:xfrm flipV="1">
              <a:off x="4224" y="3228"/>
              <a:ext cx="0" cy="264"/>
            </a:xfrm>
            <a:prstGeom prst="straightConnector1">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9283" name="Line 19"/>
            <p:cNvSpPr>
              <a:spLocks noChangeShapeType="1"/>
            </p:cNvSpPr>
            <p:nvPr/>
          </p:nvSpPr>
          <p:spPr bwMode="auto">
            <a:xfrm>
              <a:off x="4800" y="3216"/>
              <a:ext cx="144" cy="211"/>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84" name="Line 20"/>
            <p:cNvSpPr>
              <a:spLocks noChangeShapeType="1"/>
            </p:cNvSpPr>
            <p:nvPr/>
          </p:nvSpPr>
          <p:spPr bwMode="auto">
            <a:xfrm flipH="1">
              <a:off x="3552" y="3216"/>
              <a:ext cx="144" cy="211"/>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85" name="Text Box 21"/>
            <p:cNvSpPr txBox="1">
              <a:spLocks noChangeArrowheads="1"/>
            </p:cNvSpPr>
            <p:nvPr/>
          </p:nvSpPr>
          <p:spPr bwMode="auto">
            <a:xfrm>
              <a:off x="576" y="3163"/>
              <a:ext cx="1664" cy="73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180975" indent="-180975">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ファイル単位</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ファイルの共有が目的</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異なる</a:t>
              </a:r>
              <a:r>
                <a:rPr lang="en-US" altLang="ja-JP">
                  <a:solidFill>
                    <a:srgbClr val="484848"/>
                  </a:solidFill>
                  <a:latin typeface="Arial" pitchFamily="34" charset="0"/>
                  <a:ea typeface="HGP創英角ｺﾞｼｯｸUB" pitchFamily="50" charset="-128"/>
                  <a:cs typeface="Arial" pitchFamily="34" charset="0"/>
                </a:rPr>
                <a:t>OS</a:t>
              </a:r>
              <a:r>
                <a:rPr lang="ja-JP" altLang="en-US">
                  <a:solidFill>
                    <a:srgbClr val="484848"/>
                  </a:solidFill>
                  <a:latin typeface="Arial" pitchFamily="34" charset="0"/>
                  <a:ea typeface="HGP創英角ｺﾞｼｯｸUB" pitchFamily="50" charset="-128"/>
                  <a:cs typeface="Arial" pitchFamily="34" charset="0"/>
                </a:rPr>
                <a:t>でも相互に利用</a:t>
              </a:r>
            </a:p>
            <a:p>
              <a:pPr>
                <a:spcBef>
                  <a:spcPct val="20000"/>
                </a:spcBef>
                <a:buFont typeface="Wingdings" pitchFamily="2" charset="2"/>
                <a:buChar char="l"/>
              </a:pPr>
              <a:r>
                <a:rPr lang="en-US" altLang="ja-JP">
                  <a:solidFill>
                    <a:srgbClr val="484848"/>
                  </a:solidFill>
                  <a:latin typeface="Arial" pitchFamily="34" charset="0"/>
                  <a:ea typeface="HGP創英角ｺﾞｼｯｸUB" pitchFamily="50" charset="-128"/>
                  <a:cs typeface="Arial" pitchFamily="34" charset="0"/>
                </a:rPr>
                <a:t>LAN</a:t>
              </a:r>
              <a:r>
                <a:rPr lang="ja-JP" altLang="en-US">
                  <a:solidFill>
                    <a:srgbClr val="484848"/>
                  </a:solidFill>
                  <a:latin typeface="Arial" pitchFamily="34" charset="0"/>
                  <a:ea typeface="HGP創英角ｺﾞｼｯｸUB" pitchFamily="50" charset="-128"/>
                  <a:cs typeface="Arial" pitchFamily="34" charset="0"/>
                </a:rPr>
                <a:t>を介した接続</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ＮＡＳ（</a:t>
              </a:r>
              <a:r>
                <a:rPr lang="en-US" altLang="ja-JP">
                  <a:solidFill>
                    <a:srgbClr val="484848"/>
                  </a:solidFill>
                  <a:latin typeface="Arial" pitchFamily="34" charset="0"/>
                  <a:ea typeface="HGP創英角ｺﾞｼｯｸUB" pitchFamily="50" charset="-128"/>
                  <a:cs typeface="Arial" pitchFamily="34" charset="0"/>
                </a:rPr>
                <a:t>Network Attached Storage</a:t>
              </a:r>
              <a:r>
                <a:rPr lang="ja-JP" altLang="en-US">
                  <a:solidFill>
                    <a:srgbClr val="484848"/>
                  </a:solidFill>
                  <a:latin typeface="Arial" pitchFamily="34" charset="0"/>
                  <a:ea typeface="HGP創英角ｺﾞｼｯｸUB" pitchFamily="50" charset="-128"/>
                  <a:cs typeface="Arial" pitchFamily="34" charset="0"/>
                </a:rPr>
                <a:t>）</a:t>
              </a:r>
            </a:p>
          </p:txBody>
        </p:sp>
        <p:sp>
          <p:nvSpPr>
            <p:cNvPr id="779286" name="Text Box 22"/>
            <p:cNvSpPr txBox="1">
              <a:spLocks noChangeArrowheads="1"/>
            </p:cNvSpPr>
            <p:nvPr/>
          </p:nvSpPr>
          <p:spPr bwMode="auto">
            <a:xfrm>
              <a:off x="3168" y="3792"/>
              <a:ext cx="508"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latin typeface="Arial" pitchFamily="34" charset="0"/>
                  <a:ea typeface="HGP創英角ｺﾞｼｯｸUB" pitchFamily="50" charset="-128"/>
                  <a:cs typeface="Arial" pitchFamily="34" charset="0"/>
                </a:rPr>
                <a:t>Windows</a:t>
              </a:r>
            </a:p>
          </p:txBody>
        </p:sp>
        <p:sp>
          <p:nvSpPr>
            <p:cNvPr id="779287" name="Text Box 23"/>
            <p:cNvSpPr txBox="1">
              <a:spLocks noChangeArrowheads="1"/>
            </p:cNvSpPr>
            <p:nvPr/>
          </p:nvSpPr>
          <p:spPr bwMode="auto">
            <a:xfrm>
              <a:off x="4800" y="3792"/>
              <a:ext cx="344" cy="17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latin typeface="Arial" pitchFamily="34" charset="0"/>
                  <a:ea typeface="HGP創英角ｺﾞｼｯｸUB" pitchFamily="50" charset="-128"/>
                  <a:cs typeface="Arial" pitchFamily="34" charset="0"/>
                </a:rPr>
                <a:t>Linux</a:t>
              </a:r>
            </a:p>
          </p:txBody>
        </p:sp>
      </p:grpSp>
      <p:grpSp>
        <p:nvGrpSpPr>
          <p:cNvPr id="779288" name="Group 24"/>
          <p:cNvGrpSpPr>
            <a:grpSpLocks/>
          </p:cNvGrpSpPr>
          <p:nvPr/>
        </p:nvGrpSpPr>
        <p:grpSpPr bwMode="auto">
          <a:xfrm>
            <a:off x="457200" y="1676400"/>
            <a:ext cx="8229600" cy="2544763"/>
            <a:chOff x="288" y="1056"/>
            <a:chExt cx="5184" cy="1603"/>
          </a:xfrm>
        </p:grpSpPr>
        <p:sp>
          <p:nvSpPr>
            <p:cNvPr id="779289" name="AutoShape 25"/>
            <p:cNvSpPr>
              <a:spLocks noChangeArrowheads="1"/>
            </p:cNvSpPr>
            <p:nvPr/>
          </p:nvSpPr>
          <p:spPr bwMode="auto">
            <a:xfrm>
              <a:off x="288" y="1056"/>
              <a:ext cx="5184" cy="1392"/>
            </a:xfrm>
            <a:prstGeom prst="roundRect">
              <a:avLst>
                <a:gd name="adj" fmla="val 7069"/>
              </a:avLst>
            </a:prstGeom>
            <a:solidFill>
              <a:srgbClr val="FF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290" name="Text Box 26"/>
            <p:cNvSpPr txBox="1">
              <a:spLocks noChangeArrowheads="1"/>
            </p:cNvSpPr>
            <p:nvPr/>
          </p:nvSpPr>
          <p:spPr bwMode="auto">
            <a:xfrm>
              <a:off x="480" y="1152"/>
              <a:ext cx="1715"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ブロックレベルの仮想化</a:t>
              </a:r>
            </a:p>
          </p:txBody>
        </p:sp>
        <p:sp>
          <p:nvSpPr>
            <p:cNvPr id="779291" name="AutoShape 27"/>
            <p:cNvSpPr>
              <a:spLocks noChangeArrowheads="1"/>
            </p:cNvSpPr>
            <p:nvPr/>
          </p:nvSpPr>
          <p:spPr bwMode="auto">
            <a:xfrm>
              <a:off x="3504" y="1747"/>
              <a:ext cx="1440" cy="365"/>
            </a:xfrm>
            <a:prstGeom prst="roundRect">
              <a:avLst>
                <a:gd name="adj" fmla="val 10417"/>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スイッチ</a:t>
              </a:r>
            </a:p>
            <a:p>
              <a:pPr algn="ctr"/>
              <a:r>
                <a:rPr lang="en-US" altLang="ja-JP">
                  <a:solidFill>
                    <a:schemeClr val="bg1"/>
                  </a:solidFill>
                  <a:latin typeface="Arial" pitchFamily="34" charset="0"/>
                  <a:ea typeface="HGP創英角ｺﾞｼｯｸUB" pitchFamily="50" charset="-128"/>
                  <a:cs typeface="Arial" pitchFamily="34" charset="0"/>
                </a:rPr>
                <a:t>FC</a:t>
              </a:r>
              <a:r>
                <a:rPr lang="ja-JP" altLang="en-US">
                  <a:solidFill>
                    <a:schemeClr val="bg1"/>
                  </a:solidFill>
                  <a:latin typeface="Arial" pitchFamily="34" charset="0"/>
                  <a:ea typeface="HGP創英角ｺﾞｼｯｸUB" pitchFamily="50" charset="-128"/>
                  <a:cs typeface="Arial" pitchFamily="34" charset="0"/>
                </a:rPr>
                <a:t>や</a:t>
              </a:r>
              <a:r>
                <a:rPr lang="en-US" altLang="ja-JP">
                  <a:solidFill>
                    <a:schemeClr val="bg1"/>
                  </a:solidFill>
                  <a:latin typeface="Arial" pitchFamily="34" charset="0"/>
                  <a:ea typeface="HGP創英角ｺﾞｼｯｸUB" pitchFamily="50" charset="-128"/>
                  <a:cs typeface="Arial" pitchFamily="34" charset="0"/>
                </a:rPr>
                <a:t>iSCSI</a:t>
              </a:r>
              <a:r>
                <a:rPr lang="ja-JP" altLang="en-US">
                  <a:solidFill>
                    <a:schemeClr val="bg1"/>
                  </a:solidFill>
                  <a:latin typeface="Arial" pitchFamily="34" charset="0"/>
                  <a:ea typeface="HGP創英角ｺﾞｼｯｸUB" pitchFamily="50" charset="-128"/>
                  <a:cs typeface="Arial" pitchFamily="34" charset="0"/>
                </a:rPr>
                <a:t>などの高速接続</a:t>
              </a:r>
            </a:p>
          </p:txBody>
        </p:sp>
        <p:cxnSp>
          <p:nvCxnSpPr>
            <p:cNvPr id="779292" name="AutoShape 28"/>
            <p:cNvCxnSpPr>
              <a:cxnSpLocks noChangeShapeType="1"/>
              <a:endCxn id="779291" idx="0"/>
            </p:cNvCxnSpPr>
            <p:nvPr/>
          </p:nvCxnSpPr>
          <p:spPr bwMode="auto">
            <a:xfrm>
              <a:off x="3744" y="1564"/>
              <a:ext cx="480" cy="171"/>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3" name="AutoShape 29"/>
            <p:cNvCxnSpPr>
              <a:cxnSpLocks noChangeShapeType="1"/>
              <a:stCxn id="779291" idx="0"/>
            </p:cNvCxnSpPr>
            <p:nvPr/>
          </p:nvCxnSpPr>
          <p:spPr bwMode="auto">
            <a:xfrm flipV="1">
              <a:off x="4224" y="1564"/>
              <a:ext cx="0" cy="171"/>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4" name="AutoShape 30"/>
            <p:cNvCxnSpPr>
              <a:cxnSpLocks noChangeShapeType="1"/>
              <a:stCxn id="779291" idx="0"/>
            </p:cNvCxnSpPr>
            <p:nvPr/>
          </p:nvCxnSpPr>
          <p:spPr bwMode="auto">
            <a:xfrm flipV="1">
              <a:off x="4224" y="1564"/>
              <a:ext cx="480" cy="171"/>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5" name="AutoShape 31"/>
            <p:cNvCxnSpPr>
              <a:cxnSpLocks noChangeShapeType="1"/>
              <a:stCxn id="779380" idx="29"/>
              <a:endCxn id="779291" idx="2"/>
            </p:cNvCxnSpPr>
            <p:nvPr/>
          </p:nvCxnSpPr>
          <p:spPr bwMode="auto">
            <a:xfrm flipV="1">
              <a:off x="4214" y="2124"/>
              <a:ext cx="10" cy="162"/>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6" name="AutoShape 32"/>
            <p:cNvCxnSpPr>
              <a:cxnSpLocks noChangeShapeType="1"/>
              <a:stCxn id="779332" idx="18"/>
              <a:endCxn id="779291" idx="2"/>
            </p:cNvCxnSpPr>
            <p:nvPr/>
          </p:nvCxnSpPr>
          <p:spPr bwMode="auto">
            <a:xfrm flipV="1">
              <a:off x="3696" y="2124"/>
              <a:ext cx="528" cy="152"/>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7" name="AutoShape 33"/>
            <p:cNvCxnSpPr>
              <a:cxnSpLocks noChangeShapeType="1"/>
              <a:stCxn id="779422" idx="18"/>
              <a:endCxn id="779291" idx="2"/>
            </p:cNvCxnSpPr>
            <p:nvPr/>
          </p:nvCxnSpPr>
          <p:spPr bwMode="auto">
            <a:xfrm flipH="1" flipV="1">
              <a:off x="4224" y="2124"/>
              <a:ext cx="528" cy="152"/>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79298" name="Group 34"/>
            <p:cNvGrpSpPr>
              <a:grpSpLocks/>
            </p:cNvGrpSpPr>
            <p:nvPr/>
          </p:nvGrpSpPr>
          <p:grpSpPr bwMode="auto">
            <a:xfrm>
              <a:off x="3456" y="2227"/>
              <a:ext cx="384" cy="432"/>
              <a:chOff x="2592" y="2112"/>
              <a:chExt cx="1120" cy="1166"/>
            </a:xfrm>
          </p:grpSpPr>
          <p:sp>
            <p:nvSpPr>
              <p:cNvPr id="779299" name="AutoShape 35"/>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0" name="Freeform 36"/>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1" name="Freeform 37"/>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2" name="Freeform 38"/>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3" name="Freeform 39"/>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4" name="Freeform 40"/>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5" name="Freeform 41"/>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6" name="Freeform 42"/>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7" name="Freeform 43"/>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8" name="Freeform 44"/>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9" name="Freeform 45"/>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0" name="Freeform 46"/>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1" name="Freeform 47"/>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2" name="Freeform 48"/>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3" name="Freeform 49"/>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4" name="Freeform 50"/>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5" name="Freeform 51"/>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6" name="Freeform 52"/>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7" name="Freeform 53"/>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8" name="Freeform 54"/>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9" name="Rectangle 55"/>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0" name="Freeform 56"/>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1" name="Freeform 57"/>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2" name="Freeform 58"/>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3" name="Freeform 59"/>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4" name="Freeform 60"/>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5" name="Freeform 61"/>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6" name="Freeform 62"/>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7" name="Freeform 6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8" name="Freeform 64"/>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9" name="Freeform 65"/>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0" name="Freeform 66"/>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1" name="Freeform 67"/>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2" name="Freeform 68"/>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3" name="Freeform 69"/>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4" name="Freeform 70"/>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5" name="Freeform 71"/>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6" name="Freeform 72"/>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7" name="Freeform 73"/>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8" name="Freeform 74"/>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9" name="Freeform 75"/>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0" name="Freeform 76"/>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1" name="Freeform 77"/>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2" name="Freeform 78"/>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79343" name="Group 79"/>
            <p:cNvGrpSpPr>
              <a:grpSpLocks/>
            </p:cNvGrpSpPr>
            <p:nvPr/>
          </p:nvGrpSpPr>
          <p:grpSpPr bwMode="auto">
            <a:xfrm>
              <a:off x="3984" y="2227"/>
              <a:ext cx="384" cy="432"/>
              <a:chOff x="2592" y="2112"/>
              <a:chExt cx="1120" cy="1166"/>
            </a:xfrm>
          </p:grpSpPr>
          <p:sp>
            <p:nvSpPr>
              <p:cNvPr id="779344" name="AutoShape 80"/>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5" name="Freeform 81"/>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6" name="Freeform 82"/>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7" name="Freeform 83"/>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8" name="Freeform 84"/>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9" name="Freeform 85"/>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0" name="Freeform 86"/>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1" name="Freeform 87"/>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2" name="Freeform 88"/>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3" name="Freeform 89"/>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4" name="Freeform 90"/>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5" name="Freeform 91"/>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6" name="Freeform 92"/>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7" name="Freeform 93"/>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8" name="Freeform 94"/>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9" name="Freeform 95"/>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0" name="Freeform 96"/>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1" name="Freeform 97"/>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2" name="Freeform 98"/>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3" name="Freeform 99"/>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4" name="Rectangle 100"/>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5" name="Freeform 101"/>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6" name="Freeform 102"/>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7" name="Freeform 103"/>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8" name="Freeform 104"/>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9" name="Freeform 105"/>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0" name="Freeform 106"/>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1" name="Freeform 10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2" name="Freeform 108"/>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3" name="Freeform 109"/>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4" name="Freeform 110"/>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5" name="Freeform 111"/>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6" name="Freeform 112"/>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7" name="Freeform 113"/>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8" name="Freeform 114"/>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9" name="Freeform 115"/>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0" name="Freeform 116"/>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1" name="Freeform 117"/>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2" name="Freeform 118"/>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3" name="Freeform 119"/>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4" name="Freeform 120"/>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5" name="Freeform 121"/>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6" name="Freeform 122"/>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7" name="Freeform 123"/>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79388" name="Group 124"/>
            <p:cNvGrpSpPr>
              <a:grpSpLocks/>
            </p:cNvGrpSpPr>
            <p:nvPr/>
          </p:nvGrpSpPr>
          <p:grpSpPr bwMode="auto">
            <a:xfrm>
              <a:off x="4512" y="2227"/>
              <a:ext cx="384" cy="432"/>
              <a:chOff x="2592" y="2112"/>
              <a:chExt cx="1120" cy="1166"/>
            </a:xfrm>
          </p:grpSpPr>
          <p:sp>
            <p:nvSpPr>
              <p:cNvPr id="779389" name="AutoShape 125"/>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0" name="Freeform 126"/>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1" name="Freeform 127"/>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2" name="Freeform 128"/>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3" name="Freeform 129"/>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4" name="Freeform 130"/>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5" name="Freeform 131"/>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6" name="Freeform 132"/>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7" name="Freeform 133"/>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8" name="Freeform 134"/>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9" name="Freeform 135"/>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0" name="Freeform 136"/>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1" name="Freeform 137"/>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2" name="Freeform 138"/>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3" name="Freeform 139"/>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4" name="Freeform 140"/>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5" name="Freeform 141"/>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6" name="Freeform 142"/>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7" name="Freeform 143"/>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8" name="Freeform 144"/>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9" name="Rectangle 145"/>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0" name="Freeform 146"/>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1" name="Freeform 147"/>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2" name="Freeform 148"/>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3" name="Freeform 149"/>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4" name="Freeform 150"/>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5" name="Freeform 151"/>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6" name="Freeform 152"/>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7" name="Freeform 15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8" name="Freeform 154"/>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9" name="Freeform 155"/>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0" name="Freeform 156"/>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1" name="Freeform 157"/>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2" name="Freeform 158"/>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3" name="Freeform 159"/>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4" name="Freeform 160"/>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5" name="Freeform 161"/>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6" name="Freeform 162"/>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7" name="Freeform 163"/>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8" name="Freeform 164"/>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9" name="Freeform 165"/>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30" name="Freeform 166"/>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31" name="Freeform 167"/>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32" name="Freeform 168"/>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sp>
          <p:nvSpPr>
            <p:cNvPr id="779433" name="Text Box 169"/>
            <p:cNvSpPr txBox="1">
              <a:spLocks noChangeArrowheads="1"/>
            </p:cNvSpPr>
            <p:nvPr/>
          </p:nvSpPr>
          <p:spPr bwMode="auto">
            <a:xfrm>
              <a:off x="576" y="1488"/>
              <a:ext cx="2208" cy="71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0975" indent="-180975">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ブロック単位（物理Ｉ／Ｏの単位）</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ストレージの効率的利用が目的</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同一のＯＳで利用</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ＳＡＮ（</a:t>
              </a:r>
              <a:r>
                <a:rPr lang="en-US" altLang="ja-JP">
                  <a:solidFill>
                    <a:srgbClr val="484848"/>
                  </a:solidFill>
                  <a:latin typeface="Arial" pitchFamily="34" charset="0"/>
                  <a:ea typeface="HGP創英角ｺﾞｼｯｸUB" pitchFamily="50" charset="-128"/>
                  <a:cs typeface="Arial" pitchFamily="34" charset="0"/>
                </a:rPr>
                <a:t>Storage Area Network</a:t>
              </a:r>
              <a:r>
                <a:rPr lang="ja-JP" altLang="en-US">
                  <a:solidFill>
                    <a:srgbClr val="484848"/>
                  </a:solidFill>
                  <a:latin typeface="Arial" pitchFamily="34" charset="0"/>
                  <a:ea typeface="HGP創英角ｺﾞｼｯｸUB" pitchFamily="50" charset="-128"/>
                  <a:cs typeface="Arial" pitchFamily="34" charset="0"/>
                </a:rPr>
                <a:t>）ストレージ専用の高速ネットワークで接続</a:t>
              </a:r>
            </a:p>
          </p:txBody>
        </p:sp>
        <p:grpSp>
          <p:nvGrpSpPr>
            <p:cNvPr id="779434" name="Group 170"/>
            <p:cNvGrpSpPr>
              <a:grpSpLocks/>
            </p:cNvGrpSpPr>
            <p:nvPr/>
          </p:nvGrpSpPr>
          <p:grpSpPr bwMode="auto">
            <a:xfrm>
              <a:off x="3504" y="1104"/>
              <a:ext cx="1440" cy="480"/>
              <a:chOff x="3504" y="768"/>
              <a:chExt cx="1440" cy="480"/>
            </a:xfrm>
          </p:grpSpPr>
          <p:sp>
            <p:nvSpPr>
              <p:cNvPr id="779435" name="AutoShape 171"/>
              <p:cNvSpPr>
                <a:spLocks noChangeArrowheads="1"/>
              </p:cNvSpPr>
              <p:nvPr/>
            </p:nvSpPr>
            <p:spPr bwMode="auto">
              <a:xfrm>
                <a:off x="3504" y="768"/>
                <a:ext cx="450" cy="480"/>
              </a:xfrm>
              <a:prstGeom prst="can">
                <a:avLst>
                  <a:gd name="adj" fmla="val 15802"/>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6" name="Rectangle 172"/>
              <p:cNvSpPr>
                <a:spLocks noChangeArrowheads="1"/>
              </p:cNvSpPr>
              <p:nvPr/>
            </p:nvSpPr>
            <p:spPr bwMode="auto">
              <a:xfrm>
                <a:off x="3549" y="912"/>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7" name="Rectangle 173"/>
              <p:cNvSpPr>
                <a:spLocks noChangeArrowheads="1"/>
              </p:cNvSpPr>
              <p:nvPr/>
            </p:nvSpPr>
            <p:spPr bwMode="auto">
              <a:xfrm>
                <a:off x="3639" y="912"/>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8" name="Rectangle 174"/>
              <p:cNvSpPr>
                <a:spLocks noChangeArrowheads="1"/>
              </p:cNvSpPr>
              <p:nvPr/>
            </p:nvSpPr>
            <p:spPr bwMode="auto">
              <a:xfrm>
                <a:off x="3549" y="1008"/>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9" name="Rectangle 175"/>
              <p:cNvSpPr>
                <a:spLocks noChangeArrowheads="1"/>
              </p:cNvSpPr>
              <p:nvPr/>
            </p:nvSpPr>
            <p:spPr bwMode="auto">
              <a:xfrm>
                <a:off x="3639" y="1008"/>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0" name="Rectangle 176"/>
              <p:cNvSpPr>
                <a:spLocks noChangeArrowheads="1"/>
              </p:cNvSpPr>
              <p:nvPr/>
            </p:nvSpPr>
            <p:spPr bwMode="auto">
              <a:xfrm>
                <a:off x="3549" y="1104"/>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1" name="Rectangle 177"/>
              <p:cNvSpPr>
                <a:spLocks noChangeArrowheads="1"/>
              </p:cNvSpPr>
              <p:nvPr/>
            </p:nvSpPr>
            <p:spPr bwMode="auto">
              <a:xfrm>
                <a:off x="3639" y="1104"/>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2" name="Rectangle 178"/>
              <p:cNvSpPr>
                <a:spLocks noChangeArrowheads="1"/>
              </p:cNvSpPr>
              <p:nvPr/>
            </p:nvSpPr>
            <p:spPr bwMode="auto">
              <a:xfrm>
                <a:off x="3729" y="1104"/>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3" name="Rectangle 179"/>
              <p:cNvSpPr>
                <a:spLocks noChangeArrowheads="1"/>
              </p:cNvSpPr>
              <p:nvPr/>
            </p:nvSpPr>
            <p:spPr bwMode="auto">
              <a:xfrm>
                <a:off x="3819" y="1104"/>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4" name="Rectangle 180"/>
              <p:cNvSpPr>
                <a:spLocks noChangeArrowheads="1"/>
              </p:cNvSpPr>
              <p:nvPr/>
            </p:nvSpPr>
            <p:spPr bwMode="auto">
              <a:xfrm>
                <a:off x="3729" y="1008"/>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5" name="Rectangle 181"/>
              <p:cNvSpPr>
                <a:spLocks noChangeArrowheads="1"/>
              </p:cNvSpPr>
              <p:nvPr/>
            </p:nvSpPr>
            <p:spPr bwMode="auto">
              <a:xfrm>
                <a:off x="3819" y="1008"/>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6" name="Rectangle 182"/>
              <p:cNvSpPr>
                <a:spLocks noChangeArrowheads="1"/>
              </p:cNvSpPr>
              <p:nvPr/>
            </p:nvSpPr>
            <p:spPr bwMode="auto">
              <a:xfrm>
                <a:off x="3729" y="912"/>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7" name="Rectangle 183"/>
              <p:cNvSpPr>
                <a:spLocks noChangeArrowheads="1"/>
              </p:cNvSpPr>
              <p:nvPr/>
            </p:nvSpPr>
            <p:spPr bwMode="auto">
              <a:xfrm>
                <a:off x="3819" y="912"/>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8" name="AutoShape 184"/>
              <p:cNvSpPr>
                <a:spLocks noChangeArrowheads="1"/>
              </p:cNvSpPr>
              <p:nvPr/>
            </p:nvSpPr>
            <p:spPr bwMode="auto">
              <a:xfrm>
                <a:off x="3999" y="768"/>
                <a:ext cx="450" cy="480"/>
              </a:xfrm>
              <a:prstGeom prst="can">
                <a:avLst>
                  <a:gd name="adj" fmla="val 15802"/>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9" name="Rectangle 185"/>
              <p:cNvSpPr>
                <a:spLocks noChangeArrowheads="1"/>
              </p:cNvSpPr>
              <p:nvPr/>
            </p:nvSpPr>
            <p:spPr bwMode="auto">
              <a:xfrm>
                <a:off x="4044" y="912"/>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0" name="Rectangle 186"/>
              <p:cNvSpPr>
                <a:spLocks noChangeArrowheads="1"/>
              </p:cNvSpPr>
              <p:nvPr/>
            </p:nvSpPr>
            <p:spPr bwMode="auto">
              <a:xfrm>
                <a:off x="4134" y="912"/>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1" name="Rectangle 187"/>
              <p:cNvSpPr>
                <a:spLocks noChangeArrowheads="1"/>
              </p:cNvSpPr>
              <p:nvPr/>
            </p:nvSpPr>
            <p:spPr bwMode="auto">
              <a:xfrm>
                <a:off x="4044" y="1008"/>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2" name="Rectangle 188"/>
              <p:cNvSpPr>
                <a:spLocks noChangeArrowheads="1"/>
              </p:cNvSpPr>
              <p:nvPr/>
            </p:nvSpPr>
            <p:spPr bwMode="auto">
              <a:xfrm>
                <a:off x="4134" y="1008"/>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3" name="Rectangle 189"/>
              <p:cNvSpPr>
                <a:spLocks noChangeArrowheads="1"/>
              </p:cNvSpPr>
              <p:nvPr/>
            </p:nvSpPr>
            <p:spPr bwMode="auto">
              <a:xfrm>
                <a:off x="4044" y="1104"/>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4" name="Rectangle 190"/>
              <p:cNvSpPr>
                <a:spLocks noChangeArrowheads="1"/>
              </p:cNvSpPr>
              <p:nvPr/>
            </p:nvSpPr>
            <p:spPr bwMode="auto">
              <a:xfrm>
                <a:off x="4134" y="1104"/>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5" name="Rectangle 191"/>
              <p:cNvSpPr>
                <a:spLocks noChangeArrowheads="1"/>
              </p:cNvSpPr>
              <p:nvPr/>
            </p:nvSpPr>
            <p:spPr bwMode="auto">
              <a:xfrm>
                <a:off x="4224" y="1104"/>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6" name="Rectangle 192"/>
              <p:cNvSpPr>
                <a:spLocks noChangeArrowheads="1"/>
              </p:cNvSpPr>
              <p:nvPr/>
            </p:nvSpPr>
            <p:spPr bwMode="auto">
              <a:xfrm>
                <a:off x="4314" y="1104"/>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7" name="Rectangle 193"/>
              <p:cNvSpPr>
                <a:spLocks noChangeArrowheads="1"/>
              </p:cNvSpPr>
              <p:nvPr/>
            </p:nvSpPr>
            <p:spPr bwMode="auto">
              <a:xfrm>
                <a:off x="4224" y="1008"/>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8" name="Rectangle 194"/>
              <p:cNvSpPr>
                <a:spLocks noChangeArrowheads="1"/>
              </p:cNvSpPr>
              <p:nvPr/>
            </p:nvSpPr>
            <p:spPr bwMode="auto">
              <a:xfrm>
                <a:off x="4314" y="1008"/>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9" name="Rectangle 195"/>
              <p:cNvSpPr>
                <a:spLocks noChangeArrowheads="1"/>
              </p:cNvSpPr>
              <p:nvPr/>
            </p:nvSpPr>
            <p:spPr bwMode="auto">
              <a:xfrm>
                <a:off x="4224" y="912"/>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0" name="Rectangle 196"/>
              <p:cNvSpPr>
                <a:spLocks noChangeArrowheads="1"/>
              </p:cNvSpPr>
              <p:nvPr/>
            </p:nvSpPr>
            <p:spPr bwMode="auto">
              <a:xfrm>
                <a:off x="4314" y="912"/>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1" name="AutoShape 197"/>
              <p:cNvSpPr>
                <a:spLocks noChangeArrowheads="1"/>
              </p:cNvSpPr>
              <p:nvPr/>
            </p:nvSpPr>
            <p:spPr bwMode="auto">
              <a:xfrm>
                <a:off x="4494" y="768"/>
                <a:ext cx="450" cy="480"/>
              </a:xfrm>
              <a:prstGeom prst="can">
                <a:avLst>
                  <a:gd name="adj" fmla="val 15802"/>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2" name="Rectangle 198"/>
              <p:cNvSpPr>
                <a:spLocks noChangeArrowheads="1"/>
              </p:cNvSpPr>
              <p:nvPr/>
            </p:nvSpPr>
            <p:spPr bwMode="auto">
              <a:xfrm>
                <a:off x="4539" y="912"/>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3" name="Rectangle 199"/>
              <p:cNvSpPr>
                <a:spLocks noChangeArrowheads="1"/>
              </p:cNvSpPr>
              <p:nvPr/>
            </p:nvSpPr>
            <p:spPr bwMode="auto">
              <a:xfrm>
                <a:off x="4629" y="912"/>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4" name="Rectangle 200"/>
              <p:cNvSpPr>
                <a:spLocks noChangeArrowheads="1"/>
              </p:cNvSpPr>
              <p:nvPr/>
            </p:nvSpPr>
            <p:spPr bwMode="auto">
              <a:xfrm>
                <a:off x="4539" y="1008"/>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5" name="Rectangle 201"/>
              <p:cNvSpPr>
                <a:spLocks noChangeArrowheads="1"/>
              </p:cNvSpPr>
              <p:nvPr/>
            </p:nvSpPr>
            <p:spPr bwMode="auto">
              <a:xfrm>
                <a:off x="4629" y="1008"/>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6" name="Rectangle 202"/>
              <p:cNvSpPr>
                <a:spLocks noChangeArrowheads="1"/>
              </p:cNvSpPr>
              <p:nvPr/>
            </p:nvSpPr>
            <p:spPr bwMode="auto">
              <a:xfrm>
                <a:off x="4539" y="1104"/>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7" name="Rectangle 203"/>
              <p:cNvSpPr>
                <a:spLocks noChangeArrowheads="1"/>
              </p:cNvSpPr>
              <p:nvPr/>
            </p:nvSpPr>
            <p:spPr bwMode="auto">
              <a:xfrm>
                <a:off x="4629" y="1104"/>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8" name="Rectangle 204"/>
              <p:cNvSpPr>
                <a:spLocks noChangeArrowheads="1"/>
              </p:cNvSpPr>
              <p:nvPr/>
            </p:nvSpPr>
            <p:spPr bwMode="auto">
              <a:xfrm>
                <a:off x="4719" y="1104"/>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9" name="Rectangle 205"/>
              <p:cNvSpPr>
                <a:spLocks noChangeArrowheads="1"/>
              </p:cNvSpPr>
              <p:nvPr/>
            </p:nvSpPr>
            <p:spPr bwMode="auto">
              <a:xfrm>
                <a:off x="4809" y="1104"/>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0" name="Rectangle 206"/>
              <p:cNvSpPr>
                <a:spLocks noChangeArrowheads="1"/>
              </p:cNvSpPr>
              <p:nvPr/>
            </p:nvSpPr>
            <p:spPr bwMode="auto">
              <a:xfrm>
                <a:off x="4719" y="1008"/>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1" name="Rectangle 207"/>
              <p:cNvSpPr>
                <a:spLocks noChangeArrowheads="1"/>
              </p:cNvSpPr>
              <p:nvPr/>
            </p:nvSpPr>
            <p:spPr bwMode="auto">
              <a:xfrm>
                <a:off x="4809" y="1008"/>
                <a:ext cx="90"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2" name="Rectangle 208"/>
              <p:cNvSpPr>
                <a:spLocks noChangeArrowheads="1"/>
              </p:cNvSpPr>
              <p:nvPr/>
            </p:nvSpPr>
            <p:spPr bwMode="auto">
              <a:xfrm>
                <a:off x="4719" y="912"/>
                <a:ext cx="90"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3" name="Rectangle 209"/>
              <p:cNvSpPr>
                <a:spLocks noChangeArrowheads="1"/>
              </p:cNvSpPr>
              <p:nvPr/>
            </p:nvSpPr>
            <p:spPr bwMode="auto">
              <a:xfrm>
                <a:off x="4809" y="912"/>
                <a:ext cx="90"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grpSp>
      <p:sp>
        <p:nvSpPr>
          <p:cNvPr id="779474" name="AutoShape 210"/>
          <p:cNvSpPr>
            <a:spLocks noChangeArrowheads="1"/>
          </p:cNvSpPr>
          <p:nvPr/>
        </p:nvSpPr>
        <p:spPr bwMode="auto">
          <a:xfrm>
            <a:off x="3714750" y="2438400"/>
            <a:ext cx="1714500" cy="457200"/>
          </a:xfrm>
          <a:prstGeom prst="roundRect">
            <a:avLst>
              <a:gd name="adj" fmla="val 50000"/>
            </a:avLst>
          </a:prstGeom>
          <a:gradFill rotWithShape="1">
            <a:gsLst>
              <a:gs pos="0">
                <a:srgbClr val="FFFF00">
                  <a:gamma/>
                  <a:tint val="0"/>
                  <a:invGamma/>
                </a:srgbClr>
              </a:gs>
              <a:gs pos="100000">
                <a:srgbClr val="FFFF00"/>
              </a:gs>
            </a:gsLst>
            <a:path path="shape">
              <a:fillToRect l="50000" t="50000" r="50000" b="50000"/>
            </a:path>
          </a:gradFill>
          <a:ln w="19050" algn="ctr">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a:solidFill>
                  <a:srgbClr val="3366FF"/>
                </a:solidFill>
                <a:latin typeface="Arial" pitchFamily="34" charset="0"/>
                <a:ea typeface="HGP創英角ｺﾞｼｯｸUB" pitchFamily="50" charset="-128"/>
                <a:cs typeface="Arial" pitchFamily="34" charset="0"/>
              </a:rPr>
              <a:t>狭　義</a:t>
            </a:r>
          </a:p>
          <a:p>
            <a:pPr algn="ctr">
              <a:spcBef>
                <a:spcPct val="0"/>
              </a:spcBef>
            </a:pPr>
            <a:r>
              <a:rPr lang="ja-JP" altLang="en-US">
                <a:solidFill>
                  <a:srgbClr val="3366FF"/>
                </a:solidFill>
                <a:latin typeface="Arial" pitchFamily="34" charset="0"/>
                <a:ea typeface="HGP創英角ｺﾞｼｯｸUB" pitchFamily="50" charset="-128"/>
                <a:cs typeface="Arial" pitchFamily="34" charset="0"/>
              </a:rPr>
              <a:t>ストレージの仮想化</a:t>
            </a:r>
          </a:p>
        </p:txBody>
      </p:sp>
      <p:sp>
        <p:nvSpPr>
          <p:cNvPr id="779475" name="AutoShape 211"/>
          <p:cNvSpPr>
            <a:spLocks noChangeArrowheads="1"/>
          </p:cNvSpPr>
          <p:nvPr/>
        </p:nvSpPr>
        <p:spPr bwMode="auto">
          <a:xfrm>
            <a:off x="465138" y="990600"/>
            <a:ext cx="8212137" cy="533400"/>
          </a:xfrm>
          <a:prstGeom prst="roundRect">
            <a:avLst>
              <a:gd name="adj" fmla="val 16667"/>
            </a:avLst>
          </a:prstGeom>
          <a:solidFill>
            <a:schemeClr val="bg1"/>
          </a:solidFill>
          <a:ln w="38100" algn="ctr">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sz="1600">
              <a:latin typeface="Arial" pitchFamily="34" charset="0"/>
              <a:ea typeface="HGP創英角ｺﾞｼｯｸUB" pitchFamily="50" charset="-128"/>
              <a:cs typeface="Arial" pitchFamily="34" charset="0"/>
            </a:endParaRPr>
          </a:p>
        </p:txBody>
      </p:sp>
      <p:sp>
        <p:nvSpPr>
          <p:cNvPr id="779476" name="Text Box 212"/>
          <p:cNvSpPr txBox="1">
            <a:spLocks noChangeArrowheads="1"/>
          </p:cNvSpPr>
          <p:nvPr/>
        </p:nvSpPr>
        <p:spPr bwMode="auto">
          <a:xfrm>
            <a:off x="990600" y="1066800"/>
            <a:ext cx="71628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0"/>
              </a:spcBef>
              <a:buFont typeface="Wingdings" pitchFamily="2" charset="2"/>
              <a:buNone/>
            </a:pPr>
            <a:r>
              <a:rPr lang="ja-JP" altLang="en-US" sz="1800">
                <a:latin typeface="Arial" pitchFamily="34" charset="0"/>
                <a:ea typeface="HGP創英角ｺﾞｼｯｸUB" pitchFamily="50" charset="-128"/>
                <a:cs typeface="Arial" pitchFamily="34" charset="0"/>
              </a:rPr>
              <a:t>物理的なストレージ デバイスに論理的な構成を提供する技術</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779288"/>
                                        </p:tgtEl>
                                        <p:attrNameLst>
                                          <p:attrName>style.visibility</p:attrName>
                                        </p:attrNameLst>
                                      </p:cBhvr>
                                      <p:to>
                                        <p:strVal val="visible"/>
                                      </p:to>
                                    </p:set>
                                    <p:animEffect transition="in" filter="wipe(left)">
                                      <p:cBhvr>
                                        <p:cTn id="7" dur="500"/>
                                        <p:tgtEl>
                                          <p:spTgt spid="7792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779267"/>
                                        </p:tgtEl>
                                        <p:attrNameLst>
                                          <p:attrName>style.visibility</p:attrName>
                                        </p:attrNameLst>
                                      </p:cBhvr>
                                      <p:to>
                                        <p:strVal val="visible"/>
                                      </p:to>
                                    </p:set>
                                    <p:animEffect transition="in" filter="wipe(up)">
                                      <p:cBhvr>
                                        <p:cTn id="12" dur="500"/>
                                        <p:tgtEl>
                                          <p:spTgt spid="77926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779474"/>
                                        </p:tgtEl>
                                        <p:attrNameLst>
                                          <p:attrName>style.visibility</p:attrName>
                                        </p:attrNameLst>
                                      </p:cBhvr>
                                      <p:to>
                                        <p:strVal val="visible"/>
                                      </p:to>
                                    </p:set>
                                    <p:anim calcmode="lin" valueType="num">
                                      <p:cBhvr>
                                        <p:cTn id="17" dur="500" fill="hold"/>
                                        <p:tgtEl>
                                          <p:spTgt spid="779474"/>
                                        </p:tgtEl>
                                        <p:attrNameLst>
                                          <p:attrName>ppt_w</p:attrName>
                                        </p:attrNameLst>
                                      </p:cBhvr>
                                      <p:tavLst>
                                        <p:tav tm="0">
                                          <p:val>
                                            <p:fltVal val="0"/>
                                          </p:val>
                                        </p:tav>
                                        <p:tav tm="100000">
                                          <p:val>
                                            <p:strVal val="#ppt_w"/>
                                          </p:val>
                                        </p:tav>
                                      </p:tavLst>
                                    </p:anim>
                                    <p:anim calcmode="lin" valueType="num">
                                      <p:cBhvr>
                                        <p:cTn id="18" dur="500" fill="hold"/>
                                        <p:tgtEl>
                                          <p:spTgt spid="77947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947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6" name="円/楕円 4035"/>
          <p:cNvSpPr/>
          <p:nvPr/>
        </p:nvSpPr>
        <p:spPr bwMode="auto">
          <a:xfrm>
            <a:off x="571500" y="4267201"/>
            <a:ext cx="7997825" cy="2438400"/>
          </a:xfrm>
          <a:prstGeom prst="ellipse">
            <a:avLst/>
          </a:prstGeom>
          <a:solidFill>
            <a:srgbClr val="0000FF"/>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en-US" altLang="ja-JP" sz="2800" dirty="0" smtClean="0">
                <a:ea typeface="ＭＳ Ｐゴシック" pitchFamily="50" charset="-128"/>
              </a:rPr>
              <a:t>Software-defined Environment</a:t>
            </a:r>
            <a:r>
              <a:rPr lang="ja-JP" altLang="en-US" sz="2800" dirty="0" smtClean="0">
                <a:ea typeface="ＭＳ Ｐゴシック" pitchFamily="50" charset="-128"/>
              </a:rPr>
              <a:t>とは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テキスト ボックス 9"/>
          <p:cNvSpPr txBox="1"/>
          <p:nvPr/>
        </p:nvSpPr>
        <p:spPr>
          <a:xfrm>
            <a:off x="838200" y="4953000"/>
            <a:ext cx="1600200" cy="1163395"/>
          </a:xfrm>
          <a:prstGeom prst="rect">
            <a:avLst/>
          </a:prstGeom>
          <a:noFill/>
        </p:spPr>
        <p:txBody>
          <a:bodyPr wrap="square" rtlCol="0">
            <a:spAutoFit/>
          </a:bodyPr>
          <a:lstStyle/>
          <a:p>
            <a:pPr algn="ctr"/>
            <a:r>
              <a:rPr kumimoji="1" lang="ja-JP" altLang="en-US" sz="36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物　理</a:t>
            </a:r>
          </a:p>
          <a:p>
            <a:pPr algn="ctr"/>
            <a:r>
              <a:rPr kumimoji="1" lang="ja-JP" altLang="en-US"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a:t>
            </a:r>
            <a:endParaRPr kumimoji="1" lang="en-US" altLang="ja-JP"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13" name="角丸四角形 12"/>
          <p:cNvSpPr/>
          <p:nvPr/>
        </p:nvSpPr>
        <p:spPr bwMode="auto">
          <a:xfrm>
            <a:off x="2546710" y="5562600"/>
            <a:ext cx="545429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grpSp>
        <p:nvGrpSpPr>
          <p:cNvPr id="4" name="図形グループ 3"/>
          <p:cNvGrpSpPr/>
          <p:nvPr/>
        </p:nvGrpSpPr>
        <p:grpSpPr>
          <a:xfrm>
            <a:off x="2570763" y="4802160"/>
            <a:ext cx="5430237" cy="912840"/>
            <a:chOff x="2546710" y="4572000"/>
            <a:chExt cx="5835290" cy="1143000"/>
          </a:xfrm>
        </p:grpSpPr>
        <p:pic>
          <p:nvPicPr>
            <p:cNvPr id="97"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67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4"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01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5"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5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8"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1281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nvGrpSpPr>
            <p:cNvPr id="1877" name="Group 207"/>
            <p:cNvGrpSpPr>
              <a:grpSpLocks/>
            </p:cNvGrpSpPr>
            <p:nvPr/>
          </p:nvGrpSpPr>
          <p:grpSpPr bwMode="auto">
            <a:xfrm>
              <a:off x="4680310" y="4572000"/>
              <a:ext cx="685800" cy="1143000"/>
              <a:chOff x="2668" y="1574"/>
              <a:chExt cx="754" cy="1172"/>
            </a:xfrm>
          </p:grpSpPr>
          <p:sp>
            <p:nvSpPr>
              <p:cNvPr id="210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1878" name="Group 408"/>
            <p:cNvGrpSpPr>
              <a:grpSpLocks/>
            </p:cNvGrpSpPr>
            <p:nvPr/>
          </p:nvGrpSpPr>
          <p:grpSpPr bwMode="auto">
            <a:xfrm>
              <a:off x="4756712" y="4720239"/>
              <a:ext cx="578473" cy="628065"/>
              <a:chOff x="2752" y="1726"/>
              <a:chExt cx="636" cy="644"/>
            </a:xfrm>
          </p:grpSpPr>
          <p:sp>
            <p:nvSpPr>
              <p:cNvPr id="190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1879" name="Freeform 409"/>
            <p:cNvSpPr>
              <a:spLocks/>
            </p:cNvSpPr>
            <p:nvPr/>
          </p:nvSpPr>
          <p:spPr bwMode="auto">
            <a:xfrm>
              <a:off x="4945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0" name="Freeform 410"/>
            <p:cNvSpPr>
              <a:spLocks/>
            </p:cNvSpPr>
            <p:nvPr/>
          </p:nvSpPr>
          <p:spPr bwMode="auto">
            <a:xfrm>
              <a:off x="4934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1" name="Freeform 411"/>
            <p:cNvSpPr>
              <a:spLocks/>
            </p:cNvSpPr>
            <p:nvPr/>
          </p:nvSpPr>
          <p:spPr bwMode="auto">
            <a:xfrm>
              <a:off x="4934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2" name="Freeform 412"/>
            <p:cNvSpPr>
              <a:spLocks/>
            </p:cNvSpPr>
            <p:nvPr/>
          </p:nvSpPr>
          <p:spPr bwMode="auto">
            <a:xfrm>
              <a:off x="4934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3" name="Freeform 413"/>
            <p:cNvSpPr>
              <a:spLocks/>
            </p:cNvSpPr>
            <p:nvPr/>
          </p:nvSpPr>
          <p:spPr bwMode="auto">
            <a:xfrm>
              <a:off x="4925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4" name="Freeform 414"/>
            <p:cNvSpPr>
              <a:spLocks/>
            </p:cNvSpPr>
            <p:nvPr/>
          </p:nvSpPr>
          <p:spPr bwMode="auto">
            <a:xfrm>
              <a:off x="4925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5" name="Freeform 415"/>
            <p:cNvSpPr>
              <a:spLocks/>
            </p:cNvSpPr>
            <p:nvPr/>
          </p:nvSpPr>
          <p:spPr bwMode="auto">
            <a:xfrm>
              <a:off x="4925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6" name="Freeform 416"/>
            <p:cNvSpPr>
              <a:spLocks/>
            </p:cNvSpPr>
            <p:nvPr/>
          </p:nvSpPr>
          <p:spPr bwMode="auto">
            <a:xfrm>
              <a:off x="4916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7" name="Rectangle 417"/>
            <p:cNvSpPr>
              <a:spLocks noChangeArrowheads="1"/>
            </p:cNvSpPr>
            <p:nvPr/>
          </p:nvSpPr>
          <p:spPr bwMode="auto">
            <a:xfrm>
              <a:off x="4916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8" name="Freeform 418"/>
            <p:cNvSpPr>
              <a:spLocks/>
            </p:cNvSpPr>
            <p:nvPr/>
          </p:nvSpPr>
          <p:spPr bwMode="auto">
            <a:xfrm>
              <a:off x="4916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9" name="Freeform 419"/>
            <p:cNvSpPr>
              <a:spLocks/>
            </p:cNvSpPr>
            <p:nvPr/>
          </p:nvSpPr>
          <p:spPr bwMode="auto">
            <a:xfrm>
              <a:off x="4905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0" name="Rectangle 420"/>
            <p:cNvSpPr>
              <a:spLocks noChangeArrowheads="1"/>
            </p:cNvSpPr>
            <p:nvPr/>
          </p:nvSpPr>
          <p:spPr bwMode="auto">
            <a:xfrm>
              <a:off x="4905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1" name="Freeform 421"/>
            <p:cNvSpPr>
              <a:spLocks/>
            </p:cNvSpPr>
            <p:nvPr/>
          </p:nvSpPr>
          <p:spPr bwMode="auto">
            <a:xfrm>
              <a:off x="4905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2" name="Freeform 422"/>
            <p:cNvSpPr>
              <a:spLocks/>
            </p:cNvSpPr>
            <p:nvPr/>
          </p:nvSpPr>
          <p:spPr bwMode="auto">
            <a:xfrm>
              <a:off x="4758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3" name="Freeform 423"/>
            <p:cNvSpPr>
              <a:spLocks/>
            </p:cNvSpPr>
            <p:nvPr/>
          </p:nvSpPr>
          <p:spPr bwMode="auto">
            <a:xfrm>
              <a:off x="4771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4" name="Freeform 424"/>
            <p:cNvSpPr>
              <a:spLocks/>
            </p:cNvSpPr>
            <p:nvPr/>
          </p:nvSpPr>
          <p:spPr bwMode="auto">
            <a:xfrm>
              <a:off x="4756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5" name="Freeform 425"/>
            <p:cNvSpPr>
              <a:spLocks/>
            </p:cNvSpPr>
            <p:nvPr/>
          </p:nvSpPr>
          <p:spPr bwMode="auto">
            <a:xfrm>
              <a:off x="4756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6" name="Freeform 426"/>
            <p:cNvSpPr>
              <a:spLocks/>
            </p:cNvSpPr>
            <p:nvPr/>
          </p:nvSpPr>
          <p:spPr bwMode="auto">
            <a:xfrm>
              <a:off x="5011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7" name="Freeform 427"/>
            <p:cNvSpPr>
              <a:spLocks/>
            </p:cNvSpPr>
            <p:nvPr/>
          </p:nvSpPr>
          <p:spPr bwMode="auto">
            <a:xfrm>
              <a:off x="5011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8" name="Freeform 428"/>
            <p:cNvSpPr>
              <a:spLocks/>
            </p:cNvSpPr>
            <p:nvPr/>
          </p:nvSpPr>
          <p:spPr bwMode="auto">
            <a:xfrm>
              <a:off x="4745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9" name="Freeform 429"/>
            <p:cNvSpPr>
              <a:spLocks/>
            </p:cNvSpPr>
            <p:nvPr/>
          </p:nvSpPr>
          <p:spPr bwMode="auto">
            <a:xfrm>
              <a:off x="4696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0" name="Freeform 430"/>
            <p:cNvSpPr>
              <a:spLocks/>
            </p:cNvSpPr>
            <p:nvPr/>
          </p:nvSpPr>
          <p:spPr bwMode="auto">
            <a:xfrm>
              <a:off x="4696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1" name="Freeform 431"/>
            <p:cNvSpPr>
              <a:spLocks/>
            </p:cNvSpPr>
            <p:nvPr/>
          </p:nvSpPr>
          <p:spPr bwMode="auto">
            <a:xfrm>
              <a:off x="4745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2" name="Freeform 432"/>
            <p:cNvSpPr>
              <a:spLocks noEditPoints="1"/>
            </p:cNvSpPr>
            <p:nvPr/>
          </p:nvSpPr>
          <p:spPr bwMode="auto">
            <a:xfrm>
              <a:off x="4696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3" name="Freeform 433"/>
            <p:cNvSpPr>
              <a:spLocks/>
            </p:cNvSpPr>
            <p:nvPr/>
          </p:nvSpPr>
          <p:spPr bwMode="auto">
            <a:xfrm>
              <a:off x="4814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4" name="Freeform 434"/>
            <p:cNvSpPr>
              <a:spLocks/>
            </p:cNvSpPr>
            <p:nvPr/>
          </p:nvSpPr>
          <p:spPr bwMode="auto">
            <a:xfrm>
              <a:off x="4814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5" name="Freeform 435"/>
            <p:cNvSpPr>
              <a:spLocks/>
            </p:cNvSpPr>
            <p:nvPr/>
          </p:nvSpPr>
          <p:spPr bwMode="auto">
            <a:xfrm>
              <a:off x="4884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307" name="Group 207"/>
            <p:cNvGrpSpPr>
              <a:grpSpLocks/>
            </p:cNvGrpSpPr>
            <p:nvPr/>
          </p:nvGrpSpPr>
          <p:grpSpPr bwMode="auto">
            <a:xfrm>
              <a:off x="5061310" y="4572000"/>
              <a:ext cx="685800" cy="1143000"/>
              <a:chOff x="2668" y="1574"/>
              <a:chExt cx="754" cy="1172"/>
            </a:xfrm>
          </p:grpSpPr>
          <p:sp>
            <p:nvSpPr>
              <p:cNvPr id="253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308" name="Group 408"/>
            <p:cNvGrpSpPr>
              <a:grpSpLocks/>
            </p:cNvGrpSpPr>
            <p:nvPr/>
          </p:nvGrpSpPr>
          <p:grpSpPr bwMode="auto">
            <a:xfrm>
              <a:off x="5137712" y="4720239"/>
              <a:ext cx="578473" cy="628065"/>
              <a:chOff x="2752" y="1726"/>
              <a:chExt cx="636" cy="644"/>
            </a:xfrm>
          </p:grpSpPr>
          <p:sp>
            <p:nvSpPr>
              <p:cNvPr id="233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309" name="Freeform 409"/>
            <p:cNvSpPr>
              <a:spLocks/>
            </p:cNvSpPr>
            <p:nvPr/>
          </p:nvSpPr>
          <p:spPr bwMode="auto">
            <a:xfrm>
              <a:off x="5326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0" name="Freeform 410"/>
            <p:cNvSpPr>
              <a:spLocks/>
            </p:cNvSpPr>
            <p:nvPr/>
          </p:nvSpPr>
          <p:spPr bwMode="auto">
            <a:xfrm>
              <a:off x="5315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1" name="Freeform 411"/>
            <p:cNvSpPr>
              <a:spLocks/>
            </p:cNvSpPr>
            <p:nvPr/>
          </p:nvSpPr>
          <p:spPr bwMode="auto">
            <a:xfrm>
              <a:off x="5315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2" name="Freeform 412"/>
            <p:cNvSpPr>
              <a:spLocks/>
            </p:cNvSpPr>
            <p:nvPr/>
          </p:nvSpPr>
          <p:spPr bwMode="auto">
            <a:xfrm>
              <a:off x="5315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3" name="Freeform 413"/>
            <p:cNvSpPr>
              <a:spLocks/>
            </p:cNvSpPr>
            <p:nvPr/>
          </p:nvSpPr>
          <p:spPr bwMode="auto">
            <a:xfrm>
              <a:off x="5306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4" name="Freeform 414"/>
            <p:cNvSpPr>
              <a:spLocks/>
            </p:cNvSpPr>
            <p:nvPr/>
          </p:nvSpPr>
          <p:spPr bwMode="auto">
            <a:xfrm>
              <a:off x="5306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5" name="Freeform 415"/>
            <p:cNvSpPr>
              <a:spLocks/>
            </p:cNvSpPr>
            <p:nvPr/>
          </p:nvSpPr>
          <p:spPr bwMode="auto">
            <a:xfrm>
              <a:off x="5306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6" name="Freeform 416"/>
            <p:cNvSpPr>
              <a:spLocks/>
            </p:cNvSpPr>
            <p:nvPr/>
          </p:nvSpPr>
          <p:spPr bwMode="auto">
            <a:xfrm>
              <a:off x="5297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7" name="Rectangle 417"/>
            <p:cNvSpPr>
              <a:spLocks noChangeArrowheads="1"/>
            </p:cNvSpPr>
            <p:nvPr/>
          </p:nvSpPr>
          <p:spPr bwMode="auto">
            <a:xfrm>
              <a:off x="5297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8" name="Freeform 418"/>
            <p:cNvSpPr>
              <a:spLocks/>
            </p:cNvSpPr>
            <p:nvPr/>
          </p:nvSpPr>
          <p:spPr bwMode="auto">
            <a:xfrm>
              <a:off x="5297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9" name="Freeform 419"/>
            <p:cNvSpPr>
              <a:spLocks/>
            </p:cNvSpPr>
            <p:nvPr/>
          </p:nvSpPr>
          <p:spPr bwMode="auto">
            <a:xfrm>
              <a:off x="5286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0" name="Rectangle 420"/>
            <p:cNvSpPr>
              <a:spLocks noChangeArrowheads="1"/>
            </p:cNvSpPr>
            <p:nvPr/>
          </p:nvSpPr>
          <p:spPr bwMode="auto">
            <a:xfrm>
              <a:off x="5286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1" name="Freeform 421"/>
            <p:cNvSpPr>
              <a:spLocks/>
            </p:cNvSpPr>
            <p:nvPr/>
          </p:nvSpPr>
          <p:spPr bwMode="auto">
            <a:xfrm>
              <a:off x="5286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2" name="Freeform 422"/>
            <p:cNvSpPr>
              <a:spLocks/>
            </p:cNvSpPr>
            <p:nvPr/>
          </p:nvSpPr>
          <p:spPr bwMode="auto">
            <a:xfrm>
              <a:off x="5139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3" name="Freeform 423"/>
            <p:cNvSpPr>
              <a:spLocks/>
            </p:cNvSpPr>
            <p:nvPr/>
          </p:nvSpPr>
          <p:spPr bwMode="auto">
            <a:xfrm>
              <a:off x="5152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4" name="Freeform 424"/>
            <p:cNvSpPr>
              <a:spLocks/>
            </p:cNvSpPr>
            <p:nvPr/>
          </p:nvSpPr>
          <p:spPr bwMode="auto">
            <a:xfrm>
              <a:off x="5137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5" name="Freeform 425"/>
            <p:cNvSpPr>
              <a:spLocks/>
            </p:cNvSpPr>
            <p:nvPr/>
          </p:nvSpPr>
          <p:spPr bwMode="auto">
            <a:xfrm>
              <a:off x="5137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6" name="Freeform 426"/>
            <p:cNvSpPr>
              <a:spLocks/>
            </p:cNvSpPr>
            <p:nvPr/>
          </p:nvSpPr>
          <p:spPr bwMode="auto">
            <a:xfrm>
              <a:off x="5392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7" name="Freeform 427"/>
            <p:cNvSpPr>
              <a:spLocks/>
            </p:cNvSpPr>
            <p:nvPr/>
          </p:nvSpPr>
          <p:spPr bwMode="auto">
            <a:xfrm>
              <a:off x="5392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8" name="Freeform 428"/>
            <p:cNvSpPr>
              <a:spLocks/>
            </p:cNvSpPr>
            <p:nvPr/>
          </p:nvSpPr>
          <p:spPr bwMode="auto">
            <a:xfrm>
              <a:off x="5126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9" name="Freeform 429"/>
            <p:cNvSpPr>
              <a:spLocks/>
            </p:cNvSpPr>
            <p:nvPr/>
          </p:nvSpPr>
          <p:spPr bwMode="auto">
            <a:xfrm>
              <a:off x="5077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0" name="Freeform 430"/>
            <p:cNvSpPr>
              <a:spLocks/>
            </p:cNvSpPr>
            <p:nvPr/>
          </p:nvSpPr>
          <p:spPr bwMode="auto">
            <a:xfrm>
              <a:off x="5077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1" name="Freeform 431"/>
            <p:cNvSpPr>
              <a:spLocks/>
            </p:cNvSpPr>
            <p:nvPr/>
          </p:nvSpPr>
          <p:spPr bwMode="auto">
            <a:xfrm>
              <a:off x="5126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2" name="Freeform 432"/>
            <p:cNvSpPr>
              <a:spLocks noEditPoints="1"/>
            </p:cNvSpPr>
            <p:nvPr/>
          </p:nvSpPr>
          <p:spPr bwMode="auto">
            <a:xfrm>
              <a:off x="5077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3" name="Freeform 433"/>
            <p:cNvSpPr>
              <a:spLocks/>
            </p:cNvSpPr>
            <p:nvPr/>
          </p:nvSpPr>
          <p:spPr bwMode="auto">
            <a:xfrm>
              <a:off x="5195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4" name="Freeform 434"/>
            <p:cNvSpPr>
              <a:spLocks/>
            </p:cNvSpPr>
            <p:nvPr/>
          </p:nvSpPr>
          <p:spPr bwMode="auto">
            <a:xfrm>
              <a:off x="5195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5" name="Freeform 435"/>
            <p:cNvSpPr>
              <a:spLocks/>
            </p:cNvSpPr>
            <p:nvPr/>
          </p:nvSpPr>
          <p:spPr bwMode="auto">
            <a:xfrm>
              <a:off x="5265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737" name="Group 207"/>
            <p:cNvGrpSpPr>
              <a:grpSpLocks/>
            </p:cNvGrpSpPr>
            <p:nvPr/>
          </p:nvGrpSpPr>
          <p:grpSpPr bwMode="auto">
            <a:xfrm>
              <a:off x="5442310" y="4572000"/>
              <a:ext cx="685800" cy="1143000"/>
              <a:chOff x="2668" y="1574"/>
              <a:chExt cx="754" cy="1172"/>
            </a:xfrm>
          </p:grpSpPr>
          <p:sp>
            <p:nvSpPr>
              <p:cNvPr id="296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738" name="Group 408"/>
            <p:cNvGrpSpPr>
              <a:grpSpLocks/>
            </p:cNvGrpSpPr>
            <p:nvPr/>
          </p:nvGrpSpPr>
          <p:grpSpPr bwMode="auto">
            <a:xfrm>
              <a:off x="5518712" y="4720239"/>
              <a:ext cx="578473" cy="628065"/>
              <a:chOff x="2752" y="1726"/>
              <a:chExt cx="636" cy="644"/>
            </a:xfrm>
          </p:grpSpPr>
          <p:sp>
            <p:nvSpPr>
              <p:cNvPr id="276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739" name="Freeform 409"/>
            <p:cNvSpPr>
              <a:spLocks/>
            </p:cNvSpPr>
            <p:nvPr/>
          </p:nvSpPr>
          <p:spPr bwMode="auto">
            <a:xfrm>
              <a:off x="5707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0" name="Freeform 410"/>
            <p:cNvSpPr>
              <a:spLocks/>
            </p:cNvSpPr>
            <p:nvPr/>
          </p:nvSpPr>
          <p:spPr bwMode="auto">
            <a:xfrm>
              <a:off x="5696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1" name="Freeform 411"/>
            <p:cNvSpPr>
              <a:spLocks/>
            </p:cNvSpPr>
            <p:nvPr/>
          </p:nvSpPr>
          <p:spPr bwMode="auto">
            <a:xfrm>
              <a:off x="5696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2" name="Freeform 412"/>
            <p:cNvSpPr>
              <a:spLocks/>
            </p:cNvSpPr>
            <p:nvPr/>
          </p:nvSpPr>
          <p:spPr bwMode="auto">
            <a:xfrm>
              <a:off x="5696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3" name="Freeform 413"/>
            <p:cNvSpPr>
              <a:spLocks/>
            </p:cNvSpPr>
            <p:nvPr/>
          </p:nvSpPr>
          <p:spPr bwMode="auto">
            <a:xfrm>
              <a:off x="5687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4" name="Freeform 414"/>
            <p:cNvSpPr>
              <a:spLocks/>
            </p:cNvSpPr>
            <p:nvPr/>
          </p:nvSpPr>
          <p:spPr bwMode="auto">
            <a:xfrm>
              <a:off x="5687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5" name="Freeform 415"/>
            <p:cNvSpPr>
              <a:spLocks/>
            </p:cNvSpPr>
            <p:nvPr/>
          </p:nvSpPr>
          <p:spPr bwMode="auto">
            <a:xfrm>
              <a:off x="5687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6" name="Freeform 416"/>
            <p:cNvSpPr>
              <a:spLocks/>
            </p:cNvSpPr>
            <p:nvPr/>
          </p:nvSpPr>
          <p:spPr bwMode="auto">
            <a:xfrm>
              <a:off x="5678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7" name="Rectangle 417"/>
            <p:cNvSpPr>
              <a:spLocks noChangeArrowheads="1"/>
            </p:cNvSpPr>
            <p:nvPr/>
          </p:nvSpPr>
          <p:spPr bwMode="auto">
            <a:xfrm>
              <a:off x="5678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8" name="Freeform 418"/>
            <p:cNvSpPr>
              <a:spLocks/>
            </p:cNvSpPr>
            <p:nvPr/>
          </p:nvSpPr>
          <p:spPr bwMode="auto">
            <a:xfrm>
              <a:off x="5678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9" name="Freeform 419"/>
            <p:cNvSpPr>
              <a:spLocks/>
            </p:cNvSpPr>
            <p:nvPr/>
          </p:nvSpPr>
          <p:spPr bwMode="auto">
            <a:xfrm>
              <a:off x="5667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0" name="Rectangle 420"/>
            <p:cNvSpPr>
              <a:spLocks noChangeArrowheads="1"/>
            </p:cNvSpPr>
            <p:nvPr/>
          </p:nvSpPr>
          <p:spPr bwMode="auto">
            <a:xfrm>
              <a:off x="5667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1" name="Freeform 421"/>
            <p:cNvSpPr>
              <a:spLocks/>
            </p:cNvSpPr>
            <p:nvPr/>
          </p:nvSpPr>
          <p:spPr bwMode="auto">
            <a:xfrm>
              <a:off x="5667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2" name="Freeform 422"/>
            <p:cNvSpPr>
              <a:spLocks/>
            </p:cNvSpPr>
            <p:nvPr/>
          </p:nvSpPr>
          <p:spPr bwMode="auto">
            <a:xfrm>
              <a:off x="5520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3" name="Freeform 423"/>
            <p:cNvSpPr>
              <a:spLocks/>
            </p:cNvSpPr>
            <p:nvPr/>
          </p:nvSpPr>
          <p:spPr bwMode="auto">
            <a:xfrm>
              <a:off x="5533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4" name="Freeform 424"/>
            <p:cNvSpPr>
              <a:spLocks/>
            </p:cNvSpPr>
            <p:nvPr/>
          </p:nvSpPr>
          <p:spPr bwMode="auto">
            <a:xfrm>
              <a:off x="5518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5" name="Freeform 425"/>
            <p:cNvSpPr>
              <a:spLocks/>
            </p:cNvSpPr>
            <p:nvPr/>
          </p:nvSpPr>
          <p:spPr bwMode="auto">
            <a:xfrm>
              <a:off x="5518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6" name="Freeform 426"/>
            <p:cNvSpPr>
              <a:spLocks/>
            </p:cNvSpPr>
            <p:nvPr/>
          </p:nvSpPr>
          <p:spPr bwMode="auto">
            <a:xfrm>
              <a:off x="5773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7" name="Freeform 427"/>
            <p:cNvSpPr>
              <a:spLocks/>
            </p:cNvSpPr>
            <p:nvPr/>
          </p:nvSpPr>
          <p:spPr bwMode="auto">
            <a:xfrm>
              <a:off x="5773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8" name="Freeform 428"/>
            <p:cNvSpPr>
              <a:spLocks/>
            </p:cNvSpPr>
            <p:nvPr/>
          </p:nvSpPr>
          <p:spPr bwMode="auto">
            <a:xfrm>
              <a:off x="5507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9" name="Freeform 429"/>
            <p:cNvSpPr>
              <a:spLocks/>
            </p:cNvSpPr>
            <p:nvPr/>
          </p:nvSpPr>
          <p:spPr bwMode="auto">
            <a:xfrm>
              <a:off x="5458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0" name="Freeform 430"/>
            <p:cNvSpPr>
              <a:spLocks/>
            </p:cNvSpPr>
            <p:nvPr/>
          </p:nvSpPr>
          <p:spPr bwMode="auto">
            <a:xfrm>
              <a:off x="5458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1" name="Freeform 431"/>
            <p:cNvSpPr>
              <a:spLocks/>
            </p:cNvSpPr>
            <p:nvPr/>
          </p:nvSpPr>
          <p:spPr bwMode="auto">
            <a:xfrm>
              <a:off x="5507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2" name="Freeform 432"/>
            <p:cNvSpPr>
              <a:spLocks noEditPoints="1"/>
            </p:cNvSpPr>
            <p:nvPr/>
          </p:nvSpPr>
          <p:spPr bwMode="auto">
            <a:xfrm>
              <a:off x="5458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3" name="Freeform 433"/>
            <p:cNvSpPr>
              <a:spLocks/>
            </p:cNvSpPr>
            <p:nvPr/>
          </p:nvSpPr>
          <p:spPr bwMode="auto">
            <a:xfrm>
              <a:off x="5576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4" name="Freeform 434"/>
            <p:cNvSpPr>
              <a:spLocks/>
            </p:cNvSpPr>
            <p:nvPr/>
          </p:nvSpPr>
          <p:spPr bwMode="auto">
            <a:xfrm>
              <a:off x="5576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5" name="Freeform 435"/>
            <p:cNvSpPr>
              <a:spLocks/>
            </p:cNvSpPr>
            <p:nvPr/>
          </p:nvSpPr>
          <p:spPr bwMode="auto">
            <a:xfrm>
              <a:off x="5646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pic>
          <p:nvPicPr>
            <p:cNvPr id="3166"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6615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pic>
          <p:nvPicPr>
            <p:cNvPr id="3167"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71949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図形グループ 1"/>
          <p:cNvGrpSpPr/>
          <p:nvPr/>
        </p:nvGrpSpPr>
        <p:grpSpPr>
          <a:xfrm>
            <a:off x="571500" y="2228047"/>
            <a:ext cx="7997825" cy="3258354"/>
            <a:chOff x="571500" y="2228047"/>
            <a:chExt cx="7997825" cy="3258354"/>
          </a:xfrm>
        </p:grpSpPr>
        <p:sp>
          <p:nvSpPr>
            <p:cNvPr id="3" name="円/楕円 2"/>
            <p:cNvSpPr/>
            <p:nvPr/>
          </p:nvSpPr>
          <p:spPr bwMode="auto">
            <a:xfrm>
              <a:off x="571500" y="2228047"/>
              <a:ext cx="7997825" cy="2496353"/>
            </a:xfrm>
            <a:prstGeom prst="ellipse">
              <a:avLst/>
            </a:prstGeom>
            <a:solidFill>
              <a:srgbClr val="3366FF">
                <a:alpha val="62000"/>
              </a:srgbClr>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68" name="角丸四角形 3167"/>
            <p:cNvSpPr/>
            <p:nvPr/>
          </p:nvSpPr>
          <p:spPr bwMode="auto">
            <a:xfrm>
              <a:off x="2546710" y="3505200"/>
              <a:ext cx="15240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3169"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6711" y="2874390"/>
              <a:ext cx="685800" cy="783209"/>
            </a:xfrm>
            <a:prstGeom prst="rect">
              <a:avLst/>
            </a:prstGeom>
            <a:noFill/>
            <a:extLst>
              <a:ext uri="{909E8E84-426E-40dd-AFC4-6F175D3DCCD1}">
                <a14:hiddenFill xmlns:a14="http://schemas.microsoft.com/office/drawing/2010/main">
                  <a:solidFill>
                    <a:srgbClr val="FFFFFF"/>
                  </a:solidFill>
                </a14:hiddenFill>
              </a:ext>
            </a:extLst>
          </p:spPr>
        </p:pic>
        <p:pic>
          <p:nvPicPr>
            <p:cNvPr id="3170"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3156310" y="2901143"/>
              <a:ext cx="914400" cy="785142"/>
            </a:xfrm>
            <a:prstGeom prst="rect">
              <a:avLst/>
            </a:prstGeom>
            <a:noFill/>
            <a:extLst>
              <a:ext uri="{909E8E84-426E-40dd-AFC4-6F175D3DCCD1}">
                <a14:hiddenFill xmlns:a14="http://schemas.microsoft.com/office/drawing/2010/main">
                  <a:solidFill>
                    <a:srgbClr val="FFFFFF"/>
                  </a:solidFill>
                </a14:hiddenFill>
              </a:ext>
            </a:extLst>
          </p:spPr>
        </p:pic>
        <p:sp>
          <p:nvSpPr>
            <p:cNvPr id="3171" name="角丸四角形 3170"/>
            <p:cNvSpPr/>
            <p:nvPr/>
          </p:nvSpPr>
          <p:spPr bwMode="auto">
            <a:xfrm>
              <a:off x="4495800" y="3505200"/>
              <a:ext cx="15240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3172"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1" y="2874390"/>
              <a:ext cx="685800" cy="783209"/>
            </a:xfrm>
            <a:prstGeom prst="rect">
              <a:avLst/>
            </a:prstGeom>
            <a:noFill/>
            <a:extLst>
              <a:ext uri="{909E8E84-426E-40dd-AFC4-6F175D3DCCD1}">
                <a14:hiddenFill xmlns:a14="http://schemas.microsoft.com/office/drawing/2010/main">
                  <a:solidFill>
                    <a:srgbClr val="FFFFFF"/>
                  </a:solidFill>
                </a14:hiddenFill>
              </a:ext>
            </a:extLst>
          </p:spPr>
        </p:pic>
        <p:grpSp>
          <p:nvGrpSpPr>
            <p:cNvPr id="3174" name="グループ化 2488"/>
            <p:cNvGrpSpPr/>
            <p:nvPr/>
          </p:nvGrpSpPr>
          <p:grpSpPr>
            <a:xfrm>
              <a:off x="5029200" y="2819400"/>
              <a:ext cx="533400" cy="838200"/>
              <a:chOff x="2581945" y="1131094"/>
              <a:chExt cx="1196975" cy="1860550"/>
            </a:xfrm>
          </p:grpSpPr>
          <p:grpSp>
            <p:nvGrpSpPr>
              <p:cNvPr id="3175" name="Group 207"/>
              <p:cNvGrpSpPr>
                <a:grpSpLocks/>
              </p:cNvGrpSpPr>
              <p:nvPr/>
            </p:nvGrpSpPr>
            <p:grpSpPr bwMode="auto">
              <a:xfrm>
                <a:off x="2581945" y="1131094"/>
                <a:ext cx="1196975" cy="1860550"/>
                <a:chOff x="2668" y="1574"/>
                <a:chExt cx="754" cy="1172"/>
              </a:xfrm>
            </p:grpSpPr>
            <p:sp>
              <p:nvSpPr>
                <p:cNvPr id="3404"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5"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6"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7"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8"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9"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0"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1"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2"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3"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4"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5"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6"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7"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8"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9"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0"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1"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2"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3"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4"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5"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6"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7"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8"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9"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0"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1"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2"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3"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4"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5"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6"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7"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8"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9"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0"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1"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2"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3"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4"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5"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6"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7"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8"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9"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0"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1"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2"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3"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4"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5"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6"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7"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8"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9"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0"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1"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2"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3"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4"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5"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6"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7"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8"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9"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0"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1"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2"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3"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4"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5"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6"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7"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8"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9"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0"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1"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2"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3"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4"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5"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6"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7"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8"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9"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0"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1"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2"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3"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4"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5"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6"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7"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8"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9"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0"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1"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2"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3"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4"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5"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6"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7"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8"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9"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0"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1"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2"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3"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4"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5"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6"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7"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8"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9"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0"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1"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2"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3"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4"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5"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6"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7"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8"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9"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0"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1"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2"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3"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4"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5"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6"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7"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8"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9"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0"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1"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2"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3"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4"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5"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6"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7"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8"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9"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0"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1"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2"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3"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4"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5"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6"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7"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8"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9"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0"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1"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2"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3"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4"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5"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6"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7"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8"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9"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0"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1"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2"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3"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4"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5"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6"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7"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8"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9"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0"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1"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2"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3"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4"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5"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6"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7"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8"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9"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0"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1"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2"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3"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4"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5"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6"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7"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8"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9"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0"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1"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2"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3"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3176" name="Group 408"/>
              <p:cNvGrpSpPr>
                <a:grpSpLocks/>
              </p:cNvGrpSpPr>
              <p:nvPr/>
            </p:nvGrpSpPr>
            <p:grpSpPr bwMode="auto">
              <a:xfrm>
                <a:off x="2715295" y="1372394"/>
                <a:ext cx="1009650" cy="1022350"/>
                <a:chOff x="2752" y="1726"/>
                <a:chExt cx="636" cy="644"/>
              </a:xfrm>
            </p:grpSpPr>
            <p:sp>
              <p:nvSpPr>
                <p:cNvPr id="3204"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5"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6"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7"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8"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9"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0"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1"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2"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3"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4"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5"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6"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7"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8"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9"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0"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1"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2"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3"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4"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5"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6"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7"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8"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9"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0"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1"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2"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3"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4"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5"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6"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7"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8"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9"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0"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1"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2"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3"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4"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5"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6"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7"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8"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9"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0"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1"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2"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3"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4"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5"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6"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7"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8"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9"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0"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1"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2"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3"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4"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5"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6"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7"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8"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9"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0"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1"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2"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3"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4"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5"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6"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7"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8"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9"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0"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1"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2"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3"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4"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5"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6"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7"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8"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9"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0"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1"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2"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3"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4"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5"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6"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7"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8"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9"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0"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1"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2"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3"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4"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5"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6"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7"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8"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9"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0"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1"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2"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3"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4"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5"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6"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7"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8"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9"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0"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1"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2"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3"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4"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5"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6"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7"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8"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9"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0"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1"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2"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3"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4"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5"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6"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7"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8"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9"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0"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1"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2"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3"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4"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5"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6"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7"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8"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9"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0"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1"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2"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3"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4"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5"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6"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7"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8"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9"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0"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1"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2"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3"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4"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5"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6"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7"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8"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9"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0"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1"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2"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3"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4"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5"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6"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7"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8"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9"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0"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1"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2"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3"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4"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5"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6"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7"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8"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9"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0"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1"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2"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3"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4"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5"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6"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7"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8"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9"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0"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1"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2"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3"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3177" name="Freeform 409"/>
              <p:cNvSpPr>
                <a:spLocks/>
              </p:cNvSpPr>
              <p:nvPr/>
            </p:nvSpPr>
            <p:spPr bwMode="auto">
              <a:xfrm>
                <a:off x="3045495" y="1937544"/>
                <a:ext cx="9525" cy="9525"/>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78" name="Freeform 410"/>
              <p:cNvSpPr>
                <a:spLocks/>
              </p:cNvSpPr>
              <p:nvPr/>
            </p:nvSpPr>
            <p:spPr bwMode="auto">
              <a:xfrm>
                <a:off x="3026445" y="1880394"/>
                <a:ext cx="12700" cy="57150"/>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79" name="Freeform 411"/>
              <p:cNvSpPr>
                <a:spLocks/>
              </p:cNvSpPr>
              <p:nvPr/>
            </p:nvSpPr>
            <p:spPr bwMode="auto">
              <a:xfrm>
                <a:off x="3026445" y="1880394"/>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0" name="Freeform 412"/>
              <p:cNvSpPr>
                <a:spLocks/>
              </p:cNvSpPr>
              <p:nvPr/>
            </p:nvSpPr>
            <p:spPr bwMode="auto">
              <a:xfrm>
                <a:off x="3026445" y="1928019"/>
                <a:ext cx="12700" cy="9525"/>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1" name="Freeform 413"/>
              <p:cNvSpPr>
                <a:spLocks/>
              </p:cNvSpPr>
              <p:nvPr/>
            </p:nvSpPr>
            <p:spPr bwMode="auto">
              <a:xfrm>
                <a:off x="3010570" y="1870869"/>
                <a:ext cx="12700" cy="57150"/>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2" name="Freeform 414"/>
              <p:cNvSpPr>
                <a:spLocks/>
              </p:cNvSpPr>
              <p:nvPr/>
            </p:nvSpPr>
            <p:spPr bwMode="auto">
              <a:xfrm>
                <a:off x="3010570" y="1870869"/>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3" name="Freeform 415"/>
              <p:cNvSpPr>
                <a:spLocks/>
              </p:cNvSpPr>
              <p:nvPr/>
            </p:nvSpPr>
            <p:spPr bwMode="auto">
              <a:xfrm>
                <a:off x="3010570" y="1918494"/>
                <a:ext cx="9525" cy="9525"/>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4" name="Freeform 416"/>
              <p:cNvSpPr>
                <a:spLocks/>
              </p:cNvSpPr>
              <p:nvPr/>
            </p:nvSpPr>
            <p:spPr bwMode="auto">
              <a:xfrm>
                <a:off x="2994695" y="1861344"/>
                <a:ext cx="9525" cy="53975"/>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5" name="Rectangle 417"/>
              <p:cNvSpPr>
                <a:spLocks noChangeArrowheads="1"/>
              </p:cNvSpPr>
              <p:nvPr/>
            </p:nvSpPr>
            <p:spPr bwMode="auto">
              <a:xfrm>
                <a:off x="2994695" y="1861344"/>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6" name="Freeform 418"/>
              <p:cNvSpPr>
                <a:spLocks/>
              </p:cNvSpPr>
              <p:nvPr/>
            </p:nvSpPr>
            <p:spPr bwMode="auto">
              <a:xfrm>
                <a:off x="2994695" y="1908969"/>
                <a:ext cx="9525" cy="6350"/>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7" name="Freeform 419"/>
              <p:cNvSpPr>
                <a:spLocks/>
              </p:cNvSpPr>
              <p:nvPr/>
            </p:nvSpPr>
            <p:spPr bwMode="auto">
              <a:xfrm>
                <a:off x="2975645" y="1851819"/>
                <a:ext cx="12700" cy="53975"/>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8" name="Rectangle 420"/>
              <p:cNvSpPr>
                <a:spLocks noChangeArrowheads="1"/>
              </p:cNvSpPr>
              <p:nvPr/>
            </p:nvSpPr>
            <p:spPr bwMode="auto">
              <a:xfrm>
                <a:off x="2975645" y="1851819"/>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9" name="Freeform 421"/>
              <p:cNvSpPr>
                <a:spLocks/>
              </p:cNvSpPr>
              <p:nvPr/>
            </p:nvSpPr>
            <p:spPr bwMode="auto">
              <a:xfrm>
                <a:off x="2975645" y="1899444"/>
                <a:ext cx="12700" cy="6350"/>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0" name="Freeform 422"/>
              <p:cNvSpPr>
                <a:spLocks/>
              </p:cNvSpPr>
              <p:nvPr/>
            </p:nvSpPr>
            <p:spPr bwMode="auto">
              <a:xfrm>
                <a:off x="2718470" y="1696244"/>
                <a:ext cx="28575" cy="34925"/>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1" name="Freeform 423"/>
              <p:cNvSpPr>
                <a:spLocks/>
              </p:cNvSpPr>
              <p:nvPr/>
            </p:nvSpPr>
            <p:spPr bwMode="auto">
              <a:xfrm>
                <a:off x="2740695" y="1712119"/>
                <a:ext cx="3175" cy="15875"/>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2" name="Freeform 424"/>
              <p:cNvSpPr>
                <a:spLocks/>
              </p:cNvSpPr>
              <p:nvPr/>
            </p:nvSpPr>
            <p:spPr bwMode="auto">
              <a:xfrm>
                <a:off x="2715295" y="1696244"/>
                <a:ext cx="28575" cy="19050"/>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3" name="Freeform 425"/>
              <p:cNvSpPr>
                <a:spLocks/>
              </p:cNvSpPr>
              <p:nvPr/>
            </p:nvSpPr>
            <p:spPr bwMode="auto">
              <a:xfrm>
                <a:off x="2715295" y="1699419"/>
                <a:ext cx="25400" cy="2857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4" name="Freeform 426"/>
              <p:cNvSpPr>
                <a:spLocks/>
              </p:cNvSpPr>
              <p:nvPr/>
            </p:nvSpPr>
            <p:spPr bwMode="auto">
              <a:xfrm>
                <a:off x="3159795" y="1483519"/>
                <a:ext cx="590550" cy="1479550"/>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5" name="Freeform 427"/>
              <p:cNvSpPr>
                <a:spLocks/>
              </p:cNvSpPr>
              <p:nvPr/>
            </p:nvSpPr>
            <p:spPr bwMode="auto">
              <a:xfrm>
                <a:off x="3159795" y="1823244"/>
                <a:ext cx="6350" cy="1139825"/>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6" name="Freeform 428"/>
              <p:cNvSpPr>
                <a:spLocks/>
              </p:cNvSpPr>
              <p:nvPr/>
            </p:nvSpPr>
            <p:spPr bwMode="auto">
              <a:xfrm>
                <a:off x="2696245" y="1613694"/>
                <a:ext cx="15875" cy="1016000"/>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7" name="Freeform 429"/>
              <p:cNvSpPr>
                <a:spLocks/>
              </p:cNvSpPr>
              <p:nvPr/>
            </p:nvSpPr>
            <p:spPr bwMode="auto">
              <a:xfrm>
                <a:off x="2610520" y="1166019"/>
                <a:ext cx="1139825" cy="660400"/>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8" name="Freeform 430"/>
              <p:cNvSpPr>
                <a:spLocks/>
              </p:cNvSpPr>
              <p:nvPr/>
            </p:nvSpPr>
            <p:spPr bwMode="auto">
              <a:xfrm>
                <a:off x="2610520" y="1505744"/>
                <a:ext cx="555625" cy="320675"/>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9" name="Freeform 431"/>
              <p:cNvSpPr>
                <a:spLocks/>
              </p:cNvSpPr>
              <p:nvPr/>
            </p:nvSpPr>
            <p:spPr bwMode="auto">
              <a:xfrm>
                <a:off x="2696245" y="2616994"/>
                <a:ext cx="368300" cy="215900"/>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0" name="Freeform 432"/>
              <p:cNvSpPr>
                <a:spLocks noEditPoints="1"/>
              </p:cNvSpPr>
              <p:nvPr/>
            </p:nvSpPr>
            <p:spPr bwMode="auto">
              <a:xfrm>
                <a:off x="2610520" y="1508919"/>
                <a:ext cx="549275" cy="1454150"/>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1" name="Freeform 433"/>
              <p:cNvSpPr>
                <a:spLocks/>
              </p:cNvSpPr>
              <p:nvPr/>
            </p:nvSpPr>
            <p:spPr bwMode="auto">
              <a:xfrm>
                <a:off x="2816895" y="1645444"/>
                <a:ext cx="120650" cy="88900"/>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2" name="Freeform 434"/>
              <p:cNvSpPr>
                <a:spLocks/>
              </p:cNvSpPr>
              <p:nvPr/>
            </p:nvSpPr>
            <p:spPr bwMode="auto">
              <a:xfrm>
                <a:off x="2816895" y="1642269"/>
                <a:ext cx="127000" cy="73025"/>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3" name="Freeform 435"/>
              <p:cNvSpPr>
                <a:spLocks/>
              </p:cNvSpPr>
              <p:nvPr/>
            </p:nvSpPr>
            <p:spPr bwMode="auto">
              <a:xfrm>
                <a:off x="2937545" y="1712119"/>
                <a:ext cx="6350" cy="22225"/>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pic>
          <p:nvPicPr>
            <p:cNvPr id="3173"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5410200" y="2895600"/>
              <a:ext cx="914400" cy="785142"/>
            </a:xfrm>
            <a:prstGeom prst="rect">
              <a:avLst/>
            </a:prstGeom>
            <a:noFill/>
            <a:extLst>
              <a:ext uri="{909E8E84-426E-40dd-AFC4-6F175D3DCCD1}">
                <a14:hiddenFill xmlns:a14="http://schemas.microsoft.com/office/drawing/2010/main">
                  <a:solidFill>
                    <a:srgbClr val="FFFFFF"/>
                  </a:solidFill>
                </a14:hiddenFill>
              </a:ext>
            </a:extLst>
          </p:spPr>
        </p:pic>
        <p:sp>
          <p:nvSpPr>
            <p:cNvPr id="3604" name="角丸四角形 3603"/>
            <p:cNvSpPr/>
            <p:nvPr/>
          </p:nvSpPr>
          <p:spPr bwMode="auto">
            <a:xfrm>
              <a:off x="6477000" y="3505200"/>
              <a:ext cx="15240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3605"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1" y="2874390"/>
              <a:ext cx="685800" cy="783209"/>
            </a:xfrm>
            <a:prstGeom prst="rect">
              <a:avLst/>
            </a:prstGeom>
            <a:noFill/>
            <a:extLst>
              <a:ext uri="{909E8E84-426E-40dd-AFC4-6F175D3DCCD1}">
                <a14:hiddenFill xmlns:a14="http://schemas.microsoft.com/office/drawing/2010/main">
                  <a:solidFill>
                    <a:srgbClr val="FFFFFF"/>
                  </a:solidFill>
                </a14:hiddenFill>
              </a:ext>
            </a:extLst>
          </p:spPr>
        </p:pic>
        <p:grpSp>
          <p:nvGrpSpPr>
            <p:cNvPr id="3606" name="グループ化 2488"/>
            <p:cNvGrpSpPr/>
            <p:nvPr/>
          </p:nvGrpSpPr>
          <p:grpSpPr>
            <a:xfrm>
              <a:off x="7467600" y="2819400"/>
              <a:ext cx="533400" cy="838200"/>
              <a:chOff x="2581945" y="1131094"/>
              <a:chExt cx="1196975" cy="1860550"/>
            </a:xfrm>
          </p:grpSpPr>
          <p:grpSp>
            <p:nvGrpSpPr>
              <p:cNvPr id="3607" name="Group 207"/>
              <p:cNvGrpSpPr>
                <a:grpSpLocks/>
              </p:cNvGrpSpPr>
              <p:nvPr/>
            </p:nvGrpSpPr>
            <p:grpSpPr bwMode="auto">
              <a:xfrm>
                <a:off x="2581945" y="1131094"/>
                <a:ext cx="1196975" cy="1860550"/>
                <a:chOff x="2668" y="1574"/>
                <a:chExt cx="754" cy="1172"/>
              </a:xfrm>
            </p:grpSpPr>
            <p:sp>
              <p:nvSpPr>
                <p:cNvPr id="383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3608" name="Group 408"/>
              <p:cNvGrpSpPr>
                <a:grpSpLocks/>
              </p:cNvGrpSpPr>
              <p:nvPr/>
            </p:nvGrpSpPr>
            <p:grpSpPr bwMode="auto">
              <a:xfrm>
                <a:off x="2715295" y="1372394"/>
                <a:ext cx="1009650" cy="1022350"/>
                <a:chOff x="2752" y="1726"/>
                <a:chExt cx="636" cy="644"/>
              </a:xfrm>
            </p:grpSpPr>
            <p:sp>
              <p:nvSpPr>
                <p:cNvPr id="363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dirty="0"/>
                </a:p>
              </p:txBody>
            </p:sp>
            <p:sp>
              <p:nvSpPr>
                <p:cNvPr id="371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3609" name="Freeform 409"/>
              <p:cNvSpPr>
                <a:spLocks/>
              </p:cNvSpPr>
              <p:nvPr/>
            </p:nvSpPr>
            <p:spPr bwMode="auto">
              <a:xfrm>
                <a:off x="3045495" y="1937544"/>
                <a:ext cx="9525" cy="9525"/>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0" name="Freeform 410"/>
              <p:cNvSpPr>
                <a:spLocks/>
              </p:cNvSpPr>
              <p:nvPr/>
            </p:nvSpPr>
            <p:spPr bwMode="auto">
              <a:xfrm>
                <a:off x="3026445" y="1880394"/>
                <a:ext cx="12700" cy="57150"/>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1" name="Freeform 411"/>
              <p:cNvSpPr>
                <a:spLocks/>
              </p:cNvSpPr>
              <p:nvPr/>
            </p:nvSpPr>
            <p:spPr bwMode="auto">
              <a:xfrm>
                <a:off x="3026445" y="1880394"/>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2" name="Freeform 412"/>
              <p:cNvSpPr>
                <a:spLocks/>
              </p:cNvSpPr>
              <p:nvPr/>
            </p:nvSpPr>
            <p:spPr bwMode="auto">
              <a:xfrm>
                <a:off x="3026445" y="1928019"/>
                <a:ext cx="12700" cy="9525"/>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3" name="Freeform 413"/>
              <p:cNvSpPr>
                <a:spLocks/>
              </p:cNvSpPr>
              <p:nvPr/>
            </p:nvSpPr>
            <p:spPr bwMode="auto">
              <a:xfrm>
                <a:off x="3010570" y="1870869"/>
                <a:ext cx="12700" cy="57150"/>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4" name="Freeform 414"/>
              <p:cNvSpPr>
                <a:spLocks/>
              </p:cNvSpPr>
              <p:nvPr/>
            </p:nvSpPr>
            <p:spPr bwMode="auto">
              <a:xfrm>
                <a:off x="3010570" y="1870869"/>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5" name="Freeform 415"/>
              <p:cNvSpPr>
                <a:spLocks/>
              </p:cNvSpPr>
              <p:nvPr/>
            </p:nvSpPr>
            <p:spPr bwMode="auto">
              <a:xfrm>
                <a:off x="3010570" y="1918494"/>
                <a:ext cx="9525" cy="9525"/>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6" name="Freeform 416"/>
              <p:cNvSpPr>
                <a:spLocks/>
              </p:cNvSpPr>
              <p:nvPr/>
            </p:nvSpPr>
            <p:spPr bwMode="auto">
              <a:xfrm>
                <a:off x="2994695" y="1861344"/>
                <a:ext cx="9525" cy="53975"/>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7" name="Rectangle 417"/>
              <p:cNvSpPr>
                <a:spLocks noChangeArrowheads="1"/>
              </p:cNvSpPr>
              <p:nvPr/>
            </p:nvSpPr>
            <p:spPr bwMode="auto">
              <a:xfrm>
                <a:off x="2994695" y="1861344"/>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8" name="Freeform 418"/>
              <p:cNvSpPr>
                <a:spLocks/>
              </p:cNvSpPr>
              <p:nvPr/>
            </p:nvSpPr>
            <p:spPr bwMode="auto">
              <a:xfrm>
                <a:off x="2994695" y="1908969"/>
                <a:ext cx="9525" cy="6350"/>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9" name="Freeform 419"/>
              <p:cNvSpPr>
                <a:spLocks/>
              </p:cNvSpPr>
              <p:nvPr/>
            </p:nvSpPr>
            <p:spPr bwMode="auto">
              <a:xfrm>
                <a:off x="2975645" y="1851819"/>
                <a:ext cx="12700" cy="53975"/>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0" name="Rectangle 420"/>
              <p:cNvSpPr>
                <a:spLocks noChangeArrowheads="1"/>
              </p:cNvSpPr>
              <p:nvPr/>
            </p:nvSpPr>
            <p:spPr bwMode="auto">
              <a:xfrm>
                <a:off x="2975645" y="1851819"/>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1" name="Freeform 421"/>
              <p:cNvSpPr>
                <a:spLocks/>
              </p:cNvSpPr>
              <p:nvPr/>
            </p:nvSpPr>
            <p:spPr bwMode="auto">
              <a:xfrm>
                <a:off x="2975645" y="1899444"/>
                <a:ext cx="12700" cy="6350"/>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2" name="Freeform 422"/>
              <p:cNvSpPr>
                <a:spLocks/>
              </p:cNvSpPr>
              <p:nvPr/>
            </p:nvSpPr>
            <p:spPr bwMode="auto">
              <a:xfrm>
                <a:off x="2718470" y="1696244"/>
                <a:ext cx="28575" cy="34925"/>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3" name="Freeform 423"/>
              <p:cNvSpPr>
                <a:spLocks/>
              </p:cNvSpPr>
              <p:nvPr/>
            </p:nvSpPr>
            <p:spPr bwMode="auto">
              <a:xfrm>
                <a:off x="2740695" y="1712119"/>
                <a:ext cx="3175" cy="15875"/>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4" name="Freeform 424"/>
              <p:cNvSpPr>
                <a:spLocks/>
              </p:cNvSpPr>
              <p:nvPr/>
            </p:nvSpPr>
            <p:spPr bwMode="auto">
              <a:xfrm>
                <a:off x="2715295" y="1696244"/>
                <a:ext cx="28575" cy="19050"/>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5" name="Freeform 425"/>
              <p:cNvSpPr>
                <a:spLocks/>
              </p:cNvSpPr>
              <p:nvPr/>
            </p:nvSpPr>
            <p:spPr bwMode="auto">
              <a:xfrm>
                <a:off x="2715295" y="1699419"/>
                <a:ext cx="25400" cy="2857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6" name="Freeform 426"/>
              <p:cNvSpPr>
                <a:spLocks/>
              </p:cNvSpPr>
              <p:nvPr/>
            </p:nvSpPr>
            <p:spPr bwMode="auto">
              <a:xfrm>
                <a:off x="3159795" y="1483519"/>
                <a:ext cx="590550" cy="1479550"/>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7" name="Freeform 427"/>
              <p:cNvSpPr>
                <a:spLocks/>
              </p:cNvSpPr>
              <p:nvPr/>
            </p:nvSpPr>
            <p:spPr bwMode="auto">
              <a:xfrm>
                <a:off x="3159795" y="1823244"/>
                <a:ext cx="6350" cy="1139825"/>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8" name="Freeform 428"/>
              <p:cNvSpPr>
                <a:spLocks/>
              </p:cNvSpPr>
              <p:nvPr/>
            </p:nvSpPr>
            <p:spPr bwMode="auto">
              <a:xfrm>
                <a:off x="2696245" y="1613694"/>
                <a:ext cx="15875" cy="1016000"/>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9" name="Freeform 429"/>
              <p:cNvSpPr>
                <a:spLocks/>
              </p:cNvSpPr>
              <p:nvPr/>
            </p:nvSpPr>
            <p:spPr bwMode="auto">
              <a:xfrm>
                <a:off x="2610520" y="1166019"/>
                <a:ext cx="1139825" cy="660400"/>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0" name="Freeform 430"/>
              <p:cNvSpPr>
                <a:spLocks/>
              </p:cNvSpPr>
              <p:nvPr/>
            </p:nvSpPr>
            <p:spPr bwMode="auto">
              <a:xfrm>
                <a:off x="2610520" y="1505744"/>
                <a:ext cx="555625" cy="320675"/>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1" name="Freeform 431"/>
              <p:cNvSpPr>
                <a:spLocks/>
              </p:cNvSpPr>
              <p:nvPr/>
            </p:nvSpPr>
            <p:spPr bwMode="auto">
              <a:xfrm>
                <a:off x="2696245" y="2616994"/>
                <a:ext cx="368300" cy="215900"/>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2" name="Freeform 432"/>
              <p:cNvSpPr>
                <a:spLocks noEditPoints="1"/>
              </p:cNvSpPr>
              <p:nvPr/>
            </p:nvSpPr>
            <p:spPr bwMode="auto">
              <a:xfrm>
                <a:off x="2610520" y="1508919"/>
                <a:ext cx="549275" cy="1454150"/>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3" name="Freeform 433"/>
              <p:cNvSpPr>
                <a:spLocks/>
              </p:cNvSpPr>
              <p:nvPr/>
            </p:nvSpPr>
            <p:spPr bwMode="auto">
              <a:xfrm>
                <a:off x="2816895" y="1645444"/>
                <a:ext cx="120650" cy="88900"/>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4" name="Freeform 434"/>
              <p:cNvSpPr>
                <a:spLocks/>
              </p:cNvSpPr>
              <p:nvPr/>
            </p:nvSpPr>
            <p:spPr bwMode="auto">
              <a:xfrm>
                <a:off x="2816895" y="1642269"/>
                <a:ext cx="127000" cy="73025"/>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5" name="Freeform 435"/>
              <p:cNvSpPr>
                <a:spLocks/>
              </p:cNvSpPr>
              <p:nvPr/>
            </p:nvSpPr>
            <p:spPr bwMode="auto">
              <a:xfrm>
                <a:off x="2937545" y="1712119"/>
                <a:ext cx="6350" cy="22225"/>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4044" name="テキスト ボックス 4043"/>
            <p:cNvSpPr txBox="1"/>
            <p:nvPr/>
          </p:nvSpPr>
          <p:spPr>
            <a:xfrm>
              <a:off x="838200" y="2905687"/>
              <a:ext cx="1600200" cy="1163395"/>
            </a:xfrm>
            <a:prstGeom prst="rect">
              <a:avLst/>
            </a:prstGeom>
            <a:noFill/>
          </p:spPr>
          <p:txBody>
            <a:bodyPr wrap="square" rtlCol="0">
              <a:spAutoFit/>
            </a:bodyPr>
            <a:lstStyle/>
            <a:p>
              <a:pPr algn="ctr"/>
              <a:r>
                <a:rPr kumimoji="1" lang="ja-JP" altLang="en-US" sz="36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仮　想</a:t>
              </a:r>
            </a:p>
            <a:p>
              <a:pPr algn="ctr"/>
              <a:r>
                <a:rPr kumimoji="1" lang="ja-JP" altLang="en-US"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a:t>
              </a:r>
              <a:endParaRPr kumimoji="1" lang="en-US" altLang="ja-JP"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cxnSp>
          <p:nvCxnSpPr>
            <p:cNvPr id="7" name="直線コネクタ 6"/>
            <p:cNvCxnSpPr>
              <a:stCxn id="3" idx="2"/>
              <a:endCxn id="4036" idx="2"/>
            </p:cNvCxnSpPr>
            <p:nvPr/>
          </p:nvCxnSpPr>
          <p:spPr bwMode="auto">
            <a:xfrm>
              <a:off x="571500" y="3476224"/>
              <a:ext cx="0" cy="2010177"/>
            </a:xfrm>
            <a:prstGeom prst="line">
              <a:avLst/>
            </a:prstGeom>
            <a:solidFill>
              <a:schemeClr val="bg1"/>
            </a:solidFill>
            <a:ln w="19050" cap="flat" cmpd="sng" algn="ctr">
              <a:solidFill>
                <a:srgbClr val="3366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直線コネクタ 13"/>
            <p:cNvCxnSpPr>
              <a:stCxn id="3" idx="6"/>
              <a:endCxn id="4036" idx="6"/>
            </p:cNvCxnSpPr>
            <p:nvPr/>
          </p:nvCxnSpPr>
          <p:spPr bwMode="auto">
            <a:xfrm>
              <a:off x="8569325" y="3476224"/>
              <a:ext cx="0" cy="2010177"/>
            </a:xfrm>
            <a:prstGeom prst="line">
              <a:avLst/>
            </a:prstGeom>
            <a:solidFill>
              <a:schemeClr val="bg1"/>
            </a:solidFill>
            <a:ln w="19050" cap="flat" cmpd="sng" algn="ctr">
              <a:solidFill>
                <a:srgbClr val="3366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5" name="ホームベース 14"/>
          <p:cNvSpPr/>
          <p:nvPr/>
        </p:nvSpPr>
        <p:spPr bwMode="auto">
          <a:xfrm>
            <a:off x="558800" y="1066800"/>
            <a:ext cx="2108200" cy="1143000"/>
          </a:xfrm>
          <a:prstGeom prst="homePlate">
            <a:avLst>
              <a:gd name="adj" fmla="val 20556"/>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en-US" altLang="ja-JP" sz="1400" dirty="0"/>
              <a:t>IT</a:t>
            </a:r>
            <a:r>
              <a:rPr kumimoji="0" lang="ja-JP" altLang="en-US" sz="1400" dirty="0"/>
              <a:t>基盤を</a:t>
            </a:r>
            <a:r>
              <a:rPr kumimoji="0" lang="ja-JP" altLang="en-US" sz="1400" dirty="0" smtClean="0"/>
              <a:t>すべて</a:t>
            </a:r>
            <a:endParaRPr kumimoji="0" lang="en-US" altLang="ja-JP" sz="1400" dirty="0" smtClean="0"/>
          </a:p>
          <a:p>
            <a:pPr algn="ctr">
              <a:spcBef>
                <a:spcPts val="0"/>
              </a:spcBef>
            </a:pPr>
            <a:r>
              <a:rPr kumimoji="0" lang="ja-JP" altLang="en-US" sz="1400" dirty="0" smtClean="0"/>
              <a:t>ソフトウェアで制御</a:t>
            </a:r>
            <a:endParaRPr kumimoji="0" lang="en-US" altLang="ja-JP" sz="1400" dirty="0" smtClean="0"/>
          </a:p>
          <a:p>
            <a:pPr algn="ctr">
              <a:spcBef>
                <a:spcPts val="0"/>
              </a:spcBef>
            </a:pPr>
            <a:r>
              <a:rPr kumimoji="0" lang="ja-JP" altLang="en-US" sz="1400" dirty="0" smtClean="0"/>
              <a:t>できるようにする技術</a:t>
            </a:r>
            <a:endParaRPr kumimoji="0" lang="ja-JP" altLang="en-US" sz="1400" dirty="0"/>
          </a:p>
        </p:txBody>
      </p:sp>
      <p:sp>
        <p:nvSpPr>
          <p:cNvPr id="16" name="テキスト ボックス 15"/>
          <p:cNvSpPr txBox="1"/>
          <p:nvPr/>
        </p:nvSpPr>
        <p:spPr>
          <a:xfrm>
            <a:off x="533400" y="4069082"/>
            <a:ext cx="8001000" cy="707886"/>
          </a:xfrm>
          <a:prstGeom prst="rect">
            <a:avLst/>
          </a:prstGeom>
          <a:noFill/>
        </p:spPr>
        <p:txBody>
          <a:bodyPr wrap="square" rtlCol="0">
            <a:spAutoFit/>
          </a:bodyPr>
          <a:lstStyle/>
          <a:p>
            <a:pPr algn="ctr"/>
            <a:r>
              <a:rPr kumimoji="1" lang="en-US" altLang="ja-JP" sz="4000" b="1" dirty="0" smtClean="0">
                <a:solidFill>
                  <a:schemeClr val="bg1"/>
                </a:solidFill>
                <a:effectLst>
                  <a:glow rad="228600">
                    <a:schemeClr val="accent2">
                      <a:satMod val="175000"/>
                      <a:alpha val="40000"/>
                    </a:schemeClr>
                  </a:glow>
                </a:effectLst>
                <a:latin typeface="Arial"/>
                <a:cs typeface="Arial"/>
              </a:rPr>
              <a:t>Software-Defined Environment</a:t>
            </a:r>
            <a:endParaRPr kumimoji="1" lang="ja-JP" altLang="en-US" sz="4000" b="1" dirty="0">
              <a:solidFill>
                <a:schemeClr val="bg1"/>
              </a:solidFill>
              <a:effectLst>
                <a:glow rad="228600">
                  <a:schemeClr val="accent2">
                    <a:satMod val="175000"/>
                    <a:alpha val="40000"/>
                  </a:schemeClr>
                </a:glow>
              </a:effectLst>
              <a:latin typeface="Arial"/>
              <a:cs typeface="Arial"/>
            </a:endParaRPr>
          </a:p>
        </p:txBody>
      </p:sp>
      <p:sp>
        <p:nvSpPr>
          <p:cNvPr id="4045" name="テキスト ボックス 4044"/>
          <p:cNvSpPr txBox="1"/>
          <p:nvPr/>
        </p:nvSpPr>
        <p:spPr>
          <a:xfrm>
            <a:off x="3016205" y="6226770"/>
            <a:ext cx="3080110" cy="461665"/>
          </a:xfrm>
          <a:prstGeom prst="rect">
            <a:avLst/>
          </a:prstGeom>
          <a:noFill/>
        </p:spPr>
        <p:txBody>
          <a:bodyPr wrap="square" rtlCol="0">
            <a:spAutoFit/>
          </a:bodyPr>
          <a:lstStyle/>
          <a:p>
            <a:pPr algn="ctr"/>
            <a:r>
              <a:rPr kumimoji="1" lang="ja-JP" altLang="en-US"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リソース・プール</a:t>
            </a:r>
            <a:endParaRPr kumimoji="1" lang="en-US" altLang="ja-JP"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grpSp>
        <p:nvGrpSpPr>
          <p:cNvPr id="18" name="図形グループ 17"/>
          <p:cNvGrpSpPr/>
          <p:nvPr/>
        </p:nvGrpSpPr>
        <p:grpSpPr>
          <a:xfrm>
            <a:off x="2775310" y="990600"/>
            <a:ext cx="4997090" cy="1752600"/>
            <a:chOff x="2775310" y="990600"/>
            <a:chExt cx="4997090" cy="1752600"/>
          </a:xfrm>
        </p:grpSpPr>
        <p:pic>
          <p:nvPicPr>
            <p:cNvPr id="142"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7531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7"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006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8"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818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下矢印 7"/>
            <p:cNvSpPr/>
            <p:nvPr/>
          </p:nvSpPr>
          <p:spPr bwMode="auto">
            <a:xfrm>
              <a:off x="3003910" y="2057400"/>
              <a:ext cx="533400" cy="6858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41" name="下矢印 4040"/>
            <p:cNvSpPr/>
            <p:nvPr/>
          </p:nvSpPr>
          <p:spPr bwMode="auto">
            <a:xfrm>
              <a:off x="5029200" y="2057400"/>
              <a:ext cx="533400" cy="6858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42" name="下矢印 4041"/>
            <p:cNvSpPr/>
            <p:nvPr/>
          </p:nvSpPr>
          <p:spPr bwMode="auto">
            <a:xfrm>
              <a:off x="7010400" y="2057400"/>
              <a:ext cx="533400" cy="6858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Tree>
    <p:extLst>
      <p:ext uri="{BB962C8B-B14F-4D97-AF65-F5344CB8AC3E}">
        <p14:creationId xmlns:p14="http://schemas.microsoft.com/office/powerpoint/2010/main" val="15725021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45"/>
                                        </p:tgtEl>
                                        <p:attrNameLst>
                                          <p:attrName>style.visibility</p:attrName>
                                        </p:attrNameLst>
                                      </p:cBhvr>
                                      <p:to>
                                        <p:strVal val="visible"/>
                                      </p:to>
                                    </p:set>
                                    <p:anim calcmode="lin" valueType="num">
                                      <p:cBhvr>
                                        <p:cTn id="7" dur="500" fill="hold"/>
                                        <p:tgtEl>
                                          <p:spTgt spid="4045"/>
                                        </p:tgtEl>
                                        <p:attrNameLst>
                                          <p:attrName>ppt_w</p:attrName>
                                        </p:attrNameLst>
                                      </p:cBhvr>
                                      <p:tavLst>
                                        <p:tav tm="0">
                                          <p:val>
                                            <p:fltVal val="0"/>
                                          </p:val>
                                        </p:tav>
                                        <p:tav tm="100000">
                                          <p:val>
                                            <p:strVal val="#ppt_w"/>
                                          </p:val>
                                        </p:tav>
                                      </p:tavLst>
                                    </p:anim>
                                    <p:anim calcmode="lin" valueType="num">
                                      <p:cBhvr>
                                        <p:cTn id="8" dur="500" fill="hold"/>
                                        <p:tgtEl>
                                          <p:spTgt spid="4045"/>
                                        </p:tgtEl>
                                        <p:attrNameLst>
                                          <p:attrName>ppt_h</p:attrName>
                                        </p:attrNameLst>
                                      </p:cBhvr>
                                      <p:tavLst>
                                        <p:tav tm="0">
                                          <p:val>
                                            <p:fltVal val="0"/>
                                          </p:val>
                                        </p:tav>
                                        <p:tav tm="100000">
                                          <p:val>
                                            <p:strVal val="#ppt_h"/>
                                          </p:val>
                                        </p:tav>
                                      </p:tavLst>
                                    </p:anim>
                                    <p:animEffect transition="in" filter="fade">
                                      <p:cBhvr>
                                        <p:cTn id="9" dur="500"/>
                                        <p:tgtEl>
                                          <p:spTgt spid="404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down)">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grpId="0" nodeType="click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0-#ppt_w/2"/>
                                          </p:val>
                                        </p:tav>
                                        <p:tav tm="100000">
                                          <p:val>
                                            <p:strVal val="#ppt_x"/>
                                          </p:val>
                                        </p:tav>
                                      </p:tavLst>
                                    </p:anim>
                                    <p:anim calcmode="lin" valueType="num">
                                      <p:cBhvr additive="base">
                                        <p:cTn id="27"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1" presetClass="entr" presetSubtype="0" fill="hold" grpId="0" nodeType="clickEffect">
                                  <p:stCondLst>
                                    <p:cond delay="0"/>
                                  </p:stCondLst>
                                  <p:iterate type="lt">
                                    <p:tmPct val="10000"/>
                                  </p:iterate>
                                  <p:childTnLst>
                                    <p:set>
                                      <p:cBhvr>
                                        <p:cTn id="31" dur="1" fill="hold">
                                          <p:stCondLst>
                                            <p:cond delay="0"/>
                                          </p:stCondLst>
                                        </p:cTn>
                                        <p:tgtEl>
                                          <p:spTgt spid="16"/>
                                        </p:tgtEl>
                                        <p:attrNameLst>
                                          <p:attrName>style.visibility</p:attrName>
                                        </p:attrNameLst>
                                      </p:cBhvr>
                                      <p:to>
                                        <p:strVal val="visible"/>
                                      </p:to>
                                    </p:set>
                                    <p:anim calcmode="lin" valueType="num">
                                      <p:cBhvr>
                                        <p:cTn id="32"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33" dur="500" fill="hold"/>
                                        <p:tgtEl>
                                          <p:spTgt spid="16"/>
                                        </p:tgtEl>
                                        <p:attrNameLst>
                                          <p:attrName>ppt_y</p:attrName>
                                        </p:attrNameLst>
                                      </p:cBhvr>
                                      <p:tavLst>
                                        <p:tav tm="0">
                                          <p:val>
                                            <p:strVal val="#ppt_y"/>
                                          </p:val>
                                        </p:tav>
                                        <p:tav tm="100000">
                                          <p:val>
                                            <p:strVal val="#ppt_y"/>
                                          </p:val>
                                        </p:tav>
                                      </p:tavLst>
                                    </p:anim>
                                    <p:anim calcmode="lin" valueType="num">
                                      <p:cBhvr>
                                        <p:cTn id="34"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35"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36"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p:bldP spid="404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4" name="AutoShape 2"/>
          <p:cNvSpPr>
            <a:spLocks noChangeArrowheads="1"/>
          </p:cNvSpPr>
          <p:nvPr/>
        </p:nvSpPr>
        <p:spPr bwMode="auto">
          <a:xfrm>
            <a:off x="457200" y="1219200"/>
            <a:ext cx="8229600" cy="2743200"/>
          </a:xfrm>
          <a:prstGeom prst="roundRect">
            <a:avLst>
              <a:gd name="adj" fmla="val 3125"/>
            </a:avLst>
          </a:prstGeom>
          <a:solidFill>
            <a:srgbClr val="FF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15" name="Rectangle 3"/>
          <p:cNvSpPr>
            <a:spLocks noGrp="1" noChangeArrowheads="1"/>
          </p:cNvSpPr>
          <p:nvPr>
            <p:ph type="title"/>
          </p:nvPr>
        </p:nvSpPr>
        <p:spPr/>
        <p:txBody>
          <a:bodyPr/>
          <a:lstStyle/>
          <a:p>
            <a:r>
              <a:rPr lang="ja-JP" altLang="en-US" sz="2800">
                <a:ea typeface="ＭＳ Ｐゴシック" pitchFamily="50" charset="-128"/>
              </a:rPr>
              <a:t>仮想化の種類／ストレージの仮想化（２）</a:t>
            </a:r>
          </a:p>
        </p:txBody>
      </p:sp>
      <p:sp>
        <p:nvSpPr>
          <p:cNvPr id="781316" name="Rectangle 4"/>
          <p:cNvSpPr>
            <a:spLocks noChangeArrowheads="1"/>
          </p:cNvSpPr>
          <p:nvPr/>
        </p:nvSpPr>
        <p:spPr bwMode="auto">
          <a:xfrm>
            <a:off x="838200" y="1922463"/>
            <a:ext cx="4572000" cy="156966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180975" indent="-180975">
              <a:spcBef>
                <a:spcPct val="0"/>
              </a:spcBef>
              <a:buFont typeface="Wingdings" pitchFamily="2" charset="2"/>
              <a:buChar char="l"/>
            </a:pPr>
            <a:r>
              <a:rPr lang="ja-JP" altLang="en-US" dirty="0">
                <a:latin typeface="Arial" pitchFamily="34" charset="0"/>
                <a:ea typeface="HGP創英角ｺﾞｼｯｸUB" pitchFamily="50" charset="-128"/>
                <a:cs typeface="Arial" pitchFamily="34" charset="0"/>
              </a:rPr>
              <a:t>ローカル・ディスクと</a:t>
            </a:r>
            <a:r>
              <a:rPr lang="ja-JP" altLang="en-US" dirty="0" smtClean="0">
                <a:latin typeface="Arial" pitchFamily="34" charset="0"/>
                <a:ea typeface="HGP創英角ｺﾞｼｯｸUB" pitchFamily="50" charset="-128"/>
                <a:cs typeface="Arial" pitchFamily="34" charset="0"/>
              </a:rPr>
              <a:t>同様のブロック</a:t>
            </a:r>
            <a:r>
              <a:rPr lang="ja-JP" altLang="en-US" dirty="0">
                <a:latin typeface="Arial" pitchFamily="34" charset="0"/>
                <a:ea typeface="HGP創英角ｺﾞｼｯｸUB" pitchFamily="50" charset="-128"/>
                <a:cs typeface="Arial" pitchFamily="34" charset="0"/>
              </a:rPr>
              <a:t>（</a:t>
            </a:r>
            <a:r>
              <a:rPr lang="en-US" altLang="ja-JP" dirty="0">
                <a:latin typeface="Arial" pitchFamily="34" charset="0"/>
                <a:ea typeface="HGP創英角ｺﾞｼｯｸUB" pitchFamily="50" charset="-128"/>
                <a:cs typeface="Arial" pitchFamily="34" charset="0"/>
              </a:rPr>
              <a:t>HDD</a:t>
            </a:r>
            <a:r>
              <a:rPr lang="ja-JP" altLang="en-US" dirty="0">
                <a:latin typeface="Arial" pitchFamily="34" charset="0"/>
                <a:ea typeface="HGP創英角ｺﾞｼｯｸUB" pitchFamily="50" charset="-128"/>
                <a:cs typeface="Arial" pitchFamily="34" charset="0"/>
              </a:rPr>
              <a:t>上の物理的な位置に相当</a:t>
            </a:r>
            <a:r>
              <a:rPr lang="ja-JP" altLang="en-US" dirty="0" smtClean="0">
                <a:latin typeface="Arial" pitchFamily="34" charset="0"/>
                <a:ea typeface="HGP創英角ｺﾞｼｯｸUB" pitchFamily="50" charset="-128"/>
                <a:cs typeface="Arial" pitchFamily="34" charset="0"/>
              </a:rPr>
              <a:t>）　Ｉ</a:t>
            </a:r>
            <a:r>
              <a:rPr lang="en-US" altLang="ja-JP" dirty="0">
                <a:latin typeface="Arial" pitchFamily="34" charset="0"/>
                <a:ea typeface="HGP創英角ｺﾞｼｯｸUB" pitchFamily="50" charset="-128"/>
                <a:cs typeface="Arial" pitchFamily="34" charset="0"/>
              </a:rPr>
              <a:t>/</a:t>
            </a:r>
            <a:r>
              <a:rPr lang="ja-JP" altLang="en-US" dirty="0">
                <a:latin typeface="Arial" pitchFamily="34" charset="0"/>
                <a:ea typeface="HGP創英角ｺﾞｼｯｸUB" pitchFamily="50" charset="-128"/>
                <a:cs typeface="Arial" pitchFamily="34" charset="0"/>
              </a:rPr>
              <a:t>Ｏに対応する技術。</a:t>
            </a:r>
          </a:p>
          <a:p>
            <a:pPr marL="180975" indent="-180975">
              <a:spcBef>
                <a:spcPct val="0"/>
              </a:spcBef>
              <a:buFont typeface="Wingdings" pitchFamily="2" charset="2"/>
              <a:buChar char="l"/>
            </a:pPr>
            <a:r>
              <a:rPr lang="ja-JP" altLang="en-US" dirty="0">
                <a:solidFill>
                  <a:srgbClr val="5F5F5F"/>
                </a:solidFill>
                <a:latin typeface="Arial" pitchFamily="34" charset="0"/>
                <a:ea typeface="HGP創英角ｺﾞｼｯｸUB" pitchFamily="50" charset="-128"/>
                <a:cs typeface="Arial" pitchFamily="34" charset="0"/>
              </a:rPr>
              <a:t>ローカル・ディスクと同様に高速</a:t>
            </a:r>
            <a:r>
              <a:rPr lang="ja-JP" altLang="en-US" dirty="0" smtClean="0">
                <a:solidFill>
                  <a:srgbClr val="5F5F5F"/>
                </a:solidFill>
                <a:latin typeface="Arial" pitchFamily="34" charset="0"/>
                <a:ea typeface="HGP創英角ｺﾞｼｯｸUB" pitchFamily="50" charset="-128"/>
                <a:cs typeface="Arial" pitchFamily="34" charset="0"/>
              </a:rPr>
              <a:t>な （</a:t>
            </a:r>
            <a:r>
              <a:rPr lang="en-US" altLang="ja-JP" dirty="0">
                <a:solidFill>
                  <a:srgbClr val="5F5F5F"/>
                </a:solidFill>
                <a:latin typeface="Arial" pitchFamily="34" charset="0"/>
                <a:ea typeface="HGP創英角ｺﾞｼｯｸUB" pitchFamily="50" charset="-128"/>
                <a:cs typeface="Arial" pitchFamily="34" charset="0"/>
              </a:rPr>
              <a:t>FC</a:t>
            </a:r>
            <a:r>
              <a:rPr lang="ja-JP" altLang="en-US" dirty="0">
                <a:solidFill>
                  <a:srgbClr val="5F5F5F"/>
                </a:solidFill>
                <a:latin typeface="Arial" pitchFamily="34" charset="0"/>
                <a:ea typeface="HGP創英角ｺﾞｼｯｸUB" pitchFamily="50" charset="-128"/>
                <a:cs typeface="Arial" pitchFamily="34" charset="0"/>
              </a:rPr>
              <a:t>プロトコル、</a:t>
            </a:r>
            <a:r>
              <a:rPr lang="en-US" altLang="ja-JP" dirty="0" err="1">
                <a:solidFill>
                  <a:srgbClr val="5F5F5F"/>
                </a:solidFill>
                <a:latin typeface="Arial" pitchFamily="34" charset="0"/>
                <a:ea typeface="HGP創英角ｺﾞｼｯｸUB" pitchFamily="50" charset="-128"/>
                <a:cs typeface="Arial" pitchFamily="34" charset="0"/>
              </a:rPr>
              <a:t>iSCSI</a:t>
            </a:r>
            <a:r>
              <a:rPr lang="ja-JP" altLang="en-US" dirty="0">
                <a:solidFill>
                  <a:srgbClr val="5F5F5F"/>
                </a:solidFill>
                <a:latin typeface="Arial" pitchFamily="34" charset="0"/>
                <a:ea typeface="HGP創英角ｺﾞｼｯｸUB" pitchFamily="50" charset="-128"/>
                <a:cs typeface="Arial" pitchFamily="34" charset="0"/>
              </a:rPr>
              <a:t>プロトコル）Ｉ</a:t>
            </a:r>
            <a:r>
              <a:rPr lang="en-US" altLang="ja-JP" dirty="0">
                <a:solidFill>
                  <a:srgbClr val="5F5F5F"/>
                </a:solidFill>
                <a:latin typeface="Arial" pitchFamily="34" charset="0"/>
                <a:ea typeface="HGP創英角ｺﾞｼｯｸUB" pitchFamily="50" charset="-128"/>
                <a:cs typeface="Arial" pitchFamily="34" charset="0"/>
              </a:rPr>
              <a:t>/</a:t>
            </a:r>
            <a:r>
              <a:rPr lang="ja-JP" altLang="en-US" dirty="0">
                <a:solidFill>
                  <a:srgbClr val="5F5F5F"/>
                </a:solidFill>
                <a:latin typeface="Arial" pitchFamily="34" charset="0"/>
                <a:ea typeface="HGP創英角ｺﾞｼｯｸUB" pitchFamily="50" charset="-128"/>
                <a:cs typeface="Arial" pitchFamily="34" charset="0"/>
              </a:rPr>
              <a:t>Ｏに対応する。</a:t>
            </a:r>
            <a:endParaRPr lang="ja-JP" altLang="en-US" dirty="0">
              <a:latin typeface="Arial" pitchFamily="34" charset="0"/>
              <a:ea typeface="HGP創英角ｺﾞｼｯｸUB" pitchFamily="50" charset="-128"/>
              <a:cs typeface="Arial" pitchFamily="34" charset="0"/>
            </a:endParaRPr>
          </a:p>
          <a:p>
            <a:pPr marL="180975" indent="-180975">
              <a:spcBef>
                <a:spcPct val="0"/>
              </a:spcBef>
              <a:buFont typeface="Wingdings" pitchFamily="2" charset="2"/>
              <a:buChar char="l"/>
            </a:pPr>
            <a:r>
              <a:rPr lang="ja-JP" altLang="en-US" dirty="0">
                <a:latin typeface="Arial" pitchFamily="34" charset="0"/>
                <a:ea typeface="HGP創英角ｺﾞｼｯｸUB" pitchFamily="50" charset="-128"/>
                <a:cs typeface="Arial" pitchFamily="34" charset="0"/>
              </a:rPr>
              <a:t>複数のストレージデバイス上に散在するブロックをまとめて単一の論理ボリュームとし、サーバやアプリケーションから利用可能にする。</a:t>
            </a:r>
          </a:p>
          <a:p>
            <a:pPr marL="180975" indent="-180975">
              <a:spcBef>
                <a:spcPct val="0"/>
              </a:spcBef>
              <a:buFont typeface="Wingdings" pitchFamily="2" charset="2"/>
              <a:buChar char="l"/>
            </a:pPr>
            <a:r>
              <a:rPr lang="ja-JP" altLang="en-US" dirty="0">
                <a:latin typeface="Arial" pitchFamily="34" charset="0"/>
                <a:ea typeface="HGP創英角ｺﾞｼｯｸUB" pitchFamily="50" charset="-128"/>
                <a:cs typeface="Arial" pitchFamily="34" charset="0"/>
              </a:rPr>
              <a:t>各サーバからは、通常のファイルシステムを通じて、専用の仮想ボリューム（論理ボリューム）としてアクセスできる。</a:t>
            </a:r>
          </a:p>
        </p:txBody>
      </p:sp>
      <p:sp>
        <p:nvSpPr>
          <p:cNvPr id="781317" name="Text Box 5"/>
          <p:cNvSpPr txBox="1">
            <a:spLocks noChangeArrowheads="1"/>
          </p:cNvSpPr>
          <p:nvPr/>
        </p:nvSpPr>
        <p:spPr bwMode="auto">
          <a:xfrm>
            <a:off x="762000" y="1371600"/>
            <a:ext cx="2722220" cy="40011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ブロックレベルの仮想化</a:t>
            </a:r>
          </a:p>
        </p:txBody>
      </p:sp>
      <p:sp>
        <p:nvSpPr>
          <p:cNvPr id="781318" name="AutoShape 6"/>
          <p:cNvSpPr>
            <a:spLocks noChangeArrowheads="1"/>
          </p:cNvSpPr>
          <p:nvPr/>
        </p:nvSpPr>
        <p:spPr bwMode="auto">
          <a:xfrm>
            <a:off x="5715000" y="30480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19" name="Rectangle 7"/>
          <p:cNvSpPr>
            <a:spLocks noChangeArrowheads="1"/>
          </p:cNvSpPr>
          <p:nvPr/>
        </p:nvSpPr>
        <p:spPr bwMode="auto">
          <a:xfrm>
            <a:off x="57912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0" name="Rectangle 8"/>
          <p:cNvSpPr>
            <a:spLocks noChangeArrowheads="1"/>
          </p:cNvSpPr>
          <p:nvPr/>
        </p:nvSpPr>
        <p:spPr bwMode="auto">
          <a:xfrm>
            <a:off x="5943600" y="3276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1" name="Rectangle 9"/>
          <p:cNvSpPr>
            <a:spLocks noChangeArrowheads="1"/>
          </p:cNvSpPr>
          <p:nvPr/>
        </p:nvSpPr>
        <p:spPr bwMode="auto">
          <a:xfrm>
            <a:off x="57912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2" name="Rectangle 10"/>
          <p:cNvSpPr>
            <a:spLocks noChangeArrowheads="1"/>
          </p:cNvSpPr>
          <p:nvPr/>
        </p:nvSpPr>
        <p:spPr bwMode="auto">
          <a:xfrm>
            <a:off x="59436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3" name="Rectangle 11"/>
          <p:cNvSpPr>
            <a:spLocks noChangeArrowheads="1"/>
          </p:cNvSpPr>
          <p:nvPr/>
        </p:nvSpPr>
        <p:spPr bwMode="auto">
          <a:xfrm>
            <a:off x="57912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4" name="Rectangle 12"/>
          <p:cNvSpPr>
            <a:spLocks noChangeArrowheads="1"/>
          </p:cNvSpPr>
          <p:nvPr/>
        </p:nvSpPr>
        <p:spPr bwMode="auto">
          <a:xfrm>
            <a:off x="59436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5" name="Rectangle 13"/>
          <p:cNvSpPr>
            <a:spLocks noChangeArrowheads="1"/>
          </p:cNvSpPr>
          <p:nvPr/>
        </p:nvSpPr>
        <p:spPr bwMode="auto">
          <a:xfrm>
            <a:off x="6096000" y="3581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6" name="Rectangle 14"/>
          <p:cNvSpPr>
            <a:spLocks noChangeArrowheads="1"/>
          </p:cNvSpPr>
          <p:nvPr/>
        </p:nvSpPr>
        <p:spPr bwMode="auto">
          <a:xfrm>
            <a:off x="62484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7" name="Rectangle 15"/>
          <p:cNvSpPr>
            <a:spLocks noChangeArrowheads="1"/>
          </p:cNvSpPr>
          <p:nvPr/>
        </p:nvSpPr>
        <p:spPr bwMode="auto">
          <a:xfrm>
            <a:off x="60960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8" name="Rectangle 16"/>
          <p:cNvSpPr>
            <a:spLocks noChangeArrowheads="1"/>
          </p:cNvSpPr>
          <p:nvPr/>
        </p:nvSpPr>
        <p:spPr bwMode="auto">
          <a:xfrm>
            <a:off x="62484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9" name="Rectangle 17"/>
          <p:cNvSpPr>
            <a:spLocks noChangeArrowheads="1"/>
          </p:cNvSpPr>
          <p:nvPr/>
        </p:nvSpPr>
        <p:spPr bwMode="auto">
          <a:xfrm>
            <a:off x="60960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0" name="Rectangle 18"/>
          <p:cNvSpPr>
            <a:spLocks noChangeArrowheads="1"/>
          </p:cNvSpPr>
          <p:nvPr/>
        </p:nvSpPr>
        <p:spPr bwMode="auto">
          <a:xfrm>
            <a:off x="62484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1" name="AutoShape 19"/>
          <p:cNvSpPr>
            <a:spLocks noChangeArrowheads="1"/>
          </p:cNvSpPr>
          <p:nvPr/>
        </p:nvSpPr>
        <p:spPr bwMode="auto">
          <a:xfrm>
            <a:off x="6553200" y="30480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2" name="Rectangle 20"/>
          <p:cNvSpPr>
            <a:spLocks noChangeArrowheads="1"/>
          </p:cNvSpPr>
          <p:nvPr/>
        </p:nvSpPr>
        <p:spPr bwMode="auto">
          <a:xfrm>
            <a:off x="66294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3" name="Rectangle 21"/>
          <p:cNvSpPr>
            <a:spLocks noChangeArrowheads="1"/>
          </p:cNvSpPr>
          <p:nvPr/>
        </p:nvSpPr>
        <p:spPr bwMode="auto">
          <a:xfrm>
            <a:off x="67818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4" name="Rectangle 22"/>
          <p:cNvSpPr>
            <a:spLocks noChangeArrowheads="1"/>
          </p:cNvSpPr>
          <p:nvPr/>
        </p:nvSpPr>
        <p:spPr bwMode="auto">
          <a:xfrm>
            <a:off x="6629400" y="3429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5" name="Rectangle 23"/>
          <p:cNvSpPr>
            <a:spLocks noChangeArrowheads="1"/>
          </p:cNvSpPr>
          <p:nvPr/>
        </p:nvSpPr>
        <p:spPr bwMode="auto">
          <a:xfrm>
            <a:off x="67818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6" name="Rectangle 24"/>
          <p:cNvSpPr>
            <a:spLocks noChangeArrowheads="1"/>
          </p:cNvSpPr>
          <p:nvPr/>
        </p:nvSpPr>
        <p:spPr bwMode="auto">
          <a:xfrm>
            <a:off x="66294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7" name="Rectangle 25"/>
          <p:cNvSpPr>
            <a:spLocks noChangeArrowheads="1"/>
          </p:cNvSpPr>
          <p:nvPr/>
        </p:nvSpPr>
        <p:spPr bwMode="auto">
          <a:xfrm>
            <a:off x="67818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8" name="Rectangle 26"/>
          <p:cNvSpPr>
            <a:spLocks noChangeArrowheads="1"/>
          </p:cNvSpPr>
          <p:nvPr/>
        </p:nvSpPr>
        <p:spPr bwMode="auto">
          <a:xfrm>
            <a:off x="69342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9" name="Rectangle 27"/>
          <p:cNvSpPr>
            <a:spLocks noChangeArrowheads="1"/>
          </p:cNvSpPr>
          <p:nvPr/>
        </p:nvSpPr>
        <p:spPr bwMode="auto">
          <a:xfrm>
            <a:off x="70866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0" name="Rectangle 28"/>
          <p:cNvSpPr>
            <a:spLocks noChangeArrowheads="1"/>
          </p:cNvSpPr>
          <p:nvPr/>
        </p:nvSpPr>
        <p:spPr bwMode="auto">
          <a:xfrm>
            <a:off x="69342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1" name="Rectangle 29"/>
          <p:cNvSpPr>
            <a:spLocks noChangeArrowheads="1"/>
          </p:cNvSpPr>
          <p:nvPr/>
        </p:nvSpPr>
        <p:spPr bwMode="auto">
          <a:xfrm>
            <a:off x="70866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2" name="Rectangle 30"/>
          <p:cNvSpPr>
            <a:spLocks noChangeArrowheads="1"/>
          </p:cNvSpPr>
          <p:nvPr/>
        </p:nvSpPr>
        <p:spPr bwMode="auto">
          <a:xfrm>
            <a:off x="69342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3" name="Rectangle 31"/>
          <p:cNvSpPr>
            <a:spLocks noChangeArrowheads="1"/>
          </p:cNvSpPr>
          <p:nvPr/>
        </p:nvSpPr>
        <p:spPr bwMode="auto">
          <a:xfrm>
            <a:off x="7086600" y="3276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4" name="AutoShape 32"/>
          <p:cNvSpPr>
            <a:spLocks noChangeArrowheads="1"/>
          </p:cNvSpPr>
          <p:nvPr/>
        </p:nvSpPr>
        <p:spPr bwMode="auto">
          <a:xfrm>
            <a:off x="7391400" y="30480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5" name="Rectangle 33"/>
          <p:cNvSpPr>
            <a:spLocks noChangeArrowheads="1"/>
          </p:cNvSpPr>
          <p:nvPr/>
        </p:nvSpPr>
        <p:spPr bwMode="auto">
          <a:xfrm>
            <a:off x="74676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6" name="Rectangle 34"/>
          <p:cNvSpPr>
            <a:spLocks noChangeArrowheads="1"/>
          </p:cNvSpPr>
          <p:nvPr/>
        </p:nvSpPr>
        <p:spPr bwMode="auto">
          <a:xfrm>
            <a:off x="76200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7" name="Rectangle 35"/>
          <p:cNvSpPr>
            <a:spLocks noChangeArrowheads="1"/>
          </p:cNvSpPr>
          <p:nvPr/>
        </p:nvSpPr>
        <p:spPr bwMode="auto">
          <a:xfrm>
            <a:off x="74676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8" name="Rectangle 36"/>
          <p:cNvSpPr>
            <a:spLocks noChangeArrowheads="1"/>
          </p:cNvSpPr>
          <p:nvPr/>
        </p:nvSpPr>
        <p:spPr bwMode="auto">
          <a:xfrm>
            <a:off x="76200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9" name="Rectangle 37"/>
          <p:cNvSpPr>
            <a:spLocks noChangeArrowheads="1"/>
          </p:cNvSpPr>
          <p:nvPr/>
        </p:nvSpPr>
        <p:spPr bwMode="auto">
          <a:xfrm>
            <a:off x="74676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0" name="Rectangle 38"/>
          <p:cNvSpPr>
            <a:spLocks noChangeArrowheads="1"/>
          </p:cNvSpPr>
          <p:nvPr/>
        </p:nvSpPr>
        <p:spPr bwMode="auto">
          <a:xfrm>
            <a:off x="76200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1" name="Rectangle 39"/>
          <p:cNvSpPr>
            <a:spLocks noChangeArrowheads="1"/>
          </p:cNvSpPr>
          <p:nvPr/>
        </p:nvSpPr>
        <p:spPr bwMode="auto">
          <a:xfrm>
            <a:off x="7772400" y="3581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2" name="Rectangle 40"/>
          <p:cNvSpPr>
            <a:spLocks noChangeArrowheads="1"/>
          </p:cNvSpPr>
          <p:nvPr/>
        </p:nvSpPr>
        <p:spPr bwMode="auto">
          <a:xfrm>
            <a:off x="79248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3" name="Rectangle 41"/>
          <p:cNvSpPr>
            <a:spLocks noChangeArrowheads="1"/>
          </p:cNvSpPr>
          <p:nvPr/>
        </p:nvSpPr>
        <p:spPr bwMode="auto">
          <a:xfrm>
            <a:off x="77724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4" name="Rectangle 42"/>
          <p:cNvSpPr>
            <a:spLocks noChangeArrowheads="1"/>
          </p:cNvSpPr>
          <p:nvPr/>
        </p:nvSpPr>
        <p:spPr bwMode="auto">
          <a:xfrm>
            <a:off x="7924800" y="3429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5" name="Rectangle 43"/>
          <p:cNvSpPr>
            <a:spLocks noChangeArrowheads="1"/>
          </p:cNvSpPr>
          <p:nvPr/>
        </p:nvSpPr>
        <p:spPr bwMode="auto">
          <a:xfrm>
            <a:off x="77724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6" name="Rectangle 44"/>
          <p:cNvSpPr>
            <a:spLocks noChangeArrowheads="1"/>
          </p:cNvSpPr>
          <p:nvPr/>
        </p:nvSpPr>
        <p:spPr bwMode="auto">
          <a:xfrm>
            <a:off x="7924800" y="3276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7" name="AutoShape 45"/>
          <p:cNvSpPr>
            <a:spLocks noChangeArrowheads="1"/>
          </p:cNvSpPr>
          <p:nvPr/>
        </p:nvSpPr>
        <p:spPr bwMode="auto">
          <a:xfrm>
            <a:off x="5715000" y="1752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8" name="Rectangle 46"/>
          <p:cNvSpPr>
            <a:spLocks noChangeArrowheads="1"/>
          </p:cNvSpPr>
          <p:nvPr/>
        </p:nvSpPr>
        <p:spPr bwMode="auto">
          <a:xfrm>
            <a:off x="57912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9" name="Rectangle 47"/>
          <p:cNvSpPr>
            <a:spLocks noChangeArrowheads="1"/>
          </p:cNvSpPr>
          <p:nvPr/>
        </p:nvSpPr>
        <p:spPr bwMode="auto">
          <a:xfrm>
            <a:off x="59436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0" name="Rectangle 48"/>
          <p:cNvSpPr>
            <a:spLocks noChangeArrowheads="1"/>
          </p:cNvSpPr>
          <p:nvPr/>
        </p:nvSpPr>
        <p:spPr bwMode="auto">
          <a:xfrm>
            <a:off x="57912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1" name="Rectangle 49"/>
          <p:cNvSpPr>
            <a:spLocks noChangeArrowheads="1"/>
          </p:cNvSpPr>
          <p:nvPr/>
        </p:nvSpPr>
        <p:spPr bwMode="auto">
          <a:xfrm>
            <a:off x="59436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2" name="Rectangle 50"/>
          <p:cNvSpPr>
            <a:spLocks noChangeArrowheads="1"/>
          </p:cNvSpPr>
          <p:nvPr/>
        </p:nvSpPr>
        <p:spPr bwMode="auto">
          <a:xfrm>
            <a:off x="57912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3" name="Rectangle 51"/>
          <p:cNvSpPr>
            <a:spLocks noChangeArrowheads="1"/>
          </p:cNvSpPr>
          <p:nvPr/>
        </p:nvSpPr>
        <p:spPr bwMode="auto">
          <a:xfrm>
            <a:off x="59436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4" name="Rectangle 52"/>
          <p:cNvSpPr>
            <a:spLocks noChangeArrowheads="1"/>
          </p:cNvSpPr>
          <p:nvPr/>
        </p:nvSpPr>
        <p:spPr bwMode="auto">
          <a:xfrm>
            <a:off x="60960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5" name="Rectangle 53"/>
          <p:cNvSpPr>
            <a:spLocks noChangeArrowheads="1"/>
          </p:cNvSpPr>
          <p:nvPr/>
        </p:nvSpPr>
        <p:spPr bwMode="auto">
          <a:xfrm>
            <a:off x="62484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6" name="Rectangle 54"/>
          <p:cNvSpPr>
            <a:spLocks noChangeArrowheads="1"/>
          </p:cNvSpPr>
          <p:nvPr/>
        </p:nvSpPr>
        <p:spPr bwMode="auto">
          <a:xfrm>
            <a:off x="60960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7" name="Rectangle 55"/>
          <p:cNvSpPr>
            <a:spLocks noChangeArrowheads="1"/>
          </p:cNvSpPr>
          <p:nvPr/>
        </p:nvSpPr>
        <p:spPr bwMode="auto">
          <a:xfrm>
            <a:off x="62484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8" name="Rectangle 56"/>
          <p:cNvSpPr>
            <a:spLocks noChangeArrowheads="1"/>
          </p:cNvSpPr>
          <p:nvPr/>
        </p:nvSpPr>
        <p:spPr bwMode="auto">
          <a:xfrm>
            <a:off x="60960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9" name="Rectangle 57"/>
          <p:cNvSpPr>
            <a:spLocks noChangeArrowheads="1"/>
          </p:cNvSpPr>
          <p:nvPr/>
        </p:nvSpPr>
        <p:spPr bwMode="auto">
          <a:xfrm>
            <a:off x="62484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0" name="AutoShape 58"/>
          <p:cNvSpPr>
            <a:spLocks noChangeArrowheads="1"/>
          </p:cNvSpPr>
          <p:nvPr/>
        </p:nvSpPr>
        <p:spPr bwMode="auto">
          <a:xfrm>
            <a:off x="6553200" y="1752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1" name="Rectangle 59"/>
          <p:cNvSpPr>
            <a:spLocks noChangeArrowheads="1"/>
          </p:cNvSpPr>
          <p:nvPr/>
        </p:nvSpPr>
        <p:spPr bwMode="auto">
          <a:xfrm>
            <a:off x="66294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2" name="Rectangle 60"/>
          <p:cNvSpPr>
            <a:spLocks noChangeArrowheads="1"/>
          </p:cNvSpPr>
          <p:nvPr/>
        </p:nvSpPr>
        <p:spPr bwMode="auto">
          <a:xfrm>
            <a:off x="67818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3" name="Rectangle 61"/>
          <p:cNvSpPr>
            <a:spLocks noChangeArrowheads="1"/>
          </p:cNvSpPr>
          <p:nvPr/>
        </p:nvSpPr>
        <p:spPr bwMode="auto">
          <a:xfrm>
            <a:off x="66294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4" name="Rectangle 62"/>
          <p:cNvSpPr>
            <a:spLocks noChangeArrowheads="1"/>
          </p:cNvSpPr>
          <p:nvPr/>
        </p:nvSpPr>
        <p:spPr bwMode="auto">
          <a:xfrm>
            <a:off x="67818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5" name="Rectangle 63"/>
          <p:cNvSpPr>
            <a:spLocks noChangeArrowheads="1"/>
          </p:cNvSpPr>
          <p:nvPr/>
        </p:nvSpPr>
        <p:spPr bwMode="auto">
          <a:xfrm>
            <a:off x="66294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6" name="Rectangle 64"/>
          <p:cNvSpPr>
            <a:spLocks noChangeArrowheads="1"/>
          </p:cNvSpPr>
          <p:nvPr/>
        </p:nvSpPr>
        <p:spPr bwMode="auto">
          <a:xfrm>
            <a:off x="67818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7" name="Rectangle 65"/>
          <p:cNvSpPr>
            <a:spLocks noChangeArrowheads="1"/>
          </p:cNvSpPr>
          <p:nvPr/>
        </p:nvSpPr>
        <p:spPr bwMode="auto">
          <a:xfrm>
            <a:off x="69342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8" name="Rectangle 66"/>
          <p:cNvSpPr>
            <a:spLocks noChangeArrowheads="1"/>
          </p:cNvSpPr>
          <p:nvPr/>
        </p:nvSpPr>
        <p:spPr bwMode="auto">
          <a:xfrm>
            <a:off x="70866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9" name="Rectangle 67"/>
          <p:cNvSpPr>
            <a:spLocks noChangeArrowheads="1"/>
          </p:cNvSpPr>
          <p:nvPr/>
        </p:nvSpPr>
        <p:spPr bwMode="auto">
          <a:xfrm>
            <a:off x="69342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0" name="Rectangle 68"/>
          <p:cNvSpPr>
            <a:spLocks noChangeArrowheads="1"/>
          </p:cNvSpPr>
          <p:nvPr/>
        </p:nvSpPr>
        <p:spPr bwMode="auto">
          <a:xfrm>
            <a:off x="70866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1" name="Rectangle 69"/>
          <p:cNvSpPr>
            <a:spLocks noChangeArrowheads="1"/>
          </p:cNvSpPr>
          <p:nvPr/>
        </p:nvSpPr>
        <p:spPr bwMode="auto">
          <a:xfrm>
            <a:off x="69342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2" name="Rectangle 70"/>
          <p:cNvSpPr>
            <a:spLocks noChangeArrowheads="1"/>
          </p:cNvSpPr>
          <p:nvPr/>
        </p:nvSpPr>
        <p:spPr bwMode="auto">
          <a:xfrm>
            <a:off x="70866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3" name="AutoShape 71"/>
          <p:cNvSpPr>
            <a:spLocks noChangeArrowheads="1"/>
          </p:cNvSpPr>
          <p:nvPr/>
        </p:nvSpPr>
        <p:spPr bwMode="auto">
          <a:xfrm>
            <a:off x="7391400" y="1752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4" name="Rectangle 72"/>
          <p:cNvSpPr>
            <a:spLocks noChangeArrowheads="1"/>
          </p:cNvSpPr>
          <p:nvPr/>
        </p:nvSpPr>
        <p:spPr bwMode="auto">
          <a:xfrm>
            <a:off x="74676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5" name="Rectangle 73"/>
          <p:cNvSpPr>
            <a:spLocks noChangeArrowheads="1"/>
          </p:cNvSpPr>
          <p:nvPr/>
        </p:nvSpPr>
        <p:spPr bwMode="auto">
          <a:xfrm>
            <a:off x="76200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6" name="Rectangle 74"/>
          <p:cNvSpPr>
            <a:spLocks noChangeArrowheads="1"/>
          </p:cNvSpPr>
          <p:nvPr/>
        </p:nvSpPr>
        <p:spPr bwMode="auto">
          <a:xfrm>
            <a:off x="74676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7" name="Rectangle 75"/>
          <p:cNvSpPr>
            <a:spLocks noChangeArrowheads="1"/>
          </p:cNvSpPr>
          <p:nvPr/>
        </p:nvSpPr>
        <p:spPr bwMode="auto">
          <a:xfrm>
            <a:off x="76200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8" name="Rectangle 76"/>
          <p:cNvSpPr>
            <a:spLocks noChangeArrowheads="1"/>
          </p:cNvSpPr>
          <p:nvPr/>
        </p:nvSpPr>
        <p:spPr bwMode="auto">
          <a:xfrm>
            <a:off x="74676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9" name="Rectangle 77"/>
          <p:cNvSpPr>
            <a:spLocks noChangeArrowheads="1"/>
          </p:cNvSpPr>
          <p:nvPr/>
        </p:nvSpPr>
        <p:spPr bwMode="auto">
          <a:xfrm>
            <a:off x="76200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0" name="Rectangle 78"/>
          <p:cNvSpPr>
            <a:spLocks noChangeArrowheads="1"/>
          </p:cNvSpPr>
          <p:nvPr/>
        </p:nvSpPr>
        <p:spPr bwMode="auto">
          <a:xfrm>
            <a:off x="77724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1" name="Rectangle 79"/>
          <p:cNvSpPr>
            <a:spLocks noChangeArrowheads="1"/>
          </p:cNvSpPr>
          <p:nvPr/>
        </p:nvSpPr>
        <p:spPr bwMode="auto">
          <a:xfrm>
            <a:off x="79248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2" name="Rectangle 80"/>
          <p:cNvSpPr>
            <a:spLocks noChangeArrowheads="1"/>
          </p:cNvSpPr>
          <p:nvPr/>
        </p:nvSpPr>
        <p:spPr bwMode="auto">
          <a:xfrm>
            <a:off x="77724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3" name="Rectangle 81"/>
          <p:cNvSpPr>
            <a:spLocks noChangeArrowheads="1"/>
          </p:cNvSpPr>
          <p:nvPr/>
        </p:nvSpPr>
        <p:spPr bwMode="auto">
          <a:xfrm>
            <a:off x="79248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4" name="Rectangle 82"/>
          <p:cNvSpPr>
            <a:spLocks noChangeArrowheads="1"/>
          </p:cNvSpPr>
          <p:nvPr/>
        </p:nvSpPr>
        <p:spPr bwMode="auto">
          <a:xfrm>
            <a:off x="77724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5" name="Rectangle 83"/>
          <p:cNvSpPr>
            <a:spLocks noChangeArrowheads="1"/>
          </p:cNvSpPr>
          <p:nvPr/>
        </p:nvSpPr>
        <p:spPr bwMode="auto">
          <a:xfrm>
            <a:off x="79248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6" name="AutoShape 84"/>
          <p:cNvSpPr>
            <a:spLocks noChangeArrowheads="1"/>
          </p:cNvSpPr>
          <p:nvPr/>
        </p:nvSpPr>
        <p:spPr bwMode="auto">
          <a:xfrm>
            <a:off x="5715000" y="2590800"/>
            <a:ext cx="2438400" cy="304800"/>
          </a:xfrm>
          <a:prstGeom prst="roundRect">
            <a:avLst>
              <a:gd name="adj" fmla="val 16667"/>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仮想化機能を持つ装置／ソフト</a:t>
            </a:r>
          </a:p>
        </p:txBody>
      </p:sp>
      <p:cxnSp>
        <p:nvCxnSpPr>
          <p:cNvPr id="781397" name="AutoShape 85"/>
          <p:cNvCxnSpPr>
            <a:cxnSpLocks noChangeShapeType="1"/>
            <a:stCxn id="781318" idx="1"/>
            <a:endCxn id="781396" idx="2"/>
          </p:cNvCxnSpPr>
          <p:nvPr/>
        </p:nvCxnSpPr>
        <p:spPr bwMode="auto">
          <a:xfrm flipV="1">
            <a:off x="6096000" y="2914650"/>
            <a:ext cx="838200" cy="1190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398" name="AutoShape 86"/>
          <p:cNvCxnSpPr>
            <a:cxnSpLocks noChangeShapeType="1"/>
            <a:stCxn id="781396" idx="2"/>
            <a:endCxn id="781331" idx="1"/>
          </p:cNvCxnSpPr>
          <p:nvPr/>
        </p:nvCxnSpPr>
        <p:spPr bwMode="auto">
          <a:xfrm>
            <a:off x="6934200" y="2914650"/>
            <a:ext cx="0" cy="1190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399" name="AutoShape 87"/>
          <p:cNvCxnSpPr>
            <a:cxnSpLocks noChangeShapeType="1"/>
            <a:stCxn id="781396" idx="2"/>
            <a:endCxn id="781344" idx="1"/>
          </p:cNvCxnSpPr>
          <p:nvPr/>
        </p:nvCxnSpPr>
        <p:spPr bwMode="auto">
          <a:xfrm>
            <a:off x="6934200" y="2914650"/>
            <a:ext cx="838200" cy="1190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81400" name="Group 88"/>
          <p:cNvGrpSpPr>
            <a:grpSpLocks/>
          </p:cNvGrpSpPr>
          <p:nvPr/>
        </p:nvGrpSpPr>
        <p:grpSpPr bwMode="auto">
          <a:xfrm>
            <a:off x="5715000" y="1371600"/>
            <a:ext cx="609600" cy="685800"/>
            <a:chOff x="2592" y="2112"/>
            <a:chExt cx="1120" cy="1166"/>
          </a:xfrm>
        </p:grpSpPr>
        <p:sp>
          <p:nvSpPr>
            <p:cNvPr id="781401" name="AutoShape 89"/>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2" name="Freeform 90"/>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3" name="Freeform 91"/>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4" name="Freeform 92"/>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5" name="Freeform 93"/>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6" name="Freeform 94"/>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7" name="Freeform 95"/>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8" name="Freeform 96"/>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9" name="Freeform 97"/>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0" name="Freeform 98"/>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1" name="Freeform 99"/>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2" name="Freeform 100"/>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3" name="Freeform 101"/>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4" name="Freeform 102"/>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5" name="Freeform 103"/>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6" name="Freeform 104"/>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7" name="Freeform 105"/>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8" name="Freeform 106"/>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9" name="Freeform 107"/>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0" name="Freeform 108"/>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1" name="Rectangle 109"/>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2" name="Freeform 110"/>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3" name="Freeform 111"/>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4" name="Freeform 112"/>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5" name="Freeform 113"/>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6" name="Freeform 114"/>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7" name="Freeform 115"/>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8" name="Freeform 11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9" name="Freeform 11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0" name="Freeform 118"/>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1" name="Freeform 119"/>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2" name="Freeform 120"/>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3" name="Freeform 121"/>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4" name="Freeform 122"/>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5" name="Freeform 123"/>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6" name="Freeform 124"/>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7" name="Freeform 125"/>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8" name="Freeform 126"/>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9" name="Freeform 127"/>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0" name="Freeform 128"/>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1" name="Freeform 129"/>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2" name="Freeform 130"/>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3" name="Freeform 131"/>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4" name="Freeform 132"/>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445" name="Group 133"/>
          <p:cNvGrpSpPr>
            <a:grpSpLocks/>
          </p:cNvGrpSpPr>
          <p:nvPr/>
        </p:nvGrpSpPr>
        <p:grpSpPr bwMode="auto">
          <a:xfrm>
            <a:off x="6553200" y="1371600"/>
            <a:ext cx="609600" cy="685800"/>
            <a:chOff x="2592" y="2112"/>
            <a:chExt cx="1120" cy="1166"/>
          </a:xfrm>
        </p:grpSpPr>
        <p:sp>
          <p:nvSpPr>
            <p:cNvPr id="781446" name="AutoShape 134"/>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7" name="Freeform 135"/>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8" name="Freeform 136"/>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9" name="Freeform 137"/>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0" name="Freeform 138"/>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1" name="Freeform 139"/>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2" name="Freeform 140"/>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3" name="Freeform 141"/>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4" name="Freeform 142"/>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5" name="Freeform 143"/>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6" name="Freeform 144"/>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7" name="Freeform 145"/>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8" name="Freeform 146"/>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9" name="Freeform 147"/>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0" name="Freeform 148"/>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1" name="Freeform 149"/>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2" name="Freeform 150"/>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3" name="Freeform 151"/>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4" name="Freeform 152"/>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5" name="Freeform 153"/>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6" name="Rectangle 154"/>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7" name="Freeform 155"/>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8" name="Freeform 156"/>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9" name="Freeform 157"/>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0" name="Freeform 158"/>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1" name="Freeform 159"/>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2" name="Freeform 160"/>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3" name="Freeform 16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4" name="Freeform 162"/>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5" name="Freeform 163"/>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6" name="Freeform 164"/>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7" name="Freeform 165"/>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8" name="Freeform 166"/>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9" name="Freeform 167"/>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0" name="Freeform 168"/>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1" name="Freeform 169"/>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2" name="Freeform 170"/>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3" name="Freeform 171"/>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4" name="Freeform 172"/>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5" name="Freeform 173"/>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6" name="Freeform 174"/>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7" name="Freeform 175"/>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8" name="Freeform 176"/>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9" name="Freeform 177"/>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490" name="Group 178"/>
          <p:cNvGrpSpPr>
            <a:grpSpLocks/>
          </p:cNvGrpSpPr>
          <p:nvPr/>
        </p:nvGrpSpPr>
        <p:grpSpPr bwMode="auto">
          <a:xfrm>
            <a:off x="7391400" y="1371600"/>
            <a:ext cx="609600" cy="685800"/>
            <a:chOff x="2592" y="2112"/>
            <a:chExt cx="1120" cy="1166"/>
          </a:xfrm>
        </p:grpSpPr>
        <p:sp>
          <p:nvSpPr>
            <p:cNvPr id="781491" name="AutoShape 179"/>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2" name="Freeform 180"/>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3" name="Freeform 181"/>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4" name="Freeform 182"/>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5" name="Freeform 183"/>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6" name="Freeform 184"/>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7" name="Freeform 185"/>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8" name="Freeform 186"/>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9" name="Freeform 187"/>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0" name="Freeform 188"/>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1" name="Freeform 189"/>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2" name="Freeform 190"/>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3" name="Freeform 191"/>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4" name="Freeform 192"/>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5" name="Freeform 193"/>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6" name="Freeform 194"/>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7" name="Freeform 195"/>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8" name="Freeform 196"/>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9" name="Freeform 197"/>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0" name="Freeform 198"/>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1" name="Rectangle 199"/>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2" name="Freeform 200"/>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3" name="Freeform 201"/>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4" name="Freeform 202"/>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5" name="Freeform 203"/>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6" name="Freeform 204"/>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7" name="Freeform 205"/>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8" name="Freeform 20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9" name="Freeform 20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0" name="Freeform 208"/>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1" name="Freeform 209"/>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2" name="Freeform 210"/>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3" name="Freeform 211"/>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4" name="Freeform 212"/>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5" name="Freeform 213"/>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6" name="Freeform 214"/>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7" name="Freeform 215"/>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8" name="Freeform 216"/>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9" name="Freeform 217"/>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0" name="Freeform 218"/>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1" name="Freeform 219"/>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2" name="Freeform 220"/>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3" name="Freeform 221"/>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4" name="Freeform 222"/>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cxnSp>
        <p:nvCxnSpPr>
          <p:cNvPr id="781535" name="AutoShape 223"/>
          <p:cNvCxnSpPr>
            <a:cxnSpLocks noChangeShapeType="1"/>
            <a:stCxn id="781479" idx="9"/>
            <a:endCxn id="781396" idx="0"/>
          </p:cNvCxnSpPr>
          <p:nvPr/>
        </p:nvCxnSpPr>
        <p:spPr bwMode="auto">
          <a:xfrm flipH="1">
            <a:off x="6934200" y="1978025"/>
            <a:ext cx="22225" cy="5937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536" name="AutoShape 224"/>
          <p:cNvCxnSpPr>
            <a:cxnSpLocks noChangeShapeType="1"/>
            <a:stCxn id="781434" idx="9"/>
            <a:endCxn id="781396" idx="0"/>
          </p:cNvCxnSpPr>
          <p:nvPr/>
        </p:nvCxnSpPr>
        <p:spPr bwMode="auto">
          <a:xfrm>
            <a:off x="6118225" y="1978025"/>
            <a:ext cx="815975" cy="5937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537" name="AutoShape 225"/>
          <p:cNvCxnSpPr>
            <a:cxnSpLocks noChangeShapeType="1"/>
            <a:stCxn id="781524" idx="32"/>
            <a:endCxn id="781396" idx="0"/>
          </p:cNvCxnSpPr>
          <p:nvPr/>
        </p:nvCxnSpPr>
        <p:spPr bwMode="auto">
          <a:xfrm flipH="1">
            <a:off x="6934200" y="1993900"/>
            <a:ext cx="838200" cy="5778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81538" name="Group 226"/>
          <p:cNvGrpSpPr>
            <a:grpSpLocks/>
          </p:cNvGrpSpPr>
          <p:nvPr/>
        </p:nvGrpSpPr>
        <p:grpSpPr bwMode="auto">
          <a:xfrm>
            <a:off x="457200" y="4267200"/>
            <a:ext cx="8229600" cy="2133600"/>
            <a:chOff x="288" y="2688"/>
            <a:chExt cx="5184" cy="1344"/>
          </a:xfrm>
        </p:grpSpPr>
        <p:sp>
          <p:nvSpPr>
            <p:cNvPr id="781539" name="AutoShape 227"/>
            <p:cNvSpPr>
              <a:spLocks noChangeArrowheads="1"/>
            </p:cNvSpPr>
            <p:nvPr/>
          </p:nvSpPr>
          <p:spPr bwMode="auto">
            <a:xfrm>
              <a:off x="288" y="2688"/>
              <a:ext cx="5184" cy="1344"/>
            </a:xfrm>
            <a:prstGeom prst="roundRect">
              <a:avLst>
                <a:gd name="adj" fmla="val 3722"/>
              </a:avLst>
            </a:prstGeom>
            <a:solidFill>
              <a:srgbClr val="CC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540" name="AutoShape 228"/>
            <p:cNvSpPr>
              <a:spLocks noChangeArrowheads="1"/>
            </p:cNvSpPr>
            <p:nvPr/>
          </p:nvSpPr>
          <p:spPr bwMode="auto">
            <a:xfrm>
              <a:off x="3600" y="3216"/>
              <a:ext cx="1536" cy="720"/>
            </a:xfrm>
            <a:prstGeom prst="roundRect">
              <a:avLst>
                <a:gd name="adj" fmla="val 8824"/>
              </a:avLst>
            </a:prstGeom>
            <a:solidFill>
              <a:srgbClr val="80808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Arial" pitchFamily="34" charset="0"/>
                  <a:ea typeface="HGP創英角ｺﾞｼｯｸUB" pitchFamily="50" charset="-128"/>
                  <a:cs typeface="Arial" pitchFamily="34" charset="0"/>
                </a:rPr>
                <a:t>仮想化機能</a:t>
              </a:r>
            </a:p>
            <a:p>
              <a:pPr algn="ctr"/>
              <a:endParaRPr lang="ja-JP" altLang="en-US" sz="14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p:txBody>
        </p:sp>
        <p:sp>
          <p:nvSpPr>
            <p:cNvPr id="781541" name="Rectangle 229"/>
            <p:cNvSpPr>
              <a:spLocks noChangeArrowheads="1"/>
            </p:cNvSpPr>
            <p:nvPr/>
          </p:nvSpPr>
          <p:spPr bwMode="auto">
            <a:xfrm>
              <a:off x="528" y="3073"/>
              <a:ext cx="2880" cy="75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80975" indent="-180975">
                <a:spcBef>
                  <a:spcPct val="0"/>
                </a:spcBef>
                <a:buFont typeface="Wingdings" pitchFamily="2" charset="2"/>
                <a:buChar char="l"/>
              </a:pPr>
              <a:r>
                <a:rPr lang="en-US" altLang="ja-JP">
                  <a:solidFill>
                    <a:srgbClr val="5F5F5F"/>
                  </a:solidFill>
                  <a:latin typeface="Arial" pitchFamily="34" charset="0"/>
                  <a:ea typeface="HGP創英角ｺﾞｼｯｸUB" pitchFamily="50" charset="-128"/>
                  <a:cs typeface="Arial" pitchFamily="34" charset="0"/>
                </a:rPr>
                <a:t>ファイル単位</a:t>
              </a:r>
              <a:r>
                <a:rPr lang="ja-JP" altLang="en-US">
                  <a:solidFill>
                    <a:srgbClr val="5F5F5F"/>
                  </a:solidFill>
                  <a:latin typeface="Arial" pitchFamily="34" charset="0"/>
                  <a:ea typeface="HGP創英角ｺﾞｼｯｸUB" pitchFamily="50" charset="-128"/>
                  <a:cs typeface="Arial" pitchFamily="34" charset="0"/>
                </a:rPr>
                <a:t>で複数のサーバから共有する技術</a:t>
              </a:r>
            </a:p>
            <a:p>
              <a:pPr marL="180975" indent="-180975">
                <a:spcBef>
                  <a:spcPct val="0"/>
                </a:spcBef>
                <a:buFont typeface="Wingdings" pitchFamily="2" charset="2"/>
                <a:buChar char="l"/>
              </a:pPr>
              <a:r>
                <a:rPr lang="en-US" altLang="ja-JP">
                  <a:solidFill>
                    <a:srgbClr val="5F5F5F"/>
                  </a:solidFill>
                  <a:latin typeface="Arial" pitchFamily="34" charset="0"/>
                  <a:ea typeface="HGP創英角ｺﾞｼｯｸUB" pitchFamily="50" charset="-128"/>
                  <a:cs typeface="Arial" pitchFamily="34" charset="0"/>
                </a:rPr>
                <a:t>LANに直接接続される</a:t>
              </a:r>
              <a:r>
                <a:rPr lang="ja-JP" altLang="en-US">
                  <a:solidFill>
                    <a:srgbClr val="5F5F5F"/>
                  </a:solidFill>
                  <a:latin typeface="Arial" pitchFamily="34" charset="0"/>
                  <a:ea typeface="HGP創英角ｺﾞｼｯｸUB" pitchFamily="50" charset="-128"/>
                  <a:cs typeface="Arial" pitchFamily="34" charset="0"/>
                </a:rPr>
                <a:t>。</a:t>
              </a:r>
            </a:p>
            <a:p>
              <a:pPr marL="180975" indent="-180975">
                <a:spcBef>
                  <a:spcPct val="0"/>
                </a:spcBef>
                <a:buFont typeface="Wingdings" pitchFamily="2" charset="2"/>
                <a:buChar char="l"/>
              </a:pPr>
              <a:r>
                <a:rPr lang="en-US" altLang="ja-JP">
                  <a:solidFill>
                    <a:srgbClr val="5F5F5F"/>
                  </a:solidFill>
                  <a:latin typeface="Arial" pitchFamily="34" charset="0"/>
                  <a:ea typeface="HGP創英角ｺﾞｼｯｸUB" pitchFamily="50" charset="-128"/>
                  <a:cs typeface="Arial" pitchFamily="34" charset="0"/>
                </a:rPr>
                <a:t>NFS</a:t>
              </a:r>
              <a:r>
                <a:rPr lang="ja-JP" altLang="en-US">
                  <a:solidFill>
                    <a:srgbClr val="5F5F5F"/>
                  </a:solidFill>
                  <a:latin typeface="Arial" pitchFamily="34" charset="0"/>
                  <a:ea typeface="HGP創英角ｺﾞｼｯｸUB" pitchFamily="50" charset="-128"/>
                  <a:cs typeface="Arial" pitchFamily="34" charset="0"/>
                </a:rPr>
                <a:t>や</a:t>
              </a:r>
              <a:r>
                <a:rPr lang="en-US" altLang="ja-JP">
                  <a:solidFill>
                    <a:srgbClr val="5F5F5F"/>
                  </a:solidFill>
                  <a:latin typeface="Arial" pitchFamily="34" charset="0"/>
                  <a:ea typeface="HGP創英角ｺﾞｼｯｸUB" pitchFamily="50" charset="-128"/>
                  <a:cs typeface="Arial" pitchFamily="34" charset="0"/>
                </a:rPr>
                <a:t>CIFS</a:t>
              </a:r>
              <a:r>
                <a:rPr lang="ja-JP" altLang="en-US">
                  <a:solidFill>
                    <a:srgbClr val="5F5F5F"/>
                  </a:solidFill>
                  <a:latin typeface="Arial" pitchFamily="34" charset="0"/>
                  <a:ea typeface="HGP創英角ｺﾞｼｯｸUB" pitchFamily="50" charset="-128"/>
                  <a:cs typeface="Arial" pitchFamily="34" charset="0"/>
                </a:rPr>
                <a:t>といったファイル転送プロトコルを利用する。</a:t>
              </a:r>
            </a:p>
            <a:p>
              <a:pPr marL="180975" indent="-180975">
                <a:spcBef>
                  <a:spcPct val="0"/>
                </a:spcBef>
                <a:buFont typeface="Wingdings" pitchFamily="2" charset="2"/>
                <a:buChar char="l"/>
              </a:pPr>
              <a:r>
                <a:rPr lang="ja-JP" altLang="en-US">
                  <a:latin typeface="Arial" pitchFamily="34" charset="0"/>
                  <a:ea typeface="HGP創英角ｺﾞｼｯｸUB" pitchFamily="50" charset="-128"/>
                  <a:cs typeface="Arial" pitchFamily="34" charset="0"/>
                </a:rPr>
                <a:t>サーバ</a:t>
              </a:r>
              <a:r>
                <a:rPr lang="en-US" altLang="ja-JP">
                  <a:latin typeface="Arial" pitchFamily="34" charset="0"/>
                  <a:ea typeface="HGP創英角ｺﾞｼｯｸUB" pitchFamily="50" charset="-128"/>
                  <a:cs typeface="Arial" pitchFamily="34" charset="0"/>
                </a:rPr>
                <a:t>OS</a:t>
              </a:r>
              <a:r>
                <a:rPr lang="ja-JP" altLang="en-US">
                  <a:latin typeface="Arial" pitchFamily="34" charset="0"/>
                  <a:ea typeface="HGP創英角ｺﾞｼｯｸUB" pitchFamily="50" charset="-128"/>
                  <a:cs typeface="Arial" pitchFamily="34" charset="0"/>
                </a:rPr>
                <a:t>のファイルシステムの違いを吸収する仕組みや同時アクセスの排他制御などの仕組みを備え、</a:t>
              </a:r>
              <a:r>
                <a:rPr lang="ja-JP" altLang="en-US">
                  <a:solidFill>
                    <a:srgbClr val="5F5F5F"/>
                  </a:solidFill>
                  <a:latin typeface="Arial" pitchFamily="34" charset="0"/>
                  <a:ea typeface="HGP創英角ｺﾞｼｯｸUB" pitchFamily="50" charset="-128"/>
                  <a:cs typeface="Arial" pitchFamily="34" charset="0"/>
                </a:rPr>
                <a:t>サーバの</a:t>
              </a:r>
              <a:r>
                <a:rPr lang="en-US" altLang="ja-JP">
                  <a:solidFill>
                    <a:srgbClr val="5F5F5F"/>
                  </a:solidFill>
                  <a:latin typeface="Arial" pitchFamily="34" charset="0"/>
                  <a:ea typeface="HGP創英角ｺﾞｼｯｸUB" pitchFamily="50" charset="-128"/>
                  <a:cs typeface="Arial" pitchFamily="34" charset="0"/>
                </a:rPr>
                <a:t>OS</a:t>
              </a:r>
              <a:r>
                <a:rPr lang="ja-JP" altLang="en-US">
                  <a:solidFill>
                    <a:srgbClr val="5F5F5F"/>
                  </a:solidFill>
                  <a:latin typeface="Arial" pitchFamily="34" charset="0"/>
                  <a:ea typeface="HGP創英角ｺﾞｼｯｸUB" pitchFamily="50" charset="-128"/>
                  <a:cs typeface="Arial" pitchFamily="34" charset="0"/>
                </a:rPr>
                <a:t>が異なっていても同一ファイルシステムでファイルを共用できる</a:t>
              </a:r>
              <a:r>
                <a:rPr lang="ja-JP" altLang="en-US">
                  <a:latin typeface="Arial" pitchFamily="34" charset="0"/>
                  <a:ea typeface="HGP創英角ｺﾞｼｯｸUB" pitchFamily="50" charset="-128"/>
                  <a:cs typeface="Arial" pitchFamily="34" charset="0"/>
                </a:rPr>
                <a:t>。</a:t>
              </a:r>
            </a:p>
          </p:txBody>
        </p:sp>
        <p:sp>
          <p:nvSpPr>
            <p:cNvPr id="781542" name="Text Box 230"/>
            <p:cNvSpPr txBox="1">
              <a:spLocks noChangeArrowheads="1"/>
            </p:cNvSpPr>
            <p:nvPr/>
          </p:nvSpPr>
          <p:spPr bwMode="auto">
            <a:xfrm>
              <a:off x="480" y="2774"/>
              <a:ext cx="1706"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ファイルレベルの仮想化</a:t>
              </a:r>
            </a:p>
          </p:txBody>
        </p:sp>
        <p:sp>
          <p:nvSpPr>
            <p:cNvPr id="781543" name="AutoShape 231"/>
            <p:cNvSpPr>
              <a:spLocks noChangeArrowheads="1"/>
            </p:cNvSpPr>
            <p:nvPr/>
          </p:nvSpPr>
          <p:spPr bwMode="auto">
            <a:xfrm>
              <a:off x="3792" y="3456"/>
              <a:ext cx="1152" cy="432"/>
            </a:xfrm>
            <a:prstGeom prst="can">
              <a:avLst>
                <a:gd name="adj" fmla="val 16204"/>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81544" name="Group 232"/>
            <p:cNvGrpSpPr>
              <a:grpSpLocks/>
            </p:cNvGrpSpPr>
            <p:nvPr/>
          </p:nvGrpSpPr>
          <p:grpSpPr bwMode="auto">
            <a:xfrm>
              <a:off x="3600" y="2736"/>
              <a:ext cx="384" cy="432"/>
              <a:chOff x="2592" y="2112"/>
              <a:chExt cx="1120" cy="1166"/>
            </a:xfrm>
          </p:grpSpPr>
          <p:sp>
            <p:nvSpPr>
              <p:cNvPr id="781545" name="AutoShape 23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6" name="Freeform 23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7" name="Freeform 23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8" name="Freeform 23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9" name="Freeform 23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0" name="Freeform 23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1" name="Freeform 23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2" name="Freeform 24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3" name="Freeform 24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4" name="Freeform 24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5" name="Freeform 24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6" name="Freeform 24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7" name="Freeform 24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8" name="Freeform 24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9" name="Freeform 24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0" name="Freeform 24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1" name="Freeform 24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2" name="Freeform 25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3" name="Freeform 25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4" name="Freeform 25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5" name="Rectangle 25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6" name="Freeform 25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7" name="Freeform 25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8" name="Freeform 25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9" name="Freeform 25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0" name="Freeform 25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1" name="Freeform 25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2" name="Freeform 26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3" name="Freeform 26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4" name="Freeform 26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5" name="Freeform 26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6" name="Freeform 26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7" name="Freeform 26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8" name="Freeform 26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9" name="Freeform 26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0" name="Freeform 26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1" name="Freeform 26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2" name="Freeform 27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3" name="Freeform 27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4" name="Freeform 27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5" name="Freeform 27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6" name="Freeform 27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7" name="Freeform 27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8" name="Freeform 27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589" name="Group 277"/>
            <p:cNvGrpSpPr>
              <a:grpSpLocks/>
            </p:cNvGrpSpPr>
            <p:nvPr/>
          </p:nvGrpSpPr>
          <p:grpSpPr bwMode="auto">
            <a:xfrm>
              <a:off x="4128" y="2736"/>
              <a:ext cx="384" cy="432"/>
              <a:chOff x="2592" y="2112"/>
              <a:chExt cx="1120" cy="1166"/>
            </a:xfrm>
          </p:grpSpPr>
          <p:sp>
            <p:nvSpPr>
              <p:cNvPr id="781590" name="AutoShape 278"/>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1" name="Freeform 279"/>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2" name="Freeform 280"/>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3" name="Freeform 281"/>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4" name="Freeform 282"/>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5" name="Freeform 283"/>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6" name="Freeform 284"/>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7" name="Freeform 285"/>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8" name="Freeform 286"/>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9" name="Freeform 287"/>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0" name="Freeform 288"/>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1" name="Freeform 289"/>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2" name="Freeform 290"/>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3" name="Freeform 291"/>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4" name="Freeform 292"/>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5" name="Freeform 293"/>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6" name="Freeform 294"/>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7" name="Freeform 295"/>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8" name="Freeform 296"/>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9" name="Freeform 297"/>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0" name="Rectangle 298"/>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1" name="Freeform 299"/>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2" name="Freeform 300"/>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3" name="Freeform 301"/>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4" name="Freeform 302"/>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5" name="Freeform 303"/>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6" name="Freeform 304"/>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7" name="Freeform 30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8" name="Freeform 30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9" name="Freeform 307"/>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0" name="Freeform 308"/>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1" name="Freeform 309"/>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2" name="Freeform 310"/>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3" name="Freeform 311"/>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4" name="Freeform 312"/>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5" name="Freeform 313"/>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6" name="Freeform 314"/>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7" name="Freeform 315"/>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8" name="Freeform 316"/>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9" name="Freeform 317"/>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0" name="Freeform 318"/>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1" name="Freeform 319"/>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2" name="Freeform 320"/>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3" name="Freeform 321"/>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634" name="Group 322"/>
            <p:cNvGrpSpPr>
              <a:grpSpLocks/>
            </p:cNvGrpSpPr>
            <p:nvPr/>
          </p:nvGrpSpPr>
          <p:grpSpPr bwMode="auto">
            <a:xfrm>
              <a:off x="4656" y="2736"/>
              <a:ext cx="384" cy="432"/>
              <a:chOff x="2592" y="2112"/>
              <a:chExt cx="1120" cy="1166"/>
            </a:xfrm>
          </p:grpSpPr>
          <p:sp>
            <p:nvSpPr>
              <p:cNvPr id="781635" name="AutoShape 32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6" name="Freeform 32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7" name="Freeform 32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8" name="Freeform 32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9" name="Freeform 32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0" name="Freeform 32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1" name="Freeform 32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2" name="Freeform 33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3" name="Freeform 33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4" name="Freeform 33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5" name="Freeform 33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6" name="Freeform 33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7" name="Freeform 33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8" name="Freeform 33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9" name="Freeform 33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0" name="Freeform 33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1" name="Freeform 33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2" name="Freeform 34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3" name="Freeform 34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4" name="Freeform 34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5" name="Rectangle 34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6" name="Freeform 34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7" name="Freeform 34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8" name="Freeform 34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9" name="Freeform 34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0" name="Freeform 34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1" name="Freeform 34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2" name="Freeform 35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3" name="Freeform 35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4" name="Freeform 35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5" name="Freeform 35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6" name="Freeform 35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7" name="Freeform 35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8" name="Freeform 35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9" name="Freeform 35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0" name="Freeform 35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1" name="Freeform 35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2" name="Freeform 36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3" name="Freeform 36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4" name="Freeform 36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5" name="Freeform 36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6" name="Freeform 36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7" name="Freeform 36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8" name="Freeform 36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cxnSp>
          <p:nvCxnSpPr>
            <p:cNvPr id="781679" name="AutoShape 367"/>
            <p:cNvCxnSpPr>
              <a:cxnSpLocks noChangeShapeType="1"/>
              <a:stCxn id="781623" idx="9"/>
              <a:endCxn id="781540" idx="0"/>
            </p:cNvCxnSpPr>
            <p:nvPr/>
          </p:nvCxnSpPr>
          <p:spPr bwMode="auto">
            <a:xfrm flipH="1">
              <a:off x="4368" y="3118"/>
              <a:ext cx="14" cy="86"/>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680" name="AutoShape 368"/>
            <p:cNvCxnSpPr>
              <a:cxnSpLocks noChangeShapeType="1"/>
              <a:stCxn id="781578" idx="9"/>
              <a:endCxn id="781540" idx="0"/>
            </p:cNvCxnSpPr>
            <p:nvPr/>
          </p:nvCxnSpPr>
          <p:spPr bwMode="auto">
            <a:xfrm>
              <a:off x="3854" y="3118"/>
              <a:ext cx="514" cy="86"/>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681" name="AutoShape 369"/>
            <p:cNvCxnSpPr>
              <a:cxnSpLocks noChangeShapeType="1"/>
              <a:stCxn id="781668" idx="32"/>
              <a:endCxn id="781540" idx="0"/>
            </p:cNvCxnSpPr>
            <p:nvPr/>
          </p:nvCxnSpPr>
          <p:spPr bwMode="auto">
            <a:xfrm flipH="1">
              <a:off x="4368" y="3128"/>
              <a:ext cx="528" cy="76"/>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1682" name="File"/>
            <p:cNvSpPr>
              <a:spLocks noEditPoints="1" noChangeArrowheads="1"/>
            </p:cNvSpPr>
            <p:nvPr/>
          </p:nvSpPr>
          <p:spPr bwMode="auto">
            <a:xfrm>
              <a:off x="3888" y="360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3" name="File"/>
            <p:cNvSpPr>
              <a:spLocks noEditPoints="1" noChangeArrowheads="1"/>
            </p:cNvSpPr>
            <p:nvPr/>
          </p:nvSpPr>
          <p:spPr bwMode="auto">
            <a:xfrm>
              <a:off x="4224" y="360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4" name="File"/>
            <p:cNvSpPr>
              <a:spLocks noEditPoints="1" noChangeArrowheads="1"/>
            </p:cNvSpPr>
            <p:nvPr/>
          </p:nvSpPr>
          <p:spPr bwMode="auto">
            <a:xfrm>
              <a:off x="4560" y="360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5" name="File"/>
            <p:cNvSpPr>
              <a:spLocks noEditPoints="1" noChangeArrowheads="1"/>
            </p:cNvSpPr>
            <p:nvPr/>
          </p:nvSpPr>
          <p:spPr bwMode="auto">
            <a:xfrm>
              <a:off x="3504"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6" name="File"/>
            <p:cNvSpPr>
              <a:spLocks noEditPoints="1" noChangeArrowheads="1"/>
            </p:cNvSpPr>
            <p:nvPr/>
          </p:nvSpPr>
          <p:spPr bwMode="auto">
            <a:xfrm>
              <a:off x="3792"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7" name="File"/>
            <p:cNvSpPr>
              <a:spLocks noEditPoints="1" noChangeArrowheads="1"/>
            </p:cNvSpPr>
            <p:nvPr/>
          </p:nvSpPr>
          <p:spPr bwMode="auto">
            <a:xfrm>
              <a:off x="4656"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8" name="File"/>
            <p:cNvSpPr>
              <a:spLocks noEditPoints="1" noChangeArrowheads="1"/>
            </p:cNvSpPr>
            <p:nvPr/>
          </p:nvSpPr>
          <p:spPr bwMode="auto">
            <a:xfrm>
              <a:off x="4944"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9" name="File"/>
            <p:cNvSpPr>
              <a:spLocks noEditPoints="1" noChangeArrowheads="1"/>
            </p:cNvSpPr>
            <p:nvPr/>
          </p:nvSpPr>
          <p:spPr bwMode="auto">
            <a:xfrm>
              <a:off x="4080"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90" name="File"/>
            <p:cNvSpPr>
              <a:spLocks noEditPoints="1" noChangeArrowheads="1"/>
            </p:cNvSpPr>
            <p:nvPr/>
          </p:nvSpPr>
          <p:spPr bwMode="auto">
            <a:xfrm>
              <a:off x="4368"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grpSp>
      <p:sp>
        <p:nvSpPr>
          <p:cNvPr id="781691" name="Text Box 379"/>
          <p:cNvSpPr txBox="1">
            <a:spLocks noChangeArrowheads="1"/>
          </p:cNvSpPr>
          <p:nvPr/>
        </p:nvSpPr>
        <p:spPr bwMode="auto">
          <a:xfrm>
            <a:off x="5089525" y="6503988"/>
            <a:ext cx="184150" cy="2746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ja-JP" altLang="en-US">
              <a:latin typeface="Arial" pitchFamily="34" charset="0"/>
              <a:ea typeface="HGP創英角ｺﾞｼｯｸUB" pitchFamily="50" charset="-128"/>
              <a:cs typeface="Arial" pitchFamily="34" charset="0"/>
            </a:endParaRPr>
          </a:p>
        </p:txBody>
      </p:sp>
      <p:sp>
        <p:nvSpPr>
          <p:cNvPr id="781692" name="AutoShape 380"/>
          <p:cNvSpPr>
            <a:spLocks noChangeArrowheads="1"/>
          </p:cNvSpPr>
          <p:nvPr/>
        </p:nvSpPr>
        <p:spPr bwMode="auto">
          <a:xfrm>
            <a:off x="4090988" y="1447800"/>
            <a:ext cx="962025" cy="304800"/>
          </a:xfrm>
          <a:prstGeom prst="roundRect">
            <a:avLst>
              <a:gd name="adj" fmla="val 50000"/>
            </a:avLst>
          </a:prstGeom>
          <a:gradFill rotWithShape="1">
            <a:gsLst>
              <a:gs pos="0">
                <a:srgbClr val="FFFF00">
                  <a:gamma/>
                  <a:tint val="0"/>
                  <a:invGamma/>
                </a:srgbClr>
              </a:gs>
              <a:gs pos="100000">
                <a:srgbClr val="FFFF00"/>
              </a:gs>
            </a:gsLst>
            <a:path path="shape">
              <a:fillToRect l="50000" t="50000" r="50000" b="50000"/>
            </a:path>
          </a:gradFill>
          <a:ln w="19050" algn="ctr">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a:solidFill>
                  <a:srgbClr val="FF3300"/>
                </a:solidFill>
                <a:latin typeface="Arial" pitchFamily="34" charset="0"/>
                <a:ea typeface="HGP創英角ｺﾞｼｯｸUB" pitchFamily="50" charset="-128"/>
                <a:cs typeface="Arial" pitchFamily="34" charset="0"/>
              </a:rPr>
              <a:t>専用・占有</a:t>
            </a:r>
          </a:p>
        </p:txBody>
      </p:sp>
      <p:sp>
        <p:nvSpPr>
          <p:cNvPr id="781693" name="AutoShape 381"/>
          <p:cNvSpPr>
            <a:spLocks noChangeArrowheads="1"/>
          </p:cNvSpPr>
          <p:nvPr/>
        </p:nvSpPr>
        <p:spPr bwMode="auto">
          <a:xfrm>
            <a:off x="4090988" y="4419600"/>
            <a:ext cx="962025" cy="304800"/>
          </a:xfrm>
          <a:prstGeom prst="roundRect">
            <a:avLst>
              <a:gd name="adj" fmla="val 50000"/>
            </a:avLst>
          </a:prstGeom>
          <a:gradFill rotWithShape="1">
            <a:gsLst>
              <a:gs pos="0">
                <a:srgbClr val="FFFF00">
                  <a:gamma/>
                  <a:tint val="0"/>
                  <a:invGamma/>
                </a:srgbClr>
              </a:gs>
              <a:gs pos="100000">
                <a:srgbClr val="FFFF00"/>
              </a:gs>
            </a:gsLst>
            <a:path path="shape">
              <a:fillToRect l="50000" t="50000" r="50000" b="50000"/>
            </a:path>
          </a:gradFill>
          <a:ln w="19050" algn="ctr">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a:solidFill>
                  <a:srgbClr val="FF3300"/>
                </a:solidFill>
                <a:latin typeface="Arial" pitchFamily="34" charset="0"/>
                <a:ea typeface="HGP創英角ｺﾞｼｯｸUB" pitchFamily="50" charset="-128"/>
                <a:cs typeface="Arial" pitchFamily="34" charset="0"/>
              </a:rPr>
              <a:t>共用・共有</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781538"/>
                                        </p:tgtEl>
                                        <p:attrNameLst>
                                          <p:attrName>style.visibility</p:attrName>
                                        </p:attrNameLst>
                                      </p:cBhvr>
                                      <p:to>
                                        <p:strVal val="visible"/>
                                      </p:to>
                                    </p:set>
                                    <p:animEffect transition="in" filter="wipe(left)">
                                      <p:cBhvr>
                                        <p:cTn id="7" dur="500"/>
                                        <p:tgtEl>
                                          <p:spTgt spid="78153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781692"/>
                                        </p:tgtEl>
                                        <p:attrNameLst>
                                          <p:attrName>style.visibility</p:attrName>
                                        </p:attrNameLst>
                                      </p:cBhvr>
                                      <p:to>
                                        <p:strVal val="visible"/>
                                      </p:to>
                                    </p:set>
                                    <p:anim calcmode="lin" valueType="num">
                                      <p:cBhvr>
                                        <p:cTn id="12" dur="500" fill="hold"/>
                                        <p:tgtEl>
                                          <p:spTgt spid="781692"/>
                                        </p:tgtEl>
                                        <p:attrNameLst>
                                          <p:attrName>ppt_w</p:attrName>
                                        </p:attrNameLst>
                                      </p:cBhvr>
                                      <p:tavLst>
                                        <p:tav tm="0">
                                          <p:val>
                                            <p:fltVal val="0"/>
                                          </p:val>
                                        </p:tav>
                                        <p:tav tm="100000">
                                          <p:val>
                                            <p:strVal val="#ppt_w"/>
                                          </p:val>
                                        </p:tav>
                                      </p:tavLst>
                                    </p:anim>
                                    <p:anim calcmode="lin" valueType="num">
                                      <p:cBhvr>
                                        <p:cTn id="13" dur="500" fill="hold"/>
                                        <p:tgtEl>
                                          <p:spTgt spid="781692"/>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81693"/>
                                        </p:tgtEl>
                                        <p:attrNameLst>
                                          <p:attrName>style.visibility</p:attrName>
                                        </p:attrNameLst>
                                      </p:cBhvr>
                                      <p:to>
                                        <p:strVal val="visible"/>
                                      </p:to>
                                    </p:set>
                                    <p:anim calcmode="lin" valueType="num">
                                      <p:cBhvr>
                                        <p:cTn id="18" dur="500" fill="hold"/>
                                        <p:tgtEl>
                                          <p:spTgt spid="781693"/>
                                        </p:tgtEl>
                                        <p:attrNameLst>
                                          <p:attrName>ppt_w</p:attrName>
                                        </p:attrNameLst>
                                      </p:cBhvr>
                                      <p:tavLst>
                                        <p:tav tm="0">
                                          <p:val>
                                            <p:fltVal val="0"/>
                                          </p:val>
                                        </p:tav>
                                        <p:tav tm="100000">
                                          <p:val>
                                            <p:strVal val="#ppt_w"/>
                                          </p:val>
                                        </p:tav>
                                      </p:tavLst>
                                    </p:anim>
                                    <p:anim calcmode="lin" valueType="num">
                                      <p:cBhvr>
                                        <p:cTn id="19" dur="500" fill="hold"/>
                                        <p:tgtEl>
                                          <p:spTgt spid="78169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1692" grpId="0" animBg="1"/>
      <p:bldP spid="78169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2" name="AutoShape 2"/>
          <p:cNvSpPr>
            <a:spLocks noChangeArrowheads="1"/>
          </p:cNvSpPr>
          <p:nvPr/>
        </p:nvSpPr>
        <p:spPr bwMode="auto">
          <a:xfrm>
            <a:off x="990600" y="1219200"/>
            <a:ext cx="7148513" cy="762000"/>
          </a:xfrm>
          <a:prstGeom prst="roundRect">
            <a:avLst>
              <a:gd name="adj" fmla="val 16667"/>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buFont typeface="Wingdings" pitchFamily="2" charset="2"/>
              <a:buNone/>
            </a:pPr>
            <a:r>
              <a:rPr lang="ja-JP" altLang="en-US" sz="1800" dirty="0">
                <a:latin typeface="Arial" pitchFamily="34" charset="0"/>
                <a:ea typeface="HGP創英角ｺﾞｼｯｸUB" pitchFamily="50" charset="-128"/>
                <a:cs typeface="Arial" pitchFamily="34" charset="0"/>
              </a:rPr>
              <a:t>物理的なネットワークに複数の論理的なネットワーク構成を構築する技術</a:t>
            </a:r>
          </a:p>
        </p:txBody>
      </p:sp>
      <p:sp>
        <p:nvSpPr>
          <p:cNvPr id="783363" name="Rectangle 3"/>
          <p:cNvSpPr>
            <a:spLocks noGrp="1" noChangeArrowheads="1"/>
          </p:cNvSpPr>
          <p:nvPr>
            <p:ph type="title"/>
          </p:nvPr>
        </p:nvSpPr>
        <p:spPr/>
        <p:txBody>
          <a:bodyPr/>
          <a:lstStyle/>
          <a:p>
            <a:r>
              <a:rPr lang="ja-JP" altLang="en-US" sz="2800">
                <a:ea typeface="ＭＳ Ｐゴシック" pitchFamily="50" charset="-128"/>
              </a:rPr>
              <a:t>仮想化の種類／ネットワークの仮想化（１）</a:t>
            </a:r>
          </a:p>
        </p:txBody>
      </p:sp>
      <p:sp>
        <p:nvSpPr>
          <p:cNvPr id="783365" name="Text Box 5"/>
          <p:cNvSpPr txBox="1">
            <a:spLocks noChangeArrowheads="1"/>
          </p:cNvSpPr>
          <p:nvPr/>
        </p:nvSpPr>
        <p:spPr bwMode="auto">
          <a:xfrm>
            <a:off x="1922090" y="2133600"/>
            <a:ext cx="1521570"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ja-JP">
                <a:latin typeface="Arial" pitchFamily="34" charset="0"/>
                <a:ea typeface="HGP創英角ｺﾞｼｯｸUB" pitchFamily="50" charset="-128"/>
                <a:cs typeface="Arial" pitchFamily="34" charset="0"/>
              </a:rPr>
              <a:t>【</a:t>
            </a:r>
            <a:r>
              <a:rPr lang="ja-JP" altLang="en-US">
                <a:latin typeface="Arial" pitchFamily="34" charset="0"/>
                <a:ea typeface="HGP創英角ｺﾞｼｯｸUB" pitchFamily="50" charset="-128"/>
                <a:cs typeface="Arial" pitchFamily="34" charset="0"/>
              </a:rPr>
              <a:t>通常のネットワーク</a:t>
            </a:r>
            <a:r>
              <a:rPr lang="en-US" altLang="ja-JP">
                <a:latin typeface="Arial" pitchFamily="34" charset="0"/>
                <a:ea typeface="HGP創英角ｺﾞｼｯｸUB" pitchFamily="50" charset="-128"/>
                <a:cs typeface="Arial" pitchFamily="34" charset="0"/>
              </a:rPr>
              <a:t>】</a:t>
            </a:r>
          </a:p>
        </p:txBody>
      </p:sp>
      <p:sp>
        <p:nvSpPr>
          <p:cNvPr id="783366" name="AutoShape 6"/>
          <p:cNvSpPr>
            <a:spLocks noChangeArrowheads="1"/>
          </p:cNvSpPr>
          <p:nvPr/>
        </p:nvSpPr>
        <p:spPr bwMode="auto">
          <a:xfrm>
            <a:off x="1371600" y="2514600"/>
            <a:ext cx="2819400" cy="381000"/>
          </a:xfrm>
          <a:prstGeom prst="roundRect">
            <a:avLst>
              <a:gd name="adj" fmla="val 50000"/>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latin typeface="Arial" pitchFamily="34" charset="0"/>
                <a:ea typeface="HGP創英角ｺﾞｼｯｸUB" pitchFamily="50" charset="-128"/>
                <a:cs typeface="Arial" pitchFamily="34" charset="0"/>
              </a:rPr>
              <a:t>ネットワーク</a:t>
            </a:r>
          </a:p>
        </p:txBody>
      </p:sp>
      <p:sp>
        <p:nvSpPr>
          <p:cNvPr id="783367" name="AutoShape 7"/>
          <p:cNvSpPr>
            <a:spLocks noChangeArrowheads="1"/>
          </p:cNvSpPr>
          <p:nvPr/>
        </p:nvSpPr>
        <p:spPr bwMode="auto">
          <a:xfrm>
            <a:off x="1600200" y="35623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ファイヤー</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ウォール</a:t>
            </a:r>
          </a:p>
        </p:txBody>
      </p:sp>
      <p:sp>
        <p:nvSpPr>
          <p:cNvPr id="783368" name="AutoShape 8"/>
          <p:cNvSpPr>
            <a:spLocks noChangeArrowheads="1"/>
          </p:cNvSpPr>
          <p:nvPr/>
        </p:nvSpPr>
        <p:spPr bwMode="auto">
          <a:xfrm>
            <a:off x="1600200" y="40957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LAN</a:t>
            </a:r>
            <a:r>
              <a:rPr lang="ja-JP" altLang="en-US">
                <a:latin typeface="Arial" pitchFamily="34" charset="0"/>
                <a:ea typeface="HGP創英角ｺﾞｼｯｸUB" pitchFamily="50" charset="-128"/>
                <a:cs typeface="Arial" pitchFamily="34" charset="0"/>
              </a:rPr>
              <a:t>スイッチ</a:t>
            </a:r>
          </a:p>
        </p:txBody>
      </p:sp>
      <p:sp>
        <p:nvSpPr>
          <p:cNvPr id="783369" name="AutoShape 9"/>
          <p:cNvSpPr>
            <a:spLocks noChangeArrowheads="1"/>
          </p:cNvSpPr>
          <p:nvPr/>
        </p:nvSpPr>
        <p:spPr bwMode="auto">
          <a:xfrm>
            <a:off x="1600200" y="46291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latin typeface="Arial" pitchFamily="34" charset="0"/>
                <a:ea typeface="HGP創英角ｺﾞｼｯｸUB" pitchFamily="50" charset="-128"/>
                <a:cs typeface="Arial" pitchFamily="34" charset="0"/>
              </a:rPr>
              <a:t>負荷分散装置</a:t>
            </a:r>
          </a:p>
        </p:txBody>
      </p:sp>
      <p:sp>
        <p:nvSpPr>
          <p:cNvPr id="783370" name="AutoShape 10"/>
          <p:cNvSpPr>
            <a:spLocks noChangeArrowheads="1"/>
          </p:cNvSpPr>
          <p:nvPr/>
        </p:nvSpPr>
        <p:spPr bwMode="auto">
          <a:xfrm>
            <a:off x="1600200" y="51625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LAN</a:t>
            </a:r>
            <a:r>
              <a:rPr lang="ja-JP" altLang="en-US">
                <a:latin typeface="Arial" pitchFamily="34" charset="0"/>
                <a:ea typeface="HGP創英角ｺﾞｼｯｸUB" pitchFamily="50" charset="-128"/>
                <a:cs typeface="Arial" pitchFamily="34" charset="0"/>
              </a:rPr>
              <a:t>スイッチ</a:t>
            </a:r>
          </a:p>
        </p:txBody>
      </p:sp>
      <p:sp>
        <p:nvSpPr>
          <p:cNvPr id="783371" name="AutoShape 11"/>
          <p:cNvSpPr>
            <a:spLocks noChangeArrowheads="1"/>
          </p:cNvSpPr>
          <p:nvPr/>
        </p:nvSpPr>
        <p:spPr bwMode="auto">
          <a:xfrm>
            <a:off x="1600200" y="5943600"/>
            <a:ext cx="990600" cy="533400"/>
          </a:xfrm>
          <a:prstGeom prst="roundRect">
            <a:avLst>
              <a:gd name="adj" fmla="val 10833"/>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サーバー</a:t>
            </a:r>
          </a:p>
        </p:txBody>
      </p:sp>
      <p:sp>
        <p:nvSpPr>
          <p:cNvPr id="783372" name="AutoShape 12"/>
          <p:cNvSpPr>
            <a:spLocks noChangeArrowheads="1"/>
          </p:cNvSpPr>
          <p:nvPr/>
        </p:nvSpPr>
        <p:spPr bwMode="auto">
          <a:xfrm>
            <a:off x="2971800" y="35623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ファイヤー</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ウォール</a:t>
            </a:r>
          </a:p>
        </p:txBody>
      </p:sp>
      <p:sp>
        <p:nvSpPr>
          <p:cNvPr id="783373" name="AutoShape 13"/>
          <p:cNvSpPr>
            <a:spLocks noChangeArrowheads="1"/>
          </p:cNvSpPr>
          <p:nvPr/>
        </p:nvSpPr>
        <p:spPr bwMode="auto">
          <a:xfrm>
            <a:off x="2971800" y="40957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en-US" altLang="ja-JP" sz="1000">
                <a:latin typeface="Arial" pitchFamily="34" charset="0"/>
                <a:ea typeface="HGP創英角ｺﾞｼｯｸUB" pitchFamily="50" charset="-128"/>
                <a:cs typeface="Arial" pitchFamily="34" charset="0"/>
              </a:rPr>
              <a:t>VPN</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ゲートウェイ</a:t>
            </a:r>
          </a:p>
        </p:txBody>
      </p:sp>
      <p:sp>
        <p:nvSpPr>
          <p:cNvPr id="783374" name="AutoShape 14"/>
          <p:cNvSpPr>
            <a:spLocks noChangeArrowheads="1"/>
          </p:cNvSpPr>
          <p:nvPr/>
        </p:nvSpPr>
        <p:spPr bwMode="auto">
          <a:xfrm>
            <a:off x="2971800" y="46291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latin typeface="Arial" pitchFamily="34" charset="0"/>
                <a:ea typeface="HGP創英角ｺﾞｼｯｸUB" pitchFamily="50" charset="-128"/>
                <a:cs typeface="Arial" pitchFamily="34" charset="0"/>
              </a:rPr>
              <a:t>侵入防御装置</a:t>
            </a:r>
          </a:p>
        </p:txBody>
      </p:sp>
      <p:sp>
        <p:nvSpPr>
          <p:cNvPr id="783375" name="AutoShape 15"/>
          <p:cNvSpPr>
            <a:spLocks noChangeArrowheads="1"/>
          </p:cNvSpPr>
          <p:nvPr/>
        </p:nvSpPr>
        <p:spPr bwMode="auto">
          <a:xfrm>
            <a:off x="2971800" y="51625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LAN</a:t>
            </a:r>
            <a:r>
              <a:rPr lang="ja-JP" altLang="en-US">
                <a:latin typeface="Arial" pitchFamily="34" charset="0"/>
                <a:ea typeface="HGP創英角ｺﾞｼｯｸUB" pitchFamily="50" charset="-128"/>
                <a:cs typeface="Arial" pitchFamily="34" charset="0"/>
              </a:rPr>
              <a:t>スイッチ</a:t>
            </a:r>
          </a:p>
        </p:txBody>
      </p:sp>
      <p:sp>
        <p:nvSpPr>
          <p:cNvPr id="783376" name="AutoShape 16"/>
          <p:cNvSpPr>
            <a:spLocks noChangeArrowheads="1"/>
          </p:cNvSpPr>
          <p:nvPr/>
        </p:nvSpPr>
        <p:spPr bwMode="auto">
          <a:xfrm>
            <a:off x="2971800" y="5943600"/>
            <a:ext cx="990600" cy="533400"/>
          </a:xfrm>
          <a:prstGeom prst="roundRect">
            <a:avLst>
              <a:gd name="adj" fmla="val 10833"/>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サーバー</a:t>
            </a:r>
          </a:p>
        </p:txBody>
      </p:sp>
      <p:sp>
        <p:nvSpPr>
          <p:cNvPr id="783377" name="Text Box 17"/>
          <p:cNvSpPr txBox="1">
            <a:spLocks noChangeArrowheads="1"/>
          </p:cNvSpPr>
          <p:nvPr/>
        </p:nvSpPr>
        <p:spPr bwMode="auto">
          <a:xfrm>
            <a:off x="1628775" y="6461125"/>
            <a:ext cx="825867"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latin typeface="Arial" pitchFamily="34" charset="0"/>
                <a:ea typeface="HGP創英角ｺﾞｼｯｸUB" pitchFamily="50" charset="-128"/>
                <a:cs typeface="Arial" pitchFamily="34" charset="0"/>
              </a:rPr>
              <a:t>（現用系列）</a:t>
            </a:r>
          </a:p>
        </p:txBody>
      </p:sp>
      <p:sp>
        <p:nvSpPr>
          <p:cNvPr id="783378" name="Text Box 18"/>
          <p:cNvSpPr txBox="1">
            <a:spLocks noChangeArrowheads="1"/>
          </p:cNvSpPr>
          <p:nvPr/>
        </p:nvSpPr>
        <p:spPr bwMode="auto">
          <a:xfrm>
            <a:off x="2971800" y="6461125"/>
            <a:ext cx="825867"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latin typeface="Arial" pitchFamily="34" charset="0"/>
                <a:ea typeface="HGP創英角ｺﾞｼｯｸUB" pitchFamily="50" charset="-128"/>
                <a:cs typeface="Arial" pitchFamily="34" charset="0"/>
              </a:rPr>
              <a:t>（予備系列）</a:t>
            </a:r>
          </a:p>
        </p:txBody>
      </p:sp>
      <p:cxnSp>
        <p:nvCxnSpPr>
          <p:cNvPr id="783379" name="AutoShape 19"/>
          <p:cNvCxnSpPr>
            <a:cxnSpLocks noChangeShapeType="1"/>
            <a:stCxn id="783397" idx="2"/>
            <a:endCxn id="783367" idx="0"/>
          </p:cNvCxnSpPr>
          <p:nvPr/>
        </p:nvCxnSpPr>
        <p:spPr bwMode="auto">
          <a:xfrm flipH="1">
            <a:off x="2095500" y="3429000"/>
            <a:ext cx="685800" cy="1143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0" name="AutoShape 20"/>
          <p:cNvCxnSpPr>
            <a:cxnSpLocks noChangeShapeType="1"/>
            <a:stCxn id="783367" idx="2"/>
            <a:endCxn id="783368" idx="0"/>
          </p:cNvCxnSpPr>
          <p:nvPr/>
        </p:nvCxnSpPr>
        <p:spPr bwMode="auto">
          <a:xfrm>
            <a:off x="2095500" y="38862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1" name="AutoShape 21"/>
          <p:cNvCxnSpPr>
            <a:cxnSpLocks noChangeShapeType="1"/>
            <a:stCxn id="783368" idx="2"/>
            <a:endCxn id="783369" idx="0"/>
          </p:cNvCxnSpPr>
          <p:nvPr/>
        </p:nvCxnSpPr>
        <p:spPr bwMode="auto">
          <a:xfrm>
            <a:off x="2095500" y="44196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2" name="AutoShape 22"/>
          <p:cNvCxnSpPr>
            <a:cxnSpLocks noChangeShapeType="1"/>
            <a:stCxn id="783369" idx="2"/>
            <a:endCxn id="783370" idx="0"/>
          </p:cNvCxnSpPr>
          <p:nvPr/>
        </p:nvCxnSpPr>
        <p:spPr bwMode="auto">
          <a:xfrm>
            <a:off x="2095500" y="49530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3" name="AutoShape 23"/>
          <p:cNvCxnSpPr>
            <a:cxnSpLocks noChangeShapeType="1"/>
            <a:stCxn id="783370" idx="2"/>
            <a:endCxn id="783371" idx="0"/>
          </p:cNvCxnSpPr>
          <p:nvPr/>
        </p:nvCxnSpPr>
        <p:spPr bwMode="auto">
          <a:xfrm>
            <a:off x="2095500" y="5486400"/>
            <a:ext cx="0" cy="4381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4" name="AutoShape 24"/>
          <p:cNvCxnSpPr>
            <a:cxnSpLocks noChangeShapeType="1"/>
            <a:stCxn id="783372" idx="2"/>
            <a:endCxn id="783373" idx="0"/>
          </p:cNvCxnSpPr>
          <p:nvPr/>
        </p:nvCxnSpPr>
        <p:spPr bwMode="auto">
          <a:xfrm>
            <a:off x="3467100" y="38862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5" name="AutoShape 25"/>
          <p:cNvCxnSpPr>
            <a:cxnSpLocks noChangeShapeType="1"/>
            <a:stCxn id="783373" idx="2"/>
            <a:endCxn id="783374" idx="0"/>
          </p:cNvCxnSpPr>
          <p:nvPr/>
        </p:nvCxnSpPr>
        <p:spPr bwMode="auto">
          <a:xfrm>
            <a:off x="3467100" y="44196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6" name="AutoShape 26"/>
          <p:cNvCxnSpPr>
            <a:cxnSpLocks noChangeShapeType="1"/>
            <a:stCxn id="783374" idx="2"/>
            <a:endCxn id="783375" idx="0"/>
          </p:cNvCxnSpPr>
          <p:nvPr/>
        </p:nvCxnSpPr>
        <p:spPr bwMode="auto">
          <a:xfrm>
            <a:off x="3467100" y="49530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7" name="AutoShape 27"/>
          <p:cNvCxnSpPr>
            <a:cxnSpLocks noChangeShapeType="1"/>
            <a:stCxn id="783375" idx="2"/>
            <a:endCxn id="783376" idx="0"/>
          </p:cNvCxnSpPr>
          <p:nvPr/>
        </p:nvCxnSpPr>
        <p:spPr bwMode="auto">
          <a:xfrm>
            <a:off x="3467100" y="5486400"/>
            <a:ext cx="0" cy="4381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8" name="AutoShape 28"/>
          <p:cNvCxnSpPr>
            <a:cxnSpLocks noChangeShapeType="1"/>
            <a:stCxn id="783370" idx="2"/>
            <a:endCxn id="783376" idx="0"/>
          </p:cNvCxnSpPr>
          <p:nvPr/>
        </p:nvCxnSpPr>
        <p:spPr bwMode="auto">
          <a:xfrm>
            <a:off x="2095500" y="5486400"/>
            <a:ext cx="1371600" cy="4381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9" name="AutoShape 29"/>
          <p:cNvCxnSpPr>
            <a:cxnSpLocks noChangeShapeType="1"/>
            <a:stCxn id="783375" idx="2"/>
            <a:endCxn id="783371" idx="0"/>
          </p:cNvCxnSpPr>
          <p:nvPr/>
        </p:nvCxnSpPr>
        <p:spPr bwMode="auto">
          <a:xfrm flipH="1">
            <a:off x="2095500" y="5486400"/>
            <a:ext cx="1371600" cy="4381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0" name="AutoShape 30"/>
          <p:cNvCxnSpPr>
            <a:cxnSpLocks noChangeShapeType="1"/>
            <a:stCxn id="783369" idx="2"/>
            <a:endCxn id="783375" idx="0"/>
          </p:cNvCxnSpPr>
          <p:nvPr/>
        </p:nvCxnSpPr>
        <p:spPr bwMode="auto">
          <a:xfrm>
            <a:off x="2095500" y="49530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1" name="AutoShape 31"/>
          <p:cNvCxnSpPr>
            <a:cxnSpLocks noChangeShapeType="1"/>
            <a:stCxn id="783370" idx="0"/>
            <a:endCxn id="783374" idx="2"/>
          </p:cNvCxnSpPr>
          <p:nvPr/>
        </p:nvCxnSpPr>
        <p:spPr bwMode="auto">
          <a:xfrm flipV="1">
            <a:off x="2095500" y="49530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2" name="AutoShape 32"/>
          <p:cNvCxnSpPr>
            <a:cxnSpLocks noChangeShapeType="1"/>
            <a:stCxn id="783369" idx="0"/>
            <a:endCxn id="783373" idx="2"/>
          </p:cNvCxnSpPr>
          <p:nvPr/>
        </p:nvCxnSpPr>
        <p:spPr bwMode="auto">
          <a:xfrm flipV="1">
            <a:off x="2095500" y="44196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3" name="AutoShape 33"/>
          <p:cNvCxnSpPr>
            <a:cxnSpLocks noChangeShapeType="1"/>
            <a:stCxn id="783368" idx="2"/>
            <a:endCxn id="783374" idx="0"/>
          </p:cNvCxnSpPr>
          <p:nvPr/>
        </p:nvCxnSpPr>
        <p:spPr bwMode="auto">
          <a:xfrm>
            <a:off x="2095500" y="44196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4" name="AutoShape 34"/>
          <p:cNvCxnSpPr>
            <a:cxnSpLocks noChangeShapeType="1"/>
            <a:stCxn id="783367" idx="2"/>
            <a:endCxn id="783373" idx="0"/>
          </p:cNvCxnSpPr>
          <p:nvPr/>
        </p:nvCxnSpPr>
        <p:spPr bwMode="auto">
          <a:xfrm>
            <a:off x="2095500" y="38862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5" name="AutoShape 35"/>
          <p:cNvCxnSpPr>
            <a:cxnSpLocks noChangeShapeType="1"/>
            <a:stCxn id="783368" idx="0"/>
            <a:endCxn id="783372" idx="2"/>
          </p:cNvCxnSpPr>
          <p:nvPr/>
        </p:nvCxnSpPr>
        <p:spPr bwMode="auto">
          <a:xfrm flipV="1">
            <a:off x="2095500" y="38862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6" name="AutoShape 36"/>
          <p:cNvCxnSpPr>
            <a:cxnSpLocks noChangeShapeType="1"/>
            <a:stCxn id="783372" idx="0"/>
            <a:endCxn id="783397" idx="2"/>
          </p:cNvCxnSpPr>
          <p:nvPr/>
        </p:nvCxnSpPr>
        <p:spPr bwMode="auto">
          <a:xfrm flipH="1" flipV="1">
            <a:off x="2781300" y="3429000"/>
            <a:ext cx="685800" cy="1143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3397" name="AutoShape 37"/>
          <p:cNvSpPr>
            <a:spLocks noChangeArrowheads="1"/>
          </p:cNvSpPr>
          <p:nvPr/>
        </p:nvSpPr>
        <p:spPr bwMode="auto">
          <a:xfrm>
            <a:off x="2286000" y="31051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a:latin typeface="Arial" pitchFamily="34" charset="0"/>
                <a:ea typeface="HGP創英角ｺﾞｼｯｸUB" pitchFamily="50" charset="-128"/>
                <a:cs typeface="Arial" pitchFamily="34" charset="0"/>
              </a:rPr>
              <a:t>ルーター</a:t>
            </a:r>
          </a:p>
        </p:txBody>
      </p:sp>
      <p:cxnSp>
        <p:nvCxnSpPr>
          <p:cNvPr id="783398" name="AutoShape 38"/>
          <p:cNvCxnSpPr>
            <a:cxnSpLocks noChangeShapeType="1"/>
            <a:stCxn id="783366" idx="2"/>
            <a:endCxn id="783397" idx="0"/>
          </p:cNvCxnSpPr>
          <p:nvPr/>
        </p:nvCxnSpPr>
        <p:spPr bwMode="auto">
          <a:xfrm>
            <a:off x="2781300" y="2914650"/>
            <a:ext cx="0" cy="1714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83399" name="Group 39"/>
          <p:cNvGrpSpPr>
            <a:grpSpLocks/>
          </p:cNvGrpSpPr>
          <p:nvPr/>
        </p:nvGrpSpPr>
        <p:grpSpPr bwMode="auto">
          <a:xfrm>
            <a:off x="4267200" y="2133600"/>
            <a:ext cx="4779963" cy="4497388"/>
            <a:chOff x="2688" y="1344"/>
            <a:chExt cx="3011" cy="2833"/>
          </a:xfrm>
        </p:grpSpPr>
        <p:sp>
          <p:nvSpPr>
            <p:cNvPr id="783400" name="Text Box 40"/>
            <p:cNvSpPr txBox="1">
              <a:spLocks noChangeArrowheads="1"/>
            </p:cNvSpPr>
            <p:nvPr/>
          </p:nvSpPr>
          <p:spPr bwMode="auto">
            <a:xfrm>
              <a:off x="3431" y="1344"/>
              <a:ext cx="1221"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ja-JP">
                  <a:latin typeface="Arial" pitchFamily="34" charset="0"/>
                  <a:ea typeface="HGP創英角ｺﾞｼｯｸUB" pitchFamily="50" charset="-128"/>
                  <a:cs typeface="Arial" pitchFamily="34" charset="0"/>
                </a:rPr>
                <a:t>【</a:t>
              </a:r>
              <a:r>
                <a:rPr lang="ja-JP" altLang="en-US">
                  <a:latin typeface="Arial" pitchFamily="34" charset="0"/>
                  <a:ea typeface="HGP創英角ｺﾞｼｯｸUB" pitchFamily="50" charset="-128"/>
                  <a:cs typeface="Arial" pitchFamily="34" charset="0"/>
                </a:rPr>
                <a:t>仮想化されたネットワーク</a:t>
              </a:r>
              <a:r>
                <a:rPr lang="en-US" altLang="ja-JP">
                  <a:latin typeface="Arial" pitchFamily="34" charset="0"/>
                  <a:ea typeface="HGP創英角ｺﾞｼｯｸUB" pitchFamily="50" charset="-128"/>
                  <a:cs typeface="Arial" pitchFamily="34" charset="0"/>
                </a:rPr>
                <a:t>】</a:t>
              </a:r>
            </a:p>
          </p:txBody>
        </p:sp>
        <p:grpSp>
          <p:nvGrpSpPr>
            <p:cNvPr id="783401" name="Group 41"/>
            <p:cNvGrpSpPr>
              <a:grpSpLocks/>
            </p:cNvGrpSpPr>
            <p:nvPr/>
          </p:nvGrpSpPr>
          <p:grpSpPr bwMode="auto">
            <a:xfrm>
              <a:off x="2688" y="1584"/>
              <a:ext cx="3011" cy="2593"/>
              <a:chOff x="2688" y="1584"/>
              <a:chExt cx="3011" cy="2593"/>
            </a:xfrm>
          </p:grpSpPr>
          <p:sp>
            <p:nvSpPr>
              <p:cNvPr id="783402" name="AutoShape 42"/>
              <p:cNvSpPr>
                <a:spLocks noChangeArrowheads="1"/>
              </p:cNvSpPr>
              <p:nvPr/>
            </p:nvSpPr>
            <p:spPr bwMode="auto">
              <a:xfrm>
                <a:off x="3264" y="3456"/>
                <a:ext cx="1488" cy="624"/>
              </a:xfrm>
              <a:prstGeom prst="roundRect">
                <a:avLst>
                  <a:gd name="adj" fmla="val 9296"/>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endParaRPr lang="ja-JP" altLang="en-US">
                  <a:solidFill>
                    <a:schemeClr val="bg1"/>
                  </a:solidFill>
                  <a:latin typeface="Arial" pitchFamily="34" charset="0"/>
                  <a:ea typeface="HGP創英角ｺﾞｼｯｸUB" pitchFamily="50" charset="-128"/>
                  <a:cs typeface="Arial" pitchFamily="34" charset="0"/>
                </a:endParaRPr>
              </a:p>
            </p:txBody>
          </p:sp>
          <p:sp>
            <p:nvSpPr>
              <p:cNvPr id="783403" name="Rectangle 43"/>
              <p:cNvSpPr>
                <a:spLocks noChangeArrowheads="1"/>
              </p:cNvSpPr>
              <p:nvPr/>
            </p:nvSpPr>
            <p:spPr bwMode="auto">
              <a:xfrm>
                <a:off x="3840" y="3504"/>
                <a:ext cx="336"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物理</a:t>
                </a:r>
                <a:r>
                  <a:rPr lang="en-US" altLang="ja-JP" sz="800">
                    <a:latin typeface="Arial" pitchFamily="34" charset="0"/>
                    <a:ea typeface="HGP創英角ｺﾞｼｯｸUB" pitchFamily="50" charset="-128"/>
                    <a:cs typeface="Arial" pitchFamily="34" charset="0"/>
                  </a:rPr>
                  <a:t>NIC</a:t>
                </a:r>
              </a:p>
            </p:txBody>
          </p:sp>
          <p:cxnSp>
            <p:nvCxnSpPr>
              <p:cNvPr id="783404" name="AutoShape 44"/>
              <p:cNvCxnSpPr>
                <a:cxnSpLocks noChangeShapeType="1"/>
                <a:stCxn id="783403" idx="0"/>
                <a:endCxn id="783405" idx="2"/>
              </p:cNvCxnSpPr>
              <p:nvPr/>
            </p:nvCxnSpPr>
            <p:spPr bwMode="auto">
              <a:xfrm flipV="1">
                <a:off x="4008" y="3360"/>
                <a:ext cx="0" cy="144"/>
              </a:xfrm>
              <a:prstGeom prst="straightConnector1">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3405" name="AutoShape 45"/>
              <p:cNvSpPr>
                <a:spLocks noChangeArrowheads="1"/>
              </p:cNvSpPr>
              <p:nvPr/>
            </p:nvSpPr>
            <p:spPr bwMode="auto">
              <a:xfrm>
                <a:off x="3120" y="1908"/>
                <a:ext cx="1776" cy="1440"/>
              </a:xfrm>
              <a:prstGeom prst="roundRect">
                <a:avLst>
                  <a:gd name="adj" fmla="val 3750"/>
                </a:avLst>
              </a:prstGeom>
              <a:solidFill>
                <a:srgbClr val="FFFFCC"/>
              </a:solidFill>
              <a:ln w="38100" algn="ctr">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3406" name="AutoShape 46"/>
              <p:cNvSpPr>
                <a:spLocks noChangeArrowheads="1"/>
              </p:cNvSpPr>
              <p:nvPr/>
            </p:nvSpPr>
            <p:spPr bwMode="auto">
              <a:xfrm>
                <a:off x="3120" y="1584"/>
                <a:ext cx="1776" cy="240"/>
              </a:xfrm>
              <a:prstGeom prst="roundRect">
                <a:avLst>
                  <a:gd name="adj" fmla="val 50000"/>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latin typeface="Arial" pitchFamily="34" charset="0"/>
                    <a:ea typeface="HGP創英角ｺﾞｼｯｸUB" pitchFamily="50" charset="-128"/>
                    <a:cs typeface="Arial" pitchFamily="34" charset="0"/>
                  </a:rPr>
                  <a:t>ネットワーク</a:t>
                </a:r>
              </a:p>
            </p:txBody>
          </p:sp>
          <p:sp>
            <p:nvSpPr>
              <p:cNvPr id="783407" name="AutoShape 47"/>
              <p:cNvSpPr>
                <a:spLocks noChangeArrowheads="1"/>
              </p:cNvSpPr>
              <p:nvPr/>
            </p:nvSpPr>
            <p:spPr bwMode="auto">
              <a:xfrm>
                <a:off x="3264" y="2244"/>
                <a:ext cx="624" cy="192"/>
              </a:xfrm>
              <a:prstGeom prst="roundRect">
                <a:avLst>
                  <a:gd name="adj" fmla="val 50000"/>
                </a:avLst>
              </a:prstGeom>
              <a:solidFill>
                <a:schemeClr val="bg1"/>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VLAN</a:t>
                </a:r>
              </a:p>
            </p:txBody>
          </p:sp>
          <p:sp>
            <p:nvSpPr>
              <p:cNvPr id="783408" name="AutoShape 48"/>
              <p:cNvSpPr>
                <a:spLocks noChangeArrowheads="1"/>
              </p:cNvSpPr>
              <p:nvPr/>
            </p:nvSpPr>
            <p:spPr bwMode="auto">
              <a:xfrm>
                <a:off x="3264" y="2532"/>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latin typeface="Arial" pitchFamily="34" charset="0"/>
                    <a:ea typeface="HGP創英角ｺﾞｼｯｸUB" pitchFamily="50" charset="-128"/>
                    <a:cs typeface="Arial" pitchFamily="34" charset="0"/>
                  </a:rPr>
                  <a:t>仮想</a:t>
                </a:r>
                <a:r>
                  <a:rPr lang="en-US" altLang="ja-JP">
                    <a:latin typeface="Arial" pitchFamily="34" charset="0"/>
                    <a:ea typeface="HGP創英角ｺﾞｼｯｸUB" pitchFamily="50" charset="-128"/>
                    <a:cs typeface="Arial" pitchFamily="34" charset="0"/>
                  </a:rPr>
                  <a:t>FW</a:t>
                </a:r>
              </a:p>
            </p:txBody>
          </p:sp>
          <p:sp>
            <p:nvSpPr>
              <p:cNvPr id="783409" name="AutoShape 49"/>
              <p:cNvSpPr>
                <a:spLocks noChangeArrowheads="1"/>
              </p:cNvSpPr>
              <p:nvPr/>
            </p:nvSpPr>
            <p:spPr bwMode="auto">
              <a:xfrm>
                <a:off x="3264" y="2820"/>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仮想負荷分散</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装置（</a:t>
                </a:r>
                <a:r>
                  <a:rPr lang="en-US" altLang="ja-JP" sz="1000">
                    <a:latin typeface="Arial" pitchFamily="34" charset="0"/>
                    <a:ea typeface="HGP創英角ｺﾞｼｯｸUB" pitchFamily="50" charset="-128"/>
                    <a:cs typeface="Arial" pitchFamily="34" charset="0"/>
                  </a:rPr>
                  <a:t>VLB</a:t>
                </a:r>
                <a:r>
                  <a:rPr lang="ja-JP" altLang="en-US" sz="1000">
                    <a:latin typeface="Arial" pitchFamily="34" charset="0"/>
                    <a:ea typeface="HGP創英角ｺﾞｼｯｸUB" pitchFamily="50" charset="-128"/>
                    <a:cs typeface="Arial" pitchFamily="34" charset="0"/>
                  </a:rPr>
                  <a:t>）</a:t>
                </a:r>
              </a:p>
            </p:txBody>
          </p:sp>
          <p:sp>
            <p:nvSpPr>
              <p:cNvPr id="783410" name="AutoShape 50"/>
              <p:cNvSpPr>
                <a:spLocks noChangeArrowheads="1"/>
              </p:cNvSpPr>
              <p:nvPr/>
            </p:nvSpPr>
            <p:spPr bwMode="auto">
              <a:xfrm>
                <a:off x="3264" y="3108"/>
                <a:ext cx="624" cy="192"/>
              </a:xfrm>
              <a:prstGeom prst="roundRect">
                <a:avLst>
                  <a:gd name="adj" fmla="val 50000"/>
                </a:avLst>
              </a:prstGeom>
              <a:solidFill>
                <a:schemeClr val="bg1"/>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VLAN</a:t>
                </a:r>
                <a:endParaRPr lang="ja-JP" altLang="en-US">
                  <a:latin typeface="Arial" pitchFamily="34" charset="0"/>
                  <a:ea typeface="HGP創英角ｺﾞｼｯｸUB" pitchFamily="50" charset="-128"/>
                  <a:cs typeface="Arial" pitchFamily="34" charset="0"/>
                </a:endParaRPr>
              </a:p>
            </p:txBody>
          </p:sp>
          <p:sp>
            <p:nvSpPr>
              <p:cNvPr id="783411" name="AutoShape 51"/>
              <p:cNvSpPr>
                <a:spLocks noChangeArrowheads="1"/>
              </p:cNvSpPr>
              <p:nvPr/>
            </p:nvSpPr>
            <p:spPr bwMode="auto">
              <a:xfrm>
                <a:off x="4128" y="2244"/>
                <a:ext cx="624" cy="192"/>
              </a:xfrm>
              <a:prstGeom prst="roundRect">
                <a:avLst>
                  <a:gd name="adj" fmla="val 50000"/>
                </a:avLst>
              </a:prstGeom>
              <a:solidFill>
                <a:schemeClr val="bg1"/>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VLAN</a:t>
                </a:r>
              </a:p>
            </p:txBody>
          </p:sp>
          <p:sp>
            <p:nvSpPr>
              <p:cNvPr id="783412" name="AutoShape 52"/>
              <p:cNvSpPr>
                <a:spLocks noChangeArrowheads="1"/>
              </p:cNvSpPr>
              <p:nvPr/>
            </p:nvSpPr>
            <p:spPr bwMode="auto">
              <a:xfrm>
                <a:off x="4128" y="2532"/>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仮想</a:t>
                </a:r>
                <a:r>
                  <a:rPr lang="en-US" altLang="ja-JP" sz="1000">
                    <a:latin typeface="Arial" pitchFamily="34" charset="0"/>
                    <a:ea typeface="HGP創英角ｺﾞｼｯｸUB" pitchFamily="50" charset="-128"/>
                    <a:cs typeface="Arial" pitchFamily="34" charset="0"/>
                  </a:rPr>
                  <a:t>VPN</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ゲートウェイ</a:t>
                </a:r>
              </a:p>
            </p:txBody>
          </p:sp>
          <p:sp>
            <p:nvSpPr>
              <p:cNvPr id="783413" name="AutoShape 53"/>
              <p:cNvSpPr>
                <a:spLocks noChangeArrowheads="1"/>
              </p:cNvSpPr>
              <p:nvPr/>
            </p:nvSpPr>
            <p:spPr bwMode="auto">
              <a:xfrm>
                <a:off x="4128" y="2820"/>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仮想侵入防御</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装置（</a:t>
                </a:r>
                <a:r>
                  <a:rPr lang="en-US" altLang="ja-JP" sz="1000">
                    <a:latin typeface="Arial" pitchFamily="34" charset="0"/>
                    <a:ea typeface="HGP創英角ｺﾞｼｯｸUB" pitchFamily="50" charset="-128"/>
                    <a:cs typeface="Arial" pitchFamily="34" charset="0"/>
                  </a:rPr>
                  <a:t>VIPS</a:t>
                </a:r>
                <a:r>
                  <a:rPr lang="ja-JP" altLang="en-US" sz="1000">
                    <a:latin typeface="Arial" pitchFamily="34" charset="0"/>
                    <a:ea typeface="HGP創英角ｺﾞｼｯｸUB" pitchFamily="50" charset="-128"/>
                    <a:cs typeface="Arial" pitchFamily="34" charset="0"/>
                  </a:rPr>
                  <a:t>）</a:t>
                </a:r>
              </a:p>
            </p:txBody>
          </p:sp>
          <p:sp>
            <p:nvSpPr>
              <p:cNvPr id="783414" name="AutoShape 54"/>
              <p:cNvSpPr>
                <a:spLocks noChangeArrowheads="1"/>
              </p:cNvSpPr>
              <p:nvPr/>
            </p:nvSpPr>
            <p:spPr bwMode="auto">
              <a:xfrm>
                <a:off x="4128" y="3108"/>
                <a:ext cx="624" cy="192"/>
              </a:xfrm>
              <a:prstGeom prst="roundRect">
                <a:avLst>
                  <a:gd name="adj" fmla="val 50000"/>
                </a:avLst>
              </a:prstGeom>
              <a:solidFill>
                <a:schemeClr val="bg1"/>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VLAN</a:t>
                </a:r>
              </a:p>
            </p:txBody>
          </p:sp>
          <p:sp>
            <p:nvSpPr>
              <p:cNvPr id="783415" name="AutoShape 55"/>
              <p:cNvSpPr>
                <a:spLocks noChangeArrowheads="1"/>
              </p:cNvSpPr>
              <p:nvPr/>
            </p:nvSpPr>
            <p:spPr bwMode="auto">
              <a:xfrm>
                <a:off x="3696" y="1956"/>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レイヤー３</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スイッチ</a:t>
                </a:r>
              </a:p>
            </p:txBody>
          </p:sp>
          <p:cxnSp>
            <p:nvCxnSpPr>
              <p:cNvPr id="783416" name="AutoShape 56"/>
              <p:cNvCxnSpPr>
                <a:cxnSpLocks noChangeShapeType="1"/>
                <a:stCxn id="783406" idx="2"/>
                <a:endCxn id="783405" idx="0"/>
              </p:cNvCxnSpPr>
              <p:nvPr/>
            </p:nvCxnSpPr>
            <p:spPr bwMode="auto">
              <a:xfrm>
                <a:off x="4008" y="1836"/>
                <a:ext cx="0" cy="6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3417" name="Text Box 57"/>
              <p:cNvSpPr txBox="1">
                <a:spLocks noChangeArrowheads="1"/>
              </p:cNvSpPr>
              <p:nvPr/>
            </p:nvSpPr>
            <p:spPr bwMode="auto">
              <a:xfrm>
                <a:off x="3120" y="1908"/>
                <a:ext cx="497" cy="23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900">
                    <a:latin typeface="Arial" pitchFamily="34" charset="0"/>
                    <a:ea typeface="HGP創英角ｺﾞｼｯｸUB" pitchFamily="50" charset="-128"/>
                    <a:cs typeface="Arial" pitchFamily="34" charset="0"/>
                  </a:rPr>
                  <a:t>シャーシ型</a:t>
                </a:r>
              </a:p>
              <a:p>
                <a:pPr>
                  <a:spcBef>
                    <a:spcPct val="0"/>
                  </a:spcBef>
                </a:pPr>
                <a:r>
                  <a:rPr lang="en-US" altLang="ja-JP" sz="900">
                    <a:latin typeface="Arial" pitchFamily="34" charset="0"/>
                    <a:ea typeface="HGP創英角ｺﾞｼｯｸUB" pitchFamily="50" charset="-128"/>
                    <a:cs typeface="Arial" pitchFamily="34" charset="0"/>
                  </a:rPr>
                  <a:t>LAN</a:t>
                </a:r>
                <a:r>
                  <a:rPr lang="ja-JP" altLang="en-US" sz="900">
                    <a:latin typeface="Arial" pitchFamily="34" charset="0"/>
                    <a:ea typeface="HGP創英角ｺﾞｼｯｸUB" pitchFamily="50" charset="-128"/>
                    <a:cs typeface="Arial" pitchFamily="34" charset="0"/>
                  </a:rPr>
                  <a:t>スイッチ</a:t>
                </a:r>
              </a:p>
            </p:txBody>
          </p:sp>
          <p:cxnSp>
            <p:nvCxnSpPr>
              <p:cNvPr id="783418" name="AutoShape 58"/>
              <p:cNvCxnSpPr>
                <a:cxnSpLocks noChangeShapeType="1"/>
                <a:stCxn id="783402" idx="0"/>
                <a:endCxn id="783405" idx="2"/>
              </p:cNvCxnSpPr>
              <p:nvPr/>
            </p:nvCxnSpPr>
            <p:spPr bwMode="auto">
              <a:xfrm flipV="1">
                <a:off x="4008" y="3360"/>
                <a:ext cx="0" cy="84"/>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19" name="AutoShape 59"/>
              <p:cNvCxnSpPr>
                <a:cxnSpLocks noChangeShapeType="1"/>
                <a:stCxn id="783407" idx="0"/>
                <a:endCxn id="783415" idx="2"/>
              </p:cNvCxnSpPr>
              <p:nvPr/>
            </p:nvCxnSpPr>
            <p:spPr bwMode="auto">
              <a:xfrm flipV="1">
                <a:off x="3576" y="2160"/>
                <a:ext cx="432"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0" name="AutoShape 60"/>
              <p:cNvCxnSpPr>
                <a:cxnSpLocks noChangeShapeType="1"/>
                <a:stCxn id="783408" idx="0"/>
                <a:endCxn id="783407" idx="2"/>
              </p:cNvCxnSpPr>
              <p:nvPr/>
            </p:nvCxnSpPr>
            <p:spPr bwMode="auto">
              <a:xfrm flipV="1">
                <a:off x="3576" y="2448"/>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1" name="AutoShape 61"/>
              <p:cNvCxnSpPr>
                <a:cxnSpLocks noChangeShapeType="1"/>
                <a:stCxn id="783409" idx="0"/>
                <a:endCxn id="783408" idx="2"/>
              </p:cNvCxnSpPr>
              <p:nvPr/>
            </p:nvCxnSpPr>
            <p:spPr bwMode="auto">
              <a:xfrm flipV="1">
                <a:off x="3576" y="2736"/>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2" name="AutoShape 62"/>
              <p:cNvCxnSpPr>
                <a:cxnSpLocks noChangeShapeType="1"/>
                <a:stCxn id="783410" idx="0"/>
                <a:endCxn id="783409" idx="2"/>
              </p:cNvCxnSpPr>
              <p:nvPr/>
            </p:nvCxnSpPr>
            <p:spPr bwMode="auto">
              <a:xfrm flipV="1">
                <a:off x="3576" y="3024"/>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3" name="AutoShape 63"/>
              <p:cNvCxnSpPr>
                <a:cxnSpLocks noChangeShapeType="1"/>
                <a:stCxn id="783412" idx="0"/>
                <a:endCxn id="783407" idx="2"/>
              </p:cNvCxnSpPr>
              <p:nvPr/>
            </p:nvCxnSpPr>
            <p:spPr bwMode="auto">
              <a:xfrm flipH="1" flipV="1">
                <a:off x="3576" y="2448"/>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4" name="AutoShape 64"/>
              <p:cNvCxnSpPr>
                <a:cxnSpLocks noChangeShapeType="1"/>
                <a:stCxn id="783413" idx="0"/>
                <a:endCxn id="783408" idx="2"/>
              </p:cNvCxnSpPr>
              <p:nvPr/>
            </p:nvCxnSpPr>
            <p:spPr bwMode="auto">
              <a:xfrm flipH="1" flipV="1">
                <a:off x="3576" y="2736"/>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5" name="AutoShape 65"/>
              <p:cNvCxnSpPr>
                <a:cxnSpLocks noChangeShapeType="1"/>
                <a:stCxn id="783414" idx="0"/>
                <a:endCxn id="783409" idx="2"/>
              </p:cNvCxnSpPr>
              <p:nvPr/>
            </p:nvCxnSpPr>
            <p:spPr bwMode="auto">
              <a:xfrm flipH="1" flipV="1">
                <a:off x="3576" y="3024"/>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6" name="AutoShape 66"/>
              <p:cNvCxnSpPr>
                <a:cxnSpLocks noChangeShapeType="1"/>
                <a:stCxn id="783412" idx="0"/>
                <a:endCxn id="783411" idx="2"/>
              </p:cNvCxnSpPr>
              <p:nvPr/>
            </p:nvCxnSpPr>
            <p:spPr bwMode="auto">
              <a:xfrm flipV="1">
                <a:off x="4440" y="2448"/>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7" name="AutoShape 67"/>
              <p:cNvCxnSpPr>
                <a:cxnSpLocks noChangeShapeType="1"/>
                <a:stCxn id="783413" idx="0"/>
                <a:endCxn id="783412" idx="2"/>
              </p:cNvCxnSpPr>
              <p:nvPr/>
            </p:nvCxnSpPr>
            <p:spPr bwMode="auto">
              <a:xfrm flipV="1">
                <a:off x="4440" y="2736"/>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8" name="AutoShape 68"/>
              <p:cNvCxnSpPr>
                <a:cxnSpLocks noChangeShapeType="1"/>
                <a:stCxn id="783414" idx="0"/>
                <a:endCxn id="783413" idx="2"/>
              </p:cNvCxnSpPr>
              <p:nvPr/>
            </p:nvCxnSpPr>
            <p:spPr bwMode="auto">
              <a:xfrm flipV="1">
                <a:off x="4440" y="3024"/>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9" name="AutoShape 69"/>
              <p:cNvCxnSpPr>
                <a:cxnSpLocks noChangeShapeType="1"/>
                <a:stCxn id="783410" idx="0"/>
                <a:endCxn id="783413" idx="2"/>
              </p:cNvCxnSpPr>
              <p:nvPr/>
            </p:nvCxnSpPr>
            <p:spPr bwMode="auto">
              <a:xfrm flipV="1">
                <a:off x="3576" y="3024"/>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0" name="AutoShape 70"/>
              <p:cNvCxnSpPr>
                <a:cxnSpLocks noChangeShapeType="1"/>
                <a:stCxn id="783408" idx="0"/>
                <a:endCxn id="783411" idx="2"/>
              </p:cNvCxnSpPr>
              <p:nvPr/>
            </p:nvCxnSpPr>
            <p:spPr bwMode="auto">
              <a:xfrm flipV="1">
                <a:off x="3576" y="2448"/>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1" name="AutoShape 71"/>
              <p:cNvCxnSpPr>
                <a:cxnSpLocks noChangeShapeType="1"/>
                <a:stCxn id="783409" idx="0"/>
                <a:endCxn id="783412" idx="2"/>
              </p:cNvCxnSpPr>
              <p:nvPr/>
            </p:nvCxnSpPr>
            <p:spPr bwMode="auto">
              <a:xfrm flipV="1">
                <a:off x="3576" y="2736"/>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2" name="AutoShape 72"/>
              <p:cNvCxnSpPr>
                <a:cxnSpLocks noChangeShapeType="1"/>
                <a:stCxn id="783415" idx="2"/>
                <a:endCxn id="783411" idx="0"/>
              </p:cNvCxnSpPr>
              <p:nvPr/>
            </p:nvCxnSpPr>
            <p:spPr bwMode="auto">
              <a:xfrm>
                <a:off x="4008" y="2160"/>
                <a:ext cx="432"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3" name="AutoShape 73"/>
              <p:cNvCxnSpPr>
                <a:cxnSpLocks noChangeShapeType="1"/>
                <a:stCxn id="783440" idx="0"/>
                <a:endCxn id="783410" idx="2"/>
              </p:cNvCxnSpPr>
              <p:nvPr/>
            </p:nvCxnSpPr>
            <p:spPr bwMode="auto">
              <a:xfrm flipH="1" flipV="1">
                <a:off x="3576" y="3312"/>
                <a:ext cx="432" cy="336"/>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4" name="AutoShape 74"/>
              <p:cNvCxnSpPr>
                <a:cxnSpLocks noChangeShapeType="1"/>
                <a:stCxn id="783440" idx="0"/>
                <a:endCxn id="783414" idx="2"/>
              </p:cNvCxnSpPr>
              <p:nvPr/>
            </p:nvCxnSpPr>
            <p:spPr bwMode="auto">
              <a:xfrm flipV="1">
                <a:off x="4008" y="3312"/>
                <a:ext cx="432" cy="336"/>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3435" name="AutoShape 75"/>
              <p:cNvSpPr>
                <a:spLocks noChangeArrowheads="1"/>
              </p:cNvSpPr>
              <p:nvPr/>
            </p:nvSpPr>
            <p:spPr bwMode="auto">
              <a:xfrm>
                <a:off x="2688" y="2400"/>
                <a:ext cx="336" cy="480"/>
              </a:xfrm>
              <a:prstGeom prst="rightArrow">
                <a:avLst>
                  <a:gd name="adj1" fmla="val 57917"/>
                  <a:gd name="adj2" fmla="val 35185"/>
                </a:avLst>
              </a:prstGeom>
              <a:solidFill>
                <a:srgbClr val="FFCC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3436" name="Line 76"/>
              <p:cNvSpPr>
                <a:spLocks noChangeShapeType="1"/>
              </p:cNvSpPr>
              <p:nvPr/>
            </p:nvSpPr>
            <p:spPr bwMode="auto">
              <a:xfrm>
                <a:off x="4916" y="3849"/>
                <a:ext cx="192" cy="0"/>
              </a:xfrm>
              <a:prstGeom prst="line">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83437" name="Line 77"/>
              <p:cNvSpPr>
                <a:spLocks noChangeShapeType="1"/>
              </p:cNvSpPr>
              <p:nvPr/>
            </p:nvSpPr>
            <p:spPr bwMode="auto">
              <a:xfrm>
                <a:off x="4916" y="4041"/>
                <a:ext cx="192" cy="0"/>
              </a:xfrm>
              <a:prstGeom prst="line">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83438" name="Text Box 78"/>
              <p:cNvSpPr txBox="1">
                <a:spLocks noChangeArrowheads="1"/>
              </p:cNvSpPr>
              <p:nvPr/>
            </p:nvSpPr>
            <p:spPr bwMode="auto">
              <a:xfrm>
                <a:off x="4876" y="3849"/>
                <a:ext cx="823" cy="13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800" dirty="0">
                    <a:solidFill>
                      <a:schemeClr val="accent2"/>
                    </a:solidFill>
                    <a:latin typeface="Arial" pitchFamily="34" charset="0"/>
                    <a:ea typeface="HGP創英角ｺﾞｼｯｸUB" pitchFamily="50" charset="-128"/>
                    <a:cs typeface="Arial" pitchFamily="34" charset="0"/>
                  </a:rPr>
                  <a:t>物理リンク／ケーブル接続</a:t>
                </a:r>
              </a:p>
            </p:txBody>
          </p:sp>
          <p:sp>
            <p:nvSpPr>
              <p:cNvPr id="783439" name="Text Box 79"/>
              <p:cNvSpPr txBox="1">
                <a:spLocks noChangeArrowheads="1"/>
              </p:cNvSpPr>
              <p:nvPr/>
            </p:nvSpPr>
            <p:spPr bwMode="auto">
              <a:xfrm>
                <a:off x="4868" y="4041"/>
                <a:ext cx="764" cy="13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800">
                    <a:solidFill>
                      <a:srgbClr val="CC3300"/>
                    </a:solidFill>
                    <a:latin typeface="Arial" pitchFamily="34" charset="0"/>
                    <a:ea typeface="HGP創英角ｺﾞｼｯｸUB" pitchFamily="50" charset="-128"/>
                    <a:cs typeface="Arial" pitchFamily="34" charset="0"/>
                  </a:rPr>
                  <a:t>論理リンク／</a:t>
                </a:r>
                <a:r>
                  <a:rPr lang="en-US" altLang="ja-JP" sz="800">
                    <a:solidFill>
                      <a:srgbClr val="CC3300"/>
                    </a:solidFill>
                    <a:latin typeface="Arial" pitchFamily="34" charset="0"/>
                    <a:ea typeface="HGP創英角ｺﾞｼｯｸUB" pitchFamily="50" charset="-128"/>
                    <a:cs typeface="Arial" pitchFamily="34" charset="0"/>
                  </a:rPr>
                  <a:t>VLAN</a:t>
                </a:r>
                <a:r>
                  <a:rPr lang="ja-JP" altLang="en-US" sz="800">
                    <a:solidFill>
                      <a:srgbClr val="CC3300"/>
                    </a:solidFill>
                    <a:latin typeface="Arial" pitchFamily="34" charset="0"/>
                    <a:ea typeface="HGP創英角ｺﾞｼｯｸUB" pitchFamily="50" charset="-128"/>
                    <a:cs typeface="Arial" pitchFamily="34" charset="0"/>
                  </a:rPr>
                  <a:t>接続</a:t>
                </a:r>
              </a:p>
            </p:txBody>
          </p:sp>
          <p:sp>
            <p:nvSpPr>
              <p:cNvPr id="783440" name="Rectangle 80"/>
              <p:cNvSpPr>
                <a:spLocks noChangeArrowheads="1"/>
              </p:cNvSpPr>
              <p:nvPr/>
            </p:nvSpPr>
            <p:spPr bwMode="auto">
              <a:xfrm>
                <a:off x="3408" y="3648"/>
                <a:ext cx="1200"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仮想スイッチ</a:t>
                </a:r>
                <a:endParaRPr lang="en-US" altLang="ja-JP" sz="800">
                  <a:latin typeface="Arial" pitchFamily="34" charset="0"/>
                  <a:ea typeface="HGP創英角ｺﾞｼｯｸUB" pitchFamily="50" charset="-128"/>
                  <a:cs typeface="Arial" pitchFamily="34" charset="0"/>
                </a:endParaRPr>
              </a:p>
            </p:txBody>
          </p:sp>
          <p:sp>
            <p:nvSpPr>
              <p:cNvPr id="783441" name="Rectangle 81"/>
              <p:cNvSpPr>
                <a:spLocks noChangeArrowheads="1"/>
              </p:cNvSpPr>
              <p:nvPr/>
            </p:nvSpPr>
            <p:spPr bwMode="auto">
              <a:xfrm>
                <a:off x="3408" y="3840"/>
                <a:ext cx="384"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仮想マシン</a:t>
                </a:r>
                <a:endParaRPr lang="en-US" altLang="ja-JP" sz="800">
                  <a:latin typeface="Arial" pitchFamily="34" charset="0"/>
                  <a:ea typeface="HGP創英角ｺﾞｼｯｸUB" pitchFamily="50" charset="-128"/>
                  <a:cs typeface="Arial" pitchFamily="34" charset="0"/>
                </a:endParaRPr>
              </a:p>
            </p:txBody>
          </p:sp>
          <p:sp>
            <p:nvSpPr>
              <p:cNvPr id="783442" name="Rectangle 82"/>
              <p:cNvSpPr>
                <a:spLocks noChangeArrowheads="1"/>
              </p:cNvSpPr>
              <p:nvPr/>
            </p:nvSpPr>
            <p:spPr bwMode="auto">
              <a:xfrm>
                <a:off x="3840" y="3840"/>
                <a:ext cx="336"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仮想マシン</a:t>
                </a:r>
                <a:endParaRPr lang="en-US" altLang="ja-JP" sz="800">
                  <a:latin typeface="Arial" pitchFamily="34" charset="0"/>
                  <a:ea typeface="HGP創英角ｺﾞｼｯｸUB" pitchFamily="50" charset="-128"/>
                  <a:cs typeface="Arial" pitchFamily="34" charset="0"/>
                </a:endParaRPr>
              </a:p>
            </p:txBody>
          </p:sp>
          <p:sp>
            <p:nvSpPr>
              <p:cNvPr id="783443" name="Rectangle 83"/>
              <p:cNvSpPr>
                <a:spLocks noChangeArrowheads="1"/>
              </p:cNvSpPr>
              <p:nvPr/>
            </p:nvSpPr>
            <p:spPr bwMode="auto">
              <a:xfrm>
                <a:off x="4224" y="3840"/>
                <a:ext cx="384"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仮想マシン</a:t>
                </a:r>
                <a:endParaRPr lang="en-US" altLang="ja-JP" sz="800">
                  <a:latin typeface="Arial" pitchFamily="34" charset="0"/>
                  <a:ea typeface="HGP創英角ｺﾞｼｯｸUB" pitchFamily="50" charset="-128"/>
                  <a:cs typeface="Arial" pitchFamily="34" charset="0"/>
                </a:endParaRPr>
              </a:p>
            </p:txBody>
          </p:sp>
          <p:sp>
            <p:nvSpPr>
              <p:cNvPr id="783444" name="Line 84"/>
              <p:cNvSpPr>
                <a:spLocks noChangeShapeType="1"/>
              </p:cNvSpPr>
              <p:nvPr/>
            </p:nvSpPr>
            <p:spPr bwMode="auto">
              <a:xfrm>
                <a:off x="3600" y="3744"/>
                <a:ext cx="0" cy="96"/>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83445" name="Line 85"/>
              <p:cNvSpPr>
                <a:spLocks noChangeShapeType="1"/>
              </p:cNvSpPr>
              <p:nvPr/>
            </p:nvSpPr>
            <p:spPr bwMode="auto">
              <a:xfrm>
                <a:off x="4004" y="3744"/>
                <a:ext cx="0" cy="96"/>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83446" name="Line 86"/>
              <p:cNvSpPr>
                <a:spLocks noChangeShapeType="1"/>
              </p:cNvSpPr>
              <p:nvPr/>
            </p:nvSpPr>
            <p:spPr bwMode="auto">
              <a:xfrm>
                <a:off x="4416" y="3744"/>
                <a:ext cx="0" cy="96"/>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grpSp>
      </p:grpSp>
      <p:sp>
        <p:nvSpPr>
          <p:cNvPr id="783447" name="AutoShape 87"/>
          <p:cNvSpPr>
            <a:spLocks noChangeArrowheads="1"/>
          </p:cNvSpPr>
          <p:nvPr/>
        </p:nvSpPr>
        <p:spPr bwMode="auto">
          <a:xfrm>
            <a:off x="7478713" y="3105150"/>
            <a:ext cx="1320800" cy="457200"/>
          </a:xfrm>
          <a:prstGeom prst="wedgeRoundRectCallout">
            <a:avLst>
              <a:gd name="adj1" fmla="val -44671"/>
              <a:gd name="adj2" fmla="val 149458"/>
              <a:gd name="adj3" fmla="val 16667"/>
            </a:avLst>
          </a:prstGeom>
          <a:solidFill>
            <a:srgbClr val="FF990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lgn="ctr">
              <a:lnSpc>
                <a:spcPct val="90000"/>
              </a:lnSpc>
              <a:spcBef>
                <a:spcPct val="0"/>
              </a:spcBef>
            </a:pPr>
            <a:r>
              <a:rPr lang="ja-JP" altLang="en-US">
                <a:solidFill>
                  <a:schemeClr val="bg1"/>
                </a:solidFill>
                <a:latin typeface="Arial" pitchFamily="34" charset="0"/>
                <a:ea typeface="HGP創英角ｺﾞｼｯｸUB" pitchFamily="50" charset="-128"/>
                <a:cs typeface="Arial" pitchFamily="34" charset="0"/>
              </a:rPr>
              <a:t>ネットワーク機器の仮想化</a:t>
            </a:r>
          </a:p>
        </p:txBody>
      </p:sp>
      <p:sp>
        <p:nvSpPr>
          <p:cNvPr id="783448" name="AutoShape 88"/>
          <p:cNvSpPr>
            <a:spLocks noChangeArrowheads="1"/>
          </p:cNvSpPr>
          <p:nvPr/>
        </p:nvSpPr>
        <p:spPr bwMode="auto">
          <a:xfrm>
            <a:off x="7478713" y="4724400"/>
            <a:ext cx="1320800" cy="457200"/>
          </a:xfrm>
          <a:prstGeom prst="wedgeRoundRectCallout">
            <a:avLst>
              <a:gd name="adj1" fmla="val -63671"/>
              <a:gd name="adj2" fmla="val 26736"/>
              <a:gd name="adj3" fmla="val 16667"/>
            </a:avLst>
          </a:prstGeom>
          <a:solidFill>
            <a:srgbClr val="00B05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lgn="ctr">
              <a:lnSpc>
                <a:spcPct val="90000"/>
              </a:lnSpc>
              <a:spcBef>
                <a:spcPct val="0"/>
              </a:spcBef>
            </a:pPr>
            <a:r>
              <a:rPr lang="ja-JP" altLang="en-US">
                <a:solidFill>
                  <a:schemeClr val="bg1"/>
                </a:solidFill>
                <a:latin typeface="Arial" pitchFamily="34" charset="0"/>
                <a:ea typeface="HGP創英角ｺﾞｼｯｸUB" pitchFamily="50" charset="-128"/>
                <a:cs typeface="Arial" pitchFamily="34" charset="0"/>
              </a:rPr>
              <a:t>ネットワーク接続の仮想化</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783399"/>
                                        </p:tgtEl>
                                        <p:attrNameLst>
                                          <p:attrName>style.visibility</p:attrName>
                                        </p:attrNameLst>
                                      </p:cBhvr>
                                      <p:to>
                                        <p:strVal val="visible"/>
                                      </p:to>
                                    </p:set>
                                    <p:animEffect transition="in" filter="wipe(left)">
                                      <p:cBhvr>
                                        <p:cTn id="7" dur="500"/>
                                        <p:tgtEl>
                                          <p:spTgt spid="7833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83447"/>
                                        </p:tgtEl>
                                        <p:attrNameLst>
                                          <p:attrName>style.visibility</p:attrName>
                                        </p:attrNameLst>
                                      </p:cBhvr>
                                      <p:to>
                                        <p:strVal val="visible"/>
                                      </p:to>
                                    </p:set>
                                    <p:animEffect transition="in" filter="wipe(down)">
                                      <p:cBhvr>
                                        <p:cTn id="12" dur="500"/>
                                        <p:tgtEl>
                                          <p:spTgt spid="783447"/>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783448"/>
                                        </p:tgtEl>
                                        <p:attrNameLst>
                                          <p:attrName>style.visibility</p:attrName>
                                        </p:attrNameLst>
                                      </p:cBhvr>
                                      <p:to>
                                        <p:strVal val="visible"/>
                                      </p:to>
                                    </p:set>
                                    <p:animEffect transition="in" filter="wipe(down)">
                                      <p:cBhvr>
                                        <p:cTn id="15" dur="500"/>
                                        <p:tgtEl>
                                          <p:spTgt spid="783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3447" grpId="0" animBg="1"/>
      <p:bldP spid="78344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10" name="AutoShape 2"/>
          <p:cNvSpPr>
            <a:spLocks noChangeArrowheads="1"/>
          </p:cNvSpPr>
          <p:nvPr/>
        </p:nvSpPr>
        <p:spPr bwMode="auto">
          <a:xfrm>
            <a:off x="990600" y="1524000"/>
            <a:ext cx="7148513" cy="762000"/>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sz="1600">
              <a:solidFill>
                <a:schemeClr val="bg1"/>
              </a:solidFill>
              <a:latin typeface="Arial" pitchFamily="34" charset="0"/>
              <a:ea typeface="HGP創英角ｺﾞｼｯｸUB" pitchFamily="50" charset="-128"/>
              <a:cs typeface="Arial" pitchFamily="34" charset="0"/>
            </a:endParaRPr>
          </a:p>
        </p:txBody>
      </p:sp>
      <p:sp>
        <p:nvSpPr>
          <p:cNvPr id="785411" name="Rectangle 3"/>
          <p:cNvSpPr>
            <a:spLocks noGrp="1" noChangeArrowheads="1"/>
          </p:cNvSpPr>
          <p:nvPr>
            <p:ph type="title"/>
          </p:nvPr>
        </p:nvSpPr>
        <p:spPr/>
        <p:txBody>
          <a:bodyPr/>
          <a:lstStyle/>
          <a:p>
            <a:r>
              <a:rPr lang="ja-JP" altLang="en-US" sz="2800">
                <a:ea typeface="ＭＳ Ｐゴシック" pitchFamily="50" charset="-128"/>
              </a:rPr>
              <a:t>仮想化の種類／ネットワークの仮想化（２）</a:t>
            </a:r>
          </a:p>
        </p:txBody>
      </p:sp>
      <p:sp>
        <p:nvSpPr>
          <p:cNvPr id="785412" name="Text Box 4"/>
          <p:cNvSpPr txBox="1">
            <a:spLocks noChangeArrowheads="1"/>
          </p:cNvSpPr>
          <p:nvPr/>
        </p:nvSpPr>
        <p:spPr bwMode="auto">
          <a:xfrm>
            <a:off x="1143000" y="1600200"/>
            <a:ext cx="6858000" cy="5810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buFont typeface="Wingdings" pitchFamily="2" charset="2"/>
              <a:buNone/>
            </a:pPr>
            <a:r>
              <a:rPr lang="ja-JP" altLang="en-US" sz="1600" dirty="0">
                <a:solidFill>
                  <a:schemeClr val="bg1"/>
                </a:solidFill>
                <a:latin typeface="Arial" pitchFamily="34" charset="0"/>
                <a:ea typeface="HGP創英角ｺﾞｼｯｸUB" pitchFamily="50" charset="-128"/>
                <a:cs typeface="Arial" pitchFamily="34" charset="0"/>
              </a:rPr>
              <a:t>通常のネットワークでは、構成を変更するために、ケーブルを抜き差しを伴う物理的な接続の変更が必要。</a:t>
            </a:r>
          </a:p>
        </p:txBody>
      </p:sp>
      <p:grpSp>
        <p:nvGrpSpPr>
          <p:cNvPr id="785413" name="Group 5"/>
          <p:cNvGrpSpPr>
            <a:grpSpLocks/>
          </p:cNvGrpSpPr>
          <p:nvPr/>
        </p:nvGrpSpPr>
        <p:grpSpPr bwMode="auto">
          <a:xfrm>
            <a:off x="990600" y="2209800"/>
            <a:ext cx="7148513" cy="3886200"/>
            <a:chOff x="624" y="1392"/>
            <a:chExt cx="4503" cy="2448"/>
          </a:xfrm>
        </p:grpSpPr>
        <p:sp>
          <p:nvSpPr>
            <p:cNvPr id="785414" name="AutoShape 6"/>
            <p:cNvSpPr>
              <a:spLocks noChangeArrowheads="1"/>
            </p:cNvSpPr>
            <p:nvPr/>
          </p:nvSpPr>
          <p:spPr bwMode="auto">
            <a:xfrm>
              <a:off x="624" y="1824"/>
              <a:ext cx="4503" cy="2016"/>
            </a:xfrm>
            <a:prstGeom prst="roundRect">
              <a:avLst>
                <a:gd name="adj" fmla="val 4880"/>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sz="1600">
                <a:latin typeface="Arial" pitchFamily="34" charset="0"/>
                <a:ea typeface="HGP創英角ｺﾞｼｯｸUB" pitchFamily="50" charset="-128"/>
                <a:cs typeface="Arial" pitchFamily="34" charset="0"/>
              </a:endParaRPr>
            </a:p>
          </p:txBody>
        </p:sp>
        <p:sp>
          <p:nvSpPr>
            <p:cNvPr id="785415" name="Text Box 7"/>
            <p:cNvSpPr txBox="1">
              <a:spLocks noChangeArrowheads="1"/>
            </p:cNvSpPr>
            <p:nvPr/>
          </p:nvSpPr>
          <p:spPr bwMode="auto">
            <a:xfrm>
              <a:off x="720" y="1998"/>
              <a:ext cx="4320" cy="166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sz="1600" u="sng" dirty="0">
                  <a:solidFill>
                    <a:schemeClr val="bg1"/>
                  </a:solidFill>
                  <a:latin typeface="Arial" pitchFamily="34" charset="0"/>
                  <a:ea typeface="HGP創英角ｺﾞｼｯｸUB" pitchFamily="50" charset="-128"/>
                  <a:cs typeface="Arial" pitchFamily="34" charset="0"/>
                </a:rPr>
                <a:t>ネットワーク接続を仮想化する</a:t>
              </a:r>
            </a:p>
            <a:p>
              <a:pPr>
                <a:buFont typeface="Wingdings" pitchFamily="2" charset="2"/>
                <a:buNone/>
              </a:pPr>
              <a:r>
                <a:rPr lang="ja-JP" altLang="en-US" dirty="0">
                  <a:solidFill>
                    <a:schemeClr val="bg1"/>
                  </a:solidFill>
                  <a:latin typeface="Arial" pitchFamily="34" charset="0"/>
                  <a:ea typeface="HGP創英角ｺﾞｼｯｸUB" pitchFamily="50" charset="-128"/>
                  <a:cs typeface="Arial" pitchFamily="34" charset="0"/>
                </a:rPr>
                <a:t>　仮想</a:t>
              </a:r>
              <a:r>
                <a:rPr lang="en-US" altLang="ja-JP" dirty="0">
                  <a:solidFill>
                    <a:schemeClr val="bg1"/>
                  </a:solidFill>
                  <a:latin typeface="Arial" pitchFamily="34" charset="0"/>
                  <a:ea typeface="HGP創英角ｺﾞｼｯｸUB" pitchFamily="50" charset="-128"/>
                  <a:cs typeface="Arial" pitchFamily="34" charset="0"/>
                </a:rPr>
                <a:t>LAN</a:t>
              </a:r>
              <a:r>
                <a:rPr lang="ja-JP" altLang="en-US" dirty="0">
                  <a:solidFill>
                    <a:schemeClr val="bg1"/>
                  </a:solidFill>
                  <a:latin typeface="Arial" pitchFamily="34" charset="0"/>
                  <a:ea typeface="HGP創英角ｺﾞｼｯｸUB" pitchFamily="50" charset="-128"/>
                  <a:cs typeface="Arial" pitchFamily="34" charset="0"/>
                </a:rPr>
                <a:t>（</a:t>
              </a:r>
              <a:r>
                <a:rPr lang="en-US" altLang="ja-JP" dirty="0">
                  <a:solidFill>
                    <a:schemeClr val="bg1"/>
                  </a:solidFill>
                  <a:latin typeface="Arial" pitchFamily="34" charset="0"/>
                  <a:ea typeface="HGP創英角ｺﾞｼｯｸUB" pitchFamily="50" charset="-128"/>
                  <a:cs typeface="Arial" pitchFamily="34" charset="0"/>
                </a:rPr>
                <a:t>VLAN</a:t>
              </a:r>
              <a:r>
                <a:rPr lang="ja-JP" altLang="en-US" dirty="0">
                  <a:solidFill>
                    <a:schemeClr val="bg1"/>
                  </a:solidFill>
                  <a:latin typeface="Arial" pitchFamily="34" charset="0"/>
                  <a:ea typeface="HGP創英角ｺﾞｼｯｸUB" pitchFamily="50" charset="-128"/>
                  <a:cs typeface="Arial" pitchFamily="34" charset="0"/>
                </a:rPr>
                <a:t>：</a:t>
              </a:r>
              <a:r>
                <a:rPr lang="en-US" altLang="ja-JP" dirty="0">
                  <a:solidFill>
                    <a:schemeClr val="bg1"/>
                  </a:solidFill>
                  <a:latin typeface="Arial" pitchFamily="34" charset="0"/>
                  <a:ea typeface="HGP創英角ｺﾞｼｯｸUB" pitchFamily="50" charset="-128"/>
                  <a:cs typeface="Arial" pitchFamily="34" charset="0"/>
                </a:rPr>
                <a:t>Virtual LAN</a:t>
              </a:r>
              <a:r>
                <a:rPr lang="ja-JP" altLang="en-US" dirty="0">
                  <a:solidFill>
                    <a:schemeClr val="bg1"/>
                  </a:solidFill>
                  <a:latin typeface="Arial" pitchFamily="34" charset="0"/>
                  <a:ea typeface="HGP創英角ｺﾞｼｯｸUB" pitchFamily="50" charset="-128"/>
                  <a:cs typeface="Arial" pitchFamily="34" charset="0"/>
                </a:rPr>
                <a:t>） と言われる技術。スイッチに接続された機器を特定のグループに分け、個別の</a:t>
              </a:r>
              <a:r>
                <a:rPr lang="en-US" altLang="ja-JP" dirty="0">
                  <a:solidFill>
                    <a:schemeClr val="bg1"/>
                  </a:solidFill>
                  <a:latin typeface="Arial" pitchFamily="34" charset="0"/>
                  <a:ea typeface="HGP創英角ｺﾞｼｯｸUB" pitchFamily="50" charset="-128"/>
                  <a:cs typeface="Arial" pitchFamily="34" charset="0"/>
                </a:rPr>
                <a:t>LAN</a:t>
              </a:r>
              <a:r>
                <a:rPr lang="ja-JP" altLang="en-US" dirty="0">
                  <a:solidFill>
                    <a:schemeClr val="bg1"/>
                  </a:solidFill>
                  <a:latin typeface="Arial" pitchFamily="34" charset="0"/>
                  <a:ea typeface="HGP創英角ｺﾞｼｯｸUB" pitchFamily="50" charset="-128"/>
                  <a:cs typeface="Arial" pitchFamily="34" charset="0"/>
                </a:rPr>
                <a:t>を構築できる。仮想マシンが稼働する環境では、物理</a:t>
              </a:r>
              <a:r>
                <a:rPr lang="en-US" altLang="ja-JP" dirty="0">
                  <a:solidFill>
                    <a:schemeClr val="bg1"/>
                  </a:solidFill>
                  <a:latin typeface="Arial" pitchFamily="34" charset="0"/>
                  <a:ea typeface="HGP創英角ｺﾞｼｯｸUB" pitchFamily="50" charset="-128"/>
                  <a:cs typeface="Arial" pitchFamily="34" charset="0"/>
                </a:rPr>
                <a:t>NIC</a:t>
              </a:r>
              <a:r>
                <a:rPr lang="ja-JP" altLang="en-US" dirty="0">
                  <a:solidFill>
                    <a:schemeClr val="bg1"/>
                  </a:solidFill>
                  <a:latin typeface="Arial" pitchFamily="34" charset="0"/>
                  <a:ea typeface="HGP創英角ｺﾞｼｯｸUB" pitchFamily="50" charset="-128"/>
                  <a:cs typeface="Arial" pitchFamily="34" charset="0"/>
                </a:rPr>
                <a:t>（</a:t>
              </a:r>
              <a:r>
                <a:rPr lang="en-US" altLang="ja-JP" dirty="0">
                  <a:solidFill>
                    <a:schemeClr val="bg1"/>
                  </a:solidFill>
                  <a:latin typeface="Arial" pitchFamily="34" charset="0"/>
                  <a:ea typeface="HGP創英角ｺﾞｼｯｸUB" pitchFamily="50" charset="-128"/>
                  <a:cs typeface="Arial" pitchFamily="34" charset="0"/>
                </a:rPr>
                <a:t>Network Interface Card</a:t>
              </a:r>
              <a:r>
                <a:rPr lang="ja-JP" altLang="en-US" dirty="0">
                  <a:solidFill>
                    <a:schemeClr val="bg1"/>
                  </a:solidFill>
                  <a:latin typeface="Arial" pitchFamily="34" charset="0"/>
                  <a:ea typeface="HGP創英角ｺﾞｼｯｸUB" pitchFamily="50" charset="-128"/>
                  <a:cs typeface="Arial" pitchFamily="34" charset="0"/>
                </a:rPr>
                <a:t>）やスイッチなども仮想的なものを利用できる。そのため機器の用意やケーブル接続が不要となり、ソフトウエア的な設定変更で対応可能。物理的な接続変更を必要としないため、ケーブル断線や接続ミスなどのトラブル発生を防ぎ、トラブル時の障害の切り分けも容易となる。</a:t>
              </a:r>
            </a:p>
            <a:p>
              <a:pPr>
                <a:buFont typeface="Wingdings" pitchFamily="2" charset="2"/>
                <a:buNone/>
              </a:pPr>
              <a:endParaRPr lang="ja-JP" altLang="en-US" dirty="0">
                <a:solidFill>
                  <a:schemeClr val="bg1"/>
                </a:solidFill>
                <a:latin typeface="Arial" pitchFamily="34" charset="0"/>
                <a:ea typeface="HGP創英角ｺﾞｼｯｸUB" pitchFamily="50" charset="-128"/>
                <a:cs typeface="Arial" pitchFamily="34" charset="0"/>
              </a:endParaRPr>
            </a:p>
            <a:p>
              <a:pPr>
                <a:buFont typeface="Wingdings" pitchFamily="2" charset="2"/>
                <a:buChar char="l"/>
              </a:pPr>
              <a:r>
                <a:rPr lang="ja-JP" altLang="en-US" sz="1600" u="sng" dirty="0">
                  <a:solidFill>
                    <a:schemeClr val="bg1"/>
                  </a:solidFill>
                  <a:latin typeface="Arial" pitchFamily="34" charset="0"/>
                  <a:ea typeface="HGP創英角ｺﾞｼｯｸUB" pitchFamily="50" charset="-128"/>
                  <a:cs typeface="Arial" pitchFamily="34" charset="0"/>
                </a:rPr>
                <a:t>ネットワーク機器を仮想化する</a:t>
              </a:r>
            </a:p>
            <a:p>
              <a:pPr>
                <a:buFont typeface="Wingdings" pitchFamily="2" charset="2"/>
                <a:buNone/>
              </a:pPr>
              <a:r>
                <a:rPr lang="ja-JP" altLang="en-US" sz="1400" dirty="0">
                  <a:solidFill>
                    <a:schemeClr val="bg1"/>
                  </a:solidFill>
                  <a:latin typeface="Arial" pitchFamily="34" charset="0"/>
                  <a:ea typeface="HGP創英角ｺﾞｼｯｸUB" pitchFamily="50" charset="-128"/>
                  <a:cs typeface="Arial" pitchFamily="34" charset="0"/>
                </a:rPr>
                <a:t>　シャーシ型</a:t>
              </a:r>
              <a:r>
                <a:rPr lang="en-US" altLang="ja-JP" sz="1400" dirty="0">
                  <a:solidFill>
                    <a:schemeClr val="bg1"/>
                  </a:solidFill>
                  <a:latin typeface="Arial" pitchFamily="34" charset="0"/>
                  <a:ea typeface="HGP創英角ｺﾞｼｯｸUB" pitchFamily="50" charset="-128"/>
                  <a:cs typeface="Arial" pitchFamily="34" charset="0"/>
                </a:rPr>
                <a:t>LAN</a:t>
              </a:r>
              <a:r>
                <a:rPr lang="ja-JP" altLang="en-US" sz="1400" dirty="0">
                  <a:solidFill>
                    <a:schemeClr val="bg1"/>
                  </a:solidFill>
                  <a:latin typeface="Arial" pitchFamily="34" charset="0"/>
                  <a:ea typeface="HGP創英角ｺﾞｼｯｸUB" pitchFamily="50" charset="-128"/>
                  <a:cs typeface="Arial" pitchFamily="34" charset="0"/>
                </a:rPr>
                <a:t>スイッチ（</a:t>
              </a:r>
              <a:r>
                <a:rPr lang="ja-JP" altLang="en-US" dirty="0">
                  <a:solidFill>
                    <a:schemeClr val="bg1"/>
                  </a:solidFill>
                  <a:latin typeface="Arial" pitchFamily="34" charset="0"/>
                  <a:ea typeface="HGP創英角ｺﾞｼｯｸUB" pitchFamily="50" charset="-128"/>
                  <a:cs typeface="Arial" pitchFamily="34" charset="0"/>
                </a:rPr>
                <a:t>ファイアウォール機能、負荷分散機能、侵入防御機能や負荷分散機能などモジュール単位で導入できるレイヤー３スイッチ）を用い、ネットワークだけではなく、ネットワーク機器も仮想化する技術。サーバーやネットワークの構成を変更しても新たに機器を追加する必要がなく、必要なネットワーク機能の追加や接続の手間を削減できる。また、設置場所や消費電力の低減というメリットも期待できる。</a:t>
              </a:r>
            </a:p>
          </p:txBody>
        </p:sp>
        <p:sp>
          <p:nvSpPr>
            <p:cNvPr id="785416" name="AutoShape 8"/>
            <p:cNvSpPr>
              <a:spLocks noChangeArrowheads="1"/>
            </p:cNvSpPr>
            <p:nvPr/>
          </p:nvSpPr>
          <p:spPr bwMode="auto">
            <a:xfrm rot="5400000">
              <a:off x="2640" y="1248"/>
              <a:ext cx="480" cy="768"/>
            </a:xfrm>
            <a:prstGeom prst="rightArrow">
              <a:avLst>
                <a:gd name="adj1" fmla="val 57917"/>
                <a:gd name="adj2" fmla="val 35185"/>
              </a:avLst>
            </a:prstGeom>
            <a:solidFill>
              <a:srgbClr val="FFCC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latin typeface="Arial" pitchFamily="34" charset="0"/>
                <a:ea typeface="HGP創英角ｺﾞｼｯｸUB" pitchFamily="50" charset="-128"/>
                <a:cs typeface="Arial" pitchFamily="34" charset="0"/>
              </a:endParaRPr>
            </a:p>
          </p:txBody>
        </p:sp>
      </p:gr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85413"/>
                                        </p:tgtEl>
                                        <p:attrNameLst>
                                          <p:attrName>style.visibility</p:attrName>
                                        </p:attrNameLst>
                                      </p:cBhvr>
                                      <p:to>
                                        <p:strVal val="visible"/>
                                      </p:to>
                                    </p:set>
                                    <p:animEffect transition="in" filter="wipe(up)">
                                      <p:cBhvr>
                                        <p:cTn id="7" dur="500"/>
                                        <p:tgtEl>
                                          <p:spTgt spid="78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8978" name="Group 2"/>
          <p:cNvGrpSpPr>
            <a:grpSpLocks/>
          </p:cNvGrpSpPr>
          <p:nvPr/>
        </p:nvGrpSpPr>
        <p:grpSpPr bwMode="auto">
          <a:xfrm>
            <a:off x="685800" y="2362200"/>
            <a:ext cx="7772400" cy="4038600"/>
            <a:chOff x="432" y="1488"/>
            <a:chExt cx="4896" cy="2544"/>
          </a:xfrm>
        </p:grpSpPr>
        <p:sp>
          <p:nvSpPr>
            <p:cNvPr id="638979" name="AutoShape 3"/>
            <p:cNvSpPr>
              <a:spLocks noChangeArrowheads="1"/>
            </p:cNvSpPr>
            <p:nvPr/>
          </p:nvSpPr>
          <p:spPr bwMode="auto">
            <a:xfrm>
              <a:off x="432" y="3648"/>
              <a:ext cx="4896" cy="384"/>
            </a:xfrm>
            <a:prstGeom prst="roundRect">
              <a:avLst>
                <a:gd name="adj" fmla="val 25000"/>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ct val="90000"/>
                </a:lnSpc>
                <a:spcBef>
                  <a:spcPct val="0"/>
                </a:spcBef>
              </a:pPr>
              <a:r>
                <a:rPr lang="ja-JP" altLang="en-US" sz="1800">
                  <a:solidFill>
                    <a:schemeClr val="bg1"/>
                  </a:solidFill>
                  <a:latin typeface="Arial" pitchFamily="34" charset="0"/>
                  <a:ea typeface="HGP創英角ｺﾞｼｯｸUB" pitchFamily="50" charset="-128"/>
                  <a:cs typeface="Arial" pitchFamily="34" charset="0"/>
                </a:rPr>
                <a:t>サーバーのハードウェア・コストが低下しているにもかかわらず</a:t>
              </a:r>
            </a:p>
            <a:p>
              <a:pPr algn="ctr">
                <a:lnSpc>
                  <a:spcPct val="90000"/>
                </a:lnSpc>
                <a:spcBef>
                  <a:spcPct val="0"/>
                </a:spcBef>
              </a:pPr>
              <a:r>
                <a:rPr lang="ja-JP" altLang="en-US" sz="1800">
                  <a:solidFill>
                    <a:schemeClr val="bg1"/>
                  </a:solidFill>
                  <a:latin typeface="Arial" pitchFamily="34" charset="0"/>
                  <a:ea typeface="HGP創英角ｺﾞｼｯｸUB" pitchFamily="50" charset="-128"/>
                  <a:cs typeface="Arial" pitchFamily="34" charset="0"/>
                </a:rPr>
                <a:t>運用管理負担やシステム・リスクが増大</a:t>
              </a:r>
            </a:p>
          </p:txBody>
        </p:sp>
        <p:sp>
          <p:nvSpPr>
            <p:cNvPr id="638980" name="AutoShape 4"/>
            <p:cNvSpPr>
              <a:spLocks noChangeArrowheads="1"/>
            </p:cNvSpPr>
            <p:nvPr/>
          </p:nvSpPr>
          <p:spPr bwMode="auto">
            <a:xfrm>
              <a:off x="4608" y="1488"/>
              <a:ext cx="432" cy="2208"/>
            </a:xfrm>
            <a:prstGeom prst="downArrow">
              <a:avLst>
                <a:gd name="adj1" fmla="val 50000"/>
                <a:gd name="adj2" fmla="val 53714"/>
              </a:avLst>
            </a:prstGeom>
            <a:solidFill>
              <a:srgbClr val="FFCC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solidFill>
                  <a:schemeClr val="bg1"/>
                </a:solidFill>
                <a:latin typeface="Arial" pitchFamily="34" charset="0"/>
                <a:ea typeface="HGP創英角ｺﾞｼｯｸUB" pitchFamily="50" charset="-128"/>
                <a:cs typeface="Arial" pitchFamily="34" charset="0"/>
              </a:endParaRPr>
            </a:p>
          </p:txBody>
        </p:sp>
        <p:sp>
          <p:nvSpPr>
            <p:cNvPr id="638981" name="AutoShape 5"/>
            <p:cNvSpPr>
              <a:spLocks noChangeArrowheads="1"/>
            </p:cNvSpPr>
            <p:nvPr/>
          </p:nvSpPr>
          <p:spPr bwMode="auto">
            <a:xfrm>
              <a:off x="720" y="1488"/>
              <a:ext cx="432" cy="2208"/>
            </a:xfrm>
            <a:prstGeom prst="downArrow">
              <a:avLst>
                <a:gd name="adj1" fmla="val 50000"/>
                <a:gd name="adj2" fmla="val 53714"/>
              </a:avLst>
            </a:prstGeom>
            <a:solidFill>
              <a:srgbClr val="FFCC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solidFill>
                  <a:schemeClr val="bg1"/>
                </a:solidFill>
                <a:latin typeface="Arial" pitchFamily="34" charset="0"/>
                <a:ea typeface="HGP創英角ｺﾞｼｯｸUB" pitchFamily="50" charset="-128"/>
                <a:cs typeface="Arial" pitchFamily="34" charset="0"/>
              </a:endParaRPr>
            </a:p>
          </p:txBody>
        </p:sp>
      </p:grpSp>
      <p:sp>
        <p:nvSpPr>
          <p:cNvPr id="638982" name="Rectangle 6"/>
          <p:cNvSpPr>
            <a:spLocks noGrp="1" noChangeArrowheads="1"/>
          </p:cNvSpPr>
          <p:nvPr>
            <p:ph type="title"/>
          </p:nvPr>
        </p:nvSpPr>
        <p:spPr/>
        <p:txBody>
          <a:bodyPr/>
          <a:lstStyle/>
          <a:p>
            <a:r>
              <a:rPr lang="ja-JP" altLang="en-US" sz="2800">
                <a:ea typeface="ＭＳ Ｐゴシック" pitchFamily="50" charset="-128"/>
              </a:rPr>
              <a:t>サーバーの仮想化が、求められる背景</a:t>
            </a:r>
          </a:p>
        </p:txBody>
      </p:sp>
      <p:sp>
        <p:nvSpPr>
          <p:cNvPr id="638983" name="Oval 7"/>
          <p:cNvSpPr>
            <a:spLocks noChangeArrowheads="1"/>
          </p:cNvSpPr>
          <p:nvPr/>
        </p:nvSpPr>
        <p:spPr bwMode="auto">
          <a:xfrm>
            <a:off x="3657600" y="2590800"/>
            <a:ext cx="1828800" cy="1828800"/>
          </a:xfrm>
          <a:prstGeom prst="ellipse">
            <a:avLst/>
          </a:prstGeom>
          <a:solidFill>
            <a:srgbClr val="3333FF"/>
          </a:solidFill>
          <a:ln w="38100" algn="ctr">
            <a:solidFill>
              <a:srgbClr val="4168A7"/>
            </a:solidFill>
            <a:round/>
            <a:headEnd/>
            <a:tailEnd/>
          </a:ln>
          <a:effectLst/>
          <a:extLst/>
        </p:spPr>
        <p:txBody>
          <a:bodyPr wrap="none" anchor="ctr"/>
          <a:lstStyle/>
          <a:p>
            <a:pPr algn="ctr"/>
            <a:r>
              <a:rPr lang="en-US" altLang="ja-JP">
                <a:solidFill>
                  <a:schemeClr val="bg1"/>
                </a:solidFill>
                <a:latin typeface="Arial" pitchFamily="34" charset="0"/>
                <a:ea typeface="HGP創英角ｺﾞｼｯｸUB" pitchFamily="50" charset="-128"/>
                <a:cs typeface="Arial" pitchFamily="34" charset="0"/>
              </a:rPr>
              <a:t>X86(IA)</a:t>
            </a:r>
            <a:r>
              <a:rPr lang="ja-JP" altLang="en-US">
                <a:solidFill>
                  <a:schemeClr val="bg1"/>
                </a:solidFill>
                <a:latin typeface="Arial" pitchFamily="34" charset="0"/>
                <a:ea typeface="HGP創英角ｺﾞｼｯｸUB" pitchFamily="50" charset="-128"/>
                <a:cs typeface="Arial" pitchFamily="34" charset="0"/>
              </a:rPr>
              <a:t>系サーバー</a:t>
            </a:r>
          </a:p>
          <a:p>
            <a:pPr algn="ctr"/>
            <a:r>
              <a:rPr lang="ja-JP" altLang="en-US">
                <a:solidFill>
                  <a:schemeClr val="bg1"/>
                </a:solidFill>
                <a:latin typeface="Arial" pitchFamily="34" charset="0"/>
                <a:ea typeface="HGP創英角ｺﾞｼｯｸUB" pitchFamily="50" charset="-128"/>
                <a:cs typeface="Arial" pitchFamily="34" charset="0"/>
              </a:rPr>
              <a:t>コストパフォーマンス</a:t>
            </a:r>
          </a:p>
          <a:p>
            <a:pPr algn="ctr"/>
            <a:r>
              <a:rPr lang="ja-JP" altLang="en-US">
                <a:solidFill>
                  <a:schemeClr val="bg1"/>
                </a:solidFill>
                <a:latin typeface="Arial" pitchFamily="34" charset="0"/>
                <a:ea typeface="HGP創英角ｺﾞｼｯｸUB" pitchFamily="50" charset="-128"/>
                <a:cs typeface="Arial" pitchFamily="34" charset="0"/>
              </a:rPr>
              <a:t>劇的な向上</a:t>
            </a:r>
          </a:p>
        </p:txBody>
      </p:sp>
      <p:grpSp>
        <p:nvGrpSpPr>
          <p:cNvPr id="638984" name="Group 8"/>
          <p:cNvGrpSpPr>
            <a:grpSpLocks/>
          </p:cNvGrpSpPr>
          <p:nvPr/>
        </p:nvGrpSpPr>
        <p:grpSpPr bwMode="auto">
          <a:xfrm>
            <a:off x="2438400" y="1219200"/>
            <a:ext cx="4267200" cy="4419600"/>
            <a:chOff x="1536" y="768"/>
            <a:chExt cx="2688" cy="2784"/>
          </a:xfrm>
        </p:grpSpPr>
        <p:sp>
          <p:nvSpPr>
            <p:cNvPr id="638985" name="Oval 9"/>
            <p:cNvSpPr>
              <a:spLocks noChangeArrowheads="1"/>
            </p:cNvSpPr>
            <p:nvPr/>
          </p:nvSpPr>
          <p:spPr bwMode="auto">
            <a:xfrm>
              <a:off x="1536" y="2256"/>
              <a:ext cx="1152" cy="1152"/>
            </a:xfrm>
            <a:prstGeom prst="ellipse">
              <a:avLst/>
            </a:prstGeom>
            <a:solidFill>
              <a:srgbClr val="00B05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r>
                <a:rPr lang="ja-JP" altLang="en-US" dirty="0" smtClean="0">
                  <a:solidFill>
                    <a:schemeClr val="bg1"/>
                  </a:solidFill>
                  <a:latin typeface="Arial" pitchFamily="34" charset="0"/>
                  <a:ea typeface="HGP創英角ｺﾞｼｯｸUB" pitchFamily="50" charset="-128"/>
                  <a:cs typeface="Arial" pitchFamily="34" charset="0"/>
                </a:rPr>
                <a:t>アプリケーション</a:t>
              </a:r>
            </a:p>
            <a:p>
              <a:r>
                <a:rPr lang="ja-JP" altLang="en-US" dirty="0" smtClean="0">
                  <a:solidFill>
                    <a:schemeClr val="bg1"/>
                  </a:solidFill>
                  <a:latin typeface="Arial" pitchFamily="34" charset="0"/>
                  <a:ea typeface="HGP創英角ｺﾞｼｯｸUB" pitchFamily="50" charset="-128"/>
                  <a:cs typeface="Arial" pitchFamily="34" charset="0"/>
                </a:rPr>
                <a:t>部門</a:t>
              </a:r>
              <a:r>
                <a:rPr lang="ja-JP" altLang="en-US" dirty="0">
                  <a:solidFill>
                    <a:schemeClr val="bg1"/>
                  </a:solidFill>
                  <a:latin typeface="Arial" pitchFamily="34" charset="0"/>
                  <a:ea typeface="HGP創英角ｺﾞｼｯｸUB" pitchFamily="50" charset="-128"/>
                  <a:cs typeface="Arial" pitchFamily="34" charset="0"/>
                </a:rPr>
                <a:t>単位で</a:t>
              </a:r>
            </a:p>
            <a:p>
              <a:r>
                <a:rPr lang="ja-JP" altLang="en-US" dirty="0">
                  <a:solidFill>
                    <a:schemeClr val="bg1"/>
                  </a:solidFill>
                  <a:latin typeface="Arial" pitchFamily="34" charset="0"/>
                  <a:ea typeface="HGP創英角ｺﾞｼｯｸUB" pitchFamily="50" charset="-128"/>
                  <a:cs typeface="Arial" pitchFamily="34" charset="0"/>
                </a:rPr>
                <a:t>個別に</a:t>
              </a:r>
              <a:r>
                <a:rPr lang="ja-JP" altLang="en-US" dirty="0" smtClean="0">
                  <a:solidFill>
                    <a:schemeClr val="bg1"/>
                  </a:solidFill>
                  <a:latin typeface="Arial" pitchFamily="34" charset="0"/>
                  <a:ea typeface="HGP創英角ｺﾞｼｯｸUB" pitchFamily="50" charset="-128"/>
                  <a:cs typeface="Arial" pitchFamily="34" charset="0"/>
                </a:rPr>
                <a:t>サーバー</a:t>
              </a:r>
            </a:p>
            <a:p>
              <a:r>
                <a:rPr lang="ja-JP" altLang="en-US" dirty="0" smtClean="0">
                  <a:solidFill>
                    <a:schemeClr val="bg1"/>
                  </a:solidFill>
                  <a:latin typeface="Arial" pitchFamily="34" charset="0"/>
                  <a:ea typeface="HGP創英角ｺﾞｼｯｸUB" pitchFamily="50" charset="-128"/>
                  <a:cs typeface="Arial" pitchFamily="34" charset="0"/>
                </a:rPr>
                <a:t>を</a:t>
              </a:r>
              <a:r>
                <a:rPr lang="ja-JP" altLang="en-US" dirty="0">
                  <a:solidFill>
                    <a:schemeClr val="bg1"/>
                  </a:solidFill>
                  <a:latin typeface="Arial" pitchFamily="34" charset="0"/>
                  <a:ea typeface="HGP創英角ｺﾞｼｯｸUB" pitchFamily="50" charset="-128"/>
                  <a:cs typeface="Arial" pitchFamily="34" charset="0"/>
                </a:rPr>
                <a:t>導入</a:t>
              </a:r>
            </a:p>
          </p:txBody>
        </p:sp>
        <p:sp>
          <p:nvSpPr>
            <p:cNvPr id="638986" name="Oval 10"/>
            <p:cNvSpPr>
              <a:spLocks noChangeArrowheads="1"/>
            </p:cNvSpPr>
            <p:nvPr/>
          </p:nvSpPr>
          <p:spPr bwMode="auto">
            <a:xfrm>
              <a:off x="3072" y="2256"/>
              <a:ext cx="1152" cy="1152"/>
            </a:xfrm>
            <a:prstGeom prst="ellipse">
              <a:avLst/>
            </a:prstGeom>
            <a:solidFill>
              <a:srgbClr val="00B05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r"/>
              <a:r>
                <a:rPr lang="ja-JP" altLang="en-US" dirty="0">
                  <a:solidFill>
                    <a:schemeClr val="bg1"/>
                  </a:solidFill>
                  <a:latin typeface="Arial" pitchFamily="34" charset="0"/>
                  <a:ea typeface="HGP創英角ｺﾞｼｯｸUB" pitchFamily="50" charset="-128"/>
                  <a:cs typeface="Arial" pitchFamily="34" charset="0"/>
                </a:rPr>
                <a:t>物理的な</a:t>
              </a:r>
            </a:p>
            <a:p>
              <a:pPr algn="r"/>
              <a:r>
                <a:rPr lang="ja-JP" altLang="en-US" dirty="0" smtClean="0">
                  <a:solidFill>
                    <a:schemeClr val="bg1"/>
                  </a:solidFill>
                  <a:latin typeface="Arial" pitchFamily="34" charset="0"/>
                  <a:ea typeface="HGP創英角ｺﾞｼｯｸUB" pitchFamily="50" charset="-128"/>
                  <a:cs typeface="Arial" pitchFamily="34" charset="0"/>
                </a:rPr>
                <a:t>サーバー</a:t>
              </a:r>
            </a:p>
            <a:p>
              <a:pPr algn="r"/>
              <a:r>
                <a:rPr lang="ja-JP" altLang="en-US" dirty="0" smtClean="0">
                  <a:solidFill>
                    <a:schemeClr val="bg1"/>
                  </a:solidFill>
                  <a:latin typeface="Arial" pitchFamily="34" charset="0"/>
                  <a:ea typeface="HGP創英角ｺﾞｼｯｸUB" pitchFamily="50" charset="-128"/>
                  <a:cs typeface="Arial" pitchFamily="34" charset="0"/>
                </a:rPr>
                <a:t>台数が</a:t>
              </a:r>
            </a:p>
            <a:p>
              <a:pPr algn="r"/>
              <a:r>
                <a:rPr lang="ja-JP" altLang="en-US" dirty="0" smtClean="0">
                  <a:solidFill>
                    <a:schemeClr val="bg1"/>
                  </a:solidFill>
                  <a:latin typeface="Arial" pitchFamily="34" charset="0"/>
                  <a:ea typeface="HGP創英角ｺﾞｼｯｸUB" pitchFamily="50" charset="-128"/>
                  <a:cs typeface="Arial" pitchFamily="34" charset="0"/>
                </a:rPr>
                <a:t>急激</a:t>
              </a:r>
              <a:r>
                <a:rPr lang="ja-JP" altLang="en-US" dirty="0">
                  <a:solidFill>
                    <a:schemeClr val="bg1"/>
                  </a:solidFill>
                  <a:latin typeface="Arial" pitchFamily="34" charset="0"/>
                  <a:ea typeface="HGP創英角ｺﾞｼｯｸUB" pitchFamily="50" charset="-128"/>
                  <a:cs typeface="Arial" pitchFamily="34" charset="0"/>
                </a:rPr>
                <a:t>に増大</a:t>
              </a:r>
            </a:p>
          </p:txBody>
        </p:sp>
        <p:sp>
          <p:nvSpPr>
            <p:cNvPr id="638987" name="Oval 11"/>
            <p:cNvSpPr>
              <a:spLocks noChangeArrowheads="1"/>
            </p:cNvSpPr>
            <p:nvPr/>
          </p:nvSpPr>
          <p:spPr bwMode="auto">
            <a:xfrm>
              <a:off x="2304" y="768"/>
              <a:ext cx="1152" cy="1152"/>
            </a:xfrm>
            <a:prstGeom prst="ellipse">
              <a:avLst/>
            </a:prstGeom>
            <a:solidFill>
              <a:srgbClr val="00B05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ct val="80000"/>
                </a:lnSpc>
              </a:pPr>
              <a:r>
                <a:rPr lang="ja-JP" altLang="en-US">
                  <a:solidFill>
                    <a:schemeClr val="bg1"/>
                  </a:solidFill>
                  <a:latin typeface="Arial" pitchFamily="34" charset="0"/>
                  <a:ea typeface="HGP創英角ｺﾞｼｯｸUB" pitchFamily="50" charset="-128"/>
                  <a:cs typeface="Arial" pitchFamily="34" charset="0"/>
                </a:rPr>
                <a:t>陳腐化したサーバー</a:t>
              </a:r>
            </a:p>
            <a:p>
              <a:pPr algn="ctr">
                <a:lnSpc>
                  <a:spcPct val="80000"/>
                </a:lnSpc>
              </a:pPr>
              <a:r>
                <a:rPr lang="ja-JP" altLang="en-US">
                  <a:solidFill>
                    <a:schemeClr val="bg1"/>
                  </a:solidFill>
                  <a:latin typeface="Arial" pitchFamily="34" charset="0"/>
                  <a:ea typeface="HGP創英角ｺﾞｼｯｸUB" pitchFamily="50" charset="-128"/>
                  <a:cs typeface="Arial" pitchFamily="34" charset="0"/>
                </a:rPr>
                <a:t>を拡張して使うよりも</a:t>
              </a:r>
            </a:p>
            <a:p>
              <a:pPr algn="ctr">
                <a:lnSpc>
                  <a:spcPct val="80000"/>
                </a:lnSpc>
              </a:pPr>
              <a:r>
                <a:rPr lang="ja-JP" altLang="en-US">
                  <a:solidFill>
                    <a:schemeClr val="bg1"/>
                  </a:solidFill>
                  <a:latin typeface="Arial" pitchFamily="34" charset="0"/>
                  <a:ea typeface="HGP創英角ｺﾞｼｯｸUB" pitchFamily="50" charset="-128"/>
                  <a:cs typeface="Arial" pitchFamily="34" charset="0"/>
                </a:rPr>
                <a:t>新しいサーバーを</a:t>
              </a:r>
            </a:p>
            <a:p>
              <a:pPr algn="ctr">
                <a:lnSpc>
                  <a:spcPct val="80000"/>
                </a:lnSpc>
              </a:pPr>
              <a:r>
                <a:rPr lang="ja-JP" altLang="en-US">
                  <a:solidFill>
                    <a:schemeClr val="bg1"/>
                  </a:solidFill>
                  <a:latin typeface="Arial" pitchFamily="34" charset="0"/>
                  <a:ea typeface="HGP創英角ｺﾞｼｯｸUB" pitchFamily="50" charset="-128"/>
                  <a:cs typeface="Arial" pitchFamily="34" charset="0"/>
                </a:rPr>
                <a:t>購入した方が</a:t>
              </a:r>
            </a:p>
            <a:p>
              <a:pPr algn="ctr">
                <a:lnSpc>
                  <a:spcPct val="80000"/>
                </a:lnSpc>
              </a:pPr>
              <a:r>
                <a:rPr lang="ja-JP" altLang="en-US">
                  <a:solidFill>
                    <a:schemeClr val="bg1"/>
                  </a:solidFill>
                  <a:latin typeface="Arial" pitchFamily="34" charset="0"/>
                  <a:ea typeface="HGP創英角ｺﾞｼｯｸUB" pitchFamily="50" charset="-128"/>
                  <a:cs typeface="Arial" pitchFamily="34" charset="0"/>
                </a:rPr>
                <a:t>安上がり</a:t>
              </a:r>
              <a:endParaRPr lang="en-US" altLang="ja-JP">
                <a:solidFill>
                  <a:schemeClr val="bg1"/>
                </a:solidFill>
                <a:latin typeface="Arial" pitchFamily="34" charset="0"/>
                <a:ea typeface="HGP創英角ｺﾞｼｯｸUB" pitchFamily="50" charset="-128"/>
                <a:cs typeface="Arial" pitchFamily="34" charset="0"/>
              </a:endParaRPr>
            </a:p>
          </p:txBody>
        </p:sp>
        <p:sp>
          <p:nvSpPr>
            <p:cNvPr id="638988" name="AutoShape 12"/>
            <p:cNvSpPr>
              <a:spLocks noChangeArrowheads="1"/>
            </p:cNvSpPr>
            <p:nvPr/>
          </p:nvSpPr>
          <p:spPr bwMode="auto">
            <a:xfrm rot="439315">
              <a:off x="3216" y="1536"/>
              <a:ext cx="816" cy="720"/>
            </a:xfrm>
            <a:custGeom>
              <a:avLst/>
              <a:gdLst>
                <a:gd name="G0" fmla="+- 0 0 0"/>
                <a:gd name="G1" fmla="+- -5930137 0 0"/>
                <a:gd name="G2" fmla="+- 0 0 -5930137"/>
                <a:gd name="G3" fmla="+- 10800 0 0"/>
                <a:gd name="G4" fmla="+- 0 0 0"/>
                <a:gd name="T0" fmla="*/ 360 256 1"/>
                <a:gd name="T1" fmla="*/ 0 256 1"/>
                <a:gd name="G5" fmla="+- G2 T0 T1"/>
                <a:gd name="G6" fmla="?: G2 G2 G5"/>
                <a:gd name="G7" fmla="+- 0 0 G6"/>
                <a:gd name="G8" fmla="+- 5400 0 0"/>
                <a:gd name="G9" fmla="+- 0 0 -5930137"/>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5930137"/>
                <a:gd name="G36" fmla="sin G34 -5930137"/>
                <a:gd name="G37" fmla="+/ -5930137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8404 w 21600"/>
                <a:gd name="T5" fmla="*/ 3130 h 21600"/>
                <a:gd name="T6" fmla="*/ 10731 w 21600"/>
                <a:gd name="T7" fmla="*/ 2700 h 21600"/>
                <a:gd name="T8" fmla="*/ 14602 w 21600"/>
                <a:gd name="T9" fmla="*/ 6965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10784" y="5399"/>
                    <a:pt x="10769" y="5400"/>
                    <a:pt x="10754" y="5400"/>
                  </a:cubicBezTo>
                  <a:lnTo>
                    <a:pt x="10708" y="0"/>
                  </a:lnTo>
                  <a:cubicBezTo>
                    <a:pt x="10738" y="0"/>
                    <a:pt x="10769"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CC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solidFill>
                  <a:schemeClr val="bg1"/>
                </a:solidFill>
                <a:latin typeface="Arial" pitchFamily="34" charset="0"/>
                <a:ea typeface="HGP創英角ｺﾞｼｯｸUB" pitchFamily="50" charset="-128"/>
                <a:cs typeface="Arial" pitchFamily="34" charset="0"/>
              </a:endParaRPr>
            </a:p>
          </p:txBody>
        </p:sp>
        <p:sp>
          <p:nvSpPr>
            <p:cNvPr id="638989" name="AutoShape 13"/>
            <p:cNvSpPr>
              <a:spLocks noChangeArrowheads="1"/>
            </p:cNvSpPr>
            <p:nvPr/>
          </p:nvSpPr>
          <p:spPr bwMode="auto">
            <a:xfrm rot="8339695">
              <a:off x="2592" y="2832"/>
              <a:ext cx="816" cy="720"/>
            </a:xfrm>
            <a:custGeom>
              <a:avLst/>
              <a:gdLst>
                <a:gd name="G0" fmla="+- 0 0 0"/>
                <a:gd name="G1" fmla="+- -5930137 0 0"/>
                <a:gd name="G2" fmla="+- 0 0 -5930137"/>
                <a:gd name="G3" fmla="+- 10800 0 0"/>
                <a:gd name="G4" fmla="+- 0 0 0"/>
                <a:gd name="T0" fmla="*/ 360 256 1"/>
                <a:gd name="T1" fmla="*/ 0 256 1"/>
                <a:gd name="G5" fmla="+- G2 T0 T1"/>
                <a:gd name="G6" fmla="?: G2 G2 G5"/>
                <a:gd name="G7" fmla="+- 0 0 G6"/>
                <a:gd name="G8" fmla="+- 5400 0 0"/>
                <a:gd name="G9" fmla="+- 0 0 -5930137"/>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5930137"/>
                <a:gd name="G36" fmla="sin G34 -5930137"/>
                <a:gd name="G37" fmla="+/ -5930137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8404 w 21600"/>
                <a:gd name="T5" fmla="*/ 3130 h 21600"/>
                <a:gd name="T6" fmla="*/ 10731 w 21600"/>
                <a:gd name="T7" fmla="*/ 2700 h 21600"/>
                <a:gd name="T8" fmla="*/ 14602 w 21600"/>
                <a:gd name="T9" fmla="*/ 6965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10784" y="5399"/>
                    <a:pt x="10769" y="5400"/>
                    <a:pt x="10754" y="5400"/>
                  </a:cubicBezTo>
                  <a:lnTo>
                    <a:pt x="10708" y="0"/>
                  </a:lnTo>
                  <a:cubicBezTo>
                    <a:pt x="10738" y="0"/>
                    <a:pt x="10769"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CC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solidFill>
                  <a:schemeClr val="bg1"/>
                </a:solidFill>
                <a:latin typeface="Arial" pitchFamily="34" charset="0"/>
                <a:ea typeface="HGP創英角ｺﾞｼｯｸUB" pitchFamily="50" charset="-128"/>
                <a:cs typeface="Arial" pitchFamily="34" charset="0"/>
              </a:endParaRPr>
            </a:p>
          </p:txBody>
        </p:sp>
        <p:sp>
          <p:nvSpPr>
            <p:cNvPr id="638990" name="AutoShape 14"/>
            <p:cNvSpPr>
              <a:spLocks noChangeArrowheads="1"/>
            </p:cNvSpPr>
            <p:nvPr/>
          </p:nvSpPr>
          <p:spPr bwMode="auto">
            <a:xfrm rot="15715320">
              <a:off x="1632" y="1632"/>
              <a:ext cx="816" cy="720"/>
            </a:xfrm>
            <a:custGeom>
              <a:avLst/>
              <a:gdLst>
                <a:gd name="G0" fmla="+- 0 0 0"/>
                <a:gd name="G1" fmla="+- -5930137 0 0"/>
                <a:gd name="G2" fmla="+- 0 0 -5930137"/>
                <a:gd name="G3" fmla="+- 10800 0 0"/>
                <a:gd name="G4" fmla="+- 0 0 0"/>
                <a:gd name="T0" fmla="*/ 360 256 1"/>
                <a:gd name="T1" fmla="*/ 0 256 1"/>
                <a:gd name="G5" fmla="+- G2 T0 T1"/>
                <a:gd name="G6" fmla="?: G2 G2 G5"/>
                <a:gd name="G7" fmla="+- 0 0 G6"/>
                <a:gd name="G8" fmla="+- 5400 0 0"/>
                <a:gd name="G9" fmla="+- 0 0 -5930137"/>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5930137"/>
                <a:gd name="G36" fmla="sin G34 -5930137"/>
                <a:gd name="G37" fmla="+/ -5930137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8404 w 21600"/>
                <a:gd name="T5" fmla="*/ 3130 h 21600"/>
                <a:gd name="T6" fmla="*/ 10731 w 21600"/>
                <a:gd name="T7" fmla="*/ 2700 h 21600"/>
                <a:gd name="T8" fmla="*/ 14602 w 21600"/>
                <a:gd name="T9" fmla="*/ 6965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10784" y="5399"/>
                    <a:pt x="10769" y="5400"/>
                    <a:pt x="10754" y="5400"/>
                  </a:cubicBezTo>
                  <a:lnTo>
                    <a:pt x="10708" y="0"/>
                  </a:lnTo>
                  <a:cubicBezTo>
                    <a:pt x="10738" y="0"/>
                    <a:pt x="10769"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CC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solidFill>
                  <a:schemeClr val="bg1"/>
                </a:solidFill>
                <a:latin typeface="Arial" pitchFamily="34" charset="0"/>
                <a:ea typeface="HGP創英角ｺﾞｼｯｸUB" pitchFamily="50" charset="-128"/>
                <a:cs typeface="Arial" pitchFamily="34" charset="0"/>
              </a:endParaRPr>
            </a:p>
          </p:txBody>
        </p:sp>
      </p:grpSp>
      <p:grpSp>
        <p:nvGrpSpPr>
          <p:cNvPr id="638991" name="Group 15"/>
          <p:cNvGrpSpPr>
            <a:grpSpLocks/>
          </p:cNvGrpSpPr>
          <p:nvPr/>
        </p:nvGrpSpPr>
        <p:grpSpPr bwMode="auto">
          <a:xfrm>
            <a:off x="685800" y="1143000"/>
            <a:ext cx="1600200" cy="3657600"/>
            <a:chOff x="432" y="720"/>
            <a:chExt cx="1008" cy="2304"/>
          </a:xfrm>
        </p:grpSpPr>
        <p:sp>
          <p:nvSpPr>
            <p:cNvPr id="638992" name="AutoShape 16"/>
            <p:cNvSpPr>
              <a:spLocks noChangeArrowheads="1"/>
            </p:cNvSpPr>
            <p:nvPr/>
          </p:nvSpPr>
          <p:spPr bwMode="auto">
            <a:xfrm>
              <a:off x="432" y="1008"/>
              <a:ext cx="1008" cy="432"/>
            </a:xfrm>
            <a:prstGeom prst="roundRect">
              <a:avLst>
                <a:gd name="adj" fmla="val 25000"/>
              </a:avLst>
            </a:prstGeom>
            <a:solidFill>
              <a:srgbClr val="FF99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サイトが分散し</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バックアップや</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運用監視などの</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管理負担が増大</a:t>
              </a:r>
            </a:p>
          </p:txBody>
        </p:sp>
        <p:sp>
          <p:nvSpPr>
            <p:cNvPr id="638993" name="AutoShape 17"/>
            <p:cNvSpPr>
              <a:spLocks noChangeArrowheads="1"/>
            </p:cNvSpPr>
            <p:nvPr/>
          </p:nvSpPr>
          <p:spPr bwMode="auto">
            <a:xfrm>
              <a:off x="432" y="1776"/>
              <a:ext cx="1008" cy="432"/>
            </a:xfrm>
            <a:prstGeom prst="roundRect">
              <a:avLst>
                <a:gd name="adj" fmla="val 25000"/>
              </a:avLst>
            </a:prstGeom>
            <a:solidFill>
              <a:srgbClr val="FF99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稼働率の格差があり</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ハードウェアが</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有効活用されていない</a:t>
              </a:r>
            </a:p>
          </p:txBody>
        </p:sp>
        <p:sp>
          <p:nvSpPr>
            <p:cNvPr id="638994" name="AutoShape 18"/>
            <p:cNvSpPr>
              <a:spLocks noChangeArrowheads="1"/>
            </p:cNvSpPr>
            <p:nvPr/>
          </p:nvSpPr>
          <p:spPr bwMode="auto">
            <a:xfrm>
              <a:off x="432" y="2592"/>
              <a:ext cx="1008" cy="432"/>
            </a:xfrm>
            <a:prstGeom prst="roundRect">
              <a:avLst>
                <a:gd name="adj" fmla="val 25000"/>
              </a:avLst>
            </a:prstGeom>
            <a:solidFill>
              <a:srgbClr val="FF99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1000" dirty="0">
                  <a:solidFill>
                    <a:schemeClr val="bg1"/>
                  </a:solidFill>
                  <a:latin typeface="Arial" pitchFamily="34" charset="0"/>
                  <a:ea typeface="HGP創英角ｺﾞｼｯｸUB" pitchFamily="50" charset="-128"/>
                  <a:cs typeface="Arial" pitchFamily="34" charset="0"/>
                </a:rPr>
                <a:t>サーポート切れの</a:t>
              </a:r>
              <a:r>
                <a:rPr lang="en-US" altLang="ja-JP" sz="1000" dirty="0">
                  <a:solidFill>
                    <a:schemeClr val="bg1"/>
                  </a:solidFill>
                  <a:latin typeface="Arial" pitchFamily="34" charset="0"/>
                  <a:ea typeface="HGP創英角ｺﾞｼｯｸUB" pitchFamily="50" charset="-128"/>
                  <a:cs typeface="Arial" pitchFamily="34" charset="0"/>
                </a:rPr>
                <a:t>OS</a:t>
              </a:r>
              <a:r>
                <a:rPr lang="ja-JP" altLang="en-US" sz="1000" dirty="0">
                  <a:solidFill>
                    <a:schemeClr val="bg1"/>
                  </a:solidFill>
                  <a:latin typeface="Arial" pitchFamily="34" charset="0"/>
                  <a:ea typeface="HGP創英角ｺﾞｼｯｸUB" pitchFamily="50" charset="-128"/>
                  <a:cs typeface="Arial" pitchFamily="34" charset="0"/>
                </a:rPr>
                <a:t>や</a:t>
              </a:r>
            </a:p>
            <a:p>
              <a:pPr algn="ctr">
                <a:spcBef>
                  <a:spcPct val="0"/>
                </a:spcBef>
              </a:pPr>
              <a:r>
                <a:rPr lang="ja-JP" altLang="en-US" sz="1000" dirty="0">
                  <a:solidFill>
                    <a:schemeClr val="bg1"/>
                  </a:solidFill>
                  <a:latin typeface="Arial" pitchFamily="34" charset="0"/>
                  <a:ea typeface="HGP創英角ｺﾞｼｯｸUB" pitchFamily="50" charset="-128"/>
                  <a:cs typeface="Arial" pitchFamily="34" charset="0"/>
                </a:rPr>
                <a:t>パッケージが</a:t>
              </a:r>
            </a:p>
            <a:p>
              <a:pPr algn="ctr">
                <a:spcBef>
                  <a:spcPct val="0"/>
                </a:spcBef>
              </a:pPr>
              <a:r>
                <a:rPr lang="ja-JP" altLang="en-US" sz="1000" dirty="0">
                  <a:solidFill>
                    <a:schemeClr val="bg1"/>
                  </a:solidFill>
                  <a:latin typeface="Arial" pitchFamily="34" charset="0"/>
                  <a:ea typeface="HGP創英角ｺﾞｼｯｸUB" pitchFamily="50" charset="-128"/>
                  <a:cs typeface="Arial" pitchFamily="34" charset="0"/>
                </a:rPr>
                <a:t>そのまま稼動している</a:t>
              </a:r>
            </a:p>
          </p:txBody>
        </p:sp>
        <p:sp>
          <p:nvSpPr>
            <p:cNvPr id="638995" name="Text Box 19"/>
            <p:cNvSpPr txBox="1">
              <a:spLocks noChangeArrowheads="1"/>
            </p:cNvSpPr>
            <p:nvPr/>
          </p:nvSpPr>
          <p:spPr bwMode="auto">
            <a:xfrm>
              <a:off x="432" y="720"/>
              <a:ext cx="878" cy="155"/>
            </a:xfrm>
            <a:prstGeom prst="rect">
              <a:avLst/>
            </a:prstGeom>
            <a:ln/>
            <a:extLst/>
          </p:spPr>
          <p:style>
            <a:lnRef idx="2">
              <a:schemeClr val="accent3"/>
            </a:lnRef>
            <a:fillRef idx="1">
              <a:schemeClr val="lt1"/>
            </a:fillRef>
            <a:effectRef idx="0">
              <a:schemeClr val="accent3"/>
            </a:effectRef>
            <a:fontRef idx="minor">
              <a:schemeClr val="dk1"/>
            </a:fontRef>
          </p:style>
          <p:txBody>
            <a:bodyPr wrap="none">
              <a:spAutoFit/>
            </a:bodyPr>
            <a:lstStyle/>
            <a:p>
              <a:r>
                <a:rPr lang="en-US" altLang="ja-JP" sz="1000">
                  <a:solidFill>
                    <a:srgbClr val="3333FF"/>
                  </a:solidFill>
                  <a:latin typeface="Arial" pitchFamily="34" charset="0"/>
                  <a:ea typeface="HGP創英角ｺﾞｼｯｸUB" pitchFamily="50" charset="-128"/>
                  <a:cs typeface="Arial" pitchFamily="34" charset="0"/>
                </a:rPr>
                <a:t>【</a:t>
              </a:r>
              <a:r>
                <a:rPr lang="ja-JP" altLang="en-US" sz="1000">
                  <a:solidFill>
                    <a:srgbClr val="3333FF"/>
                  </a:solidFill>
                  <a:latin typeface="Arial" pitchFamily="34" charset="0"/>
                  <a:ea typeface="HGP創英角ｺﾞｼｯｸUB" pitchFamily="50" charset="-128"/>
                  <a:cs typeface="Arial" pitchFamily="34" charset="0"/>
                </a:rPr>
                <a:t>部門サーバーの課題</a:t>
              </a:r>
              <a:r>
                <a:rPr lang="en-US" altLang="ja-JP" sz="1000">
                  <a:solidFill>
                    <a:srgbClr val="3333FF"/>
                  </a:solidFill>
                  <a:latin typeface="Arial" pitchFamily="34" charset="0"/>
                  <a:ea typeface="HGP創英角ｺﾞｼｯｸUB" pitchFamily="50" charset="-128"/>
                  <a:cs typeface="Arial" pitchFamily="34" charset="0"/>
                </a:rPr>
                <a:t>】</a:t>
              </a:r>
            </a:p>
          </p:txBody>
        </p:sp>
      </p:grpSp>
      <p:grpSp>
        <p:nvGrpSpPr>
          <p:cNvPr id="638996" name="Group 20"/>
          <p:cNvGrpSpPr>
            <a:grpSpLocks/>
          </p:cNvGrpSpPr>
          <p:nvPr/>
        </p:nvGrpSpPr>
        <p:grpSpPr bwMode="auto">
          <a:xfrm>
            <a:off x="6559552" y="1143000"/>
            <a:ext cx="1976438" cy="3657600"/>
            <a:chOff x="4132" y="720"/>
            <a:chExt cx="1245" cy="2304"/>
          </a:xfrm>
        </p:grpSpPr>
        <p:sp>
          <p:nvSpPr>
            <p:cNvPr id="638997" name="AutoShape 21"/>
            <p:cNvSpPr>
              <a:spLocks noChangeArrowheads="1"/>
            </p:cNvSpPr>
            <p:nvPr/>
          </p:nvSpPr>
          <p:spPr bwMode="auto">
            <a:xfrm>
              <a:off x="4320" y="1008"/>
              <a:ext cx="1008" cy="432"/>
            </a:xfrm>
            <a:prstGeom prst="roundRect">
              <a:avLst>
                <a:gd name="adj" fmla="val 25000"/>
              </a:avLst>
            </a:prstGeom>
            <a:solidFill>
              <a:srgbClr val="FF99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個々のサーバーの</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稼働率が低く</a:t>
              </a:r>
            </a:p>
            <a:p>
              <a:pPr algn="ctr">
                <a:spcBef>
                  <a:spcPct val="0"/>
                </a:spcBef>
              </a:pPr>
              <a:r>
                <a:rPr lang="en-US" altLang="ja-JP" sz="1000">
                  <a:solidFill>
                    <a:schemeClr val="bg1"/>
                  </a:solidFill>
                  <a:latin typeface="Arial" pitchFamily="34" charset="0"/>
                  <a:ea typeface="HGP創英角ｺﾞｼｯｸUB" pitchFamily="50" charset="-128"/>
                  <a:cs typeface="Arial" pitchFamily="34" charset="0"/>
                </a:rPr>
                <a:t>CPU</a:t>
              </a:r>
              <a:r>
                <a:rPr lang="ja-JP" altLang="en-US" sz="1000">
                  <a:solidFill>
                    <a:schemeClr val="bg1"/>
                  </a:solidFill>
                  <a:latin typeface="Arial" pitchFamily="34" charset="0"/>
                  <a:ea typeface="HGP創英角ｺﾞｼｯｸUB" pitchFamily="50" charset="-128"/>
                  <a:cs typeface="Arial" pitchFamily="34" charset="0"/>
                </a:rPr>
                <a:t>資源が</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有効活用されていない</a:t>
              </a:r>
            </a:p>
          </p:txBody>
        </p:sp>
        <p:sp>
          <p:nvSpPr>
            <p:cNvPr id="638998" name="AutoShape 22"/>
            <p:cNvSpPr>
              <a:spLocks noChangeArrowheads="1"/>
            </p:cNvSpPr>
            <p:nvPr/>
          </p:nvSpPr>
          <p:spPr bwMode="auto">
            <a:xfrm>
              <a:off x="4320" y="1776"/>
              <a:ext cx="1008" cy="432"/>
            </a:xfrm>
            <a:prstGeom prst="roundRect">
              <a:avLst>
                <a:gd name="adj" fmla="val 25000"/>
              </a:avLst>
            </a:prstGeom>
            <a:solidFill>
              <a:srgbClr val="FF99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サーバーの稼動や</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空調設備にひつような</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電力消費が増大している</a:t>
              </a:r>
            </a:p>
          </p:txBody>
        </p:sp>
        <p:sp>
          <p:nvSpPr>
            <p:cNvPr id="638999" name="AutoShape 23"/>
            <p:cNvSpPr>
              <a:spLocks noChangeArrowheads="1"/>
            </p:cNvSpPr>
            <p:nvPr/>
          </p:nvSpPr>
          <p:spPr bwMode="auto">
            <a:xfrm>
              <a:off x="4320" y="2592"/>
              <a:ext cx="1008" cy="432"/>
            </a:xfrm>
            <a:prstGeom prst="roundRect">
              <a:avLst>
                <a:gd name="adj" fmla="val 25000"/>
              </a:avLst>
            </a:prstGeom>
            <a:solidFill>
              <a:srgbClr val="FF99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スペース占有面積が</a:t>
              </a:r>
            </a:p>
            <a:p>
              <a:pPr algn="ctr">
                <a:spcBef>
                  <a:spcPct val="0"/>
                </a:spcBef>
              </a:pPr>
              <a:r>
                <a:rPr lang="ja-JP" altLang="en-US" sz="1000">
                  <a:solidFill>
                    <a:schemeClr val="bg1"/>
                  </a:solidFill>
                  <a:latin typeface="Arial" pitchFamily="34" charset="0"/>
                  <a:ea typeface="HGP創英角ｺﾞｼｯｸUB" pitchFamily="50" charset="-128"/>
                  <a:cs typeface="Arial" pitchFamily="34" charset="0"/>
                </a:rPr>
                <a:t>増大している</a:t>
              </a:r>
            </a:p>
          </p:txBody>
        </p:sp>
        <p:sp>
          <p:nvSpPr>
            <p:cNvPr id="639000" name="Text Box 24"/>
            <p:cNvSpPr txBox="1">
              <a:spLocks noChangeArrowheads="1"/>
            </p:cNvSpPr>
            <p:nvPr/>
          </p:nvSpPr>
          <p:spPr bwMode="auto">
            <a:xfrm>
              <a:off x="4132" y="720"/>
              <a:ext cx="1245" cy="155"/>
            </a:xfrm>
            <a:prstGeom prst="rect">
              <a:avLst/>
            </a:prstGeom>
            <a:ln/>
            <a:extLst/>
          </p:spPr>
          <p:style>
            <a:lnRef idx="2">
              <a:schemeClr val="accent3"/>
            </a:lnRef>
            <a:fillRef idx="1">
              <a:schemeClr val="lt1"/>
            </a:fillRef>
            <a:effectRef idx="0">
              <a:schemeClr val="accent3"/>
            </a:effectRef>
            <a:fontRef idx="minor">
              <a:schemeClr val="dk1"/>
            </a:fontRef>
          </p:style>
          <p:txBody>
            <a:bodyPr wrap="none">
              <a:spAutoFit/>
            </a:bodyPr>
            <a:lstStyle/>
            <a:p>
              <a:r>
                <a:rPr lang="en-US" altLang="ja-JP" sz="1000">
                  <a:solidFill>
                    <a:srgbClr val="3333FF"/>
                  </a:solidFill>
                  <a:latin typeface="Arial" pitchFamily="34" charset="0"/>
                  <a:ea typeface="HGP創英角ｺﾞｼｯｸUB" pitchFamily="50" charset="-128"/>
                  <a:cs typeface="Arial" pitchFamily="34" charset="0"/>
                </a:rPr>
                <a:t>【</a:t>
              </a:r>
              <a:r>
                <a:rPr lang="ja-JP" altLang="en-US" sz="1000">
                  <a:solidFill>
                    <a:srgbClr val="3333FF"/>
                  </a:solidFill>
                  <a:latin typeface="Arial" pitchFamily="34" charset="0"/>
                  <a:ea typeface="HGP創英角ｺﾞｼｯｸUB" pitchFamily="50" charset="-128"/>
                  <a:cs typeface="Arial" pitchFamily="34" charset="0"/>
                </a:rPr>
                <a:t>データセンター･サーバーの課題</a:t>
              </a:r>
              <a:r>
                <a:rPr lang="en-US" altLang="ja-JP" sz="1000">
                  <a:solidFill>
                    <a:srgbClr val="3333FF"/>
                  </a:solidFill>
                  <a:latin typeface="Arial" pitchFamily="34" charset="0"/>
                  <a:ea typeface="HGP創英角ｺﾞｼｯｸUB" pitchFamily="50" charset="-128"/>
                  <a:cs typeface="Arial" pitchFamily="34" charset="0"/>
                </a:rPr>
                <a:t>】</a:t>
              </a:r>
            </a:p>
          </p:txBody>
        </p:sp>
      </p:grpSp>
      <p:grpSp>
        <p:nvGrpSpPr>
          <p:cNvPr id="639001" name="Group 25"/>
          <p:cNvGrpSpPr>
            <a:grpSpLocks/>
          </p:cNvGrpSpPr>
          <p:nvPr/>
        </p:nvGrpSpPr>
        <p:grpSpPr bwMode="auto">
          <a:xfrm>
            <a:off x="3581400" y="3924300"/>
            <a:ext cx="1981200" cy="990600"/>
            <a:chOff x="3648" y="3408"/>
            <a:chExt cx="1248" cy="624"/>
          </a:xfrm>
        </p:grpSpPr>
        <p:sp>
          <p:nvSpPr>
            <p:cNvPr id="639002" name="AutoShape 26"/>
            <p:cNvSpPr>
              <a:spLocks noChangeArrowheads="1"/>
            </p:cNvSpPr>
            <p:nvPr/>
          </p:nvSpPr>
          <p:spPr bwMode="auto">
            <a:xfrm>
              <a:off x="3648" y="3408"/>
              <a:ext cx="1248" cy="624"/>
            </a:xfrm>
            <a:prstGeom prst="star16">
              <a:avLst>
                <a:gd name="adj" fmla="val 37500"/>
              </a:avLst>
            </a:prstGeom>
            <a:gradFill rotWithShape="1">
              <a:gsLst>
                <a:gs pos="0">
                  <a:srgbClr val="FFFF00">
                    <a:gamma/>
                    <a:tint val="0"/>
                    <a:invGamma/>
                  </a:srgbClr>
                </a:gs>
                <a:gs pos="100000">
                  <a:srgbClr val="FFFF00"/>
                </a:gs>
              </a:gsLst>
              <a:path path="shape">
                <a:fillToRect l="50000" t="50000" r="50000" b="50000"/>
              </a:path>
            </a:gradFill>
            <a:ln w="12700" algn="ctr">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639003" name="Text Box 27"/>
            <p:cNvSpPr txBox="1">
              <a:spLocks noChangeArrowheads="1"/>
            </p:cNvSpPr>
            <p:nvPr/>
          </p:nvSpPr>
          <p:spPr bwMode="auto">
            <a:xfrm>
              <a:off x="3863" y="3613"/>
              <a:ext cx="836" cy="26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spcBef>
                  <a:spcPct val="0"/>
                </a:spcBef>
              </a:pPr>
              <a:r>
                <a:rPr lang="en-US" altLang="ja-JP">
                  <a:solidFill>
                    <a:srgbClr val="FF0000"/>
                  </a:solidFill>
                  <a:latin typeface="Arial" pitchFamily="34" charset="0"/>
                  <a:ea typeface="HGP創英角ｺﾞｼｯｸUB" pitchFamily="50" charset="-128"/>
                  <a:cs typeface="Arial" pitchFamily="34" charset="0"/>
                </a:rPr>
                <a:t>TCA</a:t>
              </a:r>
              <a:r>
                <a:rPr lang="ja-JP" altLang="en-US">
                  <a:solidFill>
                    <a:srgbClr val="FF0000"/>
                  </a:solidFill>
                  <a:latin typeface="Arial" pitchFamily="34" charset="0"/>
                  <a:ea typeface="HGP創英角ｺﾞｼｯｸUB" pitchFamily="50" charset="-128"/>
                  <a:cs typeface="Arial" pitchFamily="34" charset="0"/>
                </a:rPr>
                <a:t>は低下しても</a:t>
              </a:r>
            </a:p>
            <a:p>
              <a:pPr algn="ctr">
                <a:lnSpc>
                  <a:spcPct val="90000"/>
                </a:lnSpc>
                <a:spcBef>
                  <a:spcPct val="0"/>
                </a:spcBef>
              </a:pPr>
              <a:r>
                <a:rPr lang="en-US" altLang="ja-JP">
                  <a:solidFill>
                    <a:srgbClr val="FF0000"/>
                  </a:solidFill>
                  <a:latin typeface="Arial" pitchFamily="34" charset="0"/>
                  <a:ea typeface="HGP創英角ｺﾞｼｯｸUB" pitchFamily="50" charset="-128"/>
                  <a:cs typeface="Arial" pitchFamily="34" charset="0"/>
                </a:rPr>
                <a:t>TCO</a:t>
              </a:r>
              <a:r>
                <a:rPr lang="ja-JP" altLang="en-US">
                  <a:solidFill>
                    <a:srgbClr val="FF0000"/>
                  </a:solidFill>
                  <a:latin typeface="Arial" pitchFamily="34" charset="0"/>
                  <a:ea typeface="HGP創英角ｺﾞｼｯｸUB" pitchFamily="50" charset="-128"/>
                  <a:cs typeface="Arial" pitchFamily="34" charset="0"/>
                </a:rPr>
                <a:t>は、増大</a:t>
              </a:r>
              <a:r>
                <a:rPr lang="en-US" altLang="ja-JP">
                  <a:solidFill>
                    <a:srgbClr val="FF0000"/>
                  </a:solidFill>
                  <a:latin typeface="Arial" pitchFamily="34" charset="0"/>
                  <a:ea typeface="HGP創英角ｺﾞｼｯｸUB" pitchFamily="50" charset="-128"/>
                  <a:cs typeface="Arial" pitchFamily="34" charset="0"/>
                </a:rPr>
                <a:t>!</a:t>
              </a:r>
            </a:p>
          </p:txBody>
        </p:sp>
      </p:grpSp>
    </p:spTree>
    <p:extLst>
      <p:ext uri="{BB962C8B-B14F-4D97-AF65-F5344CB8AC3E}">
        <p14:creationId xmlns:p14="http://schemas.microsoft.com/office/powerpoint/2010/main" val="13684774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38983"/>
                                        </p:tgtEl>
                                        <p:attrNameLst>
                                          <p:attrName>style.visibility</p:attrName>
                                        </p:attrNameLst>
                                      </p:cBhvr>
                                      <p:to>
                                        <p:strVal val="visible"/>
                                      </p:to>
                                    </p:set>
                                    <p:anim calcmode="lin" valueType="num">
                                      <p:cBhvr>
                                        <p:cTn id="7" dur="500" fill="hold"/>
                                        <p:tgtEl>
                                          <p:spTgt spid="638983"/>
                                        </p:tgtEl>
                                        <p:attrNameLst>
                                          <p:attrName>ppt_w</p:attrName>
                                        </p:attrNameLst>
                                      </p:cBhvr>
                                      <p:tavLst>
                                        <p:tav tm="0">
                                          <p:val>
                                            <p:fltVal val="0"/>
                                          </p:val>
                                        </p:tav>
                                        <p:tav tm="100000">
                                          <p:val>
                                            <p:strVal val="#ppt_w"/>
                                          </p:val>
                                        </p:tav>
                                      </p:tavLst>
                                    </p:anim>
                                    <p:anim calcmode="lin" valueType="num">
                                      <p:cBhvr>
                                        <p:cTn id="8" dur="500" fill="hold"/>
                                        <p:tgtEl>
                                          <p:spTgt spid="638983"/>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nodeType="clickEffect">
                                  <p:stCondLst>
                                    <p:cond delay="0"/>
                                  </p:stCondLst>
                                  <p:childTnLst>
                                    <p:set>
                                      <p:cBhvr>
                                        <p:cTn id="12" dur="1" fill="hold">
                                          <p:stCondLst>
                                            <p:cond delay="0"/>
                                          </p:stCondLst>
                                        </p:cTn>
                                        <p:tgtEl>
                                          <p:spTgt spid="638984"/>
                                        </p:tgtEl>
                                        <p:attrNameLst>
                                          <p:attrName>style.visibility</p:attrName>
                                        </p:attrNameLst>
                                      </p:cBhvr>
                                      <p:to>
                                        <p:strVal val="visible"/>
                                      </p:to>
                                    </p:set>
                                    <p:anim calcmode="lin" valueType="num">
                                      <p:cBhvr>
                                        <p:cTn id="13" dur="500" fill="hold"/>
                                        <p:tgtEl>
                                          <p:spTgt spid="638984"/>
                                        </p:tgtEl>
                                        <p:attrNameLst>
                                          <p:attrName>ppt_w</p:attrName>
                                        </p:attrNameLst>
                                      </p:cBhvr>
                                      <p:tavLst>
                                        <p:tav tm="0">
                                          <p:val>
                                            <p:fltVal val="0"/>
                                          </p:val>
                                        </p:tav>
                                        <p:tav tm="100000">
                                          <p:val>
                                            <p:strVal val="#ppt_w"/>
                                          </p:val>
                                        </p:tav>
                                      </p:tavLst>
                                    </p:anim>
                                    <p:anim calcmode="lin" valueType="num">
                                      <p:cBhvr>
                                        <p:cTn id="14" dur="500" fill="hold"/>
                                        <p:tgtEl>
                                          <p:spTgt spid="638984"/>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638991"/>
                                        </p:tgtEl>
                                        <p:attrNameLst>
                                          <p:attrName>style.visibility</p:attrName>
                                        </p:attrNameLst>
                                      </p:cBhvr>
                                      <p:to>
                                        <p:strVal val="visible"/>
                                      </p:to>
                                    </p:set>
                                    <p:anim calcmode="lin" valueType="num">
                                      <p:cBhvr additive="base">
                                        <p:cTn id="19" dur="500" fill="hold"/>
                                        <p:tgtEl>
                                          <p:spTgt spid="638991"/>
                                        </p:tgtEl>
                                        <p:attrNameLst>
                                          <p:attrName>ppt_x</p:attrName>
                                        </p:attrNameLst>
                                      </p:cBhvr>
                                      <p:tavLst>
                                        <p:tav tm="0">
                                          <p:val>
                                            <p:strVal val="0-#ppt_w/2"/>
                                          </p:val>
                                        </p:tav>
                                        <p:tav tm="100000">
                                          <p:val>
                                            <p:strVal val="#ppt_x"/>
                                          </p:val>
                                        </p:tav>
                                      </p:tavLst>
                                    </p:anim>
                                    <p:anim calcmode="lin" valueType="num">
                                      <p:cBhvr additive="base">
                                        <p:cTn id="20" dur="500" fill="hold"/>
                                        <p:tgtEl>
                                          <p:spTgt spid="63899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638996"/>
                                        </p:tgtEl>
                                        <p:attrNameLst>
                                          <p:attrName>style.visibility</p:attrName>
                                        </p:attrNameLst>
                                      </p:cBhvr>
                                      <p:to>
                                        <p:strVal val="visible"/>
                                      </p:to>
                                    </p:set>
                                    <p:anim calcmode="lin" valueType="num">
                                      <p:cBhvr additive="base">
                                        <p:cTn id="25" dur="500" fill="hold"/>
                                        <p:tgtEl>
                                          <p:spTgt spid="638996"/>
                                        </p:tgtEl>
                                        <p:attrNameLst>
                                          <p:attrName>ppt_x</p:attrName>
                                        </p:attrNameLst>
                                      </p:cBhvr>
                                      <p:tavLst>
                                        <p:tav tm="0">
                                          <p:val>
                                            <p:strVal val="1+#ppt_w/2"/>
                                          </p:val>
                                        </p:tav>
                                        <p:tav tm="100000">
                                          <p:val>
                                            <p:strVal val="#ppt_x"/>
                                          </p:val>
                                        </p:tav>
                                      </p:tavLst>
                                    </p:anim>
                                    <p:anim calcmode="lin" valueType="num">
                                      <p:cBhvr additive="base">
                                        <p:cTn id="26" dur="500" fill="hold"/>
                                        <p:tgtEl>
                                          <p:spTgt spid="63899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nodeType="clickEffect">
                                  <p:stCondLst>
                                    <p:cond delay="0"/>
                                  </p:stCondLst>
                                  <p:childTnLst>
                                    <p:set>
                                      <p:cBhvr>
                                        <p:cTn id="30" dur="1" fill="hold">
                                          <p:stCondLst>
                                            <p:cond delay="0"/>
                                          </p:stCondLst>
                                        </p:cTn>
                                        <p:tgtEl>
                                          <p:spTgt spid="638978"/>
                                        </p:tgtEl>
                                        <p:attrNameLst>
                                          <p:attrName>style.visibility</p:attrName>
                                        </p:attrNameLst>
                                      </p:cBhvr>
                                      <p:to>
                                        <p:strVal val="visible"/>
                                      </p:to>
                                    </p:set>
                                    <p:animEffect transition="in" filter="wipe(up)">
                                      <p:cBhvr>
                                        <p:cTn id="31" dur="500"/>
                                        <p:tgtEl>
                                          <p:spTgt spid="638978"/>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16" fill="hold" nodeType="clickEffect">
                                  <p:stCondLst>
                                    <p:cond delay="0"/>
                                  </p:stCondLst>
                                  <p:childTnLst>
                                    <p:set>
                                      <p:cBhvr>
                                        <p:cTn id="35" dur="1" fill="hold">
                                          <p:stCondLst>
                                            <p:cond delay="0"/>
                                          </p:stCondLst>
                                        </p:cTn>
                                        <p:tgtEl>
                                          <p:spTgt spid="639001"/>
                                        </p:tgtEl>
                                        <p:attrNameLst>
                                          <p:attrName>style.visibility</p:attrName>
                                        </p:attrNameLst>
                                      </p:cBhvr>
                                      <p:to>
                                        <p:strVal val="visible"/>
                                      </p:to>
                                    </p:set>
                                    <p:anim calcmode="lin" valueType="num">
                                      <p:cBhvr>
                                        <p:cTn id="36" dur="500" fill="hold"/>
                                        <p:tgtEl>
                                          <p:spTgt spid="639001"/>
                                        </p:tgtEl>
                                        <p:attrNameLst>
                                          <p:attrName>ppt_w</p:attrName>
                                        </p:attrNameLst>
                                      </p:cBhvr>
                                      <p:tavLst>
                                        <p:tav tm="0">
                                          <p:val>
                                            <p:fltVal val="0"/>
                                          </p:val>
                                        </p:tav>
                                        <p:tav tm="100000">
                                          <p:val>
                                            <p:strVal val="#ppt_w"/>
                                          </p:val>
                                        </p:tav>
                                      </p:tavLst>
                                    </p:anim>
                                    <p:anim calcmode="lin" valueType="num">
                                      <p:cBhvr>
                                        <p:cTn id="37" dur="500" fill="hold"/>
                                        <p:tgtEl>
                                          <p:spTgt spid="63900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8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2" name="Rectangle 2"/>
          <p:cNvSpPr>
            <a:spLocks noGrp="1" noChangeArrowheads="1"/>
          </p:cNvSpPr>
          <p:nvPr>
            <p:ph type="title"/>
          </p:nvPr>
        </p:nvSpPr>
        <p:spPr>
          <a:xfrm>
            <a:off x="152400" y="152400"/>
            <a:ext cx="8991600" cy="533400"/>
          </a:xfrm>
        </p:spPr>
        <p:txBody>
          <a:bodyPr/>
          <a:lstStyle/>
          <a:p>
            <a:r>
              <a:rPr lang="ja-JP" altLang="en-US" sz="2800" dirty="0">
                <a:ea typeface="ＭＳ Ｐゴシック" pitchFamily="50" charset="-128"/>
              </a:rPr>
              <a:t>仮想システムの構築と運用／仮想システムの料金体系</a:t>
            </a:r>
          </a:p>
        </p:txBody>
      </p:sp>
      <p:sp>
        <p:nvSpPr>
          <p:cNvPr id="793603" name="AutoShape 3"/>
          <p:cNvSpPr>
            <a:spLocks noChangeArrowheads="1"/>
          </p:cNvSpPr>
          <p:nvPr/>
        </p:nvSpPr>
        <p:spPr bwMode="auto">
          <a:xfrm>
            <a:off x="971550" y="1516063"/>
            <a:ext cx="3509963" cy="3781425"/>
          </a:xfrm>
          <a:prstGeom prst="roundRect">
            <a:avLst>
              <a:gd name="adj" fmla="val 4750"/>
            </a:avLst>
          </a:prstGeom>
          <a:solidFill>
            <a:srgbClr val="FFFFCC"/>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04" name="AutoShape 4"/>
          <p:cNvSpPr>
            <a:spLocks noChangeArrowheads="1"/>
          </p:cNvSpPr>
          <p:nvPr/>
        </p:nvSpPr>
        <p:spPr bwMode="auto">
          <a:xfrm>
            <a:off x="1196975" y="4086225"/>
            <a:ext cx="3060700" cy="315913"/>
          </a:xfrm>
          <a:prstGeom prst="roundRect">
            <a:avLst>
              <a:gd name="adj" fmla="val 16667"/>
            </a:avLst>
          </a:prstGeom>
          <a:solidFill>
            <a:srgbClr val="CC3300">
              <a:alpha val="70000"/>
            </a:srgbClr>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600">
                <a:solidFill>
                  <a:schemeClr val="bg1"/>
                </a:solidFill>
                <a:latin typeface="HGP創英角ｺﾞｼｯｸUB" pitchFamily="50" charset="-128"/>
                <a:ea typeface="HGP創英角ｺﾞｼｯｸUB" pitchFamily="50" charset="-128"/>
              </a:rPr>
              <a:t>仮想化ソフトウェア</a:t>
            </a:r>
          </a:p>
        </p:txBody>
      </p:sp>
      <p:sp>
        <p:nvSpPr>
          <p:cNvPr id="793605" name="Rectangle 5"/>
          <p:cNvSpPr>
            <a:spLocks noChangeArrowheads="1"/>
          </p:cNvSpPr>
          <p:nvPr/>
        </p:nvSpPr>
        <p:spPr bwMode="auto">
          <a:xfrm>
            <a:off x="1241425" y="4670425"/>
            <a:ext cx="539750" cy="450850"/>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CPU-1</a:t>
            </a:r>
          </a:p>
        </p:txBody>
      </p:sp>
      <p:sp>
        <p:nvSpPr>
          <p:cNvPr id="793606" name="Rectangle 6"/>
          <p:cNvSpPr>
            <a:spLocks noChangeArrowheads="1"/>
          </p:cNvSpPr>
          <p:nvPr/>
        </p:nvSpPr>
        <p:spPr bwMode="auto">
          <a:xfrm>
            <a:off x="2051050" y="4670425"/>
            <a:ext cx="539750" cy="450850"/>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CPU-2</a:t>
            </a:r>
            <a:endParaRPr kumimoji="1" lang="ja-JP" altLang="en-US" sz="1400">
              <a:solidFill>
                <a:schemeClr val="bg1"/>
              </a:solidFill>
              <a:latin typeface="HGP創英角ｺﾞｼｯｸUB" pitchFamily="50" charset="-128"/>
              <a:ea typeface="HGP創英角ｺﾞｼｯｸUB" pitchFamily="50" charset="-128"/>
            </a:endParaRPr>
          </a:p>
        </p:txBody>
      </p:sp>
      <p:sp>
        <p:nvSpPr>
          <p:cNvPr id="793607" name="Rectangle 7"/>
          <p:cNvSpPr>
            <a:spLocks noChangeArrowheads="1"/>
          </p:cNvSpPr>
          <p:nvPr/>
        </p:nvSpPr>
        <p:spPr bwMode="auto">
          <a:xfrm>
            <a:off x="2862263" y="4670425"/>
            <a:ext cx="539750" cy="450850"/>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CPU-3</a:t>
            </a:r>
          </a:p>
        </p:txBody>
      </p:sp>
      <p:sp>
        <p:nvSpPr>
          <p:cNvPr id="793608" name="Rectangle 8"/>
          <p:cNvSpPr>
            <a:spLocks noChangeArrowheads="1"/>
          </p:cNvSpPr>
          <p:nvPr/>
        </p:nvSpPr>
        <p:spPr bwMode="auto">
          <a:xfrm>
            <a:off x="3671888" y="4670425"/>
            <a:ext cx="539750" cy="450850"/>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CPU-4</a:t>
            </a:r>
          </a:p>
        </p:txBody>
      </p:sp>
      <p:sp>
        <p:nvSpPr>
          <p:cNvPr id="793609" name="AutoShape 9"/>
          <p:cNvSpPr>
            <a:spLocks noChangeArrowheads="1"/>
          </p:cNvSpPr>
          <p:nvPr/>
        </p:nvSpPr>
        <p:spPr bwMode="auto">
          <a:xfrm>
            <a:off x="1196975" y="2195513"/>
            <a:ext cx="1485900" cy="1711325"/>
          </a:xfrm>
          <a:prstGeom prst="roundRect">
            <a:avLst>
              <a:gd name="adj" fmla="val 4750"/>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10" name="AutoShape 10"/>
          <p:cNvSpPr>
            <a:spLocks noChangeArrowheads="1"/>
          </p:cNvSpPr>
          <p:nvPr/>
        </p:nvSpPr>
        <p:spPr bwMode="auto">
          <a:xfrm>
            <a:off x="1285875" y="3500438"/>
            <a:ext cx="1306513" cy="315912"/>
          </a:xfrm>
          <a:prstGeom prst="roundRect">
            <a:avLst>
              <a:gd name="adj" fmla="val 16667"/>
            </a:avLst>
          </a:prstGeom>
          <a:solidFill>
            <a:schemeClr val="tx1">
              <a:alpha val="70000"/>
            </a:scheme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400">
                <a:solidFill>
                  <a:schemeClr val="bg1"/>
                </a:solidFill>
                <a:latin typeface="HGP創英角ｺﾞｼｯｸUB" pitchFamily="50" charset="-128"/>
                <a:ea typeface="HGP創英角ｺﾞｼｯｸUB" pitchFamily="50" charset="-128"/>
              </a:rPr>
              <a:t>OS</a:t>
            </a:r>
          </a:p>
        </p:txBody>
      </p:sp>
      <p:sp>
        <p:nvSpPr>
          <p:cNvPr id="793611" name="AutoShape 11"/>
          <p:cNvSpPr>
            <a:spLocks noChangeArrowheads="1"/>
          </p:cNvSpPr>
          <p:nvPr/>
        </p:nvSpPr>
        <p:spPr bwMode="auto">
          <a:xfrm>
            <a:off x="1285875" y="2690813"/>
            <a:ext cx="1306513" cy="676275"/>
          </a:xfrm>
          <a:prstGeom prst="roundRect">
            <a:avLst>
              <a:gd name="adj" fmla="val 16667"/>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HGP創英角ｺﾞｼｯｸUB" pitchFamily="50" charset="-128"/>
                <a:ea typeface="HGP創英角ｺﾞｼｯｸUB" pitchFamily="50" charset="-128"/>
              </a:rPr>
              <a:t>ソフトウェア</a:t>
            </a:r>
          </a:p>
          <a:p>
            <a:pPr algn="ctr"/>
            <a:r>
              <a:rPr lang="ja-JP" altLang="en-US" sz="1000">
                <a:solidFill>
                  <a:schemeClr val="bg1"/>
                </a:solidFill>
                <a:latin typeface="HGP創英角ｺﾞｼｯｸUB" pitchFamily="50" charset="-128"/>
                <a:ea typeface="HGP創英角ｺﾞｼｯｸUB" pitchFamily="50" charset="-128"/>
              </a:rPr>
              <a:t>（２</a:t>
            </a:r>
            <a:r>
              <a:rPr lang="en-US" altLang="ja-JP" sz="1000">
                <a:solidFill>
                  <a:schemeClr val="bg1"/>
                </a:solidFill>
                <a:latin typeface="HGP創英角ｺﾞｼｯｸUB" pitchFamily="50" charset="-128"/>
                <a:ea typeface="HGP創英角ｺﾞｼｯｸUB" pitchFamily="50" charset="-128"/>
              </a:rPr>
              <a:t>CPU</a:t>
            </a:r>
            <a:r>
              <a:rPr lang="ja-JP" altLang="en-US" sz="1000">
                <a:solidFill>
                  <a:schemeClr val="bg1"/>
                </a:solidFill>
                <a:latin typeface="HGP創英角ｺﾞｼｯｸUB" pitchFamily="50" charset="-128"/>
                <a:ea typeface="HGP創英角ｺﾞｼｯｸUB" pitchFamily="50" charset="-128"/>
              </a:rPr>
              <a:t>ライセンス）</a:t>
            </a:r>
          </a:p>
        </p:txBody>
      </p:sp>
      <p:sp>
        <p:nvSpPr>
          <p:cNvPr id="793612" name="Text Box 12"/>
          <p:cNvSpPr txBox="1">
            <a:spLocks noChangeArrowheads="1"/>
          </p:cNvSpPr>
          <p:nvPr/>
        </p:nvSpPr>
        <p:spPr bwMode="auto">
          <a:xfrm>
            <a:off x="1241425" y="2301875"/>
            <a:ext cx="885825" cy="274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仮想マシン</a:t>
            </a:r>
          </a:p>
        </p:txBody>
      </p:sp>
      <p:sp>
        <p:nvSpPr>
          <p:cNvPr id="793613" name="Line 13"/>
          <p:cNvSpPr>
            <a:spLocks noChangeShapeType="1"/>
          </p:cNvSpPr>
          <p:nvPr/>
        </p:nvSpPr>
        <p:spPr bwMode="auto">
          <a:xfrm flipV="1">
            <a:off x="1511300" y="3906838"/>
            <a:ext cx="0" cy="719137"/>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14" name="Line 14"/>
          <p:cNvSpPr>
            <a:spLocks noChangeShapeType="1"/>
          </p:cNvSpPr>
          <p:nvPr/>
        </p:nvSpPr>
        <p:spPr bwMode="auto">
          <a:xfrm flipV="1">
            <a:off x="2322513" y="3906838"/>
            <a:ext cx="0" cy="719137"/>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15" name="AutoShape 15"/>
          <p:cNvSpPr>
            <a:spLocks noChangeArrowheads="1"/>
          </p:cNvSpPr>
          <p:nvPr/>
        </p:nvSpPr>
        <p:spPr bwMode="auto">
          <a:xfrm>
            <a:off x="2771775" y="2195513"/>
            <a:ext cx="1485900" cy="1711325"/>
          </a:xfrm>
          <a:prstGeom prst="roundRect">
            <a:avLst>
              <a:gd name="adj" fmla="val 4750"/>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16" name="AutoShape 16"/>
          <p:cNvSpPr>
            <a:spLocks noChangeArrowheads="1"/>
          </p:cNvSpPr>
          <p:nvPr/>
        </p:nvSpPr>
        <p:spPr bwMode="auto">
          <a:xfrm>
            <a:off x="2860675" y="3500438"/>
            <a:ext cx="1306513" cy="315912"/>
          </a:xfrm>
          <a:prstGeom prst="roundRect">
            <a:avLst>
              <a:gd name="adj" fmla="val 16667"/>
            </a:avLst>
          </a:prstGeom>
          <a:solidFill>
            <a:schemeClr val="tx1">
              <a:alpha val="70000"/>
            </a:scheme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400">
                <a:solidFill>
                  <a:schemeClr val="bg1"/>
                </a:solidFill>
                <a:latin typeface="HGP創英角ｺﾞｼｯｸUB" pitchFamily="50" charset="-128"/>
                <a:ea typeface="HGP創英角ｺﾞｼｯｸUB" pitchFamily="50" charset="-128"/>
              </a:rPr>
              <a:t>OS</a:t>
            </a:r>
          </a:p>
        </p:txBody>
      </p:sp>
      <p:sp>
        <p:nvSpPr>
          <p:cNvPr id="793617" name="AutoShape 17"/>
          <p:cNvSpPr>
            <a:spLocks noChangeArrowheads="1"/>
          </p:cNvSpPr>
          <p:nvPr/>
        </p:nvSpPr>
        <p:spPr bwMode="auto">
          <a:xfrm>
            <a:off x="2860675" y="2690813"/>
            <a:ext cx="1306513" cy="676275"/>
          </a:xfrm>
          <a:prstGeom prst="roundRect">
            <a:avLst>
              <a:gd name="adj" fmla="val 16667"/>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HGP創英角ｺﾞｼｯｸUB" pitchFamily="50" charset="-128"/>
                <a:ea typeface="HGP創英角ｺﾞｼｯｸUB" pitchFamily="50" charset="-128"/>
              </a:rPr>
              <a:t>ソフトウェア</a:t>
            </a:r>
          </a:p>
          <a:p>
            <a:pPr algn="ctr"/>
            <a:r>
              <a:rPr lang="ja-JP" altLang="en-US" sz="1000">
                <a:solidFill>
                  <a:schemeClr val="bg1"/>
                </a:solidFill>
                <a:latin typeface="HGP創英角ｺﾞｼｯｸUB" pitchFamily="50" charset="-128"/>
                <a:ea typeface="HGP創英角ｺﾞｼｯｸUB" pitchFamily="50" charset="-128"/>
              </a:rPr>
              <a:t>（２</a:t>
            </a:r>
            <a:r>
              <a:rPr lang="en-US" altLang="ja-JP" sz="1000">
                <a:solidFill>
                  <a:schemeClr val="bg1"/>
                </a:solidFill>
                <a:latin typeface="HGP創英角ｺﾞｼｯｸUB" pitchFamily="50" charset="-128"/>
                <a:ea typeface="HGP創英角ｺﾞｼｯｸUB" pitchFamily="50" charset="-128"/>
              </a:rPr>
              <a:t>CPU</a:t>
            </a:r>
            <a:r>
              <a:rPr lang="ja-JP" altLang="en-US" sz="1000">
                <a:solidFill>
                  <a:schemeClr val="bg1"/>
                </a:solidFill>
                <a:latin typeface="HGP創英角ｺﾞｼｯｸUB" pitchFamily="50" charset="-128"/>
                <a:ea typeface="HGP創英角ｺﾞｼｯｸUB" pitchFamily="50" charset="-128"/>
              </a:rPr>
              <a:t>ライセンス）</a:t>
            </a:r>
          </a:p>
        </p:txBody>
      </p:sp>
      <p:sp>
        <p:nvSpPr>
          <p:cNvPr id="793618" name="Text Box 18"/>
          <p:cNvSpPr txBox="1">
            <a:spLocks noChangeArrowheads="1"/>
          </p:cNvSpPr>
          <p:nvPr/>
        </p:nvSpPr>
        <p:spPr bwMode="auto">
          <a:xfrm>
            <a:off x="2816225" y="2301875"/>
            <a:ext cx="885825" cy="274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仮想マシン</a:t>
            </a:r>
          </a:p>
        </p:txBody>
      </p:sp>
      <p:sp>
        <p:nvSpPr>
          <p:cNvPr id="793619" name="Line 19"/>
          <p:cNvSpPr>
            <a:spLocks noChangeShapeType="1"/>
          </p:cNvSpPr>
          <p:nvPr/>
        </p:nvSpPr>
        <p:spPr bwMode="auto">
          <a:xfrm flipV="1">
            <a:off x="3132138" y="3906838"/>
            <a:ext cx="0" cy="719137"/>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20" name="Text Box 20"/>
          <p:cNvSpPr txBox="1">
            <a:spLocks noChangeArrowheads="1"/>
          </p:cNvSpPr>
          <p:nvPr/>
        </p:nvSpPr>
        <p:spPr bwMode="auto">
          <a:xfrm>
            <a:off x="1781175" y="1644650"/>
            <a:ext cx="1862138"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2400">
                <a:solidFill>
                  <a:srgbClr val="40458C"/>
                </a:solidFill>
                <a:latin typeface="HGP創英角ｺﾞｼｯｸUB" pitchFamily="50" charset="-128"/>
                <a:ea typeface="HGP創英角ｺﾞｼｯｸUB" pitchFamily="50" charset="-128"/>
              </a:rPr>
              <a:t>物理サーバー</a:t>
            </a:r>
          </a:p>
        </p:txBody>
      </p:sp>
      <p:pic>
        <p:nvPicPr>
          <p:cNvPr id="793621" name="Picture 21" descr="z5tQ_YB07SXzNM"/>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38563" y="2263775"/>
            <a:ext cx="360362" cy="360363"/>
          </a:xfrm>
          <a:prstGeom prst="rect">
            <a:avLst/>
          </a:prstGeom>
          <a:noFill/>
          <a:extLst>
            <a:ext uri="{909E8E84-426E-40dd-AFC4-6F175D3DCCD1}">
              <a14:hiddenFill xmlns:a14="http://schemas.microsoft.com/office/drawing/2010/main">
                <a:solidFill>
                  <a:srgbClr val="FFFFFF"/>
                </a:solidFill>
              </a14:hiddenFill>
            </a:ext>
          </a:extLst>
        </p:spPr>
      </p:pic>
      <p:pic>
        <p:nvPicPr>
          <p:cNvPr id="793622" name="Picture 22" descr="z5tQ_YB07SXzNM"/>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63763" y="2263775"/>
            <a:ext cx="360362" cy="360363"/>
          </a:xfrm>
          <a:prstGeom prst="rect">
            <a:avLst/>
          </a:prstGeom>
          <a:noFill/>
          <a:extLst>
            <a:ext uri="{909E8E84-426E-40dd-AFC4-6F175D3DCCD1}">
              <a14:hiddenFill xmlns:a14="http://schemas.microsoft.com/office/drawing/2010/main">
                <a:solidFill>
                  <a:srgbClr val="FFFFFF"/>
                </a:solidFill>
              </a14:hiddenFill>
            </a:ext>
          </a:extLst>
        </p:spPr>
      </p:pic>
      <p:sp>
        <p:nvSpPr>
          <p:cNvPr id="793623" name="AutoShape 23"/>
          <p:cNvSpPr>
            <a:spLocks noChangeArrowheads="1"/>
          </p:cNvSpPr>
          <p:nvPr/>
        </p:nvSpPr>
        <p:spPr bwMode="auto">
          <a:xfrm>
            <a:off x="971550" y="1020763"/>
            <a:ext cx="3509963" cy="406400"/>
          </a:xfrm>
          <a:prstGeom prst="roundRect">
            <a:avLst>
              <a:gd name="adj" fmla="val 50000"/>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000">
                <a:solidFill>
                  <a:schemeClr val="bg1"/>
                </a:solidFill>
                <a:latin typeface="HGP創英角ｺﾞｼｯｸUB" pitchFamily="50" charset="-128"/>
                <a:ea typeface="HGP創英角ｺﾞｼｯｸUB" pitchFamily="50" charset="-128"/>
              </a:rPr>
              <a:t>仮想マシン単位</a:t>
            </a:r>
          </a:p>
        </p:txBody>
      </p:sp>
      <p:sp>
        <p:nvSpPr>
          <p:cNvPr id="793624" name="Text Box 24"/>
          <p:cNvSpPr txBox="1">
            <a:spLocks noChangeArrowheads="1"/>
          </p:cNvSpPr>
          <p:nvPr/>
        </p:nvSpPr>
        <p:spPr bwMode="auto">
          <a:xfrm>
            <a:off x="1149350" y="5297488"/>
            <a:ext cx="3222625" cy="244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000">
                <a:solidFill>
                  <a:srgbClr val="40458C"/>
                </a:solidFill>
                <a:latin typeface="HGP創英角ｺﾞｼｯｸUB" pitchFamily="50" charset="-128"/>
                <a:ea typeface="HGP創英角ｺﾞｼｯｸUB" pitchFamily="50" charset="-128"/>
              </a:rPr>
              <a:t>仮想マシンに割り当てる</a:t>
            </a:r>
            <a:r>
              <a:rPr kumimoji="1" lang="en-US" altLang="ja-JP" sz="1000">
                <a:solidFill>
                  <a:srgbClr val="40458C"/>
                </a:solidFill>
                <a:latin typeface="HGP創英角ｺﾞｼｯｸUB" pitchFamily="50" charset="-128"/>
                <a:ea typeface="HGP創英角ｺﾞｼｯｸUB" pitchFamily="50" charset="-128"/>
              </a:rPr>
              <a:t>CPU</a:t>
            </a:r>
            <a:r>
              <a:rPr kumimoji="1" lang="ja-JP" altLang="en-US" sz="1000">
                <a:solidFill>
                  <a:srgbClr val="40458C"/>
                </a:solidFill>
                <a:latin typeface="HGP創英角ｺﾞｼｯｸUB" pitchFamily="50" charset="-128"/>
                <a:ea typeface="HGP創英角ｺﾞｼｯｸUB" pitchFamily="50" charset="-128"/>
              </a:rPr>
              <a:t>（コア）数分のライセンス料金</a:t>
            </a:r>
          </a:p>
        </p:txBody>
      </p:sp>
      <p:sp>
        <p:nvSpPr>
          <p:cNvPr id="793625" name="Line 25"/>
          <p:cNvSpPr>
            <a:spLocks noChangeShapeType="1"/>
          </p:cNvSpPr>
          <p:nvPr/>
        </p:nvSpPr>
        <p:spPr bwMode="auto">
          <a:xfrm flipV="1">
            <a:off x="3943350" y="3906838"/>
            <a:ext cx="0" cy="719137"/>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grpSp>
        <p:nvGrpSpPr>
          <p:cNvPr id="793626" name="Group 26"/>
          <p:cNvGrpSpPr>
            <a:grpSpLocks/>
          </p:cNvGrpSpPr>
          <p:nvPr/>
        </p:nvGrpSpPr>
        <p:grpSpPr bwMode="auto">
          <a:xfrm>
            <a:off x="4662488" y="1020763"/>
            <a:ext cx="3509962" cy="4521200"/>
            <a:chOff x="2937" y="572"/>
            <a:chExt cx="2211" cy="2848"/>
          </a:xfrm>
        </p:grpSpPr>
        <p:sp>
          <p:nvSpPr>
            <p:cNvPr id="793627" name="AutoShape 27"/>
            <p:cNvSpPr>
              <a:spLocks noChangeArrowheads="1"/>
            </p:cNvSpPr>
            <p:nvPr/>
          </p:nvSpPr>
          <p:spPr bwMode="auto">
            <a:xfrm>
              <a:off x="2937" y="884"/>
              <a:ext cx="2211" cy="2382"/>
            </a:xfrm>
            <a:prstGeom prst="roundRect">
              <a:avLst>
                <a:gd name="adj" fmla="val 4750"/>
              </a:avLst>
            </a:prstGeom>
            <a:solidFill>
              <a:srgbClr val="FFFFCC"/>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28" name="AutoShape 28"/>
            <p:cNvSpPr>
              <a:spLocks noChangeArrowheads="1"/>
            </p:cNvSpPr>
            <p:nvPr/>
          </p:nvSpPr>
          <p:spPr bwMode="auto">
            <a:xfrm>
              <a:off x="3079" y="2503"/>
              <a:ext cx="1928" cy="199"/>
            </a:xfrm>
            <a:prstGeom prst="roundRect">
              <a:avLst>
                <a:gd name="adj" fmla="val 16667"/>
              </a:avLst>
            </a:prstGeom>
            <a:solidFill>
              <a:srgbClr val="CC3300">
                <a:alpha val="70000"/>
              </a:srgbClr>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600">
                  <a:solidFill>
                    <a:schemeClr val="bg1"/>
                  </a:solidFill>
                  <a:latin typeface="HGP創英角ｺﾞｼｯｸUB" pitchFamily="50" charset="-128"/>
                  <a:ea typeface="HGP創英角ｺﾞｼｯｸUB" pitchFamily="50" charset="-128"/>
                </a:rPr>
                <a:t>仮想化ソフトウェア</a:t>
              </a:r>
            </a:p>
          </p:txBody>
        </p:sp>
        <p:sp>
          <p:nvSpPr>
            <p:cNvPr id="793629" name="Rectangle 29"/>
            <p:cNvSpPr>
              <a:spLocks noChangeArrowheads="1"/>
            </p:cNvSpPr>
            <p:nvPr/>
          </p:nvSpPr>
          <p:spPr bwMode="auto">
            <a:xfrm>
              <a:off x="3107" y="2871"/>
              <a:ext cx="340" cy="284"/>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CPU-1</a:t>
              </a:r>
            </a:p>
          </p:txBody>
        </p:sp>
        <p:sp>
          <p:nvSpPr>
            <p:cNvPr id="793630" name="Rectangle 30"/>
            <p:cNvSpPr>
              <a:spLocks noChangeArrowheads="1"/>
            </p:cNvSpPr>
            <p:nvPr/>
          </p:nvSpPr>
          <p:spPr bwMode="auto">
            <a:xfrm>
              <a:off x="3617" y="2871"/>
              <a:ext cx="340" cy="284"/>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CPU-2</a:t>
              </a:r>
              <a:endParaRPr kumimoji="1" lang="ja-JP" altLang="en-US" sz="1400">
                <a:solidFill>
                  <a:schemeClr val="bg1"/>
                </a:solidFill>
                <a:latin typeface="HGP創英角ｺﾞｼｯｸUB" pitchFamily="50" charset="-128"/>
                <a:ea typeface="HGP創英角ｺﾞｼｯｸUB" pitchFamily="50" charset="-128"/>
              </a:endParaRPr>
            </a:p>
          </p:txBody>
        </p:sp>
        <p:sp>
          <p:nvSpPr>
            <p:cNvPr id="793631" name="Rectangle 31"/>
            <p:cNvSpPr>
              <a:spLocks noChangeArrowheads="1"/>
            </p:cNvSpPr>
            <p:nvPr/>
          </p:nvSpPr>
          <p:spPr bwMode="auto">
            <a:xfrm>
              <a:off x="4128" y="2871"/>
              <a:ext cx="340" cy="284"/>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CPU-3</a:t>
              </a:r>
            </a:p>
          </p:txBody>
        </p:sp>
        <p:sp>
          <p:nvSpPr>
            <p:cNvPr id="793632" name="Rectangle 32"/>
            <p:cNvSpPr>
              <a:spLocks noChangeArrowheads="1"/>
            </p:cNvSpPr>
            <p:nvPr/>
          </p:nvSpPr>
          <p:spPr bwMode="auto">
            <a:xfrm>
              <a:off x="4638" y="2871"/>
              <a:ext cx="340" cy="284"/>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CPU-4</a:t>
              </a:r>
            </a:p>
          </p:txBody>
        </p:sp>
        <p:sp>
          <p:nvSpPr>
            <p:cNvPr id="793633" name="AutoShape 33"/>
            <p:cNvSpPr>
              <a:spLocks noChangeArrowheads="1"/>
            </p:cNvSpPr>
            <p:nvPr/>
          </p:nvSpPr>
          <p:spPr bwMode="auto">
            <a:xfrm>
              <a:off x="3079" y="1312"/>
              <a:ext cx="936" cy="1078"/>
            </a:xfrm>
            <a:prstGeom prst="roundRect">
              <a:avLst>
                <a:gd name="adj" fmla="val 4750"/>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34" name="AutoShape 34"/>
            <p:cNvSpPr>
              <a:spLocks noChangeArrowheads="1"/>
            </p:cNvSpPr>
            <p:nvPr/>
          </p:nvSpPr>
          <p:spPr bwMode="auto">
            <a:xfrm>
              <a:off x="3135" y="2134"/>
              <a:ext cx="823" cy="199"/>
            </a:xfrm>
            <a:prstGeom prst="roundRect">
              <a:avLst>
                <a:gd name="adj" fmla="val 16667"/>
              </a:avLst>
            </a:prstGeom>
            <a:solidFill>
              <a:schemeClr val="tx1">
                <a:alpha val="70000"/>
              </a:scheme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400">
                  <a:solidFill>
                    <a:schemeClr val="bg1"/>
                  </a:solidFill>
                  <a:latin typeface="HGP創英角ｺﾞｼｯｸUB" pitchFamily="50" charset="-128"/>
                  <a:ea typeface="HGP創英角ｺﾞｼｯｸUB" pitchFamily="50" charset="-128"/>
                </a:rPr>
                <a:t>OS</a:t>
              </a:r>
            </a:p>
          </p:txBody>
        </p:sp>
        <p:sp>
          <p:nvSpPr>
            <p:cNvPr id="793635" name="AutoShape 35"/>
            <p:cNvSpPr>
              <a:spLocks noChangeArrowheads="1"/>
            </p:cNvSpPr>
            <p:nvPr/>
          </p:nvSpPr>
          <p:spPr bwMode="auto">
            <a:xfrm>
              <a:off x="3135" y="1624"/>
              <a:ext cx="823" cy="426"/>
            </a:xfrm>
            <a:prstGeom prst="roundRect">
              <a:avLst>
                <a:gd name="adj" fmla="val 16667"/>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HGP創英角ｺﾞｼｯｸUB" pitchFamily="50" charset="-128"/>
                  <a:ea typeface="HGP創英角ｺﾞｼｯｸUB" pitchFamily="50" charset="-128"/>
                </a:rPr>
                <a:t>ソフトウェア</a:t>
              </a:r>
            </a:p>
            <a:p>
              <a:pPr algn="ctr"/>
              <a:r>
                <a:rPr lang="ja-JP" altLang="en-US" sz="1000">
                  <a:solidFill>
                    <a:schemeClr val="bg1"/>
                  </a:solidFill>
                  <a:latin typeface="HGP創英角ｺﾞｼｯｸUB" pitchFamily="50" charset="-128"/>
                  <a:ea typeface="HGP創英角ｺﾞｼｯｸUB" pitchFamily="50" charset="-128"/>
                </a:rPr>
                <a:t>（</a:t>
              </a:r>
              <a:r>
                <a:rPr lang="en-US" altLang="ja-JP" sz="1000">
                  <a:solidFill>
                    <a:schemeClr val="bg1"/>
                  </a:solidFill>
                  <a:latin typeface="HGP創英角ｺﾞｼｯｸUB" pitchFamily="50" charset="-128"/>
                  <a:ea typeface="HGP創英角ｺﾞｼｯｸUB" pitchFamily="50" charset="-128"/>
                </a:rPr>
                <a:t>4CPU</a:t>
              </a:r>
              <a:r>
                <a:rPr lang="ja-JP" altLang="en-US" sz="1000">
                  <a:solidFill>
                    <a:schemeClr val="bg1"/>
                  </a:solidFill>
                  <a:latin typeface="HGP創英角ｺﾞｼｯｸUB" pitchFamily="50" charset="-128"/>
                  <a:ea typeface="HGP創英角ｺﾞｼｯｸUB" pitchFamily="50" charset="-128"/>
                </a:rPr>
                <a:t>ライセンス）</a:t>
              </a:r>
            </a:p>
          </p:txBody>
        </p:sp>
        <p:sp>
          <p:nvSpPr>
            <p:cNvPr id="793636" name="Text Box 36"/>
            <p:cNvSpPr txBox="1">
              <a:spLocks noChangeArrowheads="1"/>
            </p:cNvSpPr>
            <p:nvPr/>
          </p:nvSpPr>
          <p:spPr bwMode="auto">
            <a:xfrm>
              <a:off x="3152" y="1328"/>
              <a:ext cx="777" cy="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800">
                  <a:solidFill>
                    <a:srgbClr val="40458C"/>
                  </a:solidFill>
                  <a:latin typeface="HGP創英角ｺﾞｼｯｸUB" pitchFamily="50" charset="-128"/>
                  <a:ea typeface="HGP創英角ｺﾞｼｯｸUB" pitchFamily="50" charset="-128"/>
                </a:rPr>
                <a:t>仮想マシン</a:t>
              </a:r>
            </a:p>
          </p:txBody>
        </p:sp>
        <p:sp>
          <p:nvSpPr>
            <p:cNvPr id="793637" name="Line 37"/>
            <p:cNvSpPr>
              <a:spLocks noChangeShapeType="1"/>
            </p:cNvSpPr>
            <p:nvPr/>
          </p:nvSpPr>
          <p:spPr bwMode="auto">
            <a:xfrm flipV="1">
              <a:off x="3277" y="2390"/>
              <a:ext cx="0" cy="453"/>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38" name="Line 38"/>
            <p:cNvSpPr>
              <a:spLocks noChangeShapeType="1"/>
            </p:cNvSpPr>
            <p:nvPr/>
          </p:nvSpPr>
          <p:spPr bwMode="auto">
            <a:xfrm flipV="1">
              <a:off x="3788" y="2390"/>
              <a:ext cx="0" cy="453"/>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39" name="AutoShape 39"/>
            <p:cNvSpPr>
              <a:spLocks noChangeArrowheads="1"/>
            </p:cNvSpPr>
            <p:nvPr/>
          </p:nvSpPr>
          <p:spPr bwMode="auto">
            <a:xfrm>
              <a:off x="4071" y="1312"/>
              <a:ext cx="936" cy="1078"/>
            </a:xfrm>
            <a:prstGeom prst="roundRect">
              <a:avLst>
                <a:gd name="adj" fmla="val 4750"/>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40" name="AutoShape 40"/>
            <p:cNvSpPr>
              <a:spLocks noChangeArrowheads="1"/>
            </p:cNvSpPr>
            <p:nvPr/>
          </p:nvSpPr>
          <p:spPr bwMode="auto">
            <a:xfrm>
              <a:off x="4127" y="2134"/>
              <a:ext cx="823" cy="199"/>
            </a:xfrm>
            <a:prstGeom prst="roundRect">
              <a:avLst>
                <a:gd name="adj" fmla="val 16667"/>
              </a:avLst>
            </a:prstGeom>
            <a:solidFill>
              <a:schemeClr val="tx1">
                <a:alpha val="70000"/>
              </a:scheme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400">
                  <a:solidFill>
                    <a:schemeClr val="bg1"/>
                  </a:solidFill>
                  <a:latin typeface="HGP創英角ｺﾞｼｯｸUB" pitchFamily="50" charset="-128"/>
                  <a:ea typeface="HGP創英角ｺﾞｼｯｸUB" pitchFamily="50" charset="-128"/>
                </a:rPr>
                <a:t>OS</a:t>
              </a:r>
            </a:p>
          </p:txBody>
        </p:sp>
        <p:sp>
          <p:nvSpPr>
            <p:cNvPr id="793641" name="AutoShape 41"/>
            <p:cNvSpPr>
              <a:spLocks noChangeArrowheads="1"/>
            </p:cNvSpPr>
            <p:nvPr/>
          </p:nvSpPr>
          <p:spPr bwMode="auto">
            <a:xfrm>
              <a:off x="4127" y="1624"/>
              <a:ext cx="823" cy="426"/>
            </a:xfrm>
            <a:prstGeom prst="roundRect">
              <a:avLst>
                <a:gd name="adj" fmla="val 16667"/>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HGP創英角ｺﾞｼｯｸUB" pitchFamily="50" charset="-128"/>
                  <a:ea typeface="HGP創英角ｺﾞｼｯｸUB" pitchFamily="50" charset="-128"/>
                </a:rPr>
                <a:t>ソフトウェア</a:t>
              </a:r>
            </a:p>
            <a:p>
              <a:pPr algn="ctr"/>
              <a:r>
                <a:rPr lang="ja-JP" altLang="en-US" sz="1000">
                  <a:solidFill>
                    <a:schemeClr val="bg1"/>
                  </a:solidFill>
                  <a:latin typeface="HGP創英角ｺﾞｼｯｸUB" pitchFamily="50" charset="-128"/>
                  <a:ea typeface="HGP創英角ｺﾞｼｯｸUB" pitchFamily="50" charset="-128"/>
                </a:rPr>
                <a:t>（</a:t>
              </a:r>
              <a:r>
                <a:rPr lang="en-US" altLang="ja-JP" sz="1000">
                  <a:solidFill>
                    <a:schemeClr val="bg1"/>
                  </a:solidFill>
                  <a:latin typeface="HGP創英角ｺﾞｼｯｸUB" pitchFamily="50" charset="-128"/>
                  <a:ea typeface="HGP創英角ｺﾞｼｯｸUB" pitchFamily="50" charset="-128"/>
                </a:rPr>
                <a:t>4CPU</a:t>
              </a:r>
              <a:r>
                <a:rPr lang="ja-JP" altLang="en-US" sz="1000">
                  <a:solidFill>
                    <a:schemeClr val="bg1"/>
                  </a:solidFill>
                  <a:latin typeface="HGP創英角ｺﾞｼｯｸUB" pitchFamily="50" charset="-128"/>
                  <a:ea typeface="HGP創英角ｺﾞｼｯｸUB" pitchFamily="50" charset="-128"/>
                </a:rPr>
                <a:t>ライセンス）</a:t>
              </a:r>
            </a:p>
          </p:txBody>
        </p:sp>
        <p:sp>
          <p:nvSpPr>
            <p:cNvPr id="793642" name="Text Box 42"/>
            <p:cNvSpPr txBox="1">
              <a:spLocks noChangeArrowheads="1"/>
            </p:cNvSpPr>
            <p:nvPr/>
          </p:nvSpPr>
          <p:spPr bwMode="auto">
            <a:xfrm>
              <a:off x="4144" y="1328"/>
              <a:ext cx="777" cy="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800">
                  <a:solidFill>
                    <a:srgbClr val="40458C"/>
                  </a:solidFill>
                  <a:latin typeface="HGP創英角ｺﾞｼｯｸUB" pitchFamily="50" charset="-128"/>
                  <a:ea typeface="HGP創英角ｺﾞｼｯｸUB" pitchFamily="50" charset="-128"/>
                </a:rPr>
                <a:t>仮想マシン</a:t>
              </a:r>
            </a:p>
          </p:txBody>
        </p:sp>
        <p:sp>
          <p:nvSpPr>
            <p:cNvPr id="793643" name="Line 43"/>
            <p:cNvSpPr>
              <a:spLocks noChangeShapeType="1"/>
            </p:cNvSpPr>
            <p:nvPr/>
          </p:nvSpPr>
          <p:spPr bwMode="auto">
            <a:xfrm flipV="1">
              <a:off x="4298" y="2390"/>
              <a:ext cx="0" cy="453"/>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44" name="Line 44"/>
            <p:cNvSpPr>
              <a:spLocks noChangeShapeType="1"/>
            </p:cNvSpPr>
            <p:nvPr/>
          </p:nvSpPr>
          <p:spPr bwMode="auto">
            <a:xfrm flipV="1">
              <a:off x="4809" y="2390"/>
              <a:ext cx="0" cy="453"/>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45" name="Text Box 45"/>
            <p:cNvSpPr txBox="1">
              <a:spLocks noChangeArrowheads="1"/>
            </p:cNvSpPr>
            <p:nvPr/>
          </p:nvSpPr>
          <p:spPr bwMode="auto">
            <a:xfrm>
              <a:off x="3447" y="965"/>
              <a:ext cx="117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2400">
                  <a:solidFill>
                    <a:srgbClr val="40458C"/>
                  </a:solidFill>
                  <a:latin typeface="HGP創英角ｺﾞｼｯｸUB" pitchFamily="50" charset="-128"/>
                  <a:ea typeface="HGP創英角ｺﾞｼｯｸUB" pitchFamily="50" charset="-128"/>
                </a:rPr>
                <a:t>物理サーバー</a:t>
              </a:r>
            </a:p>
          </p:txBody>
        </p:sp>
        <p:pic>
          <p:nvPicPr>
            <p:cNvPr id="793646" name="Picture 46" descr="z5tQ_YB07SXzNM"/>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52" y="941"/>
              <a:ext cx="326" cy="326"/>
            </a:xfrm>
            <a:prstGeom prst="rect">
              <a:avLst/>
            </a:prstGeom>
            <a:noFill/>
            <a:extLst>
              <a:ext uri="{909E8E84-426E-40dd-AFC4-6F175D3DCCD1}">
                <a14:hiddenFill xmlns:a14="http://schemas.microsoft.com/office/drawing/2010/main">
                  <a:solidFill>
                    <a:srgbClr val="FFFFFF"/>
                  </a:solidFill>
                </a14:hiddenFill>
              </a:ext>
            </a:extLst>
          </p:spPr>
        </p:pic>
        <p:sp>
          <p:nvSpPr>
            <p:cNvPr id="793647" name="AutoShape 47"/>
            <p:cNvSpPr>
              <a:spLocks noChangeArrowheads="1"/>
            </p:cNvSpPr>
            <p:nvPr/>
          </p:nvSpPr>
          <p:spPr bwMode="auto">
            <a:xfrm>
              <a:off x="2937" y="572"/>
              <a:ext cx="2211" cy="256"/>
            </a:xfrm>
            <a:prstGeom prst="roundRect">
              <a:avLst>
                <a:gd name="adj" fmla="val 50000"/>
              </a:avLst>
            </a:prstGeom>
            <a:solidFill>
              <a:srgbClr val="FFFFCC">
                <a:alpha val="70000"/>
              </a:srgbClr>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000">
                  <a:solidFill>
                    <a:srgbClr val="0000CC"/>
                  </a:solidFill>
                  <a:latin typeface="HGP創英角ｺﾞｼｯｸUB" pitchFamily="50" charset="-128"/>
                  <a:ea typeface="HGP創英角ｺﾞｼｯｸUB" pitchFamily="50" charset="-128"/>
                </a:rPr>
                <a:t>物理サーバー単位</a:t>
              </a:r>
            </a:p>
          </p:txBody>
        </p:sp>
        <p:sp>
          <p:nvSpPr>
            <p:cNvPr id="793648" name="Text Box 48"/>
            <p:cNvSpPr txBox="1">
              <a:spLocks noChangeArrowheads="1"/>
            </p:cNvSpPr>
            <p:nvPr/>
          </p:nvSpPr>
          <p:spPr bwMode="auto">
            <a:xfrm>
              <a:off x="3009" y="3266"/>
              <a:ext cx="2081" cy="1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000">
                  <a:solidFill>
                    <a:srgbClr val="40458C"/>
                  </a:solidFill>
                  <a:latin typeface="HGP創英角ｺﾞｼｯｸUB" pitchFamily="50" charset="-128"/>
                  <a:ea typeface="HGP創英角ｺﾞｼｯｸUB" pitchFamily="50" charset="-128"/>
                </a:rPr>
                <a:t>物理サーバーが搭載する</a:t>
              </a:r>
              <a:r>
                <a:rPr kumimoji="1" lang="en-US" altLang="ja-JP" sz="1000">
                  <a:solidFill>
                    <a:srgbClr val="40458C"/>
                  </a:solidFill>
                  <a:latin typeface="HGP創英角ｺﾞｼｯｸUB" pitchFamily="50" charset="-128"/>
                  <a:ea typeface="HGP創英角ｺﾞｼｯｸUB" pitchFamily="50" charset="-128"/>
                </a:rPr>
                <a:t>CPU</a:t>
              </a:r>
              <a:r>
                <a:rPr kumimoji="1" lang="ja-JP" altLang="en-US" sz="1000">
                  <a:solidFill>
                    <a:srgbClr val="40458C"/>
                  </a:solidFill>
                  <a:latin typeface="HGP創英角ｺﾞｼｯｸUB" pitchFamily="50" charset="-128"/>
                  <a:ea typeface="HGP創英角ｺﾞｼｯｸUB" pitchFamily="50" charset="-128"/>
                </a:rPr>
                <a:t>（コア）数分のライセンス料金</a:t>
              </a:r>
            </a:p>
          </p:txBody>
        </p:sp>
      </p:grpSp>
      <p:sp>
        <p:nvSpPr>
          <p:cNvPr id="793649" name="AutoShape 49"/>
          <p:cNvSpPr>
            <a:spLocks noChangeArrowheads="1"/>
          </p:cNvSpPr>
          <p:nvPr/>
        </p:nvSpPr>
        <p:spPr bwMode="auto">
          <a:xfrm>
            <a:off x="971550" y="5613400"/>
            <a:ext cx="3509963" cy="406400"/>
          </a:xfrm>
          <a:prstGeom prst="roundRect">
            <a:avLst>
              <a:gd name="adj" fmla="val 50000"/>
            </a:avLst>
          </a:prstGeom>
          <a:solidFill>
            <a:srgbClr val="FF9900"/>
          </a:solidFill>
          <a:ln w="38100" algn="ctr">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初期料金を安いが仮想マシン</a:t>
            </a:r>
            <a:r>
              <a:rPr lang="en-US" altLang="ja-JP">
                <a:solidFill>
                  <a:schemeClr val="bg1"/>
                </a:solidFill>
                <a:latin typeface="HGP創英角ｺﾞｼｯｸUB" pitchFamily="50" charset="-128"/>
                <a:ea typeface="HGP創英角ｺﾞｼｯｸUB" pitchFamily="50" charset="-128"/>
              </a:rPr>
              <a:t>+</a:t>
            </a:r>
            <a:r>
              <a:rPr lang="ja-JP" altLang="en-US">
                <a:solidFill>
                  <a:schemeClr val="bg1"/>
                </a:solidFill>
                <a:latin typeface="HGP創英角ｺﾞｼｯｸUB" pitchFamily="50" charset="-128"/>
                <a:ea typeface="HGP創英角ｺﾞｼｯｸUB" pitchFamily="50" charset="-128"/>
              </a:rPr>
              <a:t>ソフトを</a:t>
            </a:r>
          </a:p>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追加すると料金が発生する</a:t>
            </a:r>
          </a:p>
        </p:txBody>
      </p:sp>
      <p:sp>
        <p:nvSpPr>
          <p:cNvPr id="793650" name="AutoShape 50"/>
          <p:cNvSpPr>
            <a:spLocks noChangeArrowheads="1"/>
          </p:cNvSpPr>
          <p:nvPr/>
        </p:nvSpPr>
        <p:spPr bwMode="auto">
          <a:xfrm>
            <a:off x="4662488" y="5613400"/>
            <a:ext cx="3509962" cy="406400"/>
          </a:xfrm>
          <a:prstGeom prst="roundRect">
            <a:avLst>
              <a:gd name="adj" fmla="val 50000"/>
            </a:avLst>
          </a:prstGeom>
          <a:solidFill>
            <a:srgbClr val="FF9900"/>
          </a:solidFill>
          <a:ln w="38100" algn="ctr">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初期料金は高いが仮想マシン</a:t>
            </a:r>
            <a:r>
              <a:rPr lang="en-US" altLang="ja-JP">
                <a:solidFill>
                  <a:schemeClr val="bg1"/>
                </a:solidFill>
                <a:latin typeface="HGP創英角ｺﾞｼｯｸUB" pitchFamily="50" charset="-128"/>
                <a:ea typeface="HGP創英角ｺﾞｼｯｸUB" pitchFamily="50" charset="-128"/>
              </a:rPr>
              <a:t>+</a:t>
            </a:r>
            <a:r>
              <a:rPr lang="ja-JP" altLang="en-US">
                <a:solidFill>
                  <a:schemeClr val="bg1"/>
                </a:solidFill>
                <a:latin typeface="HGP創英角ｺﾞｼｯｸUB" pitchFamily="50" charset="-128"/>
                <a:ea typeface="HGP創英角ｺﾞｼｯｸUB" pitchFamily="50" charset="-128"/>
              </a:rPr>
              <a:t>ソフトを</a:t>
            </a:r>
          </a:p>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追加しても料金が発生しない</a:t>
            </a:r>
          </a:p>
        </p:txBody>
      </p:sp>
      <p:sp>
        <p:nvSpPr>
          <p:cNvPr id="793651" name="AutoShape 51"/>
          <p:cNvSpPr>
            <a:spLocks noChangeArrowheads="1"/>
          </p:cNvSpPr>
          <p:nvPr/>
        </p:nvSpPr>
        <p:spPr bwMode="auto">
          <a:xfrm>
            <a:off x="2771775" y="6084888"/>
            <a:ext cx="3554413" cy="406400"/>
          </a:xfrm>
          <a:prstGeom prst="roundRect">
            <a:avLst>
              <a:gd name="adj" fmla="val 50000"/>
            </a:avLst>
          </a:prstGeom>
          <a:solidFill>
            <a:srgbClr val="0066FF"/>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無料のオープン・ソース・ソフトウェアで構築する</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793626"/>
                                        </p:tgtEl>
                                        <p:attrNameLst>
                                          <p:attrName>style.visibility</p:attrName>
                                        </p:attrNameLst>
                                      </p:cBhvr>
                                      <p:to>
                                        <p:strVal val="visible"/>
                                      </p:to>
                                    </p:set>
                                    <p:anim calcmode="lin" valueType="num">
                                      <p:cBhvr>
                                        <p:cTn id="7" dur="500" fill="hold"/>
                                        <p:tgtEl>
                                          <p:spTgt spid="793626"/>
                                        </p:tgtEl>
                                        <p:attrNameLst>
                                          <p:attrName>ppt_w</p:attrName>
                                        </p:attrNameLst>
                                      </p:cBhvr>
                                      <p:tavLst>
                                        <p:tav tm="0">
                                          <p:val>
                                            <p:fltVal val="0"/>
                                          </p:val>
                                        </p:tav>
                                        <p:tav tm="100000">
                                          <p:val>
                                            <p:strVal val="#ppt_w"/>
                                          </p:val>
                                        </p:tav>
                                      </p:tavLst>
                                    </p:anim>
                                    <p:anim calcmode="lin" valueType="num">
                                      <p:cBhvr>
                                        <p:cTn id="8" dur="500" fill="hold"/>
                                        <p:tgtEl>
                                          <p:spTgt spid="793626"/>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93649"/>
                                        </p:tgtEl>
                                        <p:attrNameLst>
                                          <p:attrName>style.visibility</p:attrName>
                                        </p:attrNameLst>
                                      </p:cBhvr>
                                      <p:to>
                                        <p:strVal val="visible"/>
                                      </p:to>
                                    </p:set>
                                    <p:anim calcmode="lin" valueType="num">
                                      <p:cBhvr>
                                        <p:cTn id="13" dur="500" fill="hold"/>
                                        <p:tgtEl>
                                          <p:spTgt spid="793649"/>
                                        </p:tgtEl>
                                        <p:attrNameLst>
                                          <p:attrName>ppt_w</p:attrName>
                                        </p:attrNameLst>
                                      </p:cBhvr>
                                      <p:tavLst>
                                        <p:tav tm="0">
                                          <p:val>
                                            <p:fltVal val="0"/>
                                          </p:val>
                                        </p:tav>
                                        <p:tav tm="100000">
                                          <p:val>
                                            <p:strVal val="#ppt_w"/>
                                          </p:val>
                                        </p:tav>
                                      </p:tavLst>
                                    </p:anim>
                                    <p:anim calcmode="lin" valueType="num">
                                      <p:cBhvr>
                                        <p:cTn id="14" dur="500" fill="hold"/>
                                        <p:tgtEl>
                                          <p:spTgt spid="793649"/>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793650"/>
                                        </p:tgtEl>
                                        <p:attrNameLst>
                                          <p:attrName>style.visibility</p:attrName>
                                        </p:attrNameLst>
                                      </p:cBhvr>
                                      <p:to>
                                        <p:strVal val="visible"/>
                                      </p:to>
                                    </p:set>
                                    <p:anim calcmode="lin" valueType="num">
                                      <p:cBhvr>
                                        <p:cTn id="19" dur="500" fill="hold"/>
                                        <p:tgtEl>
                                          <p:spTgt spid="793650"/>
                                        </p:tgtEl>
                                        <p:attrNameLst>
                                          <p:attrName>ppt_w</p:attrName>
                                        </p:attrNameLst>
                                      </p:cBhvr>
                                      <p:tavLst>
                                        <p:tav tm="0">
                                          <p:val>
                                            <p:fltVal val="0"/>
                                          </p:val>
                                        </p:tav>
                                        <p:tav tm="100000">
                                          <p:val>
                                            <p:strVal val="#ppt_w"/>
                                          </p:val>
                                        </p:tav>
                                      </p:tavLst>
                                    </p:anim>
                                    <p:anim calcmode="lin" valueType="num">
                                      <p:cBhvr>
                                        <p:cTn id="20" dur="500" fill="hold"/>
                                        <p:tgtEl>
                                          <p:spTgt spid="793650"/>
                                        </p:tgtEl>
                                        <p:attrNameLst>
                                          <p:attrName>ppt_h</p:attrName>
                                        </p:attrNameLst>
                                      </p:cBhvr>
                                      <p:tavLst>
                                        <p:tav tm="0">
                                          <p:val>
                                            <p:fltVal val="0"/>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793651"/>
                                        </p:tgtEl>
                                        <p:attrNameLst>
                                          <p:attrName>style.visibility</p:attrName>
                                        </p:attrNameLst>
                                      </p:cBhvr>
                                      <p:to>
                                        <p:strVal val="visible"/>
                                      </p:to>
                                    </p:set>
                                    <p:anim calcmode="lin" valueType="num">
                                      <p:cBhvr>
                                        <p:cTn id="25" dur="500" fill="hold"/>
                                        <p:tgtEl>
                                          <p:spTgt spid="793651"/>
                                        </p:tgtEl>
                                        <p:attrNameLst>
                                          <p:attrName>ppt_w</p:attrName>
                                        </p:attrNameLst>
                                      </p:cBhvr>
                                      <p:tavLst>
                                        <p:tav tm="0">
                                          <p:val>
                                            <p:fltVal val="0"/>
                                          </p:val>
                                        </p:tav>
                                        <p:tav tm="100000">
                                          <p:val>
                                            <p:strVal val="#ppt_w"/>
                                          </p:val>
                                        </p:tav>
                                      </p:tavLst>
                                    </p:anim>
                                    <p:anim calcmode="lin" valueType="num">
                                      <p:cBhvr>
                                        <p:cTn id="26" dur="500" fill="hold"/>
                                        <p:tgtEl>
                                          <p:spTgt spid="79365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649" grpId="0" animBg="1"/>
      <p:bldP spid="793650" grpId="0" animBg="1"/>
      <p:bldP spid="79365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サーバーの仮想化が生まれてきた歴史的背景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cxnSp>
        <p:nvCxnSpPr>
          <p:cNvPr id="5" name="直線矢印コネクタ 4"/>
          <p:cNvCxnSpPr/>
          <p:nvPr/>
        </p:nvCxnSpPr>
        <p:spPr bwMode="auto">
          <a:xfrm flipV="1">
            <a:off x="709219" y="1695450"/>
            <a:ext cx="0" cy="4629150"/>
          </a:xfrm>
          <a:prstGeom prst="straightConnector1">
            <a:avLst/>
          </a:prstGeom>
          <a:solidFill>
            <a:schemeClr val="bg1"/>
          </a:solidFill>
          <a:ln w="28575" cap="flat" cmpd="sng" algn="ctr">
            <a:solidFill>
              <a:srgbClr val="B2B2B2"/>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線矢印コネクタ 69"/>
          <p:cNvCxnSpPr>
            <a:endCxn id="79" idx="1"/>
          </p:cNvCxnSpPr>
          <p:nvPr/>
        </p:nvCxnSpPr>
        <p:spPr bwMode="auto">
          <a:xfrm>
            <a:off x="709219" y="6305550"/>
            <a:ext cx="7291781" cy="19050"/>
          </a:xfrm>
          <a:prstGeom prst="straightConnector1">
            <a:avLst/>
          </a:prstGeom>
          <a:solidFill>
            <a:schemeClr val="bg1"/>
          </a:solidFill>
          <a:ln w="28575" cap="flat" cmpd="sng" algn="ctr">
            <a:solidFill>
              <a:srgbClr val="B2B2B2"/>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角丸四角形 13"/>
          <p:cNvSpPr/>
          <p:nvPr/>
        </p:nvSpPr>
        <p:spPr bwMode="auto">
          <a:xfrm>
            <a:off x="275438" y="1154130"/>
            <a:ext cx="867562" cy="533400"/>
          </a:xfrm>
          <a:prstGeom prst="roundRect">
            <a:avLst>
              <a:gd name="adj" fmla="val 30738"/>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smtClean="0">
                <a:ln>
                  <a:noFill/>
                </a:ln>
                <a:solidFill>
                  <a:schemeClr val="bg1"/>
                </a:solidFill>
                <a:effectLst/>
                <a:latin typeface="+mj-lt"/>
                <a:ea typeface="HGP創英角ｺﾞｼｯｸUB" pitchFamily="50" charset="-128"/>
              </a:rPr>
              <a:t>TCA</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000" dirty="0">
                <a:solidFill>
                  <a:schemeClr val="bg1"/>
                </a:solidFill>
                <a:latin typeface="+mj-lt"/>
                <a:ea typeface="HGP創英角ｺﾞｼｯｸUB" pitchFamily="50" charset="-128"/>
              </a:rPr>
              <a:t>取得コスト</a:t>
            </a:r>
            <a:endParaRPr kumimoji="0" lang="ja-JP" altLang="en-US" sz="1000" b="0" i="0" u="none" strike="noStrike" cap="none" normalizeH="0" baseline="0" dirty="0" smtClean="0">
              <a:ln>
                <a:noFill/>
              </a:ln>
              <a:solidFill>
                <a:schemeClr val="bg1"/>
              </a:solidFill>
              <a:effectLst/>
              <a:latin typeface="+mj-lt"/>
              <a:ea typeface="HGP創英角ｺﾞｼｯｸUB" pitchFamily="50" charset="-128"/>
            </a:endParaRPr>
          </a:p>
        </p:txBody>
      </p:sp>
      <p:sp>
        <p:nvSpPr>
          <p:cNvPr id="79" name="角丸四角形 78"/>
          <p:cNvSpPr/>
          <p:nvPr/>
        </p:nvSpPr>
        <p:spPr bwMode="auto">
          <a:xfrm>
            <a:off x="8001000" y="6057900"/>
            <a:ext cx="867562" cy="533400"/>
          </a:xfrm>
          <a:prstGeom prst="roundRect">
            <a:avLst>
              <a:gd name="adj" fmla="val 30738"/>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smtClean="0">
                <a:ln>
                  <a:noFill/>
                </a:ln>
                <a:solidFill>
                  <a:schemeClr val="bg1"/>
                </a:solidFill>
                <a:effectLst/>
                <a:latin typeface="+mj-lt"/>
                <a:ea typeface="HGP創英角ｺﾞｼｯｸUB" pitchFamily="50" charset="-128"/>
              </a:rPr>
              <a:t>TCO</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000" dirty="0" smtClean="0">
                <a:solidFill>
                  <a:schemeClr val="bg1"/>
                </a:solidFill>
                <a:latin typeface="+mj-lt"/>
                <a:ea typeface="HGP創英角ｺﾞｼｯｸUB" pitchFamily="50" charset="-128"/>
              </a:rPr>
              <a:t>所有コスト</a:t>
            </a:r>
            <a:endParaRPr kumimoji="0" lang="ja-JP" altLang="en-US" sz="1000" b="0" i="0" u="none" strike="noStrike" cap="none" normalizeH="0" baseline="0" dirty="0" smtClean="0">
              <a:ln>
                <a:noFill/>
              </a:ln>
              <a:solidFill>
                <a:schemeClr val="bg1"/>
              </a:solidFill>
              <a:effectLst/>
              <a:latin typeface="+mj-lt"/>
              <a:ea typeface="HGP創英角ｺﾞｼｯｸUB" pitchFamily="50" charset="-128"/>
            </a:endParaRPr>
          </a:p>
        </p:txBody>
      </p:sp>
      <p:cxnSp>
        <p:nvCxnSpPr>
          <p:cNvPr id="22" name="直線矢印コネクタ 21"/>
          <p:cNvCxnSpPr>
            <a:stCxn id="20" idx="2"/>
          </p:cNvCxnSpPr>
          <p:nvPr/>
        </p:nvCxnSpPr>
        <p:spPr bwMode="auto">
          <a:xfrm flipH="1">
            <a:off x="3035667" y="2068744"/>
            <a:ext cx="3075014" cy="3265256"/>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角丸四角形 27"/>
          <p:cNvSpPr/>
          <p:nvPr/>
        </p:nvSpPr>
        <p:spPr bwMode="auto">
          <a:xfrm>
            <a:off x="5334000" y="2209800"/>
            <a:ext cx="3534562" cy="914400"/>
          </a:xfrm>
          <a:prstGeom prst="roundRect">
            <a:avLst/>
          </a:prstGeom>
          <a:solidFill>
            <a:srgbClr val="FFFF99">
              <a:alpha val="69804"/>
            </a:srgbClr>
          </a:solidFill>
          <a:ln w="28575"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b="1" dirty="0" smtClean="0">
                <a:solidFill>
                  <a:srgbClr val="0000CC"/>
                </a:solidFill>
              </a:rPr>
              <a:t>仮想システムの採用：１９６７年～</a:t>
            </a:r>
            <a:endParaRPr lang="en-US" altLang="ja-JP" b="1" dirty="0" smtClean="0">
              <a:solidFill>
                <a:srgbClr val="0000CC"/>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sz="1050" dirty="0" smtClean="0">
                <a:solidFill>
                  <a:srgbClr val="0000CC"/>
                </a:solidFill>
              </a:rPr>
              <a:t>背景</a:t>
            </a:r>
            <a:r>
              <a:rPr kumimoji="0" lang="ja-JP" altLang="en-US" sz="1050" b="0" i="0" u="none" strike="noStrike" cap="none" normalizeH="0" baseline="0" dirty="0" smtClean="0">
                <a:ln>
                  <a:noFill/>
                </a:ln>
                <a:solidFill>
                  <a:srgbClr val="0000CC"/>
                </a:solidFill>
                <a:effectLst/>
              </a:rPr>
              <a:t>：高価なため複数台の購入は困難</a:t>
            </a:r>
          </a:p>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baseline="0" dirty="0" smtClean="0">
                <a:ln>
                  <a:noFill/>
                </a:ln>
                <a:solidFill>
                  <a:srgbClr val="0000CC"/>
                </a:solidFill>
                <a:effectLst/>
              </a:rPr>
              <a:t>目的：業務目的や部門毎の専用システムとして使い勝手のよいシステムを提供するため</a:t>
            </a:r>
          </a:p>
        </p:txBody>
      </p:sp>
      <p:grpSp>
        <p:nvGrpSpPr>
          <p:cNvPr id="3" name="グループ化 2"/>
          <p:cNvGrpSpPr/>
          <p:nvPr/>
        </p:nvGrpSpPr>
        <p:grpSpPr>
          <a:xfrm>
            <a:off x="5005781" y="1154344"/>
            <a:ext cx="2220886" cy="914400"/>
            <a:chOff x="5005781" y="1154344"/>
            <a:chExt cx="2220886" cy="914400"/>
          </a:xfrm>
        </p:grpSpPr>
        <p:sp>
          <p:nvSpPr>
            <p:cNvPr id="20" name="角丸四角形 19"/>
            <p:cNvSpPr/>
            <p:nvPr/>
          </p:nvSpPr>
          <p:spPr bwMode="auto">
            <a:xfrm>
              <a:off x="5005781" y="1154344"/>
              <a:ext cx="2209800" cy="914400"/>
            </a:xfrm>
            <a:prstGeom prst="round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メインフレーム</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購入価格は、高価</a:t>
              </a:r>
              <a:endParaRPr lang="ja-JP" altLang="en-US" sz="1000" dirty="0">
                <a:solidFill>
                  <a:schemeClr val="bg1"/>
                </a:solidFill>
                <a:latin typeface="HGP創英角ｺﾞｼｯｸUB" pitchFamily="50" charset="-128"/>
                <a:ea typeface="HGP創英角ｺﾞｼｯｸUB" pitchFamily="50" charset="-128"/>
              </a:endParaRP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会社に一台／数台</a:t>
              </a:r>
            </a:p>
          </p:txBody>
        </p:sp>
        <p:sp>
          <p:nvSpPr>
            <p:cNvPr id="233" name="テキスト ボックス 232"/>
            <p:cNvSpPr txBox="1"/>
            <p:nvPr/>
          </p:nvSpPr>
          <p:spPr>
            <a:xfrm>
              <a:off x="6400800" y="1752600"/>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１９６０年代</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nvGrpSpPr>
          <p:cNvPr id="4" name="グループ化 3"/>
          <p:cNvGrpSpPr/>
          <p:nvPr/>
        </p:nvGrpSpPr>
        <p:grpSpPr>
          <a:xfrm>
            <a:off x="838200" y="2743200"/>
            <a:ext cx="2210656" cy="914400"/>
            <a:chOff x="838200" y="2743200"/>
            <a:chExt cx="2210656" cy="914400"/>
          </a:xfrm>
        </p:grpSpPr>
        <p:sp>
          <p:nvSpPr>
            <p:cNvPr id="83" name="角丸四角形 82"/>
            <p:cNvSpPr/>
            <p:nvPr/>
          </p:nvSpPr>
          <p:spPr bwMode="auto">
            <a:xfrm>
              <a:off x="838200" y="2743200"/>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オフコン・ミニコン</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購入価格は、比較的安価</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部門に一台／数台</a:t>
              </a:r>
            </a:p>
          </p:txBody>
        </p:sp>
        <p:sp>
          <p:nvSpPr>
            <p:cNvPr id="109" name="テキスト ボックス 108"/>
            <p:cNvSpPr txBox="1"/>
            <p:nvPr/>
          </p:nvSpPr>
          <p:spPr>
            <a:xfrm>
              <a:off x="2222989" y="3368103"/>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１９８０年代</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nvGrpSpPr>
          <p:cNvPr id="8" name="グループ化 7"/>
          <p:cNvGrpSpPr/>
          <p:nvPr/>
        </p:nvGrpSpPr>
        <p:grpSpPr>
          <a:xfrm>
            <a:off x="3048000" y="3200400"/>
            <a:ext cx="5820562" cy="1934967"/>
            <a:chOff x="3048000" y="3200400"/>
            <a:chExt cx="5820562" cy="1934967"/>
          </a:xfrm>
        </p:grpSpPr>
        <p:cxnSp>
          <p:nvCxnSpPr>
            <p:cNvPr id="89" name="直線矢印コネクタ 88"/>
            <p:cNvCxnSpPr>
              <a:stCxn id="83" idx="3"/>
              <a:endCxn id="84" idx="1"/>
            </p:cNvCxnSpPr>
            <p:nvPr/>
          </p:nvCxnSpPr>
          <p:spPr bwMode="auto">
            <a:xfrm>
              <a:off x="3048000" y="3200400"/>
              <a:ext cx="3610762" cy="1477767"/>
            </a:xfrm>
            <a:prstGeom prst="straightConnector1">
              <a:avLst/>
            </a:prstGeom>
            <a:solidFill>
              <a:schemeClr val="bg1"/>
            </a:solidFill>
            <a:ln w="38100" cap="flat" cmpd="sng" algn="ctr">
              <a:solidFill>
                <a:srgbClr val="008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 name="グループ化 5"/>
            <p:cNvGrpSpPr/>
            <p:nvPr/>
          </p:nvGrpSpPr>
          <p:grpSpPr>
            <a:xfrm>
              <a:off x="6658762" y="4220967"/>
              <a:ext cx="2209800" cy="914400"/>
              <a:chOff x="6658762" y="4220967"/>
              <a:chExt cx="2209800" cy="914400"/>
            </a:xfrm>
          </p:grpSpPr>
          <p:sp>
            <p:nvSpPr>
              <p:cNvPr id="84" name="角丸四角形 83"/>
              <p:cNvSpPr/>
              <p:nvPr/>
            </p:nvSpPr>
            <p:spPr bwMode="auto">
              <a:xfrm>
                <a:off x="6658762" y="4220967"/>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オープン・システム</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購入価格は、極めて安価</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部門／個人に一台</a:t>
                </a:r>
              </a:p>
            </p:txBody>
          </p:sp>
          <p:sp>
            <p:nvSpPr>
              <p:cNvPr id="110" name="テキスト ボックス 109"/>
              <p:cNvSpPr txBox="1"/>
              <p:nvPr/>
            </p:nvSpPr>
            <p:spPr>
              <a:xfrm>
                <a:off x="8042695" y="4853186"/>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１９９０年代</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grpSp>
        <p:nvGrpSpPr>
          <p:cNvPr id="9" name="グループ化 8"/>
          <p:cNvGrpSpPr/>
          <p:nvPr/>
        </p:nvGrpSpPr>
        <p:grpSpPr>
          <a:xfrm>
            <a:off x="839056" y="4678167"/>
            <a:ext cx="5819706" cy="1494033"/>
            <a:chOff x="839056" y="4678167"/>
            <a:chExt cx="5819706" cy="1494033"/>
          </a:xfrm>
        </p:grpSpPr>
        <p:cxnSp>
          <p:nvCxnSpPr>
            <p:cNvPr id="93" name="直線矢印コネクタ 92"/>
            <p:cNvCxnSpPr>
              <a:stCxn id="84" idx="1"/>
              <a:endCxn id="85" idx="3"/>
            </p:cNvCxnSpPr>
            <p:nvPr/>
          </p:nvCxnSpPr>
          <p:spPr bwMode="auto">
            <a:xfrm flipH="1">
              <a:off x="3048856" y="4678167"/>
              <a:ext cx="3609906" cy="1036833"/>
            </a:xfrm>
            <a:prstGeom prst="straightConnector1">
              <a:avLst/>
            </a:prstGeom>
            <a:solidFill>
              <a:schemeClr val="bg1"/>
            </a:solidFill>
            <a:ln w="38100" cap="flat" cmpd="sng" algn="ctr">
              <a:solidFill>
                <a:srgbClr val="008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 name="グループ化 6"/>
            <p:cNvGrpSpPr/>
            <p:nvPr/>
          </p:nvGrpSpPr>
          <p:grpSpPr>
            <a:xfrm>
              <a:off x="839056" y="5257800"/>
              <a:ext cx="2209800" cy="914400"/>
              <a:chOff x="839056" y="5257800"/>
              <a:chExt cx="2209800" cy="914400"/>
            </a:xfrm>
          </p:grpSpPr>
          <p:sp>
            <p:nvSpPr>
              <p:cNvPr id="85" name="角丸四角形 84"/>
              <p:cNvSpPr/>
              <p:nvPr/>
            </p:nvSpPr>
            <p:spPr bwMode="auto">
              <a:xfrm>
                <a:off x="839056" y="5257800"/>
                <a:ext cx="2209800" cy="914400"/>
              </a:xfrm>
              <a:prstGeom prst="roundRect">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クラウド・システム</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購入せずサービスとして使用</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共有／運用の自動化</a:t>
                </a:r>
              </a:p>
            </p:txBody>
          </p:sp>
          <p:sp>
            <p:nvSpPr>
              <p:cNvPr id="111" name="テキスト ボックス 110"/>
              <p:cNvSpPr txBox="1"/>
              <p:nvPr/>
            </p:nvSpPr>
            <p:spPr>
              <a:xfrm>
                <a:off x="2209800" y="5867400"/>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２０１０年代</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grpSp>
        <p:nvGrpSpPr>
          <p:cNvPr id="10" name="グループ化 9"/>
          <p:cNvGrpSpPr/>
          <p:nvPr/>
        </p:nvGrpSpPr>
        <p:grpSpPr>
          <a:xfrm>
            <a:off x="2590800" y="2057400"/>
            <a:ext cx="2355212" cy="1310703"/>
            <a:chOff x="2590800" y="2057400"/>
            <a:chExt cx="2355212" cy="1310703"/>
          </a:xfrm>
        </p:grpSpPr>
        <p:sp>
          <p:nvSpPr>
            <p:cNvPr id="112" name="角丸四角形 111"/>
            <p:cNvSpPr/>
            <p:nvPr/>
          </p:nvSpPr>
          <p:spPr bwMode="auto">
            <a:xfrm>
              <a:off x="2590800" y="2057400"/>
              <a:ext cx="2355212" cy="596971"/>
            </a:xfrm>
            <a:prstGeom prst="roundRect">
              <a:avLst>
                <a:gd name="adj" fmla="val 50000"/>
              </a:avLst>
            </a:prstGeom>
            <a:solidFill>
              <a:srgbClr val="FF0000">
                <a:alpha val="69804"/>
              </a:srgbClr>
            </a:solidFill>
            <a:ln w="28575"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smtClean="0">
                  <a:ln>
                    <a:noFill/>
                  </a:ln>
                  <a:solidFill>
                    <a:schemeClr val="bg1"/>
                  </a:solidFill>
                  <a:effectLst/>
                </a:rPr>
                <a:t>プロセッサーの種類の多様化</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50" dirty="0" smtClean="0">
                  <a:solidFill>
                    <a:schemeClr val="bg1"/>
                  </a:solidFill>
                </a:rPr>
                <a:t>互換性に課題</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a:ln>
                    <a:noFill/>
                  </a:ln>
                  <a:solidFill>
                    <a:schemeClr val="bg1"/>
                  </a:solidFill>
                  <a:effectLst/>
                </a:rPr>
                <a:t>一層</a:t>
              </a:r>
              <a:r>
                <a:rPr kumimoji="0" lang="ja-JP" altLang="en-US" sz="1050" b="0" i="0" u="none" strike="noStrike" cap="none" normalizeH="0" baseline="0" dirty="0" smtClean="0">
                  <a:ln>
                    <a:noFill/>
                  </a:ln>
                  <a:solidFill>
                    <a:schemeClr val="bg1"/>
                  </a:solidFill>
                  <a:effectLst/>
                </a:rPr>
                <a:t>の価格低下圧力</a:t>
              </a:r>
            </a:p>
          </p:txBody>
        </p:sp>
        <p:cxnSp>
          <p:nvCxnSpPr>
            <p:cNvPr id="235" name="直線コネクタ 234"/>
            <p:cNvCxnSpPr/>
            <p:nvPr/>
          </p:nvCxnSpPr>
          <p:spPr bwMode="auto">
            <a:xfrm>
              <a:off x="3464462" y="2654371"/>
              <a:ext cx="0" cy="713732"/>
            </a:xfrm>
            <a:prstGeom prst="line">
              <a:avLst/>
            </a:prstGeom>
            <a:solidFill>
              <a:schemeClr val="bg1"/>
            </a:solidFill>
            <a:ln w="12700" cap="flat" cmpd="sng" algn="ctr">
              <a:solidFill>
                <a:srgbClr val="008000"/>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1" name="グループ化 10"/>
          <p:cNvGrpSpPr/>
          <p:nvPr/>
        </p:nvGrpSpPr>
        <p:grpSpPr>
          <a:xfrm>
            <a:off x="5531344" y="3342312"/>
            <a:ext cx="2950748" cy="1018837"/>
            <a:chOff x="5531344" y="3342312"/>
            <a:chExt cx="2950748" cy="1018837"/>
          </a:xfrm>
        </p:grpSpPr>
        <p:sp>
          <p:nvSpPr>
            <p:cNvPr id="100" name="角丸四角形 99"/>
            <p:cNvSpPr/>
            <p:nvPr/>
          </p:nvSpPr>
          <p:spPr bwMode="auto">
            <a:xfrm>
              <a:off x="5531344" y="3342312"/>
              <a:ext cx="2950748" cy="596971"/>
            </a:xfrm>
            <a:prstGeom prst="roundRect">
              <a:avLst>
                <a:gd name="adj" fmla="val 50000"/>
              </a:avLst>
            </a:prstGeom>
            <a:solidFill>
              <a:srgbClr val="FF0000">
                <a:alpha val="69804"/>
              </a:srgbClr>
            </a:solidFill>
            <a:ln w="28575"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smtClean="0">
                  <a:ln>
                    <a:noFill/>
                  </a:ln>
                  <a:solidFill>
                    <a:schemeClr val="bg1"/>
                  </a:solidFill>
                  <a:effectLst/>
                </a:rPr>
                <a:t>部門サーバーや個人使用のＰＣが普及</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50" dirty="0" smtClean="0">
                  <a:solidFill>
                    <a:schemeClr val="bg1"/>
                  </a:solidFill>
                </a:rPr>
                <a:t>コンピューターの台数が増大</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a:ln>
                    <a:noFill/>
                  </a:ln>
                  <a:solidFill>
                    <a:schemeClr val="bg1"/>
                  </a:solidFill>
                  <a:effectLst/>
                </a:rPr>
                <a:t>運用</a:t>
              </a:r>
              <a:r>
                <a:rPr kumimoji="0" lang="ja-JP" altLang="en-US" sz="1050" b="0" i="0" u="none" strike="noStrike" cap="none" normalizeH="0" baseline="0" dirty="0" smtClean="0">
                  <a:ln>
                    <a:noFill/>
                  </a:ln>
                  <a:solidFill>
                    <a:schemeClr val="bg1"/>
                  </a:solidFill>
                  <a:effectLst/>
                </a:rPr>
                <a:t>管理コストの増大が課題</a:t>
              </a:r>
            </a:p>
          </p:txBody>
        </p:sp>
        <p:cxnSp>
          <p:nvCxnSpPr>
            <p:cNvPr id="115" name="直線コネクタ 114"/>
            <p:cNvCxnSpPr/>
            <p:nvPr/>
          </p:nvCxnSpPr>
          <p:spPr bwMode="auto">
            <a:xfrm>
              <a:off x="6019800" y="3962400"/>
              <a:ext cx="0" cy="398749"/>
            </a:xfrm>
            <a:prstGeom prst="line">
              <a:avLst/>
            </a:prstGeom>
            <a:solidFill>
              <a:schemeClr val="bg1"/>
            </a:solidFill>
            <a:ln w="12700" cap="flat" cmpd="sng" algn="ctr">
              <a:solidFill>
                <a:srgbClr val="008000"/>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3" name="グループ化 12"/>
          <p:cNvGrpSpPr/>
          <p:nvPr/>
        </p:nvGrpSpPr>
        <p:grpSpPr>
          <a:xfrm>
            <a:off x="839056" y="4084833"/>
            <a:ext cx="2894744" cy="791967"/>
            <a:chOff x="839056" y="4084833"/>
            <a:chExt cx="2894744" cy="791967"/>
          </a:xfrm>
        </p:grpSpPr>
        <p:sp>
          <p:nvSpPr>
            <p:cNvPr id="117" name="角丸四角形 116"/>
            <p:cNvSpPr/>
            <p:nvPr/>
          </p:nvSpPr>
          <p:spPr bwMode="auto">
            <a:xfrm>
              <a:off x="839056" y="4084833"/>
              <a:ext cx="2514600" cy="791967"/>
            </a:xfrm>
            <a:prstGeom prst="roundRect">
              <a:avLst>
                <a:gd name="adj" fmla="val 50000"/>
              </a:avLst>
            </a:prstGeom>
            <a:solidFill>
              <a:srgbClr val="FF0000">
                <a:alpha val="69804"/>
              </a:srgbClr>
            </a:solidFill>
            <a:ln w="28575" cap="flat" cmpd="sng" algn="ctr">
              <a:solidFill>
                <a:srgbClr val="0000CC"/>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smtClean="0">
                  <a:ln>
                    <a:noFill/>
                  </a:ln>
                  <a:solidFill>
                    <a:schemeClr val="bg1"/>
                  </a:solidFill>
                  <a:effectLst/>
                </a:rPr>
                <a:t>オープン・システムへの対応</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50" dirty="0">
                  <a:solidFill>
                    <a:schemeClr val="bg1"/>
                  </a:solidFill>
                </a:rPr>
                <a:t>価格低下の</a:t>
              </a:r>
              <a:r>
                <a:rPr lang="ja-JP" altLang="en-US" sz="1050" dirty="0" smtClean="0">
                  <a:solidFill>
                    <a:schemeClr val="bg1"/>
                  </a:solidFill>
                </a:rPr>
                <a:t>圧力</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smtClean="0">
                  <a:ln>
                    <a:noFill/>
                  </a:ln>
                  <a:solidFill>
                    <a:schemeClr val="bg1"/>
                  </a:solidFill>
                  <a:effectLst/>
                </a:rPr>
                <a:t>ミッション・クリティカル・ニーズへの対応</a:t>
              </a:r>
            </a:p>
          </p:txBody>
        </p:sp>
        <p:cxnSp>
          <p:nvCxnSpPr>
            <p:cNvPr id="118" name="直線コネクタ 117"/>
            <p:cNvCxnSpPr>
              <a:stCxn id="117" idx="3"/>
            </p:cNvCxnSpPr>
            <p:nvPr/>
          </p:nvCxnSpPr>
          <p:spPr bwMode="auto">
            <a:xfrm>
              <a:off x="3353656" y="4480817"/>
              <a:ext cx="380144" cy="0"/>
            </a:xfrm>
            <a:prstGeom prst="line">
              <a:avLst/>
            </a:prstGeom>
            <a:solidFill>
              <a:schemeClr val="bg1"/>
            </a:solidFill>
            <a:ln w="12700" cap="flat" cmpd="sng" algn="ctr">
              <a:solidFill>
                <a:srgbClr val="0000CC"/>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 name="テキスト ボックス 1"/>
          <p:cNvSpPr txBox="1"/>
          <p:nvPr/>
        </p:nvSpPr>
        <p:spPr>
          <a:xfrm>
            <a:off x="1143000" y="1154344"/>
            <a:ext cx="3294492" cy="498598"/>
          </a:xfrm>
          <a:prstGeom prst="rect">
            <a:avLst/>
          </a:prstGeom>
          <a:noFill/>
        </p:spPr>
        <p:txBody>
          <a:bodyPr wrap="none" rtlCol="0">
            <a:spAutoFit/>
          </a:bodyPr>
          <a:lstStyle/>
          <a:p>
            <a:r>
              <a:rPr kumimoji="1" lang="en-US" altLang="ja-JP" dirty="0" smtClean="0">
                <a:solidFill>
                  <a:srgbClr val="0000CC"/>
                </a:solidFill>
                <a:latin typeface="Arial" pitchFamily="34" charset="0"/>
                <a:ea typeface="HGP創英角ｺﾞｼｯｸUB" pitchFamily="50" charset="-128"/>
                <a:cs typeface="Arial" pitchFamily="34" charset="0"/>
              </a:rPr>
              <a:t>TCA</a:t>
            </a:r>
            <a:r>
              <a:rPr kumimoji="1" lang="ja-JP" altLang="en-US" dirty="0" smtClean="0">
                <a:solidFill>
                  <a:srgbClr val="0000CC"/>
                </a:solidFill>
                <a:latin typeface="Arial" pitchFamily="34" charset="0"/>
                <a:ea typeface="HGP創英角ｺﾞｼｯｸUB" pitchFamily="50" charset="-128"/>
                <a:cs typeface="Arial" pitchFamily="34" charset="0"/>
              </a:rPr>
              <a:t>：</a:t>
            </a:r>
            <a:r>
              <a:rPr kumimoji="1" lang="en-US" altLang="ja-JP" dirty="0" smtClean="0">
                <a:solidFill>
                  <a:srgbClr val="0000CC"/>
                </a:solidFill>
                <a:latin typeface="Arial" pitchFamily="34" charset="0"/>
                <a:ea typeface="HGP創英角ｺﾞｼｯｸUB" pitchFamily="50" charset="-128"/>
                <a:cs typeface="Arial" pitchFamily="34" charset="0"/>
              </a:rPr>
              <a:t>Total Cost of Acquisition</a:t>
            </a:r>
            <a:endParaRPr kumimoji="1" lang="en-US" altLang="ja-JP" dirty="0">
              <a:solidFill>
                <a:srgbClr val="0000CC"/>
              </a:solidFill>
              <a:latin typeface="Arial" pitchFamily="34" charset="0"/>
              <a:ea typeface="HGP創英角ｺﾞｼｯｸUB" pitchFamily="50" charset="-128"/>
              <a:cs typeface="Arial" pitchFamily="34" charset="0"/>
            </a:endParaRPr>
          </a:p>
          <a:p>
            <a:r>
              <a:rPr kumimoji="1" lang="ja-JP" altLang="en-US" dirty="0" smtClean="0">
                <a:solidFill>
                  <a:srgbClr val="0000CC"/>
                </a:solidFill>
                <a:latin typeface="Arial" pitchFamily="34" charset="0"/>
                <a:ea typeface="HGP創英角ｺﾞｼｯｸUB" pitchFamily="50" charset="-128"/>
                <a:cs typeface="Arial" pitchFamily="34" charset="0"/>
              </a:rPr>
              <a:t>システムの購入に初期導入作業にかかわるコスト</a:t>
            </a:r>
            <a:endParaRPr kumimoji="1" lang="en-US" altLang="ja-JP" dirty="0" smtClean="0">
              <a:solidFill>
                <a:srgbClr val="0000CC"/>
              </a:solidFill>
              <a:latin typeface="Arial" pitchFamily="34" charset="0"/>
              <a:ea typeface="HGP創英角ｺﾞｼｯｸUB" pitchFamily="50" charset="-128"/>
              <a:cs typeface="Arial" pitchFamily="34" charset="0"/>
            </a:endParaRPr>
          </a:p>
        </p:txBody>
      </p:sp>
      <p:sp>
        <p:nvSpPr>
          <p:cNvPr id="30" name="テキスト ボックス 29"/>
          <p:cNvSpPr txBox="1"/>
          <p:nvPr/>
        </p:nvSpPr>
        <p:spPr>
          <a:xfrm>
            <a:off x="990600" y="6400800"/>
            <a:ext cx="7294059" cy="276999"/>
          </a:xfrm>
          <a:prstGeom prst="rect">
            <a:avLst/>
          </a:prstGeom>
          <a:noFill/>
        </p:spPr>
        <p:txBody>
          <a:bodyPr wrap="square" rtlCol="0">
            <a:spAutoFit/>
          </a:bodyPr>
          <a:lstStyle/>
          <a:p>
            <a:r>
              <a:rPr kumimoji="1" lang="en-US" altLang="ja-JP" dirty="0" smtClean="0">
                <a:solidFill>
                  <a:srgbClr val="00B050"/>
                </a:solidFill>
                <a:latin typeface="Arial" pitchFamily="34" charset="0"/>
                <a:ea typeface="HGP創英角ｺﾞｼｯｸUB" pitchFamily="50" charset="-128"/>
                <a:cs typeface="Arial" pitchFamily="34" charset="0"/>
              </a:rPr>
              <a:t>TCO</a:t>
            </a:r>
            <a:r>
              <a:rPr kumimoji="1" lang="ja-JP" altLang="en-US" dirty="0" smtClean="0">
                <a:solidFill>
                  <a:srgbClr val="00B050"/>
                </a:solidFill>
                <a:latin typeface="Arial" pitchFamily="34" charset="0"/>
                <a:ea typeface="HGP創英角ｺﾞｼｯｸUB" pitchFamily="50" charset="-128"/>
                <a:cs typeface="Arial" pitchFamily="34" charset="0"/>
              </a:rPr>
              <a:t>：</a:t>
            </a:r>
            <a:r>
              <a:rPr kumimoji="1" lang="en-US" altLang="ja-JP" dirty="0" smtClean="0">
                <a:solidFill>
                  <a:srgbClr val="00B050"/>
                </a:solidFill>
                <a:latin typeface="Arial" pitchFamily="34" charset="0"/>
                <a:ea typeface="HGP創英角ｺﾞｼｯｸUB" pitchFamily="50" charset="-128"/>
                <a:cs typeface="Arial" pitchFamily="34" charset="0"/>
              </a:rPr>
              <a:t>Total Cost of Ownership</a:t>
            </a:r>
            <a:r>
              <a:rPr kumimoji="1" lang="ja-JP" altLang="en-US" dirty="0" smtClean="0">
                <a:solidFill>
                  <a:srgbClr val="00B050"/>
                </a:solidFill>
                <a:latin typeface="Arial" pitchFamily="34" charset="0"/>
                <a:ea typeface="HGP創英角ｺﾞｼｯｸUB" pitchFamily="50" charset="-128"/>
                <a:cs typeface="Arial" pitchFamily="34" charset="0"/>
              </a:rPr>
              <a:t>　</a:t>
            </a:r>
            <a:r>
              <a:rPr kumimoji="1" lang="en-US" altLang="ja-JP" dirty="0" smtClean="0">
                <a:solidFill>
                  <a:srgbClr val="00B050"/>
                </a:solidFill>
                <a:latin typeface="Arial" pitchFamily="34" charset="0"/>
                <a:ea typeface="HGP創英角ｺﾞｼｯｸUB" pitchFamily="50" charset="-128"/>
                <a:cs typeface="Arial" pitchFamily="34" charset="0"/>
              </a:rPr>
              <a:t>TCA</a:t>
            </a:r>
            <a:r>
              <a:rPr kumimoji="1" lang="ja-JP" altLang="en-US" dirty="0" smtClean="0">
                <a:solidFill>
                  <a:srgbClr val="00B050"/>
                </a:solidFill>
                <a:latin typeface="Arial" pitchFamily="34" charset="0"/>
                <a:ea typeface="HGP創英角ｺﾞｼｯｸUB" pitchFamily="50" charset="-128"/>
                <a:cs typeface="Arial" pitchFamily="34" charset="0"/>
              </a:rPr>
              <a:t>に加え所有することにともなう</a:t>
            </a:r>
            <a:r>
              <a:rPr kumimoji="1" lang="ja-JP" altLang="en-US" dirty="0">
                <a:solidFill>
                  <a:srgbClr val="00B050"/>
                </a:solidFill>
                <a:latin typeface="Arial" pitchFamily="34" charset="0"/>
                <a:ea typeface="HGP創英角ｺﾞｼｯｸUB" pitchFamily="50" charset="-128"/>
                <a:cs typeface="Arial" pitchFamily="34" charset="0"/>
              </a:rPr>
              <a:t>運用管理</a:t>
            </a:r>
            <a:r>
              <a:rPr kumimoji="1" lang="ja-JP" altLang="en-US" dirty="0" smtClean="0">
                <a:solidFill>
                  <a:srgbClr val="00B050"/>
                </a:solidFill>
                <a:latin typeface="Arial" pitchFamily="34" charset="0"/>
                <a:ea typeface="HGP創英角ｺﾞｼｯｸUB" pitchFamily="50" charset="-128"/>
                <a:cs typeface="Arial" pitchFamily="34" charset="0"/>
              </a:rPr>
              <a:t>、保守作業にかかわるコスト</a:t>
            </a:r>
            <a:endParaRPr kumimoji="1" lang="en-US" altLang="ja-JP" dirty="0" smtClean="0">
              <a:solidFill>
                <a:srgbClr val="00B050"/>
              </a:solidFill>
              <a:latin typeface="Arial" pitchFamily="34" charset="0"/>
              <a:ea typeface="HGP創英角ｺﾞｼｯｸUB" pitchFamily="50" charset="-128"/>
              <a:cs typeface="Arial" pitchFamily="34" charset="0"/>
            </a:endParaRPr>
          </a:p>
        </p:txBody>
      </p:sp>
      <p:sp>
        <p:nvSpPr>
          <p:cNvPr id="98" name="角丸四角形 97"/>
          <p:cNvSpPr/>
          <p:nvPr/>
        </p:nvSpPr>
        <p:spPr bwMode="auto">
          <a:xfrm>
            <a:off x="3522752" y="5257800"/>
            <a:ext cx="3534562" cy="914400"/>
          </a:xfrm>
          <a:prstGeom prst="roundRect">
            <a:avLst/>
          </a:prstGeom>
          <a:solidFill>
            <a:srgbClr val="FFFF99">
              <a:alpha val="69804"/>
            </a:srgbClr>
          </a:solidFill>
          <a:ln w="28575"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b="1" dirty="0" smtClean="0">
                <a:solidFill>
                  <a:srgbClr val="008000"/>
                </a:solidFill>
              </a:rPr>
              <a:t>仮想システムの採用：２０００年～</a:t>
            </a:r>
            <a:endParaRPr lang="en-US" altLang="ja-JP" b="1" dirty="0" smtClean="0">
              <a:solidFill>
                <a:srgbClr val="008000"/>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sz="1050" dirty="0" smtClean="0">
                <a:solidFill>
                  <a:srgbClr val="008000"/>
                </a:solidFill>
              </a:rPr>
              <a:t>背景</a:t>
            </a:r>
            <a:r>
              <a:rPr kumimoji="0" lang="ja-JP" altLang="en-US" sz="1050" b="0" i="0" u="none" strike="noStrike" cap="none" normalizeH="0" baseline="0" dirty="0" smtClean="0">
                <a:ln>
                  <a:noFill/>
                </a:ln>
                <a:solidFill>
                  <a:srgbClr val="008000"/>
                </a:solidFill>
                <a:effectLst/>
              </a:rPr>
              <a:t>：システム台数の増加でＴＣＯ、ＴＣＡが増大</a:t>
            </a:r>
          </a:p>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baseline="0" dirty="0" smtClean="0">
                <a:ln>
                  <a:noFill/>
                </a:ln>
                <a:solidFill>
                  <a:srgbClr val="008000"/>
                </a:solidFill>
                <a:effectLst/>
              </a:rPr>
              <a:t>目的：複数のシステムを統合化し、台数を減らすことで、ＴＣＯ、ＴＣＡを削減すること</a:t>
            </a:r>
          </a:p>
        </p:txBody>
      </p:sp>
    </p:spTree>
    <p:extLst>
      <p:ext uri="{BB962C8B-B14F-4D97-AF65-F5344CB8AC3E}">
        <p14:creationId xmlns:p14="http://schemas.microsoft.com/office/powerpoint/2010/main" val="23224604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wipe(left)">
                                      <p:cBhvr>
                                        <p:cTn id="14" dur="500"/>
                                        <p:tgtEl>
                                          <p:spTgt spid="2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left)">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up)">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wipe(right)">
                                      <p:cBhvr>
                                        <p:cTn id="39" dur="500"/>
                                        <p:tgtEl>
                                          <p:spTgt spid="9"/>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98"/>
                                        </p:tgtEl>
                                        <p:attrNameLst>
                                          <p:attrName>style.visibility</p:attrName>
                                        </p:attrNameLst>
                                      </p:cBhvr>
                                      <p:to>
                                        <p:strVal val="visible"/>
                                      </p:to>
                                    </p:set>
                                    <p:animEffect transition="in" filter="wipe(right)">
                                      <p:cBhvr>
                                        <p:cTn id="42" dur="500"/>
                                        <p:tgtEl>
                                          <p:spTgt spid="9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up)">
                                      <p:cBhvr>
                                        <p:cTn id="47" dur="500"/>
                                        <p:tgtEl>
                                          <p:spTgt spid="22"/>
                                        </p:tgtEl>
                                      </p:cBhvr>
                                    </p:animEffect>
                                  </p:childTnLst>
                                </p:cTn>
                              </p:par>
                              <p:par>
                                <p:cTn id="48" presetID="22" presetClass="entr" presetSubtype="1" fill="hold" nodeType="with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wipe(up)">
                                      <p:cBhvr>
                                        <p:cTn id="5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9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デスクトップの仮想化／歴史的背景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cxnSp>
        <p:nvCxnSpPr>
          <p:cNvPr id="5" name="直線矢印コネクタ 4"/>
          <p:cNvCxnSpPr/>
          <p:nvPr/>
        </p:nvCxnSpPr>
        <p:spPr bwMode="auto">
          <a:xfrm flipV="1">
            <a:off x="709219" y="1695450"/>
            <a:ext cx="0" cy="4629150"/>
          </a:xfrm>
          <a:prstGeom prst="straightConnector1">
            <a:avLst/>
          </a:prstGeom>
          <a:solidFill>
            <a:schemeClr val="bg1"/>
          </a:solidFill>
          <a:ln w="28575" cap="flat" cmpd="sng" algn="ctr">
            <a:solidFill>
              <a:srgbClr val="B2B2B2"/>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線矢印コネクタ 69"/>
          <p:cNvCxnSpPr>
            <a:endCxn id="79" idx="1"/>
          </p:cNvCxnSpPr>
          <p:nvPr/>
        </p:nvCxnSpPr>
        <p:spPr bwMode="auto">
          <a:xfrm>
            <a:off x="709219" y="6305550"/>
            <a:ext cx="7291781" cy="19050"/>
          </a:xfrm>
          <a:prstGeom prst="straightConnector1">
            <a:avLst/>
          </a:prstGeom>
          <a:solidFill>
            <a:schemeClr val="bg1"/>
          </a:solidFill>
          <a:ln w="28575" cap="flat" cmpd="sng" algn="ctr">
            <a:solidFill>
              <a:srgbClr val="B2B2B2"/>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角丸四角形 13"/>
          <p:cNvSpPr/>
          <p:nvPr/>
        </p:nvSpPr>
        <p:spPr bwMode="auto">
          <a:xfrm>
            <a:off x="275438" y="1154130"/>
            <a:ext cx="867562" cy="533400"/>
          </a:xfrm>
          <a:prstGeom prst="roundRect">
            <a:avLst>
              <a:gd name="adj" fmla="val 30738"/>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chemeClr val="bg1"/>
                </a:solidFill>
                <a:effectLst/>
                <a:latin typeface="+mj-lt"/>
                <a:ea typeface="HGP創英角ｺﾞｼｯｸUB" pitchFamily="50" charset="-128"/>
              </a:rPr>
              <a:t>表現力</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000" dirty="0">
                <a:solidFill>
                  <a:schemeClr val="bg1"/>
                </a:solidFill>
                <a:latin typeface="+mj-lt"/>
                <a:ea typeface="HGP創英角ｺﾞｼｯｸUB" pitchFamily="50" charset="-128"/>
              </a:rPr>
              <a:t>使いやすさ</a:t>
            </a:r>
            <a:endParaRPr kumimoji="0" lang="ja-JP" altLang="en-US" sz="1000" b="0" i="0" u="none" strike="noStrike" cap="none" normalizeH="0" baseline="0" dirty="0" smtClean="0">
              <a:ln>
                <a:noFill/>
              </a:ln>
              <a:solidFill>
                <a:schemeClr val="bg1"/>
              </a:solidFill>
              <a:effectLst/>
              <a:latin typeface="+mj-lt"/>
              <a:ea typeface="HGP創英角ｺﾞｼｯｸUB" pitchFamily="50" charset="-128"/>
            </a:endParaRPr>
          </a:p>
        </p:txBody>
      </p:sp>
      <p:sp>
        <p:nvSpPr>
          <p:cNvPr id="79" name="角丸四角形 78"/>
          <p:cNvSpPr/>
          <p:nvPr/>
        </p:nvSpPr>
        <p:spPr bwMode="auto">
          <a:xfrm>
            <a:off x="8001000" y="6057900"/>
            <a:ext cx="867562" cy="533400"/>
          </a:xfrm>
          <a:prstGeom prst="roundRect">
            <a:avLst>
              <a:gd name="adj" fmla="val 30738"/>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mj-lt"/>
                <a:ea typeface="HGP創英角ｺﾞｼｯｸUB" pitchFamily="50" charset="-128"/>
              </a:rPr>
              <a:t>コスト</a:t>
            </a:r>
          </a:p>
        </p:txBody>
      </p:sp>
      <p:grpSp>
        <p:nvGrpSpPr>
          <p:cNvPr id="4" name="グループ化 3"/>
          <p:cNvGrpSpPr/>
          <p:nvPr/>
        </p:nvGrpSpPr>
        <p:grpSpPr>
          <a:xfrm>
            <a:off x="6629400" y="5015141"/>
            <a:ext cx="2209800" cy="914400"/>
            <a:chOff x="6629400" y="5015141"/>
            <a:chExt cx="2209800" cy="914400"/>
          </a:xfrm>
        </p:grpSpPr>
        <p:sp>
          <p:nvSpPr>
            <p:cNvPr id="20" name="角丸四角形 19"/>
            <p:cNvSpPr/>
            <p:nvPr/>
          </p:nvSpPr>
          <p:spPr bwMode="auto">
            <a:xfrm>
              <a:off x="6629400" y="5015141"/>
              <a:ext cx="2209800" cy="914400"/>
            </a:xfrm>
            <a:prstGeom prst="round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メインフレーム</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キャラクター端末</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a:solidFill>
                    <a:schemeClr val="bg1"/>
                  </a:solidFill>
                  <a:latin typeface="HGP創英角ｺﾞｼｯｸUB" pitchFamily="50" charset="-128"/>
                  <a:ea typeface="HGP創英角ｺﾞｼｯｸUB" pitchFamily="50" charset="-128"/>
                </a:rPr>
                <a:t>文字のみ</a:t>
              </a:r>
              <a:r>
                <a:rPr lang="ja-JP" altLang="en-US" sz="1000" dirty="0" smtClean="0">
                  <a:solidFill>
                    <a:schemeClr val="bg1"/>
                  </a:solidFill>
                  <a:latin typeface="HGP創英角ｺﾞｼｯｸUB" pitchFamily="50" charset="-128"/>
                  <a:ea typeface="HGP創英角ｺﾞｼｯｸUB" pitchFamily="50" charset="-128"/>
                </a:rPr>
                <a:t>の表示</a:t>
              </a:r>
            </a:p>
          </p:txBody>
        </p:sp>
        <p:sp>
          <p:nvSpPr>
            <p:cNvPr id="233" name="テキスト ボックス 232"/>
            <p:cNvSpPr txBox="1"/>
            <p:nvPr/>
          </p:nvSpPr>
          <p:spPr>
            <a:xfrm>
              <a:off x="7977581" y="5653136"/>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１９６０年～</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nvGrpSpPr>
          <p:cNvPr id="9" name="グループ化 8"/>
          <p:cNvGrpSpPr/>
          <p:nvPr/>
        </p:nvGrpSpPr>
        <p:grpSpPr>
          <a:xfrm>
            <a:off x="5334000" y="2743200"/>
            <a:ext cx="2840804" cy="2590800"/>
            <a:chOff x="5334000" y="2743200"/>
            <a:chExt cx="2840804" cy="2590800"/>
          </a:xfrm>
        </p:grpSpPr>
        <p:cxnSp>
          <p:nvCxnSpPr>
            <p:cNvPr id="15" name="曲線コネクタ 14"/>
            <p:cNvCxnSpPr>
              <a:endCxn id="31" idx="2"/>
            </p:cNvCxnSpPr>
            <p:nvPr/>
          </p:nvCxnSpPr>
          <p:spPr bwMode="auto">
            <a:xfrm flipV="1">
              <a:off x="5334000" y="3657600"/>
              <a:ext cx="1714500" cy="1676400"/>
            </a:xfrm>
            <a:prstGeom prst="curvedConnector2">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 name="グループ化 7"/>
            <p:cNvGrpSpPr/>
            <p:nvPr/>
          </p:nvGrpSpPr>
          <p:grpSpPr>
            <a:xfrm>
              <a:off x="5943600" y="2743200"/>
              <a:ext cx="2231204" cy="914400"/>
              <a:chOff x="5943600" y="2743200"/>
              <a:chExt cx="2231204" cy="914400"/>
            </a:xfrm>
          </p:grpSpPr>
          <p:sp>
            <p:nvSpPr>
              <p:cNvPr id="31" name="角丸四角形 30"/>
              <p:cNvSpPr/>
              <p:nvPr/>
            </p:nvSpPr>
            <p:spPr bwMode="auto">
              <a:xfrm>
                <a:off x="5943600" y="2743200"/>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solidFill>
                      <a:schemeClr val="bg1"/>
                    </a:solidFill>
                    <a:latin typeface="HGP創英角ｺﾞｼｯｸUB" pitchFamily="50" charset="-128"/>
                    <a:ea typeface="HGP創英角ｺﾞｼｯｸUB" pitchFamily="50" charset="-128"/>
                  </a:rPr>
                  <a:t>クライアント・サーバーシステム</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クライアントＰＣにプログラム</a:t>
                </a:r>
                <a:endParaRPr lang="en-US" altLang="ja-JP" sz="1000" dirty="0" smtClean="0">
                  <a:solidFill>
                    <a:schemeClr val="bg1"/>
                  </a:solidFill>
                  <a:latin typeface="HGP創英角ｺﾞｼｯｸUB" pitchFamily="50" charset="-128"/>
                  <a:ea typeface="HGP創英角ｺﾞｼｯｸUB" pitchFamily="50" charset="-128"/>
                </a:endParaRP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表現</a:t>
                </a:r>
                <a:r>
                  <a:rPr lang="ja-JP" altLang="en-US" sz="1000" dirty="0">
                    <a:solidFill>
                      <a:schemeClr val="bg1"/>
                    </a:solidFill>
                    <a:latin typeface="HGP創英角ｺﾞｼｯｸUB" pitchFamily="50" charset="-128"/>
                    <a:ea typeface="HGP創英角ｺﾞｼｯｸUB" pitchFamily="50" charset="-128"/>
                  </a:rPr>
                  <a:t>力</a:t>
                </a:r>
                <a:r>
                  <a:rPr lang="ja-JP" altLang="en-US" sz="1000" dirty="0" smtClean="0">
                    <a:solidFill>
                      <a:schemeClr val="bg1"/>
                    </a:solidFill>
                    <a:latin typeface="HGP創英角ｺﾞｼｯｸUB" pitchFamily="50" charset="-128"/>
                    <a:ea typeface="HGP創英角ｺﾞｼｯｸUB" pitchFamily="50" charset="-128"/>
                  </a:rPr>
                  <a:t>向上／運用コスト増大</a:t>
                </a:r>
              </a:p>
            </p:txBody>
          </p:sp>
          <p:sp>
            <p:nvSpPr>
              <p:cNvPr id="32" name="テキスト ボックス 31"/>
              <p:cNvSpPr txBox="1"/>
              <p:nvPr/>
            </p:nvSpPr>
            <p:spPr>
              <a:xfrm>
                <a:off x="7348937" y="3396322"/>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１９８５年～</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grpSp>
        <p:nvGrpSpPr>
          <p:cNvPr id="7" name="グループ化 6"/>
          <p:cNvGrpSpPr/>
          <p:nvPr/>
        </p:nvGrpSpPr>
        <p:grpSpPr>
          <a:xfrm>
            <a:off x="3200400" y="5029200"/>
            <a:ext cx="3429000" cy="914400"/>
            <a:chOff x="3200400" y="5029200"/>
            <a:chExt cx="3429000" cy="914400"/>
          </a:xfrm>
        </p:grpSpPr>
        <p:sp>
          <p:nvSpPr>
            <p:cNvPr id="83" name="角丸四角形 82"/>
            <p:cNvSpPr/>
            <p:nvPr/>
          </p:nvSpPr>
          <p:spPr bwMode="auto">
            <a:xfrm>
              <a:off x="3200400" y="5029200"/>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オフコン・ミニコン</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キャラクター端末</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文字のみの表示</a:t>
              </a:r>
            </a:p>
          </p:txBody>
        </p:sp>
        <p:sp>
          <p:nvSpPr>
            <p:cNvPr id="109" name="テキスト ボックス 108"/>
            <p:cNvSpPr txBox="1"/>
            <p:nvPr/>
          </p:nvSpPr>
          <p:spPr>
            <a:xfrm>
              <a:off x="4585189" y="5693842"/>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１９８０年～</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6" name="直線矢印コネクタ 5"/>
            <p:cNvCxnSpPr>
              <a:stCxn id="20" idx="1"/>
              <a:endCxn id="83" idx="3"/>
            </p:cNvCxnSpPr>
            <p:nvPr/>
          </p:nvCxnSpPr>
          <p:spPr bwMode="auto">
            <a:xfrm flipH="1">
              <a:off x="5410200" y="5472341"/>
              <a:ext cx="1219200" cy="14059"/>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0" name="グループ化 9"/>
          <p:cNvGrpSpPr/>
          <p:nvPr/>
        </p:nvGrpSpPr>
        <p:grpSpPr>
          <a:xfrm>
            <a:off x="3201256" y="3200400"/>
            <a:ext cx="2742344" cy="1447800"/>
            <a:chOff x="3201256" y="3200400"/>
            <a:chExt cx="2742344" cy="1447800"/>
          </a:xfrm>
        </p:grpSpPr>
        <p:sp>
          <p:nvSpPr>
            <p:cNvPr id="84" name="角丸四角形 83"/>
            <p:cNvSpPr/>
            <p:nvPr/>
          </p:nvSpPr>
          <p:spPr bwMode="auto">
            <a:xfrm>
              <a:off x="3201256" y="3733800"/>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Ｗｅｂシステム</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プラウザ／クライアントＰＣ</a:t>
              </a:r>
              <a:endParaRPr lang="en-US" altLang="ja-JP" sz="1000" dirty="0" smtClean="0">
                <a:solidFill>
                  <a:schemeClr val="bg1"/>
                </a:solidFill>
                <a:latin typeface="HGP創英角ｺﾞｼｯｸUB" pitchFamily="50" charset="-128"/>
                <a:ea typeface="HGP創英角ｺﾞｼｯｸUB" pitchFamily="50" charset="-128"/>
              </a:endParaRP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画像も、使いやすさ向上</a:t>
              </a:r>
            </a:p>
          </p:txBody>
        </p:sp>
        <p:sp>
          <p:nvSpPr>
            <p:cNvPr id="110" name="テキスト ボックス 109"/>
            <p:cNvSpPr txBox="1"/>
            <p:nvPr/>
          </p:nvSpPr>
          <p:spPr>
            <a:xfrm>
              <a:off x="4588614" y="4398875"/>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１９９５年～</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48" name="直線矢印コネクタ 47"/>
            <p:cNvCxnSpPr>
              <a:stCxn id="31" idx="1"/>
              <a:endCxn id="84" idx="3"/>
            </p:cNvCxnSpPr>
            <p:nvPr/>
          </p:nvCxnSpPr>
          <p:spPr bwMode="auto">
            <a:xfrm flipH="1">
              <a:off x="5411056" y="3200400"/>
              <a:ext cx="532544" cy="990600"/>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3" name="グループ化 12"/>
          <p:cNvGrpSpPr/>
          <p:nvPr/>
        </p:nvGrpSpPr>
        <p:grpSpPr>
          <a:xfrm>
            <a:off x="838200" y="2705528"/>
            <a:ext cx="3467956" cy="1028272"/>
            <a:chOff x="838200" y="2705528"/>
            <a:chExt cx="3467956" cy="1028272"/>
          </a:xfrm>
        </p:grpSpPr>
        <p:sp>
          <p:nvSpPr>
            <p:cNvPr id="33" name="角丸四角形 32"/>
            <p:cNvSpPr/>
            <p:nvPr/>
          </p:nvSpPr>
          <p:spPr bwMode="auto">
            <a:xfrm>
              <a:off x="838200" y="2705528"/>
              <a:ext cx="2209800" cy="710092"/>
            </a:xfrm>
            <a:prstGeom prst="roundRect">
              <a:avLst>
                <a:gd name="adj" fmla="val 5000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050" dirty="0" smtClean="0">
                  <a:solidFill>
                    <a:schemeClr val="bg1"/>
                  </a:solidFill>
                  <a:latin typeface="HGP創英角ｺﾞｼｯｸUB" pitchFamily="50" charset="-128"/>
                  <a:ea typeface="HGP創英角ｺﾞｼｯｸUB" pitchFamily="50" charset="-128"/>
                </a:rPr>
                <a:t>リッチインターネット・クライアント</a:t>
              </a:r>
            </a:p>
            <a:p>
              <a:pPr marL="0" marR="0" indent="0" algn="ctr" defTabSz="914400" rtl="0" eaLnBrk="1" fontAlgn="base" latinLnBrk="0" hangingPunct="1">
                <a:lnSpc>
                  <a:spcPct val="100000"/>
                </a:lnSpc>
                <a:spcBef>
                  <a:spcPts val="0"/>
                </a:spcBef>
                <a:spcAft>
                  <a:spcPct val="0"/>
                </a:spcAft>
                <a:buClrTx/>
                <a:buSzTx/>
                <a:buFontTx/>
                <a:buNone/>
                <a:tabLst/>
              </a:pPr>
              <a:r>
                <a:rPr lang="en-US" altLang="ja-JP" sz="1050" dirty="0" smtClean="0">
                  <a:solidFill>
                    <a:schemeClr val="bg1"/>
                  </a:solidFill>
                  <a:latin typeface="Arial" pitchFamily="34" charset="0"/>
                  <a:ea typeface="HGP創英角ｺﾞｼｯｸUB" pitchFamily="50" charset="-128"/>
                  <a:cs typeface="Arial" pitchFamily="34" charset="0"/>
                </a:rPr>
                <a:t>Flash,Air,Silverlight,HTML5</a:t>
              </a:r>
              <a:endParaRPr lang="ja-JP" altLang="en-US" sz="1050" dirty="0" smtClean="0">
                <a:solidFill>
                  <a:schemeClr val="bg1"/>
                </a:solidFill>
                <a:latin typeface="Arial" pitchFamily="34" charset="0"/>
                <a:ea typeface="HGP創英角ｺﾞｼｯｸUB" pitchFamily="50" charset="-128"/>
                <a:cs typeface="Arial" pitchFamily="34" charset="0"/>
              </a:endParaRPr>
            </a:p>
          </p:txBody>
        </p:sp>
        <p:sp>
          <p:nvSpPr>
            <p:cNvPr id="34" name="テキスト ボックス 33"/>
            <p:cNvSpPr txBox="1"/>
            <p:nvPr/>
          </p:nvSpPr>
          <p:spPr>
            <a:xfrm>
              <a:off x="2069733" y="3182779"/>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２００５年～</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51" name="直線矢印コネクタ 50"/>
            <p:cNvCxnSpPr>
              <a:stCxn id="84" idx="0"/>
              <a:endCxn id="33" idx="3"/>
            </p:cNvCxnSpPr>
            <p:nvPr/>
          </p:nvCxnSpPr>
          <p:spPr bwMode="auto">
            <a:xfrm flipH="1" flipV="1">
              <a:off x="3048000" y="3060574"/>
              <a:ext cx="1258156" cy="673226"/>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1" name="グループ化 10"/>
          <p:cNvGrpSpPr/>
          <p:nvPr/>
        </p:nvGrpSpPr>
        <p:grpSpPr>
          <a:xfrm>
            <a:off x="3200400" y="1848488"/>
            <a:ext cx="2743200" cy="1351912"/>
            <a:chOff x="3200400" y="1848488"/>
            <a:chExt cx="2743200" cy="1351912"/>
          </a:xfrm>
        </p:grpSpPr>
        <p:sp>
          <p:nvSpPr>
            <p:cNvPr id="85" name="角丸四角形 84"/>
            <p:cNvSpPr/>
            <p:nvPr/>
          </p:nvSpPr>
          <p:spPr bwMode="auto">
            <a:xfrm>
              <a:off x="3200400" y="1848488"/>
              <a:ext cx="2209800" cy="710092"/>
            </a:xfrm>
            <a:prstGeom prst="roundRect">
              <a:avLst>
                <a:gd name="adj" fmla="val 5000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solidFill>
                    <a:schemeClr val="bg1"/>
                  </a:solidFill>
                  <a:latin typeface="HGP創英角ｺﾞｼｯｸUB" pitchFamily="50" charset="-128"/>
                  <a:ea typeface="HGP創英角ｺﾞｼｯｸUB" pitchFamily="50" charset="-128"/>
                </a:rPr>
                <a:t>デスクトップの仮想化</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solidFill>
                    <a:schemeClr val="bg1"/>
                  </a:solidFill>
                  <a:latin typeface="HGP創英角ｺﾞｼｯｸUB" pitchFamily="50" charset="-128"/>
                  <a:ea typeface="HGP創英角ｺﾞｼｯｸUB" pitchFamily="50" charset="-128"/>
                </a:rPr>
                <a:t>アプリケーションの仮想化</a:t>
              </a:r>
            </a:p>
            <a:p>
              <a:pPr marL="0" marR="0" indent="0" algn="ctr" defTabSz="914400" rtl="0" eaLnBrk="1" fontAlgn="base" latinLnBrk="0" hangingPunct="1">
                <a:lnSpc>
                  <a:spcPct val="100000"/>
                </a:lnSpc>
                <a:spcBef>
                  <a:spcPts val="0"/>
                </a:spcBef>
                <a:spcAft>
                  <a:spcPct val="0"/>
                </a:spcAft>
                <a:buClrTx/>
                <a:buSzTx/>
                <a:buFontTx/>
                <a:buNone/>
                <a:tabLst/>
              </a:pPr>
              <a:endParaRPr lang="ja-JP" altLang="en-US" dirty="0" smtClean="0">
                <a:solidFill>
                  <a:schemeClr val="bg1"/>
                </a:solidFill>
                <a:latin typeface="HGP創英角ｺﾞｼｯｸUB" pitchFamily="50" charset="-128"/>
                <a:ea typeface="HGP創英角ｺﾞｼｯｸUB" pitchFamily="50" charset="-128"/>
              </a:endParaRPr>
            </a:p>
          </p:txBody>
        </p:sp>
        <p:sp>
          <p:nvSpPr>
            <p:cNvPr id="111" name="テキスト ボックス 110"/>
            <p:cNvSpPr txBox="1"/>
            <p:nvPr/>
          </p:nvSpPr>
          <p:spPr>
            <a:xfrm>
              <a:off x="4496053" y="2275686"/>
              <a:ext cx="761747" cy="246221"/>
            </a:xfrm>
            <a:prstGeom prst="rect">
              <a:avLst/>
            </a:prstGeom>
            <a:noFill/>
          </p:spPr>
          <p:txBody>
            <a:bodyPr wrap="none" rtlCol="0">
              <a:spAutoFit/>
            </a:bodyPr>
            <a:lstStyle/>
            <a:p>
              <a:r>
                <a:rPr kumimoji="1" lang="en-US" altLang="ja-JP" sz="1000" dirty="0" smtClean="0">
                  <a:solidFill>
                    <a:schemeClr val="bg1"/>
                  </a:solidFill>
                  <a:latin typeface="HGP創英角ｺﾞｼｯｸUB" pitchFamily="50" charset="-128"/>
                  <a:ea typeface="HGP創英角ｺﾞｼｯｸUB" pitchFamily="50" charset="-128"/>
                </a:rPr>
                <a:t>1995</a:t>
              </a:r>
              <a:r>
                <a:rPr kumimoji="1" lang="ja-JP" altLang="en-US" sz="1000" dirty="0" smtClean="0">
                  <a:solidFill>
                    <a:schemeClr val="bg1"/>
                  </a:solidFill>
                  <a:latin typeface="HGP創英角ｺﾞｼｯｸUB" pitchFamily="50" charset="-128"/>
                  <a:ea typeface="HGP創英角ｺﾞｼｯｸUB" pitchFamily="50" charset="-128"/>
                </a:rPr>
                <a:t>年～</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58" name="直線矢印コネクタ 57"/>
            <p:cNvCxnSpPr>
              <a:stCxn id="31" idx="1"/>
              <a:endCxn id="85" idx="3"/>
            </p:cNvCxnSpPr>
            <p:nvPr/>
          </p:nvCxnSpPr>
          <p:spPr bwMode="auto">
            <a:xfrm flipH="1" flipV="1">
              <a:off x="5410200" y="2203534"/>
              <a:ext cx="533400" cy="996866"/>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27" name="テキスト ボックス 226"/>
          <p:cNvSpPr txBox="1"/>
          <p:nvPr/>
        </p:nvSpPr>
        <p:spPr>
          <a:xfrm>
            <a:off x="5181600" y="1229155"/>
            <a:ext cx="3815468" cy="369332"/>
          </a:xfrm>
          <a:prstGeom prst="rect">
            <a:avLst/>
          </a:prstGeom>
          <a:noFill/>
        </p:spPr>
        <p:txBody>
          <a:bodyPr wrap="none" rtlCol="0">
            <a:spAutoFit/>
          </a:bodyPr>
          <a:lstStyle/>
          <a:p>
            <a:r>
              <a:rPr kumimoji="1" lang="ja-JP" altLang="en-US" sz="1800" dirty="0" smtClean="0">
                <a:solidFill>
                  <a:srgbClr val="3366FF"/>
                </a:solidFill>
                <a:latin typeface="HGP創英角ｺﾞｼｯｸUB" pitchFamily="50" charset="-128"/>
                <a:ea typeface="HGP創英角ｺﾞｼｯｸUB" pitchFamily="50" charset="-128"/>
              </a:rPr>
              <a:t>クライアントの表現方法とコストの変遷</a:t>
            </a:r>
            <a:endParaRPr kumimoji="1" lang="ja-JP" altLang="en-US" sz="1800" dirty="0">
              <a:solidFill>
                <a:srgbClr val="3366FF"/>
              </a:solidFill>
              <a:latin typeface="HGP創英角ｺﾞｼｯｸUB" pitchFamily="50" charset="-128"/>
              <a:ea typeface="HGP創英角ｺﾞｼｯｸUB" pitchFamily="50" charset="-128"/>
            </a:endParaRPr>
          </a:p>
        </p:txBody>
      </p:sp>
      <p:grpSp>
        <p:nvGrpSpPr>
          <p:cNvPr id="16" name="グループ化 15"/>
          <p:cNvGrpSpPr/>
          <p:nvPr/>
        </p:nvGrpSpPr>
        <p:grpSpPr>
          <a:xfrm>
            <a:off x="841625" y="1837358"/>
            <a:ext cx="2469915" cy="962208"/>
            <a:chOff x="841625" y="1837358"/>
            <a:chExt cx="2469915" cy="962208"/>
          </a:xfrm>
        </p:grpSpPr>
        <p:sp>
          <p:nvSpPr>
            <p:cNvPr id="35" name="角丸四角形 34"/>
            <p:cNvSpPr/>
            <p:nvPr/>
          </p:nvSpPr>
          <p:spPr bwMode="auto">
            <a:xfrm>
              <a:off x="841625" y="1837358"/>
              <a:ext cx="2209800" cy="710092"/>
            </a:xfrm>
            <a:prstGeom prst="roundRect">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smtClean="0">
                  <a:solidFill>
                    <a:schemeClr val="bg1"/>
                  </a:solidFill>
                  <a:latin typeface="HGP創英角ｺﾞｼｯｸUB" pitchFamily="50" charset="-128"/>
                  <a:ea typeface="HGP創英角ｺﾞｼｯｸUB" pitchFamily="50" charset="-128"/>
                </a:rPr>
                <a:t>クラウド</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a:solidFill>
                    <a:schemeClr val="bg1"/>
                  </a:solidFill>
                  <a:latin typeface="HGP創英角ｺﾞｼｯｸUB" pitchFamily="50" charset="-128"/>
                  <a:ea typeface="HGP創英角ｺﾞｼｯｸUB" pitchFamily="50" charset="-128"/>
                </a:rPr>
                <a:t>コンピューティング</a:t>
              </a:r>
              <a:endParaRPr lang="ja-JP" altLang="en-US" sz="1400" dirty="0" smtClean="0">
                <a:solidFill>
                  <a:schemeClr val="bg1"/>
                </a:solidFill>
                <a:latin typeface="HGP創英角ｺﾞｼｯｸUB" pitchFamily="50" charset="-128"/>
                <a:ea typeface="HGP創英角ｺﾞｼｯｸUB" pitchFamily="50" charset="-128"/>
              </a:endParaRPr>
            </a:p>
          </p:txBody>
        </p:sp>
        <p:sp>
          <p:nvSpPr>
            <p:cNvPr id="2" name="上矢印 1"/>
            <p:cNvSpPr/>
            <p:nvPr/>
          </p:nvSpPr>
          <p:spPr bwMode="auto">
            <a:xfrm>
              <a:off x="1707475" y="2425020"/>
              <a:ext cx="470389" cy="374546"/>
            </a:xfrm>
            <a:prstGeom prst="upArrow">
              <a:avLst/>
            </a:prstGeom>
            <a:gradFill>
              <a:gsLst>
                <a:gs pos="0">
                  <a:srgbClr val="FF66FF"/>
                </a:gs>
                <a:gs pos="80000">
                  <a:srgbClr val="FF66FF"/>
                </a:gs>
                <a:gs pos="100000">
                  <a:srgbClr val="FF66FF"/>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 name="左矢印 2"/>
            <p:cNvSpPr/>
            <p:nvPr/>
          </p:nvSpPr>
          <p:spPr bwMode="auto">
            <a:xfrm>
              <a:off x="2930540" y="1989919"/>
              <a:ext cx="381000" cy="427230"/>
            </a:xfrm>
            <a:prstGeom prst="leftArrow">
              <a:avLst/>
            </a:prstGeom>
            <a:gradFill>
              <a:gsLst>
                <a:gs pos="0">
                  <a:srgbClr val="FF66FF"/>
                </a:gs>
                <a:gs pos="80000">
                  <a:srgbClr val="FF66FF"/>
                </a:gs>
                <a:gs pos="100000">
                  <a:srgbClr val="FF66FF"/>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pic>
        <p:nvPicPr>
          <p:cNvPr id="1027" name="Picture 3" descr="C:\Users\Masanori Saito\AppData\Local\Microsoft\Windows\Temporary Internet Files\Content.IE5\QAEQ81NM\MC900237491[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1690" y="3996326"/>
            <a:ext cx="1601957" cy="17490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411652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right)">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down)">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right)">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right)">
                                      <p:cBhvr>
                                        <p:cTn id="29" dur="5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2" fill="hold"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wipe(right)">
                                      <p:cBhvr>
                                        <p:cTn id="34" dur="500"/>
                                        <p:tgtEl>
                                          <p:spTgt spid="1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wipe(right)">
                                      <p:cBhvr>
                                        <p:cTn id="3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2" name="Rectangle 2"/>
          <p:cNvSpPr>
            <a:spLocks noGrp="1" noChangeArrowheads="1"/>
          </p:cNvSpPr>
          <p:nvPr>
            <p:ph type="title"/>
          </p:nvPr>
        </p:nvSpPr>
        <p:spPr/>
        <p:txBody>
          <a:bodyPr/>
          <a:lstStyle/>
          <a:p>
            <a:r>
              <a:rPr lang="ja-JP" altLang="en-US" sz="2800">
                <a:ea typeface="ＭＳ Ｐゴシック" pitchFamily="50" charset="-128"/>
              </a:rPr>
              <a:t>補足：サーバーの仮想化における課題（１）</a:t>
            </a:r>
          </a:p>
        </p:txBody>
      </p:sp>
      <p:sp>
        <p:nvSpPr>
          <p:cNvPr id="752643" name="Text Box 3"/>
          <p:cNvSpPr txBox="1">
            <a:spLocks noChangeArrowheads="1"/>
          </p:cNvSpPr>
          <p:nvPr/>
        </p:nvSpPr>
        <p:spPr bwMode="auto">
          <a:xfrm>
            <a:off x="381000" y="990600"/>
            <a:ext cx="8229600" cy="55070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en-US" altLang="ja-JP" sz="1400">
                <a:solidFill>
                  <a:srgbClr val="0000CC"/>
                </a:solidFill>
              </a:rPr>
              <a:t>【1】 </a:t>
            </a:r>
            <a:r>
              <a:rPr lang="ja-JP" altLang="en-US" sz="1400">
                <a:solidFill>
                  <a:srgbClr val="0000CC"/>
                </a:solidFill>
              </a:rPr>
              <a:t>物理システムの軽視</a:t>
            </a:r>
          </a:p>
          <a:p>
            <a:pPr>
              <a:spcBef>
                <a:spcPct val="0"/>
              </a:spcBef>
            </a:pPr>
            <a:r>
              <a:rPr lang="ja-JP" altLang="en-US"/>
              <a:t>　仮想化は、比較的少ない物理システムで多くの処理を実行しようという考え方。しかしながら、それはハードウェアの優先順位を引き下げるということを意味するものではない。</a:t>
            </a:r>
          </a:p>
          <a:p>
            <a:pPr>
              <a:spcBef>
                <a:spcPct val="0"/>
              </a:spcBef>
            </a:pPr>
            <a:r>
              <a:rPr lang="ja-JP" altLang="en-US"/>
              <a:t>　それどころか、仮想ワークロードをサポートするにはどのような物理リソースが必要か、またそれらのハードウェア・リソースを監視するには何が必要か、といったことを慎重に検討しておかないと、トラブルに見舞われることにもなりかねない。</a:t>
            </a:r>
          </a:p>
          <a:p>
            <a:pPr>
              <a:spcBef>
                <a:spcPct val="0"/>
              </a:spcBef>
            </a:pPr>
            <a:endParaRPr lang="ja-JP" altLang="en-US"/>
          </a:p>
          <a:p>
            <a:pPr>
              <a:spcBef>
                <a:spcPct val="0"/>
              </a:spcBef>
            </a:pPr>
            <a:r>
              <a:rPr lang="en-US" altLang="ja-JP" sz="1400">
                <a:solidFill>
                  <a:srgbClr val="0000CC"/>
                </a:solidFill>
              </a:rPr>
              <a:t>【2】 </a:t>
            </a:r>
            <a:r>
              <a:rPr lang="ja-JP" altLang="en-US" sz="1400">
                <a:solidFill>
                  <a:srgbClr val="0000CC"/>
                </a:solidFill>
              </a:rPr>
              <a:t>アプリケーション・パフォーマンスの低下</a:t>
            </a:r>
          </a:p>
          <a:p>
            <a:pPr>
              <a:spcBef>
                <a:spcPct val="0"/>
              </a:spcBef>
            </a:pPr>
            <a:r>
              <a:rPr lang="ja-JP" altLang="en-US"/>
              <a:t>　仮想化が急速な広がりを見せていることは間違いないが、一方で、仮想環境に対応していないアプリケーションもまだ少なくない。</a:t>
            </a:r>
          </a:p>
          <a:p>
            <a:pPr>
              <a:spcBef>
                <a:spcPct val="0"/>
              </a:spcBef>
            </a:pPr>
            <a:r>
              <a:rPr lang="ja-JP" altLang="en-US"/>
              <a:t>　例えば、アプリケーション・ベンダーの一部に仮想サーバ上でアプリケーションをサポートする意思が無い場合や、導入した仮想化ソフトウェアに制約がある場合など。</a:t>
            </a:r>
          </a:p>
          <a:p>
            <a:pPr>
              <a:spcBef>
                <a:spcPct val="0"/>
              </a:spcBef>
            </a:pPr>
            <a:endParaRPr lang="ja-JP" altLang="en-US"/>
          </a:p>
          <a:p>
            <a:pPr>
              <a:spcBef>
                <a:spcPct val="0"/>
              </a:spcBef>
            </a:pPr>
            <a:r>
              <a:rPr lang="en-US" altLang="ja-JP" sz="1400">
                <a:solidFill>
                  <a:srgbClr val="0000CC"/>
                </a:solidFill>
              </a:rPr>
              <a:t>【3】 </a:t>
            </a:r>
            <a:r>
              <a:rPr lang="ja-JP" altLang="en-US" sz="1400">
                <a:solidFill>
                  <a:srgbClr val="0000CC"/>
                </a:solidFill>
              </a:rPr>
              <a:t>セキュリティの複雑化</a:t>
            </a:r>
          </a:p>
          <a:p>
            <a:pPr>
              <a:spcBef>
                <a:spcPct val="0"/>
              </a:spcBef>
            </a:pPr>
            <a:r>
              <a:rPr lang="ja-JP" altLang="en-US"/>
              <a:t>　仮想環境を構築すると、ハードウェアとソフトウェアのリンクが外れる。システムの柔軟さやダイナミックさを得るためにはそれが重要なのだが、インフラの安全性を確保するうえでは、それが混乱の原因になる。</a:t>
            </a:r>
          </a:p>
          <a:p>
            <a:pPr>
              <a:spcBef>
                <a:spcPct val="0"/>
              </a:spcBef>
            </a:pPr>
            <a:r>
              <a:rPr lang="ja-JP" altLang="en-US"/>
              <a:t>　この（ハードとソフトの）分断により、ネットワーク・セキュリティ・アプライアンスの向こう側で何が起きているかが見えなくなる。また、サーバ環境は、より流動的かつ複雑になる。最終的に、セキュリティはハードウェアによってもたらされていた安定性を失い、あらゆるタイプのセキュリティ・ソフトウェアが、さまざまな脆弱性を指摘するようになる。</a:t>
            </a:r>
          </a:p>
          <a:p>
            <a:pPr>
              <a:spcBef>
                <a:spcPct val="0"/>
              </a:spcBef>
            </a:pPr>
            <a:r>
              <a:rPr lang="ja-JP" altLang="en-US"/>
              <a:t>　さらに、仮想化はプロビジョニングやパッチングなどのプロセスを能率化するが、同時に</a:t>
            </a:r>
            <a:r>
              <a:rPr lang="en-US" altLang="ja-JP"/>
              <a:t>IT</a:t>
            </a:r>
            <a:r>
              <a:rPr lang="ja-JP" altLang="en-US"/>
              <a:t>プロフェッショナルが考えもしなかった複雑さをもたらす。また、これまでになかったような脆弱性が潜む可能性のある（仮想マシン管理）レイヤにも、パッチを適用する必要が出てくるだろう。安全な環境を維持する作業やコンプライアンスのドキュメント化といった、仮想化技術のレイヤが追加されることで、事態はよりいっそう複雑になる。</a:t>
            </a:r>
          </a:p>
          <a:p>
            <a:pPr>
              <a:spcBef>
                <a:spcPct val="0"/>
              </a:spcBef>
            </a:pPr>
            <a:endParaRPr lang="ja-JP" altLang="en-US"/>
          </a:p>
          <a:p>
            <a:pPr>
              <a:spcBef>
                <a:spcPct val="0"/>
              </a:spcBef>
            </a:pPr>
            <a:r>
              <a:rPr lang="en-US" altLang="ja-JP" sz="1400">
                <a:solidFill>
                  <a:srgbClr val="0000CC"/>
                </a:solidFill>
              </a:rPr>
              <a:t>【4】 </a:t>
            </a:r>
            <a:r>
              <a:rPr lang="ja-JP" altLang="en-US" sz="1400">
                <a:solidFill>
                  <a:srgbClr val="0000CC"/>
                </a:solidFill>
              </a:rPr>
              <a:t>標準化の迷路</a:t>
            </a:r>
          </a:p>
          <a:p>
            <a:pPr>
              <a:spcBef>
                <a:spcPct val="0"/>
              </a:spcBef>
            </a:pPr>
            <a:r>
              <a:rPr lang="ja-JP" altLang="en-US"/>
              <a:t>　仮想化技術は急激に進化しているが、標準化や互換性の確保に向けた動きは遅い。そのあたりを十分に考慮しておかないと、特定ベンダーのアプローチにしばられてしまって、技術が成熟したときに、他のアプローチへ容易にシフトできなくなるおそれがある。</a:t>
            </a:r>
          </a:p>
        </p:txBody>
      </p:sp>
      <p:sp>
        <p:nvSpPr>
          <p:cNvPr id="752644" name="Rectangle 4"/>
          <p:cNvSpPr>
            <a:spLocks noChangeArrowheads="1"/>
          </p:cNvSpPr>
          <p:nvPr/>
        </p:nvSpPr>
        <p:spPr bwMode="auto">
          <a:xfrm>
            <a:off x="3606800" y="6400800"/>
            <a:ext cx="5537200" cy="2444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en-US" altLang="ja-JP" sz="1000">
                <a:solidFill>
                  <a:srgbClr val="4D4D4D"/>
                </a:solidFill>
              </a:rPr>
              <a:t>【Computerworld.jp</a:t>
            </a:r>
            <a:r>
              <a:rPr lang="ja-JP" altLang="en-US" sz="1000">
                <a:solidFill>
                  <a:srgbClr val="4D4D4D"/>
                </a:solidFill>
              </a:rPr>
              <a:t>より抜粋・要約　</a:t>
            </a:r>
            <a:r>
              <a:rPr lang="en-US" altLang="ja-JP" sz="1000">
                <a:solidFill>
                  <a:srgbClr val="4D4D4D"/>
                </a:solidFill>
              </a:rPr>
              <a:t>/</a:t>
            </a:r>
            <a:r>
              <a:rPr lang="ja-JP" altLang="en-US" sz="1000">
                <a:solidFill>
                  <a:srgbClr val="4D4D4D"/>
                </a:solidFill>
              </a:rPr>
              <a:t>　</a:t>
            </a:r>
            <a:r>
              <a:rPr lang="en-US" altLang="ja-JP" sz="1000">
                <a:hlinkClick r:id="rId3"/>
              </a:rPr>
              <a:t>http://www.computerworld.jp/topics/vt/63071-1.html</a:t>
            </a:r>
            <a:r>
              <a:rPr lang="en-US" altLang="ja-JP" sz="1000"/>
              <a:t>  】</a:t>
            </a:r>
            <a:endParaRPr lang="ja-JP" altLang="en-US" sz="1000"/>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90" name="Rectangle 2"/>
          <p:cNvSpPr>
            <a:spLocks noGrp="1" noChangeArrowheads="1"/>
          </p:cNvSpPr>
          <p:nvPr>
            <p:ph type="title"/>
          </p:nvPr>
        </p:nvSpPr>
        <p:spPr/>
        <p:txBody>
          <a:bodyPr/>
          <a:lstStyle/>
          <a:p>
            <a:r>
              <a:rPr lang="ja-JP" altLang="en-US" sz="2800">
                <a:ea typeface="ＭＳ Ｐゴシック" pitchFamily="50" charset="-128"/>
              </a:rPr>
              <a:t>補足：サーバーの仮想化における課題（２）</a:t>
            </a:r>
          </a:p>
        </p:txBody>
      </p:sp>
      <p:sp>
        <p:nvSpPr>
          <p:cNvPr id="754691" name="Text Box 3"/>
          <p:cNvSpPr txBox="1">
            <a:spLocks noChangeArrowheads="1"/>
          </p:cNvSpPr>
          <p:nvPr/>
        </p:nvSpPr>
        <p:spPr bwMode="auto">
          <a:xfrm>
            <a:off x="381000" y="990600"/>
            <a:ext cx="8229600" cy="53244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en-US" altLang="ja-JP" sz="1400">
                <a:solidFill>
                  <a:srgbClr val="0000CC"/>
                </a:solidFill>
              </a:rPr>
              <a:t>【5】 仮想化</a:t>
            </a:r>
            <a:r>
              <a:rPr lang="ja-JP" altLang="en-US" sz="1400">
                <a:solidFill>
                  <a:srgbClr val="0000CC"/>
                </a:solidFill>
              </a:rPr>
              <a:t>スプロール</a:t>
            </a:r>
          </a:p>
          <a:p>
            <a:pPr>
              <a:spcBef>
                <a:spcPct val="0"/>
              </a:spcBef>
            </a:pPr>
            <a:r>
              <a:rPr lang="en-US" altLang="ja-JP">
                <a:solidFill>
                  <a:srgbClr val="4D4D4D"/>
                </a:solidFill>
              </a:rPr>
              <a:t>　もともと仮想化は、物理サーバを統合して電力消費や放熱を抑えるための技術だった。しかし、多くのユーザー企業が注目したのは、むしろ、仮想マシンが簡単に作成できるということ、そしてそれにより、物理デバイスを削減しながら管理可能な仮想システムを大幅に増やせるということであった。</a:t>
            </a:r>
            <a:r>
              <a:rPr lang="ja-JP" altLang="en-US">
                <a:solidFill>
                  <a:srgbClr val="4D4D4D"/>
                </a:solidFill>
              </a:rPr>
              <a:t>しかし、その結果として仮想マシンのスパイラル、無分別な増殖が危惧される。</a:t>
            </a:r>
          </a:p>
          <a:p>
            <a:pPr>
              <a:spcBef>
                <a:spcPct val="0"/>
              </a:spcBef>
            </a:pPr>
            <a:endParaRPr lang="ja-JP" altLang="en-US">
              <a:solidFill>
                <a:srgbClr val="4D4D4D"/>
              </a:solidFill>
            </a:endParaRPr>
          </a:p>
          <a:p>
            <a:pPr>
              <a:spcBef>
                <a:spcPct val="0"/>
              </a:spcBef>
            </a:pPr>
            <a:r>
              <a:rPr lang="en-US" altLang="ja-JP" sz="1400">
                <a:solidFill>
                  <a:srgbClr val="0000CC"/>
                </a:solidFill>
              </a:rPr>
              <a:t>【6】 ライセンス</a:t>
            </a:r>
            <a:r>
              <a:rPr lang="ja-JP" altLang="en-US" sz="1400">
                <a:solidFill>
                  <a:srgbClr val="0000CC"/>
                </a:solidFill>
              </a:rPr>
              <a:t>料金体系</a:t>
            </a:r>
          </a:p>
          <a:p>
            <a:pPr>
              <a:spcBef>
                <a:spcPct val="0"/>
              </a:spcBef>
            </a:pPr>
            <a:r>
              <a:rPr lang="en-US" altLang="ja-JP">
                <a:solidFill>
                  <a:srgbClr val="4D4D4D"/>
                </a:solidFill>
              </a:rPr>
              <a:t>　アプリケーシ</a:t>
            </a:r>
            <a:r>
              <a:rPr lang="ja-JP" altLang="en-US">
                <a:solidFill>
                  <a:srgbClr val="4D4D4D"/>
                </a:solidFill>
              </a:rPr>
              <a:t>ョンを大型の仮想化したサーバで実行したくても、ライセンスがマシンの物理プロセッサ・コアに対して適用される体系になっている場合、アプリケーションを</a:t>
            </a:r>
            <a:r>
              <a:rPr lang="en-US" altLang="ja-JP">
                <a:solidFill>
                  <a:srgbClr val="4D4D4D"/>
                </a:solidFill>
              </a:rPr>
              <a:t>2ウェイ・サーバから4ウェイ仮想化サーバへ移行すると、ライセンス料は増加する。</a:t>
            </a:r>
          </a:p>
          <a:p>
            <a:pPr>
              <a:spcBef>
                <a:spcPct val="0"/>
              </a:spcBef>
            </a:pPr>
            <a:endParaRPr lang="en-US" altLang="ja-JP">
              <a:solidFill>
                <a:srgbClr val="4D4D4D"/>
              </a:solidFill>
            </a:endParaRPr>
          </a:p>
          <a:p>
            <a:pPr>
              <a:spcBef>
                <a:spcPct val="0"/>
              </a:spcBef>
            </a:pPr>
            <a:r>
              <a:rPr lang="en-US" altLang="ja-JP" sz="1400">
                <a:solidFill>
                  <a:srgbClr val="0000CC"/>
                </a:solidFill>
              </a:rPr>
              <a:t>【7】 ストレージの増加</a:t>
            </a:r>
          </a:p>
          <a:p>
            <a:pPr>
              <a:spcBef>
                <a:spcPct val="0"/>
              </a:spcBef>
            </a:pPr>
            <a:r>
              <a:rPr lang="en-US" altLang="ja-JP">
                <a:solidFill>
                  <a:srgbClr val="4D4D4D"/>
                </a:solidFill>
              </a:rPr>
              <a:t>　企業が十分使用に堪えうるストレージ・アレイを導入したとしても、</a:t>
            </a:r>
            <a:r>
              <a:rPr lang="ja-JP" altLang="en-US">
                <a:solidFill>
                  <a:srgbClr val="4D4D4D"/>
                </a:solidFill>
              </a:rPr>
              <a:t>仮想化ソフトウエアの負荷を十分に考慮していないとすれば、結果として、そのアレイは過度のスループット、過度の</a:t>
            </a:r>
            <a:r>
              <a:rPr lang="en-US" altLang="ja-JP">
                <a:solidFill>
                  <a:srgbClr val="4D4D4D"/>
                </a:solidFill>
              </a:rPr>
              <a:t>I/O。</a:t>
            </a:r>
          </a:p>
          <a:p>
            <a:pPr>
              <a:spcBef>
                <a:spcPct val="0"/>
              </a:spcBef>
            </a:pPr>
            <a:r>
              <a:rPr lang="en-US" altLang="ja-JP">
                <a:solidFill>
                  <a:srgbClr val="4D4D4D"/>
                </a:solidFill>
              </a:rPr>
              <a:t>　ストレージ問題は仮想環境のプラニング時に最優先で検討すべき事項。SANストレージは、事業継続性や災害復旧、アップタイム/パフォーマンス最適化のための負荷シフト、さらにはホストに対するゲストのスケーリングなどに、きわめて重要な役割を果たす。</a:t>
            </a:r>
            <a:r>
              <a:rPr lang="ja-JP" altLang="en-US">
                <a:solidFill>
                  <a:srgbClr val="4D4D4D"/>
                </a:solidFill>
              </a:rPr>
              <a:t>従って、</a:t>
            </a:r>
            <a:r>
              <a:rPr lang="en-US" altLang="ja-JP">
                <a:solidFill>
                  <a:srgbClr val="4D4D4D"/>
                </a:solidFill>
              </a:rPr>
              <a:t>ローカル・サーバのハードディスクからOS、ソフトウェア、データをSANキャパシティへシフトすると、ストレージの総量は急激に増大する。明確な階層型ストレージ戦略がなければ、高価なSANストレージがあっという間に食い尽くされてしまう</a:t>
            </a:r>
            <a:r>
              <a:rPr lang="ja-JP" altLang="en-US">
                <a:solidFill>
                  <a:srgbClr val="4D4D4D"/>
                </a:solidFill>
              </a:rPr>
              <a:t>。</a:t>
            </a:r>
          </a:p>
          <a:p>
            <a:pPr>
              <a:spcBef>
                <a:spcPct val="0"/>
              </a:spcBef>
            </a:pPr>
            <a:endParaRPr lang="ja-JP" altLang="en-US">
              <a:solidFill>
                <a:srgbClr val="4D4D4D"/>
              </a:solidFill>
            </a:endParaRPr>
          </a:p>
          <a:p>
            <a:pPr>
              <a:spcBef>
                <a:spcPct val="0"/>
              </a:spcBef>
            </a:pPr>
            <a:r>
              <a:rPr lang="en-US" altLang="ja-JP" sz="1400">
                <a:solidFill>
                  <a:srgbClr val="0000CC"/>
                </a:solidFill>
              </a:rPr>
              <a:t>【8】 仮想マシンの移動</a:t>
            </a:r>
          </a:p>
          <a:p>
            <a:pPr>
              <a:spcBef>
                <a:spcPct val="0"/>
              </a:spcBef>
            </a:pPr>
            <a:r>
              <a:rPr lang="en-US" altLang="ja-JP">
                <a:solidFill>
                  <a:srgbClr val="4D4D4D"/>
                </a:solidFill>
              </a:rPr>
              <a:t>　“（仮想マシンを）移動するときは、同じハードウェアが必要。インテルとAMDのシステムの間でVMware仮想マシンを移動することはできない。</a:t>
            </a:r>
          </a:p>
          <a:p>
            <a:pPr>
              <a:spcBef>
                <a:spcPct val="0"/>
              </a:spcBef>
            </a:pPr>
            <a:r>
              <a:rPr lang="ja-JP" altLang="en-US">
                <a:solidFill>
                  <a:srgbClr val="4D4D4D"/>
                </a:solidFill>
              </a:rPr>
              <a:t>　同社の</a:t>
            </a:r>
            <a:r>
              <a:rPr lang="en-US" altLang="ja-JP">
                <a:solidFill>
                  <a:srgbClr val="4D4D4D"/>
                </a:solidFill>
              </a:rPr>
              <a:t>VMotion技術を利用すれば、実行中のアプリケーションを一方の物理マシンから他方の物理マシンに移動することは可能。しかし、その場合、双方のマシンのプロセッサは同一でなければならない。つまり、AMDからAMDへ、あるいはXeonからXeonへの移動であれば可能。</a:t>
            </a:r>
          </a:p>
          <a:p>
            <a:pPr>
              <a:spcBef>
                <a:spcPct val="0"/>
              </a:spcBef>
            </a:pPr>
            <a:r>
              <a:rPr lang="en-US" altLang="ja-JP">
                <a:solidFill>
                  <a:srgbClr val="4D4D4D"/>
                </a:solidFill>
              </a:rPr>
              <a:t>　別のプロセッサへの移動ができないのは、プロセッサ・アーキテクチャや特定のインストラクションの差異が障壁となっている」（ラグラム氏）からであり、この問題を解決するには、長期的な取り組みが必要になる。 </a:t>
            </a:r>
          </a:p>
        </p:txBody>
      </p:sp>
      <p:sp>
        <p:nvSpPr>
          <p:cNvPr id="754692" name="Rectangle 4"/>
          <p:cNvSpPr>
            <a:spLocks noChangeArrowheads="1"/>
          </p:cNvSpPr>
          <p:nvPr/>
        </p:nvSpPr>
        <p:spPr bwMode="auto">
          <a:xfrm>
            <a:off x="3606800" y="6400800"/>
            <a:ext cx="5537200" cy="2444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en-US" altLang="ja-JP" sz="1000">
                <a:solidFill>
                  <a:srgbClr val="4D4D4D"/>
                </a:solidFill>
              </a:rPr>
              <a:t>【Computerworld.jp</a:t>
            </a:r>
            <a:r>
              <a:rPr lang="ja-JP" altLang="en-US" sz="1000">
                <a:solidFill>
                  <a:srgbClr val="4D4D4D"/>
                </a:solidFill>
              </a:rPr>
              <a:t>より抜粋・要約　</a:t>
            </a:r>
            <a:r>
              <a:rPr lang="en-US" altLang="ja-JP" sz="1000">
                <a:solidFill>
                  <a:srgbClr val="4D4D4D"/>
                </a:solidFill>
              </a:rPr>
              <a:t>/</a:t>
            </a:r>
            <a:r>
              <a:rPr lang="ja-JP" altLang="en-US" sz="1000">
                <a:solidFill>
                  <a:srgbClr val="4D4D4D"/>
                </a:solidFill>
              </a:rPr>
              <a:t>　</a:t>
            </a:r>
            <a:r>
              <a:rPr lang="en-US" altLang="ja-JP" sz="1000">
                <a:hlinkClick r:id="rId3"/>
              </a:rPr>
              <a:t>http://www.computerworld.jp/topics/vt/63071-1.html</a:t>
            </a:r>
            <a:r>
              <a:rPr lang="en-US" altLang="ja-JP" sz="1000"/>
              <a:t>  】</a:t>
            </a:r>
            <a:endParaRPr lang="ja-JP" altLang="en-US" sz="1000"/>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7458" name="Group 2"/>
          <p:cNvGrpSpPr>
            <a:grpSpLocks/>
          </p:cNvGrpSpPr>
          <p:nvPr/>
        </p:nvGrpSpPr>
        <p:grpSpPr bwMode="auto">
          <a:xfrm>
            <a:off x="4302125" y="4598988"/>
            <a:ext cx="4049713" cy="1709737"/>
            <a:chOff x="2710" y="2897"/>
            <a:chExt cx="2551" cy="1077"/>
          </a:xfrm>
        </p:grpSpPr>
        <p:sp>
          <p:nvSpPr>
            <p:cNvPr id="787459" name="AutoShape 3"/>
            <p:cNvSpPr>
              <a:spLocks noChangeArrowheads="1"/>
            </p:cNvSpPr>
            <p:nvPr/>
          </p:nvSpPr>
          <p:spPr bwMode="auto">
            <a:xfrm>
              <a:off x="3787" y="2897"/>
              <a:ext cx="1474" cy="312"/>
            </a:xfrm>
            <a:prstGeom prst="homePlate">
              <a:avLst>
                <a:gd name="adj" fmla="val 118109"/>
              </a:avLst>
            </a:prstGeom>
            <a:solidFill>
              <a:srgbClr val="0000CC"/>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400">
                  <a:solidFill>
                    <a:schemeClr val="bg1"/>
                  </a:solidFill>
                  <a:latin typeface="HGP創英角ｺﾞｼｯｸUB" pitchFamily="50" charset="-128"/>
                  <a:ea typeface="HGP創英角ｺﾞｼｯｸUB" pitchFamily="50" charset="-128"/>
                </a:rPr>
                <a:t>　　　　運用の自動化</a:t>
              </a:r>
            </a:p>
          </p:txBody>
        </p:sp>
        <p:sp>
          <p:nvSpPr>
            <p:cNvPr id="787460" name="AutoShape 4"/>
            <p:cNvSpPr>
              <a:spLocks noChangeArrowheads="1"/>
            </p:cNvSpPr>
            <p:nvPr/>
          </p:nvSpPr>
          <p:spPr bwMode="auto">
            <a:xfrm>
              <a:off x="2710" y="2897"/>
              <a:ext cx="1474" cy="312"/>
            </a:xfrm>
            <a:prstGeom prst="homePlate">
              <a:avLst>
                <a:gd name="adj" fmla="val 118109"/>
              </a:avLst>
            </a:prstGeom>
            <a:solidFill>
              <a:srgbClr val="3366FF"/>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400">
                  <a:solidFill>
                    <a:schemeClr val="bg1"/>
                  </a:solidFill>
                  <a:latin typeface="HGP創英角ｺﾞｼｯｸUB" pitchFamily="50" charset="-128"/>
                  <a:ea typeface="HGP創英角ｺﾞｼｯｸUB" pitchFamily="50" charset="-128"/>
                </a:rPr>
                <a:t>　　　　運用の標準化</a:t>
              </a:r>
            </a:p>
          </p:txBody>
        </p:sp>
        <p:sp>
          <p:nvSpPr>
            <p:cNvPr id="787461" name="AutoShape 5"/>
            <p:cNvSpPr>
              <a:spLocks noChangeArrowheads="1"/>
            </p:cNvSpPr>
            <p:nvPr/>
          </p:nvSpPr>
          <p:spPr bwMode="auto">
            <a:xfrm>
              <a:off x="2936" y="3266"/>
              <a:ext cx="1050" cy="708"/>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仮想システム管理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ライフサイクル管理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課金管理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プロビジョニング管理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課金管理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リソース状況管理</a:t>
              </a:r>
            </a:p>
          </p:txBody>
        </p:sp>
        <p:sp>
          <p:nvSpPr>
            <p:cNvPr id="787462" name="AutoShape 6"/>
            <p:cNvSpPr>
              <a:spLocks noChangeArrowheads="1"/>
            </p:cNvSpPr>
            <p:nvPr/>
          </p:nvSpPr>
          <p:spPr bwMode="auto">
            <a:xfrm>
              <a:off x="4098" y="3266"/>
              <a:ext cx="1050" cy="708"/>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ワークロード管理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自動リソース割り当て</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スケジューリング</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ワークフロー管理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自動修復・防衛</a:t>
              </a:r>
            </a:p>
          </p:txBody>
        </p:sp>
      </p:grpSp>
      <p:grpSp>
        <p:nvGrpSpPr>
          <p:cNvPr id="787463" name="Group 7"/>
          <p:cNvGrpSpPr>
            <a:grpSpLocks/>
          </p:cNvGrpSpPr>
          <p:nvPr/>
        </p:nvGrpSpPr>
        <p:grpSpPr bwMode="auto">
          <a:xfrm>
            <a:off x="2155825" y="1133475"/>
            <a:ext cx="6151563" cy="2790825"/>
            <a:chOff x="1358" y="714"/>
            <a:chExt cx="3875" cy="1758"/>
          </a:xfrm>
        </p:grpSpPr>
        <p:sp>
          <p:nvSpPr>
            <p:cNvPr id="787464" name="AutoShape 8"/>
            <p:cNvSpPr>
              <a:spLocks noChangeArrowheads="1"/>
            </p:cNvSpPr>
            <p:nvPr/>
          </p:nvSpPr>
          <p:spPr bwMode="auto">
            <a:xfrm>
              <a:off x="2086" y="714"/>
              <a:ext cx="3147" cy="1758"/>
            </a:xfrm>
            <a:prstGeom prst="roundRect">
              <a:avLst>
                <a:gd name="adj" fmla="val 16667"/>
              </a:avLst>
            </a:prstGeom>
            <a:solidFill>
              <a:srgbClr val="FFFFCC"/>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65" name="Text Box 9"/>
            <p:cNvSpPr txBox="1">
              <a:spLocks noChangeArrowheads="1"/>
            </p:cNvSpPr>
            <p:nvPr/>
          </p:nvSpPr>
          <p:spPr bwMode="auto">
            <a:xfrm>
              <a:off x="3107" y="743"/>
              <a:ext cx="1202" cy="2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600">
                  <a:solidFill>
                    <a:srgbClr val="40458C"/>
                  </a:solidFill>
                  <a:latin typeface="HGP創英角ｺﾞｼｯｸUB" pitchFamily="50" charset="-128"/>
                  <a:ea typeface="HGP創英角ｺﾞｼｯｸUB" pitchFamily="50" charset="-128"/>
                </a:rPr>
                <a:t>自社データ・センター</a:t>
              </a:r>
            </a:p>
          </p:txBody>
        </p:sp>
        <p:sp>
          <p:nvSpPr>
            <p:cNvPr id="787466" name="AutoShape 10"/>
            <p:cNvSpPr>
              <a:spLocks noChangeArrowheads="1"/>
            </p:cNvSpPr>
            <p:nvPr/>
          </p:nvSpPr>
          <p:spPr bwMode="auto">
            <a:xfrm>
              <a:off x="2369" y="1167"/>
              <a:ext cx="1106" cy="908"/>
            </a:xfrm>
            <a:prstGeom prst="roundRect">
              <a:avLst>
                <a:gd name="adj" fmla="val 16667"/>
              </a:avLst>
            </a:prstGeom>
            <a:solidFill>
              <a:srgbClr val="FFFFFF"/>
            </a:solidFill>
            <a:ln w="28575"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87467" name="Picture 11" descr="serv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9" y="1253"/>
              <a:ext cx="377" cy="538"/>
            </a:xfrm>
            <a:prstGeom prst="rect">
              <a:avLst/>
            </a:prstGeom>
            <a:noFill/>
            <a:extLst>
              <a:ext uri="{909E8E84-426E-40dd-AFC4-6F175D3DCCD1}">
                <a14:hiddenFill xmlns:a14="http://schemas.microsoft.com/office/drawing/2010/main">
                  <a:solidFill>
                    <a:srgbClr val="FFFFFF"/>
                  </a:solidFill>
                </a14:hiddenFill>
              </a:ext>
            </a:extLst>
          </p:spPr>
        </p:pic>
        <p:pic>
          <p:nvPicPr>
            <p:cNvPr id="787468" name="Picture 12" descr="serv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29" y="1366"/>
              <a:ext cx="377" cy="538"/>
            </a:xfrm>
            <a:prstGeom prst="rect">
              <a:avLst/>
            </a:prstGeom>
            <a:noFill/>
            <a:extLst>
              <a:ext uri="{909E8E84-426E-40dd-AFC4-6F175D3DCCD1}">
                <a14:hiddenFill xmlns:a14="http://schemas.microsoft.com/office/drawing/2010/main">
                  <a:solidFill>
                    <a:srgbClr val="FFFFFF"/>
                  </a:solidFill>
                </a14:hiddenFill>
              </a:ext>
            </a:extLst>
          </p:spPr>
        </p:pic>
        <p:pic>
          <p:nvPicPr>
            <p:cNvPr id="787469" name="Picture 13" descr="serv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9" y="1479"/>
              <a:ext cx="377" cy="538"/>
            </a:xfrm>
            <a:prstGeom prst="rect">
              <a:avLst/>
            </a:prstGeom>
            <a:noFill/>
            <a:extLst>
              <a:ext uri="{909E8E84-426E-40dd-AFC4-6F175D3DCCD1}">
                <a14:hiddenFill xmlns:a14="http://schemas.microsoft.com/office/drawing/2010/main">
                  <a:solidFill>
                    <a:srgbClr val="FFFFFF"/>
                  </a:solidFill>
                </a14:hiddenFill>
              </a:ext>
            </a:extLst>
          </p:spPr>
        </p:pic>
        <p:sp>
          <p:nvSpPr>
            <p:cNvPr id="787470" name="Text Box 14"/>
            <p:cNvSpPr txBox="1">
              <a:spLocks noChangeArrowheads="1"/>
            </p:cNvSpPr>
            <p:nvPr/>
          </p:nvSpPr>
          <p:spPr bwMode="auto">
            <a:xfrm>
              <a:off x="2443" y="963"/>
              <a:ext cx="990"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ロケーションの集約</a:t>
              </a:r>
            </a:p>
          </p:txBody>
        </p:sp>
        <p:cxnSp>
          <p:nvCxnSpPr>
            <p:cNvPr id="787471" name="AutoShape 15"/>
            <p:cNvCxnSpPr>
              <a:cxnSpLocks noChangeShapeType="1"/>
              <a:stCxn id="787480" idx="3"/>
              <a:endCxn id="787466" idx="1"/>
            </p:cNvCxnSpPr>
            <p:nvPr/>
          </p:nvCxnSpPr>
          <p:spPr bwMode="auto">
            <a:xfrm>
              <a:off x="1358" y="969"/>
              <a:ext cx="1002" cy="652"/>
            </a:xfrm>
            <a:prstGeom prst="straightConnector1">
              <a:avLst/>
            </a:prstGeom>
            <a:noFill/>
            <a:ln w="28575" cap="sq">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7472" name="AutoShape 16"/>
            <p:cNvCxnSpPr>
              <a:cxnSpLocks noChangeShapeType="1"/>
              <a:stCxn id="787483" idx="3"/>
              <a:endCxn id="787466" idx="1"/>
            </p:cNvCxnSpPr>
            <p:nvPr/>
          </p:nvCxnSpPr>
          <p:spPr bwMode="auto">
            <a:xfrm flipV="1">
              <a:off x="1358" y="1621"/>
              <a:ext cx="1002" cy="1"/>
            </a:xfrm>
            <a:prstGeom prst="straightConnector1">
              <a:avLst/>
            </a:prstGeom>
            <a:noFill/>
            <a:ln w="28575" cap="sq">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7473" name="AutoShape 17"/>
            <p:cNvCxnSpPr>
              <a:cxnSpLocks noChangeShapeType="1"/>
              <a:stCxn id="787486" idx="3"/>
              <a:endCxn id="787466" idx="1"/>
            </p:cNvCxnSpPr>
            <p:nvPr/>
          </p:nvCxnSpPr>
          <p:spPr bwMode="auto">
            <a:xfrm flipV="1">
              <a:off x="1358" y="1621"/>
              <a:ext cx="1002" cy="653"/>
            </a:xfrm>
            <a:prstGeom prst="straightConnector1">
              <a:avLst/>
            </a:prstGeom>
            <a:noFill/>
            <a:ln w="28575" cap="sq">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7474" name="Text Box 18"/>
            <p:cNvSpPr txBox="1">
              <a:spLocks noChangeArrowheads="1"/>
            </p:cNvSpPr>
            <p:nvPr/>
          </p:nvSpPr>
          <p:spPr bwMode="auto">
            <a:xfrm>
              <a:off x="2441" y="2112"/>
              <a:ext cx="1037"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ブレード・サーバー化</a:t>
              </a:r>
            </a:p>
          </p:txBody>
        </p:sp>
      </p:grpSp>
      <p:sp>
        <p:nvSpPr>
          <p:cNvPr id="787475" name="Rectangle 19"/>
          <p:cNvSpPr>
            <a:spLocks noGrp="1" noChangeArrowheads="1"/>
          </p:cNvSpPr>
          <p:nvPr>
            <p:ph type="title"/>
          </p:nvPr>
        </p:nvSpPr>
        <p:spPr/>
        <p:txBody>
          <a:bodyPr/>
          <a:lstStyle/>
          <a:p>
            <a:r>
              <a:rPr lang="ja-JP" altLang="en-US" sz="2800" dirty="0">
                <a:ea typeface="ＭＳ Ｐゴシック" pitchFamily="50" charset="-128"/>
              </a:rPr>
              <a:t>仮想システムの構築と運用／計画・運用のプロセス</a:t>
            </a:r>
          </a:p>
        </p:txBody>
      </p:sp>
      <p:grpSp>
        <p:nvGrpSpPr>
          <p:cNvPr id="787476" name="Group 20"/>
          <p:cNvGrpSpPr>
            <a:grpSpLocks/>
          </p:cNvGrpSpPr>
          <p:nvPr/>
        </p:nvGrpSpPr>
        <p:grpSpPr bwMode="auto">
          <a:xfrm>
            <a:off x="881063" y="1042988"/>
            <a:ext cx="1260475" cy="3197225"/>
            <a:chOff x="555" y="657"/>
            <a:chExt cx="794" cy="2014"/>
          </a:xfrm>
        </p:grpSpPr>
        <p:sp>
          <p:nvSpPr>
            <p:cNvPr id="787477" name="AutoShape 21"/>
            <p:cNvSpPr>
              <a:spLocks noChangeArrowheads="1"/>
            </p:cNvSpPr>
            <p:nvPr/>
          </p:nvSpPr>
          <p:spPr bwMode="auto">
            <a:xfrm>
              <a:off x="584" y="743"/>
              <a:ext cx="652" cy="624"/>
            </a:xfrm>
            <a:prstGeom prst="roundRect">
              <a:avLst>
                <a:gd name="adj" fmla="val 16667"/>
              </a:avLst>
            </a:prstGeom>
            <a:solidFill>
              <a:srgbClr val="EAEAEA"/>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78" name="AutoShape 22"/>
            <p:cNvSpPr>
              <a:spLocks noChangeArrowheads="1"/>
            </p:cNvSpPr>
            <p:nvPr/>
          </p:nvSpPr>
          <p:spPr bwMode="auto">
            <a:xfrm>
              <a:off x="555" y="2047"/>
              <a:ext cx="652" cy="624"/>
            </a:xfrm>
            <a:prstGeom prst="roundRect">
              <a:avLst>
                <a:gd name="adj" fmla="val 16667"/>
              </a:avLst>
            </a:prstGeom>
            <a:solidFill>
              <a:srgbClr val="EAEAEA"/>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79" name="AutoShape 23"/>
            <p:cNvSpPr>
              <a:spLocks noChangeArrowheads="1"/>
            </p:cNvSpPr>
            <p:nvPr/>
          </p:nvSpPr>
          <p:spPr bwMode="auto">
            <a:xfrm>
              <a:off x="555" y="1395"/>
              <a:ext cx="652" cy="624"/>
            </a:xfrm>
            <a:prstGeom prst="roundRect">
              <a:avLst>
                <a:gd name="adj" fmla="val 16667"/>
              </a:avLst>
            </a:prstGeom>
            <a:solidFill>
              <a:srgbClr val="EAEAEA"/>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80" name="AutoShape 24"/>
            <p:cNvSpPr>
              <a:spLocks noChangeArrowheads="1"/>
            </p:cNvSpPr>
            <p:nvPr/>
          </p:nvSpPr>
          <p:spPr bwMode="auto">
            <a:xfrm>
              <a:off x="697" y="657"/>
              <a:ext cx="652" cy="624"/>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87481" name="Picture 25"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67" y="884"/>
              <a:ext cx="312" cy="295"/>
            </a:xfrm>
            <a:prstGeom prst="rect">
              <a:avLst/>
            </a:prstGeom>
            <a:noFill/>
            <a:extLst>
              <a:ext uri="{909E8E84-426E-40dd-AFC4-6F175D3DCCD1}">
                <a14:hiddenFill xmlns:a14="http://schemas.microsoft.com/office/drawing/2010/main">
                  <a:solidFill>
                    <a:srgbClr val="FFFFFF"/>
                  </a:solidFill>
                </a14:hiddenFill>
              </a:ext>
            </a:extLst>
          </p:spPr>
        </p:pic>
        <p:sp>
          <p:nvSpPr>
            <p:cNvPr id="787482" name="Text Box 26"/>
            <p:cNvSpPr txBox="1">
              <a:spLocks noChangeArrowheads="1"/>
            </p:cNvSpPr>
            <p:nvPr/>
          </p:nvSpPr>
          <p:spPr bwMode="auto">
            <a:xfrm>
              <a:off x="725" y="696"/>
              <a:ext cx="596" cy="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a:t>
              </a:r>
              <a:r>
                <a:rPr kumimoji="1" lang="en-US" altLang="ja-JP">
                  <a:solidFill>
                    <a:srgbClr val="40458C"/>
                  </a:solidFill>
                  <a:latin typeface="HGP創英角ｺﾞｼｯｸUB" pitchFamily="50" charset="-128"/>
                  <a:ea typeface="HGP創英角ｺﾞｼｯｸUB" pitchFamily="50" charset="-128"/>
                </a:rPr>
                <a:t>×</a:t>
              </a:r>
              <a:r>
                <a:rPr kumimoji="1" lang="ja-JP" altLang="en-US">
                  <a:solidFill>
                    <a:srgbClr val="40458C"/>
                  </a:solidFill>
                  <a:latin typeface="HGP創英角ｺﾞｼｯｸUB" pitchFamily="50" charset="-128"/>
                  <a:ea typeface="HGP創英角ｺﾞｼｯｸUB" pitchFamily="50" charset="-128"/>
                </a:rPr>
                <a:t>事業所</a:t>
              </a:r>
            </a:p>
          </p:txBody>
        </p:sp>
        <p:sp>
          <p:nvSpPr>
            <p:cNvPr id="787483" name="AutoShape 27"/>
            <p:cNvSpPr>
              <a:spLocks noChangeArrowheads="1"/>
            </p:cNvSpPr>
            <p:nvPr/>
          </p:nvSpPr>
          <p:spPr bwMode="auto">
            <a:xfrm>
              <a:off x="697" y="1310"/>
              <a:ext cx="652" cy="624"/>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84" name="Text Box 28"/>
            <p:cNvSpPr txBox="1">
              <a:spLocks noChangeArrowheads="1"/>
            </p:cNvSpPr>
            <p:nvPr/>
          </p:nvSpPr>
          <p:spPr bwMode="auto">
            <a:xfrm>
              <a:off x="777" y="1349"/>
              <a:ext cx="500" cy="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△□支社</a:t>
              </a:r>
            </a:p>
          </p:txBody>
        </p:sp>
        <p:pic>
          <p:nvPicPr>
            <p:cNvPr id="787485" name="Picture 9" descr="pgp_icon_serverrack"/>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 y="1508"/>
              <a:ext cx="369"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Dot"/>
                  <a:miter lim="800000"/>
                  <a:headEnd/>
                  <a:tailEnd/>
                </a14:hiddenLine>
              </a:ext>
            </a:extLst>
          </p:spPr>
        </p:pic>
        <p:sp>
          <p:nvSpPr>
            <p:cNvPr id="787486" name="AutoShape 30"/>
            <p:cNvSpPr>
              <a:spLocks noChangeArrowheads="1"/>
            </p:cNvSpPr>
            <p:nvPr/>
          </p:nvSpPr>
          <p:spPr bwMode="auto">
            <a:xfrm>
              <a:off x="697" y="1962"/>
              <a:ext cx="652" cy="624"/>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87" name="Text Box 31"/>
            <p:cNvSpPr txBox="1">
              <a:spLocks noChangeArrowheads="1"/>
            </p:cNvSpPr>
            <p:nvPr/>
          </p:nvSpPr>
          <p:spPr bwMode="auto">
            <a:xfrm>
              <a:off x="841" y="2001"/>
              <a:ext cx="372" cy="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本　社</a:t>
              </a:r>
            </a:p>
          </p:txBody>
        </p:sp>
        <p:pic>
          <p:nvPicPr>
            <p:cNvPr id="787488" name="Picture 9" descr="pgp_icon_serverrack"/>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 y="2160"/>
              <a:ext cx="369"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Dot"/>
                  <a:miter lim="800000"/>
                  <a:headEnd/>
                  <a:tailEnd/>
                </a14:hiddenLine>
              </a:ext>
            </a:extLst>
          </p:spPr>
        </p:pic>
      </p:grpSp>
      <p:grpSp>
        <p:nvGrpSpPr>
          <p:cNvPr id="787489" name="Group 33"/>
          <p:cNvGrpSpPr>
            <a:grpSpLocks/>
          </p:cNvGrpSpPr>
          <p:nvPr/>
        </p:nvGrpSpPr>
        <p:grpSpPr bwMode="auto">
          <a:xfrm>
            <a:off x="5607050" y="1511300"/>
            <a:ext cx="2251075" cy="2151063"/>
            <a:chOff x="3532" y="952"/>
            <a:chExt cx="1418" cy="1355"/>
          </a:xfrm>
        </p:grpSpPr>
        <p:sp>
          <p:nvSpPr>
            <p:cNvPr id="787490" name="AutoShape 34"/>
            <p:cNvSpPr>
              <a:spLocks noChangeArrowheads="1"/>
            </p:cNvSpPr>
            <p:nvPr/>
          </p:nvSpPr>
          <p:spPr bwMode="auto">
            <a:xfrm>
              <a:off x="3844" y="1168"/>
              <a:ext cx="1106" cy="908"/>
            </a:xfrm>
            <a:prstGeom prst="roundRect">
              <a:avLst>
                <a:gd name="adj" fmla="val 16667"/>
              </a:avLst>
            </a:prstGeom>
            <a:solidFill>
              <a:srgbClr val="FFFFFF"/>
            </a:solidFill>
            <a:ln w="28575"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87491" name="Picture 35" descr="serv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12" y="1395"/>
              <a:ext cx="377" cy="538"/>
            </a:xfrm>
            <a:prstGeom prst="rect">
              <a:avLst/>
            </a:prstGeom>
            <a:noFill/>
            <a:extLst>
              <a:ext uri="{909E8E84-426E-40dd-AFC4-6F175D3DCCD1}">
                <a14:hiddenFill xmlns:a14="http://schemas.microsoft.com/office/drawing/2010/main">
                  <a:solidFill>
                    <a:srgbClr val="FFFFFF"/>
                  </a:solidFill>
                </a14:hiddenFill>
              </a:ext>
            </a:extLst>
          </p:spPr>
        </p:pic>
        <p:sp>
          <p:nvSpPr>
            <p:cNvPr id="787492" name="Text Box 36"/>
            <p:cNvSpPr txBox="1">
              <a:spLocks noChangeArrowheads="1"/>
            </p:cNvSpPr>
            <p:nvPr/>
          </p:nvSpPr>
          <p:spPr bwMode="auto">
            <a:xfrm>
              <a:off x="3967" y="952"/>
              <a:ext cx="836"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サーバーの集約</a:t>
              </a:r>
            </a:p>
          </p:txBody>
        </p:sp>
        <p:sp>
          <p:nvSpPr>
            <p:cNvPr id="787493" name="AutoShape 37"/>
            <p:cNvSpPr>
              <a:spLocks noChangeArrowheads="1"/>
            </p:cNvSpPr>
            <p:nvPr/>
          </p:nvSpPr>
          <p:spPr bwMode="auto">
            <a:xfrm>
              <a:off x="3532" y="1451"/>
              <a:ext cx="283" cy="284"/>
            </a:xfrm>
            <a:prstGeom prst="rightArrow">
              <a:avLst>
                <a:gd name="adj1" fmla="val 38731"/>
                <a:gd name="adj2" fmla="val 39222"/>
              </a:avLst>
            </a:prstGeom>
            <a:solidFill>
              <a:schemeClr val="hlink"/>
            </a:solidFill>
            <a:ln w="28575" cap="sq" algn="ctr">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94" name="Text Box 38"/>
            <p:cNvSpPr txBox="1">
              <a:spLocks noChangeArrowheads="1"/>
            </p:cNvSpPr>
            <p:nvPr/>
          </p:nvSpPr>
          <p:spPr bwMode="auto">
            <a:xfrm>
              <a:off x="4183" y="2115"/>
              <a:ext cx="452"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仮想化</a:t>
              </a:r>
            </a:p>
          </p:txBody>
        </p:sp>
      </p:grpSp>
      <p:grpSp>
        <p:nvGrpSpPr>
          <p:cNvPr id="787495" name="Group 39"/>
          <p:cNvGrpSpPr>
            <a:grpSpLocks/>
          </p:cNvGrpSpPr>
          <p:nvPr/>
        </p:nvGrpSpPr>
        <p:grpSpPr bwMode="auto">
          <a:xfrm>
            <a:off x="881063" y="4598988"/>
            <a:ext cx="4049712" cy="1709737"/>
            <a:chOff x="555" y="2897"/>
            <a:chExt cx="2551" cy="1077"/>
          </a:xfrm>
        </p:grpSpPr>
        <p:sp>
          <p:nvSpPr>
            <p:cNvPr id="787496" name="AutoShape 40"/>
            <p:cNvSpPr>
              <a:spLocks noChangeArrowheads="1"/>
            </p:cNvSpPr>
            <p:nvPr/>
          </p:nvSpPr>
          <p:spPr bwMode="auto">
            <a:xfrm>
              <a:off x="1632" y="2897"/>
              <a:ext cx="1474" cy="312"/>
            </a:xfrm>
            <a:prstGeom prst="homePlate">
              <a:avLst>
                <a:gd name="adj" fmla="val 118109"/>
              </a:avLst>
            </a:prstGeom>
            <a:solidFill>
              <a:srgbClr val="3399FF"/>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400">
                  <a:solidFill>
                    <a:schemeClr val="bg1"/>
                  </a:solidFill>
                  <a:latin typeface="HGP創英角ｺﾞｼｯｸUB" pitchFamily="50" charset="-128"/>
                  <a:ea typeface="HGP創英角ｺﾞｼｯｸUB" pitchFamily="50" charset="-128"/>
                </a:rPr>
                <a:t>　　　　移行・集約</a:t>
              </a:r>
            </a:p>
          </p:txBody>
        </p:sp>
        <p:sp>
          <p:nvSpPr>
            <p:cNvPr id="787497" name="AutoShape 41"/>
            <p:cNvSpPr>
              <a:spLocks noChangeArrowheads="1"/>
            </p:cNvSpPr>
            <p:nvPr/>
          </p:nvSpPr>
          <p:spPr bwMode="auto">
            <a:xfrm>
              <a:off x="555" y="2897"/>
              <a:ext cx="1474" cy="312"/>
            </a:xfrm>
            <a:prstGeom prst="homePlate">
              <a:avLst>
                <a:gd name="adj" fmla="val 118109"/>
              </a:avLst>
            </a:prstGeom>
            <a:solidFill>
              <a:srgbClr val="66CCFF"/>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400">
                  <a:solidFill>
                    <a:schemeClr val="bg1"/>
                  </a:solidFill>
                  <a:latin typeface="HGP創英角ｺﾞｼｯｸUB" pitchFamily="50" charset="-128"/>
                  <a:ea typeface="HGP創英角ｺﾞｼｯｸUB" pitchFamily="50" charset="-128"/>
                </a:rPr>
                <a:t>現状調査・計画</a:t>
              </a:r>
            </a:p>
          </p:txBody>
        </p:sp>
        <p:sp>
          <p:nvSpPr>
            <p:cNvPr id="787498" name="AutoShape 42"/>
            <p:cNvSpPr>
              <a:spLocks noChangeArrowheads="1"/>
            </p:cNvSpPr>
            <p:nvPr/>
          </p:nvSpPr>
          <p:spPr bwMode="auto">
            <a:xfrm>
              <a:off x="611" y="3266"/>
              <a:ext cx="1050" cy="708"/>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システム資産把握</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モニタリング</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運用状況把握</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ワークロード収集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仮想化対象の確認</a:t>
              </a:r>
            </a:p>
          </p:txBody>
        </p:sp>
        <p:sp>
          <p:nvSpPr>
            <p:cNvPr id="787499" name="AutoShape 43"/>
            <p:cNvSpPr>
              <a:spLocks noChangeArrowheads="1"/>
            </p:cNvSpPr>
            <p:nvPr/>
          </p:nvSpPr>
          <p:spPr bwMode="auto">
            <a:xfrm>
              <a:off x="1774" y="3266"/>
              <a:ext cx="1050" cy="708"/>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仮想システムの規模</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ワークロードの分散</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統合効果の測定</a:t>
              </a:r>
            </a:p>
          </p:txBody>
        </p:sp>
      </p:gr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87476"/>
                                        </p:tgtEl>
                                        <p:attrNameLst>
                                          <p:attrName>style.visibility</p:attrName>
                                        </p:attrNameLst>
                                      </p:cBhvr>
                                      <p:to>
                                        <p:strVal val="visible"/>
                                      </p:to>
                                    </p:set>
                                    <p:animEffect transition="in" filter="dissolve">
                                      <p:cBhvr>
                                        <p:cTn id="7" dur="500"/>
                                        <p:tgtEl>
                                          <p:spTgt spid="7874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787463"/>
                                        </p:tgtEl>
                                        <p:attrNameLst>
                                          <p:attrName>style.visibility</p:attrName>
                                        </p:attrNameLst>
                                      </p:cBhvr>
                                      <p:to>
                                        <p:strVal val="visible"/>
                                      </p:to>
                                    </p:set>
                                    <p:animEffect transition="in" filter="wipe(left)">
                                      <p:cBhvr>
                                        <p:cTn id="12" dur="500"/>
                                        <p:tgtEl>
                                          <p:spTgt spid="78746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87489"/>
                                        </p:tgtEl>
                                        <p:attrNameLst>
                                          <p:attrName>style.visibility</p:attrName>
                                        </p:attrNameLst>
                                      </p:cBhvr>
                                      <p:to>
                                        <p:strVal val="visible"/>
                                      </p:to>
                                    </p:set>
                                    <p:animEffect transition="in" filter="wipe(left)">
                                      <p:cBhvr>
                                        <p:cTn id="17" dur="500"/>
                                        <p:tgtEl>
                                          <p:spTgt spid="78748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787495"/>
                                        </p:tgtEl>
                                        <p:attrNameLst>
                                          <p:attrName>style.visibility</p:attrName>
                                        </p:attrNameLst>
                                      </p:cBhvr>
                                      <p:to>
                                        <p:strVal val="visible"/>
                                      </p:to>
                                    </p:set>
                                    <p:animEffect transition="in" filter="wipe(left)">
                                      <p:cBhvr>
                                        <p:cTn id="22" dur="500"/>
                                        <p:tgtEl>
                                          <p:spTgt spid="78749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787458"/>
                                        </p:tgtEl>
                                        <p:attrNameLst>
                                          <p:attrName>style.visibility</p:attrName>
                                        </p:attrNameLst>
                                      </p:cBhvr>
                                      <p:to>
                                        <p:strVal val="visible"/>
                                      </p:to>
                                    </p:set>
                                    <p:animEffect transition="in" filter="wipe(left)">
                                      <p:cBhvr>
                                        <p:cTn id="27" dur="500"/>
                                        <p:tgtEl>
                                          <p:spTgt spid="787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6" name="円/楕円 4035"/>
          <p:cNvSpPr/>
          <p:nvPr/>
        </p:nvSpPr>
        <p:spPr bwMode="auto">
          <a:xfrm>
            <a:off x="571500" y="4267201"/>
            <a:ext cx="7997825" cy="2438400"/>
          </a:xfrm>
          <a:prstGeom prst="ellipse">
            <a:avLst/>
          </a:prstGeom>
          <a:solidFill>
            <a:srgbClr val="0000FF"/>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en-US" altLang="ja-JP" sz="2800" dirty="0" smtClean="0">
                <a:ea typeface="ＭＳ Ｐゴシック" pitchFamily="50" charset="-128"/>
              </a:rPr>
              <a:t>Software-defined Environment</a:t>
            </a:r>
            <a:r>
              <a:rPr lang="ja-JP" altLang="en-US" sz="2800" dirty="0" smtClean="0">
                <a:ea typeface="ＭＳ Ｐゴシック" pitchFamily="50" charset="-128"/>
              </a:rPr>
              <a:t>とは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テキスト ボックス 9"/>
          <p:cNvSpPr txBox="1"/>
          <p:nvPr/>
        </p:nvSpPr>
        <p:spPr>
          <a:xfrm>
            <a:off x="838200" y="4953000"/>
            <a:ext cx="1600200" cy="1163395"/>
          </a:xfrm>
          <a:prstGeom prst="rect">
            <a:avLst/>
          </a:prstGeom>
          <a:noFill/>
        </p:spPr>
        <p:txBody>
          <a:bodyPr wrap="square" rtlCol="0">
            <a:spAutoFit/>
          </a:bodyPr>
          <a:lstStyle/>
          <a:p>
            <a:pPr algn="ctr"/>
            <a:r>
              <a:rPr kumimoji="1" lang="ja-JP" altLang="en-US" sz="36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物　理</a:t>
            </a:r>
          </a:p>
          <a:p>
            <a:pPr algn="ctr"/>
            <a:r>
              <a:rPr kumimoji="1" lang="ja-JP" altLang="en-US"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a:t>
            </a:r>
            <a:endParaRPr kumimoji="1" lang="en-US" altLang="ja-JP"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13" name="角丸四角形 12"/>
          <p:cNvSpPr/>
          <p:nvPr/>
        </p:nvSpPr>
        <p:spPr bwMode="auto">
          <a:xfrm>
            <a:off x="2546710" y="5562600"/>
            <a:ext cx="5454290" cy="609600"/>
          </a:xfrm>
          <a:prstGeom prst="roundRect">
            <a:avLst>
              <a:gd name="adj" fmla="val 50000"/>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grpSp>
        <p:nvGrpSpPr>
          <p:cNvPr id="4" name="図形グループ 3"/>
          <p:cNvGrpSpPr/>
          <p:nvPr/>
        </p:nvGrpSpPr>
        <p:grpSpPr>
          <a:xfrm>
            <a:off x="2570763" y="4802160"/>
            <a:ext cx="5430237" cy="912840"/>
            <a:chOff x="2546710" y="4572000"/>
            <a:chExt cx="5835290" cy="1143000"/>
          </a:xfrm>
        </p:grpSpPr>
        <p:pic>
          <p:nvPicPr>
            <p:cNvPr id="97"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67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4"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01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5"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5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8"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1281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nvGrpSpPr>
            <p:cNvPr id="1877" name="Group 207"/>
            <p:cNvGrpSpPr>
              <a:grpSpLocks/>
            </p:cNvGrpSpPr>
            <p:nvPr/>
          </p:nvGrpSpPr>
          <p:grpSpPr bwMode="auto">
            <a:xfrm>
              <a:off x="4680310" y="4572000"/>
              <a:ext cx="685800" cy="1143000"/>
              <a:chOff x="2668" y="1574"/>
              <a:chExt cx="754" cy="1172"/>
            </a:xfrm>
          </p:grpSpPr>
          <p:sp>
            <p:nvSpPr>
              <p:cNvPr id="210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1878" name="Group 408"/>
            <p:cNvGrpSpPr>
              <a:grpSpLocks/>
            </p:cNvGrpSpPr>
            <p:nvPr/>
          </p:nvGrpSpPr>
          <p:grpSpPr bwMode="auto">
            <a:xfrm>
              <a:off x="4756712" y="4720239"/>
              <a:ext cx="578473" cy="628065"/>
              <a:chOff x="2752" y="1726"/>
              <a:chExt cx="636" cy="644"/>
            </a:xfrm>
          </p:grpSpPr>
          <p:sp>
            <p:nvSpPr>
              <p:cNvPr id="190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1879" name="Freeform 409"/>
            <p:cNvSpPr>
              <a:spLocks/>
            </p:cNvSpPr>
            <p:nvPr/>
          </p:nvSpPr>
          <p:spPr bwMode="auto">
            <a:xfrm>
              <a:off x="4945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0" name="Freeform 410"/>
            <p:cNvSpPr>
              <a:spLocks/>
            </p:cNvSpPr>
            <p:nvPr/>
          </p:nvSpPr>
          <p:spPr bwMode="auto">
            <a:xfrm>
              <a:off x="4934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1" name="Freeform 411"/>
            <p:cNvSpPr>
              <a:spLocks/>
            </p:cNvSpPr>
            <p:nvPr/>
          </p:nvSpPr>
          <p:spPr bwMode="auto">
            <a:xfrm>
              <a:off x="4934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2" name="Freeform 412"/>
            <p:cNvSpPr>
              <a:spLocks/>
            </p:cNvSpPr>
            <p:nvPr/>
          </p:nvSpPr>
          <p:spPr bwMode="auto">
            <a:xfrm>
              <a:off x="4934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3" name="Freeform 413"/>
            <p:cNvSpPr>
              <a:spLocks/>
            </p:cNvSpPr>
            <p:nvPr/>
          </p:nvSpPr>
          <p:spPr bwMode="auto">
            <a:xfrm>
              <a:off x="4925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4" name="Freeform 414"/>
            <p:cNvSpPr>
              <a:spLocks/>
            </p:cNvSpPr>
            <p:nvPr/>
          </p:nvSpPr>
          <p:spPr bwMode="auto">
            <a:xfrm>
              <a:off x="4925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5" name="Freeform 415"/>
            <p:cNvSpPr>
              <a:spLocks/>
            </p:cNvSpPr>
            <p:nvPr/>
          </p:nvSpPr>
          <p:spPr bwMode="auto">
            <a:xfrm>
              <a:off x="4925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6" name="Freeform 416"/>
            <p:cNvSpPr>
              <a:spLocks/>
            </p:cNvSpPr>
            <p:nvPr/>
          </p:nvSpPr>
          <p:spPr bwMode="auto">
            <a:xfrm>
              <a:off x="4916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7" name="Rectangle 417"/>
            <p:cNvSpPr>
              <a:spLocks noChangeArrowheads="1"/>
            </p:cNvSpPr>
            <p:nvPr/>
          </p:nvSpPr>
          <p:spPr bwMode="auto">
            <a:xfrm>
              <a:off x="4916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8" name="Freeform 418"/>
            <p:cNvSpPr>
              <a:spLocks/>
            </p:cNvSpPr>
            <p:nvPr/>
          </p:nvSpPr>
          <p:spPr bwMode="auto">
            <a:xfrm>
              <a:off x="4916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9" name="Freeform 419"/>
            <p:cNvSpPr>
              <a:spLocks/>
            </p:cNvSpPr>
            <p:nvPr/>
          </p:nvSpPr>
          <p:spPr bwMode="auto">
            <a:xfrm>
              <a:off x="4905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0" name="Rectangle 420"/>
            <p:cNvSpPr>
              <a:spLocks noChangeArrowheads="1"/>
            </p:cNvSpPr>
            <p:nvPr/>
          </p:nvSpPr>
          <p:spPr bwMode="auto">
            <a:xfrm>
              <a:off x="4905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1" name="Freeform 421"/>
            <p:cNvSpPr>
              <a:spLocks/>
            </p:cNvSpPr>
            <p:nvPr/>
          </p:nvSpPr>
          <p:spPr bwMode="auto">
            <a:xfrm>
              <a:off x="4905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2" name="Freeform 422"/>
            <p:cNvSpPr>
              <a:spLocks/>
            </p:cNvSpPr>
            <p:nvPr/>
          </p:nvSpPr>
          <p:spPr bwMode="auto">
            <a:xfrm>
              <a:off x="4758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3" name="Freeform 423"/>
            <p:cNvSpPr>
              <a:spLocks/>
            </p:cNvSpPr>
            <p:nvPr/>
          </p:nvSpPr>
          <p:spPr bwMode="auto">
            <a:xfrm>
              <a:off x="4771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4" name="Freeform 424"/>
            <p:cNvSpPr>
              <a:spLocks/>
            </p:cNvSpPr>
            <p:nvPr/>
          </p:nvSpPr>
          <p:spPr bwMode="auto">
            <a:xfrm>
              <a:off x="4756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5" name="Freeform 425"/>
            <p:cNvSpPr>
              <a:spLocks/>
            </p:cNvSpPr>
            <p:nvPr/>
          </p:nvSpPr>
          <p:spPr bwMode="auto">
            <a:xfrm>
              <a:off x="4756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6" name="Freeform 426"/>
            <p:cNvSpPr>
              <a:spLocks/>
            </p:cNvSpPr>
            <p:nvPr/>
          </p:nvSpPr>
          <p:spPr bwMode="auto">
            <a:xfrm>
              <a:off x="5011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7" name="Freeform 427"/>
            <p:cNvSpPr>
              <a:spLocks/>
            </p:cNvSpPr>
            <p:nvPr/>
          </p:nvSpPr>
          <p:spPr bwMode="auto">
            <a:xfrm>
              <a:off x="5011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8" name="Freeform 428"/>
            <p:cNvSpPr>
              <a:spLocks/>
            </p:cNvSpPr>
            <p:nvPr/>
          </p:nvSpPr>
          <p:spPr bwMode="auto">
            <a:xfrm>
              <a:off x="4745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9" name="Freeform 429"/>
            <p:cNvSpPr>
              <a:spLocks/>
            </p:cNvSpPr>
            <p:nvPr/>
          </p:nvSpPr>
          <p:spPr bwMode="auto">
            <a:xfrm>
              <a:off x="4696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0" name="Freeform 430"/>
            <p:cNvSpPr>
              <a:spLocks/>
            </p:cNvSpPr>
            <p:nvPr/>
          </p:nvSpPr>
          <p:spPr bwMode="auto">
            <a:xfrm>
              <a:off x="4696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1" name="Freeform 431"/>
            <p:cNvSpPr>
              <a:spLocks/>
            </p:cNvSpPr>
            <p:nvPr/>
          </p:nvSpPr>
          <p:spPr bwMode="auto">
            <a:xfrm>
              <a:off x="4745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2" name="Freeform 432"/>
            <p:cNvSpPr>
              <a:spLocks noEditPoints="1"/>
            </p:cNvSpPr>
            <p:nvPr/>
          </p:nvSpPr>
          <p:spPr bwMode="auto">
            <a:xfrm>
              <a:off x="4696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3" name="Freeform 433"/>
            <p:cNvSpPr>
              <a:spLocks/>
            </p:cNvSpPr>
            <p:nvPr/>
          </p:nvSpPr>
          <p:spPr bwMode="auto">
            <a:xfrm>
              <a:off x="4814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4" name="Freeform 434"/>
            <p:cNvSpPr>
              <a:spLocks/>
            </p:cNvSpPr>
            <p:nvPr/>
          </p:nvSpPr>
          <p:spPr bwMode="auto">
            <a:xfrm>
              <a:off x="4814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5" name="Freeform 435"/>
            <p:cNvSpPr>
              <a:spLocks/>
            </p:cNvSpPr>
            <p:nvPr/>
          </p:nvSpPr>
          <p:spPr bwMode="auto">
            <a:xfrm>
              <a:off x="4884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307" name="Group 207"/>
            <p:cNvGrpSpPr>
              <a:grpSpLocks/>
            </p:cNvGrpSpPr>
            <p:nvPr/>
          </p:nvGrpSpPr>
          <p:grpSpPr bwMode="auto">
            <a:xfrm>
              <a:off x="5061310" y="4572000"/>
              <a:ext cx="685800" cy="1143000"/>
              <a:chOff x="2668" y="1574"/>
              <a:chExt cx="754" cy="1172"/>
            </a:xfrm>
          </p:grpSpPr>
          <p:sp>
            <p:nvSpPr>
              <p:cNvPr id="253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308" name="Group 408"/>
            <p:cNvGrpSpPr>
              <a:grpSpLocks/>
            </p:cNvGrpSpPr>
            <p:nvPr/>
          </p:nvGrpSpPr>
          <p:grpSpPr bwMode="auto">
            <a:xfrm>
              <a:off x="5137712" y="4720239"/>
              <a:ext cx="578473" cy="628065"/>
              <a:chOff x="2752" y="1726"/>
              <a:chExt cx="636" cy="644"/>
            </a:xfrm>
          </p:grpSpPr>
          <p:sp>
            <p:nvSpPr>
              <p:cNvPr id="233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309" name="Freeform 409"/>
            <p:cNvSpPr>
              <a:spLocks/>
            </p:cNvSpPr>
            <p:nvPr/>
          </p:nvSpPr>
          <p:spPr bwMode="auto">
            <a:xfrm>
              <a:off x="5326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0" name="Freeform 410"/>
            <p:cNvSpPr>
              <a:spLocks/>
            </p:cNvSpPr>
            <p:nvPr/>
          </p:nvSpPr>
          <p:spPr bwMode="auto">
            <a:xfrm>
              <a:off x="5315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1" name="Freeform 411"/>
            <p:cNvSpPr>
              <a:spLocks/>
            </p:cNvSpPr>
            <p:nvPr/>
          </p:nvSpPr>
          <p:spPr bwMode="auto">
            <a:xfrm>
              <a:off x="5315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2" name="Freeform 412"/>
            <p:cNvSpPr>
              <a:spLocks/>
            </p:cNvSpPr>
            <p:nvPr/>
          </p:nvSpPr>
          <p:spPr bwMode="auto">
            <a:xfrm>
              <a:off x="5315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3" name="Freeform 413"/>
            <p:cNvSpPr>
              <a:spLocks/>
            </p:cNvSpPr>
            <p:nvPr/>
          </p:nvSpPr>
          <p:spPr bwMode="auto">
            <a:xfrm>
              <a:off x="5306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4" name="Freeform 414"/>
            <p:cNvSpPr>
              <a:spLocks/>
            </p:cNvSpPr>
            <p:nvPr/>
          </p:nvSpPr>
          <p:spPr bwMode="auto">
            <a:xfrm>
              <a:off x="5306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5" name="Freeform 415"/>
            <p:cNvSpPr>
              <a:spLocks/>
            </p:cNvSpPr>
            <p:nvPr/>
          </p:nvSpPr>
          <p:spPr bwMode="auto">
            <a:xfrm>
              <a:off x="5306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6" name="Freeform 416"/>
            <p:cNvSpPr>
              <a:spLocks/>
            </p:cNvSpPr>
            <p:nvPr/>
          </p:nvSpPr>
          <p:spPr bwMode="auto">
            <a:xfrm>
              <a:off x="5297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7" name="Rectangle 417"/>
            <p:cNvSpPr>
              <a:spLocks noChangeArrowheads="1"/>
            </p:cNvSpPr>
            <p:nvPr/>
          </p:nvSpPr>
          <p:spPr bwMode="auto">
            <a:xfrm>
              <a:off x="5297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8" name="Freeform 418"/>
            <p:cNvSpPr>
              <a:spLocks/>
            </p:cNvSpPr>
            <p:nvPr/>
          </p:nvSpPr>
          <p:spPr bwMode="auto">
            <a:xfrm>
              <a:off x="5297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9" name="Freeform 419"/>
            <p:cNvSpPr>
              <a:spLocks/>
            </p:cNvSpPr>
            <p:nvPr/>
          </p:nvSpPr>
          <p:spPr bwMode="auto">
            <a:xfrm>
              <a:off x="5286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0" name="Rectangle 420"/>
            <p:cNvSpPr>
              <a:spLocks noChangeArrowheads="1"/>
            </p:cNvSpPr>
            <p:nvPr/>
          </p:nvSpPr>
          <p:spPr bwMode="auto">
            <a:xfrm>
              <a:off x="5286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1" name="Freeform 421"/>
            <p:cNvSpPr>
              <a:spLocks/>
            </p:cNvSpPr>
            <p:nvPr/>
          </p:nvSpPr>
          <p:spPr bwMode="auto">
            <a:xfrm>
              <a:off x="5286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2" name="Freeform 422"/>
            <p:cNvSpPr>
              <a:spLocks/>
            </p:cNvSpPr>
            <p:nvPr/>
          </p:nvSpPr>
          <p:spPr bwMode="auto">
            <a:xfrm>
              <a:off x="5139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3" name="Freeform 423"/>
            <p:cNvSpPr>
              <a:spLocks/>
            </p:cNvSpPr>
            <p:nvPr/>
          </p:nvSpPr>
          <p:spPr bwMode="auto">
            <a:xfrm>
              <a:off x="5152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4" name="Freeform 424"/>
            <p:cNvSpPr>
              <a:spLocks/>
            </p:cNvSpPr>
            <p:nvPr/>
          </p:nvSpPr>
          <p:spPr bwMode="auto">
            <a:xfrm>
              <a:off x="5137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5" name="Freeform 425"/>
            <p:cNvSpPr>
              <a:spLocks/>
            </p:cNvSpPr>
            <p:nvPr/>
          </p:nvSpPr>
          <p:spPr bwMode="auto">
            <a:xfrm>
              <a:off x="5137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6" name="Freeform 426"/>
            <p:cNvSpPr>
              <a:spLocks/>
            </p:cNvSpPr>
            <p:nvPr/>
          </p:nvSpPr>
          <p:spPr bwMode="auto">
            <a:xfrm>
              <a:off x="5392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7" name="Freeform 427"/>
            <p:cNvSpPr>
              <a:spLocks/>
            </p:cNvSpPr>
            <p:nvPr/>
          </p:nvSpPr>
          <p:spPr bwMode="auto">
            <a:xfrm>
              <a:off x="5392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8" name="Freeform 428"/>
            <p:cNvSpPr>
              <a:spLocks/>
            </p:cNvSpPr>
            <p:nvPr/>
          </p:nvSpPr>
          <p:spPr bwMode="auto">
            <a:xfrm>
              <a:off x="5126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9" name="Freeform 429"/>
            <p:cNvSpPr>
              <a:spLocks/>
            </p:cNvSpPr>
            <p:nvPr/>
          </p:nvSpPr>
          <p:spPr bwMode="auto">
            <a:xfrm>
              <a:off x="5077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0" name="Freeform 430"/>
            <p:cNvSpPr>
              <a:spLocks/>
            </p:cNvSpPr>
            <p:nvPr/>
          </p:nvSpPr>
          <p:spPr bwMode="auto">
            <a:xfrm>
              <a:off x="5077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1" name="Freeform 431"/>
            <p:cNvSpPr>
              <a:spLocks/>
            </p:cNvSpPr>
            <p:nvPr/>
          </p:nvSpPr>
          <p:spPr bwMode="auto">
            <a:xfrm>
              <a:off x="5126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2" name="Freeform 432"/>
            <p:cNvSpPr>
              <a:spLocks noEditPoints="1"/>
            </p:cNvSpPr>
            <p:nvPr/>
          </p:nvSpPr>
          <p:spPr bwMode="auto">
            <a:xfrm>
              <a:off x="5077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3" name="Freeform 433"/>
            <p:cNvSpPr>
              <a:spLocks/>
            </p:cNvSpPr>
            <p:nvPr/>
          </p:nvSpPr>
          <p:spPr bwMode="auto">
            <a:xfrm>
              <a:off x="5195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4" name="Freeform 434"/>
            <p:cNvSpPr>
              <a:spLocks/>
            </p:cNvSpPr>
            <p:nvPr/>
          </p:nvSpPr>
          <p:spPr bwMode="auto">
            <a:xfrm>
              <a:off x="5195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5" name="Freeform 435"/>
            <p:cNvSpPr>
              <a:spLocks/>
            </p:cNvSpPr>
            <p:nvPr/>
          </p:nvSpPr>
          <p:spPr bwMode="auto">
            <a:xfrm>
              <a:off x="5265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737" name="Group 207"/>
            <p:cNvGrpSpPr>
              <a:grpSpLocks/>
            </p:cNvGrpSpPr>
            <p:nvPr/>
          </p:nvGrpSpPr>
          <p:grpSpPr bwMode="auto">
            <a:xfrm>
              <a:off x="5442310" y="4572000"/>
              <a:ext cx="685800" cy="1143000"/>
              <a:chOff x="2668" y="1574"/>
              <a:chExt cx="754" cy="1172"/>
            </a:xfrm>
          </p:grpSpPr>
          <p:sp>
            <p:nvSpPr>
              <p:cNvPr id="296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738" name="Group 408"/>
            <p:cNvGrpSpPr>
              <a:grpSpLocks/>
            </p:cNvGrpSpPr>
            <p:nvPr/>
          </p:nvGrpSpPr>
          <p:grpSpPr bwMode="auto">
            <a:xfrm>
              <a:off x="5518712" y="4720239"/>
              <a:ext cx="578473" cy="628065"/>
              <a:chOff x="2752" y="1726"/>
              <a:chExt cx="636" cy="644"/>
            </a:xfrm>
          </p:grpSpPr>
          <p:sp>
            <p:nvSpPr>
              <p:cNvPr id="276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739" name="Freeform 409"/>
            <p:cNvSpPr>
              <a:spLocks/>
            </p:cNvSpPr>
            <p:nvPr/>
          </p:nvSpPr>
          <p:spPr bwMode="auto">
            <a:xfrm>
              <a:off x="5707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0" name="Freeform 410"/>
            <p:cNvSpPr>
              <a:spLocks/>
            </p:cNvSpPr>
            <p:nvPr/>
          </p:nvSpPr>
          <p:spPr bwMode="auto">
            <a:xfrm>
              <a:off x="5696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1" name="Freeform 411"/>
            <p:cNvSpPr>
              <a:spLocks/>
            </p:cNvSpPr>
            <p:nvPr/>
          </p:nvSpPr>
          <p:spPr bwMode="auto">
            <a:xfrm>
              <a:off x="5696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2" name="Freeform 412"/>
            <p:cNvSpPr>
              <a:spLocks/>
            </p:cNvSpPr>
            <p:nvPr/>
          </p:nvSpPr>
          <p:spPr bwMode="auto">
            <a:xfrm>
              <a:off x="5696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3" name="Freeform 413"/>
            <p:cNvSpPr>
              <a:spLocks/>
            </p:cNvSpPr>
            <p:nvPr/>
          </p:nvSpPr>
          <p:spPr bwMode="auto">
            <a:xfrm>
              <a:off x="5687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4" name="Freeform 414"/>
            <p:cNvSpPr>
              <a:spLocks/>
            </p:cNvSpPr>
            <p:nvPr/>
          </p:nvSpPr>
          <p:spPr bwMode="auto">
            <a:xfrm>
              <a:off x="5687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5" name="Freeform 415"/>
            <p:cNvSpPr>
              <a:spLocks/>
            </p:cNvSpPr>
            <p:nvPr/>
          </p:nvSpPr>
          <p:spPr bwMode="auto">
            <a:xfrm>
              <a:off x="5687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6" name="Freeform 416"/>
            <p:cNvSpPr>
              <a:spLocks/>
            </p:cNvSpPr>
            <p:nvPr/>
          </p:nvSpPr>
          <p:spPr bwMode="auto">
            <a:xfrm>
              <a:off x="5678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7" name="Rectangle 417"/>
            <p:cNvSpPr>
              <a:spLocks noChangeArrowheads="1"/>
            </p:cNvSpPr>
            <p:nvPr/>
          </p:nvSpPr>
          <p:spPr bwMode="auto">
            <a:xfrm>
              <a:off x="5678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8" name="Freeform 418"/>
            <p:cNvSpPr>
              <a:spLocks/>
            </p:cNvSpPr>
            <p:nvPr/>
          </p:nvSpPr>
          <p:spPr bwMode="auto">
            <a:xfrm>
              <a:off x="5678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9" name="Freeform 419"/>
            <p:cNvSpPr>
              <a:spLocks/>
            </p:cNvSpPr>
            <p:nvPr/>
          </p:nvSpPr>
          <p:spPr bwMode="auto">
            <a:xfrm>
              <a:off x="5667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0" name="Rectangle 420"/>
            <p:cNvSpPr>
              <a:spLocks noChangeArrowheads="1"/>
            </p:cNvSpPr>
            <p:nvPr/>
          </p:nvSpPr>
          <p:spPr bwMode="auto">
            <a:xfrm>
              <a:off x="5667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1" name="Freeform 421"/>
            <p:cNvSpPr>
              <a:spLocks/>
            </p:cNvSpPr>
            <p:nvPr/>
          </p:nvSpPr>
          <p:spPr bwMode="auto">
            <a:xfrm>
              <a:off x="5667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2" name="Freeform 422"/>
            <p:cNvSpPr>
              <a:spLocks/>
            </p:cNvSpPr>
            <p:nvPr/>
          </p:nvSpPr>
          <p:spPr bwMode="auto">
            <a:xfrm>
              <a:off x="5520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3" name="Freeform 423"/>
            <p:cNvSpPr>
              <a:spLocks/>
            </p:cNvSpPr>
            <p:nvPr/>
          </p:nvSpPr>
          <p:spPr bwMode="auto">
            <a:xfrm>
              <a:off x="5533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4" name="Freeform 424"/>
            <p:cNvSpPr>
              <a:spLocks/>
            </p:cNvSpPr>
            <p:nvPr/>
          </p:nvSpPr>
          <p:spPr bwMode="auto">
            <a:xfrm>
              <a:off x="5518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5" name="Freeform 425"/>
            <p:cNvSpPr>
              <a:spLocks/>
            </p:cNvSpPr>
            <p:nvPr/>
          </p:nvSpPr>
          <p:spPr bwMode="auto">
            <a:xfrm>
              <a:off x="5518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6" name="Freeform 426"/>
            <p:cNvSpPr>
              <a:spLocks/>
            </p:cNvSpPr>
            <p:nvPr/>
          </p:nvSpPr>
          <p:spPr bwMode="auto">
            <a:xfrm>
              <a:off x="5773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7" name="Freeform 427"/>
            <p:cNvSpPr>
              <a:spLocks/>
            </p:cNvSpPr>
            <p:nvPr/>
          </p:nvSpPr>
          <p:spPr bwMode="auto">
            <a:xfrm>
              <a:off x="5773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8" name="Freeform 428"/>
            <p:cNvSpPr>
              <a:spLocks/>
            </p:cNvSpPr>
            <p:nvPr/>
          </p:nvSpPr>
          <p:spPr bwMode="auto">
            <a:xfrm>
              <a:off x="5507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9" name="Freeform 429"/>
            <p:cNvSpPr>
              <a:spLocks/>
            </p:cNvSpPr>
            <p:nvPr/>
          </p:nvSpPr>
          <p:spPr bwMode="auto">
            <a:xfrm>
              <a:off x="5458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0" name="Freeform 430"/>
            <p:cNvSpPr>
              <a:spLocks/>
            </p:cNvSpPr>
            <p:nvPr/>
          </p:nvSpPr>
          <p:spPr bwMode="auto">
            <a:xfrm>
              <a:off x="5458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1" name="Freeform 431"/>
            <p:cNvSpPr>
              <a:spLocks/>
            </p:cNvSpPr>
            <p:nvPr/>
          </p:nvSpPr>
          <p:spPr bwMode="auto">
            <a:xfrm>
              <a:off x="5507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2" name="Freeform 432"/>
            <p:cNvSpPr>
              <a:spLocks noEditPoints="1"/>
            </p:cNvSpPr>
            <p:nvPr/>
          </p:nvSpPr>
          <p:spPr bwMode="auto">
            <a:xfrm>
              <a:off x="5458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3" name="Freeform 433"/>
            <p:cNvSpPr>
              <a:spLocks/>
            </p:cNvSpPr>
            <p:nvPr/>
          </p:nvSpPr>
          <p:spPr bwMode="auto">
            <a:xfrm>
              <a:off x="5576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4" name="Freeform 434"/>
            <p:cNvSpPr>
              <a:spLocks/>
            </p:cNvSpPr>
            <p:nvPr/>
          </p:nvSpPr>
          <p:spPr bwMode="auto">
            <a:xfrm>
              <a:off x="5576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5" name="Freeform 435"/>
            <p:cNvSpPr>
              <a:spLocks/>
            </p:cNvSpPr>
            <p:nvPr/>
          </p:nvSpPr>
          <p:spPr bwMode="auto">
            <a:xfrm>
              <a:off x="5646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pic>
          <p:nvPicPr>
            <p:cNvPr id="3166"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6615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pic>
          <p:nvPicPr>
            <p:cNvPr id="3167"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71949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sp>
        <p:nvSpPr>
          <p:cNvPr id="4045" name="テキスト ボックス 4044"/>
          <p:cNvSpPr txBox="1"/>
          <p:nvPr/>
        </p:nvSpPr>
        <p:spPr>
          <a:xfrm>
            <a:off x="3016205" y="6226770"/>
            <a:ext cx="3080110" cy="461665"/>
          </a:xfrm>
          <a:prstGeom prst="rect">
            <a:avLst/>
          </a:prstGeom>
          <a:noFill/>
        </p:spPr>
        <p:txBody>
          <a:bodyPr wrap="square" rtlCol="0">
            <a:spAutoFit/>
          </a:bodyPr>
          <a:lstStyle/>
          <a:p>
            <a:pPr algn="ctr"/>
            <a:r>
              <a:rPr kumimoji="1" lang="ja-JP" altLang="en-US"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リソース・プール</a:t>
            </a:r>
            <a:endParaRPr kumimoji="1" lang="en-US" altLang="ja-JP"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4043" name="角丸四角形吹き出し 4042"/>
          <p:cNvSpPr/>
          <p:nvPr/>
        </p:nvSpPr>
        <p:spPr bwMode="auto">
          <a:xfrm>
            <a:off x="533400" y="990600"/>
            <a:ext cx="2058987" cy="2514600"/>
          </a:xfrm>
          <a:prstGeom prst="wedgeRoundRectCallout">
            <a:avLst>
              <a:gd name="adj1" fmla="val -20555"/>
              <a:gd name="adj2" fmla="val 70220"/>
              <a:gd name="adj3" fmla="val 16667"/>
            </a:avLst>
          </a:prstGeom>
          <a:ln>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4057" name="角丸四角形 4056"/>
          <p:cNvSpPr/>
          <p:nvPr/>
        </p:nvSpPr>
        <p:spPr bwMode="auto">
          <a:xfrm>
            <a:off x="763587" y="2895600"/>
            <a:ext cx="1524000" cy="457200"/>
          </a:xfrm>
          <a:prstGeom prst="roundRect">
            <a:avLst>
              <a:gd name="adj" fmla="val 50000"/>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4058"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3588" y="2264790"/>
            <a:ext cx="685800" cy="783209"/>
          </a:xfrm>
          <a:prstGeom prst="rect">
            <a:avLst/>
          </a:prstGeom>
          <a:noFill/>
          <a:extLst>
            <a:ext uri="{909E8E84-426E-40dd-AFC4-6F175D3DCCD1}">
              <a14:hiddenFill xmlns:a14="http://schemas.microsoft.com/office/drawing/2010/main">
                <a:solidFill>
                  <a:srgbClr val="FFFFFF"/>
                </a:solidFill>
              </a14:hiddenFill>
            </a:ext>
          </a:extLst>
        </p:spPr>
      </p:pic>
      <p:grpSp>
        <p:nvGrpSpPr>
          <p:cNvPr id="4059" name="グループ化 2488"/>
          <p:cNvGrpSpPr/>
          <p:nvPr/>
        </p:nvGrpSpPr>
        <p:grpSpPr>
          <a:xfrm>
            <a:off x="1296987" y="2209800"/>
            <a:ext cx="533400" cy="838200"/>
            <a:chOff x="2581945" y="1131094"/>
            <a:chExt cx="1196975" cy="1860550"/>
          </a:xfrm>
        </p:grpSpPr>
        <p:grpSp>
          <p:nvGrpSpPr>
            <p:cNvPr id="4060" name="Group 207"/>
            <p:cNvGrpSpPr>
              <a:grpSpLocks/>
            </p:cNvGrpSpPr>
            <p:nvPr/>
          </p:nvGrpSpPr>
          <p:grpSpPr bwMode="auto">
            <a:xfrm>
              <a:off x="2581945" y="1131094"/>
              <a:ext cx="1196975" cy="1860550"/>
              <a:chOff x="2668" y="1574"/>
              <a:chExt cx="754" cy="1172"/>
            </a:xfrm>
          </p:grpSpPr>
          <p:sp>
            <p:nvSpPr>
              <p:cNvPr id="4289"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0"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1"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2"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3"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4"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5"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6"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7"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8"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9"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0"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1"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2"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3"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4"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5"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6"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7"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8"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9"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0"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1"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2"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3"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4"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5"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6"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7"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8"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9"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0"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1"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2"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3"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4"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5"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6"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7"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8"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9"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0"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1"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2"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3"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4"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5"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6"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7"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8"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9"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0"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1"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2"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3"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4"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5"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6"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7"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8"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9"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0"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1"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2"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3"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4"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5"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6"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7"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8"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9"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0"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1"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2"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3"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4"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5"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6"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7"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8"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9"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0"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1"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2"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3"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4"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5"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6"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7"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8"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9"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0"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1"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2"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3"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4"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5"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6"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7"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8"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9"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0"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1"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2"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3"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4"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5"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6"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7"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8"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9"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0"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1"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2"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3"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4"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5"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6"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7"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8"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9"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0"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1"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2"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3"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4"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5"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6"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7"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8"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9"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0"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1"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2"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3"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4"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5"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6"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7"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8"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9"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0"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1"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2"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3"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4"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5"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6"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7"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8"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9"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0"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1"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2"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3"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4"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5"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6"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7"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8"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9"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0"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1"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2"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3"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4"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5"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6"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7"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8"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9"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0"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1"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2"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3"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4"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5"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6"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7"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8"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9"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0"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1"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2"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3"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4"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5"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6"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7"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8"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9"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0"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1"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2"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3"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4"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5"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6"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7"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8"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4061" name="Group 408"/>
            <p:cNvGrpSpPr>
              <a:grpSpLocks/>
            </p:cNvGrpSpPr>
            <p:nvPr/>
          </p:nvGrpSpPr>
          <p:grpSpPr bwMode="auto">
            <a:xfrm>
              <a:off x="2715295" y="1372394"/>
              <a:ext cx="1009650" cy="1022350"/>
              <a:chOff x="2752" y="1726"/>
              <a:chExt cx="636" cy="644"/>
            </a:xfrm>
          </p:grpSpPr>
          <p:sp>
            <p:nvSpPr>
              <p:cNvPr id="4089"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0"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1"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2"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3"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4"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5"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6"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7"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8"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9"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0"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1"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2"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3"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4"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5"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6"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7"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8"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9"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0"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1"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2"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3"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4"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5"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6"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7"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8"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9"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0"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1"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2"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3"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4"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5"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6"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7"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8"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9"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0"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1"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2"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3"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4"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5"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6"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7"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8"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9"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0"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1"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2"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3"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4"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5"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6"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7"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8"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9"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0"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1"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2"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3"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4"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5"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6"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7"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8"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9"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0"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1"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2"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3"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4"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5"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6"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7"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8"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9"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0"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1"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2"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3"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4"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5"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6"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7"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8"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9"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0"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1"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2"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3"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4"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5"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6"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7"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8"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9"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0"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1"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2"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3"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4"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5"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6"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7"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8"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9"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0"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1"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2"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3"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4"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5"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6"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7"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8"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9"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0"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1"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2"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3"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4"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5"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6"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7"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8"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9"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0"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1"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2"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3"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4"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5"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6"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7"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8"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9"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0"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1"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2"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3"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4"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5"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6"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7"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8"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9"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0"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1"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2"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3"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4"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5"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6"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7"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8"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9"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0"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1"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2"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3"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4"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5"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6"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7"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8"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9"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0"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1"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2"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3"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4"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5"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6"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7"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8"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9"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0"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1"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2"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3"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4"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5"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6"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7"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8"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9"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0"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1"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2"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3"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4"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5"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6"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7"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8"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4062" name="Freeform 409"/>
            <p:cNvSpPr>
              <a:spLocks/>
            </p:cNvSpPr>
            <p:nvPr/>
          </p:nvSpPr>
          <p:spPr bwMode="auto">
            <a:xfrm>
              <a:off x="3045495" y="1937544"/>
              <a:ext cx="9525" cy="9525"/>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3" name="Freeform 410"/>
            <p:cNvSpPr>
              <a:spLocks/>
            </p:cNvSpPr>
            <p:nvPr/>
          </p:nvSpPr>
          <p:spPr bwMode="auto">
            <a:xfrm>
              <a:off x="3026445" y="1880394"/>
              <a:ext cx="12700" cy="57150"/>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4" name="Freeform 411"/>
            <p:cNvSpPr>
              <a:spLocks/>
            </p:cNvSpPr>
            <p:nvPr/>
          </p:nvSpPr>
          <p:spPr bwMode="auto">
            <a:xfrm>
              <a:off x="3026445" y="1880394"/>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5" name="Freeform 412"/>
            <p:cNvSpPr>
              <a:spLocks/>
            </p:cNvSpPr>
            <p:nvPr/>
          </p:nvSpPr>
          <p:spPr bwMode="auto">
            <a:xfrm>
              <a:off x="3026445" y="1928019"/>
              <a:ext cx="12700" cy="9525"/>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6" name="Freeform 413"/>
            <p:cNvSpPr>
              <a:spLocks/>
            </p:cNvSpPr>
            <p:nvPr/>
          </p:nvSpPr>
          <p:spPr bwMode="auto">
            <a:xfrm>
              <a:off x="3010570" y="1870869"/>
              <a:ext cx="12700" cy="57150"/>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7" name="Freeform 414"/>
            <p:cNvSpPr>
              <a:spLocks/>
            </p:cNvSpPr>
            <p:nvPr/>
          </p:nvSpPr>
          <p:spPr bwMode="auto">
            <a:xfrm>
              <a:off x="3010570" y="1870869"/>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8" name="Freeform 415"/>
            <p:cNvSpPr>
              <a:spLocks/>
            </p:cNvSpPr>
            <p:nvPr/>
          </p:nvSpPr>
          <p:spPr bwMode="auto">
            <a:xfrm>
              <a:off x="3010570" y="1918494"/>
              <a:ext cx="9525" cy="9525"/>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9" name="Freeform 416"/>
            <p:cNvSpPr>
              <a:spLocks/>
            </p:cNvSpPr>
            <p:nvPr/>
          </p:nvSpPr>
          <p:spPr bwMode="auto">
            <a:xfrm>
              <a:off x="2994695" y="1861344"/>
              <a:ext cx="9525" cy="53975"/>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0" name="Rectangle 417"/>
            <p:cNvSpPr>
              <a:spLocks noChangeArrowheads="1"/>
            </p:cNvSpPr>
            <p:nvPr/>
          </p:nvSpPr>
          <p:spPr bwMode="auto">
            <a:xfrm>
              <a:off x="2994695" y="1861344"/>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1" name="Freeform 418"/>
            <p:cNvSpPr>
              <a:spLocks/>
            </p:cNvSpPr>
            <p:nvPr/>
          </p:nvSpPr>
          <p:spPr bwMode="auto">
            <a:xfrm>
              <a:off x="2994695" y="1908969"/>
              <a:ext cx="9525" cy="6350"/>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2" name="Freeform 419"/>
            <p:cNvSpPr>
              <a:spLocks/>
            </p:cNvSpPr>
            <p:nvPr/>
          </p:nvSpPr>
          <p:spPr bwMode="auto">
            <a:xfrm>
              <a:off x="2975645" y="1851819"/>
              <a:ext cx="12700" cy="53975"/>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3" name="Rectangle 420"/>
            <p:cNvSpPr>
              <a:spLocks noChangeArrowheads="1"/>
            </p:cNvSpPr>
            <p:nvPr/>
          </p:nvSpPr>
          <p:spPr bwMode="auto">
            <a:xfrm>
              <a:off x="2975645" y="1851819"/>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4" name="Freeform 421"/>
            <p:cNvSpPr>
              <a:spLocks/>
            </p:cNvSpPr>
            <p:nvPr/>
          </p:nvSpPr>
          <p:spPr bwMode="auto">
            <a:xfrm>
              <a:off x="2975645" y="1899444"/>
              <a:ext cx="12700" cy="6350"/>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5" name="Freeform 422"/>
            <p:cNvSpPr>
              <a:spLocks/>
            </p:cNvSpPr>
            <p:nvPr/>
          </p:nvSpPr>
          <p:spPr bwMode="auto">
            <a:xfrm>
              <a:off x="2718470" y="1696244"/>
              <a:ext cx="28575" cy="34925"/>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6" name="Freeform 423"/>
            <p:cNvSpPr>
              <a:spLocks/>
            </p:cNvSpPr>
            <p:nvPr/>
          </p:nvSpPr>
          <p:spPr bwMode="auto">
            <a:xfrm>
              <a:off x="2740695" y="1712119"/>
              <a:ext cx="3175" cy="15875"/>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7" name="Freeform 424"/>
            <p:cNvSpPr>
              <a:spLocks/>
            </p:cNvSpPr>
            <p:nvPr/>
          </p:nvSpPr>
          <p:spPr bwMode="auto">
            <a:xfrm>
              <a:off x="2715295" y="1696244"/>
              <a:ext cx="28575" cy="19050"/>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8" name="Freeform 425"/>
            <p:cNvSpPr>
              <a:spLocks/>
            </p:cNvSpPr>
            <p:nvPr/>
          </p:nvSpPr>
          <p:spPr bwMode="auto">
            <a:xfrm>
              <a:off x="2715295" y="1699419"/>
              <a:ext cx="25400" cy="2857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9" name="Freeform 426"/>
            <p:cNvSpPr>
              <a:spLocks/>
            </p:cNvSpPr>
            <p:nvPr/>
          </p:nvSpPr>
          <p:spPr bwMode="auto">
            <a:xfrm>
              <a:off x="3159795" y="1483519"/>
              <a:ext cx="590550" cy="1479550"/>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0" name="Freeform 427"/>
            <p:cNvSpPr>
              <a:spLocks/>
            </p:cNvSpPr>
            <p:nvPr/>
          </p:nvSpPr>
          <p:spPr bwMode="auto">
            <a:xfrm>
              <a:off x="3159795" y="1823244"/>
              <a:ext cx="6350" cy="1139825"/>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1" name="Freeform 428"/>
            <p:cNvSpPr>
              <a:spLocks/>
            </p:cNvSpPr>
            <p:nvPr/>
          </p:nvSpPr>
          <p:spPr bwMode="auto">
            <a:xfrm>
              <a:off x="2696245" y="1613694"/>
              <a:ext cx="15875" cy="1016000"/>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2" name="Freeform 429"/>
            <p:cNvSpPr>
              <a:spLocks/>
            </p:cNvSpPr>
            <p:nvPr/>
          </p:nvSpPr>
          <p:spPr bwMode="auto">
            <a:xfrm>
              <a:off x="2610520" y="1166019"/>
              <a:ext cx="1139825" cy="660400"/>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3" name="Freeform 430"/>
            <p:cNvSpPr>
              <a:spLocks/>
            </p:cNvSpPr>
            <p:nvPr/>
          </p:nvSpPr>
          <p:spPr bwMode="auto">
            <a:xfrm>
              <a:off x="2610520" y="1505744"/>
              <a:ext cx="555625" cy="320675"/>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4" name="Freeform 431"/>
            <p:cNvSpPr>
              <a:spLocks/>
            </p:cNvSpPr>
            <p:nvPr/>
          </p:nvSpPr>
          <p:spPr bwMode="auto">
            <a:xfrm>
              <a:off x="2696245" y="2616994"/>
              <a:ext cx="368300" cy="215900"/>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5" name="Freeform 432"/>
            <p:cNvSpPr>
              <a:spLocks noEditPoints="1"/>
            </p:cNvSpPr>
            <p:nvPr/>
          </p:nvSpPr>
          <p:spPr bwMode="auto">
            <a:xfrm>
              <a:off x="2610520" y="1508919"/>
              <a:ext cx="549275" cy="1454150"/>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6" name="Freeform 433"/>
            <p:cNvSpPr>
              <a:spLocks/>
            </p:cNvSpPr>
            <p:nvPr/>
          </p:nvSpPr>
          <p:spPr bwMode="auto">
            <a:xfrm>
              <a:off x="2816895" y="1645444"/>
              <a:ext cx="120650" cy="88900"/>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7" name="Freeform 434"/>
            <p:cNvSpPr>
              <a:spLocks/>
            </p:cNvSpPr>
            <p:nvPr/>
          </p:nvSpPr>
          <p:spPr bwMode="auto">
            <a:xfrm>
              <a:off x="2816895" y="1642269"/>
              <a:ext cx="127000" cy="73025"/>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8" name="Freeform 435"/>
            <p:cNvSpPr>
              <a:spLocks/>
            </p:cNvSpPr>
            <p:nvPr/>
          </p:nvSpPr>
          <p:spPr bwMode="auto">
            <a:xfrm>
              <a:off x="2937545" y="1712119"/>
              <a:ext cx="6350" cy="22225"/>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pic>
        <p:nvPicPr>
          <p:cNvPr id="4489"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1525587" y="2286000"/>
            <a:ext cx="914400" cy="785142"/>
          </a:xfrm>
          <a:prstGeom prst="rect">
            <a:avLst/>
          </a:prstGeom>
          <a:noFill/>
          <a:extLst>
            <a:ext uri="{909E8E84-426E-40dd-AFC4-6F175D3DCCD1}">
              <a14:hiddenFill xmlns:a14="http://schemas.microsoft.com/office/drawing/2010/main">
                <a:solidFill>
                  <a:srgbClr val="FFFFFF"/>
                </a:solidFill>
              </a14:hiddenFill>
            </a:ext>
          </a:extLst>
        </p:spPr>
      </p:pic>
      <p:sp>
        <p:nvSpPr>
          <p:cNvPr id="4924" name="テキスト ボックス 4923"/>
          <p:cNvSpPr txBox="1"/>
          <p:nvPr/>
        </p:nvSpPr>
        <p:spPr>
          <a:xfrm>
            <a:off x="763587" y="1066800"/>
            <a:ext cx="1600200" cy="400110"/>
          </a:xfrm>
          <a:prstGeom prst="rect">
            <a:avLst/>
          </a:prstGeom>
          <a:noFill/>
        </p:spPr>
        <p:txBody>
          <a:bodyPr wrap="square" rtlCol="0">
            <a:spAutoFit/>
          </a:bodyPr>
          <a:lstStyle/>
          <a:p>
            <a:pPr algn="ctr"/>
            <a:r>
              <a:rPr kumimoji="1" lang="ja-JP" altLang="en-US" sz="20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仮想リソース</a:t>
            </a:r>
            <a:endParaRPr kumimoji="1" lang="en-US" altLang="ja-JP" sz="20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5" name="ホームベース 4"/>
          <p:cNvSpPr/>
          <p:nvPr/>
        </p:nvSpPr>
        <p:spPr bwMode="auto">
          <a:xfrm>
            <a:off x="1295400" y="4038600"/>
            <a:ext cx="2438400" cy="685800"/>
          </a:xfrm>
          <a:prstGeom prst="homePlate">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　ソフトウエア</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chemeClr val="bg1"/>
                </a:solidFill>
                <a:latin typeface="Arial" charset="0"/>
                <a:ea typeface="HG丸ｺﾞｼｯｸM-PRO" pitchFamily="50" charset="-128"/>
              </a:rPr>
              <a:t>    Software-defined</a:t>
            </a:r>
            <a:endParaRPr kumimoji="0" lang="ja-JP" altLang="en-US" sz="1600" b="0" i="0" u="none" strike="noStrike" cap="none" normalizeH="0" baseline="0" dirty="0" smtClean="0">
              <a:ln>
                <a:noFill/>
              </a:ln>
              <a:solidFill>
                <a:schemeClr val="bg1"/>
              </a:solidFill>
              <a:effectLst/>
              <a:latin typeface="Arial" charset="0"/>
              <a:ea typeface="HG丸ｺﾞｼｯｸM-PRO" pitchFamily="50" charset="-128"/>
            </a:endParaRPr>
          </a:p>
        </p:txBody>
      </p:sp>
      <p:pic>
        <p:nvPicPr>
          <p:cNvPr id="2306"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9600" y="37338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テキスト ボックス 5"/>
          <p:cNvSpPr txBox="1"/>
          <p:nvPr/>
        </p:nvSpPr>
        <p:spPr>
          <a:xfrm>
            <a:off x="534987" y="1447800"/>
            <a:ext cx="2057400" cy="646331"/>
          </a:xfrm>
          <a:prstGeom prst="rect">
            <a:avLst/>
          </a:prstGeom>
          <a:noFill/>
        </p:spPr>
        <p:txBody>
          <a:bodyPr wrap="square" rtlCol="0">
            <a:spAutoFit/>
          </a:bodyPr>
          <a:lstStyle/>
          <a:p>
            <a:pPr algn="ctr"/>
            <a:r>
              <a:rPr kumimoji="1" lang="ja-JP" altLang="en-US" dirty="0" smtClean="0"/>
              <a:t>必要とするリソースを</a:t>
            </a:r>
          </a:p>
          <a:p>
            <a:pPr algn="ctr"/>
            <a:r>
              <a:rPr lang="ja-JP" altLang="en-US" dirty="0" smtClean="0"/>
              <a:t>物理構成に関わらず</a:t>
            </a:r>
          </a:p>
          <a:p>
            <a:pPr algn="ctr"/>
            <a:r>
              <a:rPr kumimoji="1" lang="ja-JP" altLang="en-US" dirty="0" smtClean="0"/>
              <a:t>柔軟に調達・変更可能</a:t>
            </a:r>
            <a:endParaRPr kumimoji="1" lang="ja-JP" altLang="en-US" dirty="0"/>
          </a:p>
        </p:txBody>
      </p:sp>
      <p:sp>
        <p:nvSpPr>
          <p:cNvPr id="9" name="角丸四角形 8"/>
          <p:cNvSpPr/>
          <p:nvPr/>
        </p:nvSpPr>
        <p:spPr bwMode="auto">
          <a:xfrm>
            <a:off x="3124200" y="990600"/>
            <a:ext cx="5486400" cy="2514600"/>
          </a:xfrm>
          <a:prstGeom prst="roundRect">
            <a:avLst>
              <a:gd name="adj" fmla="val 12627"/>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600" b="0" i="0" u="none" strike="noStrike" cap="none" normalizeH="0" baseline="0" dirty="0" smtClean="0">
                <a:ln>
                  <a:noFill/>
                </a:ln>
                <a:solidFill>
                  <a:schemeClr val="bg1"/>
                </a:solidFill>
                <a:effectLst/>
                <a:latin typeface="HGP創英角ｺﾞｼｯｸUB"/>
                <a:ea typeface="HGP創英角ｺﾞｼｯｸUB"/>
                <a:cs typeface="HGP創英角ｺﾞｼｯｸUB"/>
              </a:rPr>
              <a:t>スピードとアジリティ</a:t>
            </a:r>
          </a:p>
          <a:p>
            <a:pPr lvl="1">
              <a:spcBef>
                <a:spcPct val="20000"/>
              </a:spcBef>
            </a:pPr>
            <a:r>
              <a:rPr kumimoji="0" lang="ja-JP" altLang="en-US" dirty="0" smtClean="0">
                <a:solidFill>
                  <a:schemeClr val="bg1"/>
                </a:solidFill>
                <a:latin typeface="HG丸ｺﾞｼｯｸM-PRO"/>
                <a:ea typeface="HG丸ｺﾞｼｯｸM-PRO"/>
                <a:cs typeface="HG丸ｺﾞｼｯｸM-PRO"/>
              </a:rPr>
              <a:t>システム・リソースの調達や構成の変更を物理作業を伴わず柔軟・迅速にできる</a:t>
            </a:r>
            <a:endParaRPr kumimoji="0" lang="ja-JP" altLang="en-US" b="0" i="0" u="none" strike="noStrike" cap="none" normalizeH="0" baseline="0" dirty="0" smtClean="0">
              <a:ln>
                <a:noFill/>
              </a:ln>
              <a:solidFill>
                <a:schemeClr val="bg1"/>
              </a:solidFill>
              <a:effectLst/>
              <a:latin typeface="HG丸ｺﾞｼｯｸM-PRO"/>
              <a:ea typeface="HG丸ｺﾞｼｯｸM-PRO"/>
              <a:cs typeface="HG丸ｺﾞｼｯｸM-PRO"/>
            </a:endParaRPr>
          </a:p>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600" dirty="0" smtClean="0">
                <a:solidFill>
                  <a:schemeClr val="bg1"/>
                </a:solidFill>
                <a:latin typeface="HGP創英角ｺﾞｼｯｸUB"/>
                <a:ea typeface="HGP創英角ｺﾞｼｯｸUB"/>
                <a:cs typeface="HGP創英角ｺﾞｼｯｸUB"/>
              </a:rPr>
              <a:t>機器構成の変更や障害による影響の最小化</a:t>
            </a:r>
          </a:p>
          <a:p>
            <a:pPr lvl="1">
              <a:spcBef>
                <a:spcPct val="20000"/>
              </a:spcBef>
            </a:pPr>
            <a:r>
              <a:rPr kumimoji="0" lang="ja-JP" altLang="en-US" dirty="0" smtClean="0">
                <a:solidFill>
                  <a:schemeClr val="bg1"/>
                </a:solidFill>
                <a:latin typeface="HG丸ｺﾞｼｯｸM-PRO"/>
                <a:ea typeface="HG丸ｺﾞｼｯｸM-PRO"/>
                <a:cs typeface="HG丸ｺﾞｼｯｸM-PRO"/>
              </a:rPr>
              <a:t>物理リソース（リソース・プール）での構成</a:t>
            </a:r>
            <a:r>
              <a:rPr kumimoji="0" lang="ja-JP" altLang="en-US" dirty="0">
                <a:solidFill>
                  <a:schemeClr val="bg1"/>
                </a:solidFill>
                <a:latin typeface="HG丸ｺﾞｼｯｸM-PRO"/>
                <a:ea typeface="HG丸ｺﾞｼｯｸM-PRO"/>
                <a:cs typeface="HG丸ｺﾞｼｯｸM-PRO"/>
              </a:rPr>
              <a:t>変更や</a:t>
            </a:r>
            <a:r>
              <a:rPr kumimoji="0" lang="ja-JP" altLang="en-US" dirty="0" smtClean="0">
                <a:solidFill>
                  <a:schemeClr val="bg1"/>
                </a:solidFill>
                <a:latin typeface="HG丸ｺﾞｼｯｸM-PRO"/>
                <a:ea typeface="HG丸ｺﾞｼｯｸM-PRO"/>
                <a:cs typeface="HG丸ｺﾞｼｯｸM-PRO"/>
              </a:rPr>
              <a:t>障害による影響を回避、または、局所化できる</a:t>
            </a:r>
          </a:p>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600" b="0" i="0" u="none" strike="noStrike" cap="none" normalizeH="0" baseline="0" dirty="0" smtClean="0">
                <a:ln>
                  <a:noFill/>
                </a:ln>
                <a:solidFill>
                  <a:schemeClr val="bg1"/>
                </a:solidFill>
                <a:effectLst/>
                <a:latin typeface="HGP創英角ｺﾞｼｯｸUB"/>
                <a:ea typeface="HGP創英角ｺﾞｼｯｸUB"/>
                <a:cs typeface="HGP創英角ｺﾞｼｯｸUB"/>
              </a:rPr>
              <a:t>運用の自動化</a:t>
            </a:r>
          </a:p>
          <a:p>
            <a:pPr lvl="1">
              <a:spcBef>
                <a:spcPct val="20000"/>
              </a:spcBef>
            </a:pPr>
            <a:r>
              <a:rPr kumimoji="0" lang="ja-JP" altLang="en-US" dirty="0" smtClean="0">
                <a:solidFill>
                  <a:schemeClr val="bg1"/>
                </a:solidFill>
                <a:latin typeface="HG丸ｺﾞｼｯｸM-PRO"/>
                <a:ea typeface="HG丸ｺﾞｼｯｸM-PRO"/>
                <a:cs typeface="HG丸ｺﾞｼｯｸM-PRO"/>
              </a:rPr>
              <a:t>物理的な作業を伴わずソフトウェアの設定を変えることで、システム全体の構成変更や運用管理ができる</a:t>
            </a:r>
            <a:endParaRPr kumimoji="0" lang="ja-JP" altLang="en-US" b="0" i="0" u="none" strike="noStrike" cap="none" normalizeH="0" baseline="0" dirty="0" smtClean="0">
              <a:ln>
                <a:noFill/>
              </a:ln>
              <a:solidFill>
                <a:schemeClr val="bg1"/>
              </a:solidFill>
              <a:effectLst/>
              <a:latin typeface="HG丸ｺﾞｼｯｸM-PRO"/>
              <a:ea typeface="HG丸ｺﾞｼｯｸM-PRO"/>
              <a:cs typeface="HG丸ｺﾞｼｯｸM-PRO"/>
            </a:endParaRPr>
          </a:p>
        </p:txBody>
      </p:sp>
      <p:sp>
        <p:nvSpPr>
          <p:cNvPr id="19" name="角丸四角形 18"/>
          <p:cNvSpPr/>
          <p:nvPr/>
        </p:nvSpPr>
        <p:spPr bwMode="auto">
          <a:xfrm>
            <a:off x="6248400" y="3733800"/>
            <a:ext cx="2362200" cy="1066800"/>
          </a:xfrm>
          <a:prstGeom prst="roundRect">
            <a:avLst>
              <a:gd name="adj" fmla="val 30556"/>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Software-defined Networking</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chemeClr val="bg1"/>
                </a:solidFill>
              </a:rPr>
              <a:t>の登場で全リソースで</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dirty="0" smtClean="0">
                <a:solidFill>
                  <a:schemeClr val="bg1"/>
                </a:solidFill>
              </a:rPr>
              <a:t>SD</a:t>
            </a:r>
            <a:r>
              <a:rPr kumimoji="0" lang="ja-JP" altLang="en-US" sz="1400" dirty="0" smtClean="0">
                <a:solidFill>
                  <a:schemeClr val="bg1"/>
                </a:solidFill>
              </a:rPr>
              <a:t>化に見通し</a:t>
            </a:r>
            <a:endParaRPr kumimoji="0" lang="ja-JP" altLang="en-US" sz="1400" b="0" i="0" u="none" strike="noStrike" cap="none" normalizeH="0" baseline="0" dirty="0" smtClean="0">
              <a:ln>
                <a:noFill/>
              </a:ln>
              <a:solidFill>
                <a:schemeClr val="bg1"/>
              </a:solidFill>
              <a:effectLst/>
            </a:endParaRPr>
          </a:p>
        </p:txBody>
      </p:sp>
      <p:sp>
        <p:nvSpPr>
          <p:cNvPr id="11" name="爆発 1 10"/>
          <p:cNvSpPr/>
          <p:nvPr/>
        </p:nvSpPr>
        <p:spPr bwMode="auto">
          <a:xfrm>
            <a:off x="3276600" y="3352800"/>
            <a:ext cx="3200400" cy="1600200"/>
          </a:xfrm>
          <a:prstGeom prst="irregularSeal1">
            <a:avLst/>
          </a:prstGeom>
          <a:solidFill>
            <a:srgbClr val="FFFF66"/>
          </a:solidFill>
          <a:ln>
            <a:solidFill>
              <a:srgbClr val="FF6600"/>
            </a:solidFill>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0000"/>
                </a:solidFill>
                <a:effectLst/>
                <a:latin typeface="HGP創英角ｺﾞｼｯｸUB"/>
                <a:ea typeface="HGP創英角ｺﾞｼｯｸUB"/>
                <a:cs typeface="HGP創英角ｺﾞｼｯｸUB"/>
              </a:rPr>
              <a:t>ネットワークの仮想化</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dirty="0" smtClean="0">
                <a:solidFill>
                  <a:srgbClr val="FF0000"/>
                </a:solidFill>
                <a:latin typeface="HGP創英角ｺﾞｼｯｸUB"/>
                <a:ea typeface="HGP創英角ｺﾞｼｯｸUB"/>
                <a:cs typeface="HGP創英角ｺﾞｼｯｸUB"/>
              </a:rPr>
              <a:t>ボトルネック！</a:t>
            </a:r>
            <a:endParaRPr kumimoji="0" lang="ja-JP" altLang="en-US" sz="1800" b="0" i="0" u="none" strike="noStrike" cap="none" normalizeH="0" baseline="0" dirty="0" smtClean="0">
              <a:ln>
                <a:noFill/>
              </a:ln>
              <a:solidFill>
                <a:srgbClr val="FF0000"/>
              </a:solidFill>
              <a:effectLst/>
              <a:latin typeface="HGP創英角ｺﾞｼｯｸUB"/>
              <a:ea typeface="HGP創英角ｺﾞｼｯｸUB"/>
              <a:cs typeface="HGP創英角ｺﾞｼｯｸUB"/>
            </a:endParaRPr>
          </a:p>
        </p:txBody>
      </p:sp>
    </p:spTree>
    <p:extLst>
      <p:ext uri="{BB962C8B-B14F-4D97-AF65-F5344CB8AC3E}">
        <p14:creationId xmlns:p14="http://schemas.microsoft.com/office/powerpoint/2010/main" val="10179332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9" grpId="0" animBg="1"/>
      <p:bldP spid="1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50" name="Rectangle 2"/>
          <p:cNvSpPr>
            <a:spLocks noGrp="1" noChangeArrowheads="1"/>
          </p:cNvSpPr>
          <p:nvPr>
            <p:ph type="title"/>
          </p:nvPr>
        </p:nvSpPr>
        <p:spPr/>
        <p:txBody>
          <a:bodyPr/>
          <a:lstStyle/>
          <a:p>
            <a:r>
              <a:rPr lang="ja-JP" altLang="en-US" sz="2800">
                <a:ea typeface="ＭＳ Ｐゴシック" pitchFamily="50" charset="-128"/>
              </a:rPr>
              <a:t>補足：サーバーの仮想化を実現する手順</a:t>
            </a:r>
          </a:p>
        </p:txBody>
      </p:sp>
      <p:sp>
        <p:nvSpPr>
          <p:cNvPr id="744451" name="Text Box 3"/>
          <p:cNvSpPr txBox="1">
            <a:spLocks noChangeArrowheads="1"/>
          </p:cNvSpPr>
          <p:nvPr/>
        </p:nvSpPr>
        <p:spPr bwMode="auto">
          <a:xfrm>
            <a:off x="1828800" y="1447800"/>
            <a:ext cx="2743200" cy="13112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事前調査</a:t>
            </a:r>
            <a:endParaRPr lang="en-US" altLang="ja-JP" sz="1000"/>
          </a:p>
          <a:p>
            <a:pPr>
              <a:spcBef>
                <a:spcPct val="0"/>
              </a:spcBef>
            </a:pPr>
            <a:r>
              <a:rPr lang="ja-JP" altLang="en-US" sz="1000"/>
              <a:t>現状調査、要件確認、統合対象となるサーバの特定などを実施。</a:t>
            </a:r>
          </a:p>
          <a:p>
            <a:pPr>
              <a:spcBef>
                <a:spcPct val="0"/>
              </a:spcBef>
            </a:pPr>
            <a:r>
              <a:rPr lang="ja-JP" altLang="en-US" sz="1000"/>
              <a:t>■　データ収集　</a:t>
            </a:r>
          </a:p>
          <a:p>
            <a:pPr>
              <a:spcBef>
                <a:spcPct val="0"/>
              </a:spcBef>
            </a:pPr>
            <a:r>
              <a:rPr lang="ja-JP" altLang="en-US" sz="1000"/>
              <a:t>ツールを使用してデータを収集。</a:t>
            </a:r>
          </a:p>
          <a:p>
            <a:pPr>
              <a:spcBef>
                <a:spcPct val="0"/>
              </a:spcBef>
            </a:pPr>
            <a:r>
              <a:rPr lang="ja-JP" altLang="en-US" sz="1000"/>
              <a:t>■　データ分析</a:t>
            </a:r>
            <a:endParaRPr lang="en-US" altLang="ja-JP" sz="1000"/>
          </a:p>
          <a:p>
            <a:pPr>
              <a:spcBef>
                <a:spcPct val="0"/>
              </a:spcBef>
            </a:pPr>
            <a:r>
              <a:rPr lang="ja-JP" altLang="en-US" sz="1000"/>
              <a:t>収集したデータを元にユーザ環境サーバの時間帯による負荷率などを判断。</a:t>
            </a:r>
          </a:p>
        </p:txBody>
      </p:sp>
      <p:sp>
        <p:nvSpPr>
          <p:cNvPr id="744452" name="Rectangle 4"/>
          <p:cNvSpPr>
            <a:spLocks noChangeArrowheads="1"/>
          </p:cNvSpPr>
          <p:nvPr/>
        </p:nvSpPr>
        <p:spPr bwMode="auto">
          <a:xfrm>
            <a:off x="1828800" y="2819400"/>
            <a:ext cx="2730500" cy="8540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構成計画</a:t>
            </a:r>
            <a:endParaRPr lang="en-US" altLang="ja-JP" sz="1000"/>
          </a:p>
          <a:p>
            <a:pPr>
              <a:spcBef>
                <a:spcPct val="0"/>
              </a:spcBef>
            </a:pPr>
            <a:r>
              <a:rPr lang="ja-JP" altLang="en-US" sz="1000"/>
              <a:t>物理統合・仮想化の検討、サーバの配置検討などの構成を検討。</a:t>
            </a:r>
          </a:p>
          <a:p>
            <a:pPr>
              <a:spcBef>
                <a:spcPct val="0"/>
              </a:spcBef>
            </a:pPr>
            <a:r>
              <a:rPr lang="ja-JP" altLang="en-US" sz="1000"/>
              <a:t>■　スケジュール策定</a:t>
            </a:r>
            <a:endParaRPr lang="en-US" altLang="ja-JP" sz="1000"/>
          </a:p>
          <a:p>
            <a:pPr>
              <a:spcBef>
                <a:spcPct val="0"/>
              </a:spcBef>
            </a:pPr>
            <a:r>
              <a:rPr lang="ja-JP" altLang="en-US" sz="1000"/>
              <a:t>業務計画を考慮したスケジュールを策定。</a:t>
            </a:r>
          </a:p>
        </p:txBody>
      </p:sp>
      <p:sp>
        <p:nvSpPr>
          <p:cNvPr id="744453" name="Rectangle 5"/>
          <p:cNvSpPr>
            <a:spLocks noChangeArrowheads="1"/>
          </p:cNvSpPr>
          <p:nvPr/>
        </p:nvSpPr>
        <p:spPr bwMode="auto">
          <a:xfrm>
            <a:off x="1828800" y="3733800"/>
            <a:ext cx="2730500" cy="8540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標準化</a:t>
            </a:r>
            <a:endParaRPr lang="en-US" altLang="ja-JP" sz="1000"/>
          </a:p>
          <a:p>
            <a:pPr>
              <a:spcBef>
                <a:spcPct val="0"/>
              </a:spcBef>
            </a:pPr>
            <a:r>
              <a:rPr lang="ja-JP" altLang="en-US" sz="1000"/>
              <a:t>管理に関する標準化と運用ルールの策定。</a:t>
            </a:r>
          </a:p>
          <a:p>
            <a:pPr>
              <a:spcBef>
                <a:spcPct val="0"/>
              </a:spcBef>
            </a:pPr>
            <a:r>
              <a:rPr lang="ja-JP" altLang="en-US" sz="1000"/>
              <a:t>■　効果目標設定</a:t>
            </a:r>
            <a:endParaRPr lang="en-US" altLang="ja-JP" sz="1000"/>
          </a:p>
          <a:p>
            <a:pPr>
              <a:spcBef>
                <a:spcPct val="0"/>
              </a:spcBef>
            </a:pPr>
            <a:r>
              <a:rPr lang="ja-JP" altLang="en-US" sz="1000"/>
              <a:t>効果目標設定とそれにあわせた効果測定基準の設定。</a:t>
            </a:r>
          </a:p>
        </p:txBody>
      </p:sp>
      <p:sp>
        <p:nvSpPr>
          <p:cNvPr id="744454" name="Rectangle 6"/>
          <p:cNvSpPr>
            <a:spLocks noChangeArrowheads="1"/>
          </p:cNvSpPr>
          <p:nvPr/>
        </p:nvSpPr>
        <p:spPr bwMode="auto">
          <a:xfrm>
            <a:off x="1828800" y="4648200"/>
            <a:ext cx="2730500" cy="7016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物理的集約</a:t>
            </a:r>
            <a:endParaRPr lang="en-US" altLang="ja-JP" sz="1000"/>
          </a:p>
          <a:p>
            <a:pPr>
              <a:spcBef>
                <a:spcPct val="0"/>
              </a:spcBef>
            </a:pPr>
            <a:r>
              <a:rPr lang="ja-JP" altLang="en-US" sz="1000"/>
              <a:t>分散配置されているサーバーを一箇所に集約。</a:t>
            </a:r>
          </a:p>
          <a:p>
            <a:pPr>
              <a:spcBef>
                <a:spcPct val="0"/>
              </a:spcBef>
            </a:pPr>
            <a:r>
              <a:rPr lang="ja-JP" altLang="en-US" sz="1000"/>
              <a:t>■　管理の集中</a:t>
            </a:r>
            <a:endParaRPr lang="en-US" altLang="ja-JP" sz="1000"/>
          </a:p>
          <a:p>
            <a:pPr>
              <a:spcBef>
                <a:spcPct val="0"/>
              </a:spcBef>
            </a:pPr>
            <a:r>
              <a:rPr lang="ja-JP" altLang="en-US" sz="1000"/>
              <a:t>運用管理ツールによる監視と管理の一元化。</a:t>
            </a:r>
          </a:p>
        </p:txBody>
      </p:sp>
      <p:sp>
        <p:nvSpPr>
          <p:cNvPr id="744455" name="Rectangle 7"/>
          <p:cNvSpPr>
            <a:spLocks noChangeArrowheads="1"/>
          </p:cNvSpPr>
          <p:nvPr/>
        </p:nvSpPr>
        <p:spPr bwMode="auto">
          <a:xfrm>
            <a:off x="1828800" y="5410200"/>
            <a:ext cx="2730500" cy="8540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状況把握</a:t>
            </a:r>
            <a:endParaRPr lang="en-US" altLang="ja-JP" sz="1000"/>
          </a:p>
          <a:p>
            <a:pPr>
              <a:spcBef>
                <a:spcPct val="0"/>
              </a:spcBef>
            </a:pPr>
            <a:r>
              <a:rPr lang="ja-JP" altLang="en-US" sz="1000"/>
              <a:t>稼働状況、共有状況の把握。</a:t>
            </a:r>
          </a:p>
          <a:p>
            <a:pPr>
              <a:spcBef>
                <a:spcPct val="0"/>
              </a:spcBef>
            </a:pPr>
            <a:r>
              <a:rPr lang="ja-JP" altLang="en-US" sz="1000"/>
              <a:t>■　仮想化</a:t>
            </a:r>
            <a:endParaRPr lang="en-US" altLang="ja-JP" sz="1000"/>
          </a:p>
          <a:p>
            <a:pPr>
              <a:spcBef>
                <a:spcPct val="0"/>
              </a:spcBef>
            </a:pPr>
            <a:r>
              <a:rPr lang="ja-JP" altLang="en-US" sz="1000"/>
              <a:t>状況、標準化ルールに基づき、仮想化による集約を実施。</a:t>
            </a:r>
          </a:p>
        </p:txBody>
      </p:sp>
      <p:sp>
        <p:nvSpPr>
          <p:cNvPr id="744456" name="Rectangle 8"/>
          <p:cNvSpPr>
            <a:spLocks noChangeArrowheads="1"/>
          </p:cNvSpPr>
          <p:nvPr/>
        </p:nvSpPr>
        <p:spPr bwMode="auto">
          <a:xfrm>
            <a:off x="533400" y="5334000"/>
            <a:ext cx="1219200" cy="990600"/>
          </a:xfrm>
          <a:prstGeom prst="rect">
            <a:avLst/>
          </a:prstGeom>
          <a:solidFill>
            <a:srgbClr val="000066"/>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57" name="AutoShape 9"/>
          <p:cNvSpPr>
            <a:spLocks noChangeArrowheads="1"/>
          </p:cNvSpPr>
          <p:nvPr/>
        </p:nvSpPr>
        <p:spPr bwMode="auto">
          <a:xfrm rot="5400000">
            <a:off x="609600" y="4419600"/>
            <a:ext cx="1066800" cy="1219200"/>
          </a:xfrm>
          <a:prstGeom prst="homePlate">
            <a:avLst>
              <a:gd name="adj" fmla="val 21727"/>
            </a:avLst>
          </a:prstGeom>
          <a:solidFill>
            <a:srgbClr val="3366FF"/>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58" name="AutoShape 10"/>
          <p:cNvSpPr>
            <a:spLocks noChangeArrowheads="1"/>
          </p:cNvSpPr>
          <p:nvPr/>
        </p:nvSpPr>
        <p:spPr bwMode="auto">
          <a:xfrm rot="5400000">
            <a:off x="609600" y="3581400"/>
            <a:ext cx="1066800" cy="1219200"/>
          </a:xfrm>
          <a:prstGeom prst="homePlate">
            <a:avLst>
              <a:gd name="adj" fmla="val 21727"/>
            </a:avLst>
          </a:prstGeom>
          <a:solidFill>
            <a:srgbClr val="800000"/>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59" name="AutoShape 11"/>
          <p:cNvSpPr>
            <a:spLocks noChangeArrowheads="1"/>
          </p:cNvSpPr>
          <p:nvPr/>
        </p:nvSpPr>
        <p:spPr bwMode="auto">
          <a:xfrm rot="5400000">
            <a:off x="609600" y="2743200"/>
            <a:ext cx="1066800" cy="1219200"/>
          </a:xfrm>
          <a:prstGeom prst="homePlate">
            <a:avLst>
              <a:gd name="adj" fmla="val 19944"/>
            </a:avLst>
          </a:prstGeom>
          <a:solidFill>
            <a:srgbClr val="CC3300"/>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60" name="AutoShape 12"/>
          <p:cNvSpPr>
            <a:spLocks noChangeArrowheads="1"/>
          </p:cNvSpPr>
          <p:nvPr/>
        </p:nvSpPr>
        <p:spPr bwMode="auto">
          <a:xfrm rot="5400000">
            <a:off x="304800" y="1600200"/>
            <a:ext cx="1676400" cy="1219200"/>
          </a:xfrm>
          <a:prstGeom prst="homePlate">
            <a:avLst>
              <a:gd name="adj" fmla="val 19142"/>
            </a:avLst>
          </a:prstGeom>
          <a:solidFill>
            <a:srgbClr val="FF9900"/>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61" name="Text Box 13"/>
          <p:cNvSpPr txBox="1">
            <a:spLocks noChangeArrowheads="1"/>
          </p:cNvSpPr>
          <p:nvPr/>
        </p:nvSpPr>
        <p:spPr bwMode="auto">
          <a:xfrm>
            <a:off x="533400" y="3962400"/>
            <a:ext cx="1250950" cy="5603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運用管理環境</a:t>
            </a:r>
          </a:p>
          <a:p>
            <a:pPr algn="ctr"/>
            <a:r>
              <a:rPr lang="ja-JP" altLang="en-US" sz="1400">
                <a:solidFill>
                  <a:schemeClr val="bg1"/>
                </a:solidFill>
              </a:rPr>
              <a:t>の標準化</a:t>
            </a:r>
          </a:p>
        </p:txBody>
      </p:sp>
      <p:sp>
        <p:nvSpPr>
          <p:cNvPr id="744462" name="Text Box 14"/>
          <p:cNvSpPr txBox="1">
            <a:spLocks noChangeArrowheads="1"/>
          </p:cNvSpPr>
          <p:nvPr/>
        </p:nvSpPr>
        <p:spPr bwMode="auto">
          <a:xfrm>
            <a:off x="609600" y="4876800"/>
            <a:ext cx="1073150"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物理的集約</a:t>
            </a:r>
          </a:p>
        </p:txBody>
      </p:sp>
      <p:sp>
        <p:nvSpPr>
          <p:cNvPr id="744463" name="Text Box 15"/>
          <p:cNvSpPr txBox="1">
            <a:spLocks noChangeArrowheads="1"/>
          </p:cNvSpPr>
          <p:nvPr/>
        </p:nvSpPr>
        <p:spPr bwMode="auto">
          <a:xfrm>
            <a:off x="685800" y="5638800"/>
            <a:ext cx="895350" cy="5603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サーバー</a:t>
            </a:r>
          </a:p>
          <a:p>
            <a:pPr algn="ctr"/>
            <a:r>
              <a:rPr lang="ja-JP" altLang="en-US" sz="1400">
                <a:solidFill>
                  <a:schemeClr val="bg1"/>
                </a:solidFill>
              </a:rPr>
              <a:t>の仮想化</a:t>
            </a:r>
          </a:p>
        </p:txBody>
      </p:sp>
      <p:sp>
        <p:nvSpPr>
          <p:cNvPr id="744464" name="Text Box 16"/>
          <p:cNvSpPr txBox="1">
            <a:spLocks noChangeArrowheads="1"/>
          </p:cNvSpPr>
          <p:nvPr/>
        </p:nvSpPr>
        <p:spPr bwMode="auto">
          <a:xfrm>
            <a:off x="685800" y="1828800"/>
            <a:ext cx="895350" cy="5603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事前調査</a:t>
            </a:r>
          </a:p>
          <a:p>
            <a:pPr algn="ctr"/>
            <a:r>
              <a:rPr lang="ja-JP" altLang="en-US" sz="1400">
                <a:solidFill>
                  <a:schemeClr val="bg1"/>
                </a:solidFill>
              </a:rPr>
              <a:t>と分析</a:t>
            </a:r>
          </a:p>
        </p:txBody>
      </p:sp>
      <p:sp>
        <p:nvSpPr>
          <p:cNvPr id="744465" name="Text Box 17"/>
          <p:cNvSpPr txBox="1">
            <a:spLocks noChangeArrowheads="1"/>
          </p:cNvSpPr>
          <p:nvPr/>
        </p:nvSpPr>
        <p:spPr bwMode="auto">
          <a:xfrm>
            <a:off x="685800" y="3200400"/>
            <a:ext cx="895350"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計画策定</a:t>
            </a:r>
          </a:p>
        </p:txBody>
      </p:sp>
      <p:sp>
        <p:nvSpPr>
          <p:cNvPr id="744466" name="Line 18"/>
          <p:cNvSpPr>
            <a:spLocks noChangeShapeType="1"/>
          </p:cNvSpPr>
          <p:nvPr/>
        </p:nvSpPr>
        <p:spPr bwMode="auto">
          <a:xfrm>
            <a:off x="1828800" y="4648200"/>
            <a:ext cx="68580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67" name="Line 19"/>
          <p:cNvSpPr>
            <a:spLocks noChangeShapeType="1"/>
          </p:cNvSpPr>
          <p:nvPr/>
        </p:nvSpPr>
        <p:spPr bwMode="auto">
          <a:xfrm>
            <a:off x="1828800" y="5410200"/>
            <a:ext cx="68580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68" name="Line 20"/>
          <p:cNvSpPr>
            <a:spLocks noChangeShapeType="1"/>
          </p:cNvSpPr>
          <p:nvPr/>
        </p:nvSpPr>
        <p:spPr bwMode="auto">
          <a:xfrm>
            <a:off x="1828800" y="3733800"/>
            <a:ext cx="27432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69" name="Line 21"/>
          <p:cNvSpPr>
            <a:spLocks noChangeShapeType="1"/>
          </p:cNvSpPr>
          <p:nvPr/>
        </p:nvSpPr>
        <p:spPr bwMode="auto">
          <a:xfrm>
            <a:off x="1828800" y="2819400"/>
            <a:ext cx="27432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70" name="Line 22"/>
          <p:cNvSpPr>
            <a:spLocks noChangeShapeType="1"/>
          </p:cNvSpPr>
          <p:nvPr/>
        </p:nvSpPr>
        <p:spPr bwMode="auto">
          <a:xfrm>
            <a:off x="1828800" y="1371600"/>
            <a:ext cx="68580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71" name="Line 23"/>
          <p:cNvSpPr>
            <a:spLocks noChangeShapeType="1"/>
          </p:cNvSpPr>
          <p:nvPr/>
        </p:nvSpPr>
        <p:spPr bwMode="auto">
          <a:xfrm>
            <a:off x="1828800" y="6324600"/>
            <a:ext cx="68580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grpSp>
        <p:nvGrpSpPr>
          <p:cNvPr id="744472" name="Group 24"/>
          <p:cNvGrpSpPr>
            <a:grpSpLocks/>
          </p:cNvGrpSpPr>
          <p:nvPr/>
        </p:nvGrpSpPr>
        <p:grpSpPr bwMode="auto">
          <a:xfrm>
            <a:off x="4724400" y="1295400"/>
            <a:ext cx="2057400" cy="5029200"/>
            <a:chOff x="2976" y="816"/>
            <a:chExt cx="1296" cy="3168"/>
          </a:xfrm>
        </p:grpSpPr>
        <p:sp>
          <p:nvSpPr>
            <p:cNvPr id="744473" name="AutoShape 25"/>
            <p:cNvSpPr>
              <a:spLocks noChangeArrowheads="1"/>
            </p:cNvSpPr>
            <p:nvPr/>
          </p:nvSpPr>
          <p:spPr bwMode="auto">
            <a:xfrm>
              <a:off x="2976" y="3504"/>
              <a:ext cx="1200" cy="384"/>
            </a:xfrm>
            <a:prstGeom prst="roundRect">
              <a:avLst>
                <a:gd name="adj" fmla="val 16667"/>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74" name="AutoShape 26"/>
            <p:cNvSpPr>
              <a:spLocks noChangeArrowheads="1"/>
            </p:cNvSpPr>
            <p:nvPr/>
          </p:nvSpPr>
          <p:spPr bwMode="auto">
            <a:xfrm>
              <a:off x="2976" y="2976"/>
              <a:ext cx="1200" cy="384"/>
            </a:xfrm>
            <a:prstGeom prst="roundRect">
              <a:avLst>
                <a:gd name="adj" fmla="val 16667"/>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75" name="AutoShape 27"/>
            <p:cNvSpPr>
              <a:spLocks noChangeArrowheads="1"/>
            </p:cNvSpPr>
            <p:nvPr/>
          </p:nvSpPr>
          <p:spPr bwMode="auto">
            <a:xfrm>
              <a:off x="2976" y="1632"/>
              <a:ext cx="1200" cy="720"/>
            </a:xfrm>
            <a:prstGeom prst="roundRect">
              <a:avLst>
                <a:gd name="adj" fmla="val 16667"/>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76" name="Text Box 28"/>
            <p:cNvSpPr txBox="1">
              <a:spLocks noChangeArrowheads="1"/>
            </p:cNvSpPr>
            <p:nvPr/>
          </p:nvSpPr>
          <p:spPr bwMode="auto">
            <a:xfrm>
              <a:off x="3024" y="1841"/>
              <a:ext cx="1056" cy="31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 typeface="Wingdings" pitchFamily="2" charset="2"/>
                <a:buChar char="Ø"/>
              </a:pPr>
              <a:r>
                <a:rPr lang="ja-JP" altLang="en-US"/>
                <a:t>投資対効果の最大化</a:t>
              </a:r>
            </a:p>
            <a:p>
              <a:pPr>
                <a:buFont typeface="Wingdings" pitchFamily="2" charset="2"/>
                <a:buChar char="Ø"/>
              </a:pPr>
              <a:r>
                <a:rPr lang="ja-JP" altLang="en-US"/>
                <a:t>運用管理の簡素化</a:t>
              </a:r>
            </a:p>
          </p:txBody>
        </p:sp>
        <p:sp>
          <p:nvSpPr>
            <p:cNvPr id="744477" name="Text Box 29"/>
            <p:cNvSpPr txBox="1">
              <a:spLocks noChangeArrowheads="1"/>
            </p:cNvSpPr>
            <p:nvPr/>
          </p:nvSpPr>
          <p:spPr bwMode="auto">
            <a:xfrm>
              <a:off x="2976" y="3024"/>
              <a:ext cx="1152" cy="31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 typeface="Wingdings" pitchFamily="2" charset="2"/>
                <a:buChar char="Ø"/>
              </a:pPr>
              <a:r>
                <a:rPr lang="ja-JP" altLang="en-US"/>
                <a:t>運用の簡素化</a:t>
              </a:r>
            </a:p>
            <a:p>
              <a:pPr>
                <a:buFont typeface="Wingdings" pitchFamily="2" charset="2"/>
                <a:buChar char="Ø"/>
              </a:pPr>
              <a:r>
                <a:rPr lang="ja-JP" altLang="en-US"/>
                <a:t>稼働状況把握の容易化</a:t>
              </a:r>
            </a:p>
          </p:txBody>
        </p:sp>
        <p:sp>
          <p:nvSpPr>
            <p:cNvPr id="744478" name="Text Box 30"/>
            <p:cNvSpPr txBox="1">
              <a:spLocks noChangeArrowheads="1"/>
            </p:cNvSpPr>
            <p:nvPr/>
          </p:nvSpPr>
          <p:spPr bwMode="auto">
            <a:xfrm>
              <a:off x="2976" y="3552"/>
              <a:ext cx="1152" cy="31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 typeface="Wingdings" pitchFamily="2" charset="2"/>
                <a:buChar char="Ø"/>
              </a:pPr>
              <a:r>
                <a:rPr lang="ja-JP" altLang="en-US"/>
                <a:t>サーバー台数の削減</a:t>
              </a:r>
            </a:p>
            <a:p>
              <a:pPr>
                <a:buFont typeface="Wingdings" pitchFamily="2" charset="2"/>
                <a:buChar char="Ø"/>
              </a:pPr>
              <a:r>
                <a:rPr lang="ja-JP" altLang="en-US"/>
                <a:t>サーバー稼働率の向上</a:t>
              </a:r>
            </a:p>
          </p:txBody>
        </p:sp>
        <p:sp>
          <p:nvSpPr>
            <p:cNvPr id="744479" name="Line 31"/>
            <p:cNvSpPr>
              <a:spLocks noChangeShapeType="1"/>
            </p:cNvSpPr>
            <p:nvPr/>
          </p:nvSpPr>
          <p:spPr bwMode="auto">
            <a:xfrm flipV="1">
              <a:off x="4272" y="864"/>
              <a:ext cx="0" cy="3120"/>
            </a:xfrm>
            <a:prstGeom prst="line">
              <a:avLst/>
            </a:prstGeom>
            <a:noFill/>
            <a:ln w="31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80" name="AutoShape 32"/>
            <p:cNvSpPr>
              <a:spLocks noChangeArrowheads="1"/>
            </p:cNvSpPr>
            <p:nvPr/>
          </p:nvSpPr>
          <p:spPr bwMode="auto">
            <a:xfrm rot="5400000">
              <a:off x="3456" y="720"/>
              <a:ext cx="288" cy="480"/>
            </a:xfrm>
            <a:prstGeom prst="homePlate">
              <a:avLst>
                <a:gd name="adj" fmla="val 32444"/>
              </a:avLst>
            </a:prstGeom>
            <a:solidFill>
              <a:srgbClr val="3366FF"/>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a:r>
                <a:rPr lang="ja-JP" altLang="en-US" sz="1600">
                  <a:solidFill>
                    <a:schemeClr val="bg1"/>
                  </a:solidFill>
                </a:rPr>
                <a:t>目的</a:t>
              </a:r>
            </a:p>
          </p:txBody>
        </p:sp>
      </p:grpSp>
      <p:grpSp>
        <p:nvGrpSpPr>
          <p:cNvPr id="744481" name="Group 33"/>
          <p:cNvGrpSpPr>
            <a:grpSpLocks/>
          </p:cNvGrpSpPr>
          <p:nvPr/>
        </p:nvGrpSpPr>
        <p:grpSpPr bwMode="auto">
          <a:xfrm>
            <a:off x="6781800" y="1295400"/>
            <a:ext cx="1905000" cy="5029200"/>
            <a:chOff x="4272" y="816"/>
            <a:chExt cx="1200" cy="3168"/>
          </a:xfrm>
        </p:grpSpPr>
        <p:sp>
          <p:nvSpPr>
            <p:cNvPr id="744482" name="Text Box 34"/>
            <p:cNvSpPr txBox="1">
              <a:spLocks noChangeArrowheads="1"/>
            </p:cNvSpPr>
            <p:nvPr/>
          </p:nvSpPr>
          <p:spPr bwMode="auto">
            <a:xfrm>
              <a:off x="4272" y="1536"/>
              <a:ext cx="1200" cy="82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ja-JP" sz="1000"/>
                <a:t>VMware Capacity Planner</a:t>
              </a:r>
              <a:r>
                <a:rPr lang="ja-JP" altLang="en-US" sz="1000"/>
                <a:t>（</a:t>
              </a:r>
              <a:r>
                <a:rPr lang="en-US" altLang="ja-JP" sz="1000"/>
                <a:t>VMware</a:t>
              </a:r>
              <a:r>
                <a:rPr lang="ja-JP" altLang="en-US" sz="1000"/>
                <a:t>のシステムサイジングツール）や</a:t>
              </a:r>
              <a:r>
                <a:rPr lang="en-US" altLang="ja-JP" sz="1000"/>
                <a:t>IBM Consolidation Discovery and Analysis Tool</a:t>
              </a:r>
              <a:r>
                <a:rPr lang="ja-JP" altLang="en-US" sz="1000"/>
                <a:t>：</a:t>
              </a:r>
              <a:r>
                <a:rPr lang="en-US" altLang="ja-JP" sz="1000"/>
                <a:t>CDAT</a:t>
              </a:r>
              <a:r>
                <a:rPr lang="ja-JP" altLang="en-US" sz="1000"/>
                <a:t>（ネットワーク上にある利用されていないサーバを検出するツール）など</a:t>
              </a:r>
            </a:p>
          </p:txBody>
        </p:sp>
        <p:sp>
          <p:nvSpPr>
            <p:cNvPr id="744483" name="Text Box 35"/>
            <p:cNvSpPr txBox="1">
              <a:spLocks noChangeArrowheads="1"/>
            </p:cNvSpPr>
            <p:nvPr/>
          </p:nvSpPr>
          <p:spPr bwMode="auto">
            <a:xfrm>
              <a:off x="4272" y="3024"/>
              <a:ext cx="1200" cy="26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ja-JP" altLang="en-US" sz="1000"/>
                <a:t>ブレード・サーバー</a:t>
              </a:r>
            </a:p>
            <a:p>
              <a:r>
                <a:rPr lang="ja-JP" altLang="en-US" sz="1000"/>
                <a:t>統合ストレージ</a:t>
              </a:r>
              <a:r>
                <a:rPr lang="en-US" altLang="ja-JP" sz="1000"/>
                <a:t>(NAS</a:t>
              </a:r>
              <a:r>
                <a:rPr lang="ja-JP" altLang="en-US" sz="1000"/>
                <a:t>や</a:t>
              </a:r>
              <a:r>
                <a:rPr lang="en-US" altLang="ja-JP" sz="1000"/>
                <a:t>SAN)</a:t>
              </a:r>
            </a:p>
          </p:txBody>
        </p:sp>
        <p:sp>
          <p:nvSpPr>
            <p:cNvPr id="744484" name="Text Box 36"/>
            <p:cNvSpPr txBox="1">
              <a:spLocks noChangeArrowheads="1"/>
            </p:cNvSpPr>
            <p:nvPr/>
          </p:nvSpPr>
          <p:spPr bwMode="auto">
            <a:xfrm>
              <a:off x="4272" y="3600"/>
              <a:ext cx="1200" cy="19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ja-JP" altLang="en-US" sz="1400"/>
                <a:t>仮想化ソフトウェア</a:t>
              </a:r>
              <a:endParaRPr lang="en-US" altLang="ja-JP" sz="1400"/>
            </a:p>
          </p:txBody>
        </p:sp>
        <p:sp>
          <p:nvSpPr>
            <p:cNvPr id="744485" name="Line 37"/>
            <p:cNvSpPr>
              <a:spLocks noChangeShapeType="1"/>
            </p:cNvSpPr>
            <p:nvPr/>
          </p:nvSpPr>
          <p:spPr bwMode="auto">
            <a:xfrm flipV="1">
              <a:off x="5472" y="864"/>
              <a:ext cx="0" cy="3120"/>
            </a:xfrm>
            <a:prstGeom prst="line">
              <a:avLst/>
            </a:prstGeom>
            <a:noFill/>
            <a:ln w="31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86" name="AutoShape 38"/>
            <p:cNvSpPr>
              <a:spLocks noChangeArrowheads="1"/>
            </p:cNvSpPr>
            <p:nvPr/>
          </p:nvSpPr>
          <p:spPr bwMode="auto">
            <a:xfrm rot="5400000">
              <a:off x="4752" y="720"/>
              <a:ext cx="288" cy="480"/>
            </a:xfrm>
            <a:prstGeom prst="homePlate">
              <a:avLst>
                <a:gd name="adj" fmla="val 32444"/>
              </a:avLst>
            </a:prstGeom>
            <a:solidFill>
              <a:srgbClr val="3366FF"/>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a:r>
                <a:rPr lang="ja-JP" altLang="en-US" sz="1600">
                  <a:solidFill>
                    <a:schemeClr val="bg1"/>
                  </a:solidFill>
                </a:rPr>
                <a:t>ツール</a:t>
              </a:r>
            </a:p>
          </p:txBody>
        </p:sp>
      </p:gr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44472"/>
                                        </p:tgtEl>
                                        <p:attrNameLst>
                                          <p:attrName>style.visibility</p:attrName>
                                        </p:attrNameLst>
                                      </p:cBhvr>
                                      <p:to>
                                        <p:strVal val="visible"/>
                                      </p:to>
                                    </p:set>
                                    <p:animEffect transition="in" filter="wipe(up)">
                                      <p:cBhvr>
                                        <p:cTn id="7" dur="500"/>
                                        <p:tgtEl>
                                          <p:spTgt spid="7444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744481"/>
                                        </p:tgtEl>
                                        <p:attrNameLst>
                                          <p:attrName>style.visibility</p:attrName>
                                        </p:attrNameLst>
                                      </p:cBhvr>
                                      <p:to>
                                        <p:strVal val="visible"/>
                                      </p:to>
                                    </p:set>
                                    <p:animEffect transition="in" filter="wipe(up)">
                                      <p:cBhvr>
                                        <p:cTn id="12" dur="500"/>
                                        <p:tgtEl>
                                          <p:spTgt spid="744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2" name="AutoShape 2"/>
          <p:cNvSpPr>
            <a:spLocks noChangeArrowheads="1"/>
          </p:cNvSpPr>
          <p:nvPr/>
        </p:nvSpPr>
        <p:spPr bwMode="auto">
          <a:xfrm>
            <a:off x="914400" y="1905000"/>
            <a:ext cx="7315200" cy="3733800"/>
          </a:xfrm>
          <a:prstGeom prst="roundRect">
            <a:avLst>
              <a:gd name="adj" fmla="val 5144"/>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0963" name="Rectangle 3"/>
          <p:cNvSpPr>
            <a:spLocks noGrp="1" noChangeArrowheads="1"/>
          </p:cNvSpPr>
          <p:nvPr>
            <p:ph type="title"/>
          </p:nvPr>
        </p:nvSpPr>
        <p:spPr/>
        <p:txBody>
          <a:bodyPr/>
          <a:lstStyle/>
          <a:p>
            <a:r>
              <a:rPr lang="ja-JP" altLang="en-US" sz="2800">
                <a:ea typeface="ＭＳ Ｐゴシック" pitchFamily="50" charset="-128"/>
              </a:rPr>
              <a:t>補足：ストレージの仮想化を実現する４つの方式</a:t>
            </a:r>
          </a:p>
        </p:txBody>
      </p:sp>
      <p:sp>
        <p:nvSpPr>
          <p:cNvPr id="680964" name="Rectangle 4"/>
          <p:cNvSpPr>
            <a:spLocks noChangeArrowheads="1"/>
          </p:cNvSpPr>
          <p:nvPr/>
        </p:nvSpPr>
        <p:spPr bwMode="auto">
          <a:xfrm>
            <a:off x="1143000" y="2101850"/>
            <a:ext cx="6858000" cy="32321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268288" indent="-268288">
              <a:spcBef>
                <a:spcPct val="50000"/>
              </a:spcBef>
              <a:buFont typeface="Wingdings" pitchFamily="2" charset="2"/>
              <a:buChar char="n"/>
            </a:pPr>
            <a:r>
              <a:rPr lang="ja-JP" altLang="en-US" sz="2000">
                <a:solidFill>
                  <a:srgbClr val="0066FF"/>
                </a:solidFill>
                <a:latin typeface="HG丸ｺﾞｼｯｸM-PRO" pitchFamily="50" charset="-128"/>
              </a:rPr>
              <a:t>ホストベース</a:t>
            </a:r>
          </a:p>
          <a:p>
            <a:pPr marL="447675" lvl="1">
              <a:spcBef>
                <a:spcPct val="50000"/>
              </a:spcBef>
              <a:buFont typeface="Wingdings" pitchFamily="2" charset="2"/>
              <a:buNone/>
            </a:pPr>
            <a:r>
              <a:rPr lang="ja-JP" altLang="en-US">
                <a:latin typeface="HG丸ｺﾞｼｯｸM-PRO" pitchFamily="50" charset="-128"/>
              </a:rPr>
              <a:t>アプリケーションサーバなどいわゆるホスト側にエージェント（専用アプリケーション）を導入し、仮想化処理を行う方式</a:t>
            </a:r>
          </a:p>
          <a:p>
            <a:pPr marL="268288" indent="-268288">
              <a:spcBef>
                <a:spcPct val="50000"/>
              </a:spcBef>
              <a:buFont typeface="Wingdings" pitchFamily="2" charset="2"/>
              <a:buChar char="n"/>
            </a:pPr>
            <a:r>
              <a:rPr lang="ja-JP" altLang="en-US" sz="2000">
                <a:solidFill>
                  <a:srgbClr val="0066FF"/>
                </a:solidFill>
                <a:latin typeface="HG丸ｺﾞｼｯｸM-PRO" pitchFamily="50" charset="-128"/>
              </a:rPr>
              <a:t>ネットワークベース</a:t>
            </a:r>
          </a:p>
          <a:p>
            <a:pPr marL="447675" lvl="1">
              <a:spcBef>
                <a:spcPct val="50000"/>
              </a:spcBef>
              <a:buFont typeface="Wingdings" pitchFamily="2" charset="2"/>
              <a:buNone/>
            </a:pPr>
            <a:r>
              <a:rPr lang="ja-JP" altLang="en-US">
                <a:latin typeface="HG丸ｺﾞｼｯｸM-PRO" pitchFamily="50" charset="-128"/>
              </a:rPr>
              <a:t>サーバ側のネットワークとストレージ側のネットワーク（</a:t>
            </a:r>
            <a:r>
              <a:rPr lang="en-US" altLang="ja-JP">
                <a:latin typeface="HG丸ｺﾞｼｯｸM-PRO" pitchFamily="50" charset="-128"/>
              </a:rPr>
              <a:t>SAN</a:t>
            </a:r>
            <a:r>
              <a:rPr lang="ja-JP" altLang="en-US">
                <a:latin typeface="HG丸ｺﾞｼｯｸM-PRO" pitchFamily="50" charset="-128"/>
              </a:rPr>
              <a:t>）の間に、ストレージ仮想化製品を接続する方式</a:t>
            </a:r>
          </a:p>
          <a:p>
            <a:pPr marL="268288" indent="-268288">
              <a:spcBef>
                <a:spcPct val="50000"/>
              </a:spcBef>
              <a:buFont typeface="Wingdings" pitchFamily="2" charset="2"/>
              <a:buChar char="n"/>
            </a:pPr>
            <a:r>
              <a:rPr lang="ja-JP" altLang="en-US" sz="2000">
                <a:solidFill>
                  <a:srgbClr val="0066FF"/>
                </a:solidFill>
                <a:latin typeface="HG丸ｺﾞｼｯｸM-PRO" pitchFamily="50" charset="-128"/>
              </a:rPr>
              <a:t>スイッチベース</a:t>
            </a:r>
          </a:p>
          <a:p>
            <a:pPr marL="447675" lvl="1">
              <a:spcBef>
                <a:spcPct val="50000"/>
              </a:spcBef>
              <a:buFont typeface="Wingdings" pitchFamily="2" charset="2"/>
              <a:buNone/>
            </a:pPr>
            <a:r>
              <a:rPr lang="ja-JP" altLang="en-US">
                <a:latin typeface="HG丸ｺﾞｼｯｸM-PRO" pitchFamily="50" charset="-128"/>
              </a:rPr>
              <a:t>ストレージ仮想化機能が組み込まれた</a:t>
            </a:r>
            <a:r>
              <a:rPr lang="en-US" altLang="ja-JP">
                <a:latin typeface="HG丸ｺﾞｼｯｸM-PRO" pitchFamily="50" charset="-128"/>
              </a:rPr>
              <a:t>SAN</a:t>
            </a:r>
            <a:r>
              <a:rPr lang="ja-JP" altLang="en-US">
                <a:latin typeface="HG丸ｺﾞｼｯｸM-PRO" pitchFamily="50" charset="-128"/>
              </a:rPr>
              <a:t>スイッチ自体で仮想化処理を行う方式</a:t>
            </a:r>
          </a:p>
          <a:p>
            <a:pPr marL="268288" indent="-268288">
              <a:spcBef>
                <a:spcPct val="50000"/>
              </a:spcBef>
              <a:buFont typeface="Wingdings" pitchFamily="2" charset="2"/>
              <a:buChar char="n"/>
            </a:pPr>
            <a:r>
              <a:rPr lang="ja-JP" altLang="en-US" sz="2000">
                <a:solidFill>
                  <a:srgbClr val="0066FF"/>
                </a:solidFill>
                <a:latin typeface="HG丸ｺﾞｼｯｸM-PRO" pitchFamily="50" charset="-128"/>
              </a:rPr>
              <a:t>アレイベース</a:t>
            </a:r>
          </a:p>
          <a:p>
            <a:pPr marL="447675" lvl="1">
              <a:spcBef>
                <a:spcPct val="50000"/>
              </a:spcBef>
              <a:buFont typeface="Wingdings" pitchFamily="2" charset="2"/>
              <a:buNone/>
            </a:pPr>
            <a:r>
              <a:rPr lang="ja-JP" altLang="en-US">
                <a:latin typeface="HG丸ｺﾞｼｯｸM-PRO" pitchFamily="50" charset="-128"/>
              </a:rPr>
              <a:t>ディスクアレイのコントローラーに仮想化機能を持たせた方式</a:t>
            </a:r>
          </a:p>
        </p:txBody>
      </p:sp>
      <p:sp>
        <p:nvSpPr>
          <p:cNvPr id="680965" name="Text Box 5"/>
          <p:cNvSpPr txBox="1">
            <a:spLocks noChangeArrowheads="1"/>
          </p:cNvSpPr>
          <p:nvPr/>
        </p:nvSpPr>
        <p:spPr bwMode="auto">
          <a:xfrm>
            <a:off x="381000" y="1219200"/>
            <a:ext cx="2978150" cy="3968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HG丸ｺﾞｼｯｸM-PRO" pitchFamily="50" charset="-128"/>
              </a:rPr>
              <a:t>ブロックレベルの仮想化</a:t>
            </a:r>
          </a:p>
        </p:txBody>
      </p:sp>
    </p:spTree>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11" name="AutoShape 3"/>
          <p:cNvSpPr>
            <a:spLocks noChangeArrowheads="1"/>
          </p:cNvSpPr>
          <p:nvPr/>
        </p:nvSpPr>
        <p:spPr bwMode="auto">
          <a:xfrm>
            <a:off x="457200" y="1143000"/>
            <a:ext cx="8229600" cy="6858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12" name="Rectangle 4"/>
          <p:cNvSpPr>
            <a:spLocks noGrp="1" noChangeArrowheads="1"/>
          </p:cNvSpPr>
          <p:nvPr>
            <p:ph type="title"/>
          </p:nvPr>
        </p:nvSpPr>
        <p:spPr/>
        <p:txBody>
          <a:bodyPr/>
          <a:lstStyle/>
          <a:p>
            <a:r>
              <a:rPr lang="ja-JP" altLang="en-US" sz="2800">
                <a:ea typeface="ＭＳ Ｐゴシック" pitchFamily="50" charset="-128"/>
              </a:rPr>
              <a:t>補足：ホストベース方式</a:t>
            </a:r>
          </a:p>
        </p:txBody>
      </p:sp>
      <p:sp>
        <p:nvSpPr>
          <p:cNvPr id="683013" name="Rectangle 5"/>
          <p:cNvSpPr>
            <a:spLocks noChangeArrowheads="1"/>
          </p:cNvSpPr>
          <p:nvPr/>
        </p:nvSpPr>
        <p:spPr bwMode="auto">
          <a:xfrm>
            <a:off x="3886200" y="3048000"/>
            <a:ext cx="4800600" cy="30702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pPr>
            <a:r>
              <a:rPr lang="ja-JP" altLang="en-US" sz="1400"/>
              <a:t>メリット：</a:t>
            </a:r>
          </a:p>
          <a:p>
            <a:pPr marL="179388" indent="-179388">
              <a:spcBef>
                <a:spcPct val="0"/>
              </a:spcBef>
              <a:buFont typeface="Wingdings" pitchFamily="2" charset="2"/>
              <a:buChar char="l"/>
            </a:pPr>
            <a:r>
              <a:rPr lang="ja-JP" altLang="en-US" sz="1400"/>
              <a:t>異種混合のストレージ環境に対応。</a:t>
            </a:r>
          </a:p>
          <a:p>
            <a:pPr marL="179388" indent="-179388">
              <a:spcBef>
                <a:spcPct val="0"/>
              </a:spcBef>
              <a:buFont typeface="Wingdings" pitchFamily="2" charset="2"/>
              <a:buChar char="l"/>
            </a:pPr>
            <a:r>
              <a:rPr lang="ja-JP" altLang="en-US" sz="1400"/>
              <a:t>既存のシステム構成、特に</a:t>
            </a:r>
            <a:r>
              <a:rPr lang="en-US" altLang="ja-JP" sz="1400"/>
              <a:t>SAN</a:t>
            </a:r>
            <a:r>
              <a:rPr lang="ja-JP" altLang="en-US" sz="1400"/>
              <a:t>（</a:t>
            </a:r>
            <a:r>
              <a:rPr lang="en-US" altLang="ja-JP" sz="1400"/>
              <a:t>Storage Area Network</a:t>
            </a:r>
            <a:r>
              <a:rPr lang="ja-JP" altLang="en-US" sz="1400"/>
              <a:t>）に対する物理的な影響度が低い。</a:t>
            </a:r>
          </a:p>
          <a:p>
            <a:pPr marL="179388" indent="-179388">
              <a:spcBef>
                <a:spcPct val="0"/>
              </a:spcBef>
              <a:buFont typeface="Wingdings" pitchFamily="2" charset="2"/>
              <a:buChar char="l"/>
            </a:pPr>
            <a:endParaRPr lang="ja-JP" altLang="en-US" sz="1400"/>
          </a:p>
          <a:p>
            <a:pPr marL="179388" indent="-179388">
              <a:spcBef>
                <a:spcPct val="0"/>
              </a:spcBef>
            </a:pPr>
            <a:r>
              <a:rPr lang="ja-JP" altLang="en-US" sz="1400"/>
              <a:t>デメリット：</a:t>
            </a:r>
          </a:p>
          <a:p>
            <a:pPr marL="179388" indent="-179388">
              <a:spcBef>
                <a:spcPct val="0"/>
              </a:spcBef>
              <a:buFont typeface="Wingdings" pitchFamily="2" charset="2"/>
              <a:buChar char="l"/>
            </a:pPr>
            <a:r>
              <a:rPr lang="ja-JP" altLang="en-US" sz="1400"/>
              <a:t>ストレージ仮想化製品がホスト・サーバのプラットフォームをサポートしていることが絶対条件。従って、既存のサーバ環境によっては導入が困難な場合がある。</a:t>
            </a:r>
          </a:p>
          <a:p>
            <a:pPr marL="179388" indent="-179388">
              <a:spcBef>
                <a:spcPct val="0"/>
              </a:spcBef>
              <a:buFont typeface="Wingdings" pitchFamily="2" charset="2"/>
              <a:buChar char="l"/>
            </a:pPr>
            <a:r>
              <a:rPr lang="ja-JP" altLang="en-US" sz="1400"/>
              <a:t>各サーバにエージェントを導入する必要があるため、サーバへの負荷が懸念されるケースでは、問題。</a:t>
            </a:r>
          </a:p>
          <a:p>
            <a:pPr marL="179388" indent="-179388">
              <a:spcBef>
                <a:spcPct val="0"/>
              </a:spcBef>
              <a:buFont typeface="Wingdings" pitchFamily="2" charset="2"/>
              <a:buChar char="l"/>
            </a:pPr>
            <a:r>
              <a:rPr lang="ja-JP" altLang="en-US" sz="1400"/>
              <a:t>各サーバ単位でボリュームのマッピング処理を行うため、大量のサーバで分散処理を行っているようなシステムでは、管理が煩雑。</a:t>
            </a:r>
          </a:p>
        </p:txBody>
      </p:sp>
      <p:sp>
        <p:nvSpPr>
          <p:cNvPr id="683014" name="AutoShape 6" descr="画像"/>
          <p:cNvSpPr>
            <a:spLocks noChangeAspect="1" noChangeArrowheads="1"/>
          </p:cNvSpPr>
          <p:nvPr/>
        </p:nvSpPr>
        <p:spPr bwMode="auto">
          <a:xfrm>
            <a:off x="44196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683015" name="Rectangle 7"/>
          <p:cNvSpPr>
            <a:spLocks noChangeArrowheads="1"/>
          </p:cNvSpPr>
          <p:nvPr/>
        </p:nvSpPr>
        <p:spPr bwMode="auto">
          <a:xfrm>
            <a:off x="609600" y="1219200"/>
            <a:ext cx="7924800" cy="4572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ja-JP" altLang="en-US"/>
              <a:t>アプリケーションサーバなどのホスト側にエージェント（仮想化のためのアプリケーション・プログラム）を導入し、仮想化処理を行う方式</a:t>
            </a:r>
          </a:p>
        </p:txBody>
      </p:sp>
      <p:sp>
        <p:nvSpPr>
          <p:cNvPr id="683016" name="Rectangle 8"/>
          <p:cNvSpPr>
            <a:spLocks noChangeArrowheads="1"/>
          </p:cNvSpPr>
          <p:nvPr/>
        </p:nvSpPr>
        <p:spPr bwMode="auto">
          <a:xfrm>
            <a:off x="5181600" y="2133600"/>
            <a:ext cx="3405188"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t>シマンテック：</a:t>
            </a:r>
            <a:r>
              <a:rPr lang="en-US" altLang="ja-JP"/>
              <a:t>Veritas Storage Foundation</a:t>
            </a:r>
            <a:r>
              <a:rPr lang="ja-JP" altLang="en-US"/>
              <a:t>など</a:t>
            </a:r>
          </a:p>
        </p:txBody>
      </p:sp>
      <p:sp>
        <p:nvSpPr>
          <p:cNvPr id="683017" name="Rectangle 9"/>
          <p:cNvSpPr>
            <a:spLocks noChangeArrowheads="1"/>
          </p:cNvSpPr>
          <p:nvPr/>
        </p:nvSpPr>
        <p:spPr bwMode="auto">
          <a:xfrm>
            <a:off x="609600" y="1905000"/>
            <a:ext cx="4419600" cy="8223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ja-JP" altLang="en-US"/>
              <a:t>ホスト側で論理的なボリュームの統合・割り当てを行い、それを基に物理的なストレージの各ボリュームにデータを格納。論理ボリュームと物理ボリュームのマッピングなどストレージ仮想化に必要な処理がホスト側で行われる。</a:t>
            </a:r>
          </a:p>
        </p:txBody>
      </p:sp>
      <p:sp>
        <p:nvSpPr>
          <p:cNvPr id="683018" name="AutoShape 10"/>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19" name="Rectangle 11"/>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0" name="Rectangle 12"/>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1" name="Rectangle 13"/>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2" name="Rectangle 14"/>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3" name="Rectangle 15"/>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4" name="Rectangle 16"/>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5" name="Rectangle 17"/>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6" name="Rectangle 18"/>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7" name="Rectangle 19"/>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8" name="Rectangle 20"/>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9" name="Rectangle 21"/>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0" name="Rectangle 22"/>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1" name="AutoShape 23"/>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2" name="Rectangle 24"/>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3" name="Rectangle 25"/>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4" name="Rectangle 26"/>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5" name="Rectangle 27"/>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6" name="Rectangle 28"/>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7" name="Rectangle 29"/>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8" name="Rectangle 30"/>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9" name="Rectangle 31"/>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0" name="Rectangle 32"/>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1" name="Rectangle 33"/>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2" name="Rectangle 34"/>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3" name="Rectangle 35"/>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4" name="AutoShape 36"/>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5" name="Rectangle 37"/>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6" name="Rectangle 38"/>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7" name="Rectangle 39"/>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8" name="Rectangle 40"/>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9" name="Rectangle 41"/>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0" name="Rectangle 42"/>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1" name="Rectangle 43"/>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2" name="Rectangle 44"/>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3" name="Rectangle 45"/>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4" name="Rectangle 46"/>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5" name="Rectangle 47"/>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6" name="Rectangle 48"/>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7" name="AutoShape 49"/>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8" name="Rectangle 50"/>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9" name="Rectangle 51"/>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0" name="Rectangle 52"/>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1" name="Rectangle 53"/>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2" name="Rectangle 54"/>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3" name="Rectangle 55"/>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4" name="Rectangle 56"/>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5" name="Rectangle 57"/>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6" name="Rectangle 58"/>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7" name="Rectangle 59"/>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8" name="Rectangle 60"/>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9" name="Rectangle 61"/>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0" name="AutoShape 62"/>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1" name="Rectangle 63"/>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2" name="Rectangle 64"/>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3" name="Rectangle 65"/>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4" name="Rectangle 66"/>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5" name="Rectangle 67"/>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6" name="Rectangle 68"/>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7" name="Rectangle 69"/>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8" name="Rectangle 70"/>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9" name="Rectangle 71"/>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0" name="Rectangle 72"/>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1" name="Rectangle 73"/>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2" name="Rectangle 74"/>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3" name="AutoShape 75"/>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4" name="Rectangle 76"/>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5" name="Rectangle 77"/>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6" name="Rectangle 78"/>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7" name="Rectangle 79"/>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8" name="Rectangle 80"/>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9" name="Rectangle 81"/>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0" name="Rectangle 82"/>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1" name="Rectangle 83"/>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2" name="Rectangle 84"/>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3" name="Rectangle 85"/>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4" name="Rectangle 86"/>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5" name="Rectangle 87"/>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6" name="AutoShape 88"/>
          <p:cNvSpPr>
            <a:spLocks noChangeArrowheads="1"/>
          </p:cNvSpPr>
          <p:nvPr/>
        </p:nvSpPr>
        <p:spPr bwMode="auto">
          <a:xfrm>
            <a:off x="1219200" y="41910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83097" name="AutoShape 89"/>
          <p:cNvCxnSpPr>
            <a:cxnSpLocks noChangeShapeType="1"/>
            <a:stCxn id="683018" idx="1"/>
            <a:endCxn id="683241"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098" name="AutoShape 90"/>
          <p:cNvCxnSpPr>
            <a:cxnSpLocks noChangeShapeType="1"/>
            <a:stCxn id="683241" idx="2"/>
            <a:endCxn id="683031"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099" name="AutoShape 91"/>
          <p:cNvCxnSpPr>
            <a:cxnSpLocks noChangeShapeType="1"/>
            <a:stCxn id="683241" idx="2"/>
            <a:endCxn id="683044"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83100" name="Group 92"/>
          <p:cNvGrpSpPr>
            <a:grpSpLocks/>
          </p:cNvGrpSpPr>
          <p:nvPr/>
        </p:nvGrpSpPr>
        <p:grpSpPr bwMode="auto">
          <a:xfrm>
            <a:off x="1219200" y="2895600"/>
            <a:ext cx="609600" cy="685800"/>
            <a:chOff x="2592" y="2112"/>
            <a:chExt cx="1120" cy="1166"/>
          </a:xfrm>
        </p:grpSpPr>
        <p:sp>
          <p:nvSpPr>
            <p:cNvPr id="683101" name="AutoShape 9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02" name="Freeform 9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3" name="Freeform 9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4" name="Freeform 9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5" name="Freeform 9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6" name="Freeform 9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7" name="Freeform 9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8" name="Freeform 10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9" name="Freeform 10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0" name="Freeform 10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1" name="Freeform 10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2" name="Freeform 10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3" name="Freeform 10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4" name="Freeform 10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5" name="Freeform 10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6" name="Freeform 10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7" name="Freeform 10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8" name="Freeform 11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9" name="Freeform 11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0" name="Freeform 11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1" name="Rectangle 11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22" name="Freeform 11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3" name="Freeform 11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4" name="Freeform 11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5" name="Freeform 11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6" name="Freeform 11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7" name="Freeform 11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8"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9" name="Freeform 12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0" name="Freeform 12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1" name="Freeform 12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2" name="Freeform 12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3" name="Freeform 12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4" name="Freeform 12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5" name="Freeform 12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6" name="Freeform 12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7" name="Freeform 12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8" name="Freeform 13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9" name="Freeform 13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0" name="Freeform 13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1" name="Freeform 13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2" name="Freeform 13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3" name="Freeform 13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4" name="Freeform 13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3145" name="Group 137"/>
          <p:cNvGrpSpPr>
            <a:grpSpLocks/>
          </p:cNvGrpSpPr>
          <p:nvPr/>
        </p:nvGrpSpPr>
        <p:grpSpPr bwMode="auto">
          <a:xfrm>
            <a:off x="2057400" y="2895600"/>
            <a:ext cx="609600" cy="685800"/>
            <a:chOff x="2592" y="2112"/>
            <a:chExt cx="1120" cy="1166"/>
          </a:xfrm>
        </p:grpSpPr>
        <p:sp>
          <p:nvSpPr>
            <p:cNvPr id="683146" name="AutoShape 138"/>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47" name="Freeform 139"/>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8" name="Freeform 140"/>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9" name="Freeform 141"/>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0" name="Freeform 142"/>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1" name="Freeform 143"/>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2" name="Freeform 144"/>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3" name="Freeform 145"/>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4" name="Freeform 146"/>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5" name="Freeform 147"/>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6" name="Freeform 148"/>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7" name="Freeform 149"/>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8" name="Freeform 150"/>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9" name="Freeform 151"/>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0" name="Freeform 152"/>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1" name="Freeform 153"/>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2" name="Freeform 154"/>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3" name="Freeform 155"/>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4" name="Freeform 156"/>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5" name="Freeform 157"/>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6" name="Rectangle 158"/>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67" name="Freeform 159"/>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8" name="Freeform 160"/>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9" name="Freeform 161"/>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0" name="Freeform 162"/>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1" name="Freeform 163"/>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2" name="Freeform 164"/>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3"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4" name="Freeform 16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5" name="Freeform 167"/>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6" name="Freeform 168"/>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7" name="Freeform 169"/>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8" name="Freeform 170"/>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9" name="Freeform 171"/>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0" name="Freeform 172"/>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1" name="Freeform 173"/>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2" name="Freeform 174"/>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3" name="Freeform 175"/>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4" name="Freeform 176"/>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5" name="Freeform 177"/>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6" name="Freeform 178"/>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7" name="Freeform 179"/>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8" name="Freeform 180"/>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9" name="Freeform 181"/>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3190" name="Group 182"/>
          <p:cNvGrpSpPr>
            <a:grpSpLocks/>
          </p:cNvGrpSpPr>
          <p:nvPr/>
        </p:nvGrpSpPr>
        <p:grpSpPr bwMode="auto">
          <a:xfrm>
            <a:off x="2895600" y="2895600"/>
            <a:ext cx="609600" cy="685800"/>
            <a:chOff x="2592" y="2112"/>
            <a:chExt cx="1120" cy="1166"/>
          </a:xfrm>
        </p:grpSpPr>
        <p:sp>
          <p:nvSpPr>
            <p:cNvPr id="683191" name="AutoShape 18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92" name="Freeform 18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3" name="Freeform 18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4" name="Freeform 18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5" name="Freeform 18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6" name="Freeform 18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7" name="Freeform 18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8" name="Freeform 19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9" name="Freeform 19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0" name="Freeform 19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1" name="Freeform 19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2" name="Freeform 19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3" name="Freeform 19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4" name="Freeform 19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5" name="Freeform 19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6" name="Freeform 19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7" name="Freeform 19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8" name="Freeform 20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9" name="Freeform 20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0" name="Freeform 20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1" name="Rectangle 20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212" name="Freeform 20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3" name="Freeform 20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4" name="Freeform 20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5" name="Freeform 20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6" name="Freeform 20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7" name="Freeform 20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8"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9" name="Freeform 21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0" name="Freeform 21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1" name="Freeform 21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2" name="Freeform 21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3" name="Freeform 21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4" name="Freeform 21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5" name="Freeform 21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6" name="Freeform 21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7" name="Freeform 21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8" name="Freeform 22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9" name="Freeform 22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0" name="Freeform 22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1" name="Freeform 22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2" name="Freeform 22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3" name="Freeform 22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4" name="Freeform 22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83235" name="AutoShape 227"/>
          <p:cNvCxnSpPr>
            <a:cxnSpLocks noChangeShapeType="1"/>
            <a:stCxn id="683179" idx="9"/>
            <a:endCxn id="683096"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236" name="AutoShape 228"/>
          <p:cNvCxnSpPr>
            <a:cxnSpLocks noChangeShapeType="1"/>
            <a:stCxn id="683134" idx="9"/>
            <a:endCxn id="683096"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237" name="AutoShape 229"/>
          <p:cNvCxnSpPr>
            <a:cxnSpLocks noChangeShapeType="1"/>
            <a:stCxn id="683224" idx="32"/>
            <a:endCxn id="683096"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3238" name="AutoShape 230"/>
          <p:cNvSpPr>
            <a:spLocks noChangeArrowheads="1"/>
          </p:cNvSpPr>
          <p:nvPr/>
        </p:nvSpPr>
        <p:spPr bwMode="auto">
          <a:xfrm>
            <a:off x="1219200" y="30480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83239" name="AutoShape 231"/>
          <p:cNvSpPr>
            <a:spLocks noChangeArrowheads="1"/>
          </p:cNvSpPr>
          <p:nvPr/>
        </p:nvSpPr>
        <p:spPr bwMode="auto">
          <a:xfrm>
            <a:off x="2057400" y="30480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83240" name="AutoShape 232"/>
          <p:cNvSpPr>
            <a:spLocks noChangeArrowheads="1"/>
          </p:cNvSpPr>
          <p:nvPr/>
        </p:nvSpPr>
        <p:spPr bwMode="auto">
          <a:xfrm>
            <a:off x="2895600" y="30480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83241" name="AutoShape 233"/>
          <p:cNvSpPr>
            <a:spLocks noChangeArrowheads="1"/>
          </p:cNvSpPr>
          <p:nvPr/>
        </p:nvSpPr>
        <p:spPr bwMode="auto">
          <a:xfrm>
            <a:off x="1219200" y="48768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83242" name="AutoShape 234"/>
          <p:cNvCxnSpPr>
            <a:cxnSpLocks noChangeShapeType="1"/>
            <a:stCxn id="683096" idx="2"/>
            <a:endCxn id="683241" idx="0"/>
          </p:cNvCxnSpPr>
          <p:nvPr/>
        </p:nvCxnSpPr>
        <p:spPr bwMode="auto">
          <a:xfrm>
            <a:off x="2438400" y="4514850"/>
            <a:ext cx="0" cy="3429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cSld>
  <p:clrMapOvr>
    <a:masterClrMapping/>
  </p:clrMapOvr>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8"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59" name="AutoShape 3"/>
          <p:cNvSpPr>
            <a:spLocks noChangeArrowheads="1"/>
          </p:cNvSpPr>
          <p:nvPr/>
        </p:nvSpPr>
        <p:spPr bwMode="auto">
          <a:xfrm>
            <a:off x="457200" y="1143000"/>
            <a:ext cx="8229600" cy="6096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0" name="Rectangle 4"/>
          <p:cNvSpPr>
            <a:spLocks noGrp="1" noChangeArrowheads="1"/>
          </p:cNvSpPr>
          <p:nvPr>
            <p:ph type="title"/>
          </p:nvPr>
        </p:nvSpPr>
        <p:spPr/>
        <p:txBody>
          <a:bodyPr/>
          <a:lstStyle/>
          <a:p>
            <a:r>
              <a:rPr lang="ja-JP" altLang="en-US" sz="2800">
                <a:ea typeface="ＭＳ Ｐゴシック" pitchFamily="50" charset="-128"/>
              </a:rPr>
              <a:t>補足：ネットワークベース方式：インバウンド方式</a:t>
            </a:r>
          </a:p>
        </p:txBody>
      </p:sp>
      <p:sp>
        <p:nvSpPr>
          <p:cNvPr id="685061" name="Rectangle 5"/>
          <p:cNvSpPr>
            <a:spLocks noChangeArrowheads="1"/>
          </p:cNvSpPr>
          <p:nvPr/>
        </p:nvSpPr>
        <p:spPr bwMode="auto">
          <a:xfrm>
            <a:off x="3886200" y="3048000"/>
            <a:ext cx="4800600" cy="30702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buFont typeface="Wingdings" pitchFamily="2" charset="2"/>
              <a:buNone/>
            </a:pPr>
            <a:r>
              <a:rPr lang="ja-JP" altLang="en-US" sz="1400"/>
              <a:t>メリット：</a:t>
            </a:r>
          </a:p>
          <a:p>
            <a:pPr marL="179388" indent="-179388">
              <a:spcBef>
                <a:spcPct val="0"/>
              </a:spcBef>
              <a:buFont typeface="Wingdings" pitchFamily="2" charset="2"/>
              <a:buChar char="l"/>
            </a:pPr>
            <a:r>
              <a:rPr lang="ja-JP" altLang="en-US" sz="1400"/>
              <a:t>共有や排他などのデータアクセス制御が行いやすい。</a:t>
            </a:r>
          </a:p>
          <a:p>
            <a:pPr marL="179388" indent="-179388">
              <a:spcBef>
                <a:spcPct val="0"/>
              </a:spcBef>
              <a:buFont typeface="Wingdings" pitchFamily="2" charset="2"/>
              <a:buChar char="l"/>
            </a:pPr>
            <a:r>
              <a:rPr lang="ja-JP" altLang="en-US" sz="1400"/>
              <a:t>スナップショットやリモートコピーなどを容易。</a:t>
            </a:r>
          </a:p>
          <a:p>
            <a:pPr marL="179388" indent="-179388">
              <a:spcBef>
                <a:spcPct val="0"/>
              </a:spcBef>
              <a:buFont typeface="Wingdings" pitchFamily="2" charset="2"/>
              <a:buChar char="l"/>
            </a:pPr>
            <a:endParaRPr lang="ja-JP" altLang="en-US" sz="1400"/>
          </a:p>
          <a:p>
            <a:pPr marL="179388" indent="-179388">
              <a:spcBef>
                <a:spcPct val="0"/>
              </a:spcBef>
              <a:buFont typeface="Wingdings" pitchFamily="2" charset="2"/>
              <a:buNone/>
            </a:pPr>
            <a:r>
              <a:rPr lang="ja-JP" altLang="en-US" sz="1400"/>
              <a:t>デメリット：</a:t>
            </a:r>
          </a:p>
          <a:p>
            <a:pPr marL="179388" indent="-179388">
              <a:spcBef>
                <a:spcPct val="0"/>
              </a:spcBef>
              <a:buFont typeface="Wingdings" pitchFamily="2" charset="2"/>
              <a:buChar char="l"/>
            </a:pPr>
            <a:r>
              <a:rPr lang="ja-JP" altLang="en-US" sz="1400"/>
              <a:t>ストレージ仮想化製品のデータ処理能力がシステム全体のスループットに大きく影響を及ぼす。</a:t>
            </a:r>
          </a:p>
          <a:p>
            <a:pPr marL="179388" indent="-179388">
              <a:spcBef>
                <a:spcPct val="0"/>
              </a:spcBef>
              <a:buFont typeface="Wingdings" pitchFamily="2" charset="2"/>
              <a:buChar char="l"/>
            </a:pPr>
            <a:r>
              <a:rPr lang="ja-JP" altLang="en-US" sz="1400"/>
              <a:t>冗長性や処理能力を確保するため仮想化装置（もしくは専用サーバ）を</a:t>
            </a:r>
            <a:r>
              <a:rPr lang="en-US" altLang="ja-JP" sz="1400"/>
              <a:t>2</a:t>
            </a:r>
            <a:r>
              <a:rPr lang="ja-JP" altLang="en-US" sz="1400"/>
              <a:t>台設置する構成が一般的。</a:t>
            </a:r>
          </a:p>
          <a:p>
            <a:pPr marL="179388" indent="-179388">
              <a:spcBef>
                <a:spcPct val="0"/>
              </a:spcBef>
              <a:buFont typeface="Wingdings" pitchFamily="2" charset="2"/>
              <a:buChar char="l"/>
            </a:pPr>
            <a:r>
              <a:rPr lang="ja-JP" altLang="en-US" sz="1400"/>
              <a:t>採用を検討する際にはあらかじめパフォーマンスやスケーラビリティに関する要件を明確にした上で、かつ実際に実環境で検証してみる必要がある。</a:t>
            </a:r>
          </a:p>
          <a:p>
            <a:pPr marL="179388" indent="-179388">
              <a:spcBef>
                <a:spcPct val="0"/>
              </a:spcBef>
              <a:buFont typeface="Wingdings" pitchFamily="2" charset="2"/>
              <a:buChar char="l"/>
            </a:pPr>
            <a:r>
              <a:rPr lang="ja-JP" altLang="en-US" sz="1400"/>
              <a:t>スループット向上策として冗長化構成を取ることが一般的。最低でもサーバを</a:t>
            </a:r>
            <a:r>
              <a:rPr lang="en-US" altLang="ja-JP" sz="1400"/>
              <a:t>2</a:t>
            </a:r>
            <a:r>
              <a:rPr lang="ja-JP" altLang="en-US" sz="1400"/>
              <a:t>台（</a:t>
            </a:r>
            <a:r>
              <a:rPr lang="en-US" altLang="ja-JP" sz="1400"/>
              <a:t>2</a:t>
            </a:r>
            <a:r>
              <a:rPr lang="ja-JP" altLang="en-US" sz="1400"/>
              <a:t>ライセンス）購入。</a:t>
            </a:r>
          </a:p>
        </p:txBody>
      </p:sp>
      <p:sp>
        <p:nvSpPr>
          <p:cNvPr id="685062" name="Rectangle 6"/>
          <p:cNvSpPr>
            <a:spLocks noChangeArrowheads="1"/>
          </p:cNvSpPr>
          <p:nvPr/>
        </p:nvSpPr>
        <p:spPr bwMode="auto">
          <a:xfrm>
            <a:off x="609600" y="1295400"/>
            <a:ext cx="79248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ja-JP" altLang="en-US"/>
              <a:t>サーバ側のネットワークとストレージ側のネットワーク（</a:t>
            </a:r>
            <a:r>
              <a:rPr lang="en-US" altLang="ja-JP"/>
              <a:t>SAN</a:t>
            </a:r>
            <a:r>
              <a:rPr lang="ja-JP" altLang="en-US"/>
              <a:t>）の間に、ストレージ仮想化製品を接続する方式</a:t>
            </a:r>
          </a:p>
        </p:txBody>
      </p:sp>
      <p:sp>
        <p:nvSpPr>
          <p:cNvPr id="685063" name="Rectangle 7"/>
          <p:cNvSpPr>
            <a:spLocks noChangeArrowheads="1"/>
          </p:cNvSpPr>
          <p:nvPr/>
        </p:nvSpPr>
        <p:spPr bwMode="auto">
          <a:xfrm>
            <a:off x="685800" y="1905000"/>
            <a:ext cx="4343400" cy="10048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ja-JP"/>
              <a:t>【</a:t>
            </a:r>
            <a:r>
              <a:rPr lang="ja-JP" altLang="en-US"/>
              <a:t>インバウンド方式</a:t>
            </a:r>
            <a:r>
              <a:rPr lang="en-US" altLang="ja-JP"/>
              <a:t>】 </a:t>
            </a:r>
            <a:r>
              <a:rPr lang="ja-JP" altLang="en-US"/>
              <a:t>サーバとストレージの間の通信経路上に、ストレージ仮想化製品を接続する方式。サーバ側からのトラフィックが全てストレージ仮想化製品を経由。サーバとストレージの間でやりとりされるデータをストレージ仮想化製品がすべて直接処理。</a:t>
            </a:r>
          </a:p>
        </p:txBody>
      </p:sp>
      <p:sp>
        <p:nvSpPr>
          <p:cNvPr id="685064" name="Rectangle 8"/>
          <p:cNvSpPr>
            <a:spLocks noChangeArrowheads="1"/>
          </p:cNvSpPr>
          <p:nvPr/>
        </p:nvSpPr>
        <p:spPr bwMode="auto">
          <a:xfrm>
            <a:off x="4953000" y="1905000"/>
            <a:ext cx="3733800" cy="7016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spcBef>
                <a:spcPct val="0"/>
              </a:spcBef>
            </a:pPr>
            <a:r>
              <a:rPr lang="ja-JP" altLang="en-US" sz="1000"/>
              <a:t>日本アイ・ビー・エム：</a:t>
            </a:r>
            <a:r>
              <a:rPr lang="en-US" altLang="ja-JP" sz="1000"/>
              <a:t>IBM System Storage SAN </a:t>
            </a:r>
            <a:r>
              <a:rPr lang="ja-JP" altLang="en-US" sz="1000"/>
              <a:t>（</a:t>
            </a:r>
            <a:r>
              <a:rPr lang="en-US" altLang="ja-JP" sz="1000"/>
              <a:t>SVC</a:t>
            </a:r>
            <a:r>
              <a:rPr lang="ja-JP" altLang="en-US" sz="1000"/>
              <a:t>）</a:t>
            </a:r>
          </a:p>
          <a:p>
            <a:pPr algn="r">
              <a:spcBef>
                <a:spcPct val="0"/>
              </a:spcBef>
            </a:pPr>
            <a:r>
              <a:rPr lang="ja-JP" altLang="en-US" sz="1000"/>
              <a:t>ネットアップ：</a:t>
            </a:r>
            <a:r>
              <a:rPr lang="en-US" altLang="ja-JP" sz="1000"/>
              <a:t>V3000</a:t>
            </a:r>
            <a:r>
              <a:rPr lang="ja-JP" altLang="en-US" sz="1000"/>
              <a:t>、</a:t>
            </a:r>
            <a:r>
              <a:rPr lang="en-US" altLang="ja-JP" sz="1000"/>
              <a:t>V3100</a:t>
            </a:r>
            <a:r>
              <a:rPr lang="ja-JP" altLang="en-US" sz="1000"/>
              <a:t>シリーズ、</a:t>
            </a:r>
            <a:r>
              <a:rPr lang="en-US" altLang="ja-JP" sz="1000"/>
              <a:t>V6000</a:t>
            </a:r>
            <a:r>
              <a:rPr lang="ja-JP" altLang="en-US" sz="1000"/>
              <a:t>シリーズ</a:t>
            </a:r>
          </a:p>
          <a:p>
            <a:pPr algn="r">
              <a:spcBef>
                <a:spcPct val="0"/>
              </a:spcBef>
            </a:pPr>
            <a:r>
              <a:rPr lang="ja-JP" altLang="en-US" sz="1000"/>
              <a:t>ファルコンストア・ジャパン：</a:t>
            </a:r>
            <a:r>
              <a:rPr lang="en-US" altLang="ja-JP" sz="1000"/>
              <a:t>FalconStor NSS</a:t>
            </a:r>
          </a:p>
          <a:p>
            <a:pPr algn="r">
              <a:spcBef>
                <a:spcPct val="0"/>
              </a:spcBef>
            </a:pPr>
            <a:r>
              <a:rPr lang="ja-JP" altLang="en-US" sz="1000"/>
              <a:t>データコア・ソフトウェア：</a:t>
            </a:r>
            <a:r>
              <a:rPr lang="en-US" altLang="ja-JP" sz="1000"/>
              <a:t>SANsymphony</a:t>
            </a:r>
            <a:r>
              <a:rPr lang="ja-JP" altLang="en-US" sz="1000"/>
              <a:t>、</a:t>
            </a:r>
            <a:r>
              <a:rPr lang="en-US" altLang="ja-JP" sz="1000"/>
              <a:t>SANmelody</a:t>
            </a:r>
            <a:endParaRPr lang="ja-JP" altLang="en-US" sz="1000"/>
          </a:p>
        </p:txBody>
      </p:sp>
      <p:sp>
        <p:nvSpPr>
          <p:cNvPr id="685065" name="AutoShape 9"/>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6" name="Rectangle 10"/>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7" name="Rectangle 11"/>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8" name="Rectangle 12"/>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9" name="Rectangle 13"/>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0" name="Rectangle 14"/>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1" name="Rectangle 15"/>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2" name="Rectangle 16"/>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3" name="Rectangle 17"/>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4" name="Rectangle 18"/>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5" name="Rectangle 19"/>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6" name="Rectangle 20"/>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7" name="Rectangle 21"/>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8" name="AutoShape 22"/>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9" name="Rectangle 23"/>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0" name="Rectangle 24"/>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1" name="Rectangle 25"/>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2" name="Rectangle 26"/>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3" name="Rectangle 27"/>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4" name="Rectangle 28"/>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5" name="Rectangle 29"/>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6" name="Rectangle 30"/>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7" name="Rectangle 31"/>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8" name="Rectangle 32"/>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9" name="Rectangle 33"/>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0" name="Rectangle 34"/>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1" name="AutoShape 35"/>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2" name="Rectangle 36"/>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3" name="Rectangle 37"/>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4" name="Rectangle 38"/>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5" name="Rectangle 39"/>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6" name="Rectangle 40"/>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7" name="Rectangle 41"/>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8" name="Rectangle 42"/>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9" name="Rectangle 43"/>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0" name="Rectangle 44"/>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1" name="Rectangle 45"/>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2" name="Rectangle 46"/>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3" name="Rectangle 47"/>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4" name="AutoShape 48"/>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5" name="Rectangle 49"/>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6" name="Rectangle 50"/>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7" name="Rectangle 51"/>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8" name="Rectangle 52"/>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9" name="Rectangle 53"/>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0" name="Rectangle 54"/>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1" name="Rectangle 55"/>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2" name="Rectangle 56"/>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3" name="Rectangle 57"/>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4" name="Rectangle 58"/>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5" name="Rectangle 59"/>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6" name="Rectangle 60"/>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7" name="AutoShape 61"/>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8" name="Rectangle 62"/>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9" name="Rectangle 63"/>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0" name="Rectangle 64"/>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1" name="Rectangle 65"/>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2" name="Rectangle 66"/>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3" name="Rectangle 67"/>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4" name="Rectangle 68"/>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5" name="Rectangle 69"/>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6" name="Rectangle 70"/>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7" name="Rectangle 71"/>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8" name="Rectangle 72"/>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9" name="Rectangle 73"/>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0" name="AutoShape 74"/>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1" name="Rectangle 75"/>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2" name="Rectangle 76"/>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3" name="Rectangle 77"/>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4" name="Rectangle 78"/>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5" name="Rectangle 79"/>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6" name="Rectangle 80"/>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7" name="Rectangle 81"/>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8" name="Rectangle 82"/>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9" name="Rectangle 83"/>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40" name="Rectangle 84"/>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41" name="Rectangle 85"/>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42" name="Rectangle 86"/>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43" name="AutoShape 87"/>
          <p:cNvSpPr>
            <a:spLocks noChangeArrowheads="1"/>
          </p:cNvSpPr>
          <p:nvPr/>
        </p:nvSpPr>
        <p:spPr bwMode="auto">
          <a:xfrm>
            <a:off x="1219200" y="4191000"/>
            <a:ext cx="2438400" cy="2286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スイッチ</a:t>
            </a:r>
          </a:p>
        </p:txBody>
      </p:sp>
      <p:cxnSp>
        <p:nvCxnSpPr>
          <p:cNvPr id="685144" name="AutoShape 88"/>
          <p:cNvCxnSpPr>
            <a:cxnSpLocks noChangeShapeType="1"/>
            <a:stCxn id="685065" idx="1"/>
            <a:endCxn id="685285"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145" name="AutoShape 89"/>
          <p:cNvCxnSpPr>
            <a:cxnSpLocks noChangeShapeType="1"/>
            <a:stCxn id="685285" idx="2"/>
            <a:endCxn id="685078"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146" name="AutoShape 90"/>
          <p:cNvCxnSpPr>
            <a:cxnSpLocks noChangeShapeType="1"/>
            <a:stCxn id="685285" idx="2"/>
            <a:endCxn id="685091"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85147" name="Group 91"/>
          <p:cNvGrpSpPr>
            <a:grpSpLocks/>
          </p:cNvGrpSpPr>
          <p:nvPr/>
        </p:nvGrpSpPr>
        <p:grpSpPr bwMode="auto">
          <a:xfrm>
            <a:off x="1219200" y="2895600"/>
            <a:ext cx="609600" cy="685800"/>
            <a:chOff x="2592" y="2112"/>
            <a:chExt cx="1120" cy="1166"/>
          </a:xfrm>
        </p:grpSpPr>
        <p:sp>
          <p:nvSpPr>
            <p:cNvPr id="685148" name="AutoShape 9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149" name="Freeform 9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0" name="Freeform 9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1" name="Freeform 9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2" name="Freeform 9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3" name="Freeform 9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4" name="Freeform 9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5" name="Freeform 9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6" name="Freeform 10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7" name="Freeform 10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8" name="Freeform 10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9" name="Freeform 10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0" name="Freeform 10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1" name="Freeform 10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2" name="Freeform 10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3" name="Freeform 10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4" name="Freeform 10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5" name="Freeform 10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6" name="Freeform 11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7" name="Freeform 11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8" name="Rectangle 11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169" name="Freeform 11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0" name="Freeform 11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1" name="Freeform 11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2" name="Freeform 11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3" name="Freeform 11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4" name="Freeform 11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5" name="Freeform 11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6"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7" name="Freeform 12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8" name="Freeform 12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9" name="Freeform 12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0" name="Freeform 12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1" name="Freeform 12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2" name="Freeform 12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3" name="Freeform 12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4" name="Freeform 12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5" name="Freeform 12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6" name="Freeform 13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7" name="Freeform 13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8" name="Freeform 13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9" name="Freeform 13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0" name="Freeform 13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1" name="Freeform 13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5192" name="Group 136"/>
          <p:cNvGrpSpPr>
            <a:grpSpLocks/>
          </p:cNvGrpSpPr>
          <p:nvPr/>
        </p:nvGrpSpPr>
        <p:grpSpPr bwMode="auto">
          <a:xfrm>
            <a:off x="2057400" y="2895600"/>
            <a:ext cx="609600" cy="685800"/>
            <a:chOff x="2592" y="2112"/>
            <a:chExt cx="1120" cy="1166"/>
          </a:xfrm>
        </p:grpSpPr>
        <p:sp>
          <p:nvSpPr>
            <p:cNvPr id="685193" name="AutoShape 137"/>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194" name="Freeform 138"/>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5" name="Freeform 139"/>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6" name="Freeform 140"/>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7" name="Freeform 141"/>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8" name="Freeform 142"/>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9" name="Freeform 143"/>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0" name="Freeform 144"/>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1" name="Freeform 145"/>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2" name="Freeform 146"/>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3" name="Freeform 147"/>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4" name="Freeform 148"/>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5" name="Freeform 149"/>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6" name="Freeform 150"/>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7" name="Freeform 151"/>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8" name="Freeform 152"/>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9" name="Freeform 153"/>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0" name="Freeform 154"/>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1" name="Freeform 155"/>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2" name="Freeform 156"/>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3" name="Rectangle 157"/>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214" name="Freeform 158"/>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5" name="Freeform 159"/>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6" name="Freeform 160"/>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7" name="Freeform 161"/>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8" name="Freeform 162"/>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9" name="Freeform 163"/>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0" name="Freeform 16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1"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2" name="Freeform 166"/>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3" name="Freeform 167"/>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4" name="Freeform 168"/>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5" name="Freeform 169"/>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6" name="Freeform 170"/>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7" name="Freeform 171"/>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8" name="Freeform 172"/>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9" name="Freeform 173"/>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0" name="Freeform 174"/>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1" name="Freeform 175"/>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2" name="Freeform 176"/>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3" name="Freeform 177"/>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4" name="Freeform 178"/>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5" name="Freeform 179"/>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6" name="Freeform 180"/>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5237" name="Group 181"/>
          <p:cNvGrpSpPr>
            <a:grpSpLocks/>
          </p:cNvGrpSpPr>
          <p:nvPr/>
        </p:nvGrpSpPr>
        <p:grpSpPr bwMode="auto">
          <a:xfrm>
            <a:off x="2895600" y="2895600"/>
            <a:ext cx="609600" cy="685800"/>
            <a:chOff x="2592" y="2112"/>
            <a:chExt cx="1120" cy="1166"/>
          </a:xfrm>
        </p:grpSpPr>
        <p:sp>
          <p:nvSpPr>
            <p:cNvPr id="685238" name="AutoShape 18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239" name="Freeform 18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0" name="Freeform 18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1" name="Freeform 18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2" name="Freeform 18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3" name="Freeform 18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4" name="Freeform 18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5" name="Freeform 18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6" name="Freeform 19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7" name="Freeform 19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8" name="Freeform 19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9" name="Freeform 19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0" name="Freeform 19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1" name="Freeform 19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2" name="Freeform 19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3" name="Freeform 19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4" name="Freeform 19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5" name="Freeform 19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6" name="Freeform 20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7" name="Freeform 20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8" name="Rectangle 20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259" name="Freeform 20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0" name="Freeform 20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1" name="Freeform 20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2" name="Freeform 20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3" name="Freeform 20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4" name="Freeform 20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5" name="Freeform 20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6"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7" name="Freeform 21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8" name="Freeform 21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9" name="Freeform 21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0" name="Freeform 21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1" name="Freeform 21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2" name="Freeform 21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3" name="Freeform 21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4" name="Freeform 21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5" name="Freeform 21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6" name="Freeform 22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7" name="Freeform 22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8" name="Freeform 22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9" name="Freeform 22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80" name="Freeform 22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81" name="Freeform 22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85282" name="AutoShape 226"/>
          <p:cNvCxnSpPr>
            <a:cxnSpLocks noChangeShapeType="1"/>
            <a:stCxn id="685226" idx="9"/>
            <a:endCxn id="685143"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283" name="AutoShape 227"/>
          <p:cNvCxnSpPr>
            <a:cxnSpLocks noChangeShapeType="1"/>
            <a:stCxn id="685181" idx="9"/>
            <a:endCxn id="685143"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284" name="AutoShape 228"/>
          <p:cNvCxnSpPr>
            <a:cxnSpLocks noChangeShapeType="1"/>
            <a:stCxn id="685271" idx="32"/>
            <a:endCxn id="685143"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5285" name="AutoShape 229"/>
          <p:cNvSpPr>
            <a:spLocks noChangeArrowheads="1"/>
          </p:cNvSpPr>
          <p:nvPr/>
        </p:nvSpPr>
        <p:spPr bwMode="auto">
          <a:xfrm>
            <a:off x="1219200" y="4953000"/>
            <a:ext cx="2438400" cy="2286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スイッチ</a:t>
            </a:r>
          </a:p>
        </p:txBody>
      </p:sp>
      <p:cxnSp>
        <p:nvCxnSpPr>
          <p:cNvPr id="685286" name="AutoShape 230"/>
          <p:cNvCxnSpPr>
            <a:cxnSpLocks noChangeShapeType="1"/>
            <a:stCxn id="685143" idx="2"/>
            <a:endCxn id="685285" idx="0"/>
          </p:cNvCxnSpPr>
          <p:nvPr/>
        </p:nvCxnSpPr>
        <p:spPr bwMode="auto">
          <a:xfrm>
            <a:off x="2438400" y="4438650"/>
            <a:ext cx="0" cy="4953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5287" name="AutoShape 231"/>
          <p:cNvSpPr>
            <a:spLocks noChangeArrowheads="1"/>
          </p:cNvSpPr>
          <p:nvPr/>
        </p:nvSpPr>
        <p:spPr bwMode="auto">
          <a:xfrm>
            <a:off x="1219200" y="4572000"/>
            <a:ext cx="2438400" cy="228600"/>
          </a:xfrm>
          <a:prstGeom prst="roundRect">
            <a:avLst>
              <a:gd name="adj" fmla="val 16667"/>
            </a:avLst>
          </a:prstGeom>
          <a:solidFill>
            <a:srgbClr val="00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仮想化機能</a:t>
            </a:r>
          </a:p>
        </p:txBody>
      </p:sp>
    </p:spTree>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07" name="AutoShape 3"/>
          <p:cNvSpPr>
            <a:spLocks noChangeArrowheads="1"/>
          </p:cNvSpPr>
          <p:nvPr/>
        </p:nvSpPr>
        <p:spPr bwMode="auto">
          <a:xfrm>
            <a:off x="457200" y="1143000"/>
            <a:ext cx="8229600" cy="6096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08" name="Rectangle 4"/>
          <p:cNvSpPr>
            <a:spLocks noGrp="1" noChangeArrowheads="1"/>
          </p:cNvSpPr>
          <p:nvPr>
            <p:ph type="title"/>
          </p:nvPr>
        </p:nvSpPr>
        <p:spPr>
          <a:xfrm>
            <a:off x="152400" y="152400"/>
            <a:ext cx="8991600" cy="533400"/>
          </a:xfrm>
        </p:spPr>
        <p:txBody>
          <a:bodyPr/>
          <a:lstStyle/>
          <a:p>
            <a:r>
              <a:rPr lang="ja-JP" altLang="en-US" sz="2800" dirty="0">
                <a:ea typeface="ＭＳ Ｐゴシック" pitchFamily="50" charset="-128"/>
              </a:rPr>
              <a:t>補足：ネットワークベース方式</a:t>
            </a:r>
            <a:r>
              <a:rPr lang="en-US" altLang="ja-JP" sz="2800" dirty="0">
                <a:ea typeface="ＭＳ Ｐゴシック" pitchFamily="50" charset="-128"/>
              </a:rPr>
              <a:t>:</a:t>
            </a:r>
            <a:r>
              <a:rPr lang="ja-JP" altLang="en-US" sz="2800" dirty="0">
                <a:ea typeface="ＭＳ Ｐゴシック" pitchFamily="50" charset="-128"/>
              </a:rPr>
              <a:t>アウト・オブ・バウンド方式</a:t>
            </a:r>
          </a:p>
        </p:txBody>
      </p:sp>
      <p:sp>
        <p:nvSpPr>
          <p:cNvPr id="687109" name="Rectangle 5"/>
          <p:cNvSpPr>
            <a:spLocks noChangeArrowheads="1"/>
          </p:cNvSpPr>
          <p:nvPr/>
        </p:nvSpPr>
        <p:spPr bwMode="auto">
          <a:xfrm>
            <a:off x="3886200" y="3276600"/>
            <a:ext cx="4724400" cy="28575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buFont typeface="Wingdings" pitchFamily="2" charset="2"/>
              <a:buNone/>
            </a:pPr>
            <a:r>
              <a:rPr lang="ja-JP" altLang="en-US" sz="1400"/>
              <a:t>メリット：</a:t>
            </a:r>
          </a:p>
          <a:p>
            <a:pPr marL="179388" indent="-179388">
              <a:spcBef>
                <a:spcPct val="0"/>
              </a:spcBef>
              <a:buFont typeface="Wingdings" pitchFamily="2" charset="2"/>
              <a:buChar char="l"/>
            </a:pPr>
            <a:r>
              <a:rPr lang="ja-JP" altLang="en-US" sz="1400"/>
              <a:t>インバンド方式で課題となるスループットへの影響がほとんどない。</a:t>
            </a:r>
          </a:p>
          <a:p>
            <a:pPr marL="179388" indent="-179388">
              <a:spcBef>
                <a:spcPct val="0"/>
              </a:spcBef>
              <a:buFont typeface="Wingdings" pitchFamily="2" charset="2"/>
              <a:buChar char="l"/>
            </a:pPr>
            <a:endParaRPr lang="ja-JP" altLang="en-US" sz="1400"/>
          </a:p>
          <a:p>
            <a:pPr marL="179388" indent="-179388">
              <a:spcBef>
                <a:spcPct val="0"/>
              </a:spcBef>
              <a:buFont typeface="Wingdings" pitchFamily="2" charset="2"/>
              <a:buNone/>
            </a:pPr>
            <a:r>
              <a:rPr lang="ja-JP" altLang="en-US" sz="1400"/>
              <a:t>デメリット：</a:t>
            </a:r>
          </a:p>
          <a:p>
            <a:pPr marL="179388" indent="-179388">
              <a:spcBef>
                <a:spcPct val="0"/>
              </a:spcBef>
              <a:buFont typeface="Wingdings" pitchFamily="2" charset="2"/>
              <a:buChar char="l"/>
            </a:pPr>
            <a:r>
              <a:rPr lang="ja-JP" altLang="en-US" sz="1400"/>
              <a:t>対応する</a:t>
            </a:r>
            <a:r>
              <a:rPr lang="en-US" altLang="ja-JP" sz="1400"/>
              <a:t>SAN</a:t>
            </a:r>
            <a:r>
              <a:rPr lang="ja-JP" altLang="en-US" sz="1400"/>
              <a:t>スイッチの種類が特定されている場合が多く、導入に当たっては既存の</a:t>
            </a:r>
            <a:r>
              <a:rPr lang="en-US" altLang="ja-JP" sz="1400"/>
              <a:t>SAN</a:t>
            </a:r>
            <a:r>
              <a:rPr lang="ja-JP" altLang="en-US" sz="1400"/>
              <a:t>スイッチをリプレースしなければならない可能性が高い。</a:t>
            </a:r>
          </a:p>
          <a:p>
            <a:pPr marL="179388" indent="-179388">
              <a:spcBef>
                <a:spcPct val="0"/>
              </a:spcBef>
              <a:buFont typeface="Wingdings" pitchFamily="2" charset="2"/>
              <a:buChar char="l"/>
            </a:pPr>
            <a:r>
              <a:rPr lang="ja-JP" altLang="en-US" sz="1400"/>
              <a:t>製品によってはサーバ上にエージェントソフトウェアを導入しなければならないこともある。</a:t>
            </a:r>
          </a:p>
          <a:p>
            <a:pPr marL="179388" indent="-179388">
              <a:spcBef>
                <a:spcPct val="0"/>
              </a:spcBef>
              <a:buFont typeface="Wingdings" pitchFamily="2" charset="2"/>
              <a:buChar char="l"/>
            </a:pPr>
            <a:r>
              <a:rPr lang="ja-JP" altLang="en-US" sz="1400"/>
              <a:t>ストレージアレイ側で提供されているフラッシュコピーやミラーリングといった機能が利用できなくなる場合もある。</a:t>
            </a:r>
          </a:p>
        </p:txBody>
      </p:sp>
      <p:sp>
        <p:nvSpPr>
          <p:cNvPr id="687110" name="Rectangle 6"/>
          <p:cNvSpPr>
            <a:spLocks noChangeArrowheads="1"/>
          </p:cNvSpPr>
          <p:nvPr/>
        </p:nvSpPr>
        <p:spPr bwMode="auto">
          <a:xfrm>
            <a:off x="609600" y="1295400"/>
            <a:ext cx="79248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ja-JP" altLang="en-US"/>
              <a:t>サーバ側のネットワークとストレージ側のネットワーク（</a:t>
            </a:r>
            <a:r>
              <a:rPr lang="en-US" altLang="ja-JP"/>
              <a:t>SAN</a:t>
            </a:r>
            <a:r>
              <a:rPr lang="ja-JP" altLang="en-US"/>
              <a:t>）の間に、ストレージ仮想化製品を接続する方式</a:t>
            </a:r>
          </a:p>
        </p:txBody>
      </p:sp>
      <p:sp>
        <p:nvSpPr>
          <p:cNvPr id="687111" name="Rectangle 7"/>
          <p:cNvSpPr>
            <a:spLocks noChangeArrowheads="1"/>
          </p:cNvSpPr>
          <p:nvPr/>
        </p:nvSpPr>
        <p:spPr bwMode="auto">
          <a:xfrm>
            <a:off x="685800" y="1905000"/>
            <a:ext cx="4343400" cy="10048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ja-JP"/>
              <a:t>【</a:t>
            </a:r>
            <a:r>
              <a:rPr lang="ja-JP" altLang="en-US"/>
              <a:t>アウトバウンド方式</a:t>
            </a:r>
            <a:r>
              <a:rPr lang="en-US" altLang="ja-JP"/>
              <a:t>】 SAN</a:t>
            </a:r>
            <a:r>
              <a:rPr lang="ja-JP" altLang="en-US"/>
              <a:t>のスイッチにストレージ仮想化製品を接続。サーバとストレージの間で流れるトラフィックのうち、仮想化処理に必要な制御データのみがストレージ仮想化製品で処理され、そのほかのデータはサーバとストレージの間で直接やりとりされる。</a:t>
            </a:r>
          </a:p>
        </p:txBody>
      </p:sp>
      <p:sp>
        <p:nvSpPr>
          <p:cNvPr id="687112" name="Rectangle 8"/>
          <p:cNvSpPr>
            <a:spLocks noChangeArrowheads="1"/>
          </p:cNvSpPr>
          <p:nvPr/>
        </p:nvSpPr>
        <p:spPr bwMode="auto">
          <a:xfrm>
            <a:off x="5257800" y="2133600"/>
            <a:ext cx="3400425" cy="493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ja-JP"/>
              <a:t>EMC</a:t>
            </a:r>
            <a:r>
              <a:rPr lang="ja-JP" altLang="en-US"/>
              <a:t>ジャパン：</a:t>
            </a:r>
            <a:r>
              <a:rPr lang="en-US" altLang="ja-JP"/>
              <a:t>Invista</a:t>
            </a:r>
          </a:p>
          <a:p>
            <a:pPr algn="r"/>
            <a:r>
              <a:rPr lang="en-US" altLang="ja-JP"/>
              <a:t>LSI</a:t>
            </a:r>
            <a:r>
              <a:rPr lang="ja-JP" altLang="en-US"/>
              <a:t>ロジック：</a:t>
            </a:r>
            <a:r>
              <a:rPr lang="en-US" altLang="ja-JP"/>
              <a:t>StoreAge SVM</a:t>
            </a:r>
            <a:endParaRPr lang="ja-JP" altLang="en-US"/>
          </a:p>
        </p:txBody>
      </p:sp>
      <p:sp>
        <p:nvSpPr>
          <p:cNvPr id="687113" name="AutoShape 9"/>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4" name="Rectangle 10"/>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5" name="Rectangle 11"/>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6" name="Rectangle 12"/>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7" name="Rectangle 13"/>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8" name="Rectangle 14"/>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9" name="Rectangle 15"/>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0" name="Rectangle 16"/>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1" name="Rectangle 17"/>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2" name="Rectangle 18"/>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3" name="Rectangle 19"/>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4" name="Rectangle 20"/>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5" name="Rectangle 21"/>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6" name="AutoShape 22"/>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7" name="Rectangle 23"/>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8" name="Rectangle 24"/>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9" name="Rectangle 25"/>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0" name="Rectangle 26"/>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1" name="Rectangle 27"/>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2" name="Rectangle 28"/>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3" name="Rectangle 29"/>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4" name="Rectangle 30"/>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5" name="Rectangle 31"/>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6" name="Rectangle 32"/>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7" name="Rectangle 33"/>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8" name="Rectangle 34"/>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9" name="AutoShape 35"/>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0" name="Rectangle 36"/>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1" name="Rectangle 37"/>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2" name="Rectangle 38"/>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3" name="Rectangle 39"/>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4" name="Rectangle 40"/>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5" name="Rectangle 41"/>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6" name="Rectangle 42"/>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7" name="Rectangle 43"/>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8" name="Rectangle 44"/>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9" name="Rectangle 45"/>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0" name="Rectangle 46"/>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1" name="Rectangle 47"/>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2" name="AutoShape 48"/>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3" name="Rectangle 49"/>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4" name="Rectangle 50"/>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5" name="Rectangle 51"/>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6" name="Rectangle 52"/>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7" name="Rectangle 53"/>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8" name="Rectangle 54"/>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9" name="Rectangle 55"/>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0" name="Rectangle 56"/>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1" name="Rectangle 57"/>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2" name="Rectangle 58"/>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3" name="Rectangle 59"/>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4" name="Rectangle 60"/>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5" name="AutoShape 61"/>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6" name="Rectangle 62"/>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7" name="Rectangle 63"/>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8" name="Rectangle 64"/>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9" name="Rectangle 65"/>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0" name="Rectangle 66"/>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1" name="Rectangle 67"/>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2" name="Rectangle 68"/>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3" name="Rectangle 69"/>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4" name="Rectangle 70"/>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5" name="Rectangle 71"/>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6" name="Rectangle 72"/>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7" name="Rectangle 73"/>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8" name="AutoShape 74"/>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9" name="Rectangle 75"/>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0" name="Rectangle 76"/>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1" name="Rectangle 77"/>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2" name="Rectangle 78"/>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3" name="Rectangle 79"/>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4" name="Rectangle 80"/>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5" name="Rectangle 81"/>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6" name="Rectangle 82"/>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7" name="Rectangle 83"/>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8" name="Rectangle 84"/>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9" name="Rectangle 85"/>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90" name="Rectangle 86"/>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91" name="AutoShape 87"/>
          <p:cNvSpPr>
            <a:spLocks noChangeArrowheads="1"/>
          </p:cNvSpPr>
          <p:nvPr/>
        </p:nvSpPr>
        <p:spPr bwMode="auto">
          <a:xfrm>
            <a:off x="1219200" y="4191000"/>
            <a:ext cx="2438400" cy="2286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スイッチ</a:t>
            </a:r>
          </a:p>
        </p:txBody>
      </p:sp>
      <p:cxnSp>
        <p:nvCxnSpPr>
          <p:cNvPr id="687192" name="AutoShape 88"/>
          <p:cNvCxnSpPr>
            <a:cxnSpLocks noChangeShapeType="1"/>
            <a:stCxn id="687113" idx="1"/>
            <a:endCxn id="687333"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193" name="AutoShape 89"/>
          <p:cNvCxnSpPr>
            <a:cxnSpLocks noChangeShapeType="1"/>
            <a:stCxn id="687333" idx="2"/>
            <a:endCxn id="687126"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194" name="AutoShape 90"/>
          <p:cNvCxnSpPr>
            <a:cxnSpLocks noChangeShapeType="1"/>
            <a:stCxn id="687333" idx="2"/>
            <a:endCxn id="687139"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87195" name="Group 91"/>
          <p:cNvGrpSpPr>
            <a:grpSpLocks/>
          </p:cNvGrpSpPr>
          <p:nvPr/>
        </p:nvGrpSpPr>
        <p:grpSpPr bwMode="auto">
          <a:xfrm>
            <a:off x="1219200" y="2895600"/>
            <a:ext cx="609600" cy="685800"/>
            <a:chOff x="2592" y="2112"/>
            <a:chExt cx="1120" cy="1166"/>
          </a:xfrm>
        </p:grpSpPr>
        <p:sp>
          <p:nvSpPr>
            <p:cNvPr id="687196" name="AutoShape 9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197" name="Freeform 9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198" name="Freeform 9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199" name="Freeform 9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0" name="Freeform 9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1" name="Freeform 9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2" name="Freeform 9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3" name="Freeform 9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4" name="Freeform 10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5" name="Freeform 10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6" name="Freeform 10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7" name="Freeform 10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8" name="Freeform 10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9" name="Freeform 10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0" name="Freeform 10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1" name="Freeform 10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2" name="Freeform 10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3" name="Freeform 10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4" name="Freeform 11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5" name="Freeform 11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6" name="Rectangle 11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217" name="Freeform 11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8" name="Freeform 11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9" name="Freeform 11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0" name="Freeform 11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1" name="Freeform 11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2" name="Freeform 11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3" name="Freeform 11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4"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5" name="Freeform 12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6" name="Freeform 12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7" name="Freeform 12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8" name="Freeform 12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9" name="Freeform 12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0" name="Freeform 12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1" name="Freeform 12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2" name="Freeform 12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3" name="Freeform 12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4" name="Freeform 13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5" name="Freeform 13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6" name="Freeform 13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7" name="Freeform 13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8" name="Freeform 13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9" name="Freeform 13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7240" name="Group 136"/>
          <p:cNvGrpSpPr>
            <a:grpSpLocks/>
          </p:cNvGrpSpPr>
          <p:nvPr/>
        </p:nvGrpSpPr>
        <p:grpSpPr bwMode="auto">
          <a:xfrm>
            <a:off x="2057400" y="2895600"/>
            <a:ext cx="609600" cy="685800"/>
            <a:chOff x="2592" y="2112"/>
            <a:chExt cx="1120" cy="1166"/>
          </a:xfrm>
        </p:grpSpPr>
        <p:sp>
          <p:nvSpPr>
            <p:cNvPr id="687241" name="AutoShape 137"/>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242" name="Freeform 138"/>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3" name="Freeform 139"/>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4" name="Freeform 140"/>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5" name="Freeform 141"/>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6" name="Freeform 142"/>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7" name="Freeform 143"/>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8" name="Freeform 144"/>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9" name="Freeform 145"/>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0" name="Freeform 146"/>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1" name="Freeform 147"/>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2" name="Freeform 148"/>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3" name="Freeform 149"/>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4" name="Freeform 150"/>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5" name="Freeform 151"/>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6" name="Freeform 152"/>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7" name="Freeform 153"/>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8" name="Freeform 154"/>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9" name="Freeform 155"/>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0" name="Freeform 156"/>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1" name="Rectangle 157"/>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262" name="Freeform 158"/>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3" name="Freeform 159"/>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4" name="Freeform 160"/>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5" name="Freeform 161"/>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6" name="Freeform 162"/>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7" name="Freeform 163"/>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8" name="Freeform 16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9"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0" name="Freeform 166"/>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1" name="Freeform 167"/>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2" name="Freeform 168"/>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3" name="Freeform 169"/>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4" name="Freeform 170"/>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5" name="Freeform 171"/>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6" name="Freeform 172"/>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7" name="Freeform 173"/>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8" name="Freeform 174"/>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9" name="Freeform 175"/>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0" name="Freeform 176"/>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1" name="Freeform 177"/>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2" name="Freeform 178"/>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3" name="Freeform 179"/>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4" name="Freeform 180"/>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7285" name="Group 181"/>
          <p:cNvGrpSpPr>
            <a:grpSpLocks/>
          </p:cNvGrpSpPr>
          <p:nvPr/>
        </p:nvGrpSpPr>
        <p:grpSpPr bwMode="auto">
          <a:xfrm>
            <a:off x="2895600" y="2895600"/>
            <a:ext cx="609600" cy="685800"/>
            <a:chOff x="2592" y="2112"/>
            <a:chExt cx="1120" cy="1166"/>
          </a:xfrm>
        </p:grpSpPr>
        <p:sp>
          <p:nvSpPr>
            <p:cNvPr id="687286" name="AutoShape 18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287" name="Freeform 18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8" name="Freeform 18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9" name="Freeform 18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0" name="Freeform 18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1" name="Freeform 18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2" name="Freeform 18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3" name="Freeform 18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4" name="Freeform 19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5" name="Freeform 19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6" name="Freeform 19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7" name="Freeform 19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8" name="Freeform 19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9" name="Freeform 19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0" name="Freeform 19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1" name="Freeform 19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2" name="Freeform 19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3" name="Freeform 19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4" name="Freeform 20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5" name="Freeform 20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6" name="Rectangle 20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307" name="Freeform 20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8" name="Freeform 20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9" name="Freeform 20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0" name="Freeform 20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1" name="Freeform 20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2" name="Freeform 20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3" name="Freeform 20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4"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5" name="Freeform 21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6" name="Freeform 21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7" name="Freeform 21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8" name="Freeform 21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9" name="Freeform 21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0" name="Freeform 21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1" name="Freeform 21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2" name="Freeform 21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3" name="Freeform 21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4" name="Freeform 22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5" name="Freeform 22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6" name="Freeform 22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7" name="Freeform 22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8" name="Freeform 22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9" name="Freeform 22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87330" name="AutoShape 226"/>
          <p:cNvCxnSpPr>
            <a:cxnSpLocks noChangeShapeType="1"/>
            <a:stCxn id="687274" idx="9"/>
            <a:endCxn id="687191"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331" name="AutoShape 227"/>
          <p:cNvCxnSpPr>
            <a:cxnSpLocks noChangeShapeType="1"/>
            <a:stCxn id="687229" idx="9"/>
            <a:endCxn id="687191"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332" name="AutoShape 228"/>
          <p:cNvCxnSpPr>
            <a:cxnSpLocks noChangeShapeType="1"/>
            <a:stCxn id="687319" idx="32"/>
            <a:endCxn id="687191"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7333" name="AutoShape 229"/>
          <p:cNvSpPr>
            <a:spLocks noChangeArrowheads="1"/>
          </p:cNvSpPr>
          <p:nvPr/>
        </p:nvSpPr>
        <p:spPr bwMode="auto">
          <a:xfrm>
            <a:off x="1219200" y="4953000"/>
            <a:ext cx="2438400" cy="2286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スイッチ</a:t>
            </a:r>
          </a:p>
        </p:txBody>
      </p:sp>
      <p:cxnSp>
        <p:nvCxnSpPr>
          <p:cNvPr id="687334" name="AutoShape 230"/>
          <p:cNvCxnSpPr>
            <a:cxnSpLocks noChangeShapeType="1"/>
            <a:stCxn id="687191" idx="2"/>
            <a:endCxn id="687333" idx="0"/>
          </p:cNvCxnSpPr>
          <p:nvPr/>
        </p:nvCxnSpPr>
        <p:spPr bwMode="auto">
          <a:xfrm>
            <a:off x="2438400" y="4438650"/>
            <a:ext cx="0" cy="4953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7335" name="AutoShape 231"/>
          <p:cNvSpPr>
            <a:spLocks noChangeArrowheads="1"/>
          </p:cNvSpPr>
          <p:nvPr/>
        </p:nvSpPr>
        <p:spPr bwMode="auto">
          <a:xfrm>
            <a:off x="2590800" y="4572000"/>
            <a:ext cx="1066800" cy="228600"/>
          </a:xfrm>
          <a:prstGeom prst="roundRect">
            <a:avLst>
              <a:gd name="adj" fmla="val 16667"/>
            </a:avLst>
          </a:prstGeom>
          <a:solidFill>
            <a:srgbClr val="00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仮想化機能</a:t>
            </a:r>
          </a:p>
        </p:txBody>
      </p:sp>
      <p:sp>
        <p:nvSpPr>
          <p:cNvPr id="687336" name="Line 232"/>
          <p:cNvSpPr>
            <a:spLocks noChangeShapeType="1"/>
          </p:cNvSpPr>
          <p:nvPr/>
        </p:nvSpPr>
        <p:spPr bwMode="auto">
          <a:xfrm>
            <a:off x="3124200" y="4800600"/>
            <a:ext cx="0" cy="152400"/>
          </a:xfrm>
          <a:prstGeom prst="line">
            <a:avLst/>
          </a:prstGeom>
          <a:noFill/>
          <a:ln w="3810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Tree>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4"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55" name="AutoShape 3"/>
          <p:cNvSpPr>
            <a:spLocks noChangeArrowheads="1"/>
          </p:cNvSpPr>
          <p:nvPr/>
        </p:nvSpPr>
        <p:spPr bwMode="auto">
          <a:xfrm>
            <a:off x="457200" y="1143000"/>
            <a:ext cx="8229600" cy="6096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56" name="Rectangle 4"/>
          <p:cNvSpPr>
            <a:spLocks noGrp="1" noChangeArrowheads="1"/>
          </p:cNvSpPr>
          <p:nvPr>
            <p:ph type="title"/>
          </p:nvPr>
        </p:nvSpPr>
        <p:spPr/>
        <p:txBody>
          <a:bodyPr/>
          <a:lstStyle/>
          <a:p>
            <a:r>
              <a:rPr lang="ja-JP" altLang="en-US" sz="2800">
                <a:ea typeface="ＭＳ Ｐゴシック" pitchFamily="50" charset="-128"/>
              </a:rPr>
              <a:t>補足：スイッチベース方式</a:t>
            </a:r>
          </a:p>
        </p:txBody>
      </p:sp>
      <p:sp>
        <p:nvSpPr>
          <p:cNvPr id="689157" name="Text Box 5"/>
          <p:cNvSpPr txBox="1">
            <a:spLocks noChangeArrowheads="1"/>
          </p:cNvSpPr>
          <p:nvPr/>
        </p:nvSpPr>
        <p:spPr bwMode="auto">
          <a:xfrm>
            <a:off x="381000" y="1219200"/>
            <a:ext cx="90678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ja-JP" altLang="en-US"/>
          </a:p>
        </p:txBody>
      </p:sp>
      <p:sp>
        <p:nvSpPr>
          <p:cNvPr id="689158" name="Rectangle 6"/>
          <p:cNvSpPr>
            <a:spLocks noChangeArrowheads="1"/>
          </p:cNvSpPr>
          <p:nvPr/>
        </p:nvSpPr>
        <p:spPr bwMode="auto">
          <a:xfrm>
            <a:off x="3886200" y="3276600"/>
            <a:ext cx="4800600" cy="26447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buFont typeface="Wingdings" pitchFamily="2" charset="2"/>
              <a:buNone/>
            </a:pPr>
            <a:r>
              <a:rPr lang="ja-JP" altLang="en-US" sz="1400"/>
              <a:t>メリット：</a:t>
            </a:r>
          </a:p>
          <a:p>
            <a:pPr marL="179388" indent="-179388">
              <a:spcBef>
                <a:spcPct val="0"/>
              </a:spcBef>
              <a:buFont typeface="Wingdings" pitchFamily="2" charset="2"/>
              <a:buChar char="l"/>
            </a:pPr>
            <a:r>
              <a:rPr lang="ja-JP" altLang="en-US" sz="1400"/>
              <a:t>導入時のシステム構成の変更はスイッチ機器の交換のみとなり、既存環境への影響を最小限にとどめられる。</a:t>
            </a:r>
          </a:p>
          <a:p>
            <a:pPr marL="179388" indent="-179388">
              <a:spcBef>
                <a:spcPct val="0"/>
              </a:spcBef>
              <a:buFont typeface="Wingdings" pitchFamily="2" charset="2"/>
              <a:buChar char="l"/>
            </a:pPr>
            <a:endParaRPr lang="ja-JP" altLang="en-US" sz="1400"/>
          </a:p>
          <a:p>
            <a:pPr marL="179388" indent="-179388">
              <a:spcBef>
                <a:spcPct val="0"/>
              </a:spcBef>
              <a:buFont typeface="Wingdings" pitchFamily="2" charset="2"/>
              <a:buNone/>
            </a:pPr>
            <a:r>
              <a:rPr lang="ja-JP" altLang="en-US" sz="1400"/>
              <a:t>デメリット</a:t>
            </a:r>
            <a:r>
              <a:rPr lang="en-US" altLang="ja-JP" sz="1400"/>
              <a:t>:</a:t>
            </a:r>
          </a:p>
          <a:p>
            <a:pPr marL="179388" indent="-179388">
              <a:spcBef>
                <a:spcPct val="0"/>
              </a:spcBef>
              <a:buFont typeface="Wingdings" pitchFamily="2" charset="2"/>
              <a:buChar char="l"/>
            </a:pPr>
            <a:r>
              <a:rPr lang="ja-JP" altLang="en-US" sz="1400"/>
              <a:t>スイッチベンダーもしくはスイッチベンダーと仮想化ソフトウェアベンダーが共同で製品化するのが一般的であり、ストレージベンダーとの連携がスムーズに行われないことが多い。</a:t>
            </a:r>
          </a:p>
          <a:p>
            <a:pPr marL="179388" indent="-179388">
              <a:spcBef>
                <a:spcPct val="0"/>
              </a:spcBef>
              <a:buFont typeface="Wingdings" pitchFamily="2" charset="2"/>
              <a:buChar char="l"/>
            </a:pPr>
            <a:r>
              <a:rPr lang="ja-JP" altLang="en-US" sz="1400"/>
              <a:t>スイッチとストレージの組み合わせによっては、ストレージが提供するレプリケーションやデータ保護などの機能を利用できない場合がある。</a:t>
            </a:r>
          </a:p>
        </p:txBody>
      </p:sp>
      <p:sp>
        <p:nvSpPr>
          <p:cNvPr id="689159" name="Rectangle 7"/>
          <p:cNvSpPr>
            <a:spLocks noChangeArrowheads="1"/>
          </p:cNvSpPr>
          <p:nvPr/>
        </p:nvSpPr>
        <p:spPr bwMode="auto">
          <a:xfrm>
            <a:off x="609600" y="1295400"/>
            <a:ext cx="7924800"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ja-JP" altLang="en-US" sz="1400"/>
              <a:t>ストレージ仮想化機能が組み込まれた</a:t>
            </a:r>
            <a:r>
              <a:rPr lang="en-US" altLang="ja-JP" sz="1400"/>
              <a:t>SAN</a:t>
            </a:r>
            <a:r>
              <a:rPr lang="ja-JP" altLang="en-US" sz="1400"/>
              <a:t>スイッチ自体で仮想化処理を行う方式</a:t>
            </a:r>
          </a:p>
        </p:txBody>
      </p:sp>
      <p:sp>
        <p:nvSpPr>
          <p:cNvPr id="689160" name="Rectangle 8"/>
          <p:cNvSpPr>
            <a:spLocks noChangeArrowheads="1"/>
          </p:cNvSpPr>
          <p:nvPr/>
        </p:nvSpPr>
        <p:spPr bwMode="auto">
          <a:xfrm>
            <a:off x="6858000" y="2063750"/>
            <a:ext cx="20193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t>富士通：</a:t>
            </a:r>
            <a:r>
              <a:rPr lang="en-US" altLang="ja-JP"/>
              <a:t>ETERNUS VS900</a:t>
            </a:r>
            <a:endParaRPr lang="ja-JP" altLang="en-US"/>
          </a:p>
        </p:txBody>
      </p:sp>
      <p:sp>
        <p:nvSpPr>
          <p:cNvPr id="689161" name="Rectangle 9"/>
          <p:cNvSpPr>
            <a:spLocks noChangeArrowheads="1"/>
          </p:cNvSpPr>
          <p:nvPr/>
        </p:nvSpPr>
        <p:spPr bwMode="auto">
          <a:xfrm>
            <a:off x="762000" y="2057400"/>
            <a:ext cx="399415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t>ストレージ仮想化機能を搭載したスイッチを利用する。</a:t>
            </a:r>
          </a:p>
        </p:txBody>
      </p:sp>
      <p:sp>
        <p:nvSpPr>
          <p:cNvPr id="689162" name="AutoShape 10"/>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3" name="Rectangle 11"/>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4" name="Rectangle 12"/>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5" name="Rectangle 13"/>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6" name="Rectangle 14"/>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7" name="Rectangle 15"/>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8" name="Rectangle 16"/>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9" name="Rectangle 17"/>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0" name="Rectangle 18"/>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1" name="Rectangle 19"/>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2" name="Rectangle 20"/>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3" name="Rectangle 21"/>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4" name="Rectangle 22"/>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5" name="AutoShape 23"/>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6" name="Rectangle 24"/>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7" name="Rectangle 25"/>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8" name="Rectangle 26"/>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9" name="Rectangle 27"/>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0" name="Rectangle 28"/>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1" name="Rectangle 29"/>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2" name="Rectangle 30"/>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3" name="Rectangle 31"/>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4" name="Rectangle 32"/>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5" name="Rectangle 33"/>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6" name="Rectangle 34"/>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7" name="Rectangle 35"/>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8" name="AutoShape 36"/>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9" name="Rectangle 37"/>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0" name="Rectangle 38"/>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1" name="Rectangle 39"/>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2" name="Rectangle 40"/>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3" name="Rectangle 41"/>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4" name="Rectangle 42"/>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5" name="Rectangle 43"/>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6" name="Rectangle 44"/>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7" name="Rectangle 45"/>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8" name="Rectangle 46"/>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9" name="Rectangle 47"/>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0" name="Rectangle 48"/>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1" name="AutoShape 49"/>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2" name="Rectangle 50"/>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3" name="Rectangle 51"/>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4" name="Rectangle 52"/>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5" name="Rectangle 53"/>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6" name="Rectangle 54"/>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7" name="Rectangle 55"/>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8" name="Rectangle 56"/>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9" name="Rectangle 57"/>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0" name="Rectangle 58"/>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1" name="Rectangle 59"/>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2" name="Rectangle 60"/>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3" name="Rectangle 61"/>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4" name="AutoShape 62"/>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5" name="Rectangle 63"/>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6" name="Rectangle 64"/>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7" name="Rectangle 65"/>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8" name="Rectangle 66"/>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9" name="Rectangle 67"/>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0" name="Rectangle 68"/>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1" name="Rectangle 69"/>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2" name="Rectangle 70"/>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3" name="Rectangle 71"/>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4" name="Rectangle 72"/>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5" name="Rectangle 73"/>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6" name="Rectangle 74"/>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7" name="AutoShape 75"/>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8" name="Rectangle 76"/>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9" name="Rectangle 77"/>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0" name="Rectangle 78"/>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1" name="Rectangle 79"/>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2" name="Rectangle 80"/>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3" name="Rectangle 81"/>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4" name="Rectangle 82"/>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5" name="Rectangle 83"/>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6" name="Rectangle 84"/>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7" name="Rectangle 85"/>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8" name="Rectangle 86"/>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9" name="Rectangle 87"/>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40" name="AutoShape 88"/>
          <p:cNvSpPr>
            <a:spLocks noChangeArrowheads="1"/>
          </p:cNvSpPr>
          <p:nvPr/>
        </p:nvSpPr>
        <p:spPr bwMode="auto">
          <a:xfrm>
            <a:off x="1219200" y="41910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89241" name="AutoShape 89"/>
          <p:cNvCxnSpPr>
            <a:cxnSpLocks noChangeShapeType="1"/>
            <a:stCxn id="689162" idx="1"/>
            <a:endCxn id="689382"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242" name="AutoShape 90"/>
          <p:cNvCxnSpPr>
            <a:cxnSpLocks noChangeShapeType="1"/>
            <a:stCxn id="689382" idx="2"/>
            <a:endCxn id="689175"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243" name="AutoShape 91"/>
          <p:cNvCxnSpPr>
            <a:cxnSpLocks noChangeShapeType="1"/>
            <a:stCxn id="689382" idx="2"/>
            <a:endCxn id="689188"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89244" name="Group 92"/>
          <p:cNvGrpSpPr>
            <a:grpSpLocks/>
          </p:cNvGrpSpPr>
          <p:nvPr/>
        </p:nvGrpSpPr>
        <p:grpSpPr bwMode="auto">
          <a:xfrm>
            <a:off x="1219200" y="2895600"/>
            <a:ext cx="609600" cy="685800"/>
            <a:chOff x="2592" y="2112"/>
            <a:chExt cx="1120" cy="1166"/>
          </a:xfrm>
        </p:grpSpPr>
        <p:sp>
          <p:nvSpPr>
            <p:cNvPr id="689245" name="AutoShape 9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246" name="Freeform 9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47" name="Freeform 9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48" name="Freeform 9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49" name="Freeform 9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0" name="Freeform 9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1" name="Freeform 9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2" name="Freeform 10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3" name="Freeform 10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4" name="Freeform 10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5" name="Freeform 10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6" name="Freeform 10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7" name="Freeform 10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8" name="Freeform 10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9" name="Freeform 10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0" name="Freeform 10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1" name="Freeform 10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2" name="Freeform 11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3" name="Freeform 11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4" name="Freeform 11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5" name="Rectangle 11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266" name="Freeform 11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7" name="Freeform 11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8" name="Freeform 11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9" name="Freeform 11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0" name="Freeform 11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1" name="Freeform 11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2"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3" name="Freeform 12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4" name="Freeform 12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5" name="Freeform 12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6" name="Freeform 12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7" name="Freeform 12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8" name="Freeform 12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9" name="Freeform 12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0" name="Freeform 12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1" name="Freeform 12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2" name="Freeform 13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3" name="Freeform 13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4" name="Freeform 13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5" name="Freeform 13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6" name="Freeform 13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7" name="Freeform 13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8" name="Freeform 13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9289" name="Group 137"/>
          <p:cNvGrpSpPr>
            <a:grpSpLocks/>
          </p:cNvGrpSpPr>
          <p:nvPr/>
        </p:nvGrpSpPr>
        <p:grpSpPr bwMode="auto">
          <a:xfrm>
            <a:off x="2057400" y="2895600"/>
            <a:ext cx="609600" cy="685800"/>
            <a:chOff x="2592" y="2112"/>
            <a:chExt cx="1120" cy="1166"/>
          </a:xfrm>
        </p:grpSpPr>
        <p:sp>
          <p:nvSpPr>
            <p:cNvPr id="689290" name="AutoShape 138"/>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291" name="Freeform 139"/>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2" name="Freeform 140"/>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3" name="Freeform 141"/>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4" name="Freeform 142"/>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5" name="Freeform 143"/>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6" name="Freeform 144"/>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7" name="Freeform 145"/>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8" name="Freeform 146"/>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9" name="Freeform 147"/>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0" name="Freeform 148"/>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1" name="Freeform 149"/>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2" name="Freeform 150"/>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3" name="Freeform 151"/>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4" name="Freeform 152"/>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5" name="Freeform 153"/>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6" name="Freeform 154"/>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7" name="Freeform 155"/>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8" name="Freeform 156"/>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9" name="Freeform 157"/>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0" name="Rectangle 158"/>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311" name="Freeform 159"/>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2" name="Freeform 160"/>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3" name="Freeform 161"/>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4" name="Freeform 162"/>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5" name="Freeform 163"/>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6" name="Freeform 164"/>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7"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8" name="Freeform 16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9" name="Freeform 167"/>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0" name="Freeform 168"/>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1" name="Freeform 169"/>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2" name="Freeform 170"/>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3" name="Freeform 171"/>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4" name="Freeform 172"/>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5" name="Freeform 173"/>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6" name="Freeform 174"/>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7" name="Freeform 175"/>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8" name="Freeform 176"/>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9" name="Freeform 177"/>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0" name="Freeform 178"/>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1" name="Freeform 179"/>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2" name="Freeform 180"/>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3" name="Freeform 181"/>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9334" name="Group 182"/>
          <p:cNvGrpSpPr>
            <a:grpSpLocks/>
          </p:cNvGrpSpPr>
          <p:nvPr/>
        </p:nvGrpSpPr>
        <p:grpSpPr bwMode="auto">
          <a:xfrm>
            <a:off x="2895600" y="2895600"/>
            <a:ext cx="609600" cy="685800"/>
            <a:chOff x="2592" y="2112"/>
            <a:chExt cx="1120" cy="1166"/>
          </a:xfrm>
        </p:grpSpPr>
        <p:sp>
          <p:nvSpPr>
            <p:cNvPr id="689335" name="AutoShape 18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336" name="Freeform 18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7" name="Freeform 18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8" name="Freeform 18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9" name="Freeform 18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0" name="Freeform 18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1" name="Freeform 18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2" name="Freeform 19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3" name="Freeform 19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4" name="Freeform 19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5" name="Freeform 19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6" name="Freeform 19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7" name="Freeform 19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8" name="Freeform 19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9" name="Freeform 19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0" name="Freeform 19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1" name="Freeform 19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2" name="Freeform 20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3" name="Freeform 20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4" name="Freeform 20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5" name="Rectangle 20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356" name="Freeform 20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7" name="Freeform 20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8" name="Freeform 20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9" name="Freeform 20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0" name="Freeform 20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1" name="Freeform 20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2"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3" name="Freeform 21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4" name="Freeform 21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5" name="Freeform 21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6" name="Freeform 21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7" name="Freeform 21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8" name="Freeform 21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9" name="Freeform 21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0" name="Freeform 21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1" name="Freeform 21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2" name="Freeform 22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3" name="Freeform 22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4" name="Freeform 22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5" name="Freeform 22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6" name="Freeform 22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7" name="Freeform 22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8" name="Freeform 22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89379" name="AutoShape 227"/>
          <p:cNvCxnSpPr>
            <a:cxnSpLocks noChangeShapeType="1"/>
            <a:stCxn id="689323" idx="9"/>
            <a:endCxn id="689240"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380" name="AutoShape 228"/>
          <p:cNvCxnSpPr>
            <a:cxnSpLocks noChangeShapeType="1"/>
            <a:stCxn id="689278" idx="9"/>
            <a:endCxn id="689240"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381" name="AutoShape 229"/>
          <p:cNvCxnSpPr>
            <a:cxnSpLocks noChangeShapeType="1"/>
            <a:stCxn id="689368" idx="32"/>
            <a:endCxn id="689240"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9382" name="AutoShape 230"/>
          <p:cNvSpPr>
            <a:spLocks noChangeArrowheads="1"/>
          </p:cNvSpPr>
          <p:nvPr/>
        </p:nvSpPr>
        <p:spPr bwMode="auto">
          <a:xfrm>
            <a:off x="1219200" y="4800600"/>
            <a:ext cx="2438400" cy="3810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89383" name="AutoShape 231"/>
          <p:cNvCxnSpPr>
            <a:cxnSpLocks noChangeShapeType="1"/>
            <a:stCxn id="689240" idx="2"/>
            <a:endCxn id="689382" idx="0"/>
          </p:cNvCxnSpPr>
          <p:nvPr/>
        </p:nvCxnSpPr>
        <p:spPr bwMode="auto">
          <a:xfrm>
            <a:off x="2438400" y="4514850"/>
            <a:ext cx="0" cy="2667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9384" name="AutoShape 232"/>
          <p:cNvSpPr>
            <a:spLocks noChangeArrowheads="1"/>
          </p:cNvSpPr>
          <p:nvPr/>
        </p:nvSpPr>
        <p:spPr bwMode="auto">
          <a:xfrm>
            <a:off x="2819400" y="48768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Tree>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2"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03" name="AutoShape 3"/>
          <p:cNvSpPr>
            <a:spLocks noChangeArrowheads="1"/>
          </p:cNvSpPr>
          <p:nvPr/>
        </p:nvSpPr>
        <p:spPr bwMode="auto">
          <a:xfrm>
            <a:off x="457200" y="1143000"/>
            <a:ext cx="8229600" cy="6096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04" name="Rectangle 4"/>
          <p:cNvSpPr>
            <a:spLocks noGrp="1" noChangeArrowheads="1"/>
          </p:cNvSpPr>
          <p:nvPr>
            <p:ph type="title"/>
          </p:nvPr>
        </p:nvSpPr>
        <p:spPr/>
        <p:txBody>
          <a:bodyPr/>
          <a:lstStyle/>
          <a:p>
            <a:r>
              <a:rPr lang="ja-JP" altLang="en-US" sz="2800">
                <a:ea typeface="ＭＳ Ｐゴシック" pitchFamily="50" charset="-128"/>
              </a:rPr>
              <a:t>補足：アレイベース方式</a:t>
            </a:r>
          </a:p>
        </p:txBody>
      </p:sp>
      <p:sp>
        <p:nvSpPr>
          <p:cNvPr id="691205" name="Rectangle 5"/>
          <p:cNvSpPr>
            <a:spLocks noChangeArrowheads="1"/>
          </p:cNvSpPr>
          <p:nvPr/>
        </p:nvSpPr>
        <p:spPr bwMode="auto">
          <a:xfrm>
            <a:off x="3886200" y="3352800"/>
            <a:ext cx="4800600" cy="27066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buFont typeface="Wingdings" pitchFamily="2" charset="2"/>
              <a:buNone/>
            </a:pPr>
            <a:r>
              <a:rPr lang="ja-JP" altLang="en-US" sz="1400"/>
              <a:t>メリット：</a:t>
            </a:r>
          </a:p>
          <a:p>
            <a:pPr marL="179388" indent="-179388">
              <a:spcBef>
                <a:spcPct val="0"/>
              </a:spcBef>
              <a:buFont typeface="Wingdings" pitchFamily="2" charset="2"/>
              <a:buChar char="l"/>
            </a:pPr>
            <a:r>
              <a:rPr lang="ja-JP" altLang="en-US" sz="1400"/>
              <a:t>レプリケーションなどディスクアレイが提供する機能を最大限に活用できる。</a:t>
            </a:r>
          </a:p>
          <a:p>
            <a:pPr marL="538163" lvl="1" indent="-179388">
              <a:spcBef>
                <a:spcPct val="0"/>
              </a:spcBef>
              <a:buFont typeface="Wingdings" pitchFamily="2" charset="2"/>
              <a:buChar char="Ø"/>
            </a:pPr>
            <a:r>
              <a:rPr lang="ja-JP" altLang="en-US"/>
              <a:t>ストレージ仮想化製品だけでなくストレージアレイも新規に購入することを検討している場合</a:t>
            </a:r>
          </a:p>
          <a:p>
            <a:pPr marL="538163" lvl="1" indent="-179388">
              <a:spcBef>
                <a:spcPct val="0"/>
              </a:spcBef>
              <a:buFont typeface="Wingdings" pitchFamily="2" charset="2"/>
              <a:buChar char="Ø"/>
            </a:pPr>
            <a:r>
              <a:rPr lang="ja-JP" altLang="en-US"/>
              <a:t>ストレージ仮想化製品を提供するベンダーの製品でストレージ環境をすべて統一したい場合</a:t>
            </a:r>
          </a:p>
          <a:p>
            <a:pPr marL="179388" indent="-179388">
              <a:spcBef>
                <a:spcPct val="0"/>
              </a:spcBef>
              <a:buFont typeface="Wingdings" pitchFamily="2" charset="2"/>
              <a:buChar char="l"/>
            </a:pPr>
            <a:endParaRPr lang="ja-JP" altLang="en-US"/>
          </a:p>
          <a:p>
            <a:pPr marL="179388" indent="-179388">
              <a:spcBef>
                <a:spcPct val="0"/>
              </a:spcBef>
              <a:buFont typeface="Wingdings" pitchFamily="2" charset="2"/>
              <a:buNone/>
            </a:pPr>
            <a:r>
              <a:rPr lang="ja-JP" altLang="en-US" sz="1400"/>
              <a:t>デメリット：</a:t>
            </a:r>
          </a:p>
          <a:p>
            <a:pPr marL="179388" indent="-179388">
              <a:spcBef>
                <a:spcPct val="0"/>
              </a:spcBef>
              <a:buFont typeface="Wingdings" pitchFamily="2" charset="2"/>
              <a:buChar char="l"/>
            </a:pPr>
            <a:r>
              <a:rPr lang="ja-JP" altLang="en-US" sz="1400"/>
              <a:t>他社ストレージアレイを含め統一的に管理することが難しい。</a:t>
            </a:r>
          </a:p>
          <a:p>
            <a:pPr marL="179388" indent="-179388">
              <a:spcBef>
                <a:spcPct val="0"/>
              </a:spcBef>
              <a:buFont typeface="Wingdings" pitchFamily="2" charset="2"/>
              <a:buChar char="l"/>
            </a:pPr>
            <a:r>
              <a:rPr lang="ja-JP" altLang="en-US" sz="1400"/>
              <a:t>ストレージ仮想化製品だけでなくディスクアレイも含まれることから、価格水準がほかの製品よりも高い。</a:t>
            </a:r>
          </a:p>
        </p:txBody>
      </p:sp>
      <p:sp>
        <p:nvSpPr>
          <p:cNvPr id="691206" name="Rectangle 6"/>
          <p:cNvSpPr>
            <a:spLocks noChangeArrowheads="1"/>
          </p:cNvSpPr>
          <p:nvPr/>
        </p:nvSpPr>
        <p:spPr bwMode="auto">
          <a:xfrm>
            <a:off x="609600" y="1295400"/>
            <a:ext cx="7924800"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ja-JP" altLang="en-US" sz="1400"/>
              <a:t>ディスクアレイのコントローラーに仮想化機能を持たせた方式</a:t>
            </a:r>
          </a:p>
        </p:txBody>
      </p:sp>
      <p:sp>
        <p:nvSpPr>
          <p:cNvPr id="691207" name="Rectangle 7"/>
          <p:cNvSpPr>
            <a:spLocks noChangeArrowheads="1"/>
          </p:cNvSpPr>
          <p:nvPr/>
        </p:nvSpPr>
        <p:spPr bwMode="auto">
          <a:xfrm>
            <a:off x="5029200" y="2209800"/>
            <a:ext cx="36576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ja-JP" altLang="en-US"/>
              <a:t>日立製作所：</a:t>
            </a:r>
            <a:r>
              <a:rPr lang="en-US" altLang="ja-JP"/>
              <a:t>Hitachi Universal Storage Platform</a:t>
            </a:r>
            <a:endParaRPr lang="ja-JP" altLang="en-US"/>
          </a:p>
        </p:txBody>
      </p:sp>
      <p:sp>
        <p:nvSpPr>
          <p:cNvPr id="691208" name="Rectangle 8"/>
          <p:cNvSpPr>
            <a:spLocks noChangeArrowheads="1"/>
          </p:cNvSpPr>
          <p:nvPr/>
        </p:nvSpPr>
        <p:spPr bwMode="auto">
          <a:xfrm>
            <a:off x="457200" y="1905000"/>
            <a:ext cx="4572000" cy="10048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ja-JP" altLang="en-US"/>
              <a:t>ディスクアレイと一体で提供されることから、実質的には仮想化コントローラーとディスクアレイを同一ベンダーのものに統一して導入するケースが一般的。通常は、ディスクアレイ製品の拡張機能であり、ディスクアレイと共通のプラットフォーム上に仮想化コントローラーが実装されている。</a:t>
            </a:r>
          </a:p>
        </p:txBody>
      </p:sp>
      <p:sp>
        <p:nvSpPr>
          <p:cNvPr id="691209" name="AutoShape 9"/>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0" name="Rectangle 10"/>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1" name="Rectangle 11"/>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2" name="Rectangle 12"/>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3" name="Rectangle 13"/>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4" name="Rectangle 14"/>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5" name="Rectangle 15"/>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6" name="Rectangle 16"/>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7" name="Rectangle 17"/>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8" name="Rectangle 18"/>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9" name="Rectangle 19"/>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0" name="Rectangle 20"/>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1" name="Rectangle 21"/>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2" name="AutoShape 22"/>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3" name="Rectangle 23"/>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4" name="Rectangle 24"/>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5" name="Rectangle 25"/>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6" name="Rectangle 26"/>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7" name="Rectangle 27"/>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8" name="Rectangle 28"/>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9" name="Rectangle 29"/>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0" name="Rectangle 30"/>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1" name="Rectangle 31"/>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2" name="Rectangle 32"/>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3" name="Rectangle 33"/>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4" name="Rectangle 34"/>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5" name="AutoShape 35"/>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6" name="Rectangle 36"/>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7" name="Rectangle 37"/>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8" name="Rectangle 38"/>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9" name="Rectangle 39"/>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0" name="Rectangle 40"/>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1" name="Rectangle 41"/>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2" name="Rectangle 42"/>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3" name="Rectangle 43"/>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4" name="Rectangle 44"/>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5" name="Rectangle 45"/>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6" name="Rectangle 46"/>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7" name="Rectangle 47"/>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8" name="AutoShape 48"/>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9" name="Rectangle 49"/>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0" name="Rectangle 50"/>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1" name="Rectangle 51"/>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2" name="Rectangle 52"/>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3" name="Rectangle 53"/>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4" name="Rectangle 54"/>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5" name="Rectangle 55"/>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6" name="Rectangle 56"/>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7" name="Rectangle 57"/>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8" name="Rectangle 58"/>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9" name="Rectangle 59"/>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0" name="Rectangle 60"/>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1" name="AutoShape 61"/>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2" name="Rectangle 62"/>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3" name="Rectangle 63"/>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4" name="Rectangle 64"/>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5" name="Rectangle 65"/>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6" name="Rectangle 66"/>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7" name="Rectangle 67"/>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8" name="Rectangle 68"/>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9" name="Rectangle 69"/>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0" name="Rectangle 70"/>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1" name="Rectangle 71"/>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2" name="Rectangle 72"/>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3" name="Rectangle 73"/>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4" name="AutoShape 74"/>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5" name="Rectangle 75"/>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6" name="Rectangle 76"/>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7" name="Rectangle 77"/>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8" name="Rectangle 78"/>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9" name="Rectangle 79"/>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0" name="Rectangle 80"/>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1" name="Rectangle 81"/>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2" name="Rectangle 82"/>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3" name="Rectangle 83"/>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4" name="Rectangle 84"/>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5" name="Rectangle 85"/>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6" name="Rectangle 86"/>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7" name="AutoShape 87"/>
          <p:cNvSpPr>
            <a:spLocks noChangeArrowheads="1"/>
          </p:cNvSpPr>
          <p:nvPr/>
        </p:nvSpPr>
        <p:spPr bwMode="auto">
          <a:xfrm>
            <a:off x="1219200" y="41910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91288" name="AutoShape 88"/>
          <p:cNvCxnSpPr>
            <a:cxnSpLocks noChangeShapeType="1"/>
            <a:stCxn id="691209" idx="1"/>
            <a:endCxn id="691432"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289" name="AutoShape 89"/>
          <p:cNvCxnSpPr>
            <a:cxnSpLocks noChangeShapeType="1"/>
            <a:stCxn id="691432" idx="2"/>
            <a:endCxn id="691222"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290" name="AutoShape 90"/>
          <p:cNvCxnSpPr>
            <a:cxnSpLocks noChangeShapeType="1"/>
            <a:stCxn id="691432" idx="2"/>
            <a:endCxn id="691235"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91291" name="Group 91"/>
          <p:cNvGrpSpPr>
            <a:grpSpLocks/>
          </p:cNvGrpSpPr>
          <p:nvPr/>
        </p:nvGrpSpPr>
        <p:grpSpPr bwMode="auto">
          <a:xfrm>
            <a:off x="1219200" y="2895600"/>
            <a:ext cx="609600" cy="685800"/>
            <a:chOff x="2592" y="2112"/>
            <a:chExt cx="1120" cy="1166"/>
          </a:xfrm>
        </p:grpSpPr>
        <p:sp>
          <p:nvSpPr>
            <p:cNvPr id="691292" name="AutoShape 9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293" name="Freeform 9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4" name="Freeform 9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5" name="Freeform 9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6" name="Freeform 9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7" name="Freeform 9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8" name="Freeform 9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9" name="Freeform 9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0" name="Freeform 10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1" name="Freeform 10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2" name="Freeform 10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3" name="Freeform 10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4" name="Freeform 10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5" name="Freeform 10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6" name="Freeform 10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7" name="Freeform 10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8" name="Freeform 10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9" name="Freeform 10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0" name="Freeform 11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1" name="Freeform 11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2" name="Rectangle 11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313" name="Freeform 11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4" name="Freeform 11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5" name="Freeform 11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6" name="Freeform 11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7" name="Freeform 11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8" name="Freeform 11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9" name="Freeform 11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0"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1" name="Freeform 12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2" name="Freeform 12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3" name="Freeform 12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4" name="Freeform 12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5" name="Freeform 12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6" name="Freeform 12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7" name="Freeform 12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8" name="Freeform 12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9" name="Freeform 12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0" name="Freeform 13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1" name="Freeform 13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2" name="Freeform 13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3" name="Freeform 13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4" name="Freeform 13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5" name="Freeform 13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91336" name="Group 136"/>
          <p:cNvGrpSpPr>
            <a:grpSpLocks/>
          </p:cNvGrpSpPr>
          <p:nvPr/>
        </p:nvGrpSpPr>
        <p:grpSpPr bwMode="auto">
          <a:xfrm>
            <a:off x="2057400" y="2895600"/>
            <a:ext cx="609600" cy="685800"/>
            <a:chOff x="2592" y="2112"/>
            <a:chExt cx="1120" cy="1166"/>
          </a:xfrm>
        </p:grpSpPr>
        <p:sp>
          <p:nvSpPr>
            <p:cNvPr id="691337" name="AutoShape 137"/>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338" name="Freeform 138"/>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9" name="Freeform 139"/>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0" name="Freeform 140"/>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1" name="Freeform 141"/>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2" name="Freeform 142"/>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3" name="Freeform 143"/>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4" name="Freeform 144"/>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5" name="Freeform 145"/>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6" name="Freeform 146"/>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7" name="Freeform 147"/>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8" name="Freeform 148"/>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9" name="Freeform 149"/>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0" name="Freeform 150"/>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1" name="Freeform 151"/>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2" name="Freeform 152"/>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3" name="Freeform 153"/>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4" name="Freeform 154"/>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5" name="Freeform 155"/>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6" name="Freeform 156"/>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7" name="Rectangle 157"/>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358" name="Freeform 158"/>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9" name="Freeform 159"/>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0" name="Freeform 160"/>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1" name="Freeform 161"/>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2" name="Freeform 162"/>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3" name="Freeform 163"/>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4" name="Freeform 16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5"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6" name="Freeform 166"/>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7" name="Freeform 167"/>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8" name="Freeform 168"/>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9" name="Freeform 169"/>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0" name="Freeform 170"/>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1" name="Freeform 171"/>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2" name="Freeform 172"/>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3" name="Freeform 173"/>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4" name="Freeform 174"/>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5" name="Freeform 175"/>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6" name="Freeform 176"/>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7" name="Freeform 177"/>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8" name="Freeform 178"/>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9" name="Freeform 179"/>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0" name="Freeform 180"/>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91381" name="Group 181"/>
          <p:cNvGrpSpPr>
            <a:grpSpLocks/>
          </p:cNvGrpSpPr>
          <p:nvPr/>
        </p:nvGrpSpPr>
        <p:grpSpPr bwMode="auto">
          <a:xfrm>
            <a:off x="2895600" y="2895600"/>
            <a:ext cx="609600" cy="685800"/>
            <a:chOff x="2592" y="2112"/>
            <a:chExt cx="1120" cy="1166"/>
          </a:xfrm>
        </p:grpSpPr>
        <p:sp>
          <p:nvSpPr>
            <p:cNvPr id="691382" name="AutoShape 18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383" name="Freeform 18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4" name="Freeform 18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5" name="Freeform 18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6" name="Freeform 18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7" name="Freeform 18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8" name="Freeform 18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9" name="Freeform 18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0" name="Freeform 19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1" name="Freeform 19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2" name="Freeform 19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3" name="Freeform 19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4" name="Freeform 19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5" name="Freeform 19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6" name="Freeform 19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7" name="Freeform 19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8" name="Freeform 19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9" name="Freeform 19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0" name="Freeform 20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1" name="Freeform 20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2" name="Rectangle 20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403" name="Freeform 20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4" name="Freeform 20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5" name="Freeform 20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6" name="Freeform 20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7" name="Freeform 20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8" name="Freeform 20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9" name="Freeform 20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0"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1" name="Freeform 21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2" name="Freeform 21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3" name="Freeform 21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4" name="Freeform 21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5" name="Freeform 21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6" name="Freeform 21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7" name="Freeform 21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8" name="Freeform 21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9" name="Freeform 21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0" name="Freeform 22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1" name="Freeform 22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2" name="Freeform 22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3" name="Freeform 22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4" name="Freeform 22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5" name="Freeform 22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91426" name="AutoShape 226"/>
          <p:cNvCxnSpPr>
            <a:cxnSpLocks noChangeShapeType="1"/>
            <a:stCxn id="691370" idx="9"/>
            <a:endCxn id="691287"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427" name="AutoShape 227"/>
          <p:cNvCxnSpPr>
            <a:cxnSpLocks noChangeShapeType="1"/>
            <a:stCxn id="691325" idx="9"/>
            <a:endCxn id="691287"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428" name="AutoShape 228"/>
          <p:cNvCxnSpPr>
            <a:cxnSpLocks noChangeShapeType="1"/>
            <a:stCxn id="691415" idx="32"/>
            <a:endCxn id="691287"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91429" name="AutoShape 229"/>
          <p:cNvSpPr>
            <a:spLocks noChangeArrowheads="1"/>
          </p:cNvSpPr>
          <p:nvPr/>
        </p:nvSpPr>
        <p:spPr bwMode="auto">
          <a:xfrm>
            <a:off x="1219200" y="52578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91430" name="AutoShape 230"/>
          <p:cNvSpPr>
            <a:spLocks noChangeArrowheads="1"/>
          </p:cNvSpPr>
          <p:nvPr/>
        </p:nvSpPr>
        <p:spPr bwMode="auto">
          <a:xfrm>
            <a:off x="2057400" y="52578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91431" name="AutoShape 231"/>
          <p:cNvSpPr>
            <a:spLocks noChangeArrowheads="1"/>
          </p:cNvSpPr>
          <p:nvPr/>
        </p:nvSpPr>
        <p:spPr bwMode="auto">
          <a:xfrm>
            <a:off x="2895600" y="52578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91432" name="AutoShape 232"/>
          <p:cNvSpPr>
            <a:spLocks noChangeArrowheads="1"/>
          </p:cNvSpPr>
          <p:nvPr/>
        </p:nvSpPr>
        <p:spPr bwMode="auto">
          <a:xfrm>
            <a:off x="1219200" y="48768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91433" name="AutoShape 233"/>
          <p:cNvCxnSpPr>
            <a:cxnSpLocks noChangeShapeType="1"/>
            <a:stCxn id="691287" idx="2"/>
            <a:endCxn id="691432" idx="0"/>
          </p:cNvCxnSpPr>
          <p:nvPr/>
        </p:nvCxnSpPr>
        <p:spPr bwMode="auto">
          <a:xfrm>
            <a:off x="2438400" y="4514850"/>
            <a:ext cx="0" cy="3429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4267200" y="2133600"/>
            <a:ext cx="3962400" cy="4495800"/>
            <a:chOff x="4267200" y="2057400"/>
            <a:chExt cx="3962400" cy="4495800"/>
          </a:xfrm>
        </p:grpSpPr>
        <p:sp>
          <p:nvSpPr>
            <p:cNvPr id="797753" name="AutoShape 57"/>
            <p:cNvSpPr>
              <a:spLocks noChangeArrowheads="1"/>
            </p:cNvSpPr>
            <p:nvPr/>
          </p:nvSpPr>
          <p:spPr bwMode="auto">
            <a:xfrm>
              <a:off x="4800600" y="2057400"/>
              <a:ext cx="3429000" cy="4495800"/>
            </a:xfrm>
            <a:prstGeom prst="roundRect">
              <a:avLst>
                <a:gd name="adj" fmla="val 7551"/>
              </a:avLst>
            </a:prstGeom>
            <a:solidFill>
              <a:schemeClr val="bg1"/>
            </a:solidFill>
            <a:ln w="19050" algn="ctr">
              <a:solidFill>
                <a:srgbClr val="9966FF"/>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latin typeface="HGP創英角ｺﾞｼｯｸUB" pitchFamily="50" charset="-128"/>
                <a:ea typeface="HGP創英角ｺﾞｼｯｸUB" pitchFamily="50" charset="-128"/>
              </a:endParaRPr>
            </a:p>
          </p:txBody>
        </p:sp>
        <p:sp>
          <p:nvSpPr>
            <p:cNvPr id="797698" name="AutoShape 2"/>
            <p:cNvSpPr>
              <a:spLocks noChangeArrowheads="1"/>
            </p:cNvSpPr>
            <p:nvPr/>
          </p:nvSpPr>
          <p:spPr bwMode="auto">
            <a:xfrm>
              <a:off x="4953000" y="6049963"/>
              <a:ext cx="3132138" cy="228600"/>
            </a:xfrm>
            <a:prstGeom prst="roundRect">
              <a:avLst>
                <a:gd name="adj" fmla="val 16667"/>
              </a:avLst>
            </a:prstGeom>
            <a:solidFill>
              <a:srgbClr val="000066"/>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latin typeface="HGP創英角ｺﾞｼｯｸUB" pitchFamily="50" charset="-128"/>
                  <a:ea typeface="HGP創英角ｺﾞｼｯｸUB" pitchFamily="50" charset="-128"/>
                </a:rPr>
                <a:t>ハードウェア</a:t>
              </a:r>
            </a:p>
          </p:txBody>
        </p:sp>
        <p:sp>
          <p:nvSpPr>
            <p:cNvPr id="797699" name="AutoShape 3"/>
            <p:cNvSpPr>
              <a:spLocks noChangeArrowheads="1"/>
            </p:cNvSpPr>
            <p:nvPr/>
          </p:nvSpPr>
          <p:spPr bwMode="auto">
            <a:xfrm>
              <a:off x="4953000" y="4373563"/>
              <a:ext cx="3132138" cy="1600200"/>
            </a:xfrm>
            <a:prstGeom prst="roundRect">
              <a:avLst>
                <a:gd name="adj" fmla="val 6986"/>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r">
                <a:spcBef>
                  <a:spcPct val="0"/>
                </a:spcBef>
              </a:pPr>
              <a:endParaRPr lang="ja-JP" altLang="en-US">
                <a:solidFill>
                  <a:schemeClr val="bg1"/>
                </a:solidFill>
                <a:latin typeface="HGP創英角ｺﾞｼｯｸUB" pitchFamily="50" charset="-128"/>
                <a:ea typeface="HGP創英角ｺﾞｼｯｸUB" pitchFamily="50" charset="-128"/>
              </a:endParaRPr>
            </a:p>
            <a:p>
              <a:pPr algn="r">
                <a:spcBef>
                  <a:spcPct val="0"/>
                </a:spcBef>
              </a:pPr>
              <a:r>
                <a:rPr lang="ja-JP" altLang="en-US">
                  <a:solidFill>
                    <a:schemeClr val="bg1"/>
                  </a:solidFill>
                  <a:latin typeface="HGP創英角ｺﾞｼｯｸUB" pitchFamily="50" charset="-128"/>
                  <a:ea typeface="HGP創英角ｺﾞｼｯｸUB" pitchFamily="50" charset="-128"/>
                </a:rPr>
                <a:t>オペレーティング</a:t>
              </a:r>
            </a:p>
            <a:p>
              <a:pPr algn="r">
                <a:spcBef>
                  <a:spcPct val="0"/>
                </a:spcBef>
              </a:pPr>
              <a:r>
                <a:rPr lang="ja-JP" altLang="en-US">
                  <a:solidFill>
                    <a:schemeClr val="bg1"/>
                  </a:solidFill>
                  <a:latin typeface="HGP創英角ｺﾞｼｯｸUB" pitchFamily="50" charset="-128"/>
                  <a:ea typeface="HGP創英角ｺﾞｼｯｸUB" pitchFamily="50" charset="-128"/>
                </a:rPr>
                <a:t>システム</a:t>
              </a:r>
              <a:endParaRPr lang="ja-JP" altLang="en-US" sz="1000">
                <a:solidFill>
                  <a:schemeClr val="bg1"/>
                </a:solidFill>
                <a:latin typeface="HGP創英角ｺﾞｼｯｸUB" pitchFamily="50" charset="-128"/>
                <a:ea typeface="HGP創英角ｺﾞｼｯｸUB" pitchFamily="50" charset="-128"/>
              </a:endParaRPr>
            </a:p>
          </p:txBody>
        </p:sp>
        <p:sp>
          <p:nvSpPr>
            <p:cNvPr id="797730" name="AutoShape 34"/>
            <p:cNvSpPr>
              <a:spLocks noChangeArrowheads="1"/>
            </p:cNvSpPr>
            <p:nvPr/>
          </p:nvSpPr>
          <p:spPr bwMode="auto">
            <a:xfrm>
              <a:off x="5173663" y="4983163"/>
              <a:ext cx="1371600" cy="381000"/>
            </a:xfrm>
            <a:prstGeom prst="roundRect">
              <a:avLst>
                <a:gd name="adj" fmla="val 16667"/>
              </a:avLst>
            </a:prstGeom>
            <a:solidFill>
              <a:srgbClr val="33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画面表示</a:t>
              </a:r>
            </a:p>
          </p:txBody>
        </p:sp>
        <p:sp>
          <p:nvSpPr>
            <p:cNvPr id="797731" name="AutoShape 35"/>
            <p:cNvSpPr>
              <a:spLocks noChangeArrowheads="1"/>
            </p:cNvSpPr>
            <p:nvPr/>
          </p:nvSpPr>
          <p:spPr bwMode="auto">
            <a:xfrm>
              <a:off x="5173663" y="5364163"/>
              <a:ext cx="685800" cy="381000"/>
            </a:xfrm>
            <a:prstGeom prst="roundRect">
              <a:avLst>
                <a:gd name="adj" fmla="val 16667"/>
              </a:avLst>
            </a:prstGeom>
            <a:solidFill>
              <a:srgbClr val="33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キーボード</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32" name="AutoShape 36"/>
            <p:cNvSpPr>
              <a:spLocks noChangeArrowheads="1"/>
            </p:cNvSpPr>
            <p:nvPr/>
          </p:nvSpPr>
          <p:spPr bwMode="auto">
            <a:xfrm>
              <a:off x="5859463" y="5364163"/>
              <a:ext cx="685800" cy="381000"/>
            </a:xfrm>
            <a:prstGeom prst="roundRect">
              <a:avLst>
                <a:gd name="adj" fmla="val 16667"/>
              </a:avLst>
            </a:prstGeom>
            <a:solidFill>
              <a:srgbClr val="33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マウス</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33" name="AutoShape 37"/>
            <p:cNvSpPr>
              <a:spLocks noChangeArrowheads="1"/>
            </p:cNvSpPr>
            <p:nvPr/>
          </p:nvSpPr>
          <p:spPr bwMode="auto">
            <a:xfrm>
              <a:off x="5105400" y="4678363"/>
              <a:ext cx="1524000" cy="1143000"/>
            </a:xfrm>
            <a:prstGeom prst="roundRect">
              <a:avLst>
                <a:gd name="adj" fmla="val 8171"/>
              </a:avLst>
            </a:prstGeom>
            <a:noFill/>
            <a:ln w="38100" algn="ctr">
              <a:solidFill>
                <a:schemeClr val="bg1"/>
              </a:solidFill>
              <a:prstDash val="sysDot"/>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34" name="Text Box 38"/>
            <p:cNvSpPr txBox="1">
              <a:spLocks noChangeArrowheads="1"/>
            </p:cNvSpPr>
            <p:nvPr/>
          </p:nvSpPr>
          <p:spPr bwMode="auto">
            <a:xfrm>
              <a:off x="5478463" y="4678363"/>
              <a:ext cx="726481"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HGP創英角ｺﾞｼｯｸUB" pitchFamily="50" charset="-128"/>
                  <a:ea typeface="HGP創英角ｺﾞｼｯｸUB" pitchFamily="50" charset="-128"/>
                </a:rPr>
                <a:t>ユーザーＢ</a:t>
              </a:r>
            </a:p>
          </p:txBody>
        </p:sp>
        <p:cxnSp>
          <p:nvCxnSpPr>
            <p:cNvPr id="797735" name="AutoShape 39"/>
            <p:cNvCxnSpPr>
              <a:cxnSpLocks noChangeShapeType="1"/>
              <a:stCxn id="797728" idx="3"/>
              <a:endCxn id="797733" idx="1"/>
            </p:cNvCxnSpPr>
            <p:nvPr/>
          </p:nvCxnSpPr>
          <p:spPr bwMode="auto">
            <a:xfrm>
              <a:off x="4267200" y="3886200"/>
              <a:ext cx="838200" cy="1363663"/>
            </a:xfrm>
            <a:prstGeom prst="curvedConnector3">
              <a:avLst>
                <a:gd name="adj1" fmla="val 50000"/>
              </a:avLst>
            </a:prstGeom>
            <a:noFill/>
            <a:ln w="57150" cap="rnd">
              <a:solidFill>
                <a:srgbClr val="6699FF"/>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7745" name="Text Box 49"/>
            <p:cNvSpPr txBox="1">
              <a:spLocks noChangeArrowheads="1"/>
            </p:cNvSpPr>
            <p:nvPr/>
          </p:nvSpPr>
          <p:spPr bwMode="auto">
            <a:xfrm>
              <a:off x="6705600" y="4373563"/>
              <a:ext cx="1300163" cy="2444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HGP創英角ｺﾞｼｯｸUB" pitchFamily="50" charset="-128"/>
                  <a:ea typeface="HGP創英角ｺﾞｼｯｸUB" pitchFamily="50" charset="-128"/>
                </a:rPr>
                <a:t>デスクトップの仮想化</a:t>
              </a:r>
            </a:p>
          </p:txBody>
        </p:sp>
        <p:sp>
          <p:nvSpPr>
            <p:cNvPr id="797747" name="Text Box 51"/>
            <p:cNvSpPr txBox="1">
              <a:spLocks noChangeArrowheads="1"/>
            </p:cNvSpPr>
            <p:nvPr/>
          </p:nvSpPr>
          <p:spPr bwMode="auto">
            <a:xfrm>
              <a:off x="6738938" y="4559300"/>
              <a:ext cx="1324402" cy="43704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400" dirty="0">
                  <a:solidFill>
                    <a:schemeClr val="bg1"/>
                  </a:solidFill>
                  <a:latin typeface="HGP創英角ｺﾞｼｯｸUB" pitchFamily="50" charset="-128"/>
                  <a:ea typeface="HGP創英角ｺﾞｼｯｸUB" pitchFamily="50" charset="-128"/>
                </a:rPr>
                <a:t>VDI</a:t>
              </a:r>
            </a:p>
            <a:p>
              <a:r>
                <a:rPr lang="en-US" altLang="ja-JP" sz="700" dirty="0">
                  <a:solidFill>
                    <a:schemeClr val="bg1"/>
                  </a:solidFill>
                  <a:latin typeface="HGP創英角ｺﾞｼｯｸUB" pitchFamily="50" charset="-128"/>
                  <a:ea typeface="HGP創英角ｺﾞｼｯｸUB" pitchFamily="50" charset="-128"/>
                </a:rPr>
                <a:t>Virtual Desktop Infrastructure</a:t>
              </a:r>
              <a:endParaRPr lang="ja-JP" altLang="en-US" sz="700" dirty="0">
                <a:solidFill>
                  <a:schemeClr val="bg1"/>
                </a:solidFill>
                <a:latin typeface="HGP創英角ｺﾞｼｯｸUB" pitchFamily="50" charset="-128"/>
                <a:ea typeface="HGP創英角ｺﾞｼｯｸUB" pitchFamily="50" charset="-128"/>
              </a:endParaRPr>
            </a:p>
          </p:txBody>
        </p:sp>
        <p:sp>
          <p:nvSpPr>
            <p:cNvPr id="797748" name="Text Box 52"/>
            <p:cNvSpPr txBox="1">
              <a:spLocks noChangeArrowheads="1"/>
            </p:cNvSpPr>
            <p:nvPr/>
          </p:nvSpPr>
          <p:spPr bwMode="auto">
            <a:xfrm>
              <a:off x="5710238" y="6275388"/>
              <a:ext cx="1681162" cy="2746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HGP創英角ｺﾞｼｯｸUB" pitchFamily="50" charset="-128"/>
                  <a:ea typeface="HGP創英角ｺﾞｼｯｸUB" pitchFamily="50" charset="-128"/>
                </a:rPr>
                <a:t>［クライアント・デバイス］</a:t>
              </a:r>
            </a:p>
          </p:txBody>
        </p:sp>
      </p:grpSp>
      <p:sp>
        <p:nvSpPr>
          <p:cNvPr id="797700" name="AutoShape 4"/>
          <p:cNvSpPr>
            <a:spLocks noChangeArrowheads="1"/>
          </p:cNvSpPr>
          <p:nvPr/>
        </p:nvSpPr>
        <p:spPr bwMode="auto">
          <a:xfrm>
            <a:off x="996950" y="1066800"/>
            <a:ext cx="7148513" cy="990600"/>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sz="1600">
              <a:solidFill>
                <a:schemeClr val="bg1"/>
              </a:solidFill>
              <a:latin typeface="HGP創英角ｺﾞｼｯｸUB" pitchFamily="50" charset="-128"/>
              <a:ea typeface="HGP創英角ｺﾞｼｯｸUB" pitchFamily="50" charset="-128"/>
            </a:endParaRPr>
          </a:p>
        </p:txBody>
      </p:sp>
      <p:sp>
        <p:nvSpPr>
          <p:cNvPr id="797701" name="Rectangle 5"/>
          <p:cNvSpPr>
            <a:spLocks noGrp="1" noChangeArrowheads="1"/>
          </p:cNvSpPr>
          <p:nvPr>
            <p:ph type="title"/>
          </p:nvPr>
        </p:nvSpPr>
        <p:spPr>
          <a:xfrm>
            <a:off x="152400" y="152400"/>
            <a:ext cx="8839200" cy="533400"/>
          </a:xfrm>
        </p:spPr>
        <p:txBody>
          <a:bodyPr/>
          <a:lstStyle/>
          <a:p>
            <a:r>
              <a:rPr lang="ja-JP" altLang="en-US" sz="2800" dirty="0" smtClean="0">
                <a:ea typeface="ＭＳ Ｐゴシック" pitchFamily="50" charset="-128"/>
              </a:rPr>
              <a:t>デスクトップの仮想化</a:t>
            </a:r>
            <a:endParaRPr lang="ja-JP" altLang="en-US" sz="2800" dirty="0">
              <a:ea typeface="ＭＳ Ｐゴシック" pitchFamily="50" charset="-128"/>
            </a:endParaRPr>
          </a:p>
        </p:txBody>
      </p:sp>
      <p:sp>
        <p:nvSpPr>
          <p:cNvPr id="797713" name="AutoShape 17"/>
          <p:cNvSpPr>
            <a:spLocks noChangeArrowheads="1"/>
          </p:cNvSpPr>
          <p:nvPr/>
        </p:nvSpPr>
        <p:spPr bwMode="auto">
          <a:xfrm>
            <a:off x="990600" y="2286000"/>
            <a:ext cx="3429000" cy="4267200"/>
          </a:xfrm>
          <a:prstGeom prst="roundRect">
            <a:avLst>
              <a:gd name="adj" fmla="val 5435"/>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14" name="AutoShape 18"/>
          <p:cNvSpPr>
            <a:spLocks noChangeArrowheads="1"/>
          </p:cNvSpPr>
          <p:nvPr/>
        </p:nvSpPr>
        <p:spPr bwMode="auto">
          <a:xfrm>
            <a:off x="1295400" y="5791200"/>
            <a:ext cx="2819400" cy="5334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a:solidFill>
                  <a:schemeClr val="bg1"/>
                </a:solidFill>
                <a:latin typeface="HGP創英角ｺﾞｼｯｸUB" pitchFamily="50" charset="-128"/>
                <a:ea typeface="HGP創英角ｺﾞｼｯｸUB" pitchFamily="50" charset="-128"/>
              </a:rPr>
              <a:t>仮想化ソフトウェア</a:t>
            </a:r>
          </a:p>
          <a:p>
            <a:pPr algn="ctr"/>
            <a:r>
              <a:rPr lang="ja-JP" altLang="en-US">
                <a:solidFill>
                  <a:schemeClr val="bg1"/>
                </a:solidFill>
                <a:latin typeface="HGP創英角ｺﾞｼｯｸUB" pitchFamily="50" charset="-128"/>
                <a:ea typeface="HGP創英角ｺﾞｼｯｸUB" pitchFamily="50" charset="-128"/>
              </a:rPr>
              <a:t>［仮想インフラストラクチャー］</a:t>
            </a:r>
          </a:p>
        </p:txBody>
      </p:sp>
      <p:sp>
        <p:nvSpPr>
          <p:cNvPr id="797715" name="AutoShape 19"/>
          <p:cNvSpPr>
            <a:spLocks noChangeArrowheads="1"/>
          </p:cNvSpPr>
          <p:nvPr/>
        </p:nvSpPr>
        <p:spPr bwMode="auto">
          <a:xfrm>
            <a:off x="1295400" y="5029200"/>
            <a:ext cx="1295400" cy="685800"/>
          </a:xfrm>
          <a:prstGeom prst="roundRect">
            <a:avLst>
              <a:gd name="adj" fmla="val 16667"/>
            </a:avLst>
          </a:prstGeom>
          <a:solidFill>
            <a:srgbClr val="FF99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a:solidFill>
                  <a:schemeClr val="bg1"/>
                </a:solidFill>
                <a:latin typeface="HGP創英角ｺﾞｼｯｸUB" pitchFamily="50" charset="-128"/>
                <a:ea typeface="HGP創英角ｺﾞｼｯｸUB" pitchFamily="50" charset="-128"/>
              </a:rPr>
              <a:t>仮想マシン</a:t>
            </a:r>
          </a:p>
          <a:p>
            <a:pPr algn="ctr"/>
            <a:endParaRPr lang="ja-JP" altLang="en-US" sz="1000">
              <a:solidFill>
                <a:schemeClr val="bg1"/>
              </a:solidFill>
              <a:latin typeface="HGP創英角ｺﾞｼｯｸUB" pitchFamily="50" charset="-128"/>
              <a:ea typeface="HGP創英角ｺﾞｼｯｸUB" pitchFamily="50" charset="-128"/>
            </a:endParaRPr>
          </a:p>
          <a:p>
            <a:pPr algn="ctr"/>
            <a:endParaRPr lang="ja-JP" altLang="en-US" sz="1000">
              <a:solidFill>
                <a:schemeClr val="bg1"/>
              </a:solidFill>
              <a:latin typeface="HGP創英角ｺﾞｼｯｸUB" pitchFamily="50" charset="-128"/>
              <a:ea typeface="HGP創英角ｺﾞｼｯｸUB" pitchFamily="50" charset="-128"/>
            </a:endParaRPr>
          </a:p>
        </p:txBody>
      </p:sp>
      <p:sp>
        <p:nvSpPr>
          <p:cNvPr id="797716" name="AutoShape 20"/>
          <p:cNvSpPr>
            <a:spLocks noChangeArrowheads="1"/>
          </p:cNvSpPr>
          <p:nvPr/>
        </p:nvSpPr>
        <p:spPr bwMode="auto">
          <a:xfrm>
            <a:off x="1295400" y="4572000"/>
            <a:ext cx="1295400" cy="381000"/>
          </a:xfrm>
          <a:prstGeom prst="roundRect">
            <a:avLst>
              <a:gd name="adj" fmla="val 16667"/>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オペレーティング</a:t>
            </a:r>
          </a:p>
          <a:p>
            <a:pPr algn="ctr">
              <a:spcBef>
                <a:spcPct val="0"/>
              </a:spcBef>
            </a:pPr>
            <a:r>
              <a:rPr lang="ja-JP" altLang="en-US" sz="1000">
                <a:solidFill>
                  <a:schemeClr val="bg1"/>
                </a:solidFill>
                <a:latin typeface="HGP創英角ｺﾞｼｯｸUB" pitchFamily="50" charset="-128"/>
                <a:ea typeface="HGP創英角ｺﾞｼｯｸUB" pitchFamily="50" charset="-128"/>
              </a:rPr>
              <a:t>システム</a:t>
            </a:r>
          </a:p>
        </p:txBody>
      </p:sp>
      <p:sp>
        <p:nvSpPr>
          <p:cNvPr id="797717" name="AutoShape 21"/>
          <p:cNvSpPr>
            <a:spLocks noChangeArrowheads="1"/>
          </p:cNvSpPr>
          <p:nvPr/>
        </p:nvSpPr>
        <p:spPr bwMode="auto">
          <a:xfrm>
            <a:off x="1295400" y="3673475"/>
            <a:ext cx="1295400" cy="381000"/>
          </a:xfrm>
          <a:prstGeom prst="roundRect">
            <a:avLst>
              <a:gd name="adj" fmla="val 16667"/>
            </a:avLst>
          </a:prstGeom>
          <a:solidFill>
            <a:srgbClr val="99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アプリケーション</a:t>
            </a:r>
          </a:p>
        </p:txBody>
      </p:sp>
      <p:sp>
        <p:nvSpPr>
          <p:cNvPr id="797718" name="AutoShape 22"/>
          <p:cNvSpPr>
            <a:spLocks noChangeArrowheads="1"/>
          </p:cNvSpPr>
          <p:nvPr/>
        </p:nvSpPr>
        <p:spPr bwMode="auto">
          <a:xfrm>
            <a:off x="2819400" y="5029200"/>
            <a:ext cx="1295400" cy="685800"/>
          </a:xfrm>
          <a:prstGeom prst="roundRect">
            <a:avLst>
              <a:gd name="adj" fmla="val 16667"/>
            </a:avLst>
          </a:prstGeom>
          <a:solidFill>
            <a:srgbClr val="FF99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a:solidFill>
                  <a:schemeClr val="bg1"/>
                </a:solidFill>
                <a:latin typeface="HGP創英角ｺﾞｼｯｸUB" pitchFamily="50" charset="-128"/>
                <a:ea typeface="HGP創英角ｺﾞｼｯｸUB" pitchFamily="50" charset="-128"/>
              </a:rPr>
              <a:t>仮想マシン</a:t>
            </a:r>
          </a:p>
          <a:p>
            <a:pPr algn="ctr"/>
            <a:endParaRPr lang="ja-JP" altLang="en-US" sz="1000">
              <a:solidFill>
                <a:schemeClr val="bg1"/>
              </a:solidFill>
              <a:latin typeface="HGP創英角ｺﾞｼｯｸUB" pitchFamily="50" charset="-128"/>
              <a:ea typeface="HGP創英角ｺﾞｼｯｸUB" pitchFamily="50" charset="-128"/>
            </a:endParaRPr>
          </a:p>
          <a:p>
            <a:pPr algn="ctr"/>
            <a:endParaRPr lang="ja-JP" altLang="en-US" sz="1000">
              <a:solidFill>
                <a:schemeClr val="bg1"/>
              </a:solidFill>
              <a:latin typeface="HGP創英角ｺﾞｼｯｸUB" pitchFamily="50" charset="-128"/>
              <a:ea typeface="HGP創英角ｺﾞｼｯｸUB" pitchFamily="50" charset="-128"/>
            </a:endParaRPr>
          </a:p>
        </p:txBody>
      </p:sp>
      <p:sp>
        <p:nvSpPr>
          <p:cNvPr id="797719" name="AutoShape 23"/>
          <p:cNvSpPr>
            <a:spLocks noChangeArrowheads="1"/>
          </p:cNvSpPr>
          <p:nvPr/>
        </p:nvSpPr>
        <p:spPr bwMode="auto">
          <a:xfrm>
            <a:off x="2819400" y="4572000"/>
            <a:ext cx="1295400" cy="381000"/>
          </a:xfrm>
          <a:prstGeom prst="roundRect">
            <a:avLst>
              <a:gd name="adj" fmla="val 16667"/>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オペレーティング</a:t>
            </a:r>
          </a:p>
          <a:p>
            <a:pPr algn="ctr">
              <a:spcBef>
                <a:spcPct val="0"/>
              </a:spcBef>
            </a:pPr>
            <a:r>
              <a:rPr lang="ja-JP" altLang="en-US" sz="1000">
                <a:solidFill>
                  <a:schemeClr val="bg1"/>
                </a:solidFill>
                <a:latin typeface="HGP創英角ｺﾞｼｯｸUB" pitchFamily="50" charset="-128"/>
                <a:ea typeface="HGP創英角ｺﾞｼｯｸUB" pitchFamily="50" charset="-128"/>
              </a:rPr>
              <a:t>システム</a:t>
            </a:r>
          </a:p>
        </p:txBody>
      </p:sp>
      <p:sp>
        <p:nvSpPr>
          <p:cNvPr id="797721" name="Text Box 25"/>
          <p:cNvSpPr txBox="1">
            <a:spLocks noChangeArrowheads="1"/>
          </p:cNvSpPr>
          <p:nvPr/>
        </p:nvSpPr>
        <p:spPr bwMode="auto">
          <a:xfrm>
            <a:off x="1981200" y="2286000"/>
            <a:ext cx="1322798"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HGP創英角ｺﾞｼｯｸUB" pitchFamily="50" charset="-128"/>
                <a:ea typeface="HGP創英角ｺﾞｼｯｸUB" pitchFamily="50" charset="-128"/>
              </a:rPr>
              <a:t>センター・サーバー</a:t>
            </a:r>
          </a:p>
        </p:txBody>
      </p:sp>
      <p:sp>
        <p:nvSpPr>
          <p:cNvPr id="797722" name="Text Box 26"/>
          <p:cNvSpPr txBox="1">
            <a:spLocks noChangeArrowheads="1"/>
          </p:cNvSpPr>
          <p:nvPr/>
        </p:nvSpPr>
        <p:spPr bwMode="auto">
          <a:xfrm>
            <a:off x="1524000" y="3429000"/>
            <a:ext cx="728084"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latin typeface="HGP創英角ｺﾞｼｯｸUB" pitchFamily="50" charset="-128"/>
                <a:ea typeface="HGP創英角ｺﾞｼｯｸUB" pitchFamily="50" charset="-128"/>
              </a:rPr>
              <a:t>ユーザーＡ</a:t>
            </a:r>
          </a:p>
        </p:txBody>
      </p:sp>
      <p:sp>
        <p:nvSpPr>
          <p:cNvPr id="797723" name="Text Box 27"/>
          <p:cNvSpPr txBox="1">
            <a:spLocks noChangeArrowheads="1"/>
          </p:cNvSpPr>
          <p:nvPr/>
        </p:nvSpPr>
        <p:spPr bwMode="auto">
          <a:xfrm>
            <a:off x="3048000" y="3429000"/>
            <a:ext cx="726481"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latin typeface="HGP創英角ｺﾞｼｯｸUB" pitchFamily="50" charset="-128"/>
                <a:ea typeface="HGP創英角ｺﾞｼｯｸUB" pitchFamily="50" charset="-128"/>
              </a:rPr>
              <a:t>ユーザーＢ</a:t>
            </a:r>
          </a:p>
        </p:txBody>
      </p:sp>
      <p:sp>
        <p:nvSpPr>
          <p:cNvPr id="797725" name="AutoShape 29"/>
          <p:cNvSpPr>
            <a:spLocks noChangeArrowheads="1"/>
          </p:cNvSpPr>
          <p:nvPr/>
        </p:nvSpPr>
        <p:spPr bwMode="auto">
          <a:xfrm>
            <a:off x="1295400" y="4114800"/>
            <a:ext cx="1295400" cy="304800"/>
          </a:xfrm>
          <a:prstGeom prst="roundRect">
            <a:avLst>
              <a:gd name="adj" fmla="val 16667"/>
            </a:avLst>
          </a:prstGeom>
          <a:solidFill>
            <a:srgbClr val="33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デスクトップ</a:t>
            </a:r>
          </a:p>
        </p:txBody>
      </p:sp>
      <p:sp>
        <p:nvSpPr>
          <p:cNvPr id="797726" name="AutoShape 30"/>
          <p:cNvSpPr>
            <a:spLocks noChangeArrowheads="1"/>
          </p:cNvSpPr>
          <p:nvPr/>
        </p:nvSpPr>
        <p:spPr bwMode="auto">
          <a:xfrm>
            <a:off x="2819400" y="4114800"/>
            <a:ext cx="1295400" cy="304800"/>
          </a:xfrm>
          <a:prstGeom prst="roundRect">
            <a:avLst>
              <a:gd name="adj" fmla="val 16667"/>
            </a:avLst>
          </a:prstGeom>
          <a:solidFill>
            <a:srgbClr val="33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デスクトップ</a:t>
            </a:r>
          </a:p>
        </p:txBody>
      </p:sp>
      <p:sp>
        <p:nvSpPr>
          <p:cNvPr id="797728" name="AutoShape 32"/>
          <p:cNvSpPr>
            <a:spLocks noChangeArrowheads="1"/>
          </p:cNvSpPr>
          <p:nvPr/>
        </p:nvSpPr>
        <p:spPr bwMode="auto">
          <a:xfrm>
            <a:off x="2667000" y="3429000"/>
            <a:ext cx="1600200" cy="1066800"/>
          </a:xfrm>
          <a:prstGeom prst="roundRect">
            <a:avLst>
              <a:gd name="adj" fmla="val 8551"/>
            </a:avLst>
          </a:prstGeom>
          <a:noFill/>
          <a:ln w="28575" algn="ctr">
            <a:solidFill>
              <a:srgbClr val="3366FF"/>
            </a:solidFill>
            <a:prstDash val="sysDot"/>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37" name="AutoShape 41"/>
          <p:cNvSpPr>
            <a:spLocks noChangeArrowheads="1"/>
          </p:cNvSpPr>
          <p:nvPr/>
        </p:nvSpPr>
        <p:spPr bwMode="auto">
          <a:xfrm>
            <a:off x="4953000" y="3962400"/>
            <a:ext cx="3132138" cy="228600"/>
          </a:xfrm>
          <a:prstGeom prst="roundRect">
            <a:avLst>
              <a:gd name="adj" fmla="val 16667"/>
            </a:avLst>
          </a:prstGeom>
          <a:solidFill>
            <a:srgbClr val="000066"/>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latin typeface="HGP創英角ｺﾞｼｯｸUB" pitchFamily="50" charset="-128"/>
                <a:ea typeface="HGP創英角ｺﾞｼｯｸUB" pitchFamily="50" charset="-128"/>
              </a:rPr>
              <a:t>ハードウェア</a:t>
            </a:r>
          </a:p>
        </p:txBody>
      </p:sp>
      <p:sp>
        <p:nvSpPr>
          <p:cNvPr id="797738" name="AutoShape 42"/>
          <p:cNvSpPr>
            <a:spLocks noChangeArrowheads="1"/>
          </p:cNvSpPr>
          <p:nvPr/>
        </p:nvSpPr>
        <p:spPr bwMode="auto">
          <a:xfrm>
            <a:off x="4953000" y="2286000"/>
            <a:ext cx="3132138" cy="1600200"/>
          </a:xfrm>
          <a:prstGeom prst="roundRect">
            <a:avLst>
              <a:gd name="adj" fmla="val 6986"/>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r">
              <a:spcBef>
                <a:spcPct val="0"/>
              </a:spcBef>
            </a:pPr>
            <a:r>
              <a:rPr lang="ja-JP" altLang="en-US">
                <a:solidFill>
                  <a:schemeClr val="bg1"/>
                </a:solidFill>
                <a:latin typeface="HGP創英角ｺﾞｼｯｸUB" pitchFamily="50" charset="-128"/>
                <a:ea typeface="HGP創英角ｺﾞｼｯｸUB" pitchFamily="50" charset="-128"/>
              </a:rPr>
              <a:t>オペレーティング</a:t>
            </a:r>
          </a:p>
          <a:p>
            <a:pPr algn="r">
              <a:spcBef>
                <a:spcPct val="0"/>
              </a:spcBef>
            </a:pPr>
            <a:r>
              <a:rPr lang="ja-JP" altLang="en-US">
                <a:solidFill>
                  <a:schemeClr val="bg1"/>
                </a:solidFill>
                <a:latin typeface="HGP創英角ｺﾞｼｯｸUB" pitchFamily="50" charset="-128"/>
                <a:ea typeface="HGP創英角ｺﾞｼｯｸUB" pitchFamily="50" charset="-128"/>
              </a:rPr>
              <a:t>システム</a:t>
            </a:r>
            <a:endParaRPr lang="ja-JP" altLang="en-US" sz="1000">
              <a:solidFill>
                <a:schemeClr val="bg1"/>
              </a:solidFill>
              <a:latin typeface="HGP創英角ｺﾞｼｯｸUB" pitchFamily="50" charset="-128"/>
              <a:ea typeface="HGP創英角ｺﾞｼｯｸUB" pitchFamily="50" charset="-128"/>
            </a:endParaRPr>
          </a:p>
        </p:txBody>
      </p:sp>
      <p:grpSp>
        <p:nvGrpSpPr>
          <p:cNvPr id="2" name="グループ化 1"/>
          <p:cNvGrpSpPr/>
          <p:nvPr/>
        </p:nvGrpSpPr>
        <p:grpSpPr>
          <a:xfrm>
            <a:off x="4114800" y="2590800"/>
            <a:ext cx="2514600" cy="1273175"/>
            <a:chOff x="4114800" y="2514600"/>
            <a:chExt cx="2514600" cy="1273175"/>
          </a:xfrm>
        </p:grpSpPr>
        <p:sp>
          <p:nvSpPr>
            <p:cNvPr id="797739" name="AutoShape 43"/>
            <p:cNvSpPr>
              <a:spLocks noChangeArrowheads="1"/>
            </p:cNvSpPr>
            <p:nvPr/>
          </p:nvSpPr>
          <p:spPr bwMode="auto">
            <a:xfrm>
              <a:off x="5173663" y="2819400"/>
              <a:ext cx="1371600" cy="381000"/>
            </a:xfrm>
            <a:prstGeom prst="roundRect">
              <a:avLst>
                <a:gd name="adj" fmla="val 16667"/>
              </a:avLst>
            </a:prstGeom>
            <a:solidFill>
              <a:srgbClr val="99330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画面表示</a:t>
              </a:r>
            </a:p>
          </p:txBody>
        </p:sp>
        <p:sp>
          <p:nvSpPr>
            <p:cNvPr id="797740" name="AutoShape 44"/>
            <p:cNvSpPr>
              <a:spLocks noChangeArrowheads="1"/>
            </p:cNvSpPr>
            <p:nvPr/>
          </p:nvSpPr>
          <p:spPr bwMode="auto">
            <a:xfrm>
              <a:off x="5173663" y="3200400"/>
              <a:ext cx="685800" cy="381000"/>
            </a:xfrm>
            <a:prstGeom prst="roundRect">
              <a:avLst>
                <a:gd name="adj" fmla="val 16667"/>
              </a:avLst>
            </a:prstGeom>
            <a:solidFill>
              <a:srgbClr val="99330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キーボード</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41" name="AutoShape 45"/>
            <p:cNvSpPr>
              <a:spLocks noChangeArrowheads="1"/>
            </p:cNvSpPr>
            <p:nvPr/>
          </p:nvSpPr>
          <p:spPr bwMode="auto">
            <a:xfrm>
              <a:off x="5859463" y="3200400"/>
              <a:ext cx="685800" cy="381000"/>
            </a:xfrm>
            <a:prstGeom prst="roundRect">
              <a:avLst>
                <a:gd name="adj" fmla="val 16667"/>
              </a:avLst>
            </a:prstGeom>
            <a:solidFill>
              <a:srgbClr val="99330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マウス</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42" name="AutoShape 46"/>
            <p:cNvSpPr>
              <a:spLocks noChangeArrowheads="1"/>
            </p:cNvSpPr>
            <p:nvPr/>
          </p:nvSpPr>
          <p:spPr bwMode="auto">
            <a:xfrm>
              <a:off x="5105400" y="2514600"/>
              <a:ext cx="1524000" cy="1143000"/>
            </a:xfrm>
            <a:prstGeom prst="roundRect">
              <a:avLst>
                <a:gd name="adj" fmla="val 8171"/>
              </a:avLst>
            </a:prstGeom>
            <a:noFill/>
            <a:ln w="38100" algn="ctr">
              <a:solidFill>
                <a:schemeClr val="bg1"/>
              </a:solidFill>
              <a:prstDash val="sysDot"/>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43" name="Text Box 47"/>
            <p:cNvSpPr txBox="1">
              <a:spLocks noChangeArrowheads="1"/>
            </p:cNvSpPr>
            <p:nvPr/>
          </p:nvSpPr>
          <p:spPr bwMode="auto">
            <a:xfrm>
              <a:off x="5478463" y="2514600"/>
              <a:ext cx="726481"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HGP創英角ｺﾞｼｯｸUB" pitchFamily="50" charset="-128"/>
                  <a:ea typeface="HGP創英角ｺﾞｼｯｸUB" pitchFamily="50" charset="-128"/>
                </a:rPr>
                <a:t>ユーザーＢ</a:t>
              </a:r>
            </a:p>
          </p:txBody>
        </p:sp>
        <p:cxnSp>
          <p:nvCxnSpPr>
            <p:cNvPr id="797744" name="AutoShape 48"/>
            <p:cNvCxnSpPr>
              <a:cxnSpLocks noChangeShapeType="1"/>
              <a:stCxn id="797720" idx="3"/>
              <a:endCxn id="797742" idx="1"/>
            </p:cNvCxnSpPr>
            <p:nvPr/>
          </p:nvCxnSpPr>
          <p:spPr bwMode="auto">
            <a:xfrm flipV="1">
              <a:off x="4114800" y="3086100"/>
              <a:ext cx="990600" cy="701675"/>
            </a:xfrm>
            <a:prstGeom prst="curvedConnector3">
              <a:avLst>
                <a:gd name="adj1" fmla="val 50000"/>
              </a:avLst>
            </a:prstGeom>
            <a:noFill/>
            <a:ln w="57150" cap="rnd">
              <a:solidFill>
                <a:srgbClr val="CC33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797720" name="AutoShape 24"/>
          <p:cNvSpPr>
            <a:spLocks noChangeArrowheads="1"/>
          </p:cNvSpPr>
          <p:nvPr/>
        </p:nvSpPr>
        <p:spPr bwMode="auto">
          <a:xfrm>
            <a:off x="2819400" y="3673475"/>
            <a:ext cx="1295400" cy="381000"/>
          </a:xfrm>
          <a:prstGeom prst="roundRect">
            <a:avLst>
              <a:gd name="adj" fmla="val 16667"/>
            </a:avLst>
          </a:prstGeom>
          <a:solidFill>
            <a:srgbClr val="99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アプリケーション</a:t>
            </a:r>
          </a:p>
        </p:txBody>
      </p:sp>
      <p:sp>
        <p:nvSpPr>
          <p:cNvPr id="797746" name="Text Box 50"/>
          <p:cNvSpPr txBox="1">
            <a:spLocks noChangeArrowheads="1"/>
          </p:cNvSpPr>
          <p:nvPr/>
        </p:nvSpPr>
        <p:spPr bwMode="auto">
          <a:xfrm>
            <a:off x="6479319" y="2286000"/>
            <a:ext cx="1526444" cy="43088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lang="ja-JP" altLang="en-US" sz="1000" dirty="0">
                <a:solidFill>
                  <a:srgbClr val="FFFF00"/>
                </a:solidFill>
                <a:latin typeface="HGP創英角ｺﾞｼｯｸUB" pitchFamily="50" charset="-128"/>
                <a:ea typeface="HGP創英角ｺﾞｼｯｸUB" pitchFamily="50" charset="-128"/>
              </a:rPr>
              <a:t>アプリケーションの</a:t>
            </a:r>
            <a:r>
              <a:rPr lang="ja-JP" altLang="en-US" sz="1000" dirty="0" smtClean="0">
                <a:solidFill>
                  <a:srgbClr val="FFFF00"/>
                </a:solidFill>
                <a:latin typeface="HGP創英角ｺﾞｼｯｸUB" pitchFamily="50" charset="-128"/>
                <a:ea typeface="HGP創英角ｺﾞｼｯｸUB" pitchFamily="50" charset="-128"/>
              </a:rPr>
              <a:t>仮想化</a:t>
            </a:r>
          </a:p>
          <a:p>
            <a:pPr algn="r"/>
            <a:r>
              <a:rPr lang="ja-JP" altLang="en-US" sz="1000" dirty="0">
                <a:solidFill>
                  <a:srgbClr val="FFFF00"/>
                </a:solidFill>
                <a:latin typeface="HGP創英角ｺﾞｼｯｸUB" pitchFamily="50" charset="-128"/>
                <a:ea typeface="HGP創英角ｺﾞｼｯｸUB" pitchFamily="50" charset="-128"/>
              </a:rPr>
              <a:t>と</a:t>
            </a:r>
            <a:r>
              <a:rPr lang="ja-JP" altLang="en-US" sz="1000" dirty="0" smtClean="0">
                <a:solidFill>
                  <a:srgbClr val="FFFF00"/>
                </a:solidFill>
                <a:latin typeface="HGP創英角ｺﾞｼｯｸUB" pitchFamily="50" charset="-128"/>
                <a:ea typeface="HGP創英角ｺﾞｼｯｸUB" pitchFamily="50" charset="-128"/>
              </a:rPr>
              <a:t>の組み合わせ</a:t>
            </a:r>
            <a:endParaRPr lang="ja-JP" altLang="en-US" sz="1000" dirty="0">
              <a:solidFill>
                <a:srgbClr val="FFFF00"/>
              </a:solidFill>
              <a:latin typeface="HGP創英角ｺﾞｼｯｸUB" pitchFamily="50" charset="-128"/>
              <a:ea typeface="HGP創英角ｺﾞｼｯｸUB" pitchFamily="50" charset="-128"/>
            </a:endParaRPr>
          </a:p>
        </p:txBody>
      </p:sp>
      <p:sp>
        <p:nvSpPr>
          <p:cNvPr id="797752" name="AutoShape 56"/>
          <p:cNvSpPr>
            <a:spLocks noChangeArrowheads="1"/>
          </p:cNvSpPr>
          <p:nvPr/>
        </p:nvSpPr>
        <p:spPr bwMode="auto">
          <a:xfrm>
            <a:off x="1295400" y="2667000"/>
            <a:ext cx="2819400" cy="609600"/>
          </a:xfrm>
          <a:prstGeom prst="roundRect">
            <a:avLst>
              <a:gd name="adj" fmla="val 13801"/>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latin typeface="HGP創英角ｺﾞｼｯｸUB" pitchFamily="50" charset="-128"/>
                <a:ea typeface="HGP創英角ｺﾞｼｯｸUB" pitchFamily="50" charset="-128"/>
              </a:rPr>
              <a:t>［コネクション・ブローカー］</a:t>
            </a:r>
          </a:p>
          <a:p>
            <a:pPr algn="ctr">
              <a:spcBef>
                <a:spcPct val="0"/>
              </a:spcBef>
            </a:pPr>
            <a:r>
              <a:rPr lang="ja-JP" altLang="en-US" sz="1000">
                <a:latin typeface="HGP創英角ｺﾞｼｯｸUB" pitchFamily="50" charset="-128"/>
                <a:ea typeface="HGP創英角ｺﾞｼｯｸUB" pitchFamily="50" charset="-128"/>
              </a:rPr>
              <a:t>クライアントデバイスから接続要求を</a:t>
            </a:r>
          </a:p>
          <a:p>
            <a:pPr algn="ctr">
              <a:spcBef>
                <a:spcPct val="0"/>
              </a:spcBef>
            </a:pPr>
            <a:r>
              <a:rPr lang="ja-JP" altLang="en-US" sz="1000">
                <a:latin typeface="HGP創英角ｺﾞｼｯｸUB" pitchFamily="50" charset="-128"/>
                <a:ea typeface="HGP創英角ｺﾞｼｯｸUB" pitchFamily="50" charset="-128"/>
              </a:rPr>
              <a:t>ユーザーに応じて仮想マシンを割り当</a:t>
            </a:r>
          </a:p>
        </p:txBody>
      </p:sp>
      <p:sp>
        <p:nvSpPr>
          <p:cNvPr id="797754" name="Text Box 58"/>
          <p:cNvSpPr txBox="1">
            <a:spLocks noChangeArrowheads="1"/>
          </p:cNvSpPr>
          <p:nvPr/>
        </p:nvSpPr>
        <p:spPr bwMode="auto">
          <a:xfrm>
            <a:off x="1524000" y="5334000"/>
            <a:ext cx="2362200" cy="274638"/>
          </a:xfrm>
          <a:prstGeom prst="rect">
            <a:avLst/>
          </a:prstGeom>
          <a:solidFill>
            <a:srgbClr val="FFFFFF">
              <a:alpha val="70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ja-JP" altLang="en-US">
                <a:latin typeface="HGP創英角ｺﾞｼｯｸUB" pitchFamily="50" charset="-128"/>
                <a:ea typeface="HGP創英角ｺﾞｼｯｸUB" pitchFamily="50" charset="-128"/>
              </a:rPr>
              <a:t>［仮想デスクトップ・マシン］</a:t>
            </a:r>
          </a:p>
        </p:txBody>
      </p:sp>
      <p:sp>
        <p:nvSpPr>
          <p:cNvPr id="797757" name="Rectangle 61"/>
          <p:cNvSpPr>
            <a:spLocks noChangeArrowheads="1"/>
          </p:cNvSpPr>
          <p:nvPr/>
        </p:nvSpPr>
        <p:spPr bwMode="auto">
          <a:xfrm>
            <a:off x="1147763" y="1134070"/>
            <a:ext cx="6858000" cy="84023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50000"/>
              </a:spcBef>
            </a:pPr>
            <a:r>
              <a:rPr lang="ja-JP" altLang="en-US" sz="1800" dirty="0">
                <a:solidFill>
                  <a:schemeClr val="bg1"/>
                </a:solidFill>
                <a:latin typeface="HGP創英角ｺﾞｼｯｸUB" pitchFamily="50" charset="-128"/>
                <a:ea typeface="HGP創英角ｺﾞｼｯｸUB" pitchFamily="50" charset="-128"/>
              </a:rPr>
              <a:t>データセンター</a:t>
            </a:r>
            <a:r>
              <a:rPr lang="ja-JP" altLang="en-US" sz="1800" dirty="0" smtClean="0">
                <a:solidFill>
                  <a:schemeClr val="bg1"/>
                </a:solidFill>
                <a:latin typeface="HGP創英角ｺﾞｼｯｸUB" pitchFamily="50" charset="-128"/>
                <a:ea typeface="HGP創英角ｺﾞｼｯｸUB" pitchFamily="50" charset="-128"/>
              </a:rPr>
              <a:t>のサーバー上にクライアントの仮想マシンを稼働させ、ネットワークを介して、その入出力のみをデスクトップ・デバイス上で実行させる技術</a:t>
            </a:r>
            <a:endParaRPr lang="ja-JP" altLang="en-US" sz="1800" dirty="0">
              <a:solidFill>
                <a:schemeClr val="bg1"/>
              </a:solidFill>
              <a:latin typeface="HGP創英角ｺﾞｼｯｸUB" pitchFamily="50" charset="-128"/>
              <a:ea typeface="HGP創英角ｺﾞｼｯｸUB" pitchFamily="50"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797738"/>
                                        </p:tgtEl>
                                        <p:attrNameLst>
                                          <p:attrName>style.visibility</p:attrName>
                                        </p:attrNameLst>
                                      </p:cBhvr>
                                      <p:to>
                                        <p:strVal val="visible"/>
                                      </p:to>
                                    </p:set>
                                    <p:anim calcmode="lin" valueType="num">
                                      <p:cBhvr>
                                        <p:cTn id="12" dur="500" fill="hold"/>
                                        <p:tgtEl>
                                          <p:spTgt spid="797738"/>
                                        </p:tgtEl>
                                        <p:attrNameLst>
                                          <p:attrName>ppt_w</p:attrName>
                                        </p:attrNameLst>
                                      </p:cBhvr>
                                      <p:tavLst>
                                        <p:tav tm="0">
                                          <p:val>
                                            <p:fltVal val="0"/>
                                          </p:val>
                                        </p:tav>
                                        <p:tav tm="100000">
                                          <p:val>
                                            <p:strVal val="#ppt_w"/>
                                          </p:val>
                                        </p:tav>
                                      </p:tavLst>
                                    </p:anim>
                                    <p:anim calcmode="lin" valueType="num">
                                      <p:cBhvr>
                                        <p:cTn id="13" dur="500" fill="hold"/>
                                        <p:tgtEl>
                                          <p:spTgt spid="797738"/>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797737"/>
                                        </p:tgtEl>
                                        <p:attrNameLst>
                                          <p:attrName>style.visibility</p:attrName>
                                        </p:attrNameLst>
                                      </p:cBhvr>
                                      <p:to>
                                        <p:strVal val="visible"/>
                                      </p:to>
                                    </p:set>
                                    <p:anim calcmode="lin" valueType="num">
                                      <p:cBhvr>
                                        <p:cTn id="16" dur="500" fill="hold"/>
                                        <p:tgtEl>
                                          <p:spTgt spid="797737"/>
                                        </p:tgtEl>
                                        <p:attrNameLst>
                                          <p:attrName>ppt_w</p:attrName>
                                        </p:attrNameLst>
                                      </p:cBhvr>
                                      <p:tavLst>
                                        <p:tav tm="0">
                                          <p:val>
                                            <p:fltVal val="0"/>
                                          </p:val>
                                        </p:tav>
                                        <p:tav tm="100000">
                                          <p:val>
                                            <p:strVal val="#ppt_w"/>
                                          </p:val>
                                        </p:tav>
                                      </p:tavLst>
                                    </p:anim>
                                    <p:anim calcmode="lin" valueType="num">
                                      <p:cBhvr>
                                        <p:cTn id="17" dur="500" fill="hold"/>
                                        <p:tgtEl>
                                          <p:spTgt spid="797737"/>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7737" grpId="0" animBg="1"/>
      <p:bldP spid="79773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正方形/長方形 139"/>
          <p:cNvSpPr/>
          <p:nvPr/>
        </p:nvSpPr>
        <p:spPr bwMode="auto">
          <a:xfrm>
            <a:off x="6248400" y="1752600"/>
            <a:ext cx="2743200" cy="4800600"/>
          </a:xfrm>
          <a:prstGeom prst="rect">
            <a:avLst/>
          </a:prstGeom>
          <a:solidFill>
            <a:srgbClr val="CCFFCC"/>
          </a:solidFill>
          <a:ln>
            <a:headEnd type="none" w="med" len="med"/>
            <a:tailEnd type="none" w="med" len="med"/>
          </a:ln>
          <a:extLst/>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139" name="正方形/長方形 138"/>
          <p:cNvSpPr/>
          <p:nvPr/>
        </p:nvSpPr>
        <p:spPr bwMode="auto">
          <a:xfrm>
            <a:off x="1371600" y="1752600"/>
            <a:ext cx="4114800" cy="4800600"/>
          </a:xfrm>
          <a:prstGeom prst="rect">
            <a:avLst/>
          </a:prstGeom>
          <a:ln>
            <a:headEnd type="none" w="med" len="med"/>
            <a:tailEnd type="none" w="med" len="med"/>
          </a:ln>
          <a:extLst/>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85" name="正方形/長方形 84"/>
          <p:cNvSpPr/>
          <p:nvPr/>
        </p:nvSpPr>
        <p:spPr bwMode="auto">
          <a:xfrm>
            <a:off x="1447800" y="4267200"/>
            <a:ext cx="3962400" cy="1143000"/>
          </a:xfrm>
          <a:prstGeom prst="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仮想化の目指す「あるべき姿」</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 name="正方形/長方形 2"/>
          <p:cNvSpPr/>
          <p:nvPr/>
        </p:nvSpPr>
        <p:spPr bwMode="auto">
          <a:xfrm>
            <a:off x="1447800" y="2914650"/>
            <a:ext cx="1219200" cy="4572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4" name="正方形/長方形 63"/>
          <p:cNvSpPr/>
          <p:nvPr/>
        </p:nvSpPr>
        <p:spPr bwMode="auto">
          <a:xfrm>
            <a:off x="14478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A1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6" name="正方形/長方形 65"/>
          <p:cNvSpPr/>
          <p:nvPr/>
        </p:nvSpPr>
        <p:spPr bwMode="auto">
          <a:xfrm>
            <a:off x="21336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1" name="フローチャート: 磁気ディスク 10"/>
          <p:cNvSpPr/>
          <p:nvPr/>
        </p:nvSpPr>
        <p:spPr bwMode="auto">
          <a:xfrm>
            <a:off x="1562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rPr>
              <a:t>物理</a:t>
            </a:r>
            <a:endParaRPr kumimoji="0" lang="en-US" altLang="ja-JP" sz="800" b="0" i="0" u="none" strike="noStrike" cap="none" normalizeH="0" baseline="0" dirty="0" smtClean="0">
              <a:ln>
                <a:noFill/>
              </a:ln>
              <a:solidFill>
                <a:schemeClr val="bg1"/>
              </a:solidFill>
              <a:effectLst/>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chemeClr val="bg1"/>
                </a:solidFill>
              </a:rPr>
              <a:t>ボリューム</a:t>
            </a:r>
            <a:endParaRPr kumimoji="0" lang="ja-JP" altLang="en-US" sz="800" b="0" i="0" u="none" strike="noStrike" cap="none" normalizeH="0" baseline="0" dirty="0" smtClean="0">
              <a:ln>
                <a:noFill/>
              </a:ln>
              <a:solidFill>
                <a:schemeClr val="bg1"/>
              </a:solidFill>
              <a:effectLst/>
            </a:endParaRPr>
          </a:p>
        </p:txBody>
      </p:sp>
      <p:sp>
        <p:nvSpPr>
          <p:cNvPr id="68" name="フローチャート: 磁気ディスク 67"/>
          <p:cNvSpPr/>
          <p:nvPr/>
        </p:nvSpPr>
        <p:spPr bwMode="auto">
          <a:xfrm>
            <a:off x="2324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69" name="フローチャート: 磁気ディスク 68"/>
          <p:cNvSpPr/>
          <p:nvPr/>
        </p:nvSpPr>
        <p:spPr bwMode="auto">
          <a:xfrm>
            <a:off x="3086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70" name="フローチャート: 磁気ディスク 69"/>
          <p:cNvSpPr/>
          <p:nvPr/>
        </p:nvSpPr>
        <p:spPr bwMode="auto">
          <a:xfrm>
            <a:off x="3848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71" name="フローチャート: 磁気ディスク 70"/>
          <p:cNvSpPr/>
          <p:nvPr/>
        </p:nvSpPr>
        <p:spPr bwMode="auto">
          <a:xfrm>
            <a:off x="21336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a:t>
            </a:r>
            <a:r>
              <a:rPr kumimoji="0" lang="en-US" altLang="ja-JP" sz="1200" b="0" i="0" u="none" strike="noStrike" cap="none" normalizeH="0" dirty="0" smtClean="0">
                <a:ln>
                  <a:noFill/>
                </a:ln>
                <a:solidFill>
                  <a:schemeClr val="bg1"/>
                </a:solidFill>
                <a:effectLst/>
                <a:latin typeface="Arial" charset="0"/>
                <a:ea typeface="HG丸ｺﾞｼｯｸM-PRO" pitchFamily="50" charset="-128"/>
              </a:rPr>
              <a:t>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2" name="フローチャート: 磁気ディスク 71"/>
          <p:cNvSpPr/>
          <p:nvPr/>
        </p:nvSpPr>
        <p:spPr bwMode="auto">
          <a:xfrm>
            <a:off x="28194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3" name="正方形/長方形 72"/>
          <p:cNvSpPr/>
          <p:nvPr/>
        </p:nvSpPr>
        <p:spPr bwMode="auto">
          <a:xfrm>
            <a:off x="2819400" y="2914650"/>
            <a:ext cx="1219200" cy="4572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4" name="正方形/長方形 73"/>
          <p:cNvSpPr/>
          <p:nvPr/>
        </p:nvSpPr>
        <p:spPr bwMode="auto">
          <a:xfrm>
            <a:off x="28194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a:solidFill>
                  <a:schemeClr val="bg1"/>
                </a:solidFill>
              </a:rPr>
              <a:t>B</a:t>
            </a:r>
            <a:r>
              <a:rPr lang="en-US" altLang="ja-JP" dirty="0" smtClean="0">
                <a:solidFill>
                  <a:schemeClr val="bg1"/>
                </a:solidFill>
              </a:rPr>
              <a:t>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5" name="正方形/長方形 74"/>
          <p:cNvSpPr/>
          <p:nvPr/>
        </p:nvSpPr>
        <p:spPr bwMode="auto">
          <a:xfrm>
            <a:off x="35052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B2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6" name="フローチャート: 磁気ディスク 75"/>
          <p:cNvSpPr/>
          <p:nvPr/>
        </p:nvSpPr>
        <p:spPr bwMode="auto">
          <a:xfrm>
            <a:off x="35052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LV3</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7" name="フローチャート: 磁気ディスク 76"/>
          <p:cNvSpPr/>
          <p:nvPr/>
        </p:nvSpPr>
        <p:spPr bwMode="auto">
          <a:xfrm>
            <a:off x="41910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LV4</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8" name="フローチャート: 磁気ディスク 77"/>
          <p:cNvSpPr/>
          <p:nvPr/>
        </p:nvSpPr>
        <p:spPr bwMode="auto">
          <a:xfrm>
            <a:off x="4610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80" name="正方形/長方形 79"/>
          <p:cNvSpPr/>
          <p:nvPr/>
        </p:nvSpPr>
        <p:spPr bwMode="auto">
          <a:xfrm>
            <a:off x="4191000" y="2914650"/>
            <a:ext cx="1219200" cy="4572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1" name="正方形/長方形 80"/>
          <p:cNvSpPr/>
          <p:nvPr/>
        </p:nvSpPr>
        <p:spPr bwMode="auto">
          <a:xfrm>
            <a:off x="41910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C1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2" name="正方形/長方形 81"/>
          <p:cNvSpPr/>
          <p:nvPr/>
        </p:nvSpPr>
        <p:spPr bwMode="auto">
          <a:xfrm>
            <a:off x="48768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C2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3" name="フローチャート: 磁気ディスク 82"/>
          <p:cNvSpPr/>
          <p:nvPr/>
        </p:nvSpPr>
        <p:spPr bwMode="auto">
          <a:xfrm>
            <a:off x="48768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LV5</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4" name="フローチャート: 磁気ディスク 83"/>
          <p:cNvSpPr/>
          <p:nvPr/>
        </p:nvSpPr>
        <p:spPr bwMode="auto">
          <a:xfrm>
            <a:off x="6324600" y="3657600"/>
            <a:ext cx="533400" cy="457200"/>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LV6</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 name="角丸四角形 12"/>
          <p:cNvSpPr/>
          <p:nvPr/>
        </p:nvSpPr>
        <p:spPr bwMode="auto">
          <a:xfrm>
            <a:off x="1447800" y="6096000"/>
            <a:ext cx="3962400" cy="3048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LAN</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6" name="角丸四角形 85"/>
          <p:cNvSpPr/>
          <p:nvPr/>
        </p:nvSpPr>
        <p:spPr bwMode="auto">
          <a:xfrm>
            <a:off x="1447800" y="5638800"/>
            <a:ext cx="1905000" cy="304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Arial" charset="0"/>
                <a:ea typeface="HG丸ｺﾞｼｯｸM-PRO" pitchFamily="50" charset="-128"/>
              </a:rPr>
              <a:t>仮想ネットワーク</a:t>
            </a: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1</a:t>
            </a:r>
            <a:endParaRPr kumimoji="0" lang="ja-JP" altLang="en-US" sz="9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7" name="角丸四角形 86"/>
          <p:cNvSpPr/>
          <p:nvPr/>
        </p:nvSpPr>
        <p:spPr bwMode="auto">
          <a:xfrm>
            <a:off x="3505200" y="5638800"/>
            <a:ext cx="1219200" cy="304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900" dirty="0" smtClean="0">
                <a:solidFill>
                  <a:schemeClr val="bg1"/>
                </a:solidFill>
              </a:rPr>
              <a:t>仮装ネットワーク</a:t>
            </a:r>
            <a:r>
              <a:rPr lang="en-US" altLang="ja-JP" sz="900" dirty="0" smtClean="0">
                <a:solidFill>
                  <a:schemeClr val="bg1"/>
                </a:solidFill>
              </a:rPr>
              <a:t>2</a:t>
            </a:r>
            <a:endParaRPr kumimoji="0" lang="ja-JP" altLang="en-US" sz="900" b="0" i="0" u="none" strike="noStrike" cap="none" normalizeH="0" baseline="0" dirty="0" smtClean="0">
              <a:ln>
                <a:noFill/>
              </a:ln>
              <a:solidFill>
                <a:schemeClr val="bg1"/>
              </a:solidFill>
              <a:effectLst/>
            </a:endParaRPr>
          </a:p>
        </p:txBody>
      </p:sp>
      <p:sp>
        <p:nvSpPr>
          <p:cNvPr id="88" name="角丸四角形 87"/>
          <p:cNvSpPr/>
          <p:nvPr/>
        </p:nvSpPr>
        <p:spPr bwMode="auto">
          <a:xfrm>
            <a:off x="5562600" y="6096000"/>
            <a:ext cx="609600" cy="304800"/>
          </a:xfrm>
          <a:prstGeom prst="roundRect">
            <a:avLst>
              <a:gd name="adj" fmla="val 50000"/>
            </a:avLst>
          </a:prstGeom>
          <a:solidFill>
            <a:srgbClr val="00009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100" b="0" i="0" u="none" strike="noStrike" cap="none" normalizeH="0" baseline="0" dirty="0" smtClean="0">
                <a:ln>
                  <a:noFill/>
                </a:ln>
                <a:solidFill>
                  <a:schemeClr val="bg1"/>
                </a:solidFill>
                <a:effectLst/>
                <a:latin typeface="Arial" charset="0"/>
                <a:ea typeface="HG丸ｺﾞｼｯｸM-PRO" pitchFamily="50" charset="-128"/>
              </a:rPr>
              <a:t>WAN</a:t>
            </a:r>
            <a:endParaRPr kumimoji="0" lang="ja-JP" altLang="en-US" sz="11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9" name="角丸四角形 88"/>
          <p:cNvSpPr/>
          <p:nvPr/>
        </p:nvSpPr>
        <p:spPr bwMode="auto">
          <a:xfrm>
            <a:off x="6324600" y="6096000"/>
            <a:ext cx="2590800" cy="3048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LAN</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0" name="正方形/長方形 89"/>
          <p:cNvSpPr/>
          <p:nvPr/>
        </p:nvSpPr>
        <p:spPr bwMode="auto">
          <a:xfrm>
            <a:off x="6324600" y="4267200"/>
            <a:ext cx="2590800" cy="1143000"/>
          </a:xfrm>
          <a:prstGeom prst="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1" name="正方形/長方形 90"/>
          <p:cNvSpPr/>
          <p:nvPr/>
        </p:nvSpPr>
        <p:spPr bwMode="auto">
          <a:xfrm>
            <a:off x="6324600" y="2914650"/>
            <a:ext cx="1219200" cy="457200"/>
          </a:xfrm>
          <a:prstGeom prst="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2" name="正方形/長方形 91"/>
          <p:cNvSpPr/>
          <p:nvPr/>
        </p:nvSpPr>
        <p:spPr bwMode="auto">
          <a:xfrm>
            <a:off x="6324600" y="2209800"/>
            <a:ext cx="533400" cy="62865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Ｘ</a:t>
            </a:r>
            <a:r>
              <a:rPr lang="en-US" altLang="ja-JP" dirty="0" smtClean="0">
                <a:solidFill>
                  <a:schemeClr val="bg1"/>
                </a:solidFill>
              </a:rPr>
              <a:t>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3" name="正方形/長方形 92"/>
          <p:cNvSpPr/>
          <p:nvPr/>
        </p:nvSpPr>
        <p:spPr bwMode="auto">
          <a:xfrm>
            <a:off x="7010400" y="2209800"/>
            <a:ext cx="533400" cy="62865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Ｘ</a:t>
            </a: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4" name="フローチャート: 磁気ディスク 93"/>
          <p:cNvSpPr/>
          <p:nvPr/>
        </p:nvSpPr>
        <p:spPr bwMode="auto">
          <a:xfrm>
            <a:off x="6528484" y="4419600"/>
            <a:ext cx="685800" cy="685800"/>
          </a:xfrm>
          <a:prstGeom prst="flowChartMagneticDisk">
            <a:avLst/>
          </a:prstGeom>
          <a:solidFill>
            <a:srgbClr val="038006"/>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95" name="フローチャート: 磁気ディスク 94"/>
          <p:cNvSpPr/>
          <p:nvPr/>
        </p:nvSpPr>
        <p:spPr bwMode="auto">
          <a:xfrm>
            <a:off x="7290484" y="4419600"/>
            <a:ext cx="685800" cy="685800"/>
          </a:xfrm>
          <a:prstGeom prst="flowChartMagneticDisk">
            <a:avLst/>
          </a:prstGeom>
          <a:solidFill>
            <a:srgbClr val="038006"/>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96" name="フローチャート: 磁気ディスク 95"/>
          <p:cNvSpPr/>
          <p:nvPr/>
        </p:nvSpPr>
        <p:spPr bwMode="auto">
          <a:xfrm>
            <a:off x="8052484" y="4419600"/>
            <a:ext cx="685800" cy="685800"/>
          </a:xfrm>
          <a:prstGeom prst="flowChartMagneticDisk">
            <a:avLst/>
          </a:prstGeom>
          <a:solidFill>
            <a:srgbClr val="038006"/>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99" name="フローチャート: 磁気ディスク 98"/>
          <p:cNvSpPr/>
          <p:nvPr/>
        </p:nvSpPr>
        <p:spPr bwMode="auto">
          <a:xfrm>
            <a:off x="7010400" y="3657600"/>
            <a:ext cx="533400" cy="457200"/>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LV7</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5" name="フローチャート: 磁気ディスク 104"/>
          <p:cNvSpPr/>
          <p:nvPr/>
        </p:nvSpPr>
        <p:spPr bwMode="auto">
          <a:xfrm>
            <a:off x="7696200" y="3657600"/>
            <a:ext cx="533400" cy="457200"/>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LV8</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6" name="正方形/長方形 105"/>
          <p:cNvSpPr/>
          <p:nvPr/>
        </p:nvSpPr>
        <p:spPr bwMode="auto">
          <a:xfrm>
            <a:off x="7696200" y="2914650"/>
            <a:ext cx="1219200" cy="457200"/>
          </a:xfrm>
          <a:prstGeom prst="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7" name="正方形/長方形 106"/>
          <p:cNvSpPr/>
          <p:nvPr/>
        </p:nvSpPr>
        <p:spPr bwMode="auto">
          <a:xfrm>
            <a:off x="7696200" y="2209800"/>
            <a:ext cx="533400" cy="62865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Ｙ</a:t>
            </a:r>
            <a:r>
              <a:rPr lang="en-US" altLang="ja-JP" dirty="0" smtClean="0">
                <a:solidFill>
                  <a:schemeClr val="bg1"/>
                </a:solidFill>
              </a:rPr>
              <a:t>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8" name="正方形/長方形 107"/>
          <p:cNvSpPr/>
          <p:nvPr/>
        </p:nvSpPr>
        <p:spPr bwMode="auto">
          <a:xfrm>
            <a:off x="8382000" y="2209800"/>
            <a:ext cx="533400" cy="62865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Ｙ</a:t>
            </a: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9" name="フローチャート: 磁気ディスク 108"/>
          <p:cNvSpPr/>
          <p:nvPr/>
        </p:nvSpPr>
        <p:spPr bwMode="auto">
          <a:xfrm>
            <a:off x="8382000" y="3657600"/>
            <a:ext cx="533400" cy="457200"/>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LV9</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10" name="フローチャート: 磁気ディスク 109"/>
          <p:cNvSpPr/>
          <p:nvPr/>
        </p:nvSpPr>
        <p:spPr bwMode="auto">
          <a:xfrm>
            <a:off x="14478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LV0</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6" name="角丸四角形 135"/>
          <p:cNvSpPr/>
          <p:nvPr/>
        </p:nvSpPr>
        <p:spPr bwMode="auto">
          <a:xfrm>
            <a:off x="7010400" y="5638800"/>
            <a:ext cx="1905000" cy="304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Arial" charset="0"/>
                <a:ea typeface="HG丸ｺﾞｼｯｸM-PRO" pitchFamily="50" charset="-128"/>
              </a:rPr>
              <a:t>仮装ネットワーク</a:t>
            </a: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4</a:t>
            </a:r>
            <a:endParaRPr kumimoji="0" lang="ja-JP" altLang="en-US" sz="9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8" name="角丸四角形 137"/>
          <p:cNvSpPr/>
          <p:nvPr/>
        </p:nvSpPr>
        <p:spPr bwMode="auto">
          <a:xfrm>
            <a:off x="4876800" y="5638800"/>
            <a:ext cx="1981200" cy="304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Arial" charset="0"/>
                <a:ea typeface="HG丸ｺﾞｼｯｸM-PRO" pitchFamily="50" charset="-128"/>
              </a:rPr>
              <a:t>仮装ネットワーク</a:t>
            </a: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3</a:t>
            </a:r>
            <a:endParaRPr kumimoji="0" lang="ja-JP" altLang="en-US" sz="9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21" name="直線コネクタ 20"/>
          <p:cNvCxnSpPr>
            <a:stCxn id="13" idx="3"/>
            <a:endCxn id="88" idx="1"/>
          </p:cNvCxnSpPr>
          <p:nvPr/>
        </p:nvCxnSpPr>
        <p:spPr bwMode="auto">
          <a:xfrm>
            <a:off x="5410200" y="6248400"/>
            <a:ext cx="152400" cy="0"/>
          </a:xfrm>
          <a:prstGeom prst="line">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141" name="直線コネクタ 140"/>
          <p:cNvCxnSpPr>
            <a:stCxn id="88" idx="3"/>
            <a:endCxn id="89" idx="1"/>
          </p:cNvCxnSpPr>
          <p:nvPr/>
        </p:nvCxnSpPr>
        <p:spPr bwMode="auto">
          <a:xfrm>
            <a:off x="6172200" y="6248400"/>
            <a:ext cx="152400" cy="0"/>
          </a:xfrm>
          <a:prstGeom prst="line">
            <a:avLst/>
          </a:prstGeom>
          <a:solidFill>
            <a:schemeClr val="bg1"/>
          </a:solidFill>
          <a:ln w="38100" cap="flat" cmpd="sng" algn="ctr">
            <a:solidFill>
              <a:srgbClr val="4168A7"/>
            </a:solidFill>
            <a:prstDash val="solid"/>
            <a:round/>
            <a:headEnd type="none" w="med" len="med"/>
            <a:tailEnd type="none" w="med" len="med"/>
          </a:ln>
          <a:effectLst/>
          <a:extLst/>
        </p:spPr>
      </p:cxnSp>
      <p:pic>
        <p:nvPicPr>
          <p:cNvPr id="142"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5562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テキスト ボックス 26"/>
          <p:cNvSpPr txBox="1"/>
          <p:nvPr/>
        </p:nvSpPr>
        <p:spPr>
          <a:xfrm>
            <a:off x="2358835" y="1809690"/>
            <a:ext cx="2140330" cy="400110"/>
          </a:xfrm>
          <a:prstGeom prst="rect">
            <a:avLst/>
          </a:prstGeom>
          <a:noFill/>
        </p:spPr>
        <p:txBody>
          <a:bodyPr wrap="none" rtlCol="0">
            <a:spAutoFit/>
          </a:bodyPr>
          <a:lstStyle/>
          <a:p>
            <a:pPr algn="ctr"/>
            <a:r>
              <a:rPr kumimoji="1" lang="ja-JP" altLang="en-US" sz="2000" dirty="0" smtClean="0">
                <a:solidFill>
                  <a:srgbClr val="0000FF"/>
                </a:solidFill>
                <a:latin typeface="HGP創英角ｺﾞｼｯｸUB"/>
                <a:ea typeface="HGP創英角ｺﾞｼｯｸUB"/>
                <a:cs typeface="HGP創英角ｺﾞｼｯｸUB"/>
              </a:rPr>
              <a:t>データセンター　</a:t>
            </a:r>
            <a:r>
              <a:rPr kumimoji="1" lang="en-US" altLang="ja-JP" sz="2000" dirty="0" smtClean="0">
                <a:solidFill>
                  <a:srgbClr val="0000FF"/>
                </a:solidFill>
                <a:latin typeface="HGP創英角ｺﾞｼｯｸUB"/>
                <a:ea typeface="HGP創英角ｺﾞｼｯｸUB"/>
                <a:cs typeface="HGP創英角ｺﾞｼｯｸUB"/>
              </a:rPr>
              <a:t>Ⅰ</a:t>
            </a:r>
            <a:endParaRPr kumimoji="1" lang="ja-JP" altLang="en-US" sz="2000" dirty="0">
              <a:solidFill>
                <a:srgbClr val="0000FF"/>
              </a:solidFill>
              <a:latin typeface="HGP創英角ｺﾞｼｯｸUB"/>
              <a:ea typeface="HGP創英角ｺﾞｼｯｸUB"/>
              <a:cs typeface="HGP創英角ｺﾞｼｯｸUB"/>
            </a:endParaRPr>
          </a:p>
        </p:txBody>
      </p:sp>
      <p:sp>
        <p:nvSpPr>
          <p:cNvPr id="158" name="テキスト ボックス 157"/>
          <p:cNvSpPr txBox="1"/>
          <p:nvPr/>
        </p:nvSpPr>
        <p:spPr>
          <a:xfrm>
            <a:off x="6553200" y="1809690"/>
            <a:ext cx="2140330" cy="400110"/>
          </a:xfrm>
          <a:prstGeom prst="rect">
            <a:avLst/>
          </a:prstGeom>
          <a:noFill/>
        </p:spPr>
        <p:txBody>
          <a:bodyPr wrap="none" rtlCol="0">
            <a:spAutoFit/>
          </a:bodyPr>
          <a:lstStyle/>
          <a:p>
            <a:pPr algn="ctr"/>
            <a:r>
              <a:rPr kumimoji="1" lang="ja-JP" altLang="en-US" sz="2000" dirty="0" smtClean="0">
                <a:solidFill>
                  <a:srgbClr val="008000"/>
                </a:solidFill>
                <a:latin typeface="HGP創英角ｺﾞｼｯｸUB"/>
                <a:ea typeface="HGP創英角ｺﾞｼｯｸUB"/>
                <a:cs typeface="HGP創英角ｺﾞｼｯｸUB"/>
              </a:rPr>
              <a:t>データセンター　</a:t>
            </a:r>
            <a:r>
              <a:rPr kumimoji="1" lang="en-US" altLang="ja-JP" sz="2000" dirty="0" smtClean="0">
                <a:solidFill>
                  <a:srgbClr val="008000"/>
                </a:solidFill>
                <a:latin typeface="HGP創英角ｺﾞｼｯｸUB"/>
                <a:ea typeface="HGP創英角ｺﾞｼｯｸUB"/>
                <a:cs typeface="HGP創英角ｺﾞｼｯｸUB"/>
              </a:rPr>
              <a:t>Ⅱ</a:t>
            </a:r>
            <a:endParaRPr kumimoji="1" lang="ja-JP" altLang="en-US" sz="2000" dirty="0">
              <a:solidFill>
                <a:srgbClr val="008000"/>
              </a:solidFill>
              <a:latin typeface="HGP創英角ｺﾞｼｯｸUB"/>
              <a:ea typeface="HGP創英角ｺﾞｼｯｸUB"/>
              <a:cs typeface="HGP創英角ｺﾞｼｯｸUB"/>
            </a:endParaRPr>
          </a:p>
        </p:txBody>
      </p:sp>
      <p:sp>
        <p:nvSpPr>
          <p:cNvPr id="159" name="テキスト ボックス 158"/>
          <p:cNvSpPr txBox="1"/>
          <p:nvPr/>
        </p:nvSpPr>
        <p:spPr>
          <a:xfrm>
            <a:off x="2693913" y="5105400"/>
            <a:ext cx="1470174" cy="307777"/>
          </a:xfrm>
          <a:prstGeom prst="rect">
            <a:avLst/>
          </a:prstGeom>
          <a:noFill/>
        </p:spPr>
        <p:txBody>
          <a:bodyPr wrap="none" rtlCol="0">
            <a:spAutoFit/>
          </a:bodyPr>
          <a:lstStyle/>
          <a:p>
            <a:pPr algn="ctr"/>
            <a:r>
              <a:rPr kumimoji="1" lang="ja-JP" altLang="en-US" sz="1400" dirty="0" smtClean="0">
                <a:solidFill>
                  <a:srgbClr val="0000FF"/>
                </a:solidFill>
                <a:latin typeface="HGP創英角ｺﾞｼｯｸUB"/>
                <a:ea typeface="HGP創英角ｺﾞｼｯｸUB"/>
                <a:cs typeface="HGP創英角ｺﾞｼｯｸUB"/>
              </a:rPr>
              <a:t>ストレージ・プール</a:t>
            </a:r>
            <a:endParaRPr kumimoji="1" lang="ja-JP" altLang="en-US" sz="1400" dirty="0">
              <a:solidFill>
                <a:srgbClr val="0000FF"/>
              </a:solidFill>
              <a:latin typeface="HGP創英角ｺﾞｼｯｸUB"/>
              <a:ea typeface="HGP創英角ｺﾞｼｯｸUB"/>
              <a:cs typeface="HGP創英角ｺﾞｼｯｸUB"/>
            </a:endParaRPr>
          </a:p>
        </p:txBody>
      </p:sp>
      <p:sp>
        <p:nvSpPr>
          <p:cNvPr id="160" name="テキスト ボックス 159"/>
          <p:cNvSpPr txBox="1"/>
          <p:nvPr/>
        </p:nvSpPr>
        <p:spPr>
          <a:xfrm>
            <a:off x="6934200" y="5105400"/>
            <a:ext cx="1470174" cy="307777"/>
          </a:xfrm>
          <a:prstGeom prst="rect">
            <a:avLst/>
          </a:prstGeom>
          <a:noFill/>
        </p:spPr>
        <p:txBody>
          <a:bodyPr wrap="none" rtlCol="0">
            <a:spAutoFit/>
          </a:bodyPr>
          <a:lstStyle/>
          <a:p>
            <a:pPr algn="ctr"/>
            <a:r>
              <a:rPr kumimoji="1" lang="ja-JP" altLang="en-US" sz="1400" dirty="0" smtClean="0">
                <a:solidFill>
                  <a:srgbClr val="008000"/>
                </a:solidFill>
                <a:latin typeface="HGP創英角ｺﾞｼｯｸUB"/>
                <a:ea typeface="HGP創英角ｺﾞｼｯｸUB"/>
                <a:cs typeface="HGP創英角ｺﾞｼｯｸUB"/>
              </a:rPr>
              <a:t>ストレージ・プール</a:t>
            </a:r>
            <a:endParaRPr kumimoji="1" lang="ja-JP" altLang="en-US" sz="1400" dirty="0">
              <a:solidFill>
                <a:srgbClr val="008000"/>
              </a:solidFill>
              <a:latin typeface="HGP創英角ｺﾞｼｯｸUB"/>
              <a:ea typeface="HGP創英角ｺﾞｼｯｸUB"/>
              <a:cs typeface="HGP創英角ｺﾞｼｯｸUB"/>
            </a:endParaRPr>
          </a:p>
        </p:txBody>
      </p:sp>
      <p:sp>
        <p:nvSpPr>
          <p:cNvPr id="28" name="左右矢印 27"/>
          <p:cNvSpPr/>
          <p:nvPr/>
        </p:nvSpPr>
        <p:spPr bwMode="auto">
          <a:xfrm>
            <a:off x="1371600" y="914400"/>
            <a:ext cx="7620000" cy="762000"/>
          </a:xfrm>
          <a:prstGeom prst="leftRightArrow">
            <a:avLst/>
          </a:prstGeom>
          <a:gradFill>
            <a:gsLst>
              <a:gs pos="0">
                <a:srgbClr val="3333FF"/>
              </a:gs>
              <a:gs pos="49000">
                <a:schemeClr val="accent2">
                  <a:tint val="37000"/>
                  <a:satMod val="300000"/>
                </a:schemeClr>
              </a:gs>
              <a:gs pos="100000">
                <a:srgbClr val="669900"/>
              </a:gs>
            </a:gsLst>
            <a:lin ang="0" scaled="0"/>
          </a:gra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i="0" u="none" strike="noStrike" normalizeH="0" baseline="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charset="0"/>
                <a:ea typeface="HG丸ｺﾞｼｯｸM-PRO" pitchFamily="50" charset="-128"/>
              </a:rPr>
              <a:t>IT</a:t>
            </a:r>
            <a:r>
              <a:rPr kumimoji="0" lang="ja-JP" altLang="en-US" sz="1400" i="0" u="none" strike="noStrike" normalizeH="0" baseline="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charset="0"/>
                <a:ea typeface="HG丸ｺﾞｼｯｸM-PRO" pitchFamily="50" charset="-128"/>
              </a:rPr>
              <a:t>基盤をすべてソフトウェアで動的に定義し、管理できるようにすること</a:t>
            </a:r>
          </a:p>
        </p:txBody>
      </p:sp>
      <p:grpSp>
        <p:nvGrpSpPr>
          <p:cNvPr id="5" name="図形グループ 4"/>
          <p:cNvGrpSpPr/>
          <p:nvPr/>
        </p:nvGrpSpPr>
        <p:grpSpPr>
          <a:xfrm>
            <a:off x="152400" y="1752600"/>
            <a:ext cx="1066800" cy="3429000"/>
            <a:chOff x="152400" y="1752600"/>
            <a:chExt cx="1066800" cy="3429000"/>
          </a:xfrm>
        </p:grpSpPr>
        <p:grpSp>
          <p:nvGrpSpPr>
            <p:cNvPr id="2" name="図形グループ 1"/>
            <p:cNvGrpSpPr/>
            <p:nvPr/>
          </p:nvGrpSpPr>
          <p:grpSpPr>
            <a:xfrm>
              <a:off x="152400" y="1752600"/>
              <a:ext cx="1066800" cy="3429000"/>
              <a:chOff x="152400" y="1752600"/>
              <a:chExt cx="1066800" cy="3429000"/>
            </a:xfrm>
          </p:grpSpPr>
          <p:sp>
            <p:nvSpPr>
              <p:cNvPr id="26" name="角丸四角形吹き出し 25"/>
              <p:cNvSpPr/>
              <p:nvPr/>
            </p:nvSpPr>
            <p:spPr bwMode="auto">
              <a:xfrm>
                <a:off x="152400" y="1752600"/>
                <a:ext cx="1066800" cy="3429000"/>
              </a:xfrm>
              <a:prstGeom prst="wedgeRoundRectCallout">
                <a:avLst>
                  <a:gd name="adj1" fmla="val 3645"/>
                  <a:gd name="adj2" fmla="val 60769"/>
                  <a:gd name="adj3" fmla="val 16667"/>
                </a:avLst>
              </a:prstGeom>
              <a:ln>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3" name="正方形/長方形 142"/>
              <p:cNvSpPr/>
              <p:nvPr/>
            </p:nvSpPr>
            <p:spPr bwMode="auto">
              <a:xfrm>
                <a:off x="272143" y="3429000"/>
                <a:ext cx="381000" cy="53340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chemeClr val="bg1"/>
                    </a:solidFill>
                    <a:latin typeface="Arial" charset="0"/>
                    <a:ea typeface="HG丸ｺﾞｼｯｸM-PRO" pitchFamily="50" charset="-128"/>
                  </a:rPr>
                  <a:t>Ｃ２</a:t>
                </a:r>
                <a:endParaRPr kumimoji="0" lang="ja-JP" altLang="en-US" sz="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54" name="フローチャート: 磁気ディスク 153"/>
              <p:cNvSpPr/>
              <p:nvPr/>
            </p:nvSpPr>
            <p:spPr bwMode="auto">
              <a:xfrm>
                <a:off x="272143" y="4084782"/>
                <a:ext cx="381000" cy="387927"/>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700" b="0" i="0" u="none" strike="noStrike" cap="none" normalizeH="0" baseline="0" dirty="0" smtClean="0">
                    <a:ln>
                      <a:noFill/>
                    </a:ln>
                    <a:solidFill>
                      <a:schemeClr val="bg1"/>
                    </a:solidFill>
                    <a:effectLst/>
                    <a:latin typeface="Arial" charset="0"/>
                    <a:ea typeface="HG丸ｺﾞｼｯｸM-PRO" pitchFamily="50" charset="-128"/>
                  </a:rPr>
                  <a:t>LV</a:t>
                </a:r>
                <a:r>
                  <a:rPr kumimoji="0" lang="ja-JP" altLang="en-US" sz="700" b="0" i="0" u="none" strike="noStrike" cap="none" normalizeH="0" baseline="0" dirty="0" smtClean="0">
                    <a:ln>
                      <a:noFill/>
                    </a:ln>
                    <a:solidFill>
                      <a:schemeClr val="bg1"/>
                    </a:solidFill>
                    <a:effectLst/>
                    <a:latin typeface="Arial" charset="0"/>
                    <a:ea typeface="HG丸ｺﾞｼｯｸM-PRO" pitchFamily="50" charset="-128"/>
                  </a:rPr>
                  <a:t>５</a:t>
                </a:r>
              </a:p>
            </p:txBody>
          </p:sp>
          <p:sp>
            <p:nvSpPr>
              <p:cNvPr id="155" name="フローチャート: 磁気ディスク 154"/>
              <p:cNvSpPr/>
              <p:nvPr/>
            </p:nvSpPr>
            <p:spPr bwMode="auto">
              <a:xfrm>
                <a:off x="729343" y="4084782"/>
                <a:ext cx="381000" cy="387927"/>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700" b="0" i="0" u="none" strike="noStrike" cap="none" normalizeH="0" baseline="0" dirty="0" smtClean="0">
                    <a:ln>
                      <a:noFill/>
                    </a:ln>
                    <a:solidFill>
                      <a:schemeClr val="bg1"/>
                    </a:solidFill>
                    <a:effectLst/>
                    <a:latin typeface="Arial" charset="0"/>
                    <a:ea typeface="HG丸ｺﾞｼｯｸM-PRO" pitchFamily="50" charset="-128"/>
                  </a:rPr>
                  <a:t>LV</a:t>
                </a:r>
                <a:r>
                  <a:rPr kumimoji="0" lang="ja-JP" altLang="en-US" sz="700" b="0" i="0" u="none" strike="noStrike" cap="none" normalizeH="0" baseline="0" dirty="0" smtClean="0">
                    <a:ln>
                      <a:noFill/>
                    </a:ln>
                    <a:solidFill>
                      <a:schemeClr val="bg1"/>
                    </a:solidFill>
                    <a:effectLst/>
                    <a:latin typeface="Arial" charset="0"/>
                    <a:ea typeface="HG丸ｺﾞｼｯｸM-PRO" pitchFamily="50" charset="-128"/>
                  </a:rPr>
                  <a:t>６</a:t>
                </a:r>
              </a:p>
            </p:txBody>
          </p:sp>
          <p:sp>
            <p:nvSpPr>
              <p:cNvPr id="156" name="正方形/長方形 155"/>
              <p:cNvSpPr/>
              <p:nvPr/>
            </p:nvSpPr>
            <p:spPr bwMode="auto">
              <a:xfrm>
                <a:off x="729343" y="3429000"/>
                <a:ext cx="381000" cy="53340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sz="800"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chemeClr val="bg1"/>
                    </a:solidFill>
                  </a:rPr>
                  <a:t>Ｘ</a:t>
                </a:r>
                <a:r>
                  <a:rPr lang="en-US" altLang="ja-JP" sz="800" dirty="0" smtClean="0">
                    <a:solidFill>
                      <a:schemeClr val="bg1"/>
                    </a:solidFill>
                  </a:rPr>
                  <a:t>1</a:t>
                </a:r>
                <a:endParaRPr kumimoji="0" lang="ja-JP" altLang="en-US" sz="800" b="0" i="0" u="none" strike="noStrike" cap="none" normalizeH="0" baseline="0" dirty="0" smtClean="0">
                  <a:ln>
                    <a:noFill/>
                  </a:ln>
                  <a:solidFill>
                    <a:schemeClr val="bg1"/>
                  </a:solidFill>
                  <a:effectLst/>
                </a:endParaRPr>
              </a:p>
            </p:txBody>
          </p:sp>
          <p:sp>
            <p:nvSpPr>
              <p:cNvPr id="157" name="角丸四角形 156"/>
              <p:cNvSpPr/>
              <p:nvPr/>
            </p:nvSpPr>
            <p:spPr bwMode="auto">
              <a:xfrm>
                <a:off x="272143" y="4618182"/>
                <a:ext cx="870857" cy="258618"/>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chemeClr val="bg1"/>
                    </a:solidFill>
                  </a:rPr>
                  <a:t>仮装ネットワーク　</a:t>
                </a:r>
                <a:r>
                  <a:rPr lang="en-US" altLang="ja-JP" sz="800" dirty="0" smtClean="0">
                    <a:solidFill>
                      <a:schemeClr val="bg1"/>
                    </a:solidFill>
                  </a:rPr>
                  <a:t>3</a:t>
                </a:r>
                <a:endParaRPr kumimoji="0" lang="ja-JP" altLang="en-US" sz="800" b="0" i="0" u="none" strike="noStrike" cap="none" normalizeH="0" baseline="0" dirty="0" smtClean="0">
                  <a:ln>
                    <a:noFill/>
                  </a:ln>
                  <a:solidFill>
                    <a:schemeClr val="bg1"/>
                  </a:solidFill>
                  <a:effectLst/>
                </a:endParaRPr>
              </a:p>
            </p:txBody>
          </p:sp>
          <p:sp>
            <p:nvSpPr>
              <p:cNvPr id="29" name="テキスト ボックス 28"/>
              <p:cNvSpPr txBox="1"/>
              <p:nvPr/>
            </p:nvSpPr>
            <p:spPr>
              <a:xfrm>
                <a:off x="152400" y="1923770"/>
                <a:ext cx="1064645" cy="895630"/>
              </a:xfrm>
              <a:prstGeom prst="rect">
                <a:avLst/>
              </a:prstGeom>
              <a:noFill/>
            </p:spPr>
            <p:txBody>
              <a:bodyPr wrap="square" rtlCol="0">
                <a:spAutoFit/>
              </a:bodyPr>
              <a:lstStyle/>
              <a:p>
                <a:r>
                  <a:rPr kumimoji="1" lang="ja-JP" altLang="en-US" sz="900" dirty="0" smtClean="0"/>
                  <a:t>ネットワーク上</a:t>
                </a:r>
                <a:endParaRPr kumimoji="1" lang="en-US" altLang="ja-JP" sz="900" dirty="0" smtClean="0"/>
              </a:p>
              <a:p>
                <a:r>
                  <a:rPr kumimoji="1" lang="ja-JP" altLang="en-US" sz="900" dirty="0" smtClean="0"/>
                  <a:t>のリソースを</a:t>
                </a:r>
                <a:endParaRPr kumimoji="1" lang="en-US" altLang="ja-JP" sz="900" dirty="0" smtClean="0"/>
              </a:p>
              <a:p>
                <a:r>
                  <a:rPr kumimoji="1" lang="ja-JP" altLang="en-US" sz="900" dirty="0" smtClean="0"/>
                  <a:t>単一リソース・</a:t>
                </a:r>
                <a:endParaRPr kumimoji="1" lang="en-US" altLang="ja-JP" sz="900" dirty="0" smtClean="0"/>
              </a:p>
              <a:p>
                <a:r>
                  <a:rPr kumimoji="1" lang="ja-JP" altLang="en-US" sz="900" dirty="0" smtClean="0"/>
                  <a:t>プールとして</a:t>
                </a:r>
                <a:endParaRPr kumimoji="1" lang="en-US" altLang="ja-JP" sz="900" dirty="0" smtClean="0"/>
              </a:p>
              <a:p>
                <a:r>
                  <a:rPr kumimoji="1" lang="ja-JP" altLang="en-US" sz="900" dirty="0" smtClean="0"/>
                  <a:t>利用</a:t>
                </a:r>
                <a:endParaRPr kumimoji="1" lang="ja-JP" altLang="en-US" sz="900" dirty="0"/>
              </a:p>
            </p:txBody>
          </p:sp>
        </p:grpSp>
        <p:sp>
          <p:nvSpPr>
            <p:cNvPr id="4" name="テキスト ボックス 3"/>
            <p:cNvSpPr txBox="1"/>
            <p:nvPr/>
          </p:nvSpPr>
          <p:spPr>
            <a:xfrm>
              <a:off x="207553" y="3045768"/>
              <a:ext cx="997689" cy="246221"/>
            </a:xfrm>
            <a:prstGeom prst="rect">
              <a:avLst/>
            </a:prstGeom>
            <a:noFill/>
          </p:spPr>
          <p:txBody>
            <a:bodyPr wrap="none" rtlCol="0">
              <a:spAutoFit/>
            </a:bodyPr>
            <a:lstStyle/>
            <a:p>
              <a:pPr algn="ctr"/>
              <a:r>
                <a:rPr kumimoji="1" lang="ja-JP" altLang="en-US" sz="1000" dirty="0" smtClean="0">
                  <a:latin typeface="HGP創英角ｺﾞｼｯｸUB"/>
                  <a:ea typeface="HGP創英角ｺﾞｼｯｸUB"/>
                  <a:cs typeface="HGP創英角ｺﾞｼｯｸUB"/>
                </a:rPr>
                <a:t>ユーザー・ビュー</a:t>
              </a:r>
              <a:endParaRPr kumimoji="1" lang="ja-JP" altLang="en-US" sz="1000" dirty="0">
                <a:latin typeface="HGP創英角ｺﾞｼｯｸUB"/>
                <a:ea typeface="HGP創英角ｺﾞｼｯｸUB"/>
                <a:cs typeface="HGP創英角ｺﾞｼｯｸUB"/>
              </a:endParaRPr>
            </a:p>
          </p:txBody>
        </p:sp>
      </p:grpSp>
    </p:spTree>
    <p:extLst>
      <p:ext uri="{BB962C8B-B14F-4D97-AF65-F5344CB8AC3E}">
        <p14:creationId xmlns:p14="http://schemas.microsoft.com/office/powerpoint/2010/main" val="9634802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fade">
                                      <p:cBhvr>
                                        <p:cTn id="10" dur="500"/>
                                        <p:tgtEl>
                                          <p:spTgt spid="6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4"/>
                                        </p:tgtEl>
                                        <p:attrNameLst>
                                          <p:attrName>style.visibility</p:attrName>
                                        </p:attrNameLst>
                                      </p:cBhvr>
                                      <p:to>
                                        <p:strVal val="visible"/>
                                      </p:to>
                                    </p:set>
                                    <p:animEffect transition="in" filter="fade">
                                      <p:cBhvr>
                                        <p:cTn id="13" dur="500"/>
                                        <p:tgtEl>
                                          <p:spTgt spid="7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500"/>
                                        <p:tgtEl>
                                          <p:spTgt spid="7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fade">
                                      <p:cBhvr>
                                        <p:cTn id="19" dur="500"/>
                                        <p:tgtEl>
                                          <p:spTgt spid="81"/>
                                        </p:tgtEl>
                                      </p:cBhvr>
                                    </p:animEffect>
                                  </p:childTnLst>
                                </p:cTn>
                              </p:par>
                              <p:par>
                                <p:cTn id="20" presetID="10" presetClass="entr" presetSubtype="0" fill="hold" grpId="1" nodeType="with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par>
                                <p:cTn id="23" presetID="10" presetClass="entr" presetSubtype="0" fill="hold" grpId="1" nodeType="withEffect">
                                  <p:stCondLst>
                                    <p:cond delay="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500"/>
                                        <p:tgtEl>
                                          <p:spTgt spid="9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500"/>
                                        <p:tgtEl>
                                          <p:spTgt spid="9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7"/>
                                        </p:tgtEl>
                                        <p:attrNameLst>
                                          <p:attrName>style.visibility</p:attrName>
                                        </p:attrNameLst>
                                      </p:cBhvr>
                                      <p:to>
                                        <p:strVal val="visible"/>
                                      </p:to>
                                    </p:set>
                                    <p:animEffect transition="in" filter="fade">
                                      <p:cBhvr>
                                        <p:cTn id="31" dur="500"/>
                                        <p:tgtEl>
                                          <p:spTgt spid="10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fade">
                                      <p:cBhvr>
                                        <p:cTn id="34" dur="500"/>
                                        <p:tgtEl>
                                          <p:spTgt spid="10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1"/>
                                        </p:tgtEl>
                                        <p:attrNameLst>
                                          <p:attrName>style.visibility</p:attrName>
                                        </p:attrNameLst>
                                      </p:cBhvr>
                                      <p:to>
                                        <p:strVal val="visible"/>
                                      </p:to>
                                    </p:set>
                                    <p:animEffect transition="in" filter="fade">
                                      <p:cBhvr>
                                        <p:cTn id="37" dur="500"/>
                                        <p:tgtEl>
                                          <p:spTgt spid="7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2"/>
                                        </p:tgtEl>
                                        <p:attrNameLst>
                                          <p:attrName>style.visibility</p:attrName>
                                        </p:attrNameLst>
                                      </p:cBhvr>
                                      <p:to>
                                        <p:strVal val="visible"/>
                                      </p:to>
                                    </p:set>
                                    <p:animEffect transition="in" filter="fade">
                                      <p:cBhvr>
                                        <p:cTn id="40" dur="500"/>
                                        <p:tgtEl>
                                          <p:spTgt spid="7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500"/>
                                        <p:tgtEl>
                                          <p:spTgt spid="7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7"/>
                                        </p:tgtEl>
                                        <p:attrNameLst>
                                          <p:attrName>style.visibility</p:attrName>
                                        </p:attrNameLst>
                                      </p:cBhvr>
                                      <p:to>
                                        <p:strVal val="visible"/>
                                      </p:to>
                                    </p:set>
                                    <p:animEffect transition="in" filter="fade">
                                      <p:cBhvr>
                                        <p:cTn id="46" dur="500"/>
                                        <p:tgtEl>
                                          <p:spTgt spid="7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3"/>
                                        </p:tgtEl>
                                        <p:attrNameLst>
                                          <p:attrName>style.visibility</p:attrName>
                                        </p:attrNameLst>
                                      </p:cBhvr>
                                      <p:to>
                                        <p:strVal val="visible"/>
                                      </p:to>
                                    </p:set>
                                    <p:animEffect transition="in" filter="fade">
                                      <p:cBhvr>
                                        <p:cTn id="49" dur="500"/>
                                        <p:tgtEl>
                                          <p:spTgt spid="8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84"/>
                                        </p:tgtEl>
                                        <p:attrNameLst>
                                          <p:attrName>style.visibility</p:attrName>
                                        </p:attrNameLst>
                                      </p:cBhvr>
                                      <p:to>
                                        <p:strVal val="visible"/>
                                      </p:to>
                                    </p:set>
                                    <p:animEffect transition="in" filter="fade">
                                      <p:cBhvr>
                                        <p:cTn id="52" dur="500"/>
                                        <p:tgtEl>
                                          <p:spTgt spid="8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Effect transition="in" filter="fade">
                                      <p:cBhvr>
                                        <p:cTn id="55" dur="500"/>
                                        <p:tgtEl>
                                          <p:spTgt spid="9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9"/>
                                        </p:tgtEl>
                                        <p:attrNameLst>
                                          <p:attrName>style.visibility</p:attrName>
                                        </p:attrNameLst>
                                      </p:cBhvr>
                                      <p:to>
                                        <p:strVal val="visible"/>
                                      </p:to>
                                    </p:set>
                                    <p:animEffect transition="in" filter="fade">
                                      <p:cBhvr>
                                        <p:cTn id="61" dur="500"/>
                                        <p:tgtEl>
                                          <p:spTgt spid="10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0"/>
                                        </p:tgtEl>
                                        <p:attrNameLst>
                                          <p:attrName>style.visibility</p:attrName>
                                        </p:attrNameLst>
                                      </p:cBhvr>
                                      <p:to>
                                        <p:strVal val="visible"/>
                                      </p:to>
                                    </p:set>
                                    <p:animEffect transition="in" filter="fade">
                                      <p:cBhvr>
                                        <p:cTn id="64" dur="500"/>
                                        <p:tgtEl>
                                          <p:spTgt spid="11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fade">
                                      <p:cBhvr>
                                        <p:cTn id="67" dur="500"/>
                                        <p:tgtEl>
                                          <p:spTgt spid="8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87"/>
                                        </p:tgtEl>
                                        <p:attrNameLst>
                                          <p:attrName>style.visibility</p:attrName>
                                        </p:attrNameLst>
                                      </p:cBhvr>
                                      <p:to>
                                        <p:strVal val="visible"/>
                                      </p:to>
                                    </p:set>
                                    <p:animEffect transition="in" filter="fade">
                                      <p:cBhvr>
                                        <p:cTn id="70" dur="500"/>
                                        <p:tgtEl>
                                          <p:spTgt spid="8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36"/>
                                        </p:tgtEl>
                                        <p:attrNameLst>
                                          <p:attrName>style.visibility</p:attrName>
                                        </p:attrNameLst>
                                      </p:cBhvr>
                                      <p:to>
                                        <p:strVal val="visible"/>
                                      </p:to>
                                    </p:set>
                                    <p:animEffect transition="in" filter="fade">
                                      <p:cBhvr>
                                        <p:cTn id="73" dur="500"/>
                                        <p:tgtEl>
                                          <p:spTgt spid="13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8"/>
                                        </p:tgtEl>
                                        <p:attrNameLst>
                                          <p:attrName>style.visibility</p:attrName>
                                        </p:attrNameLst>
                                      </p:cBhvr>
                                      <p:to>
                                        <p:strVal val="visible"/>
                                      </p:to>
                                    </p:set>
                                    <p:animEffect transition="in" filter="fade">
                                      <p:cBhvr>
                                        <p:cTn id="76" dur="500"/>
                                        <p:tgtEl>
                                          <p:spTgt spid="138"/>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37" fill="hold" grpId="0" nodeType="click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barn(outVertical)">
                                      <p:cBhvr>
                                        <p:cTn id="81" dur="500"/>
                                        <p:tgtEl>
                                          <p:spTgt spid="28"/>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nodeType="clickEffect">
                                  <p:stCondLst>
                                    <p:cond delay="0"/>
                                  </p:stCondLst>
                                  <p:childTnLst>
                                    <p:set>
                                      <p:cBhvr>
                                        <p:cTn id="85" dur="1" fill="hold">
                                          <p:stCondLst>
                                            <p:cond delay="0"/>
                                          </p:stCondLst>
                                        </p:cTn>
                                        <p:tgtEl>
                                          <p:spTgt spid="5"/>
                                        </p:tgtEl>
                                        <p:attrNameLst>
                                          <p:attrName>style.visibility</p:attrName>
                                        </p:attrNameLst>
                                      </p:cBhvr>
                                      <p:to>
                                        <p:strVal val="visible"/>
                                      </p:to>
                                    </p:set>
                                    <p:animEffect transition="in" filter="wipe(down)">
                                      <p:cBhvr>
                                        <p:cTn id="86" dur="500"/>
                                        <p:tgtEl>
                                          <p:spTgt spid="5"/>
                                        </p:tgtEl>
                                      </p:cBhvr>
                                    </p:animEffect>
                                  </p:childTnLst>
                                </p:cTn>
                              </p:par>
                            </p:childTnLst>
                          </p:cTn>
                        </p:par>
                      </p:childTnLst>
                    </p:cTn>
                  </p:par>
                  <p:par>
                    <p:cTn id="87" fill="hold">
                      <p:stCondLst>
                        <p:cond delay="indefinite"/>
                      </p:stCondLst>
                      <p:childTnLst>
                        <p:par>
                          <p:cTn id="88" fill="hold">
                            <p:stCondLst>
                              <p:cond delay="0"/>
                            </p:stCondLst>
                            <p:childTnLst>
                              <p:par>
                                <p:cTn id="89" presetID="42" presetClass="path" presetSubtype="0" accel="50000" decel="50000" fill="hold" grpId="0" nodeType="clickEffect">
                                  <p:stCondLst>
                                    <p:cond delay="0"/>
                                  </p:stCondLst>
                                  <p:childTnLst>
                                    <p:animMotion origin="layout" path="M 0.00416 0.00139 L -0.15834 3.33333E-6 " pathEditMode="relative" rAng="0" ptsTypes="AA">
                                      <p:cBhvr>
                                        <p:cTn id="90" dur="2000" fill="hold"/>
                                        <p:tgtEl>
                                          <p:spTgt spid="92"/>
                                        </p:tgtEl>
                                        <p:attrNameLst>
                                          <p:attrName>ppt_x</p:attrName>
                                          <p:attrName>ppt_y</p:attrName>
                                        </p:attrNameLst>
                                      </p:cBhvr>
                                      <p:rCtr x="-8125" y="-69"/>
                                    </p:animMotion>
                                  </p:childTnLst>
                                </p:cTn>
                              </p:par>
                              <p:par>
                                <p:cTn id="91" presetID="0" presetClass="path" presetSubtype="0" accel="50000" decel="50000" fill="hold" grpId="0" nodeType="withEffect">
                                  <p:stCondLst>
                                    <p:cond delay="0"/>
                                  </p:stCondLst>
                                  <p:childTnLst>
                                    <p:animMotion origin="layout" path="M 0 4.44444E-6 L 0.1625 -0.00139 " pathEditMode="relative" rAng="0" ptsTypes="AA">
                                      <p:cBhvr>
                                        <p:cTn id="92" dur="2000" fill="hold"/>
                                        <p:tgtEl>
                                          <p:spTgt spid="82"/>
                                        </p:tgtEl>
                                        <p:attrNameLst>
                                          <p:attrName>ppt_x</p:attrName>
                                          <p:attrName>ppt_y</p:attrName>
                                        </p:attrNameLst>
                                      </p:cBhvr>
                                      <p:rCtr x="8125" y="-69"/>
                                    </p:animMotion>
                                  </p:childTnLst>
                                </p:cTn>
                              </p:par>
                              <p:par>
                                <p:cTn id="93" presetID="35" presetClass="path" presetSubtype="0" accel="50000" decel="50000" fill="hold" grpId="1" nodeType="withEffect">
                                  <p:stCondLst>
                                    <p:cond delay="0"/>
                                  </p:stCondLst>
                                  <p:childTnLst>
                                    <p:animMotion origin="layout" path="M 0 2.52544E-6 L -0.68333 2.52544E-6 " pathEditMode="relative" rAng="0" ptsTypes="AA">
                                      <p:cBhvr>
                                        <p:cTn id="94" dur="2000" fill="hold"/>
                                        <p:tgtEl>
                                          <p:spTgt spid="108"/>
                                        </p:tgtEl>
                                        <p:attrNameLst>
                                          <p:attrName>ppt_x</p:attrName>
                                          <p:attrName>ppt_y</p:attrName>
                                        </p:attrNameLst>
                                      </p:cBhvr>
                                      <p:rCtr x="-34167" y="0"/>
                                    </p:animMotion>
                                  </p:childTnLst>
                                </p:cTn>
                              </p:par>
                              <p:par>
                                <p:cTn id="95" presetID="63" presetClass="path" presetSubtype="0" accel="50000" decel="50000" fill="hold" grpId="1" nodeType="withEffect">
                                  <p:stCondLst>
                                    <p:cond delay="0"/>
                                  </p:stCondLst>
                                  <p:childTnLst>
                                    <p:animMotion origin="layout" path="M 0 4.92137E-6 L 0.67917 -0.00139 " pathEditMode="relative" rAng="0" ptsTypes="AA">
                                      <p:cBhvr>
                                        <p:cTn id="96" dur="2000" fill="hold"/>
                                        <p:tgtEl>
                                          <p:spTgt spid="66"/>
                                        </p:tgtEl>
                                        <p:attrNameLst>
                                          <p:attrName>ppt_x</p:attrName>
                                          <p:attrName>ppt_y</p:attrName>
                                        </p:attrNameLst>
                                      </p:cBhvr>
                                      <p:rCtr x="33958" y="-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6" grpId="0" animBg="1"/>
      <p:bldP spid="66" grpId="1" animBg="1"/>
      <p:bldP spid="71" grpId="0" animBg="1"/>
      <p:bldP spid="72" grpId="0" animBg="1"/>
      <p:bldP spid="74" grpId="0" animBg="1"/>
      <p:bldP spid="75" grpId="0" animBg="1"/>
      <p:bldP spid="76" grpId="0" animBg="1"/>
      <p:bldP spid="77" grpId="0" animBg="1"/>
      <p:bldP spid="81" grpId="0" animBg="1"/>
      <p:bldP spid="82" grpId="0" animBg="1"/>
      <p:bldP spid="82" grpId="1" animBg="1"/>
      <p:bldP spid="83" grpId="0" animBg="1"/>
      <p:bldP spid="84" grpId="0" animBg="1"/>
      <p:bldP spid="86" grpId="0" animBg="1"/>
      <p:bldP spid="87" grpId="0" animBg="1"/>
      <p:bldP spid="92" grpId="0" animBg="1"/>
      <p:bldP spid="92" grpId="1" animBg="1"/>
      <p:bldP spid="93" grpId="0" animBg="1"/>
      <p:bldP spid="99" grpId="0" animBg="1"/>
      <p:bldP spid="105" grpId="0" animBg="1"/>
      <p:bldP spid="107" grpId="0" animBg="1"/>
      <p:bldP spid="108" grpId="0" animBg="1"/>
      <p:bldP spid="108" grpId="1" animBg="1"/>
      <p:bldP spid="109" grpId="0" animBg="1"/>
      <p:bldP spid="110" grpId="0" animBg="1"/>
      <p:bldP spid="136" grpId="0" animBg="1"/>
      <p:bldP spid="138" grpId="0" animBg="1"/>
      <p:bldP spid="2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bwMode="auto">
          <a:xfrm>
            <a:off x="228600" y="2438401"/>
            <a:ext cx="8763000" cy="3962399"/>
          </a:xfrm>
          <a:prstGeom prst="roundRect">
            <a:avLst>
              <a:gd name="adj" fmla="val 2830"/>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43" name="二等辺三角形 1342"/>
          <p:cNvSpPr/>
          <p:nvPr/>
        </p:nvSpPr>
        <p:spPr bwMode="auto">
          <a:xfrm rot="5400000" flipH="1">
            <a:off x="4632328" y="990601"/>
            <a:ext cx="1447800" cy="1295400"/>
          </a:xfrm>
          <a:prstGeom prst="triangle">
            <a:avLst/>
          </a:prstGeom>
          <a:gradFill flip="none" rotWithShape="1">
            <a:gsLst>
              <a:gs pos="0">
                <a:srgbClr val="3366FF"/>
              </a:gs>
              <a:gs pos="59000">
                <a:schemeClr val="bg1"/>
              </a:gs>
              <a:gs pos="25000">
                <a:srgbClr val="00CCFF"/>
              </a:gs>
            </a:gsLst>
            <a:lin ang="5760000" scaled="0"/>
            <a:tileRect/>
          </a:gra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 name="角丸四角形 22"/>
          <p:cNvSpPr/>
          <p:nvPr/>
        </p:nvSpPr>
        <p:spPr bwMode="auto">
          <a:xfrm>
            <a:off x="1889128" y="2590801"/>
            <a:ext cx="5410200" cy="1999266"/>
          </a:xfrm>
          <a:prstGeom prst="roundRect">
            <a:avLst>
              <a:gd name="adj" fmla="val 7813"/>
            </a:avLst>
          </a:prstGeom>
          <a:solidFill>
            <a:srgbClr val="00CCFF"/>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5344" name="角丸四角形 5343"/>
          <p:cNvSpPr/>
          <p:nvPr/>
        </p:nvSpPr>
        <p:spPr bwMode="auto">
          <a:xfrm>
            <a:off x="2041528" y="1219201"/>
            <a:ext cx="1219200" cy="762000"/>
          </a:xfrm>
          <a:prstGeom prst="round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Arial" charset="0"/>
                <a:ea typeface="HG丸ｺﾞｼｯｸM-PRO" pitchFamily="50" charset="-128"/>
              </a:rPr>
              <a:t>運用管理</a:t>
            </a:r>
            <a:endParaRPr kumimoji="0" lang="en-US" altLang="ja-JP" sz="16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Arial" charset="0"/>
                <a:ea typeface="HG丸ｺﾞｼｯｸM-PRO" pitchFamily="50" charset="-128"/>
              </a:rPr>
              <a:t>システム　　</a:t>
            </a:r>
            <a:endParaRPr kumimoji="0" lang="en-US" altLang="ja-JP" sz="16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a:xfrm>
            <a:off x="152400" y="152400"/>
            <a:ext cx="8229600" cy="533400"/>
          </a:xfrm>
        </p:spPr>
        <p:txBody>
          <a:bodyPr/>
          <a:lstStyle/>
          <a:p>
            <a:r>
              <a:rPr lang="ja-JP" altLang="en-US" sz="2800" dirty="0" smtClean="0">
                <a:ea typeface="ＭＳ Ｐゴシック" pitchFamily="50" charset="-128"/>
              </a:rPr>
              <a:t>コレ一枚でわかる　「クラウド</a:t>
            </a:r>
            <a:r>
              <a:rPr lang="en-US" altLang="ja-JP" sz="2800" dirty="0" smtClean="0">
                <a:ea typeface="ＭＳ Ｐゴシック" pitchFamily="50" charset="-128"/>
              </a:rPr>
              <a:t>OS</a:t>
            </a:r>
            <a:r>
              <a:rPr lang="ja-JP" altLang="en-US" sz="2800" dirty="0" smtClean="0">
                <a:ea typeface="ＭＳ Ｐゴシック" pitchFamily="50" charset="-128"/>
              </a:rPr>
              <a:t>」</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pic>
        <p:nvPicPr>
          <p:cNvPr id="4038"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019800" y="990601"/>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角丸四角形 4"/>
          <p:cNvSpPr/>
          <p:nvPr/>
        </p:nvSpPr>
        <p:spPr bwMode="auto">
          <a:xfrm>
            <a:off x="1965329" y="3733801"/>
            <a:ext cx="5257800" cy="609600"/>
          </a:xfrm>
          <a:prstGeom prst="roundRect">
            <a:avLst/>
          </a:prstGeom>
          <a:solidFill>
            <a:srgbClr val="00009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システム資源管理</a:t>
            </a:r>
            <a:endParaRPr kumimoji="0" lang="en-US" altLang="ja-JP" sz="20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306" name="角丸四角形 2305"/>
          <p:cNvSpPr/>
          <p:nvPr/>
        </p:nvSpPr>
        <p:spPr bwMode="auto">
          <a:xfrm>
            <a:off x="5622928" y="2667000"/>
            <a:ext cx="1600200" cy="609600"/>
          </a:xfrm>
          <a:prstGeom prst="roundRect">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charset="0"/>
                <a:ea typeface="HG丸ｺﾞｼｯｸM-PRO" pitchFamily="50" charset="-128"/>
              </a:rPr>
              <a:t>セルフ</a:t>
            </a:r>
            <a:r>
              <a:rPr kumimoji="0" lang="en-US" altLang="ja-JP" sz="1400" b="0" i="0" u="none" strike="noStrike" cap="none" normalizeH="0" baseline="0" dirty="0" smtClean="0">
                <a:ln>
                  <a:noFill/>
                </a:ln>
                <a:solidFill>
                  <a:schemeClr val="bg1"/>
                </a:solidFill>
                <a:effectLst/>
                <a:latin typeface="Arial" charset="0"/>
                <a:ea typeface="HG丸ｺﾞｼｯｸM-PRO" pitchFamily="50" charset="-128"/>
              </a:rPr>
              <a:t>･</a:t>
            </a:r>
            <a:r>
              <a:rPr kumimoji="0" lang="ja-JP" altLang="en-US" sz="1400" b="0" i="0" u="none" strike="noStrike" cap="none" normalizeH="0" baseline="0" dirty="0" smtClean="0">
                <a:ln>
                  <a:noFill/>
                </a:ln>
                <a:solidFill>
                  <a:schemeClr val="bg1"/>
                </a:solidFill>
                <a:effectLst/>
                <a:latin typeface="Arial" charset="0"/>
                <a:ea typeface="HG丸ｺﾞｼｯｸM-PRO" pitchFamily="50" charset="-128"/>
              </a:rPr>
              <a:t>サービス</a:t>
            </a:r>
            <a:endParaRPr kumimoji="0" lang="en-US" altLang="ja-JP" sz="14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charset="0"/>
                <a:ea typeface="HG丸ｺﾞｼｯｸM-PRO" pitchFamily="50" charset="-128"/>
              </a:rPr>
              <a:t>ポータル</a:t>
            </a:r>
          </a:p>
        </p:txBody>
      </p:sp>
      <p:sp>
        <p:nvSpPr>
          <p:cNvPr id="6" name="ホームベース 5"/>
          <p:cNvSpPr/>
          <p:nvPr/>
        </p:nvSpPr>
        <p:spPr bwMode="auto">
          <a:xfrm rot="16200000">
            <a:off x="1992011" y="4484990"/>
            <a:ext cx="2151666" cy="1411287"/>
          </a:xfrm>
          <a:prstGeom prst="homePlate">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736" name="ホームベース 2735"/>
          <p:cNvSpPr/>
          <p:nvPr/>
        </p:nvSpPr>
        <p:spPr bwMode="auto">
          <a:xfrm rot="16200000">
            <a:off x="3516014" y="4484989"/>
            <a:ext cx="2151662" cy="1411287"/>
          </a:xfrm>
          <a:prstGeom prst="homePlate">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39" name="ホームベース 4038"/>
          <p:cNvSpPr/>
          <p:nvPr/>
        </p:nvSpPr>
        <p:spPr bwMode="auto">
          <a:xfrm rot="16200000">
            <a:off x="5040014" y="4484988"/>
            <a:ext cx="2151662" cy="1411287"/>
          </a:xfrm>
          <a:prstGeom prst="homePlate">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11" name="図形グループ 10"/>
          <p:cNvGrpSpPr/>
          <p:nvPr/>
        </p:nvGrpSpPr>
        <p:grpSpPr>
          <a:xfrm>
            <a:off x="3886198" y="5214639"/>
            <a:ext cx="1371600" cy="762000"/>
            <a:chOff x="2895600" y="4800600"/>
            <a:chExt cx="1499094" cy="762000"/>
          </a:xfrm>
        </p:grpSpPr>
        <p:pic>
          <p:nvPicPr>
            <p:cNvPr id="5338" name="図 5337" descr="hd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895600" y="4800600"/>
              <a:ext cx="889494" cy="762000"/>
            </a:xfrm>
            <a:prstGeom prst="rect">
              <a:avLst/>
            </a:prstGeom>
          </p:spPr>
        </p:pic>
        <p:pic>
          <p:nvPicPr>
            <p:cNvPr id="5339" name="図 5338" descr="hd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200400" y="4800600"/>
              <a:ext cx="889494" cy="762000"/>
            </a:xfrm>
            <a:prstGeom prst="rect">
              <a:avLst/>
            </a:prstGeom>
          </p:spPr>
        </p:pic>
        <p:pic>
          <p:nvPicPr>
            <p:cNvPr id="5340" name="図 5339" descr="hd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505200" y="4800600"/>
              <a:ext cx="889494" cy="762000"/>
            </a:xfrm>
            <a:prstGeom prst="rect">
              <a:avLst/>
            </a:prstGeom>
          </p:spPr>
        </p:pic>
      </p:grpSp>
      <p:pic>
        <p:nvPicPr>
          <p:cNvPr id="19" name="図 18"/>
          <p:cNvPicPr>
            <a:picLocks noChangeAspect="1"/>
          </p:cNvPicPr>
          <p:nvPr/>
        </p:nvPicPr>
        <p:blipFill>
          <a:blip r:embed="rId5">
            <a:clrChange>
              <a:clrFrom>
                <a:srgbClr val="FFFFFF"/>
              </a:clrFrom>
              <a:clrTo>
                <a:srgbClr val="FFFFFF">
                  <a:alpha val="0"/>
                </a:srgbClr>
              </a:clrTo>
            </a:clrChange>
          </a:blip>
          <a:stretch>
            <a:fillRect/>
          </a:stretch>
        </p:blipFill>
        <p:spPr>
          <a:xfrm>
            <a:off x="5522911" y="5123467"/>
            <a:ext cx="1143000" cy="1005572"/>
          </a:xfrm>
          <a:prstGeom prst="rect">
            <a:avLst/>
          </a:prstGeom>
        </p:spPr>
      </p:pic>
      <p:sp>
        <p:nvSpPr>
          <p:cNvPr id="22" name="テキスト ボックス 21"/>
          <p:cNvSpPr txBox="1"/>
          <p:nvPr/>
        </p:nvSpPr>
        <p:spPr>
          <a:xfrm>
            <a:off x="2590798" y="4590067"/>
            <a:ext cx="954107" cy="584776"/>
          </a:xfrm>
          <a:prstGeom prst="rect">
            <a:avLst/>
          </a:prstGeom>
          <a:noFill/>
        </p:spPr>
        <p:txBody>
          <a:bodyPr wrap="none" rtlCol="0">
            <a:spAutoFit/>
          </a:bodyPr>
          <a:lstStyle/>
          <a:p>
            <a:pPr algn="ctr">
              <a:spcBef>
                <a:spcPts val="0"/>
              </a:spcBef>
            </a:pPr>
            <a:r>
              <a:rPr kumimoji="1" lang="ja-JP" altLang="en-US" dirty="0" smtClean="0">
                <a:solidFill>
                  <a:srgbClr val="0000FF"/>
                </a:solidFill>
              </a:rPr>
              <a:t>サーバー</a:t>
            </a:r>
            <a:endParaRPr kumimoji="1" lang="en-US" altLang="ja-JP" dirty="0" smtClean="0">
              <a:solidFill>
                <a:srgbClr val="0000FF"/>
              </a:solidFill>
            </a:endParaRPr>
          </a:p>
          <a:p>
            <a:pPr algn="ctr">
              <a:spcBef>
                <a:spcPts val="0"/>
              </a:spcBef>
            </a:pPr>
            <a:r>
              <a:rPr kumimoji="1" lang="ja-JP" altLang="en-US" sz="2000" dirty="0" smtClean="0">
                <a:solidFill>
                  <a:srgbClr val="0000FF"/>
                </a:solidFill>
              </a:rPr>
              <a:t>仮想化</a:t>
            </a:r>
            <a:endParaRPr kumimoji="1" lang="ja-JP" altLang="en-US" sz="2000" dirty="0">
              <a:solidFill>
                <a:srgbClr val="0000FF"/>
              </a:solidFill>
            </a:endParaRPr>
          </a:p>
        </p:txBody>
      </p:sp>
      <p:sp>
        <p:nvSpPr>
          <p:cNvPr id="5342" name="テキスト ボックス 5341"/>
          <p:cNvSpPr txBox="1"/>
          <p:nvPr/>
        </p:nvSpPr>
        <p:spPr>
          <a:xfrm>
            <a:off x="5563342" y="4590067"/>
            <a:ext cx="1107996" cy="584776"/>
          </a:xfrm>
          <a:prstGeom prst="rect">
            <a:avLst/>
          </a:prstGeom>
          <a:noFill/>
        </p:spPr>
        <p:txBody>
          <a:bodyPr wrap="none" rtlCol="0">
            <a:spAutoFit/>
          </a:bodyPr>
          <a:lstStyle/>
          <a:p>
            <a:pPr algn="ctr">
              <a:spcBef>
                <a:spcPts val="0"/>
              </a:spcBef>
            </a:pPr>
            <a:r>
              <a:rPr kumimoji="1" lang="ja-JP" altLang="en-US" dirty="0" smtClean="0">
                <a:solidFill>
                  <a:srgbClr val="0000FF"/>
                </a:solidFill>
              </a:rPr>
              <a:t>ネットワーク</a:t>
            </a:r>
            <a:endParaRPr kumimoji="1" lang="en-US" altLang="ja-JP" dirty="0" smtClean="0">
              <a:solidFill>
                <a:srgbClr val="0000FF"/>
              </a:solidFill>
            </a:endParaRPr>
          </a:p>
          <a:p>
            <a:pPr algn="ctr">
              <a:spcBef>
                <a:spcPts val="0"/>
              </a:spcBef>
            </a:pPr>
            <a:r>
              <a:rPr kumimoji="1" lang="ja-JP" altLang="en-US" sz="2000" dirty="0" smtClean="0">
                <a:solidFill>
                  <a:srgbClr val="0000FF"/>
                </a:solidFill>
              </a:rPr>
              <a:t>仮想化</a:t>
            </a:r>
            <a:endParaRPr kumimoji="1" lang="ja-JP" altLang="en-US" sz="2000" dirty="0">
              <a:solidFill>
                <a:srgbClr val="0000FF"/>
              </a:solidFill>
            </a:endParaRPr>
          </a:p>
        </p:txBody>
      </p:sp>
      <p:sp>
        <p:nvSpPr>
          <p:cNvPr id="5343" name="テキスト ボックス 5342"/>
          <p:cNvSpPr txBox="1"/>
          <p:nvPr/>
        </p:nvSpPr>
        <p:spPr>
          <a:xfrm>
            <a:off x="4102718" y="4590067"/>
            <a:ext cx="954107" cy="584776"/>
          </a:xfrm>
          <a:prstGeom prst="rect">
            <a:avLst/>
          </a:prstGeom>
          <a:noFill/>
        </p:spPr>
        <p:txBody>
          <a:bodyPr wrap="none" rtlCol="0">
            <a:spAutoFit/>
          </a:bodyPr>
          <a:lstStyle/>
          <a:p>
            <a:pPr algn="ctr">
              <a:spcBef>
                <a:spcPts val="0"/>
              </a:spcBef>
            </a:pPr>
            <a:r>
              <a:rPr kumimoji="1" lang="ja-JP" altLang="en-US" dirty="0" smtClean="0">
                <a:solidFill>
                  <a:srgbClr val="0000FF"/>
                </a:solidFill>
              </a:rPr>
              <a:t>ストレージ</a:t>
            </a:r>
            <a:endParaRPr kumimoji="1" lang="en-US" altLang="ja-JP" dirty="0" smtClean="0">
              <a:solidFill>
                <a:srgbClr val="0000FF"/>
              </a:solidFill>
            </a:endParaRPr>
          </a:p>
          <a:p>
            <a:pPr algn="ctr">
              <a:spcBef>
                <a:spcPts val="0"/>
              </a:spcBef>
            </a:pPr>
            <a:r>
              <a:rPr kumimoji="1" lang="ja-JP" altLang="en-US" sz="2000" dirty="0" smtClean="0">
                <a:solidFill>
                  <a:srgbClr val="0000FF"/>
                </a:solidFill>
              </a:rPr>
              <a:t>仮想化</a:t>
            </a:r>
            <a:endParaRPr kumimoji="1" lang="ja-JP" altLang="en-US" sz="2000" dirty="0">
              <a:solidFill>
                <a:srgbClr val="0000FF"/>
              </a:solidFill>
            </a:endParaRPr>
          </a:p>
        </p:txBody>
      </p:sp>
      <p:sp>
        <p:nvSpPr>
          <p:cNvPr id="24" name="テキスト ボックス 23"/>
          <p:cNvSpPr txBox="1"/>
          <p:nvPr/>
        </p:nvSpPr>
        <p:spPr>
          <a:xfrm>
            <a:off x="3142264" y="2667000"/>
            <a:ext cx="2382608" cy="744819"/>
          </a:xfrm>
          <a:prstGeom prst="rect">
            <a:avLst/>
          </a:prstGeom>
          <a:noFill/>
        </p:spPr>
        <p:txBody>
          <a:bodyPr wrap="none" rtlCol="0">
            <a:spAutoFit/>
          </a:bodyPr>
          <a:lstStyle/>
          <a:p>
            <a:pPr algn="ctr"/>
            <a:r>
              <a:rPr kumimoji="1" lang="ja-JP" altLang="en-US" sz="2800" dirty="0" smtClean="0">
                <a:solidFill>
                  <a:schemeClr val="bg1"/>
                </a:solidFill>
              </a:rPr>
              <a:t>クラウド</a:t>
            </a:r>
            <a:r>
              <a:rPr kumimoji="1" lang="en-US" altLang="ja-JP" sz="2800" dirty="0" smtClean="0">
                <a:solidFill>
                  <a:schemeClr val="bg1"/>
                </a:solidFill>
              </a:rPr>
              <a:t>OS</a:t>
            </a:r>
          </a:p>
          <a:p>
            <a:pPr algn="ctr"/>
            <a:r>
              <a:rPr kumimoji="1" lang="en-US" altLang="ja-JP" dirty="0" smtClean="0">
                <a:solidFill>
                  <a:schemeClr val="bg1"/>
                </a:solidFill>
              </a:rPr>
              <a:t>(</a:t>
            </a:r>
            <a:r>
              <a:rPr kumimoji="1" lang="en-US" altLang="ja-JP" dirty="0" err="1" smtClean="0">
                <a:solidFill>
                  <a:schemeClr val="bg1"/>
                </a:solidFill>
              </a:rPr>
              <a:t>OpenStack,CloudStack</a:t>
            </a:r>
            <a:r>
              <a:rPr kumimoji="1" lang="en-US" altLang="ja-JP" dirty="0" smtClean="0">
                <a:solidFill>
                  <a:schemeClr val="bg1"/>
                </a:solidFill>
              </a:rPr>
              <a:t> </a:t>
            </a:r>
            <a:r>
              <a:rPr kumimoji="1" lang="ja-JP" altLang="en-US" dirty="0" smtClean="0">
                <a:solidFill>
                  <a:schemeClr val="bg1"/>
                </a:solidFill>
              </a:rPr>
              <a:t>・・・</a:t>
            </a:r>
            <a:r>
              <a:rPr kumimoji="1" lang="en-US" altLang="ja-JP" dirty="0" smtClean="0">
                <a:solidFill>
                  <a:schemeClr val="bg1"/>
                </a:solidFill>
              </a:rPr>
              <a:t>)</a:t>
            </a:r>
            <a:endParaRPr kumimoji="1" lang="ja-JP" altLang="en-US" dirty="0">
              <a:solidFill>
                <a:schemeClr val="bg1"/>
              </a:solidFill>
            </a:endParaRPr>
          </a:p>
        </p:txBody>
      </p:sp>
      <p:sp>
        <p:nvSpPr>
          <p:cNvPr id="25" name="上下矢印 24"/>
          <p:cNvSpPr/>
          <p:nvPr/>
        </p:nvSpPr>
        <p:spPr bwMode="auto">
          <a:xfrm>
            <a:off x="6232528" y="1905000"/>
            <a:ext cx="457200" cy="761999"/>
          </a:xfrm>
          <a:prstGeom prst="upDownArrow">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346" name="上下矢印 5345"/>
          <p:cNvSpPr/>
          <p:nvPr/>
        </p:nvSpPr>
        <p:spPr bwMode="auto">
          <a:xfrm>
            <a:off x="6232528" y="3200399"/>
            <a:ext cx="457200" cy="533401"/>
          </a:xfrm>
          <a:prstGeom prst="upDownArrow">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pic>
        <p:nvPicPr>
          <p:cNvPr id="4" name="図 3"/>
          <p:cNvPicPr>
            <a:picLocks noChangeAspect="1"/>
          </p:cNvPicPr>
          <p:nvPr/>
        </p:nvPicPr>
        <p:blipFill>
          <a:blip r:embed="rId6">
            <a:clrChange>
              <a:clrFrom>
                <a:srgbClr val="FEFEFE"/>
              </a:clrFrom>
              <a:clrTo>
                <a:srgbClr val="FEFEFE">
                  <a:alpha val="0"/>
                </a:srgbClr>
              </a:clrTo>
            </a:clrChange>
          </a:blip>
          <a:stretch>
            <a:fillRect/>
          </a:stretch>
        </p:blipFill>
        <p:spPr>
          <a:xfrm>
            <a:off x="2554288" y="5156505"/>
            <a:ext cx="1066800" cy="935228"/>
          </a:xfrm>
          <a:prstGeom prst="rect">
            <a:avLst/>
          </a:prstGeom>
        </p:spPr>
      </p:pic>
      <p:sp>
        <p:nvSpPr>
          <p:cNvPr id="28" name="角丸四角形 27"/>
          <p:cNvSpPr/>
          <p:nvPr/>
        </p:nvSpPr>
        <p:spPr bwMode="auto">
          <a:xfrm>
            <a:off x="2041528" y="3505201"/>
            <a:ext cx="1219200" cy="304800"/>
          </a:xfrm>
          <a:prstGeom prst="roundRect">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charset="0"/>
                <a:ea typeface="HG丸ｺﾞｼｯｸM-PRO" pitchFamily="50" charset="-128"/>
              </a:rPr>
              <a:t>API</a:t>
            </a:r>
            <a:endParaRPr kumimoji="0" lang="ja-JP" altLang="en-US" sz="16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345" name="上下矢印 5344"/>
          <p:cNvSpPr/>
          <p:nvPr/>
        </p:nvSpPr>
        <p:spPr bwMode="auto">
          <a:xfrm>
            <a:off x="2422528" y="1905001"/>
            <a:ext cx="457200" cy="1600200"/>
          </a:xfrm>
          <a:prstGeom prst="upDownArrow">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18" name="二等辺三角形 17"/>
          <p:cNvSpPr/>
          <p:nvPr/>
        </p:nvSpPr>
        <p:spPr bwMode="auto">
          <a:xfrm rot="16200000">
            <a:off x="3184528" y="990601"/>
            <a:ext cx="1447800" cy="1295400"/>
          </a:xfrm>
          <a:prstGeom prst="triangle">
            <a:avLst/>
          </a:prstGeom>
          <a:gradFill flip="none" rotWithShape="1">
            <a:gsLst>
              <a:gs pos="0">
                <a:srgbClr val="3366FF"/>
              </a:gs>
              <a:gs pos="59000">
                <a:schemeClr val="bg1"/>
              </a:gs>
              <a:gs pos="25000">
                <a:srgbClr val="00CCFF"/>
              </a:gs>
            </a:gsLst>
            <a:lin ang="5760000" scaled="0"/>
            <a:tileRect/>
          </a:gra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 name="円/楕円 12"/>
          <p:cNvSpPr/>
          <p:nvPr/>
        </p:nvSpPr>
        <p:spPr bwMode="auto">
          <a:xfrm>
            <a:off x="3870328" y="1041401"/>
            <a:ext cx="1524000" cy="1244600"/>
          </a:xfrm>
          <a:prstGeom prst="ellipse">
            <a:avLst/>
          </a:prstGeom>
          <a:gradFill flip="none" rotWithShape="1">
            <a:gsLst>
              <a:gs pos="0">
                <a:srgbClr val="3366FF"/>
              </a:gs>
              <a:gs pos="50000">
                <a:schemeClr val="accent2">
                  <a:tint val="37000"/>
                  <a:satMod val="300000"/>
                </a:schemeClr>
              </a:gs>
              <a:gs pos="100000">
                <a:schemeClr val="bg1"/>
              </a:gs>
            </a:gsLst>
            <a:path path="circle">
              <a:fillToRect l="50000" t="50000" r="50000" b="50000"/>
            </a:path>
            <a:tileRect/>
          </a:gradFill>
          <a:ln>
            <a:noFill/>
            <a:headEnd type="none" w="med" len="med"/>
            <a:tailEnd type="none" w="med" len="med"/>
          </a:ln>
          <a:effectLst/>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9" name="角丸四角形 28"/>
          <p:cNvSpPr/>
          <p:nvPr/>
        </p:nvSpPr>
        <p:spPr bwMode="auto">
          <a:xfrm>
            <a:off x="3946528" y="1803401"/>
            <a:ext cx="1371600" cy="3048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Arial" charset="0"/>
                <a:ea typeface="HG丸ｺﾞｼｯｸM-PRO" pitchFamily="50" charset="-128"/>
              </a:rPr>
              <a:t>仮想ネットワーク</a:t>
            </a:r>
          </a:p>
        </p:txBody>
      </p:sp>
      <p:pic>
        <p:nvPicPr>
          <p:cNvPr id="38" name="Picture 117" descr="MCj04316370000[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22728" y="1346201"/>
            <a:ext cx="653073" cy="533400"/>
          </a:xfrm>
          <a:prstGeom prst="rect">
            <a:avLst/>
          </a:prstGeom>
          <a:noFill/>
          <a:extLst>
            <a:ext uri="{909E8E84-426E-40dd-AFC4-6F175D3DCCD1}">
              <a14:hiddenFill xmlns:a14="http://schemas.microsoft.com/office/drawing/2010/main">
                <a:solidFill>
                  <a:srgbClr val="FFFFFF"/>
                </a:solidFill>
              </a14:hiddenFill>
            </a:ext>
          </a:extLst>
        </p:spPr>
      </p:pic>
      <p:sp>
        <p:nvSpPr>
          <p:cNvPr id="8" name="フローチャート: 磁気ディスク 7"/>
          <p:cNvSpPr/>
          <p:nvPr/>
        </p:nvSpPr>
        <p:spPr bwMode="auto">
          <a:xfrm>
            <a:off x="4632328" y="1422401"/>
            <a:ext cx="533400" cy="457200"/>
          </a:xfrm>
          <a:prstGeom prst="flowChartMagneticDisk">
            <a:avLst/>
          </a:prstGeom>
          <a:ln>
            <a:solidFill>
              <a:schemeClr val="accent3">
                <a:lumMod val="50000"/>
              </a:schemeClr>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 name="テキスト ボックス 8"/>
          <p:cNvSpPr txBox="1"/>
          <p:nvPr/>
        </p:nvSpPr>
        <p:spPr>
          <a:xfrm>
            <a:off x="3870328" y="1117601"/>
            <a:ext cx="697627" cy="215444"/>
          </a:xfrm>
          <a:prstGeom prst="rect">
            <a:avLst/>
          </a:prstGeom>
          <a:noFill/>
        </p:spPr>
        <p:txBody>
          <a:bodyPr wrap="none" rtlCol="0">
            <a:spAutoFit/>
          </a:bodyPr>
          <a:lstStyle/>
          <a:p>
            <a:r>
              <a:rPr kumimoji="1" lang="ja-JP" altLang="en-US" sz="800" dirty="0" smtClean="0"/>
              <a:t>仮想マシン</a:t>
            </a:r>
            <a:endParaRPr kumimoji="1" lang="ja-JP" altLang="en-US" sz="800" dirty="0"/>
          </a:p>
        </p:txBody>
      </p:sp>
      <p:sp>
        <p:nvSpPr>
          <p:cNvPr id="1335" name="テキスト ボックス 1334"/>
          <p:cNvSpPr txBox="1"/>
          <p:nvPr/>
        </p:nvSpPr>
        <p:spPr>
          <a:xfrm>
            <a:off x="4479928" y="1117601"/>
            <a:ext cx="902811" cy="215444"/>
          </a:xfrm>
          <a:prstGeom prst="rect">
            <a:avLst/>
          </a:prstGeom>
          <a:noFill/>
        </p:spPr>
        <p:txBody>
          <a:bodyPr wrap="none" rtlCol="0">
            <a:spAutoFit/>
          </a:bodyPr>
          <a:lstStyle/>
          <a:p>
            <a:r>
              <a:rPr kumimoji="1" lang="ja-JP" altLang="en-US" sz="800" dirty="0" smtClean="0"/>
              <a:t>仮想ストレージ</a:t>
            </a:r>
            <a:endParaRPr kumimoji="1" lang="ja-JP" altLang="en-US" sz="800" dirty="0"/>
          </a:p>
        </p:txBody>
      </p:sp>
      <p:grpSp>
        <p:nvGrpSpPr>
          <p:cNvPr id="2" name="図形グループ 1"/>
          <p:cNvGrpSpPr/>
          <p:nvPr/>
        </p:nvGrpSpPr>
        <p:grpSpPr>
          <a:xfrm>
            <a:off x="381000" y="990600"/>
            <a:ext cx="1371600" cy="5562599"/>
            <a:chOff x="381000" y="990601"/>
            <a:chExt cx="1371600" cy="5562599"/>
          </a:xfrm>
        </p:grpSpPr>
        <p:sp>
          <p:nvSpPr>
            <p:cNvPr id="1359" name="角丸四角形 1358"/>
            <p:cNvSpPr/>
            <p:nvPr/>
          </p:nvSpPr>
          <p:spPr bwMode="auto">
            <a:xfrm>
              <a:off x="381000" y="2286000"/>
              <a:ext cx="1371600" cy="4267200"/>
            </a:xfrm>
            <a:prstGeom prst="roundRect">
              <a:avLst>
                <a:gd name="adj" fmla="val 9002"/>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52" name="テキスト ボックス 1351"/>
            <p:cNvSpPr txBox="1"/>
            <p:nvPr/>
          </p:nvSpPr>
          <p:spPr>
            <a:xfrm>
              <a:off x="649561" y="2819400"/>
              <a:ext cx="954107" cy="498598"/>
            </a:xfrm>
            <a:prstGeom prst="rect">
              <a:avLst/>
            </a:prstGeom>
            <a:noFill/>
          </p:spPr>
          <p:txBody>
            <a:bodyPr wrap="none" rtlCol="0">
              <a:spAutoFit/>
            </a:bodyPr>
            <a:lstStyle/>
            <a:p>
              <a:pPr algn="ctr"/>
              <a:r>
                <a:rPr kumimoji="1" lang="ja-JP" altLang="en-US" dirty="0" smtClean="0">
                  <a:solidFill>
                    <a:srgbClr val="0000FF"/>
                  </a:solidFill>
                </a:rPr>
                <a:t>パブリック</a:t>
              </a:r>
              <a:endParaRPr kumimoji="1" lang="en-US" altLang="ja-JP" dirty="0" smtClean="0">
                <a:solidFill>
                  <a:srgbClr val="0000FF"/>
                </a:solidFill>
              </a:endParaRPr>
            </a:p>
            <a:p>
              <a:pPr algn="ctr"/>
              <a:r>
                <a:rPr kumimoji="1" lang="ja-JP" altLang="en-US" dirty="0" smtClean="0">
                  <a:solidFill>
                    <a:srgbClr val="0000FF"/>
                  </a:solidFill>
                </a:rPr>
                <a:t>クラウド</a:t>
              </a:r>
              <a:endParaRPr kumimoji="1" lang="ja-JP" altLang="en-US" dirty="0">
                <a:solidFill>
                  <a:srgbClr val="0000FF"/>
                </a:solidFill>
              </a:endParaRPr>
            </a:p>
          </p:txBody>
        </p:sp>
        <p:pic>
          <p:nvPicPr>
            <p:cNvPr id="2309" name="図 2308"/>
            <p:cNvPicPr>
              <a:picLocks noChangeAspect="1"/>
            </p:cNvPicPr>
            <p:nvPr/>
          </p:nvPicPr>
          <p:blipFill>
            <a:blip r:embed="rId8"/>
            <a:stretch>
              <a:fillRect/>
            </a:stretch>
          </p:blipFill>
          <p:spPr>
            <a:xfrm>
              <a:off x="457200" y="3429000"/>
              <a:ext cx="1271483" cy="1054100"/>
            </a:xfrm>
            <a:prstGeom prst="rect">
              <a:avLst/>
            </a:prstGeom>
          </p:spPr>
        </p:pic>
        <p:pic>
          <p:nvPicPr>
            <p:cNvPr id="2310" name="図 2309"/>
            <p:cNvPicPr>
              <a:picLocks noChangeAspect="1"/>
            </p:cNvPicPr>
            <p:nvPr/>
          </p:nvPicPr>
          <p:blipFill>
            <a:blip r:embed="rId9">
              <a:clrChange>
                <a:clrFrom>
                  <a:srgbClr val="FFFFFF"/>
                </a:clrFrom>
                <a:clrTo>
                  <a:srgbClr val="FFFFFF">
                    <a:alpha val="0"/>
                  </a:srgbClr>
                </a:clrTo>
              </a:clrChange>
            </a:blip>
            <a:stretch>
              <a:fillRect/>
            </a:stretch>
          </p:blipFill>
          <p:spPr>
            <a:xfrm>
              <a:off x="457200" y="4648200"/>
              <a:ext cx="1219200" cy="560832"/>
            </a:xfrm>
            <a:prstGeom prst="rect">
              <a:avLst/>
            </a:prstGeom>
          </p:spPr>
        </p:pic>
        <p:pic>
          <p:nvPicPr>
            <p:cNvPr id="2311" name="図 2310"/>
            <p:cNvPicPr>
              <a:picLocks noChangeAspect="1"/>
            </p:cNvPicPr>
            <p:nvPr/>
          </p:nvPicPr>
          <p:blipFill>
            <a:blip r:embed="rId10">
              <a:clrChange>
                <a:clrFrom>
                  <a:srgbClr val="FFFFFF"/>
                </a:clrFrom>
                <a:clrTo>
                  <a:srgbClr val="FFFFFF">
                    <a:alpha val="0"/>
                  </a:srgbClr>
                </a:clrTo>
              </a:clrChange>
            </a:blip>
            <a:stretch>
              <a:fillRect/>
            </a:stretch>
          </p:blipFill>
          <p:spPr>
            <a:xfrm>
              <a:off x="533400" y="5029200"/>
              <a:ext cx="1066800" cy="1381506"/>
            </a:xfrm>
            <a:prstGeom prst="rect">
              <a:avLst/>
            </a:prstGeom>
          </p:spPr>
        </p:pic>
        <p:pic>
          <p:nvPicPr>
            <p:cNvPr id="1360"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09600" y="990601"/>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 name="上下矢印 1360"/>
            <p:cNvSpPr/>
            <p:nvPr/>
          </p:nvSpPr>
          <p:spPr bwMode="auto">
            <a:xfrm>
              <a:off x="838200" y="1905000"/>
              <a:ext cx="457200" cy="761999"/>
            </a:xfrm>
            <a:prstGeom prst="upDownArrow">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3" name="図形グループ 2"/>
          <p:cNvGrpSpPr/>
          <p:nvPr/>
        </p:nvGrpSpPr>
        <p:grpSpPr>
          <a:xfrm>
            <a:off x="7451728" y="990600"/>
            <a:ext cx="1387472" cy="5562600"/>
            <a:chOff x="7451728" y="990600"/>
            <a:chExt cx="1387472" cy="5562600"/>
          </a:xfrm>
        </p:grpSpPr>
        <p:sp>
          <p:nvSpPr>
            <p:cNvPr id="1358" name="角丸四角形 1357"/>
            <p:cNvSpPr/>
            <p:nvPr/>
          </p:nvSpPr>
          <p:spPr bwMode="auto">
            <a:xfrm>
              <a:off x="7451728" y="2286000"/>
              <a:ext cx="1371600" cy="4267200"/>
            </a:xfrm>
            <a:prstGeom prst="roundRect">
              <a:avLst>
                <a:gd name="adj" fmla="val 9002"/>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21" name="図 20"/>
            <p:cNvPicPr>
              <a:picLocks noChangeAspect="1"/>
            </p:cNvPicPr>
            <p:nvPr/>
          </p:nvPicPr>
          <p:blipFill>
            <a:blip r:embed="rId11"/>
            <a:stretch>
              <a:fillRect/>
            </a:stretch>
          </p:blipFill>
          <p:spPr>
            <a:xfrm>
              <a:off x="7451728" y="3276600"/>
              <a:ext cx="1387472" cy="1712660"/>
            </a:xfrm>
            <a:prstGeom prst="rect">
              <a:avLst/>
            </a:prstGeom>
          </p:spPr>
        </p:pic>
        <p:pic>
          <p:nvPicPr>
            <p:cNvPr id="27" name="図 26"/>
            <p:cNvPicPr>
              <a:picLocks noChangeAspect="1"/>
            </p:cNvPicPr>
            <p:nvPr/>
          </p:nvPicPr>
          <p:blipFill>
            <a:blip r:embed="rId12">
              <a:clrChange>
                <a:clrFrom>
                  <a:srgbClr val="FFFFFF"/>
                </a:clrFrom>
                <a:clrTo>
                  <a:srgbClr val="FFFFFF">
                    <a:alpha val="0"/>
                  </a:srgbClr>
                </a:clrTo>
              </a:clrChange>
            </a:blip>
            <a:stretch>
              <a:fillRect/>
            </a:stretch>
          </p:blipFill>
          <p:spPr>
            <a:xfrm>
              <a:off x="7558094" y="5105400"/>
              <a:ext cx="1112834" cy="961084"/>
            </a:xfrm>
            <a:prstGeom prst="rect">
              <a:avLst/>
            </a:prstGeom>
          </p:spPr>
        </p:pic>
        <p:sp>
          <p:nvSpPr>
            <p:cNvPr id="2304" name="テキスト ボックス 2303"/>
            <p:cNvSpPr txBox="1"/>
            <p:nvPr/>
          </p:nvSpPr>
          <p:spPr>
            <a:xfrm>
              <a:off x="7451728" y="2895600"/>
              <a:ext cx="1338828" cy="369332"/>
            </a:xfrm>
            <a:prstGeom prst="rect">
              <a:avLst/>
            </a:prstGeom>
            <a:noFill/>
          </p:spPr>
          <p:txBody>
            <a:bodyPr wrap="none" rtlCol="0">
              <a:spAutoFit/>
            </a:bodyPr>
            <a:lstStyle/>
            <a:p>
              <a:pPr algn="ctr"/>
              <a:r>
                <a:rPr kumimoji="1" lang="ja-JP" altLang="en-US" sz="1800" dirty="0" smtClean="0">
                  <a:solidFill>
                    <a:srgbClr val="0000FF"/>
                  </a:solidFill>
                </a:rPr>
                <a:t>垂直統合機</a:t>
              </a:r>
              <a:endParaRPr kumimoji="1" lang="ja-JP" altLang="en-US" sz="1800" dirty="0">
                <a:solidFill>
                  <a:srgbClr val="0000FF"/>
                </a:solidFill>
              </a:endParaRPr>
            </a:p>
          </p:txBody>
        </p:sp>
        <p:sp>
          <p:nvSpPr>
            <p:cNvPr id="2305" name="テキスト ボックス 2304"/>
            <p:cNvSpPr txBox="1"/>
            <p:nvPr/>
          </p:nvSpPr>
          <p:spPr>
            <a:xfrm>
              <a:off x="7571159" y="3810000"/>
              <a:ext cx="1099730" cy="498598"/>
            </a:xfrm>
            <a:prstGeom prst="rect">
              <a:avLst/>
            </a:prstGeom>
            <a:noFill/>
          </p:spPr>
          <p:txBody>
            <a:bodyPr wrap="none" rtlCol="0">
              <a:spAutoFit/>
            </a:bodyPr>
            <a:lstStyle/>
            <a:p>
              <a:pPr algn="ctr"/>
              <a:r>
                <a:rPr kumimoji="1" lang="en-US" altLang="ja-JP" dirty="0" smtClean="0">
                  <a:solidFill>
                    <a:schemeClr val="bg1"/>
                  </a:solidFill>
                </a:rPr>
                <a:t>IBM</a:t>
              </a:r>
            </a:p>
            <a:p>
              <a:pPr algn="ctr"/>
              <a:r>
                <a:rPr kumimoji="1" lang="en-US" altLang="ja-JP" dirty="0" err="1" smtClean="0">
                  <a:solidFill>
                    <a:schemeClr val="bg1"/>
                  </a:solidFill>
                </a:rPr>
                <a:t>PureSystems</a:t>
              </a:r>
              <a:endParaRPr kumimoji="1" lang="ja-JP" altLang="en-US" dirty="0">
                <a:solidFill>
                  <a:schemeClr val="bg1"/>
                </a:solidFill>
              </a:endParaRPr>
            </a:p>
          </p:txBody>
        </p:sp>
        <p:sp>
          <p:nvSpPr>
            <p:cNvPr id="1351" name="テキスト ボックス 1350"/>
            <p:cNvSpPr txBox="1"/>
            <p:nvPr/>
          </p:nvSpPr>
          <p:spPr>
            <a:xfrm>
              <a:off x="7571123" y="5181600"/>
              <a:ext cx="1099805" cy="720197"/>
            </a:xfrm>
            <a:prstGeom prst="rect">
              <a:avLst/>
            </a:prstGeom>
            <a:noFill/>
          </p:spPr>
          <p:txBody>
            <a:bodyPr wrap="none" rtlCol="0">
              <a:spAutoFit/>
            </a:bodyPr>
            <a:lstStyle/>
            <a:p>
              <a:pPr algn="ctr"/>
              <a:r>
                <a:rPr kumimoji="1" lang="en-US" altLang="ja-JP" dirty="0" smtClean="0">
                  <a:solidFill>
                    <a:schemeClr val="bg1"/>
                  </a:solidFill>
                </a:rPr>
                <a:t>HP</a:t>
              </a:r>
            </a:p>
            <a:p>
              <a:pPr algn="ctr"/>
              <a:r>
                <a:rPr kumimoji="1" lang="en-US" altLang="ja-JP" dirty="0" err="1" smtClean="0">
                  <a:solidFill>
                    <a:schemeClr val="bg1"/>
                  </a:solidFill>
                </a:rPr>
                <a:t>CloudSystem</a:t>
              </a:r>
              <a:endParaRPr kumimoji="1" lang="en-US" altLang="ja-JP" dirty="0" smtClean="0">
                <a:solidFill>
                  <a:schemeClr val="bg1"/>
                </a:solidFill>
              </a:endParaRPr>
            </a:p>
            <a:p>
              <a:pPr algn="ctr"/>
              <a:r>
                <a:rPr kumimoji="1" lang="en-US" altLang="ja-JP" dirty="0" smtClean="0">
                  <a:solidFill>
                    <a:schemeClr val="bg1"/>
                  </a:solidFill>
                </a:rPr>
                <a:t>Matrix</a:t>
              </a:r>
              <a:endParaRPr kumimoji="1" lang="ja-JP" altLang="en-US" dirty="0">
                <a:solidFill>
                  <a:schemeClr val="bg1"/>
                </a:solidFill>
              </a:endParaRPr>
            </a:p>
          </p:txBody>
        </p:sp>
        <p:pic>
          <p:nvPicPr>
            <p:cNvPr id="1362"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96200" y="990600"/>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3" name="上下矢印 1362"/>
            <p:cNvSpPr/>
            <p:nvPr/>
          </p:nvSpPr>
          <p:spPr bwMode="auto">
            <a:xfrm>
              <a:off x="7908928" y="1905000"/>
              <a:ext cx="457200" cy="761999"/>
            </a:xfrm>
            <a:prstGeom prst="upDownArrow">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Tree>
    <p:extLst>
      <p:ext uri="{BB962C8B-B14F-4D97-AF65-F5344CB8AC3E}">
        <p14:creationId xmlns:p14="http://schemas.microsoft.com/office/powerpoint/2010/main" val="38704260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ppt_x</p:attrName>
                                        </p:attrNameLst>
                                      </p:cBhvr>
                                      <p:tavLst>
                                        <p:tav tm="0">
                                          <p:val>
                                            <p:strVal val="#ppt_x+#ppt_w*1.125000"/>
                                          </p:val>
                                        </p:tav>
                                        <p:tav tm="100000">
                                          <p:val>
                                            <p:strVal val="#ppt_x"/>
                                          </p:val>
                                        </p:tav>
                                      </p:tavLst>
                                    </p:anim>
                                    <p:animEffect transition="in" filter="wipe(left)">
                                      <p:cBhvr>
                                        <p:cTn id="8" dur="500"/>
                                        <p:tgtEl>
                                          <p:spTgt spid="2"/>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p:tgtEl>
                                          <p:spTgt spid="3"/>
                                        </p:tgtEl>
                                        <p:attrNameLst>
                                          <p:attrName>ppt_x</p:attrName>
                                        </p:attrNameLst>
                                      </p:cBhvr>
                                      <p:tavLst>
                                        <p:tav tm="0">
                                          <p:val>
                                            <p:strVal val="#ppt_x-#ppt_w*1.125000"/>
                                          </p:val>
                                        </p:tav>
                                        <p:tav tm="100000">
                                          <p:val>
                                            <p:strVal val="#ppt_x"/>
                                          </p:val>
                                        </p:tav>
                                      </p:tavLst>
                                    </p:anim>
                                    <p:animEffect transition="in" filter="wipe(right)">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bwMode="auto">
          <a:xfrm>
            <a:off x="457200" y="1219200"/>
            <a:ext cx="4038600" cy="5181600"/>
          </a:xfrm>
          <a:prstGeom prst="roundRect">
            <a:avLst>
              <a:gd name="adj" fmla="val 6290"/>
            </a:avLst>
          </a:prstGeom>
          <a:solidFill>
            <a:schemeClr val="bg1"/>
          </a:solidFill>
          <a:ln w="38100"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4" name="角丸四角形 53"/>
          <p:cNvSpPr/>
          <p:nvPr/>
        </p:nvSpPr>
        <p:spPr bwMode="auto">
          <a:xfrm>
            <a:off x="4648200" y="1219200"/>
            <a:ext cx="4038600" cy="5181600"/>
          </a:xfrm>
          <a:prstGeom prst="roundRect">
            <a:avLst>
              <a:gd name="adj" fmla="val 6290"/>
            </a:avLst>
          </a:prstGeom>
          <a:solidFill>
            <a:schemeClr val="bg1"/>
          </a:solidFill>
          <a:ln w="38100" cap="flat" cmpd="sng" algn="ctr">
            <a:solidFill>
              <a:srgbClr val="127C5E"/>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67" name="角丸四角形 66"/>
          <p:cNvSpPr/>
          <p:nvPr/>
        </p:nvSpPr>
        <p:spPr bwMode="auto">
          <a:xfrm>
            <a:off x="533400" y="1447800"/>
            <a:ext cx="3886200" cy="457200"/>
          </a:xfrm>
          <a:prstGeom prst="roundRect">
            <a:avLst>
              <a:gd name="adj" fmla="val 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8" name="角丸四角形 67"/>
          <p:cNvSpPr/>
          <p:nvPr/>
        </p:nvSpPr>
        <p:spPr bwMode="auto">
          <a:xfrm>
            <a:off x="4724400" y="1447800"/>
            <a:ext cx="3886200" cy="457200"/>
          </a:xfrm>
          <a:prstGeom prst="roundRect">
            <a:avLst>
              <a:gd name="adj" fmla="val 0"/>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a:xfrm>
            <a:off x="152400" y="152400"/>
            <a:ext cx="8229600" cy="533400"/>
          </a:xfrm>
        </p:spPr>
        <p:txBody>
          <a:bodyPr/>
          <a:lstStyle/>
          <a:p>
            <a:r>
              <a:rPr lang="ja-JP" altLang="en-US" sz="2800" dirty="0" smtClean="0">
                <a:ea typeface="ＭＳ Ｐゴシック" pitchFamily="50" charset="-128"/>
              </a:rPr>
              <a:t>コレ一枚でわかる　「クラウド</a:t>
            </a:r>
            <a:r>
              <a:rPr lang="en-US" altLang="ja-JP" sz="2800" dirty="0" smtClean="0">
                <a:ea typeface="ＭＳ Ｐゴシック" pitchFamily="50" charset="-128"/>
              </a:rPr>
              <a:t>OS</a:t>
            </a:r>
            <a:r>
              <a:rPr lang="ja-JP" altLang="en-US" sz="2800" dirty="0" smtClean="0">
                <a:ea typeface="ＭＳ Ｐゴシック" pitchFamily="50" charset="-128"/>
              </a:rPr>
              <a:t>」</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pic>
        <p:nvPicPr>
          <p:cNvPr id="7" name="図 6"/>
          <p:cNvPicPr>
            <a:picLocks noChangeAspect="1"/>
          </p:cNvPicPr>
          <p:nvPr/>
        </p:nvPicPr>
        <p:blipFill>
          <a:blip r:embed="rId3"/>
          <a:stretch>
            <a:fillRect/>
          </a:stretch>
        </p:blipFill>
        <p:spPr>
          <a:xfrm>
            <a:off x="914400" y="3255421"/>
            <a:ext cx="3224631" cy="1164179"/>
          </a:xfrm>
          <a:prstGeom prst="rect">
            <a:avLst/>
          </a:prstGeom>
        </p:spPr>
      </p:pic>
      <p:pic>
        <p:nvPicPr>
          <p:cNvPr id="10" name="図 9"/>
          <p:cNvPicPr>
            <a:picLocks noChangeAspect="1"/>
          </p:cNvPicPr>
          <p:nvPr/>
        </p:nvPicPr>
        <p:blipFill>
          <a:blip r:embed="rId4"/>
          <a:stretch>
            <a:fillRect/>
          </a:stretch>
        </p:blipFill>
        <p:spPr>
          <a:xfrm>
            <a:off x="838200" y="4191000"/>
            <a:ext cx="3276600" cy="2076262"/>
          </a:xfrm>
          <a:prstGeom prst="rect">
            <a:avLst/>
          </a:prstGeom>
        </p:spPr>
      </p:pic>
      <p:pic>
        <p:nvPicPr>
          <p:cNvPr id="14" name="図 13"/>
          <p:cNvPicPr>
            <a:picLocks noChangeAspect="1"/>
          </p:cNvPicPr>
          <p:nvPr/>
        </p:nvPicPr>
        <p:blipFill>
          <a:blip r:embed="rId5"/>
          <a:stretch>
            <a:fillRect/>
          </a:stretch>
        </p:blipFill>
        <p:spPr>
          <a:xfrm>
            <a:off x="5046133" y="2705100"/>
            <a:ext cx="3183467" cy="1790700"/>
          </a:xfrm>
          <a:prstGeom prst="rect">
            <a:avLst/>
          </a:prstGeom>
        </p:spPr>
      </p:pic>
      <p:pic>
        <p:nvPicPr>
          <p:cNvPr id="15" name="図 14"/>
          <p:cNvPicPr>
            <a:picLocks noChangeAspect="1"/>
          </p:cNvPicPr>
          <p:nvPr/>
        </p:nvPicPr>
        <p:blipFill>
          <a:blip r:embed="rId6"/>
          <a:stretch>
            <a:fillRect/>
          </a:stretch>
        </p:blipFill>
        <p:spPr>
          <a:xfrm>
            <a:off x="5416096" y="4558320"/>
            <a:ext cx="2514600" cy="470880"/>
          </a:xfrm>
          <a:prstGeom prst="rect">
            <a:avLst/>
          </a:prstGeom>
        </p:spPr>
      </p:pic>
      <p:pic>
        <p:nvPicPr>
          <p:cNvPr id="16" name="図 15"/>
          <p:cNvPicPr>
            <a:picLocks noChangeAspect="1"/>
          </p:cNvPicPr>
          <p:nvPr/>
        </p:nvPicPr>
        <p:blipFill>
          <a:blip r:embed="rId7">
            <a:clrChange>
              <a:clrFrom>
                <a:srgbClr val="FFFFFF"/>
              </a:clrFrom>
              <a:clrTo>
                <a:srgbClr val="FFFFFF">
                  <a:alpha val="0"/>
                </a:srgbClr>
              </a:clrTo>
            </a:clrChange>
          </a:blip>
          <a:stretch>
            <a:fillRect/>
          </a:stretch>
        </p:blipFill>
        <p:spPr>
          <a:xfrm>
            <a:off x="4958896" y="4572000"/>
            <a:ext cx="3499304" cy="1351455"/>
          </a:xfrm>
          <a:prstGeom prst="rect">
            <a:avLst/>
          </a:prstGeom>
        </p:spPr>
      </p:pic>
      <p:pic>
        <p:nvPicPr>
          <p:cNvPr id="17" name="図 16"/>
          <p:cNvPicPr>
            <a:picLocks noChangeAspect="1"/>
          </p:cNvPicPr>
          <p:nvPr/>
        </p:nvPicPr>
        <p:blipFill>
          <a:blip r:embed="rId8"/>
          <a:stretch>
            <a:fillRect/>
          </a:stretch>
        </p:blipFill>
        <p:spPr>
          <a:xfrm>
            <a:off x="5492296" y="5486400"/>
            <a:ext cx="2592416" cy="457200"/>
          </a:xfrm>
          <a:prstGeom prst="rect">
            <a:avLst/>
          </a:prstGeom>
        </p:spPr>
      </p:pic>
      <p:sp>
        <p:nvSpPr>
          <p:cNvPr id="26" name="テキスト ボックス 25"/>
          <p:cNvSpPr txBox="1"/>
          <p:nvPr/>
        </p:nvSpPr>
        <p:spPr>
          <a:xfrm>
            <a:off x="6938598" y="3788821"/>
            <a:ext cx="1155535" cy="461665"/>
          </a:xfrm>
          <a:prstGeom prst="rect">
            <a:avLst/>
          </a:prstGeom>
          <a:noFill/>
        </p:spPr>
        <p:txBody>
          <a:bodyPr wrap="none" rtlCol="0">
            <a:spAutoFit/>
          </a:bodyPr>
          <a:lstStyle/>
          <a:p>
            <a:r>
              <a:rPr kumimoji="1" lang="en-US" altLang="ja-JP" sz="2400" dirty="0" err="1" smtClean="0">
                <a:solidFill>
                  <a:schemeClr val="accent1">
                    <a:lumMod val="75000"/>
                  </a:schemeClr>
                </a:solidFill>
              </a:rPr>
              <a:t>vCloud</a:t>
            </a:r>
            <a:endParaRPr kumimoji="1" lang="ja-JP" altLang="en-US" sz="2400" dirty="0">
              <a:solidFill>
                <a:schemeClr val="accent1">
                  <a:lumMod val="75000"/>
                </a:schemeClr>
              </a:solidFill>
            </a:endParaRPr>
          </a:p>
        </p:txBody>
      </p:sp>
      <p:sp>
        <p:nvSpPr>
          <p:cNvPr id="30" name="テキスト ボックス 29"/>
          <p:cNvSpPr txBox="1"/>
          <p:nvPr/>
        </p:nvSpPr>
        <p:spPr>
          <a:xfrm>
            <a:off x="839092" y="1443335"/>
            <a:ext cx="3298349" cy="461665"/>
          </a:xfrm>
          <a:prstGeom prst="rect">
            <a:avLst/>
          </a:prstGeom>
          <a:noFill/>
        </p:spPr>
        <p:txBody>
          <a:bodyPr wrap="none" rtlCol="0">
            <a:spAutoFit/>
          </a:bodyPr>
          <a:lstStyle/>
          <a:p>
            <a:pPr algn="ctr"/>
            <a:r>
              <a:rPr kumimoji="1" lang="en-US" altLang="ja-JP" sz="2400" dirty="0" smtClean="0">
                <a:solidFill>
                  <a:schemeClr val="bg1"/>
                </a:solidFill>
              </a:rPr>
              <a:t>Open Source Software</a:t>
            </a:r>
            <a:endParaRPr kumimoji="1" lang="ja-JP" altLang="en-US" sz="2400" dirty="0">
              <a:solidFill>
                <a:schemeClr val="bg1"/>
              </a:solidFill>
            </a:endParaRPr>
          </a:p>
        </p:txBody>
      </p:sp>
      <p:sp>
        <p:nvSpPr>
          <p:cNvPr id="65" name="テキスト ボックス 64"/>
          <p:cNvSpPr txBox="1"/>
          <p:nvPr/>
        </p:nvSpPr>
        <p:spPr>
          <a:xfrm>
            <a:off x="5758126" y="1443335"/>
            <a:ext cx="1689886" cy="461665"/>
          </a:xfrm>
          <a:prstGeom prst="rect">
            <a:avLst/>
          </a:prstGeom>
          <a:noFill/>
        </p:spPr>
        <p:txBody>
          <a:bodyPr wrap="none" rtlCol="0">
            <a:spAutoFit/>
          </a:bodyPr>
          <a:lstStyle/>
          <a:p>
            <a:pPr algn="ctr"/>
            <a:r>
              <a:rPr kumimoji="1" lang="en-US" altLang="ja-JP" sz="2400" dirty="0" smtClean="0">
                <a:solidFill>
                  <a:schemeClr val="bg1"/>
                </a:solidFill>
              </a:rPr>
              <a:t>Proprietary</a:t>
            </a:r>
            <a:endParaRPr kumimoji="1" lang="ja-JP" altLang="en-US" sz="2400" dirty="0">
              <a:solidFill>
                <a:schemeClr val="bg1"/>
              </a:solidFill>
            </a:endParaRPr>
          </a:p>
        </p:txBody>
      </p:sp>
      <p:sp>
        <p:nvSpPr>
          <p:cNvPr id="31" name="テキスト ボックス 30"/>
          <p:cNvSpPr txBox="1"/>
          <p:nvPr/>
        </p:nvSpPr>
        <p:spPr>
          <a:xfrm>
            <a:off x="5486400" y="2438400"/>
            <a:ext cx="2265188" cy="400110"/>
          </a:xfrm>
          <a:prstGeom prst="rect">
            <a:avLst/>
          </a:prstGeom>
          <a:noFill/>
        </p:spPr>
        <p:txBody>
          <a:bodyPr wrap="none" rtlCol="0">
            <a:spAutoFit/>
          </a:bodyPr>
          <a:lstStyle/>
          <a:p>
            <a:pPr algn="ctr"/>
            <a:r>
              <a:rPr kumimoji="1" lang="ja-JP" altLang="en-US" sz="2000" dirty="0" smtClean="0">
                <a:solidFill>
                  <a:srgbClr val="127C5E"/>
                </a:solidFill>
              </a:rPr>
              <a:t>独自</a:t>
            </a:r>
            <a:r>
              <a:rPr kumimoji="1" lang="en-US" altLang="ja-JP" sz="2000" dirty="0" smtClean="0">
                <a:solidFill>
                  <a:srgbClr val="127C5E"/>
                </a:solidFill>
              </a:rPr>
              <a:t>API</a:t>
            </a:r>
            <a:r>
              <a:rPr kumimoji="1" lang="ja-JP" altLang="en-US" sz="2000" dirty="0" smtClean="0">
                <a:solidFill>
                  <a:srgbClr val="127C5E"/>
                </a:solidFill>
              </a:rPr>
              <a:t>・個別</a:t>
            </a:r>
            <a:r>
              <a:rPr kumimoji="1" lang="en-US" altLang="ja-JP" sz="2000" dirty="0" smtClean="0">
                <a:solidFill>
                  <a:srgbClr val="127C5E"/>
                </a:solidFill>
              </a:rPr>
              <a:t>VM</a:t>
            </a:r>
          </a:p>
        </p:txBody>
      </p:sp>
      <p:sp>
        <p:nvSpPr>
          <p:cNvPr id="69" name="テキスト ボックス 68"/>
          <p:cNvSpPr txBox="1"/>
          <p:nvPr/>
        </p:nvSpPr>
        <p:spPr>
          <a:xfrm>
            <a:off x="766505" y="2438400"/>
            <a:ext cx="3475381" cy="400110"/>
          </a:xfrm>
          <a:prstGeom prst="rect">
            <a:avLst/>
          </a:prstGeom>
          <a:noFill/>
        </p:spPr>
        <p:txBody>
          <a:bodyPr wrap="none" rtlCol="0">
            <a:spAutoFit/>
          </a:bodyPr>
          <a:lstStyle/>
          <a:p>
            <a:pPr algn="ctr"/>
            <a:r>
              <a:rPr kumimoji="1" lang="en-US" altLang="ja-JP" sz="2000" dirty="0" smtClean="0">
                <a:solidFill>
                  <a:srgbClr val="0000FF"/>
                </a:solidFill>
              </a:rPr>
              <a:t>Amazon</a:t>
            </a:r>
            <a:r>
              <a:rPr kumimoji="1" lang="ja-JP" altLang="en-US" sz="2000" dirty="0" smtClean="0">
                <a:solidFill>
                  <a:srgbClr val="0000FF"/>
                </a:solidFill>
              </a:rPr>
              <a:t>互換</a:t>
            </a:r>
            <a:r>
              <a:rPr kumimoji="1" lang="en-US" altLang="ja-JP" sz="2000" dirty="0" smtClean="0">
                <a:solidFill>
                  <a:srgbClr val="0000FF"/>
                </a:solidFill>
              </a:rPr>
              <a:t>API</a:t>
            </a:r>
            <a:r>
              <a:rPr kumimoji="1" lang="ja-JP" altLang="en-US" sz="2000" dirty="0" smtClean="0">
                <a:solidFill>
                  <a:srgbClr val="0000FF"/>
                </a:solidFill>
              </a:rPr>
              <a:t>・マルチ</a:t>
            </a:r>
            <a:r>
              <a:rPr kumimoji="1" lang="en-US" altLang="ja-JP" sz="2000" dirty="0" smtClean="0">
                <a:solidFill>
                  <a:srgbClr val="0000FF"/>
                </a:solidFill>
              </a:rPr>
              <a:t>VM</a:t>
            </a:r>
          </a:p>
        </p:txBody>
      </p:sp>
    </p:spTree>
    <p:extLst>
      <p:ext uri="{BB962C8B-B14F-4D97-AF65-F5344CB8AC3E}">
        <p14:creationId xmlns:p14="http://schemas.microsoft.com/office/powerpoint/2010/main" val="13513840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spDef>
    <a:ln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spDef>
    <a:ln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26503</TotalTime>
  <Words>7286</Words>
  <Application>Microsoft Macintosh PowerPoint</Application>
  <PresentationFormat>画面に合わせる (4:3)</PresentationFormat>
  <Paragraphs>1752</Paragraphs>
  <Slides>67</Slides>
  <Notes>55</Notes>
  <HiddenSlides>0</HiddenSlides>
  <MMClips>0</MMClips>
  <ScaleCrop>false</ScaleCrop>
  <HeadingPairs>
    <vt:vector size="4" baseType="variant">
      <vt:variant>
        <vt:lpstr>テーマ</vt:lpstr>
      </vt:variant>
      <vt:variant>
        <vt:i4>2</vt:i4>
      </vt:variant>
      <vt:variant>
        <vt:lpstr>スライド タイトル</vt:lpstr>
      </vt:variant>
      <vt:variant>
        <vt:i4>67</vt:i4>
      </vt:variant>
    </vt:vector>
  </HeadingPairs>
  <TitlesOfParts>
    <vt:vector size="69" baseType="lpstr">
      <vt:lpstr>Default Design</vt:lpstr>
      <vt:lpstr>1_Default Design</vt:lpstr>
      <vt:lpstr>仮想化とSDx</vt:lpstr>
      <vt:lpstr>PowerPoint プレゼンテーション</vt:lpstr>
      <vt:lpstr>仮想化の基本</vt:lpstr>
      <vt:lpstr>仮想化ついての一般的理解</vt:lpstr>
      <vt:lpstr>Software-defined Environmentとは</vt:lpstr>
      <vt:lpstr>Software-defined Environmentとは</vt:lpstr>
      <vt:lpstr>仮想化の目指す「あるべき姿」</vt:lpstr>
      <vt:lpstr>コレ一枚でわかる　「クラウドOS」</vt:lpstr>
      <vt:lpstr>コレ一枚でわかる　「クラウドOS」</vt:lpstr>
      <vt:lpstr>仮想化 と クラウド と SDE  (Software-Defined Environment)</vt:lpstr>
      <vt:lpstr>仮想化とは／仮想化の種類と構成</vt:lpstr>
      <vt:lpstr>仮想化とは／仮想化の種類　１</vt:lpstr>
      <vt:lpstr>仮想化とは／仮想化の種類　2</vt:lpstr>
      <vt:lpstr>仮想化とは／仮想化の種類　3</vt:lpstr>
      <vt:lpstr>仮想化とは／仮想化の種類　４</vt:lpstr>
      <vt:lpstr>仮想化とは／仮想化の種類　5</vt:lpstr>
      <vt:lpstr>PowerPoint プレゼンテーション</vt:lpstr>
      <vt:lpstr>サーバーの仮想化／必要性（１）</vt:lpstr>
      <vt:lpstr>サーバーの仮想化／必要性（２）</vt:lpstr>
      <vt:lpstr>サーバーの仮想化／必要性（２）</vt:lpstr>
      <vt:lpstr>BCP対策 / 仮想マシン・レプリケーション</vt:lpstr>
      <vt:lpstr>サーバーの仮想化／課題</vt:lpstr>
      <vt:lpstr>PowerPoint プレゼンテーション</vt:lpstr>
      <vt:lpstr>仮想化とは／サーバーの仮想化とネットワークの関係</vt:lpstr>
      <vt:lpstr>ネットワークの課題</vt:lpstr>
      <vt:lpstr>ネットワークの課題</vt:lpstr>
      <vt:lpstr>新たな取り組み</vt:lpstr>
      <vt:lpstr>仕組み</vt:lpstr>
      <vt:lpstr>仕組み</vt:lpstr>
      <vt:lpstr>仕組み</vt:lpstr>
      <vt:lpstr>仕組み</vt:lpstr>
      <vt:lpstr>OpenStackへの組み込み</vt:lpstr>
      <vt:lpstr>方式の違い</vt:lpstr>
      <vt:lpstr>適用範囲と必要性</vt:lpstr>
      <vt:lpstr>特徴のまとめ</vt:lpstr>
      <vt:lpstr>コレ一枚でわかるOpenFlowの特徴と課題</vt:lpstr>
      <vt:lpstr>PowerPoint プレゼンテーション</vt:lpstr>
      <vt:lpstr>ストレージの仮想化を補完する技術：シンプロビジョニング（１）</vt:lpstr>
      <vt:lpstr>ストレージの仮想化を補完する技術：シンプロビジョニング（２）</vt:lpstr>
      <vt:lpstr>ストレージの仮想化を補完する技術：シンプロビジョニング（３）</vt:lpstr>
      <vt:lpstr>ストレージの仮想化を補完する技術：重複排除（１）</vt:lpstr>
      <vt:lpstr>ストレージの仮想化を補完する技術：重複排除（２）</vt:lpstr>
      <vt:lpstr>ストレージの仮想化と補完する技術との関係</vt:lpstr>
      <vt:lpstr>PowerPoint プレゼンテーション</vt:lpstr>
      <vt:lpstr>仮想化とは／仮想化の種類と関係</vt:lpstr>
      <vt:lpstr>デスクトップの仮想化</vt:lpstr>
      <vt:lpstr>デスクトップの仮想化／方式</vt:lpstr>
      <vt:lpstr>デスクトップの仮想化／メリット</vt:lpstr>
      <vt:lpstr>ストレージの仮想化（１）</vt:lpstr>
      <vt:lpstr>仮想化の種類／ストレージの仮想化（２）</vt:lpstr>
      <vt:lpstr>仮想化の種類／ネットワークの仮想化（１）</vt:lpstr>
      <vt:lpstr>仮想化の種類／ネットワークの仮想化（２）</vt:lpstr>
      <vt:lpstr>サーバーの仮想化が、求められる背景</vt:lpstr>
      <vt:lpstr>仮想システムの構築と運用／仮想システムの料金体系</vt:lpstr>
      <vt:lpstr>サーバーの仮想化が生まれてきた歴史的背景</vt:lpstr>
      <vt:lpstr>デスクトップの仮想化／歴史的背景</vt:lpstr>
      <vt:lpstr>補足：サーバーの仮想化における課題（１）</vt:lpstr>
      <vt:lpstr>補足：サーバーの仮想化における課題（２）</vt:lpstr>
      <vt:lpstr>仮想システムの構築と運用／計画・運用のプロセス</vt:lpstr>
      <vt:lpstr>補足：サーバーの仮想化を実現する手順</vt:lpstr>
      <vt:lpstr>補足：ストレージの仮想化を実現する４つの方式</vt:lpstr>
      <vt:lpstr>補足：ホストベース方式</vt:lpstr>
      <vt:lpstr>補足：ネットワークベース方式：インバウンド方式</vt:lpstr>
      <vt:lpstr>補足：ネットワークベース方式:アウト・オブ・バウンド方式</vt:lpstr>
      <vt:lpstr>補足：スイッチベース方式</vt:lpstr>
      <vt:lpstr>補足：アレイベース方式</vt:lpstr>
      <vt:lpstr>デスクトップの仮想化</vt:lpstr>
    </vt:vector>
  </TitlesOfParts>
  <Company>NetCommerce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クラウドコンピューティング</dc:title>
  <dc:subject>ソリューション営業塾</dc:subject>
  <dc:creator>NetCommerce</dc:creator>
  <cp:lastModifiedBy>Saito Masanori</cp:lastModifiedBy>
  <cp:revision>642</cp:revision>
  <dcterms:created xsi:type="dcterms:W3CDTF">2006-10-24T19:43:17Z</dcterms:created>
  <dcterms:modified xsi:type="dcterms:W3CDTF">2013-10-16T22:31:17Z</dcterms:modified>
</cp:coreProperties>
</file>