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Lst>
  <p:notesMasterIdLst>
    <p:notesMasterId r:id="rId19"/>
  </p:notesMasterIdLst>
  <p:sldIdLst>
    <p:sldId id="324" r:id="rId2"/>
    <p:sldId id="375" r:id="rId3"/>
    <p:sldId id="341" r:id="rId4"/>
    <p:sldId id="342" r:id="rId5"/>
    <p:sldId id="343" r:id="rId6"/>
    <p:sldId id="345" r:id="rId7"/>
    <p:sldId id="376" r:id="rId8"/>
    <p:sldId id="371" r:id="rId9"/>
    <p:sldId id="372" r:id="rId10"/>
    <p:sldId id="368" r:id="rId11"/>
    <p:sldId id="369" r:id="rId12"/>
    <p:sldId id="370" r:id="rId13"/>
    <p:sldId id="373" r:id="rId14"/>
    <p:sldId id="365" r:id="rId15"/>
    <p:sldId id="380" r:id="rId16"/>
    <p:sldId id="379" r:id="rId17"/>
    <p:sldId id="346" r:id="rId1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109" charset="-128"/>
        <a:cs typeface="+mn-cs"/>
      </a:defRPr>
    </a:lvl5pPr>
    <a:lvl6pPr marL="2286000" algn="l" defTabSz="914400" rtl="0" eaLnBrk="1" latinLnBrk="0" hangingPunct="1">
      <a:defRPr kumimoji="1" kern="1200">
        <a:solidFill>
          <a:schemeClr val="tx1"/>
        </a:solidFill>
        <a:latin typeface="Arial" charset="0"/>
        <a:ea typeface="ＭＳ Ｐゴシック" pitchFamily="-109" charset="-128"/>
        <a:cs typeface="+mn-cs"/>
      </a:defRPr>
    </a:lvl6pPr>
    <a:lvl7pPr marL="2743200" algn="l" defTabSz="914400" rtl="0" eaLnBrk="1" latinLnBrk="0" hangingPunct="1">
      <a:defRPr kumimoji="1" kern="1200">
        <a:solidFill>
          <a:schemeClr val="tx1"/>
        </a:solidFill>
        <a:latin typeface="Arial" charset="0"/>
        <a:ea typeface="ＭＳ Ｐゴシック" pitchFamily="-109" charset="-128"/>
        <a:cs typeface="+mn-cs"/>
      </a:defRPr>
    </a:lvl7pPr>
    <a:lvl8pPr marL="3200400" algn="l" defTabSz="914400" rtl="0" eaLnBrk="1" latinLnBrk="0" hangingPunct="1">
      <a:defRPr kumimoji="1" kern="1200">
        <a:solidFill>
          <a:schemeClr val="tx1"/>
        </a:solidFill>
        <a:latin typeface="Arial" charset="0"/>
        <a:ea typeface="ＭＳ Ｐゴシック" pitchFamily="-109" charset="-128"/>
        <a:cs typeface="+mn-cs"/>
      </a:defRPr>
    </a:lvl8pPr>
    <a:lvl9pPr marL="3657600" algn="l" defTabSz="914400" rtl="0" eaLnBrk="1" latinLnBrk="0" hangingPunct="1">
      <a:defRPr kumimoji="1"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CCFF99"/>
    <a:srgbClr val="66FF33"/>
    <a:srgbClr val="33CC00"/>
    <a:srgbClr val="FF6600"/>
    <a:srgbClr val="4168A7"/>
    <a:srgbClr val="C4E59F"/>
    <a:srgbClr val="FFE389"/>
    <a:srgbClr val="FF9933"/>
    <a:srgbClr val="FFA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7" autoAdjust="0"/>
    <p:restoredTop sz="97227" autoAdjust="0"/>
  </p:normalViewPr>
  <p:slideViewPr>
    <p:cSldViewPr>
      <p:cViewPr>
        <p:scale>
          <a:sx n="150" d="100"/>
          <a:sy n="150" d="100"/>
        </p:scale>
        <p:origin x="-2384" y="-840"/>
      </p:cViewPr>
      <p:guideLst>
        <p:guide orient="horz" pos="4319"/>
        <p:guide pos="2858"/>
      </p:guideLst>
    </p:cSldViewPr>
  </p:slideViewPr>
  <p:notesTextViewPr>
    <p:cViewPr>
      <p:scale>
        <a:sx n="100" d="100"/>
        <a:sy n="100" d="100"/>
      </p:scale>
      <p:origin x="0" y="0"/>
    </p:cViewPr>
  </p:notesTextViewPr>
  <p:sorterViewPr>
    <p:cViewPr>
      <p:scale>
        <a:sx n="223" d="100"/>
        <a:sy n="22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A6AA2F50-CB91-4431-ABD2-C55522DB25F6}" type="datetimeFigureOut">
              <a:rPr lang="ja-JP" altLang="en-US"/>
              <a:pPr>
                <a:defRPr/>
              </a:pPr>
              <a:t>2013/10/24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8986A19A-77ED-4209-8446-DC20928B7A42}" type="slidenum">
              <a:rPr lang="ja-JP" altLang="en-US"/>
              <a:pPr>
                <a:defRPr/>
              </a:pPr>
              <a:t>‹#›</a:t>
            </a:fld>
            <a:endParaRPr lang="ja-JP" altLang="en-US"/>
          </a:p>
        </p:txBody>
      </p:sp>
    </p:spTree>
    <p:extLst>
      <p:ext uri="{BB962C8B-B14F-4D97-AF65-F5344CB8AC3E}">
        <p14:creationId xmlns:p14="http://schemas.microsoft.com/office/powerpoint/2010/main" val="3216892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a:ln/>
        </p:spPr>
      </p:sp>
      <p:sp>
        <p:nvSpPr>
          <p:cNvPr id="16386"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6387"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20000"/>
              </a:spcBef>
              <a:defRPr kumimoji="1" sz="1200">
                <a:solidFill>
                  <a:srgbClr val="484848"/>
                </a:solidFill>
                <a:latin typeface="Arial" charset="0"/>
                <a:ea typeface="HG丸ｺﾞｼｯｸM-PRO" charset="0"/>
                <a:cs typeface="HG丸ｺﾞｼｯｸM-PRO" charset="0"/>
              </a:defRPr>
            </a:lvl1pPr>
            <a:lvl2pPr marL="742950" indent="-285750" defTabSz="957263">
              <a:spcBef>
                <a:spcPct val="20000"/>
              </a:spcBef>
              <a:defRPr kumimoji="1" sz="1200">
                <a:solidFill>
                  <a:srgbClr val="484848"/>
                </a:solidFill>
                <a:latin typeface="Arial" charset="0"/>
                <a:ea typeface="HG丸ｺﾞｼｯｸM-PRO" charset="0"/>
                <a:cs typeface="HG丸ｺﾞｼｯｸM-PRO" charset="0"/>
              </a:defRPr>
            </a:lvl2pPr>
            <a:lvl3pPr marL="1143000" indent="-228600" defTabSz="957263">
              <a:spcBef>
                <a:spcPct val="20000"/>
              </a:spcBef>
              <a:defRPr kumimoji="1" sz="1200">
                <a:solidFill>
                  <a:srgbClr val="484848"/>
                </a:solidFill>
                <a:latin typeface="Arial" charset="0"/>
                <a:ea typeface="HG丸ｺﾞｼｯｸM-PRO" charset="0"/>
                <a:cs typeface="HG丸ｺﾞｼｯｸM-PRO" charset="0"/>
              </a:defRPr>
            </a:lvl3pPr>
            <a:lvl4pPr marL="1600200" indent="-228600" defTabSz="957263">
              <a:spcBef>
                <a:spcPct val="20000"/>
              </a:spcBef>
              <a:defRPr kumimoji="1" sz="1200">
                <a:solidFill>
                  <a:srgbClr val="484848"/>
                </a:solidFill>
                <a:latin typeface="Arial" charset="0"/>
                <a:ea typeface="HG丸ｺﾞｼｯｸM-PRO" charset="0"/>
                <a:cs typeface="HG丸ｺﾞｼｯｸM-PRO" charset="0"/>
              </a:defRPr>
            </a:lvl4pPr>
            <a:lvl5pPr marL="2057400" indent="-228600" defTabSz="957263">
              <a:spcBef>
                <a:spcPct val="20000"/>
              </a:spcBef>
              <a:defRPr kumimoji="1" sz="1200">
                <a:solidFill>
                  <a:srgbClr val="484848"/>
                </a:solidFill>
                <a:latin typeface="Arial" charset="0"/>
                <a:ea typeface="HG丸ｺﾞｼｯｸM-PRO" charset="0"/>
                <a:cs typeface="HG丸ｺﾞｼｯｸM-PRO" charset="0"/>
              </a:defRPr>
            </a:lvl5pPr>
            <a:lvl6pPr marL="25146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defTabSz="957263"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46012C16-3889-FA4B-AEF2-58F205AEC631}" type="slidenum">
              <a:rPr lang="ja-JP" altLang="en-US" sz="1300">
                <a:solidFill>
                  <a:schemeClr val="tx1"/>
                </a:solidFill>
                <a:ea typeface="ＭＳ Ｐゴシック" charset="0"/>
                <a:cs typeface="ＭＳ Ｐゴシック" charset="0"/>
              </a:rPr>
              <a:pPr>
                <a:spcBef>
                  <a:spcPct val="0"/>
                </a:spcBef>
              </a:pPr>
              <a:t>1</a:t>
            </a:fld>
            <a:endParaRPr lang="ja-JP" altLang="en-US" sz="1300">
              <a:solidFill>
                <a:schemeClr val="tx1"/>
              </a:solidFill>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6D9E4-13D4-4928-BBCC-1600665DCD82}" type="slidenum">
              <a:rPr lang="ja-JP" altLang="en-US"/>
              <a:pPr/>
              <a:t>8</a:t>
            </a:fld>
            <a:endParaRPr lang="en-US" altLang="ja-JP"/>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D7165-9438-417F-B8FC-0EA342924E8E}" type="slidenum">
              <a:rPr lang="ja-JP" altLang="en-US"/>
              <a:pPr/>
              <a:t>9</a:t>
            </a:fld>
            <a:endParaRPr lang="en-US" altLang="ja-JP"/>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BF0C7-6337-4B88-BE13-A8E8B028F13D}" type="slidenum">
              <a:rPr lang="ja-JP" altLang="en-US"/>
              <a:pPr/>
              <a:t>10</a:t>
            </a:fld>
            <a:endParaRPr lang="en-US" altLang="ja-JP"/>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4B0CE-E9BB-47C8-A9C4-EE5D9B9CCA4B}" type="slidenum">
              <a:rPr lang="ja-JP" altLang="en-US"/>
              <a:pPr/>
              <a:t>11</a:t>
            </a:fld>
            <a:endParaRPr lang="en-US" altLang="ja-JP"/>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1B7D1-ABA7-4FB1-90DD-E6E2EDA333DF}" type="slidenum">
              <a:rPr lang="ja-JP" altLang="en-US"/>
              <a:pPr/>
              <a:t>12</a:t>
            </a:fld>
            <a:endParaRPr lang="en-US" altLang="ja-JP"/>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873E02-90F2-4FBC-9BEA-1CAC6E4658DA}" type="slidenum">
              <a:rPr lang="ja-JP" altLang="en-US"/>
              <a:pPr/>
              <a:t>13</a:t>
            </a:fld>
            <a:endParaRPr lang="en-US" altLang="ja-JP"/>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909716"/>
            <a:fld id="{EEA64FA6-2473-4309-9A71-C3A8F29E8E5E}" type="slidenum">
              <a:rPr lang="ja-JP" altLang="en-US" sz="1200"/>
              <a:pPr defTabSz="909716"/>
              <a:t>16</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828800" cy="68580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4" name="AutoShape 7"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p:nvSpPr>
        <p:spPr bwMode="auto">
          <a:xfrm>
            <a:off x="152400" y="6461125"/>
            <a:ext cx="152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chemeClr val="bg1"/>
                </a:solidFill>
                <a:latin typeface="Arial Narrow" pitchFamily="34" charset="0"/>
              </a:rPr>
              <a:t>NetCommerce</a:t>
            </a:r>
          </a:p>
        </p:txBody>
      </p:sp>
      <p:sp>
        <p:nvSpPr>
          <p:cNvPr id="6" name="Text Box 9"/>
          <p:cNvSpPr txBox="1">
            <a:spLocks noChangeArrowheads="1"/>
          </p:cNvSpPr>
          <p:nvPr/>
        </p:nvSpPr>
        <p:spPr bwMode="auto">
          <a:xfrm>
            <a:off x="1828800" y="6461125"/>
            <a:ext cx="218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2000" smtClean="0">
                <a:solidFill>
                  <a:srgbClr val="FF3300"/>
                </a:solidFill>
              </a:rPr>
              <a:t>applied marketing</a:t>
            </a:r>
          </a:p>
        </p:txBody>
      </p:sp>
      <p:sp>
        <p:nvSpPr>
          <p:cNvPr id="7" name="Text Box 10"/>
          <p:cNvSpPr txBox="1">
            <a:spLocks noChangeArrowheads="1"/>
          </p:cNvSpPr>
          <p:nvPr/>
        </p:nvSpPr>
        <p:spPr bwMode="auto">
          <a:xfrm>
            <a:off x="6012160"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
        <p:nvSpPr>
          <p:cNvPr id="8" name="Line 11"/>
          <p:cNvSpPr>
            <a:spLocks noChangeShapeType="1"/>
          </p:cNvSpPr>
          <p:nvPr/>
        </p:nvSpPr>
        <p:spPr bwMode="auto">
          <a:xfrm>
            <a:off x="4038600" y="3352800"/>
            <a:ext cx="0" cy="35052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Line 12"/>
          <p:cNvSpPr>
            <a:spLocks noChangeShapeType="1"/>
          </p:cNvSpPr>
          <p:nvPr/>
        </p:nvSpPr>
        <p:spPr bwMode="auto">
          <a:xfrm>
            <a:off x="4038600" y="0"/>
            <a:ext cx="0" cy="2438400"/>
          </a:xfrm>
          <a:prstGeom prst="line">
            <a:avLst/>
          </a:prstGeom>
          <a:noFill/>
          <a:ln w="12700">
            <a:solidFill>
              <a:srgbClr val="B2B2B2"/>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Text Box 13"/>
          <p:cNvSpPr txBox="1">
            <a:spLocks noChangeArrowheads="1"/>
          </p:cNvSpPr>
          <p:nvPr/>
        </p:nvSpPr>
        <p:spPr bwMode="auto">
          <a:xfrm>
            <a:off x="6964363" y="0"/>
            <a:ext cx="217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ja-JP" altLang="en-US" sz="1200" smtClean="0">
                <a:ea typeface="HGP創英角ｺﾞｼｯｸUB" pitchFamily="50" charset="-128"/>
              </a:rPr>
              <a:t>ソリューション営業塾　講義資料</a:t>
            </a:r>
          </a:p>
        </p:txBody>
      </p:sp>
      <p:sp>
        <p:nvSpPr>
          <p:cNvPr id="11" name="Text Box 15"/>
          <p:cNvSpPr txBox="1">
            <a:spLocks noChangeArrowheads="1"/>
          </p:cNvSpPr>
          <p:nvPr/>
        </p:nvSpPr>
        <p:spPr bwMode="auto">
          <a:xfrm>
            <a:off x="4495800" y="3581400"/>
            <a:ext cx="3929063" cy="1074738"/>
          </a:xfrm>
          <a:prstGeom prst="rect">
            <a:avLst/>
          </a:prstGeom>
          <a:noFill/>
          <a:ln w="38100" algn="ctr">
            <a:solidFill>
              <a:srgbClr val="B2B2B2"/>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ja-JP" altLang="en-US" sz="1000" smtClean="0"/>
              <a:t>　本資料の著作権は、ネットコマース株式会社と株式会社アプライド・マーケティングに帰属します。但し、ソリューション営業塾参加者及び参加者が帰属する会社が、本資料をそのまま、または改変して使用することができます。</a:t>
            </a:r>
          </a:p>
          <a:p>
            <a:pPr eaLnBrk="1" hangingPunct="1">
              <a:defRPr/>
            </a:pPr>
            <a:r>
              <a:rPr lang="ja-JP" altLang="en-US" sz="1000" smtClean="0"/>
              <a:t>　なお、本資料を参加者以外の第三者に提供する場合、その内容についての責任は負いかねますので、ご了承ください。</a:t>
            </a:r>
          </a:p>
        </p:txBody>
      </p:sp>
      <p:sp>
        <p:nvSpPr>
          <p:cNvPr id="12" name="Line 16"/>
          <p:cNvSpPr>
            <a:spLocks noChangeShapeType="1"/>
          </p:cNvSpPr>
          <p:nvPr/>
        </p:nvSpPr>
        <p:spPr bwMode="auto">
          <a:xfrm>
            <a:off x="1828800" y="3352800"/>
            <a:ext cx="6629400" cy="0"/>
          </a:xfrm>
          <a:prstGeom prst="line">
            <a:avLst/>
          </a:prstGeom>
          <a:noFill/>
          <a:ln w="38100">
            <a:solidFill>
              <a:srgbClr val="4168A7"/>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5210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4454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102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ea typeface="+mn-ea"/>
              </a:defRPr>
            </a:lvl1pPr>
            <a:lvl2pPr>
              <a:defRPr sz="2000" baseline="0">
                <a:ea typeface="+mn-ea"/>
              </a:defRPr>
            </a:lvl2pPr>
            <a:lvl3pPr>
              <a:defRPr sz="2000" baseline="0">
                <a:ea typeface="+mn-ea"/>
              </a:defRPr>
            </a:lvl3pPr>
            <a:lvl4pPr>
              <a:defRPr sz="1800" baseline="0">
                <a:ea typeface="+mn-ea"/>
              </a:defRPr>
            </a:lvl4pPr>
            <a:lvl5pPr>
              <a:defRPr sz="1800" baseline="0">
                <a:ea typeface="+mn-ea"/>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3853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0591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8586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71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1281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352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2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0837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8891996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0"/>
            <a:ext cx="9144000" cy="838200"/>
          </a:xfrm>
          <a:prstGeom prst="rect">
            <a:avLst/>
          </a:prstGeom>
          <a:gradFill rotWithShape="1">
            <a:gsLst>
              <a:gs pos="0">
                <a:srgbClr val="0066CC"/>
              </a:gs>
              <a:gs pos="100000">
                <a:srgbClr val="7DB1E5"/>
              </a:gs>
            </a:gsLst>
            <a:lin ang="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537325" y="6583363"/>
            <a:ext cx="2630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smtClean="0">
                <a:solidFill>
                  <a:srgbClr val="FF3300"/>
                </a:solidFill>
              </a:rPr>
              <a:t>Net</a:t>
            </a:r>
            <a:r>
              <a:rPr lang="en-US" altLang="ja-JP" sz="1200" smtClean="0">
                <a:solidFill>
                  <a:srgbClr val="006699"/>
                </a:solidFill>
              </a:rPr>
              <a:t>Commerce</a:t>
            </a:r>
            <a:r>
              <a:rPr lang="ja-JP" altLang="en-US" sz="1200" smtClean="0">
                <a:solidFill>
                  <a:srgbClr val="006699"/>
                </a:solidFill>
              </a:rPr>
              <a:t>　</a:t>
            </a:r>
            <a:r>
              <a:rPr lang="en-US" altLang="ja-JP" sz="1200" smtClean="0">
                <a:solidFill>
                  <a:srgbClr val="006699"/>
                </a:solidFill>
              </a:rPr>
              <a:t>&amp; </a:t>
            </a:r>
            <a:r>
              <a:rPr lang="en-US" altLang="ja-JP" sz="1200" smtClean="0">
                <a:solidFill>
                  <a:srgbClr val="FF3300"/>
                </a:solidFill>
              </a:rPr>
              <a:t>applied marketing</a:t>
            </a:r>
          </a:p>
        </p:txBody>
      </p:sp>
      <p:sp>
        <p:nvSpPr>
          <p:cNvPr id="1030" name="Text Box 24"/>
          <p:cNvSpPr txBox="1">
            <a:spLocks noChangeArrowheads="1"/>
          </p:cNvSpPr>
          <p:nvPr/>
        </p:nvSpPr>
        <p:spPr bwMode="auto">
          <a:xfrm>
            <a:off x="-44029" y="6643688"/>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t>2009-13, 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267"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Arial" charset="0"/>
          <a:ea typeface="ＭＳ Ｐゴシック" charset="-128"/>
        </a:defRPr>
      </a:lvl2pPr>
      <a:lvl3pPr algn="l" rtl="0" eaLnBrk="0" fontAlgn="base" hangingPunct="0">
        <a:spcBef>
          <a:spcPct val="0"/>
        </a:spcBef>
        <a:spcAft>
          <a:spcPct val="0"/>
        </a:spcAft>
        <a:defRPr kumimoji="1" sz="3200">
          <a:solidFill>
            <a:schemeClr val="bg1"/>
          </a:solidFill>
          <a:latin typeface="Arial" charset="0"/>
          <a:ea typeface="ＭＳ Ｐゴシック" charset="-128"/>
        </a:defRPr>
      </a:lvl3pPr>
      <a:lvl4pPr algn="l" rtl="0" eaLnBrk="0" fontAlgn="base" hangingPunct="0">
        <a:spcBef>
          <a:spcPct val="0"/>
        </a:spcBef>
        <a:spcAft>
          <a:spcPct val="0"/>
        </a:spcAft>
        <a:defRPr kumimoji="1" sz="3200">
          <a:solidFill>
            <a:schemeClr val="bg1"/>
          </a:solidFill>
          <a:latin typeface="Arial" charset="0"/>
          <a:ea typeface="ＭＳ Ｐゴシック" charset="-128"/>
        </a:defRPr>
      </a:lvl4pPr>
      <a:lvl5pPr algn="l" rtl="0" eaLnBrk="0" fontAlgn="base" hangingPunct="0">
        <a:spcBef>
          <a:spcPct val="0"/>
        </a:spcBef>
        <a:spcAft>
          <a:spcPct val="0"/>
        </a:spcAft>
        <a:defRPr kumimoji="1" sz="32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jpe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299395" y="-868"/>
            <a:ext cx="6844605" cy="6858000"/>
          </a:xfrm>
          <a:prstGeom prst="rect">
            <a:avLst/>
          </a:prstGeom>
        </p:spPr>
      </p:pic>
      <p:sp>
        <p:nvSpPr>
          <p:cNvPr id="3074" name="タイトル 1"/>
          <p:cNvSpPr>
            <a:spLocks noGrp="1"/>
          </p:cNvSpPr>
          <p:nvPr>
            <p:ph type="ctrTitle"/>
          </p:nvPr>
        </p:nvSpPr>
        <p:spPr>
          <a:xfrm>
            <a:off x="2267744" y="2708920"/>
            <a:ext cx="6624736" cy="1562472"/>
          </a:xfrm>
        </p:spPr>
        <p:txBody>
          <a:bodyPr/>
          <a:lstStyle/>
          <a:p>
            <a:pPr>
              <a:defRPr/>
            </a:pPr>
            <a:r>
              <a:rPr kumimoji="0" lang="ja-JP" altLang="en-US" sz="4400" dirty="0" smtClean="0">
                <a:solidFill>
                  <a:srgbClr val="FFFFFF"/>
                </a:solidFill>
                <a:effectLst>
                  <a:glow rad="228600">
                    <a:schemeClr val="accent2">
                      <a:satMod val="175000"/>
                      <a:alpha val="40000"/>
                    </a:schemeClr>
                  </a:glow>
                </a:effectLst>
                <a:ea typeface="+mn-ea"/>
                <a:cs typeface="+mj-cs"/>
              </a:rPr>
              <a:t>データベースとストレージ</a:t>
            </a:r>
            <a:r>
              <a:rPr kumimoji="0" lang="en-US" altLang="ja-JP" sz="4400" dirty="0" smtClean="0">
                <a:solidFill>
                  <a:srgbClr val="FFFFFF"/>
                </a:solidFill>
                <a:effectLst>
                  <a:glow rad="228600">
                    <a:schemeClr val="accent2">
                      <a:satMod val="175000"/>
                      <a:alpha val="40000"/>
                    </a:schemeClr>
                  </a:glow>
                </a:effectLst>
                <a:ea typeface="+mn-ea"/>
                <a:cs typeface="+mj-cs"/>
              </a:rPr>
              <a:t/>
            </a:r>
            <a:br>
              <a:rPr kumimoji="0" lang="en-US" altLang="ja-JP" sz="4400" dirty="0" smtClean="0">
                <a:solidFill>
                  <a:srgbClr val="FFFFFF"/>
                </a:solidFill>
                <a:effectLst>
                  <a:glow rad="228600">
                    <a:schemeClr val="accent2">
                      <a:satMod val="175000"/>
                      <a:alpha val="40000"/>
                    </a:schemeClr>
                  </a:glow>
                </a:effectLst>
                <a:ea typeface="+mn-ea"/>
                <a:cs typeface="+mj-cs"/>
              </a:rPr>
            </a:br>
            <a:r>
              <a:rPr kumimoji="0" lang="ja-JP" altLang="en-US" sz="4400" dirty="0" smtClean="0">
                <a:solidFill>
                  <a:srgbClr val="FFFFFF"/>
                </a:solidFill>
                <a:effectLst>
                  <a:glow rad="228600">
                    <a:schemeClr val="accent2">
                      <a:satMod val="175000"/>
                      <a:alpha val="40000"/>
                    </a:schemeClr>
                  </a:glow>
                </a:effectLst>
                <a:ea typeface="+mn-ea"/>
              </a:rPr>
              <a:t>の最新動向</a:t>
            </a:r>
            <a:endParaRPr kumimoji="0" lang="ja-JP" altLang="en-US" sz="4400" dirty="0" smtClean="0">
              <a:solidFill>
                <a:srgbClr val="FFFFFF"/>
              </a:solidFill>
              <a:effectLst>
                <a:glow rad="228600">
                  <a:schemeClr val="accent2">
                    <a:satMod val="175000"/>
                    <a:alpha val="40000"/>
                  </a:schemeClr>
                </a:glow>
              </a:effectLst>
              <a:ea typeface="+mn-ea"/>
              <a:cs typeface="+mj-cs"/>
            </a:endParaRPr>
          </a:p>
        </p:txBody>
      </p:sp>
      <p:sp>
        <p:nvSpPr>
          <p:cNvPr id="6" name="正方形/長方形 5"/>
          <p:cNvSpPr/>
          <p:nvPr/>
        </p:nvSpPr>
        <p:spPr bwMode="auto">
          <a:xfrm>
            <a:off x="0" y="0"/>
            <a:ext cx="2286000" cy="6858000"/>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Text Box 22"/>
          <p:cNvSpPr txBox="1">
            <a:spLocks noChangeArrowheads="1"/>
          </p:cNvSpPr>
          <p:nvPr/>
        </p:nvSpPr>
        <p:spPr bwMode="auto">
          <a:xfrm>
            <a:off x="438324" y="6237312"/>
            <a:ext cx="1393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eaLnBrk="1" hangingPunct="1">
              <a:defRPr/>
            </a:pPr>
            <a:r>
              <a:rPr lang="en-US" altLang="ja-JP" sz="1200" dirty="0" err="1" smtClean="0">
                <a:solidFill>
                  <a:srgbClr val="FF3300"/>
                </a:solidFill>
              </a:rPr>
              <a:t>Net</a:t>
            </a:r>
            <a:r>
              <a:rPr lang="en-US" altLang="ja-JP" sz="1200" dirty="0" err="1" smtClean="0">
                <a:solidFill>
                  <a:srgbClr val="006699"/>
                </a:solidFill>
              </a:rPr>
              <a:t>Commerce</a:t>
            </a:r>
            <a:r>
              <a:rPr lang="ja-JP" altLang="en-US" sz="1200" dirty="0" smtClean="0">
                <a:solidFill>
                  <a:srgbClr val="006699"/>
                </a:solidFill>
              </a:rPr>
              <a:t>　</a:t>
            </a:r>
            <a:r>
              <a:rPr lang="en-US" altLang="ja-JP" sz="1200" dirty="0" smtClean="0">
                <a:solidFill>
                  <a:srgbClr val="006699"/>
                </a:solidFill>
              </a:rPr>
              <a:t>&amp;</a:t>
            </a:r>
          </a:p>
          <a:p>
            <a:pPr eaLnBrk="1" hangingPunct="1">
              <a:defRPr/>
            </a:pPr>
            <a:r>
              <a:rPr lang="en-US" altLang="ja-JP" sz="1200" dirty="0" smtClean="0">
                <a:solidFill>
                  <a:srgbClr val="FF3300"/>
                </a:solidFill>
              </a:rPr>
              <a:t>applied marketing</a:t>
            </a:r>
          </a:p>
        </p:txBody>
      </p:sp>
      <p:sp>
        <p:nvSpPr>
          <p:cNvPr id="11" name="Text Box 24"/>
          <p:cNvSpPr txBox="1">
            <a:spLocks noChangeArrowheads="1"/>
          </p:cNvSpPr>
          <p:nvPr/>
        </p:nvSpPr>
        <p:spPr bwMode="auto">
          <a:xfrm>
            <a:off x="5968131" y="6620033"/>
            <a:ext cx="31758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109" charset="-128"/>
              </a:defRPr>
            </a:lvl1pPr>
            <a:lvl2pPr marL="742950" indent="-285750" eaLnBrk="0" hangingPunct="0">
              <a:defRPr kumimoji="1">
                <a:solidFill>
                  <a:schemeClr val="tx1"/>
                </a:solidFill>
                <a:latin typeface="Arial" charset="0"/>
                <a:ea typeface="ＭＳ Ｐゴシック" pitchFamily="-109" charset="-128"/>
              </a:defRPr>
            </a:lvl2pPr>
            <a:lvl3pPr marL="1143000" indent="-228600" eaLnBrk="0" hangingPunct="0">
              <a:defRPr kumimoji="1">
                <a:solidFill>
                  <a:schemeClr val="tx1"/>
                </a:solidFill>
                <a:latin typeface="Arial" charset="0"/>
                <a:ea typeface="ＭＳ Ｐゴシック" pitchFamily="-109" charset="-128"/>
              </a:defRPr>
            </a:lvl3pPr>
            <a:lvl4pPr marL="1600200" indent="-228600" eaLnBrk="0" hangingPunct="0">
              <a:defRPr kumimoji="1">
                <a:solidFill>
                  <a:schemeClr val="tx1"/>
                </a:solidFill>
                <a:latin typeface="Arial" charset="0"/>
                <a:ea typeface="ＭＳ Ｐゴシック" pitchFamily="-109" charset="-128"/>
              </a:defRPr>
            </a:lvl4pPr>
            <a:lvl5pPr marL="2057400" indent="-228600" eaLnBrk="0" hangingPunct="0">
              <a:defRPr kumimoji="1">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109" charset="-128"/>
              </a:defRPr>
            </a:lvl9pPr>
          </a:lstStyle>
          <a:p>
            <a:pPr algn="ctr" eaLnBrk="1" hangingPunct="1">
              <a:defRPr/>
            </a:pPr>
            <a:r>
              <a:rPr lang="en-US" altLang="ja-JP" sz="800" smtClean="0">
                <a:solidFill>
                  <a:schemeClr val="bg1"/>
                </a:solidFill>
                <a:effectLst>
                  <a:glow rad="228600">
                    <a:schemeClr val="accent2">
                      <a:satMod val="175000"/>
                      <a:alpha val="40000"/>
                    </a:schemeClr>
                  </a:glow>
                  <a:outerShdw blurRad="38100" dist="38100" dir="2700000" algn="tl">
                    <a:srgbClr val="000000">
                      <a:alpha val="43137"/>
                    </a:srgbClr>
                  </a:outerShdw>
                </a:effectLst>
              </a:rPr>
              <a:t>2009-13, all rights reserved by NetCommerce &amp; applied marketing</a:t>
            </a:r>
          </a:p>
        </p:txBody>
      </p:sp>
    </p:spTree>
    <p:extLst>
      <p:ext uri="{BB962C8B-B14F-4D97-AF65-F5344CB8AC3E}">
        <p14:creationId xmlns:p14="http://schemas.microsoft.com/office/powerpoint/2010/main" val="3616643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AutoShape 2"/>
          <p:cNvSpPr>
            <a:spLocks noChangeArrowheads="1"/>
          </p:cNvSpPr>
          <p:nvPr/>
        </p:nvSpPr>
        <p:spPr bwMode="auto">
          <a:xfrm>
            <a:off x="457200" y="5715000"/>
            <a:ext cx="8229600" cy="609600"/>
          </a:xfrm>
          <a:prstGeom prst="roundRect">
            <a:avLst>
              <a:gd name="adj" fmla="val 25259"/>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使いもしない大量のディスクを購入、設置、動作させている</a:t>
            </a:r>
          </a:p>
        </p:txBody>
      </p:sp>
      <p:sp>
        <p:nvSpPr>
          <p:cNvPr id="711684" name="AutoShape 4"/>
          <p:cNvSpPr>
            <a:spLocks noChangeArrowheads="1"/>
          </p:cNvSpPr>
          <p:nvPr/>
        </p:nvSpPr>
        <p:spPr bwMode="auto">
          <a:xfrm rot="5400000">
            <a:off x="36576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5" name="Rectangle 5"/>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（１）</a:t>
            </a:r>
          </a:p>
        </p:txBody>
      </p:sp>
      <p:sp>
        <p:nvSpPr>
          <p:cNvPr id="711686" name="AutoShape 6"/>
          <p:cNvSpPr>
            <a:spLocks noChangeArrowheads="1"/>
          </p:cNvSpPr>
          <p:nvPr/>
        </p:nvSpPr>
        <p:spPr bwMode="auto">
          <a:xfrm>
            <a:off x="24003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687" name="AutoShape 7"/>
          <p:cNvSpPr>
            <a:spLocks noChangeArrowheads="1"/>
          </p:cNvSpPr>
          <p:nvPr/>
        </p:nvSpPr>
        <p:spPr bwMode="auto">
          <a:xfrm>
            <a:off x="723900" y="1371600"/>
            <a:ext cx="1066800" cy="1295400"/>
          </a:xfrm>
          <a:prstGeom prst="can">
            <a:avLst>
              <a:gd name="adj" fmla="val 24702"/>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11688" name="Group 8"/>
          <p:cNvGrpSpPr>
            <a:grpSpLocks/>
          </p:cNvGrpSpPr>
          <p:nvPr/>
        </p:nvGrpSpPr>
        <p:grpSpPr bwMode="auto">
          <a:xfrm>
            <a:off x="4191000" y="1524000"/>
            <a:ext cx="1143000" cy="1066800"/>
            <a:chOff x="2592" y="2112"/>
            <a:chExt cx="1120" cy="1166"/>
          </a:xfrm>
        </p:grpSpPr>
        <p:sp>
          <p:nvSpPr>
            <p:cNvPr id="711689" name="AutoShape 9"/>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0" name="Freeform 10"/>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1" name="Freeform 11"/>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2" name="Freeform 12"/>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3" name="Freeform 13"/>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4" name="Freeform 14"/>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5" name="Freeform 15"/>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6" name="Freeform 16"/>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7" name="Freeform 17"/>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8" name="Freeform 18"/>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699" name="Freeform 19"/>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0" name="Freeform 20"/>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1" name="Freeform 21"/>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2" name="Freeform 22"/>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3" name="Freeform 23"/>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4" name="Freeform 24"/>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5" name="Freeform 25"/>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6" name="Freeform 26"/>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7" name="Freeform 27"/>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8" name="Freeform 28"/>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09" name="Rectangle 29"/>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0" name="Freeform 30"/>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1" name="Freeform 31"/>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2" name="Freeform 32"/>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3" name="Freeform 33"/>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4" name="Freeform 34"/>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5" name="Freeform 35"/>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6" name="Freeform 36"/>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7" name="Freeform 37"/>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8" name="Freeform 38"/>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19" name="Freeform 39"/>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0" name="Freeform 40"/>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1" name="Freeform 41"/>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2" name="Freeform 42"/>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3" name="Freeform 43"/>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4" name="Freeform 44"/>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5" name="Freeform 45"/>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6" name="Freeform 46"/>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7" name="Freeform 47"/>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8" name="Freeform 48"/>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29" name="Freeform 49"/>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0" name="Freeform 50"/>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1" name="Freeform 51"/>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1732" name="Freeform 52"/>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1733" name="Text Box 53"/>
          <p:cNvSpPr txBox="1">
            <a:spLocks noChangeArrowheads="1"/>
          </p:cNvSpPr>
          <p:nvPr/>
        </p:nvSpPr>
        <p:spPr bwMode="auto">
          <a:xfrm>
            <a:off x="24003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11734" name="Rectangle 54"/>
          <p:cNvSpPr>
            <a:spLocks noChangeArrowheads="1"/>
          </p:cNvSpPr>
          <p:nvPr/>
        </p:nvSpPr>
        <p:spPr bwMode="auto">
          <a:xfrm>
            <a:off x="17907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5" name="Text Box 55"/>
          <p:cNvSpPr txBox="1">
            <a:spLocks noChangeArrowheads="1"/>
          </p:cNvSpPr>
          <p:nvPr/>
        </p:nvSpPr>
        <p:spPr bwMode="auto">
          <a:xfrm>
            <a:off x="3695700" y="18542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1736" name="AutoShape 56"/>
          <p:cNvSpPr>
            <a:spLocks noChangeArrowheads="1"/>
          </p:cNvSpPr>
          <p:nvPr/>
        </p:nvSpPr>
        <p:spPr bwMode="auto">
          <a:xfrm>
            <a:off x="24003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37" name="Text Box 57"/>
          <p:cNvSpPr txBox="1">
            <a:spLocks noChangeArrowheads="1"/>
          </p:cNvSpPr>
          <p:nvPr/>
        </p:nvSpPr>
        <p:spPr bwMode="auto">
          <a:xfrm>
            <a:off x="2430987"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38" name="Text Box 58"/>
          <p:cNvSpPr txBox="1">
            <a:spLocks noChangeArrowheads="1"/>
          </p:cNvSpPr>
          <p:nvPr/>
        </p:nvSpPr>
        <p:spPr bwMode="auto">
          <a:xfrm>
            <a:off x="7239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solidFill>
                  <a:srgbClr val="C00000"/>
                </a:solidFill>
                <a:latin typeface="Arial" pitchFamily="34" charset="0"/>
                <a:ea typeface="HGP創英角ｺﾞｼｯｸUB" pitchFamily="50" charset="-128"/>
                <a:cs typeface="Arial" pitchFamily="34" charset="0"/>
              </a:rPr>
              <a:t>物理ストレージ</a:t>
            </a:r>
          </a:p>
        </p:txBody>
      </p:sp>
      <p:sp>
        <p:nvSpPr>
          <p:cNvPr id="711739" name="Text Box 59"/>
          <p:cNvSpPr txBox="1">
            <a:spLocks noChangeArrowheads="1"/>
          </p:cNvSpPr>
          <p:nvPr/>
        </p:nvSpPr>
        <p:spPr bwMode="auto">
          <a:xfrm>
            <a:off x="5257800" y="1295400"/>
            <a:ext cx="34290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smtClean="0">
                <a:solidFill>
                  <a:srgbClr val="FF0000"/>
                </a:solidFill>
                <a:latin typeface="Arial" pitchFamily="34" charset="0"/>
                <a:ea typeface="HGP創英角ｺﾞｼｯｸUB" pitchFamily="50" charset="-128"/>
                <a:cs typeface="Arial" pitchFamily="34" charset="0"/>
              </a:rPr>
              <a:t>ブロックレベルの仮想化</a:t>
            </a:r>
            <a:r>
              <a:rPr lang="ja-JP" altLang="en-US" sz="1400" dirty="0">
                <a:solidFill>
                  <a:srgbClr val="FF0000"/>
                </a:solidFill>
                <a:latin typeface="Arial" pitchFamily="34" charset="0"/>
                <a:ea typeface="HGP創英角ｺﾞｼｯｸUB" pitchFamily="50" charset="-128"/>
                <a:cs typeface="Arial" pitchFamily="34" charset="0"/>
              </a:rPr>
              <a:t>は、物理ストレージの構成を仮想化し、論理ボリュームを構成できるが、容量は仮想化できない。</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そのため、将来必要となる容量をあらかじめ用意しておく必要がある。</a:t>
            </a:r>
          </a:p>
          <a:p>
            <a:pPr>
              <a:buFont typeface="Wingdings" pitchFamily="2" charset="2"/>
              <a:buChar char="l"/>
            </a:pPr>
            <a:r>
              <a:rPr lang="ja-JP" altLang="en-US" sz="1400" dirty="0">
                <a:solidFill>
                  <a:srgbClr val="FF0000"/>
                </a:solidFill>
                <a:latin typeface="Arial" pitchFamily="34" charset="0"/>
                <a:ea typeface="HGP創英角ｺﾞｼｯｸUB" pitchFamily="50" charset="-128"/>
                <a:cs typeface="Arial" pitchFamily="34" charset="0"/>
              </a:rPr>
              <a:t>結果として、余分なストレージを購入し、稼動させておかなければならない。</a:t>
            </a:r>
            <a:endParaRPr lang="en-US" altLang="ja-JP" sz="1400" dirty="0">
              <a:solidFill>
                <a:srgbClr val="FF0000"/>
              </a:solidFill>
              <a:latin typeface="Arial" pitchFamily="34" charset="0"/>
              <a:ea typeface="HGP創英角ｺﾞｼｯｸUB" pitchFamily="50" charset="-128"/>
              <a:cs typeface="Arial" pitchFamily="34" charset="0"/>
            </a:endParaRPr>
          </a:p>
        </p:txBody>
      </p:sp>
      <p:sp>
        <p:nvSpPr>
          <p:cNvPr id="711741" name="AutoShape 61"/>
          <p:cNvSpPr>
            <a:spLocks noChangeArrowheads="1"/>
          </p:cNvSpPr>
          <p:nvPr/>
        </p:nvSpPr>
        <p:spPr bwMode="auto">
          <a:xfrm>
            <a:off x="7239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1742" name="Text Box 62"/>
          <p:cNvSpPr txBox="1">
            <a:spLocks noChangeArrowheads="1"/>
          </p:cNvSpPr>
          <p:nvPr/>
        </p:nvSpPr>
        <p:spPr bwMode="auto">
          <a:xfrm>
            <a:off x="979018"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1743" name="Text Box 63"/>
          <p:cNvSpPr txBox="1">
            <a:spLocks noChangeArrowheads="1"/>
          </p:cNvSpPr>
          <p:nvPr/>
        </p:nvSpPr>
        <p:spPr bwMode="auto">
          <a:xfrm>
            <a:off x="764372"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grpSp>
        <p:nvGrpSpPr>
          <p:cNvPr id="711744" name="Group 64"/>
          <p:cNvGrpSpPr>
            <a:grpSpLocks/>
          </p:cNvGrpSpPr>
          <p:nvPr/>
        </p:nvGrpSpPr>
        <p:grpSpPr bwMode="auto">
          <a:xfrm>
            <a:off x="457200" y="3505200"/>
            <a:ext cx="8229600" cy="2133600"/>
            <a:chOff x="288" y="2112"/>
            <a:chExt cx="5184" cy="1344"/>
          </a:xfrm>
        </p:grpSpPr>
        <p:sp>
          <p:nvSpPr>
            <p:cNvPr id="711745" name="AutoShape 65"/>
            <p:cNvSpPr>
              <a:spLocks noChangeArrowheads="1"/>
            </p:cNvSpPr>
            <p:nvPr/>
          </p:nvSpPr>
          <p:spPr bwMode="auto">
            <a:xfrm>
              <a:off x="288" y="2112"/>
              <a:ext cx="5184" cy="1344"/>
            </a:xfrm>
            <a:prstGeom prst="roundRect">
              <a:avLst>
                <a:gd name="adj" fmla="val 8259"/>
              </a:avLst>
            </a:prstGeom>
            <a:solidFill>
              <a:srgbClr val="FFFFCC"/>
            </a:solidFill>
            <a:ln w="381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2000">
                <a:latin typeface="Arial" pitchFamily="34" charset="0"/>
                <a:ea typeface="HGP創英角ｺﾞｼｯｸUB" pitchFamily="50" charset="-128"/>
                <a:cs typeface="Arial" pitchFamily="34" charset="0"/>
              </a:endParaRPr>
            </a:p>
          </p:txBody>
        </p:sp>
        <p:sp>
          <p:nvSpPr>
            <p:cNvPr id="711746" name="Text Box 66"/>
            <p:cNvSpPr txBox="1">
              <a:spLocks noChangeArrowheads="1"/>
            </p:cNvSpPr>
            <p:nvPr/>
          </p:nvSpPr>
          <p:spPr bwMode="auto">
            <a:xfrm>
              <a:off x="576" y="2592"/>
              <a:ext cx="4608" cy="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新システム稼働時には、将来のデータ量増加を予想（容量設計）、数年後でも容量に余裕があるストレージ装置を用意。しかし、新システムの稼働当初は全容量の“一部”しか使われない。残りの膨大なディスク・スペースは、その時点では不要。</a:t>
              </a:r>
            </a:p>
            <a:p>
              <a:pPr>
                <a:buFont typeface="Wingdings" pitchFamily="2" charset="2"/>
                <a:buChar char="l"/>
              </a:pPr>
              <a:r>
                <a:rPr lang="ja-JP" altLang="en-US" sz="1400" dirty="0">
                  <a:solidFill>
                    <a:srgbClr val="C00000"/>
                  </a:solidFill>
                  <a:latin typeface="Arial" pitchFamily="34" charset="0"/>
                  <a:ea typeface="HGP創英角ｺﾞｼｯｸUB" pitchFamily="50" charset="-128"/>
                  <a:cs typeface="Arial" pitchFamily="34" charset="0"/>
                </a:rPr>
                <a:t>ストレージの導入後も、ストレージの使用率が</a:t>
              </a:r>
              <a:r>
                <a:rPr lang="en-US" altLang="ja-JP" sz="1400" dirty="0">
                  <a:solidFill>
                    <a:srgbClr val="C00000"/>
                  </a:solidFill>
                  <a:latin typeface="Arial" pitchFamily="34" charset="0"/>
                  <a:ea typeface="HGP創英角ｺﾞｼｯｸUB" pitchFamily="50" charset="-128"/>
                  <a:cs typeface="Arial" pitchFamily="34" charset="0"/>
                </a:rPr>
                <a:t>50</a:t>
              </a:r>
              <a:r>
                <a:rPr lang="ja-JP" altLang="en-US" sz="1400" dirty="0">
                  <a:solidFill>
                    <a:srgbClr val="C00000"/>
                  </a:solidFill>
                  <a:latin typeface="Arial" pitchFamily="34" charset="0"/>
                  <a:ea typeface="HGP創英角ｺﾞｼｯｸUB" pitchFamily="50" charset="-128"/>
                  <a:cs typeface="Arial" pitchFamily="34" charset="0"/>
                </a:rPr>
                <a:t>％を超えるようなことはあまりない。データが増加しようがしまいが，一般にストレージの使用率は，平均すると</a:t>
              </a:r>
              <a:r>
                <a:rPr lang="en-US" altLang="ja-JP" sz="1400" dirty="0">
                  <a:solidFill>
                    <a:srgbClr val="C00000"/>
                  </a:solidFill>
                  <a:latin typeface="Arial" pitchFamily="34" charset="0"/>
                  <a:ea typeface="HGP創英角ｺﾞｼｯｸUB" pitchFamily="50" charset="-128"/>
                  <a:cs typeface="Arial" pitchFamily="34" charset="0"/>
                </a:rPr>
                <a:t>3</a:t>
              </a:r>
              <a:r>
                <a:rPr lang="ja-JP" altLang="en-US" sz="1400" dirty="0">
                  <a:solidFill>
                    <a:srgbClr val="C00000"/>
                  </a:solidFill>
                  <a:latin typeface="Arial" pitchFamily="34" charset="0"/>
                  <a:ea typeface="HGP創英角ｺﾞｼｯｸUB" pitchFamily="50" charset="-128"/>
                  <a:cs typeface="Arial" pitchFamily="34" charset="0"/>
                </a:rPr>
                <a:t>割程度。</a:t>
              </a:r>
            </a:p>
          </p:txBody>
        </p:sp>
        <p:sp>
          <p:nvSpPr>
            <p:cNvPr id="711747" name="Rectangle 67"/>
            <p:cNvSpPr>
              <a:spLocks noChangeArrowheads="1"/>
            </p:cNvSpPr>
            <p:nvPr/>
          </p:nvSpPr>
          <p:spPr bwMode="auto">
            <a:xfrm>
              <a:off x="552" y="2208"/>
              <a:ext cx="4656" cy="3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dirty="0">
                  <a:solidFill>
                    <a:srgbClr val="FF0000"/>
                  </a:solidFill>
                  <a:latin typeface="Arial" pitchFamily="34" charset="0"/>
                  <a:ea typeface="HGP創英角ｺﾞｼｯｸUB" pitchFamily="50" charset="-128"/>
                  <a:cs typeface="Arial" pitchFamily="34" charset="0"/>
                </a:rPr>
                <a:t>ボリューム容量を後から拡大するのは運用負荷がかかるため、“保険”として容量に余裕を持たせておくのが一般的</a:t>
              </a:r>
            </a:p>
          </p:txBody>
        </p:sp>
      </p:grpSp>
      <p:sp>
        <p:nvSpPr>
          <p:cNvPr id="68" name="Rectangle 54"/>
          <p:cNvSpPr>
            <a:spLocks noChangeArrowheads="1"/>
          </p:cNvSpPr>
          <p:nvPr/>
        </p:nvSpPr>
        <p:spPr bwMode="auto">
          <a:xfrm>
            <a:off x="1790700" y="1828800"/>
            <a:ext cx="609600" cy="762000"/>
          </a:xfrm>
          <a:prstGeom prst="rect">
            <a:avLst/>
          </a:prstGeom>
          <a:solidFill>
            <a:schemeClr val="bg1">
              <a:lumMod val="50000"/>
              <a:alpha val="27000"/>
            </a:schemeClr>
          </a:solidFill>
          <a:ln>
            <a:noFill/>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69" name="AutoShape 7"/>
          <p:cNvSpPr>
            <a:spLocks noChangeArrowheads="1"/>
          </p:cNvSpPr>
          <p:nvPr/>
        </p:nvSpPr>
        <p:spPr bwMode="auto">
          <a:xfrm>
            <a:off x="514350" y="964186"/>
            <a:ext cx="1485900" cy="2133362"/>
          </a:xfrm>
          <a:prstGeom prst="can">
            <a:avLst>
              <a:gd name="adj" fmla="val 24702"/>
            </a:avLst>
          </a:prstGeom>
          <a:noFill/>
          <a:ln w="28575">
            <a:solidFill>
              <a:srgbClr val="C00000"/>
            </a:solidFill>
            <a:prstDash val="sysDot"/>
            <a:round/>
            <a:headEnd/>
            <a:tailEnd/>
          </a:ln>
          <a:effectLs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0" name="Text Box 63"/>
          <p:cNvSpPr txBox="1">
            <a:spLocks noChangeArrowheads="1"/>
          </p:cNvSpPr>
          <p:nvPr/>
        </p:nvSpPr>
        <p:spPr bwMode="auto">
          <a:xfrm>
            <a:off x="2456645" y="205740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8TB</a:t>
            </a:r>
            <a:endParaRPr lang="ja-JP" altLang="en-US" sz="1200" dirty="0">
              <a:latin typeface="Arial" pitchFamily="34" charset="0"/>
              <a:ea typeface="HGP創英角ｺﾞｼｯｸUB" pitchFamily="50" charset="-128"/>
              <a:cs typeface="Arial" pitchFamily="34" charset="0"/>
            </a:endParaRPr>
          </a:p>
        </p:txBody>
      </p:sp>
      <p:sp>
        <p:nvSpPr>
          <p:cNvPr id="71" name="Text Box 57"/>
          <p:cNvSpPr txBox="1">
            <a:spLocks noChangeArrowheads="1"/>
          </p:cNvSpPr>
          <p:nvPr/>
        </p:nvSpPr>
        <p:spPr bwMode="auto">
          <a:xfrm>
            <a:off x="762979" y="1630363"/>
            <a:ext cx="101502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smtClean="0">
                <a:solidFill>
                  <a:schemeClr val="bg1"/>
                </a:solidFill>
                <a:latin typeface="Arial" pitchFamily="34" charset="0"/>
                <a:ea typeface="HGP創英角ｺﾞｼｯｸUB" pitchFamily="50" charset="-128"/>
                <a:cs typeface="Arial" pitchFamily="34" charset="0"/>
              </a:rPr>
              <a:t>実データ</a:t>
            </a:r>
            <a:r>
              <a:rPr lang="en-US" altLang="ja-JP" sz="1200" dirty="0" smtClean="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2" name="Text Box 62"/>
          <p:cNvSpPr txBox="1">
            <a:spLocks noChangeArrowheads="1"/>
          </p:cNvSpPr>
          <p:nvPr/>
        </p:nvSpPr>
        <p:spPr bwMode="auto">
          <a:xfrm>
            <a:off x="2678420" y="1371600"/>
            <a:ext cx="55656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3274104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1744"/>
                                        </p:tgtEl>
                                        <p:attrNameLst>
                                          <p:attrName>style.visibility</p:attrName>
                                        </p:attrNameLst>
                                      </p:cBhvr>
                                      <p:to>
                                        <p:strVal val="visible"/>
                                      </p:to>
                                    </p:set>
                                    <p:animEffect transition="in" filter="dissolve">
                                      <p:cBhvr>
                                        <p:cTn id="7" dur="500"/>
                                        <p:tgtEl>
                                          <p:spTgt spid="711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11682"/>
                                        </p:tgtEl>
                                        <p:attrNameLst>
                                          <p:attrName>style.visibility</p:attrName>
                                        </p:attrNameLst>
                                      </p:cBhvr>
                                      <p:to>
                                        <p:strVal val="visible"/>
                                      </p:to>
                                    </p:set>
                                    <p:anim calcmode="lin" valueType="num">
                                      <p:cBhvr>
                                        <p:cTn id="12" dur="500" fill="hold"/>
                                        <p:tgtEl>
                                          <p:spTgt spid="711682"/>
                                        </p:tgtEl>
                                        <p:attrNameLst>
                                          <p:attrName>ppt_w</p:attrName>
                                        </p:attrNameLst>
                                      </p:cBhvr>
                                      <p:tavLst>
                                        <p:tav tm="0">
                                          <p:val>
                                            <p:fltVal val="0"/>
                                          </p:val>
                                        </p:tav>
                                        <p:tav tm="100000">
                                          <p:val>
                                            <p:strVal val="#ppt_w"/>
                                          </p:val>
                                        </p:tav>
                                      </p:tavLst>
                                    </p:anim>
                                    <p:anim calcmode="lin" valueType="num">
                                      <p:cBhvr>
                                        <p:cTn id="13" dur="500" fill="hold"/>
                                        <p:tgtEl>
                                          <p:spTgt spid="7116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AutoShape 2"/>
          <p:cNvSpPr>
            <a:spLocks noChangeArrowheads="1"/>
          </p:cNvSpPr>
          <p:nvPr/>
        </p:nvSpPr>
        <p:spPr bwMode="auto">
          <a:xfrm>
            <a:off x="457200" y="3987800"/>
            <a:ext cx="3810000" cy="1828800"/>
          </a:xfrm>
          <a:prstGeom prst="roundRect">
            <a:avLst>
              <a:gd name="adj" fmla="val 19880"/>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1" name="AutoShape 3"/>
          <p:cNvSpPr>
            <a:spLocks noChangeArrowheads="1"/>
          </p:cNvSpPr>
          <p:nvPr/>
        </p:nvSpPr>
        <p:spPr bwMode="auto">
          <a:xfrm>
            <a:off x="457200" y="1549400"/>
            <a:ext cx="3810000" cy="22098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2"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（２）</a:t>
            </a:r>
          </a:p>
        </p:txBody>
      </p:sp>
      <p:sp>
        <p:nvSpPr>
          <p:cNvPr id="713733" name="AutoShape 5"/>
          <p:cNvSpPr>
            <a:spLocks noChangeArrowheads="1"/>
          </p:cNvSpPr>
          <p:nvPr/>
        </p:nvSpPr>
        <p:spPr bwMode="auto">
          <a:xfrm>
            <a:off x="6096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4" name="AutoShape 6"/>
          <p:cNvSpPr>
            <a:spLocks noChangeArrowheads="1"/>
          </p:cNvSpPr>
          <p:nvPr/>
        </p:nvSpPr>
        <p:spPr bwMode="auto">
          <a:xfrm>
            <a:off x="609600" y="20828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5" name="Text Box 7"/>
          <p:cNvSpPr txBox="1">
            <a:spLocks noChangeArrowheads="1"/>
          </p:cNvSpPr>
          <p:nvPr/>
        </p:nvSpPr>
        <p:spPr bwMode="auto">
          <a:xfrm>
            <a:off x="914400" y="23415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dirty="0">
                <a:solidFill>
                  <a:schemeClr val="bg1"/>
                </a:solidFill>
                <a:latin typeface="Arial" pitchFamily="34" charset="0"/>
                <a:ea typeface="HGP創英角ｺﾞｼｯｸUB" pitchFamily="50" charset="-128"/>
                <a:cs typeface="Arial" pitchFamily="34" charset="0"/>
              </a:rPr>
              <a:t>2TB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36" name="Text Box 8"/>
          <p:cNvSpPr txBox="1">
            <a:spLocks noChangeArrowheads="1"/>
          </p:cNvSpPr>
          <p:nvPr/>
        </p:nvSpPr>
        <p:spPr bwMode="auto">
          <a:xfrm>
            <a:off x="8382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37" name="AutoShape 9"/>
          <p:cNvSpPr>
            <a:spLocks noChangeArrowheads="1"/>
          </p:cNvSpPr>
          <p:nvPr/>
        </p:nvSpPr>
        <p:spPr bwMode="auto">
          <a:xfrm>
            <a:off x="18288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8" name="AutoShape 10"/>
          <p:cNvSpPr>
            <a:spLocks noChangeArrowheads="1"/>
          </p:cNvSpPr>
          <p:nvPr/>
        </p:nvSpPr>
        <p:spPr bwMode="auto">
          <a:xfrm>
            <a:off x="1828800" y="2082800"/>
            <a:ext cx="1066800" cy="685800"/>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39" name="Text Box 11"/>
          <p:cNvSpPr txBox="1">
            <a:spLocks noChangeArrowheads="1"/>
          </p:cNvSpPr>
          <p:nvPr/>
        </p:nvSpPr>
        <p:spPr bwMode="auto">
          <a:xfrm>
            <a:off x="2133600" y="24177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0" name="Text Box 12"/>
          <p:cNvSpPr txBox="1">
            <a:spLocks noChangeArrowheads="1"/>
          </p:cNvSpPr>
          <p:nvPr/>
        </p:nvSpPr>
        <p:spPr bwMode="auto">
          <a:xfrm>
            <a:off x="20574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1" name="AutoShape 13"/>
          <p:cNvSpPr>
            <a:spLocks noChangeArrowheads="1"/>
          </p:cNvSpPr>
          <p:nvPr/>
        </p:nvSpPr>
        <p:spPr bwMode="auto">
          <a:xfrm>
            <a:off x="3048000" y="20828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2" name="AutoShape 14"/>
          <p:cNvSpPr>
            <a:spLocks noChangeArrowheads="1"/>
          </p:cNvSpPr>
          <p:nvPr/>
        </p:nvSpPr>
        <p:spPr bwMode="auto">
          <a:xfrm>
            <a:off x="3048000" y="2082800"/>
            <a:ext cx="1066800" cy="914400"/>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3" name="Text Box 15"/>
          <p:cNvSpPr txBox="1">
            <a:spLocks noChangeArrowheads="1"/>
          </p:cNvSpPr>
          <p:nvPr/>
        </p:nvSpPr>
        <p:spPr bwMode="auto">
          <a:xfrm>
            <a:off x="3352800" y="2463800"/>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44" name="Text Box 16"/>
          <p:cNvSpPr txBox="1">
            <a:spLocks noChangeArrowheads="1"/>
          </p:cNvSpPr>
          <p:nvPr/>
        </p:nvSpPr>
        <p:spPr bwMode="auto">
          <a:xfrm>
            <a:off x="3276600" y="208280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45" name="AutoShape 17"/>
          <p:cNvSpPr>
            <a:spLocks noChangeArrowheads="1"/>
          </p:cNvSpPr>
          <p:nvPr/>
        </p:nvSpPr>
        <p:spPr bwMode="auto">
          <a:xfrm>
            <a:off x="609600" y="4337050"/>
            <a:ext cx="3505200" cy="1066800"/>
          </a:xfrm>
          <a:prstGeom prst="can">
            <a:avLst>
              <a:gd name="adj" fmla="val 31847"/>
            </a:avLst>
          </a:prstGeom>
          <a:solidFill>
            <a:srgbClr val="EAEAEA"/>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46" name="Text Box 18"/>
          <p:cNvSpPr txBox="1">
            <a:spLocks noChangeArrowheads="1"/>
          </p:cNvSpPr>
          <p:nvPr/>
        </p:nvSpPr>
        <p:spPr bwMode="auto">
          <a:xfrm>
            <a:off x="7620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7" name="Text Box 19"/>
          <p:cNvSpPr txBox="1">
            <a:spLocks noChangeArrowheads="1"/>
          </p:cNvSpPr>
          <p:nvPr/>
        </p:nvSpPr>
        <p:spPr bwMode="auto">
          <a:xfrm>
            <a:off x="19812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dirty="0">
                <a:latin typeface="Arial" pitchFamily="34" charset="0"/>
                <a:ea typeface="HGP創英角ｺﾞｼｯｸUB" pitchFamily="50" charset="-128"/>
                <a:cs typeface="Arial" pitchFamily="34" charset="0"/>
              </a:rPr>
              <a:t>10TB</a:t>
            </a:r>
            <a:endParaRPr lang="ja-JP" altLang="en-US" sz="1800" dirty="0">
              <a:latin typeface="Arial" pitchFamily="34" charset="0"/>
              <a:ea typeface="HGP創英角ｺﾞｼｯｸUB" pitchFamily="50" charset="-128"/>
              <a:cs typeface="Arial" pitchFamily="34" charset="0"/>
            </a:endParaRPr>
          </a:p>
        </p:txBody>
      </p:sp>
      <p:sp>
        <p:nvSpPr>
          <p:cNvPr id="713748" name="Text Box 20"/>
          <p:cNvSpPr txBox="1">
            <a:spLocks noChangeArrowheads="1"/>
          </p:cNvSpPr>
          <p:nvPr/>
        </p:nvSpPr>
        <p:spPr bwMode="auto">
          <a:xfrm>
            <a:off x="3200400" y="1651000"/>
            <a:ext cx="74411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49" name="AutoShape 21"/>
          <p:cNvSpPr>
            <a:spLocks noChangeArrowheads="1"/>
          </p:cNvSpPr>
          <p:nvPr/>
        </p:nvSpPr>
        <p:spPr bwMode="auto">
          <a:xfrm>
            <a:off x="609600" y="4337050"/>
            <a:ext cx="3505200" cy="533400"/>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50" name="Text Box 22"/>
          <p:cNvSpPr txBox="1">
            <a:spLocks noChangeArrowheads="1"/>
          </p:cNvSpPr>
          <p:nvPr/>
        </p:nvSpPr>
        <p:spPr bwMode="auto">
          <a:xfrm>
            <a:off x="2051720" y="4595813"/>
            <a:ext cx="64807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dirty="0">
                <a:solidFill>
                  <a:schemeClr val="bg1"/>
                </a:solidFill>
                <a:latin typeface="Arial" pitchFamily="34" charset="0"/>
                <a:ea typeface="HGP創英角ｺﾞｼｯｸUB" pitchFamily="50" charset="-128"/>
                <a:cs typeface="Arial" pitchFamily="34" charset="0"/>
              </a:rPr>
              <a:t>10TB</a:t>
            </a:r>
            <a:endParaRPr lang="ja-JP" altLang="en-US" sz="1200" dirty="0">
              <a:solidFill>
                <a:schemeClr val="bg1"/>
              </a:solidFill>
              <a:latin typeface="Arial" pitchFamily="34" charset="0"/>
              <a:ea typeface="HGP創英角ｺﾞｼｯｸUB" pitchFamily="50" charset="-128"/>
              <a:cs typeface="Arial" pitchFamily="34" charset="0"/>
            </a:endParaRPr>
          </a:p>
        </p:txBody>
      </p:sp>
      <p:sp>
        <p:nvSpPr>
          <p:cNvPr id="713751" name="Text Box 23"/>
          <p:cNvSpPr txBox="1">
            <a:spLocks noChangeArrowheads="1"/>
          </p:cNvSpPr>
          <p:nvPr/>
        </p:nvSpPr>
        <p:spPr bwMode="auto">
          <a:xfrm>
            <a:off x="2051720" y="4337050"/>
            <a:ext cx="6415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dirty="0">
                <a:solidFill>
                  <a:schemeClr val="bg1"/>
                </a:solidFill>
                <a:latin typeface="Arial" pitchFamily="34" charset="0"/>
                <a:ea typeface="HGP創英角ｺﾞｼｯｸUB" pitchFamily="50" charset="-128"/>
                <a:cs typeface="Arial" pitchFamily="34" charset="0"/>
              </a:rPr>
              <a:t>実データ</a:t>
            </a:r>
          </a:p>
        </p:txBody>
      </p:sp>
      <p:sp>
        <p:nvSpPr>
          <p:cNvPr id="713752" name="Text Box 24"/>
          <p:cNvSpPr txBox="1">
            <a:spLocks noChangeArrowheads="1"/>
          </p:cNvSpPr>
          <p:nvPr/>
        </p:nvSpPr>
        <p:spPr bwMode="auto">
          <a:xfrm>
            <a:off x="2057400" y="540385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30TB</a:t>
            </a:r>
            <a:endParaRPr lang="ja-JP" altLang="en-US" sz="1200">
              <a:latin typeface="Arial" pitchFamily="34" charset="0"/>
              <a:ea typeface="HGP創英角ｺﾞｼｯｸUB" pitchFamily="50" charset="-128"/>
              <a:cs typeface="Arial" pitchFamily="34" charset="0"/>
            </a:endParaRPr>
          </a:p>
        </p:txBody>
      </p:sp>
      <p:sp>
        <p:nvSpPr>
          <p:cNvPr id="713753" name="Text Box 25"/>
          <p:cNvSpPr txBox="1">
            <a:spLocks noChangeArrowheads="1"/>
          </p:cNvSpPr>
          <p:nvPr/>
        </p:nvSpPr>
        <p:spPr bwMode="auto">
          <a:xfrm>
            <a:off x="1907704" y="4869160"/>
            <a:ext cx="95410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latin typeface="Arial" pitchFamily="34" charset="0"/>
                <a:ea typeface="HGP創英角ｺﾞｼｯｸUB" pitchFamily="50" charset="-128"/>
                <a:cs typeface="Arial" pitchFamily="34" charset="0"/>
              </a:rPr>
              <a:t>未使用領域</a:t>
            </a:r>
          </a:p>
          <a:p>
            <a:pPr algn="ctr"/>
            <a:r>
              <a:rPr lang="en-US" altLang="ja-JP" sz="1200" dirty="0">
                <a:latin typeface="Arial" pitchFamily="34" charset="0"/>
                <a:ea typeface="HGP創英角ｺﾞｼｯｸUB" pitchFamily="50" charset="-128"/>
                <a:cs typeface="Arial" pitchFamily="34" charset="0"/>
              </a:rPr>
              <a:t>20TB</a:t>
            </a:r>
            <a:endParaRPr lang="ja-JP" altLang="en-US" sz="1200" dirty="0">
              <a:latin typeface="Arial" pitchFamily="34" charset="0"/>
              <a:ea typeface="HGP創英角ｺﾞｼｯｸUB" pitchFamily="50" charset="-128"/>
              <a:cs typeface="Arial" pitchFamily="34" charset="0"/>
            </a:endParaRPr>
          </a:p>
        </p:txBody>
      </p:sp>
      <p:sp>
        <p:nvSpPr>
          <p:cNvPr id="713754" name="Text Box 26"/>
          <p:cNvSpPr txBox="1">
            <a:spLocks noChangeArrowheads="1"/>
          </p:cNvSpPr>
          <p:nvPr/>
        </p:nvSpPr>
        <p:spPr bwMode="auto">
          <a:xfrm>
            <a:off x="1828800" y="34544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latin typeface="Arial" pitchFamily="34" charset="0"/>
                <a:ea typeface="HGP創英角ｺﾞｼｯｸUB" pitchFamily="50" charset="-128"/>
                <a:cs typeface="Arial" pitchFamily="34" charset="0"/>
              </a:rPr>
              <a:t>論理ボリューム</a:t>
            </a:r>
          </a:p>
        </p:txBody>
      </p:sp>
      <p:sp>
        <p:nvSpPr>
          <p:cNvPr id="713755" name="Text Box 27"/>
          <p:cNvSpPr txBox="1">
            <a:spLocks noChangeArrowheads="1"/>
          </p:cNvSpPr>
          <p:nvPr/>
        </p:nvSpPr>
        <p:spPr bwMode="auto">
          <a:xfrm>
            <a:off x="1825649" y="4017963"/>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56" name="Rectangle 28"/>
          <p:cNvSpPr>
            <a:spLocks noChangeArrowheads="1"/>
          </p:cNvSpPr>
          <p:nvPr/>
        </p:nvSpPr>
        <p:spPr bwMode="auto">
          <a:xfrm>
            <a:off x="1346200" y="1066800"/>
            <a:ext cx="1962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latin typeface="Arial" pitchFamily="34" charset="0"/>
                <a:ea typeface="HGP創英角ｺﾞｼｯｸUB" pitchFamily="50" charset="-128"/>
                <a:cs typeface="Arial" pitchFamily="34" charset="0"/>
              </a:rPr>
              <a:t>一般的な仮想化</a:t>
            </a:r>
          </a:p>
        </p:txBody>
      </p:sp>
      <p:sp>
        <p:nvSpPr>
          <p:cNvPr id="713757" name="Text Box 29"/>
          <p:cNvSpPr txBox="1">
            <a:spLocks noChangeArrowheads="1"/>
          </p:cNvSpPr>
          <p:nvPr/>
        </p:nvSpPr>
        <p:spPr bwMode="auto">
          <a:xfrm>
            <a:off x="990600" y="5943600"/>
            <a:ext cx="263245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FF0000"/>
                </a:solidFill>
                <a:latin typeface="Arial" pitchFamily="34" charset="0"/>
                <a:ea typeface="HGP創英角ｺﾞｼｯｸUB" pitchFamily="50" charset="-128"/>
                <a:cs typeface="Arial" pitchFamily="34" charset="0"/>
              </a:rPr>
              <a:t>ボリュームの仮想化</a:t>
            </a:r>
          </a:p>
        </p:txBody>
      </p:sp>
      <p:grpSp>
        <p:nvGrpSpPr>
          <p:cNvPr id="713758" name="Group 30"/>
          <p:cNvGrpSpPr>
            <a:grpSpLocks/>
          </p:cNvGrpSpPr>
          <p:nvPr/>
        </p:nvGrpSpPr>
        <p:grpSpPr bwMode="auto">
          <a:xfrm>
            <a:off x="4876800" y="1066800"/>
            <a:ext cx="3810000" cy="5334000"/>
            <a:chOff x="3072" y="672"/>
            <a:chExt cx="2400" cy="3360"/>
          </a:xfrm>
        </p:grpSpPr>
        <p:grpSp>
          <p:nvGrpSpPr>
            <p:cNvPr id="713759" name="Group 31"/>
            <p:cNvGrpSpPr>
              <a:grpSpLocks/>
            </p:cNvGrpSpPr>
            <p:nvPr/>
          </p:nvGrpSpPr>
          <p:grpSpPr bwMode="auto">
            <a:xfrm>
              <a:off x="3072" y="672"/>
              <a:ext cx="2400" cy="2992"/>
              <a:chOff x="3072" y="848"/>
              <a:chExt cx="2400" cy="2992"/>
            </a:xfrm>
          </p:grpSpPr>
          <p:sp>
            <p:nvSpPr>
              <p:cNvPr id="713760" name="AutoShape 32"/>
              <p:cNvSpPr>
                <a:spLocks noChangeArrowheads="1"/>
              </p:cNvSpPr>
              <p:nvPr/>
            </p:nvSpPr>
            <p:spPr bwMode="auto">
              <a:xfrm>
                <a:off x="3072" y="2688"/>
                <a:ext cx="2400" cy="1152"/>
              </a:xfrm>
              <a:prstGeom prst="roundRect">
                <a:avLst>
                  <a:gd name="adj" fmla="val 18403"/>
                </a:avLst>
              </a:prstGeom>
              <a:solidFill>
                <a:schemeClr val="bg1"/>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1" name="AutoShape 33"/>
              <p:cNvSpPr>
                <a:spLocks noChangeArrowheads="1"/>
              </p:cNvSpPr>
              <p:nvPr/>
            </p:nvSpPr>
            <p:spPr bwMode="auto">
              <a:xfrm>
                <a:off x="3072" y="1152"/>
                <a:ext cx="2400" cy="1392"/>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2" name="AutoShape 34"/>
              <p:cNvSpPr>
                <a:spLocks noChangeArrowheads="1"/>
              </p:cNvSpPr>
              <p:nvPr/>
            </p:nvSpPr>
            <p:spPr bwMode="auto">
              <a:xfrm>
                <a:off x="3160" y="2918"/>
                <a:ext cx="2208" cy="672"/>
              </a:xfrm>
              <a:prstGeom prst="can">
                <a:avLst>
                  <a:gd name="adj" fmla="val 31847"/>
                </a:avLst>
              </a:prstGeom>
              <a:solidFill>
                <a:srgbClr val="EAEAEA"/>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3" name="AutoShape 35"/>
              <p:cNvSpPr>
                <a:spLocks noChangeArrowheads="1"/>
              </p:cNvSpPr>
              <p:nvPr/>
            </p:nvSpPr>
            <p:spPr bwMode="auto">
              <a:xfrm>
                <a:off x="3160" y="2908"/>
                <a:ext cx="2208" cy="336"/>
              </a:xfrm>
              <a:prstGeom prst="can">
                <a:avLst>
                  <a:gd name="adj" fmla="val 46356"/>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4" name="Text Box 36"/>
              <p:cNvSpPr txBox="1">
                <a:spLocks noChangeArrowheads="1"/>
              </p:cNvSpPr>
              <p:nvPr/>
            </p:nvSpPr>
            <p:spPr bwMode="auto">
              <a:xfrm>
                <a:off x="4137" y="3071"/>
                <a:ext cx="35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10TB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5" name="Text Box 37"/>
              <p:cNvSpPr txBox="1">
                <a:spLocks noChangeArrowheads="1"/>
              </p:cNvSpPr>
              <p:nvPr/>
            </p:nvSpPr>
            <p:spPr bwMode="auto">
              <a:xfrm>
                <a:off x="4120" y="290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66" name="AutoShape 38"/>
              <p:cNvSpPr>
                <a:spLocks noChangeArrowheads="1"/>
              </p:cNvSpPr>
              <p:nvPr/>
            </p:nvSpPr>
            <p:spPr bwMode="auto">
              <a:xfrm>
                <a:off x="3160"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7" name="AutoShape 39"/>
              <p:cNvSpPr>
                <a:spLocks noChangeArrowheads="1"/>
              </p:cNvSpPr>
              <p:nvPr/>
            </p:nvSpPr>
            <p:spPr bwMode="auto">
              <a:xfrm>
                <a:off x="3160" y="1488"/>
                <a:ext cx="672" cy="336"/>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68" name="Text Box 40"/>
              <p:cNvSpPr txBox="1">
                <a:spLocks noChangeArrowheads="1"/>
              </p:cNvSpPr>
              <p:nvPr/>
            </p:nvSpPr>
            <p:spPr bwMode="auto">
              <a:xfrm>
                <a:off x="3352" y="1651"/>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69" name="Text Box 41"/>
              <p:cNvSpPr txBox="1">
                <a:spLocks noChangeArrowheads="1"/>
              </p:cNvSpPr>
              <p:nvPr/>
            </p:nvSpPr>
            <p:spPr bwMode="auto">
              <a:xfrm>
                <a:off x="3304"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0" name="AutoShape 42"/>
              <p:cNvSpPr>
                <a:spLocks noChangeArrowheads="1"/>
              </p:cNvSpPr>
              <p:nvPr/>
            </p:nvSpPr>
            <p:spPr bwMode="auto">
              <a:xfrm>
                <a:off x="3928"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1" name="AutoShape 43"/>
              <p:cNvSpPr>
                <a:spLocks noChangeArrowheads="1"/>
              </p:cNvSpPr>
              <p:nvPr/>
            </p:nvSpPr>
            <p:spPr bwMode="auto">
              <a:xfrm>
                <a:off x="3928" y="1488"/>
                <a:ext cx="672" cy="432"/>
              </a:xfrm>
              <a:prstGeom prst="can">
                <a:avLst>
                  <a:gd name="adj" fmla="val 38889"/>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2" name="Text Box 44"/>
              <p:cNvSpPr txBox="1">
                <a:spLocks noChangeArrowheads="1"/>
              </p:cNvSpPr>
              <p:nvPr/>
            </p:nvSpPr>
            <p:spPr bwMode="auto">
              <a:xfrm>
                <a:off x="4120" y="1699"/>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3TB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3" name="Text Box 45"/>
              <p:cNvSpPr txBox="1">
                <a:spLocks noChangeArrowheads="1"/>
              </p:cNvSpPr>
              <p:nvPr/>
            </p:nvSpPr>
            <p:spPr bwMode="auto">
              <a:xfrm>
                <a:off x="4072"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4" name="AutoShape 46"/>
              <p:cNvSpPr>
                <a:spLocks noChangeArrowheads="1"/>
              </p:cNvSpPr>
              <p:nvPr/>
            </p:nvSpPr>
            <p:spPr bwMode="auto">
              <a:xfrm>
                <a:off x="4696" y="1488"/>
                <a:ext cx="672" cy="816"/>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5" name="AutoShape 47"/>
              <p:cNvSpPr>
                <a:spLocks noChangeArrowheads="1"/>
              </p:cNvSpPr>
              <p:nvPr/>
            </p:nvSpPr>
            <p:spPr bwMode="auto">
              <a:xfrm>
                <a:off x="4696" y="1488"/>
                <a:ext cx="672" cy="576"/>
              </a:xfrm>
              <a:prstGeom prst="can">
                <a:avLst>
                  <a:gd name="adj" fmla="val 27954"/>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3776" name="Text Box 48"/>
              <p:cNvSpPr txBox="1">
                <a:spLocks noChangeArrowheads="1"/>
              </p:cNvSpPr>
              <p:nvPr/>
            </p:nvSpPr>
            <p:spPr bwMode="auto">
              <a:xfrm>
                <a:off x="4888" y="1728"/>
                <a:ext cx="294"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5TB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3777" name="Text Box 49"/>
              <p:cNvSpPr txBox="1">
                <a:spLocks noChangeArrowheads="1"/>
              </p:cNvSpPr>
              <p:nvPr/>
            </p:nvSpPr>
            <p:spPr bwMode="auto">
              <a:xfrm>
                <a:off x="4840" y="1488"/>
                <a:ext cx="404" cy="1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bg1"/>
                    </a:solidFill>
                    <a:latin typeface="Arial" pitchFamily="34" charset="0"/>
                    <a:ea typeface="HGP創英角ｺﾞｼｯｸUB" pitchFamily="50" charset="-128"/>
                    <a:cs typeface="Arial" pitchFamily="34" charset="0"/>
                  </a:rPr>
                  <a:t>実データ</a:t>
                </a:r>
              </a:p>
            </p:txBody>
          </p:sp>
          <p:sp>
            <p:nvSpPr>
              <p:cNvPr id="713778" name="Text Box 50"/>
              <p:cNvSpPr txBox="1">
                <a:spLocks noChangeArrowheads="1"/>
              </p:cNvSpPr>
              <p:nvPr/>
            </p:nvSpPr>
            <p:spPr bwMode="auto">
              <a:xfrm>
                <a:off x="3256"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79" name="Text Box 51"/>
              <p:cNvSpPr txBox="1">
                <a:spLocks noChangeArrowheads="1"/>
              </p:cNvSpPr>
              <p:nvPr/>
            </p:nvSpPr>
            <p:spPr bwMode="auto">
              <a:xfrm>
                <a:off x="4024"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0" name="Text Box 52"/>
              <p:cNvSpPr txBox="1">
                <a:spLocks noChangeArrowheads="1"/>
              </p:cNvSpPr>
              <p:nvPr/>
            </p:nvSpPr>
            <p:spPr bwMode="auto">
              <a:xfrm>
                <a:off x="4792" y="1216"/>
                <a:ext cx="46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a:latin typeface="Arial" pitchFamily="34" charset="0"/>
                    <a:ea typeface="HGP創英角ｺﾞｼｯｸUB" pitchFamily="50" charset="-128"/>
                    <a:cs typeface="Arial" pitchFamily="34" charset="0"/>
                  </a:rPr>
                  <a:t>10TB</a:t>
                </a:r>
                <a:endParaRPr lang="ja-JP" altLang="en-US" sz="1800">
                  <a:latin typeface="Arial" pitchFamily="34" charset="0"/>
                  <a:ea typeface="HGP創英角ｺﾞｼｯｸUB" pitchFamily="50" charset="-128"/>
                  <a:cs typeface="Arial" pitchFamily="34" charset="0"/>
                </a:endParaRPr>
              </a:p>
            </p:txBody>
          </p:sp>
          <p:sp>
            <p:nvSpPr>
              <p:cNvPr id="713781" name="Text Box 53"/>
              <p:cNvSpPr txBox="1">
                <a:spLocks noChangeArrowheads="1"/>
              </p:cNvSpPr>
              <p:nvPr/>
            </p:nvSpPr>
            <p:spPr bwMode="auto">
              <a:xfrm>
                <a:off x="4072" y="3590"/>
                <a:ext cx="34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rgbClr val="0066FF"/>
                    </a:solidFill>
                    <a:latin typeface="Arial" pitchFamily="34" charset="0"/>
                    <a:ea typeface="HGP創英角ｺﾞｼｯｸUB" pitchFamily="50" charset="-128"/>
                    <a:cs typeface="Arial" pitchFamily="34" charset="0"/>
                  </a:rPr>
                  <a:t>10TB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2" name="Text Box 54"/>
              <p:cNvSpPr txBox="1">
                <a:spLocks noChangeArrowheads="1"/>
              </p:cNvSpPr>
              <p:nvPr/>
            </p:nvSpPr>
            <p:spPr bwMode="auto">
              <a:xfrm>
                <a:off x="4021" y="3254"/>
                <a:ext cx="601" cy="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0066FF"/>
                    </a:solidFill>
                    <a:latin typeface="Arial" pitchFamily="34" charset="0"/>
                    <a:ea typeface="HGP創英角ｺﾞｼｯｸUB" pitchFamily="50" charset="-128"/>
                    <a:cs typeface="Arial" pitchFamily="34" charset="0"/>
                  </a:rPr>
                  <a:t>未使用領域</a:t>
                </a:r>
              </a:p>
              <a:p>
                <a:pPr algn="ctr"/>
                <a:r>
                  <a:rPr lang="en-US" altLang="ja-JP" sz="1200">
                    <a:solidFill>
                      <a:srgbClr val="0066FF"/>
                    </a:solidFill>
                    <a:latin typeface="Arial" pitchFamily="34" charset="0"/>
                    <a:ea typeface="HGP創英角ｺﾞｼｯｸUB" pitchFamily="50" charset="-128"/>
                    <a:cs typeface="Arial" pitchFamily="34" charset="0"/>
                  </a:rPr>
                  <a:t>0TB</a:t>
                </a:r>
                <a:endParaRPr lang="ja-JP" altLang="en-US" sz="1200">
                  <a:solidFill>
                    <a:srgbClr val="0066FF"/>
                  </a:solidFill>
                  <a:latin typeface="Arial" pitchFamily="34" charset="0"/>
                  <a:ea typeface="HGP創英角ｺﾞｼｯｸUB" pitchFamily="50" charset="-128"/>
                  <a:cs typeface="Arial" pitchFamily="34" charset="0"/>
                </a:endParaRPr>
              </a:p>
            </p:txBody>
          </p:sp>
          <p:sp>
            <p:nvSpPr>
              <p:cNvPr id="713783" name="AutoShape 55"/>
              <p:cNvSpPr>
                <a:spLocks noChangeArrowheads="1"/>
              </p:cNvSpPr>
              <p:nvPr/>
            </p:nvSpPr>
            <p:spPr bwMode="auto">
              <a:xfrm>
                <a:off x="3166" y="3552"/>
                <a:ext cx="868" cy="193"/>
              </a:xfrm>
              <a:prstGeom prst="wedgeRoundRectCallout">
                <a:avLst>
                  <a:gd name="adj1" fmla="val -3042"/>
                  <a:gd name="adj2" fmla="val -147000"/>
                  <a:gd name="adj3"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必要に応じて追加</a:t>
                </a:r>
              </a:p>
            </p:txBody>
          </p:sp>
          <p:sp>
            <p:nvSpPr>
              <p:cNvPr id="713784" name="Text Box 56"/>
              <p:cNvSpPr txBox="1">
                <a:spLocks noChangeArrowheads="1"/>
              </p:cNvSpPr>
              <p:nvPr/>
            </p:nvSpPr>
            <p:spPr bwMode="auto">
              <a:xfrm>
                <a:off x="3936" y="2352"/>
                <a:ext cx="701"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3785" name="Text Box 57"/>
              <p:cNvSpPr txBox="1">
                <a:spLocks noChangeArrowheads="1"/>
              </p:cNvSpPr>
              <p:nvPr/>
            </p:nvSpPr>
            <p:spPr bwMode="auto">
              <a:xfrm>
                <a:off x="3935" y="2707"/>
                <a:ext cx="700"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latin typeface="Arial" pitchFamily="34" charset="0"/>
                    <a:ea typeface="HGP創英角ｺﾞｼｯｸUB" pitchFamily="50" charset="-128"/>
                    <a:cs typeface="Arial" pitchFamily="34" charset="0"/>
                  </a:rPr>
                  <a:t>物理ストレージ</a:t>
                </a:r>
              </a:p>
            </p:txBody>
          </p:sp>
          <p:sp>
            <p:nvSpPr>
              <p:cNvPr id="713786" name="Rectangle 58"/>
              <p:cNvSpPr>
                <a:spLocks noChangeArrowheads="1"/>
              </p:cNvSpPr>
              <p:nvPr/>
            </p:nvSpPr>
            <p:spPr bwMode="auto">
              <a:xfrm>
                <a:off x="3526" y="848"/>
                <a:ext cx="1459"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ja-JP" altLang="en-US" sz="2000">
                    <a:solidFill>
                      <a:srgbClr val="0066FF"/>
                    </a:solidFill>
                    <a:latin typeface="Arial" pitchFamily="34" charset="0"/>
                    <a:ea typeface="HGP創英角ｺﾞｼｯｸUB" pitchFamily="50" charset="-128"/>
                    <a:cs typeface="Arial" pitchFamily="34" charset="0"/>
                  </a:rPr>
                  <a:t>シンプロビジョニング</a:t>
                </a:r>
              </a:p>
            </p:txBody>
          </p:sp>
        </p:grpSp>
        <p:sp>
          <p:nvSpPr>
            <p:cNvPr id="713787" name="Text Box 59"/>
            <p:cNvSpPr txBox="1">
              <a:spLocks noChangeArrowheads="1"/>
            </p:cNvSpPr>
            <p:nvPr/>
          </p:nvSpPr>
          <p:spPr bwMode="auto">
            <a:xfrm>
              <a:off x="3711" y="3744"/>
              <a:ext cx="126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solidFill>
                    <a:srgbClr val="3333FF"/>
                  </a:solidFill>
                  <a:latin typeface="Arial" pitchFamily="34" charset="0"/>
                  <a:ea typeface="HGP創英角ｺﾞｼｯｸUB" pitchFamily="50" charset="-128"/>
                  <a:cs typeface="Arial" pitchFamily="34" charset="0"/>
                </a:rPr>
                <a:t>容量を仮想化</a:t>
              </a:r>
            </a:p>
          </p:txBody>
        </p:sp>
      </p:grpSp>
      <p:sp>
        <p:nvSpPr>
          <p:cNvPr id="60" name="AutoShape 55"/>
          <p:cNvSpPr>
            <a:spLocks noChangeArrowheads="1"/>
          </p:cNvSpPr>
          <p:nvPr/>
        </p:nvSpPr>
        <p:spPr bwMode="auto">
          <a:xfrm>
            <a:off x="312881" y="5024199"/>
            <a:ext cx="1363519" cy="919401"/>
          </a:xfrm>
          <a:prstGeom prst="wedgeRoundRectCallout">
            <a:avLst>
              <a:gd name="adj1" fmla="val 66814"/>
              <a:gd name="adj2" fmla="val -39256"/>
              <a:gd name="adj3" fmla="val 16667"/>
            </a:avLst>
          </a:prstGeom>
          <a:solidFill>
            <a:srgbClr val="FF0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200" dirty="0" smtClean="0">
                <a:solidFill>
                  <a:schemeClr val="bg1"/>
                </a:solidFill>
                <a:latin typeface="Arial" pitchFamily="34" charset="0"/>
                <a:ea typeface="HGP創英角ｺﾞｼｯｸUB" pitchFamily="50" charset="-128"/>
                <a:cs typeface="Arial" pitchFamily="34" charset="0"/>
              </a:rPr>
              <a:t>未使用でも割り当てた以上、全容量を用意しておく必要がある</a:t>
            </a:r>
            <a:endParaRPr lang="ja-JP" altLang="en-US" sz="12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2435575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3758"/>
                                        </p:tgtEl>
                                        <p:attrNameLst>
                                          <p:attrName>style.visibility</p:attrName>
                                        </p:attrNameLst>
                                      </p:cBhvr>
                                      <p:to>
                                        <p:strVal val="visible"/>
                                      </p:to>
                                    </p:set>
                                    <p:anim calcmode="lin" valueType="num">
                                      <p:cBhvr>
                                        <p:cTn id="7" dur="500" fill="hold"/>
                                        <p:tgtEl>
                                          <p:spTgt spid="713758"/>
                                        </p:tgtEl>
                                        <p:attrNameLst>
                                          <p:attrName>ppt_w</p:attrName>
                                        </p:attrNameLst>
                                      </p:cBhvr>
                                      <p:tavLst>
                                        <p:tav tm="0">
                                          <p:val>
                                            <p:fltVal val="0"/>
                                          </p:val>
                                        </p:tav>
                                        <p:tav tm="100000">
                                          <p:val>
                                            <p:strVal val="#ppt_w"/>
                                          </p:val>
                                        </p:tav>
                                      </p:tavLst>
                                    </p:anim>
                                    <p:anim calcmode="lin" valueType="num">
                                      <p:cBhvr>
                                        <p:cTn id="8" dur="500" fill="hold"/>
                                        <p:tgtEl>
                                          <p:spTgt spid="7137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p:cNvSpPr>
            <a:spLocks noChangeArrowheads="1"/>
          </p:cNvSpPr>
          <p:nvPr/>
        </p:nvSpPr>
        <p:spPr bwMode="auto">
          <a:xfrm>
            <a:off x="1905000" y="1066800"/>
            <a:ext cx="1676400" cy="2133600"/>
          </a:xfrm>
          <a:prstGeom prst="roundRect">
            <a:avLst>
              <a:gd name="adj" fmla="val 16667"/>
            </a:avLst>
          </a:prstGeom>
          <a:solidFill>
            <a:schemeClr val="bg1"/>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79" name="AutoShape 3"/>
          <p:cNvSpPr>
            <a:spLocks noChangeArrowheads="1"/>
          </p:cNvSpPr>
          <p:nvPr/>
        </p:nvSpPr>
        <p:spPr bwMode="auto">
          <a:xfrm rot="5400000">
            <a:off x="3467100" y="1333500"/>
            <a:ext cx="1066800" cy="1447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0" name="Rectangle 4"/>
          <p:cNvSpPr>
            <a:spLocks noGrp="1" noChangeArrowheads="1"/>
          </p:cNvSpPr>
          <p:nvPr>
            <p:ph type="title"/>
          </p:nvPr>
        </p:nvSpPr>
        <p:spPr>
          <a:xfrm>
            <a:off x="152399" y="152400"/>
            <a:ext cx="8990013" cy="533400"/>
          </a:xfrm>
        </p:spPr>
        <p:txBody>
          <a:bodyPr/>
          <a:lstStyle/>
          <a:p>
            <a:r>
              <a:rPr lang="ja-JP" altLang="en-US" sz="2400" dirty="0" smtClean="0">
                <a:ea typeface="ＭＳ Ｐゴシック" pitchFamily="50" charset="-128"/>
              </a:rPr>
              <a:t>シンプロビジョニング</a:t>
            </a:r>
            <a:r>
              <a:rPr lang="ja-JP" altLang="en-US" sz="2400" dirty="0">
                <a:ea typeface="ＭＳ Ｐゴシック" pitchFamily="50" charset="-128"/>
              </a:rPr>
              <a:t>（３）</a:t>
            </a:r>
          </a:p>
        </p:txBody>
      </p:sp>
      <p:sp>
        <p:nvSpPr>
          <p:cNvPr id="715782" name="AutoShape 6"/>
          <p:cNvSpPr>
            <a:spLocks noChangeArrowheads="1"/>
          </p:cNvSpPr>
          <p:nvPr/>
        </p:nvSpPr>
        <p:spPr bwMode="auto">
          <a:xfrm>
            <a:off x="457200" y="3505200"/>
            <a:ext cx="82296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600" dirty="0">
                <a:solidFill>
                  <a:schemeClr val="bg1"/>
                </a:solidFill>
                <a:latin typeface="Arial" pitchFamily="34" charset="0"/>
                <a:ea typeface="HGP創英角ｺﾞｼｯｸUB" pitchFamily="50" charset="-128"/>
                <a:cs typeface="Arial" pitchFamily="34" charset="0"/>
              </a:rPr>
              <a:t>ボリュームの“容量”を仮想化してキャパシティ・プランニング（容量設計）を不要とする技術</a:t>
            </a:r>
          </a:p>
        </p:txBody>
      </p:sp>
      <p:sp>
        <p:nvSpPr>
          <p:cNvPr id="715784" name="AutoShape 8"/>
          <p:cNvSpPr>
            <a:spLocks noChangeArrowheads="1"/>
          </p:cNvSpPr>
          <p:nvPr/>
        </p:nvSpPr>
        <p:spPr bwMode="auto">
          <a:xfrm>
            <a:off x="2209800" y="1371600"/>
            <a:ext cx="1066800" cy="1295400"/>
          </a:xfrm>
          <a:prstGeom prst="can">
            <a:avLst>
              <a:gd name="adj" fmla="val 25466"/>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5" name="AutoShape 9"/>
          <p:cNvSpPr>
            <a:spLocks noChangeArrowheads="1"/>
          </p:cNvSpPr>
          <p:nvPr/>
        </p:nvSpPr>
        <p:spPr bwMode="auto">
          <a:xfrm>
            <a:off x="5334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786" name="AutoShape 10"/>
          <p:cNvSpPr>
            <a:spLocks noChangeArrowheads="1"/>
          </p:cNvSpPr>
          <p:nvPr/>
        </p:nvSpPr>
        <p:spPr bwMode="auto">
          <a:xfrm>
            <a:off x="533400" y="2133600"/>
            <a:ext cx="1066800" cy="533400"/>
          </a:xfrm>
          <a:prstGeom prst="can">
            <a:avLst>
              <a:gd name="adj" fmla="val 49403"/>
            </a:avLst>
          </a:prstGeom>
          <a:solidFill>
            <a:schemeClr val="accent1"/>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grpSp>
        <p:nvGrpSpPr>
          <p:cNvPr id="715787" name="Group 11"/>
          <p:cNvGrpSpPr>
            <a:grpSpLocks/>
          </p:cNvGrpSpPr>
          <p:nvPr/>
        </p:nvGrpSpPr>
        <p:grpSpPr bwMode="auto">
          <a:xfrm>
            <a:off x="4000500" y="1524000"/>
            <a:ext cx="1143000" cy="1066800"/>
            <a:chOff x="2592" y="2112"/>
            <a:chExt cx="1120" cy="1166"/>
          </a:xfrm>
        </p:grpSpPr>
        <p:sp>
          <p:nvSpPr>
            <p:cNvPr id="715788" name="AutoShape 12"/>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89" name="Freeform 13"/>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0" name="Freeform 14"/>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1" name="Freeform 15"/>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2" name="Freeform 16"/>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3" name="Freeform 17"/>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4" name="Freeform 18"/>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5" name="Freeform 19"/>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6" name="Freeform 20"/>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7" name="Freeform 21"/>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8" name="Freeform 22"/>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799" name="Freeform 23"/>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0" name="Freeform 24"/>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1" name="Freeform 25"/>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2" name="Freeform 26"/>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3" name="Freeform 27"/>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4" name="Freeform 28"/>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5" name="Freeform 29"/>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6" name="Freeform 30"/>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7" name="Freeform 31"/>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8" name="Rectangle 32"/>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09" name="Freeform 33"/>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0" name="Freeform 34"/>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1" name="Freeform 35"/>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2" name="Freeform 36"/>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3" name="Freeform 37"/>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4" name="Freeform 38"/>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5" name="Freeform 3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6" name="Freeform 40"/>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7" name="Freeform 41"/>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8" name="Freeform 42"/>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19" name="Freeform 43"/>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0" name="Freeform 44"/>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1" name="Freeform 45"/>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2" name="Freeform 46"/>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3" name="Freeform 47"/>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4" name="Freeform 48"/>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5" name="Freeform 49"/>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6" name="Freeform 50"/>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7" name="Freeform 51"/>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8" name="Freeform 52"/>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29" name="Freeform 53"/>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0" name="Freeform 54"/>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15831" name="Freeform 55"/>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
        <p:nvSpPr>
          <p:cNvPr id="715832" name="Text Box 56"/>
          <p:cNvSpPr txBox="1">
            <a:spLocks noChangeArrowheads="1"/>
          </p:cNvSpPr>
          <p:nvPr/>
        </p:nvSpPr>
        <p:spPr bwMode="auto">
          <a:xfrm>
            <a:off x="2209800" y="2743200"/>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論理ボリューム</a:t>
            </a:r>
          </a:p>
        </p:txBody>
      </p:sp>
      <p:sp>
        <p:nvSpPr>
          <p:cNvPr id="715833" name="Rectangle 57"/>
          <p:cNvSpPr>
            <a:spLocks noChangeArrowheads="1"/>
          </p:cNvSpPr>
          <p:nvPr/>
        </p:nvSpPr>
        <p:spPr bwMode="auto">
          <a:xfrm>
            <a:off x="1600200" y="1524000"/>
            <a:ext cx="609600" cy="304800"/>
          </a:xfrm>
          <a:prstGeom prst="rect">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4" name="Text Box 58"/>
          <p:cNvSpPr txBox="1">
            <a:spLocks noChangeArrowheads="1"/>
          </p:cNvSpPr>
          <p:nvPr/>
        </p:nvSpPr>
        <p:spPr bwMode="auto">
          <a:xfrm>
            <a:off x="3562350" y="1854200"/>
            <a:ext cx="55248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latin typeface="Arial" pitchFamily="34" charset="0"/>
                <a:ea typeface="HGP創英角ｺﾞｼｯｸUB" pitchFamily="50" charset="-128"/>
                <a:cs typeface="Arial" pitchFamily="34" charset="0"/>
              </a:rPr>
              <a:t>10TB</a:t>
            </a:r>
            <a:endParaRPr lang="ja-JP" altLang="en-US" sz="1200">
              <a:latin typeface="Arial" pitchFamily="34" charset="0"/>
              <a:ea typeface="HGP創英角ｺﾞｼｯｸUB" pitchFamily="50" charset="-128"/>
              <a:cs typeface="Arial" pitchFamily="34" charset="0"/>
            </a:endParaRPr>
          </a:p>
        </p:txBody>
      </p:sp>
      <p:sp>
        <p:nvSpPr>
          <p:cNvPr id="715835" name="AutoShape 59"/>
          <p:cNvSpPr>
            <a:spLocks noChangeArrowheads="1"/>
          </p:cNvSpPr>
          <p:nvPr/>
        </p:nvSpPr>
        <p:spPr bwMode="auto">
          <a:xfrm>
            <a:off x="2209800" y="1676400"/>
            <a:ext cx="1066800" cy="533400"/>
          </a:xfrm>
          <a:prstGeom prst="can">
            <a:avLst>
              <a:gd name="adj" fmla="val 49403"/>
            </a:avLst>
          </a:prstGeom>
          <a:solidFill>
            <a:schemeClr val="accent1"/>
          </a:solidFill>
          <a:ln w="28575">
            <a:solidFill>
              <a:srgbClr val="0066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6" name="AutoShape 60"/>
          <p:cNvSpPr>
            <a:spLocks noChangeArrowheads="1"/>
          </p:cNvSpPr>
          <p:nvPr/>
        </p:nvSpPr>
        <p:spPr bwMode="auto">
          <a:xfrm>
            <a:off x="2209800" y="1371600"/>
            <a:ext cx="1066800" cy="533400"/>
          </a:xfrm>
          <a:prstGeom prst="can">
            <a:avLst>
              <a:gd name="adj" fmla="val 49403"/>
            </a:avLst>
          </a:prstGeom>
          <a:solidFill>
            <a:schemeClr val="bg2"/>
          </a:solidFill>
          <a:ln w="2857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7" name="AutoShape 61"/>
          <p:cNvSpPr>
            <a:spLocks noChangeArrowheads="1"/>
          </p:cNvSpPr>
          <p:nvPr/>
        </p:nvSpPr>
        <p:spPr bwMode="auto">
          <a:xfrm>
            <a:off x="2438400" y="1981200"/>
            <a:ext cx="609600" cy="228600"/>
          </a:xfrm>
          <a:prstGeom prst="downArrow">
            <a:avLst>
              <a:gd name="adj1" fmla="val 63093"/>
              <a:gd name="adj2" fmla="val 59028"/>
            </a:avLst>
          </a:prstGeom>
          <a:solidFill>
            <a:srgbClr val="0066FF"/>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Arial" pitchFamily="34" charset="0"/>
              <a:ea typeface="HGP創英角ｺﾞｼｯｸUB" pitchFamily="50" charset="-128"/>
              <a:cs typeface="Arial" pitchFamily="34" charset="0"/>
            </a:endParaRPr>
          </a:p>
        </p:txBody>
      </p:sp>
      <p:sp>
        <p:nvSpPr>
          <p:cNvPr id="715838" name="Text Box 62"/>
          <p:cNvSpPr txBox="1">
            <a:spLocks noChangeArrowheads="1"/>
          </p:cNvSpPr>
          <p:nvPr/>
        </p:nvSpPr>
        <p:spPr bwMode="auto">
          <a:xfrm>
            <a:off x="25146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39" name="Text Box 63"/>
          <p:cNvSpPr txBox="1">
            <a:spLocks noChangeArrowheads="1"/>
          </p:cNvSpPr>
          <p:nvPr/>
        </p:nvSpPr>
        <p:spPr bwMode="auto">
          <a:xfrm>
            <a:off x="838200" y="1630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0" name="Text Box 64"/>
          <p:cNvSpPr txBox="1">
            <a:spLocks noChangeArrowheads="1"/>
          </p:cNvSpPr>
          <p:nvPr/>
        </p:nvSpPr>
        <p:spPr bwMode="auto">
          <a:xfrm>
            <a:off x="838200" y="23923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tx1"/>
                </a:solidFill>
                <a:latin typeface="Arial" pitchFamily="34" charset="0"/>
                <a:ea typeface="HGP創英角ｺﾞｼｯｸUB" pitchFamily="50" charset="-128"/>
                <a:cs typeface="Arial" pitchFamily="34" charset="0"/>
              </a:rPr>
              <a:t>2TB</a:t>
            </a:r>
            <a:endParaRPr lang="ja-JP" altLang="en-US" sz="1200">
              <a:solidFill>
                <a:schemeClr val="tx1"/>
              </a:solidFill>
              <a:latin typeface="Arial" pitchFamily="34" charset="0"/>
              <a:ea typeface="HGP創英角ｺﾞｼｯｸUB" pitchFamily="50" charset="-128"/>
              <a:cs typeface="Arial" pitchFamily="34" charset="0"/>
            </a:endParaRPr>
          </a:p>
        </p:txBody>
      </p:sp>
      <p:sp>
        <p:nvSpPr>
          <p:cNvPr id="715841" name="Text Box 65"/>
          <p:cNvSpPr txBox="1">
            <a:spLocks noChangeArrowheads="1"/>
          </p:cNvSpPr>
          <p:nvPr/>
        </p:nvSpPr>
        <p:spPr bwMode="auto">
          <a:xfrm>
            <a:off x="2514600" y="1935163"/>
            <a:ext cx="46679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chemeClr val="bg1"/>
                </a:solidFill>
                <a:latin typeface="Arial" pitchFamily="34" charset="0"/>
                <a:ea typeface="HGP創英角ｺﾞｼｯｸUB" pitchFamily="50" charset="-128"/>
                <a:cs typeface="Arial" pitchFamily="34" charset="0"/>
              </a:rPr>
              <a:t>2TB</a:t>
            </a:r>
            <a:endParaRPr lang="ja-JP" altLang="en-US" sz="1200">
              <a:solidFill>
                <a:schemeClr val="bg1"/>
              </a:solidFill>
              <a:latin typeface="Arial" pitchFamily="34" charset="0"/>
              <a:ea typeface="HGP創英角ｺﾞｼｯｸUB" pitchFamily="50" charset="-128"/>
              <a:cs typeface="Arial" pitchFamily="34" charset="0"/>
            </a:endParaRPr>
          </a:p>
        </p:txBody>
      </p:sp>
      <p:sp>
        <p:nvSpPr>
          <p:cNvPr id="715842" name="Text Box 66"/>
          <p:cNvSpPr txBox="1">
            <a:spLocks noChangeArrowheads="1"/>
          </p:cNvSpPr>
          <p:nvPr/>
        </p:nvSpPr>
        <p:spPr bwMode="auto">
          <a:xfrm>
            <a:off x="533400" y="2743200"/>
            <a:ext cx="1111202"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Arial" pitchFamily="34" charset="0"/>
                <a:ea typeface="HGP創英角ｺﾞｼｯｸUB" pitchFamily="50" charset="-128"/>
                <a:cs typeface="Arial" pitchFamily="34" charset="0"/>
              </a:rPr>
              <a:t>物理ストレージ</a:t>
            </a:r>
          </a:p>
        </p:txBody>
      </p:sp>
      <p:sp>
        <p:nvSpPr>
          <p:cNvPr id="715843" name="AutoShape 67"/>
          <p:cNvSpPr>
            <a:spLocks noChangeArrowheads="1"/>
          </p:cNvSpPr>
          <p:nvPr/>
        </p:nvSpPr>
        <p:spPr bwMode="auto">
          <a:xfrm flipV="1">
            <a:off x="762000" y="1981200"/>
            <a:ext cx="609600" cy="304800"/>
          </a:xfrm>
          <a:prstGeom prst="downArrow">
            <a:avLst>
              <a:gd name="adj1" fmla="val 51565"/>
              <a:gd name="adj2" fmla="val 38023"/>
            </a:avLst>
          </a:prstGeom>
          <a:solidFill>
            <a:srgbClr val="0066FF"/>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ja-JP" altLang="en-US" sz="1000">
                <a:solidFill>
                  <a:schemeClr val="bg1"/>
                </a:solidFill>
                <a:latin typeface="Arial" pitchFamily="34" charset="0"/>
                <a:ea typeface="HGP創英角ｺﾞｼｯｸUB" pitchFamily="50" charset="-128"/>
                <a:cs typeface="Arial" pitchFamily="34" charset="0"/>
              </a:rPr>
              <a:t>追加</a:t>
            </a:r>
          </a:p>
        </p:txBody>
      </p:sp>
      <p:sp>
        <p:nvSpPr>
          <p:cNvPr id="715844" name="Text Box 68"/>
          <p:cNvSpPr txBox="1">
            <a:spLocks noChangeArrowheads="1"/>
          </p:cNvSpPr>
          <p:nvPr/>
        </p:nvSpPr>
        <p:spPr bwMode="auto">
          <a:xfrm>
            <a:off x="5257800" y="1295400"/>
            <a:ext cx="3429000"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アプリケーションやユーザーからは、</a:t>
            </a:r>
            <a:r>
              <a:rPr lang="en-US" altLang="ja-JP" sz="1400">
                <a:solidFill>
                  <a:srgbClr val="0066FF"/>
                </a:solidFill>
                <a:latin typeface="Arial" pitchFamily="34" charset="0"/>
                <a:ea typeface="HGP創英角ｺﾞｼｯｸUB" pitchFamily="50" charset="-128"/>
                <a:cs typeface="Arial" pitchFamily="34" charset="0"/>
              </a:rPr>
              <a:t>10TB</a:t>
            </a:r>
            <a:r>
              <a:rPr lang="ja-JP" altLang="en-US" sz="1400">
                <a:solidFill>
                  <a:srgbClr val="0066FF"/>
                </a:solidFill>
                <a:latin typeface="Arial" pitchFamily="34" charset="0"/>
                <a:ea typeface="HGP創英角ｺﾞｼｯｸUB" pitchFamily="50" charset="-128"/>
                <a:cs typeface="Arial" pitchFamily="34" charset="0"/>
              </a:rPr>
              <a:t>のボリュームに見える。</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の場合は、物理ストレージは、</a:t>
            </a:r>
            <a:r>
              <a:rPr lang="en-US" altLang="ja-JP" sz="1400">
                <a:solidFill>
                  <a:srgbClr val="0066FF"/>
                </a:solidFill>
                <a:latin typeface="Arial" pitchFamily="34" charset="0"/>
                <a:ea typeface="HGP創英角ｺﾞｼｯｸUB" pitchFamily="50" charset="-128"/>
                <a:cs typeface="Arial" pitchFamily="34" charset="0"/>
              </a:rPr>
              <a:t>2TB</a:t>
            </a:r>
            <a:r>
              <a:rPr lang="ja-JP" altLang="en-US" sz="1400">
                <a:solidFill>
                  <a:srgbClr val="0066FF"/>
                </a:solidFill>
                <a:latin typeface="Arial" pitchFamily="34" charset="0"/>
                <a:ea typeface="HGP創英角ｺﾞｼｯｸUB" pitchFamily="50" charset="-128"/>
                <a:cs typeface="Arial" pitchFamily="34" charset="0"/>
              </a:rPr>
              <a:t>分用意すればいい。</a:t>
            </a:r>
          </a:p>
          <a:p>
            <a:pPr>
              <a:lnSpc>
                <a:spcPct val="120000"/>
              </a:lnSpc>
              <a:buFont typeface="Wingdings" pitchFamily="2" charset="2"/>
              <a:buChar char="l"/>
            </a:pPr>
            <a:r>
              <a:rPr lang="ja-JP" altLang="en-US" sz="1400">
                <a:solidFill>
                  <a:srgbClr val="0066FF"/>
                </a:solidFill>
                <a:latin typeface="Arial" pitchFamily="34" charset="0"/>
                <a:ea typeface="HGP創英角ｺﾞｼｯｸUB" pitchFamily="50" charset="-128"/>
                <a:cs typeface="Arial" pitchFamily="34" charset="0"/>
              </a:rPr>
              <a:t>実データが増大した場合、その増大分のみ物理ストレージを追加すればいい。</a:t>
            </a:r>
          </a:p>
        </p:txBody>
      </p:sp>
      <p:sp>
        <p:nvSpPr>
          <p:cNvPr id="715845" name="Text Box 69"/>
          <p:cNvSpPr txBox="1">
            <a:spLocks noChangeArrowheads="1"/>
          </p:cNvSpPr>
          <p:nvPr/>
        </p:nvSpPr>
        <p:spPr bwMode="auto">
          <a:xfrm>
            <a:off x="2438400" y="1371600"/>
            <a:ext cx="73609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solidFill>
                  <a:schemeClr val="bg1"/>
                </a:solidFill>
                <a:latin typeface="Arial" pitchFamily="34" charset="0"/>
                <a:ea typeface="HGP創英角ｺﾞｼｯｸUB" pitchFamily="50" charset="-128"/>
                <a:cs typeface="Arial" pitchFamily="34" charset="0"/>
              </a:rPr>
              <a:t>実データ</a:t>
            </a:r>
          </a:p>
        </p:txBody>
      </p:sp>
      <p:grpSp>
        <p:nvGrpSpPr>
          <p:cNvPr id="715846" name="Group 70"/>
          <p:cNvGrpSpPr>
            <a:grpSpLocks/>
          </p:cNvGrpSpPr>
          <p:nvPr/>
        </p:nvGrpSpPr>
        <p:grpSpPr bwMode="auto">
          <a:xfrm>
            <a:off x="457200" y="4038598"/>
            <a:ext cx="8229600" cy="1904999"/>
            <a:chOff x="288" y="2544"/>
            <a:chExt cx="5184" cy="1248"/>
          </a:xfrm>
        </p:grpSpPr>
        <p:grpSp>
          <p:nvGrpSpPr>
            <p:cNvPr id="715847" name="Group 71"/>
            <p:cNvGrpSpPr>
              <a:grpSpLocks/>
            </p:cNvGrpSpPr>
            <p:nvPr/>
          </p:nvGrpSpPr>
          <p:grpSpPr bwMode="auto">
            <a:xfrm>
              <a:off x="288" y="3024"/>
              <a:ext cx="5184" cy="768"/>
              <a:chOff x="288" y="3120"/>
              <a:chExt cx="5184" cy="768"/>
            </a:xfrm>
          </p:grpSpPr>
          <p:sp>
            <p:nvSpPr>
              <p:cNvPr id="715848" name="AutoShape 72"/>
              <p:cNvSpPr>
                <a:spLocks noChangeArrowheads="1"/>
              </p:cNvSpPr>
              <p:nvPr/>
            </p:nvSpPr>
            <p:spPr bwMode="auto">
              <a:xfrm>
                <a:off x="288" y="3120"/>
                <a:ext cx="5184" cy="768"/>
              </a:xfrm>
              <a:prstGeom prst="roundRect">
                <a:avLst>
                  <a:gd name="adj" fmla="val 16667"/>
                </a:avLst>
              </a:prstGeom>
              <a:solidFill>
                <a:srgbClr val="FFFFCC"/>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5849" name="Text Box 73"/>
              <p:cNvSpPr txBox="1">
                <a:spLocks noChangeArrowheads="1"/>
              </p:cNvSpPr>
              <p:nvPr/>
            </p:nvSpPr>
            <p:spPr bwMode="auto">
              <a:xfrm>
                <a:off x="3072" y="3168"/>
                <a:ext cx="2304" cy="6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仮想領域の容量が不足した場合だけ、物理ストレージを追加すればいい。</a:t>
                </a:r>
              </a:p>
              <a:p>
                <a:pPr>
                  <a:lnSpc>
                    <a:spcPct val="120000"/>
                  </a:lnSpc>
                  <a:buFont typeface="Wingdings" pitchFamily="2" charset="2"/>
                  <a:buChar char="Ø"/>
                </a:pPr>
                <a:r>
                  <a:rPr lang="ja-JP" altLang="en-US" sz="1400" dirty="0">
                    <a:solidFill>
                      <a:srgbClr val="484848"/>
                    </a:solidFill>
                    <a:latin typeface="Arial" pitchFamily="34" charset="0"/>
                    <a:ea typeface="HGP創英角ｺﾞｼｯｸUB" pitchFamily="50" charset="-128"/>
                    <a:cs typeface="Arial" pitchFamily="34" charset="0"/>
                  </a:rPr>
                  <a:t>ストレージ使用量を予測する手間が省け、無駄なストレージの導入を防ぐことができる。</a:t>
                </a:r>
              </a:p>
            </p:txBody>
          </p:sp>
          <p:sp>
            <p:nvSpPr>
              <p:cNvPr id="715850" name="Rectangle 74"/>
              <p:cNvSpPr>
                <a:spLocks noChangeArrowheads="1"/>
              </p:cNvSpPr>
              <p:nvPr/>
            </p:nvSpPr>
            <p:spPr bwMode="auto">
              <a:xfrm>
                <a:off x="432" y="3180"/>
                <a:ext cx="2184" cy="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ストレージの容量設計を省略</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ストレージの利用効率を向上</a:t>
                </a:r>
              </a:p>
              <a:p>
                <a:pPr marL="268288" indent="-268288">
                  <a:buFont typeface="Wingdings" pitchFamily="2" charset="2"/>
                  <a:buChar char="n"/>
                </a:pPr>
                <a:r>
                  <a:rPr lang="ja-JP" altLang="en-US" sz="2000" dirty="0">
                    <a:solidFill>
                      <a:srgbClr val="0066FF"/>
                    </a:solidFill>
                    <a:latin typeface="Arial" pitchFamily="34" charset="0"/>
                    <a:ea typeface="HGP創英角ｺﾞｼｯｸUB" pitchFamily="50" charset="-128"/>
                    <a:cs typeface="Arial" pitchFamily="34" charset="0"/>
                  </a:rPr>
                  <a:t>コスト削減と省電力</a:t>
                </a:r>
              </a:p>
            </p:txBody>
          </p:sp>
        </p:grpSp>
        <p:sp>
          <p:nvSpPr>
            <p:cNvPr id="715851" name="AutoShape 75"/>
            <p:cNvSpPr>
              <a:spLocks noChangeArrowheads="1"/>
            </p:cNvSpPr>
            <p:nvPr/>
          </p:nvSpPr>
          <p:spPr bwMode="auto">
            <a:xfrm>
              <a:off x="2688" y="2544"/>
              <a:ext cx="384" cy="528"/>
            </a:xfrm>
            <a:prstGeom prst="downArrow">
              <a:avLst>
                <a:gd name="adj1" fmla="val 50000"/>
                <a:gd name="adj2" fmla="val 34375"/>
              </a:avLst>
            </a:prstGeom>
            <a:solidFill>
              <a:srgbClr val="FF99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86583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5846"/>
                                        </p:tgtEl>
                                        <p:attrNameLst>
                                          <p:attrName>style.visibility</p:attrName>
                                        </p:attrNameLst>
                                      </p:cBhvr>
                                      <p:to>
                                        <p:strVal val="visible"/>
                                      </p:to>
                                    </p:set>
                                    <p:animEffect transition="in" filter="wipe(up)">
                                      <p:cBhvr>
                                        <p:cTn id="7" dur="500"/>
                                        <p:tgtEl>
                                          <p:spTgt spid="71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6328" name="Group 312"/>
          <p:cNvGrpSpPr>
            <a:grpSpLocks/>
          </p:cNvGrpSpPr>
          <p:nvPr/>
        </p:nvGrpSpPr>
        <p:grpSpPr bwMode="auto">
          <a:xfrm>
            <a:off x="457200" y="5410200"/>
            <a:ext cx="8229600" cy="990600"/>
            <a:chOff x="288" y="3408"/>
            <a:chExt cx="5184" cy="624"/>
          </a:xfrm>
        </p:grpSpPr>
        <p:sp>
          <p:nvSpPr>
            <p:cNvPr id="726018" name="AutoShape 2"/>
            <p:cNvSpPr>
              <a:spLocks noChangeArrowheads="1"/>
            </p:cNvSpPr>
            <p:nvPr/>
          </p:nvSpPr>
          <p:spPr bwMode="auto">
            <a:xfrm>
              <a:off x="288" y="3408"/>
              <a:ext cx="5184" cy="624"/>
            </a:xfrm>
            <a:prstGeom prst="roundRect">
              <a:avLst>
                <a:gd name="adj" fmla="val 50000"/>
              </a:avLst>
            </a:prstGeom>
            <a:solidFill>
              <a:srgbClr val="FF9900"/>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19" name="Text Box 3"/>
            <p:cNvSpPr txBox="1">
              <a:spLocks noChangeArrowheads="1"/>
            </p:cNvSpPr>
            <p:nvPr/>
          </p:nvSpPr>
          <p:spPr bwMode="auto">
            <a:xfrm>
              <a:off x="512" y="3566"/>
              <a:ext cx="1325" cy="25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データ容量の削減</a:t>
              </a:r>
            </a:p>
          </p:txBody>
        </p:sp>
        <p:sp>
          <p:nvSpPr>
            <p:cNvPr id="726020" name="Text Box 4"/>
            <p:cNvSpPr txBox="1">
              <a:spLocks noChangeArrowheads="1"/>
            </p:cNvSpPr>
            <p:nvPr/>
          </p:nvSpPr>
          <p:spPr bwMode="auto">
            <a:xfrm>
              <a:off x="3888" y="3566"/>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a:solidFill>
                    <a:schemeClr val="bg1"/>
                  </a:solidFill>
                  <a:latin typeface="Arial" pitchFamily="34" charset="0"/>
                  <a:ea typeface="HGP創英角ｺﾞｼｯｸUB" pitchFamily="50" charset="-128"/>
                  <a:cs typeface="Arial" pitchFamily="34" charset="0"/>
                </a:rPr>
                <a:t>重複排除</a:t>
              </a:r>
            </a:p>
          </p:txBody>
        </p:sp>
      </p:grpSp>
      <p:grpSp>
        <p:nvGrpSpPr>
          <p:cNvPr id="726327" name="Group 311"/>
          <p:cNvGrpSpPr>
            <a:grpSpLocks/>
          </p:cNvGrpSpPr>
          <p:nvPr/>
        </p:nvGrpSpPr>
        <p:grpSpPr bwMode="auto">
          <a:xfrm>
            <a:off x="457200" y="2917825"/>
            <a:ext cx="8229600" cy="990600"/>
            <a:chOff x="288" y="1838"/>
            <a:chExt cx="5184" cy="624"/>
          </a:xfrm>
        </p:grpSpPr>
        <p:grpSp>
          <p:nvGrpSpPr>
            <p:cNvPr id="726024" name="Group 8"/>
            <p:cNvGrpSpPr>
              <a:grpSpLocks/>
            </p:cNvGrpSpPr>
            <p:nvPr/>
          </p:nvGrpSpPr>
          <p:grpSpPr bwMode="auto">
            <a:xfrm>
              <a:off x="288" y="1838"/>
              <a:ext cx="5184" cy="624"/>
              <a:chOff x="288" y="2064"/>
              <a:chExt cx="5184" cy="624"/>
            </a:xfrm>
          </p:grpSpPr>
          <p:sp>
            <p:nvSpPr>
              <p:cNvPr id="726025" name="AutoShape 9"/>
              <p:cNvSpPr>
                <a:spLocks noChangeArrowheads="1"/>
              </p:cNvSpPr>
              <p:nvPr/>
            </p:nvSpPr>
            <p:spPr bwMode="auto">
              <a:xfrm>
                <a:off x="288" y="2064"/>
                <a:ext cx="5184" cy="624"/>
              </a:xfrm>
              <a:prstGeom prst="roundRect">
                <a:avLst>
                  <a:gd name="adj" fmla="val 50000"/>
                </a:avLst>
              </a:prstGeom>
              <a:solidFill>
                <a:srgbClr val="0066FF">
                  <a:alpha val="70000"/>
                </a:srgbClr>
              </a:solidFill>
              <a:ln w="1905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6" name="Text Box 10"/>
              <p:cNvSpPr txBox="1">
                <a:spLocks noChangeArrowheads="1"/>
              </p:cNvSpPr>
              <p:nvPr/>
            </p:nvSpPr>
            <p:spPr bwMode="auto">
              <a:xfrm>
                <a:off x="706" y="2256"/>
                <a:ext cx="1076"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容量の仮想化</a:t>
                </a:r>
              </a:p>
            </p:txBody>
          </p:sp>
        </p:grpSp>
        <p:sp>
          <p:nvSpPr>
            <p:cNvPr id="726187" name="Text Box 171"/>
            <p:cNvSpPr txBox="1">
              <a:spLocks noChangeArrowheads="1"/>
            </p:cNvSpPr>
            <p:nvPr/>
          </p:nvSpPr>
          <p:spPr bwMode="auto">
            <a:xfrm>
              <a:off x="3888" y="2030"/>
              <a:ext cx="1440" cy="274"/>
            </a:xfrm>
            <a:prstGeom prst="rect">
              <a:avLst/>
            </a:prstGeom>
            <a:noFill/>
            <a:ln w="38100" algn="ctr">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solidFill>
                    <a:schemeClr val="bg1"/>
                  </a:solidFill>
                  <a:latin typeface="Arial" pitchFamily="34" charset="0"/>
                  <a:ea typeface="HGP創英角ｺﾞｼｯｸUB" pitchFamily="50" charset="-128"/>
                  <a:cs typeface="Arial" pitchFamily="34" charset="0"/>
                </a:rPr>
                <a:t>シンプロビジョニング</a:t>
              </a:r>
            </a:p>
          </p:txBody>
        </p:sp>
      </p:grpSp>
      <p:grpSp>
        <p:nvGrpSpPr>
          <p:cNvPr id="726329" name="Group 313"/>
          <p:cNvGrpSpPr>
            <a:grpSpLocks/>
          </p:cNvGrpSpPr>
          <p:nvPr/>
        </p:nvGrpSpPr>
        <p:grpSpPr bwMode="auto">
          <a:xfrm>
            <a:off x="457200" y="4137025"/>
            <a:ext cx="8229600" cy="990600"/>
            <a:chOff x="288" y="2606"/>
            <a:chExt cx="5184" cy="624"/>
          </a:xfrm>
        </p:grpSpPr>
        <p:grpSp>
          <p:nvGrpSpPr>
            <p:cNvPr id="726021" name="Group 5"/>
            <p:cNvGrpSpPr>
              <a:grpSpLocks/>
            </p:cNvGrpSpPr>
            <p:nvPr/>
          </p:nvGrpSpPr>
          <p:grpSpPr bwMode="auto">
            <a:xfrm>
              <a:off x="288" y="2606"/>
              <a:ext cx="5184" cy="624"/>
              <a:chOff x="288" y="2784"/>
              <a:chExt cx="5184" cy="624"/>
            </a:xfrm>
          </p:grpSpPr>
          <p:sp>
            <p:nvSpPr>
              <p:cNvPr id="726022" name="AutoShape 6"/>
              <p:cNvSpPr>
                <a:spLocks noChangeArrowheads="1"/>
              </p:cNvSpPr>
              <p:nvPr/>
            </p:nvSpPr>
            <p:spPr bwMode="auto">
              <a:xfrm>
                <a:off x="288" y="2784"/>
                <a:ext cx="5184" cy="624"/>
              </a:xfrm>
              <a:prstGeom prst="roundRect">
                <a:avLst>
                  <a:gd name="adj" fmla="val 50000"/>
                </a:avLst>
              </a:prstGeom>
              <a:solidFill>
                <a:srgbClr val="008000">
                  <a:alpha val="70000"/>
                </a:srgbClr>
              </a:solidFill>
              <a:ln w="19050" algn="ctr">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3" name="Text Box 7"/>
              <p:cNvSpPr txBox="1">
                <a:spLocks noChangeArrowheads="1"/>
              </p:cNvSpPr>
              <p:nvPr/>
            </p:nvSpPr>
            <p:spPr bwMode="auto">
              <a:xfrm>
                <a:off x="474" y="2976"/>
                <a:ext cx="1402" cy="2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a:solidFill>
                      <a:schemeClr val="bg1"/>
                    </a:solidFill>
                    <a:latin typeface="Arial" pitchFamily="34" charset="0"/>
                    <a:ea typeface="HGP創英角ｺﾞｼｯｸUB" pitchFamily="50" charset="-128"/>
                    <a:cs typeface="Arial" pitchFamily="34" charset="0"/>
                  </a:rPr>
                  <a:t>ボリュームの仮想化</a:t>
                </a:r>
              </a:p>
            </p:txBody>
          </p:sp>
        </p:grpSp>
        <p:sp>
          <p:nvSpPr>
            <p:cNvPr id="726326" name="Text Box 310"/>
            <p:cNvSpPr txBox="1">
              <a:spLocks noChangeArrowheads="1"/>
            </p:cNvSpPr>
            <p:nvPr/>
          </p:nvSpPr>
          <p:spPr bwMode="auto">
            <a:xfrm>
              <a:off x="3888" y="2793"/>
              <a:ext cx="1440" cy="2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dirty="0" smtClean="0">
                  <a:solidFill>
                    <a:schemeClr val="bg1"/>
                  </a:solidFill>
                  <a:latin typeface="Arial" pitchFamily="34" charset="0"/>
                  <a:ea typeface="HGP創英角ｺﾞｼｯｸUB" pitchFamily="50" charset="-128"/>
                  <a:cs typeface="Arial" pitchFamily="34" charset="0"/>
                </a:rPr>
                <a:t>ストレージの仮想化</a:t>
              </a:r>
              <a:endParaRPr lang="en-US" altLang="ja-JP" sz="1400" dirty="0" smtClean="0">
                <a:solidFill>
                  <a:schemeClr val="bg1"/>
                </a:solidFill>
                <a:latin typeface="Arial" pitchFamily="34" charset="0"/>
                <a:ea typeface="HGP創英角ｺﾞｼｯｸUB" pitchFamily="50" charset="-128"/>
                <a:cs typeface="Arial" pitchFamily="34" charset="0"/>
              </a:endParaRPr>
            </a:p>
            <a:p>
              <a:pPr algn="ctr"/>
              <a:r>
                <a:rPr lang="en-US" altLang="ja-JP" sz="1400" dirty="0" smtClean="0">
                  <a:solidFill>
                    <a:schemeClr val="bg1"/>
                  </a:solidFill>
                  <a:latin typeface="Arial" pitchFamily="34" charset="0"/>
                  <a:ea typeface="HGP創英角ｺﾞｼｯｸUB" pitchFamily="50" charset="-128"/>
                  <a:cs typeface="Arial" pitchFamily="34" charset="0"/>
                </a:rPr>
                <a:t>(</a:t>
              </a:r>
              <a:r>
                <a:rPr lang="ja-JP" altLang="en-US" sz="1400" dirty="0" smtClean="0">
                  <a:solidFill>
                    <a:schemeClr val="bg1"/>
                  </a:solidFill>
                  <a:latin typeface="Arial" pitchFamily="34" charset="0"/>
                  <a:ea typeface="HGP創英角ｺﾞｼｯｸUB" pitchFamily="50" charset="-128"/>
                  <a:cs typeface="Arial" pitchFamily="34" charset="0"/>
                </a:rPr>
                <a:t>ブロックレベルの仮想化</a:t>
              </a:r>
              <a:r>
                <a:rPr lang="en-US" altLang="ja-JP" sz="1400" dirty="0" smtClean="0">
                  <a:solidFill>
                    <a:schemeClr val="bg1"/>
                  </a:solidFill>
                  <a:latin typeface="Arial" pitchFamily="34" charset="0"/>
                  <a:ea typeface="HGP創英角ｺﾞｼｯｸUB" pitchFamily="50" charset="-128"/>
                  <a:cs typeface="Arial" pitchFamily="34" charset="0"/>
                </a:rPr>
                <a:t>)</a:t>
              </a:r>
              <a:endParaRPr lang="ja-JP" altLang="en-US" sz="1400" dirty="0">
                <a:solidFill>
                  <a:schemeClr val="bg1"/>
                </a:solidFill>
                <a:latin typeface="Arial" pitchFamily="34" charset="0"/>
                <a:ea typeface="HGP創英角ｺﾞｼｯｸUB" pitchFamily="50" charset="-128"/>
                <a:cs typeface="Arial" pitchFamily="34" charset="0"/>
              </a:endParaRPr>
            </a:p>
          </p:txBody>
        </p:sp>
      </p:grpSp>
      <p:sp>
        <p:nvSpPr>
          <p:cNvPr id="726027" name="AutoShape 11"/>
          <p:cNvSpPr>
            <a:spLocks noChangeArrowheads="1"/>
          </p:cNvSpPr>
          <p:nvPr/>
        </p:nvSpPr>
        <p:spPr bwMode="auto">
          <a:xfrm>
            <a:off x="3124200" y="4746625"/>
            <a:ext cx="2895600" cy="1219200"/>
          </a:xfrm>
          <a:prstGeom prst="roundRect">
            <a:avLst>
              <a:gd name="adj" fmla="val 19880"/>
            </a:avLst>
          </a:prstGeom>
          <a:solidFill>
            <a:srgbClr val="FFFFFF">
              <a:alpha val="39999"/>
            </a:srgbClr>
          </a:solidFill>
          <a:ln w="38100" algn="ctr">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8" name="AutoShape 12"/>
          <p:cNvSpPr>
            <a:spLocks noChangeArrowheads="1"/>
          </p:cNvSpPr>
          <p:nvPr/>
        </p:nvSpPr>
        <p:spPr bwMode="auto">
          <a:xfrm>
            <a:off x="3124200" y="1851025"/>
            <a:ext cx="2895600" cy="2743200"/>
          </a:xfrm>
          <a:prstGeom prst="roundRect">
            <a:avLst>
              <a:gd name="adj" fmla="val 8699"/>
            </a:avLst>
          </a:prstGeom>
          <a:solidFill>
            <a:srgbClr val="FFFFFF">
              <a:alpha val="39999"/>
            </a:srgbClr>
          </a:solidFill>
          <a:ln w="38100" algn="ctr">
            <a:solidFill>
              <a:srgbClr val="FF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29" name="Rectangle 13"/>
          <p:cNvSpPr>
            <a:spLocks noGrp="1" noChangeArrowheads="1"/>
          </p:cNvSpPr>
          <p:nvPr>
            <p:ph type="title"/>
          </p:nvPr>
        </p:nvSpPr>
        <p:spPr/>
        <p:txBody>
          <a:bodyPr/>
          <a:lstStyle/>
          <a:p>
            <a:r>
              <a:rPr lang="ja-JP" altLang="en-US" sz="2800" dirty="0">
                <a:ea typeface="ＭＳ Ｐゴシック" pitchFamily="50" charset="-128"/>
              </a:rPr>
              <a:t>ストレージの仮想化</a:t>
            </a:r>
            <a:r>
              <a:rPr lang="ja-JP" altLang="en-US" sz="2800" dirty="0" smtClean="0">
                <a:ea typeface="ＭＳ Ｐゴシック" pitchFamily="50" charset="-128"/>
              </a:rPr>
              <a:t>との関係</a:t>
            </a:r>
            <a:endParaRPr lang="ja-JP" altLang="en-US" sz="2800" dirty="0">
              <a:ea typeface="ＭＳ Ｐゴシック" pitchFamily="50" charset="-128"/>
            </a:endParaRPr>
          </a:p>
        </p:txBody>
      </p:sp>
      <p:sp>
        <p:nvSpPr>
          <p:cNvPr id="726030" name="AutoShape 14"/>
          <p:cNvSpPr>
            <a:spLocks noChangeArrowheads="1"/>
          </p:cNvSpPr>
          <p:nvPr/>
        </p:nvSpPr>
        <p:spPr bwMode="auto">
          <a:xfrm>
            <a:off x="33528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1" name="Rectangle 15"/>
          <p:cNvSpPr>
            <a:spLocks noChangeArrowheads="1"/>
          </p:cNvSpPr>
          <p:nvPr/>
        </p:nvSpPr>
        <p:spPr bwMode="auto">
          <a:xfrm>
            <a:off x="34290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2" name="Rectangle 16"/>
          <p:cNvSpPr>
            <a:spLocks noChangeArrowheads="1"/>
          </p:cNvSpPr>
          <p:nvPr/>
        </p:nvSpPr>
        <p:spPr bwMode="auto">
          <a:xfrm>
            <a:off x="3581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3" name="Rectangle 17"/>
          <p:cNvSpPr>
            <a:spLocks noChangeArrowheads="1"/>
          </p:cNvSpPr>
          <p:nvPr/>
        </p:nvSpPr>
        <p:spPr bwMode="auto">
          <a:xfrm>
            <a:off x="34290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4" name="Rectangle 18"/>
          <p:cNvSpPr>
            <a:spLocks noChangeArrowheads="1"/>
          </p:cNvSpPr>
          <p:nvPr/>
        </p:nvSpPr>
        <p:spPr bwMode="auto">
          <a:xfrm>
            <a:off x="3581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5" name="Rectangle 19"/>
          <p:cNvSpPr>
            <a:spLocks noChangeArrowheads="1"/>
          </p:cNvSpPr>
          <p:nvPr/>
        </p:nvSpPr>
        <p:spPr bwMode="auto">
          <a:xfrm>
            <a:off x="3429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6" name="Rectangle 20"/>
          <p:cNvSpPr>
            <a:spLocks noChangeArrowheads="1"/>
          </p:cNvSpPr>
          <p:nvPr/>
        </p:nvSpPr>
        <p:spPr bwMode="auto">
          <a:xfrm>
            <a:off x="3581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7" name="Rectangle 21"/>
          <p:cNvSpPr>
            <a:spLocks noChangeArrowheads="1"/>
          </p:cNvSpPr>
          <p:nvPr/>
        </p:nvSpPr>
        <p:spPr bwMode="auto">
          <a:xfrm>
            <a:off x="37338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8" name="Rectangle 22"/>
          <p:cNvSpPr>
            <a:spLocks noChangeArrowheads="1"/>
          </p:cNvSpPr>
          <p:nvPr/>
        </p:nvSpPr>
        <p:spPr bwMode="auto">
          <a:xfrm>
            <a:off x="38862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39" name="Rectangle 23"/>
          <p:cNvSpPr>
            <a:spLocks noChangeArrowheads="1"/>
          </p:cNvSpPr>
          <p:nvPr/>
        </p:nvSpPr>
        <p:spPr bwMode="auto">
          <a:xfrm>
            <a:off x="3733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0" name="Rectangle 24"/>
          <p:cNvSpPr>
            <a:spLocks noChangeArrowheads="1"/>
          </p:cNvSpPr>
          <p:nvPr/>
        </p:nvSpPr>
        <p:spPr bwMode="auto">
          <a:xfrm>
            <a:off x="3886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1" name="Rectangle 25"/>
          <p:cNvSpPr>
            <a:spLocks noChangeArrowheads="1"/>
          </p:cNvSpPr>
          <p:nvPr/>
        </p:nvSpPr>
        <p:spPr bwMode="auto">
          <a:xfrm>
            <a:off x="37338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2" name="Rectangle 26"/>
          <p:cNvSpPr>
            <a:spLocks noChangeArrowheads="1"/>
          </p:cNvSpPr>
          <p:nvPr/>
        </p:nvSpPr>
        <p:spPr bwMode="auto">
          <a:xfrm>
            <a:off x="38862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3" name="AutoShape 27"/>
          <p:cNvSpPr>
            <a:spLocks noChangeArrowheads="1"/>
          </p:cNvSpPr>
          <p:nvPr/>
        </p:nvSpPr>
        <p:spPr bwMode="auto">
          <a:xfrm>
            <a:off x="41910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4" name="Rectangle 28"/>
          <p:cNvSpPr>
            <a:spLocks noChangeArrowheads="1"/>
          </p:cNvSpPr>
          <p:nvPr/>
        </p:nvSpPr>
        <p:spPr bwMode="auto">
          <a:xfrm>
            <a:off x="4267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5" name="Rectangle 29"/>
          <p:cNvSpPr>
            <a:spLocks noChangeArrowheads="1"/>
          </p:cNvSpPr>
          <p:nvPr/>
        </p:nvSpPr>
        <p:spPr bwMode="auto">
          <a:xfrm>
            <a:off x="44196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6" name="Rectangle 30"/>
          <p:cNvSpPr>
            <a:spLocks noChangeArrowheads="1"/>
          </p:cNvSpPr>
          <p:nvPr/>
        </p:nvSpPr>
        <p:spPr bwMode="auto">
          <a:xfrm>
            <a:off x="42672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7" name="Rectangle 31"/>
          <p:cNvSpPr>
            <a:spLocks noChangeArrowheads="1"/>
          </p:cNvSpPr>
          <p:nvPr/>
        </p:nvSpPr>
        <p:spPr bwMode="auto">
          <a:xfrm>
            <a:off x="44196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8" name="Rectangle 32"/>
          <p:cNvSpPr>
            <a:spLocks noChangeArrowheads="1"/>
          </p:cNvSpPr>
          <p:nvPr/>
        </p:nvSpPr>
        <p:spPr bwMode="auto">
          <a:xfrm>
            <a:off x="42672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49" name="Rectangle 33"/>
          <p:cNvSpPr>
            <a:spLocks noChangeArrowheads="1"/>
          </p:cNvSpPr>
          <p:nvPr/>
        </p:nvSpPr>
        <p:spPr bwMode="auto">
          <a:xfrm>
            <a:off x="4419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0" name="Rectangle 34"/>
          <p:cNvSpPr>
            <a:spLocks noChangeArrowheads="1"/>
          </p:cNvSpPr>
          <p:nvPr/>
        </p:nvSpPr>
        <p:spPr bwMode="auto">
          <a:xfrm>
            <a:off x="45720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1" name="Rectangle 35"/>
          <p:cNvSpPr>
            <a:spLocks noChangeArrowheads="1"/>
          </p:cNvSpPr>
          <p:nvPr/>
        </p:nvSpPr>
        <p:spPr bwMode="auto">
          <a:xfrm>
            <a:off x="4724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2" name="Rectangle 36"/>
          <p:cNvSpPr>
            <a:spLocks noChangeArrowheads="1"/>
          </p:cNvSpPr>
          <p:nvPr/>
        </p:nvSpPr>
        <p:spPr bwMode="auto">
          <a:xfrm>
            <a:off x="45720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3" name="Rectangle 37"/>
          <p:cNvSpPr>
            <a:spLocks noChangeArrowheads="1"/>
          </p:cNvSpPr>
          <p:nvPr/>
        </p:nvSpPr>
        <p:spPr bwMode="auto">
          <a:xfrm>
            <a:off x="4724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4" name="Rectangle 38"/>
          <p:cNvSpPr>
            <a:spLocks noChangeArrowheads="1"/>
          </p:cNvSpPr>
          <p:nvPr/>
        </p:nvSpPr>
        <p:spPr bwMode="auto">
          <a:xfrm>
            <a:off x="45720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5" name="Rectangle 39"/>
          <p:cNvSpPr>
            <a:spLocks noChangeArrowheads="1"/>
          </p:cNvSpPr>
          <p:nvPr/>
        </p:nvSpPr>
        <p:spPr bwMode="auto">
          <a:xfrm>
            <a:off x="47244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6" name="AutoShape 40"/>
          <p:cNvSpPr>
            <a:spLocks noChangeArrowheads="1"/>
          </p:cNvSpPr>
          <p:nvPr/>
        </p:nvSpPr>
        <p:spPr bwMode="auto">
          <a:xfrm>
            <a:off x="5029200" y="4899025"/>
            <a:ext cx="762000" cy="762000"/>
          </a:xfrm>
          <a:prstGeom prst="can">
            <a:avLst>
              <a:gd name="adj" fmla="val 14815"/>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7" name="Rectangle 41"/>
          <p:cNvSpPr>
            <a:spLocks noChangeArrowheads="1"/>
          </p:cNvSpPr>
          <p:nvPr/>
        </p:nvSpPr>
        <p:spPr bwMode="auto">
          <a:xfrm>
            <a:off x="51054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8" name="Rectangle 42"/>
          <p:cNvSpPr>
            <a:spLocks noChangeArrowheads="1"/>
          </p:cNvSpPr>
          <p:nvPr/>
        </p:nvSpPr>
        <p:spPr bwMode="auto">
          <a:xfrm>
            <a:off x="5257800" y="51276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59" name="Rectangle 43"/>
          <p:cNvSpPr>
            <a:spLocks noChangeArrowheads="1"/>
          </p:cNvSpPr>
          <p:nvPr/>
        </p:nvSpPr>
        <p:spPr bwMode="auto">
          <a:xfrm>
            <a:off x="5105400" y="52800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0" name="Rectangle 44"/>
          <p:cNvSpPr>
            <a:spLocks noChangeArrowheads="1"/>
          </p:cNvSpPr>
          <p:nvPr/>
        </p:nvSpPr>
        <p:spPr bwMode="auto">
          <a:xfrm>
            <a:off x="52578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1" name="Rectangle 45"/>
          <p:cNvSpPr>
            <a:spLocks noChangeArrowheads="1"/>
          </p:cNvSpPr>
          <p:nvPr/>
        </p:nvSpPr>
        <p:spPr bwMode="auto">
          <a:xfrm>
            <a:off x="51054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2" name="Rectangle 46"/>
          <p:cNvSpPr>
            <a:spLocks noChangeArrowheads="1"/>
          </p:cNvSpPr>
          <p:nvPr/>
        </p:nvSpPr>
        <p:spPr bwMode="auto">
          <a:xfrm>
            <a:off x="5257800" y="54324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3" name="Rectangle 47"/>
          <p:cNvSpPr>
            <a:spLocks noChangeArrowheads="1"/>
          </p:cNvSpPr>
          <p:nvPr/>
        </p:nvSpPr>
        <p:spPr bwMode="auto">
          <a:xfrm>
            <a:off x="5410200" y="54324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4" name="Rectangle 48"/>
          <p:cNvSpPr>
            <a:spLocks noChangeArrowheads="1"/>
          </p:cNvSpPr>
          <p:nvPr/>
        </p:nvSpPr>
        <p:spPr bwMode="auto">
          <a:xfrm>
            <a:off x="5562600" y="54324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5" name="Rectangle 49"/>
          <p:cNvSpPr>
            <a:spLocks noChangeArrowheads="1"/>
          </p:cNvSpPr>
          <p:nvPr/>
        </p:nvSpPr>
        <p:spPr bwMode="auto">
          <a:xfrm>
            <a:off x="5410200" y="52800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6" name="Rectangle 50"/>
          <p:cNvSpPr>
            <a:spLocks noChangeArrowheads="1"/>
          </p:cNvSpPr>
          <p:nvPr/>
        </p:nvSpPr>
        <p:spPr bwMode="auto">
          <a:xfrm>
            <a:off x="5562600" y="5280025"/>
            <a:ext cx="1524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7" name="Rectangle 51"/>
          <p:cNvSpPr>
            <a:spLocks noChangeArrowheads="1"/>
          </p:cNvSpPr>
          <p:nvPr/>
        </p:nvSpPr>
        <p:spPr bwMode="auto">
          <a:xfrm>
            <a:off x="5410200" y="5127625"/>
            <a:ext cx="1524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68" name="Rectangle 52"/>
          <p:cNvSpPr>
            <a:spLocks noChangeArrowheads="1"/>
          </p:cNvSpPr>
          <p:nvPr/>
        </p:nvSpPr>
        <p:spPr bwMode="auto">
          <a:xfrm>
            <a:off x="5562600" y="5127625"/>
            <a:ext cx="1524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069" name="Group 53"/>
          <p:cNvGrpSpPr>
            <a:grpSpLocks/>
          </p:cNvGrpSpPr>
          <p:nvPr/>
        </p:nvGrpSpPr>
        <p:grpSpPr bwMode="auto">
          <a:xfrm>
            <a:off x="3352800" y="3756025"/>
            <a:ext cx="2438400" cy="762000"/>
            <a:chOff x="2112" y="2544"/>
            <a:chExt cx="1536" cy="480"/>
          </a:xfrm>
        </p:grpSpPr>
        <p:sp>
          <p:nvSpPr>
            <p:cNvPr id="726070" name="AutoShape 54"/>
            <p:cNvSpPr>
              <a:spLocks noChangeArrowheads="1"/>
            </p:cNvSpPr>
            <p:nvPr/>
          </p:nvSpPr>
          <p:spPr bwMode="auto">
            <a:xfrm>
              <a:off x="2112"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1" name="Rectangle 55"/>
            <p:cNvSpPr>
              <a:spLocks noChangeArrowheads="1"/>
            </p:cNvSpPr>
            <p:nvPr/>
          </p:nvSpPr>
          <p:spPr bwMode="auto">
            <a:xfrm>
              <a:off x="2160"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2" name="Rectangle 56"/>
            <p:cNvSpPr>
              <a:spLocks noChangeArrowheads="1"/>
            </p:cNvSpPr>
            <p:nvPr/>
          </p:nvSpPr>
          <p:spPr bwMode="auto">
            <a:xfrm>
              <a:off x="2256"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3" name="Rectangle 57"/>
            <p:cNvSpPr>
              <a:spLocks noChangeArrowheads="1"/>
            </p:cNvSpPr>
            <p:nvPr/>
          </p:nvSpPr>
          <p:spPr bwMode="auto">
            <a:xfrm>
              <a:off x="2160"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4" name="Rectangle 58"/>
            <p:cNvSpPr>
              <a:spLocks noChangeArrowheads="1"/>
            </p:cNvSpPr>
            <p:nvPr/>
          </p:nvSpPr>
          <p:spPr bwMode="auto">
            <a:xfrm>
              <a:off x="2256"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5" name="Rectangle 59"/>
            <p:cNvSpPr>
              <a:spLocks noChangeArrowheads="1"/>
            </p:cNvSpPr>
            <p:nvPr/>
          </p:nvSpPr>
          <p:spPr bwMode="auto">
            <a:xfrm>
              <a:off x="2160"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6" name="Rectangle 60"/>
            <p:cNvSpPr>
              <a:spLocks noChangeArrowheads="1"/>
            </p:cNvSpPr>
            <p:nvPr/>
          </p:nvSpPr>
          <p:spPr bwMode="auto">
            <a:xfrm>
              <a:off x="2256"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7" name="Rectangle 61"/>
            <p:cNvSpPr>
              <a:spLocks noChangeArrowheads="1"/>
            </p:cNvSpPr>
            <p:nvPr/>
          </p:nvSpPr>
          <p:spPr bwMode="auto">
            <a:xfrm>
              <a:off x="2352"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8" name="Rectangle 62"/>
            <p:cNvSpPr>
              <a:spLocks noChangeArrowheads="1"/>
            </p:cNvSpPr>
            <p:nvPr/>
          </p:nvSpPr>
          <p:spPr bwMode="auto">
            <a:xfrm>
              <a:off x="2448" y="28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79" name="Rectangle 63"/>
            <p:cNvSpPr>
              <a:spLocks noChangeArrowheads="1"/>
            </p:cNvSpPr>
            <p:nvPr/>
          </p:nvSpPr>
          <p:spPr bwMode="auto">
            <a:xfrm>
              <a:off x="2352"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0" name="Rectangle 64"/>
            <p:cNvSpPr>
              <a:spLocks noChangeArrowheads="1"/>
            </p:cNvSpPr>
            <p:nvPr/>
          </p:nvSpPr>
          <p:spPr bwMode="auto">
            <a:xfrm>
              <a:off x="2448" y="278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1" name="Rectangle 65"/>
            <p:cNvSpPr>
              <a:spLocks noChangeArrowheads="1"/>
            </p:cNvSpPr>
            <p:nvPr/>
          </p:nvSpPr>
          <p:spPr bwMode="auto">
            <a:xfrm>
              <a:off x="2352"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2" name="Rectangle 66"/>
            <p:cNvSpPr>
              <a:spLocks noChangeArrowheads="1"/>
            </p:cNvSpPr>
            <p:nvPr/>
          </p:nvSpPr>
          <p:spPr bwMode="auto">
            <a:xfrm>
              <a:off x="2448" y="268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3" name="AutoShape 67"/>
            <p:cNvSpPr>
              <a:spLocks noChangeArrowheads="1"/>
            </p:cNvSpPr>
            <p:nvPr/>
          </p:nvSpPr>
          <p:spPr bwMode="auto">
            <a:xfrm>
              <a:off x="2640"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4" name="Rectangle 68"/>
            <p:cNvSpPr>
              <a:spLocks noChangeArrowheads="1"/>
            </p:cNvSpPr>
            <p:nvPr/>
          </p:nvSpPr>
          <p:spPr bwMode="auto">
            <a:xfrm>
              <a:off x="2688"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5" name="Rectangle 69"/>
            <p:cNvSpPr>
              <a:spLocks noChangeArrowheads="1"/>
            </p:cNvSpPr>
            <p:nvPr/>
          </p:nvSpPr>
          <p:spPr bwMode="auto">
            <a:xfrm>
              <a:off x="2784"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6" name="Rectangle 70"/>
            <p:cNvSpPr>
              <a:spLocks noChangeArrowheads="1"/>
            </p:cNvSpPr>
            <p:nvPr/>
          </p:nvSpPr>
          <p:spPr bwMode="auto">
            <a:xfrm>
              <a:off x="2688"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7" name="Rectangle 71"/>
            <p:cNvSpPr>
              <a:spLocks noChangeArrowheads="1"/>
            </p:cNvSpPr>
            <p:nvPr/>
          </p:nvSpPr>
          <p:spPr bwMode="auto">
            <a:xfrm>
              <a:off x="2784"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8" name="Rectangle 72"/>
            <p:cNvSpPr>
              <a:spLocks noChangeArrowheads="1"/>
            </p:cNvSpPr>
            <p:nvPr/>
          </p:nvSpPr>
          <p:spPr bwMode="auto">
            <a:xfrm>
              <a:off x="2688"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89" name="Rectangle 73"/>
            <p:cNvSpPr>
              <a:spLocks noChangeArrowheads="1"/>
            </p:cNvSpPr>
            <p:nvPr/>
          </p:nvSpPr>
          <p:spPr bwMode="auto">
            <a:xfrm>
              <a:off x="2784"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0" name="Rectangle 74"/>
            <p:cNvSpPr>
              <a:spLocks noChangeArrowheads="1"/>
            </p:cNvSpPr>
            <p:nvPr/>
          </p:nvSpPr>
          <p:spPr bwMode="auto">
            <a:xfrm>
              <a:off x="2880"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1" name="Rectangle 75"/>
            <p:cNvSpPr>
              <a:spLocks noChangeArrowheads="1"/>
            </p:cNvSpPr>
            <p:nvPr/>
          </p:nvSpPr>
          <p:spPr bwMode="auto">
            <a:xfrm>
              <a:off x="2976" y="28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2" name="Rectangle 76"/>
            <p:cNvSpPr>
              <a:spLocks noChangeArrowheads="1"/>
            </p:cNvSpPr>
            <p:nvPr/>
          </p:nvSpPr>
          <p:spPr bwMode="auto">
            <a:xfrm>
              <a:off x="2880"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3" name="Rectangle 77"/>
            <p:cNvSpPr>
              <a:spLocks noChangeArrowheads="1"/>
            </p:cNvSpPr>
            <p:nvPr/>
          </p:nvSpPr>
          <p:spPr bwMode="auto">
            <a:xfrm>
              <a:off x="2976" y="278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4" name="Rectangle 78"/>
            <p:cNvSpPr>
              <a:spLocks noChangeArrowheads="1"/>
            </p:cNvSpPr>
            <p:nvPr/>
          </p:nvSpPr>
          <p:spPr bwMode="auto">
            <a:xfrm>
              <a:off x="2880"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5" name="Rectangle 79"/>
            <p:cNvSpPr>
              <a:spLocks noChangeArrowheads="1"/>
            </p:cNvSpPr>
            <p:nvPr/>
          </p:nvSpPr>
          <p:spPr bwMode="auto">
            <a:xfrm>
              <a:off x="2976" y="268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6" name="AutoShape 80"/>
            <p:cNvSpPr>
              <a:spLocks noChangeArrowheads="1"/>
            </p:cNvSpPr>
            <p:nvPr/>
          </p:nvSpPr>
          <p:spPr bwMode="auto">
            <a:xfrm>
              <a:off x="3168" y="2544"/>
              <a:ext cx="480" cy="480"/>
            </a:xfrm>
            <a:prstGeom prst="can">
              <a:avLst>
                <a:gd name="adj" fmla="val 14815"/>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7" name="Rectangle 81"/>
            <p:cNvSpPr>
              <a:spLocks noChangeArrowheads="1"/>
            </p:cNvSpPr>
            <p:nvPr/>
          </p:nvSpPr>
          <p:spPr bwMode="auto">
            <a:xfrm>
              <a:off x="3216"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8" name="Rectangle 82"/>
            <p:cNvSpPr>
              <a:spLocks noChangeArrowheads="1"/>
            </p:cNvSpPr>
            <p:nvPr/>
          </p:nvSpPr>
          <p:spPr bwMode="auto">
            <a:xfrm>
              <a:off x="3312"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099" name="Rectangle 83"/>
            <p:cNvSpPr>
              <a:spLocks noChangeArrowheads="1"/>
            </p:cNvSpPr>
            <p:nvPr/>
          </p:nvSpPr>
          <p:spPr bwMode="auto">
            <a:xfrm>
              <a:off x="3216"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0" name="Rectangle 84"/>
            <p:cNvSpPr>
              <a:spLocks noChangeArrowheads="1"/>
            </p:cNvSpPr>
            <p:nvPr/>
          </p:nvSpPr>
          <p:spPr bwMode="auto">
            <a:xfrm>
              <a:off x="3312"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1" name="Rectangle 85"/>
            <p:cNvSpPr>
              <a:spLocks noChangeArrowheads="1"/>
            </p:cNvSpPr>
            <p:nvPr/>
          </p:nvSpPr>
          <p:spPr bwMode="auto">
            <a:xfrm>
              <a:off x="3216"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2" name="Rectangle 86"/>
            <p:cNvSpPr>
              <a:spLocks noChangeArrowheads="1"/>
            </p:cNvSpPr>
            <p:nvPr/>
          </p:nvSpPr>
          <p:spPr bwMode="auto">
            <a:xfrm>
              <a:off x="3312"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3" name="Rectangle 87"/>
            <p:cNvSpPr>
              <a:spLocks noChangeArrowheads="1"/>
            </p:cNvSpPr>
            <p:nvPr/>
          </p:nvSpPr>
          <p:spPr bwMode="auto">
            <a:xfrm>
              <a:off x="3408"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4" name="Rectangle 88"/>
            <p:cNvSpPr>
              <a:spLocks noChangeArrowheads="1"/>
            </p:cNvSpPr>
            <p:nvPr/>
          </p:nvSpPr>
          <p:spPr bwMode="auto">
            <a:xfrm>
              <a:off x="3504" y="28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5" name="Rectangle 89"/>
            <p:cNvSpPr>
              <a:spLocks noChangeArrowheads="1"/>
            </p:cNvSpPr>
            <p:nvPr/>
          </p:nvSpPr>
          <p:spPr bwMode="auto">
            <a:xfrm>
              <a:off x="3408"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6" name="Rectangle 90"/>
            <p:cNvSpPr>
              <a:spLocks noChangeArrowheads="1"/>
            </p:cNvSpPr>
            <p:nvPr/>
          </p:nvSpPr>
          <p:spPr bwMode="auto">
            <a:xfrm>
              <a:off x="3504" y="278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7" name="Rectangle 91"/>
            <p:cNvSpPr>
              <a:spLocks noChangeArrowheads="1"/>
            </p:cNvSpPr>
            <p:nvPr/>
          </p:nvSpPr>
          <p:spPr bwMode="auto">
            <a:xfrm>
              <a:off x="3408"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08" name="Rectangle 92"/>
            <p:cNvSpPr>
              <a:spLocks noChangeArrowheads="1"/>
            </p:cNvSpPr>
            <p:nvPr/>
          </p:nvSpPr>
          <p:spPr bwMode="auto">
            <a:xfrm>
              <a:off x="3504" y="268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grpSp>
        <p:nvGrpSpPr>
          <p:cNvPr id="726109" name="Group 93"/>
          <p:cNvGrpSpPr>
            <a:grpSpLocks/>
          </p:cNvGrpSpPr>
          <p:nvPr/>
        </p:nvGrpSpPr>
        <p:grpSpPr bwMode="auto">
          <a:xfrm>
            <a:off x="3352800" y="2155825"/>
            <a:ext cx="2438400" cy="1219200"/>
            <a:chOff x="2112" y="1536"/>
            <a:chExt cx="1536" cy="768"/>
          </a:xfrm>
        </p:grpSpPr>
        <p:sp>
          <p:nvSpPr>
            <p:cNvPr id="726110" name="AutoShape 94"/>
            <p:cNvSpPr>
              <a:spLocks noChangeArrowheads="1"/>
            </p:cNvSpPr>
            <p:nvPr/>
          </p:nvSpPr>
          <p:spPr bwMode="auto">
            <a:xfrm>
              <a:off x="2640"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1" name="AutoShape 95"/>
            <p:cNvSpPr>
              <a:spLocks noChangeArrowheads="1"/>
            </p:cNvSpPr>
            <p:nvPr/>
          </p:nvSpPr>
          <p:spPr bwMode="auto">
            <a:xfrm>
              <a:off x="2112"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2" name="Rectangle 96"/>
            <p:cNvSpPr>
              <a:spLocks noChangeArrowheads="1"/>
            </p:cNvSpPr>
            <p:nvPr/>
          </p:nvSpPr>
          <p:spPr bwMode="auto">
            <a:xfrm>
              <a:off x="2160"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3" name="Rectangle 97"/>
            <p:cNvSpPr>
              <a:spLocks noChangeArrowheads="1"/>
            </p:cNvSpPr>
            <p:nvPr/>
          </p:nvSpPr>
          <p:spPr bwMode="auto">
            <a:xfrm>
              <a:off x="2256"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4" name="Rectangle 98"/>
            <p:cNvSpPr>
              <a:spLocks noChangeArrowheads="1"/>
            </p:cNvSpPr>
            <p:nvPr/>
          </p:nvSpPr>
          <p:spPr bwMode="auto">
            <a:xfrm>
              <a:off x="2160"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5" name="Rectangle 99"/>
            <p:cNvSpPr>
              <a:spLocks noChangeArrowheads="1"/>
            </p:cNvSpPr>
            <p:nvPr/>
          </p:nvSpPr>
          <p:spPr bwMode="auto">
            <a:xfrm>
              <a:off x="2256"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6" name="Rectangle 100"/>
            <p:cNvSpPr>
              <a:spLocks noChangeArrowheads="1"/>
            </p:cNvSpPr>
            <p:nvPr/>
          </p:nvSpPr>
          <p:spPr bwMode="auto">
            <a:xfrm>
              <a:off x="2160"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7" name="Rectangle 101"/>
            <p:cNvSpPr>
              <a:spLocks noChangeArrowheads="1"/>
            </p:cNvSpPr>
            <p:nvPr/>
          </p:nvSpPr>
          <p:spPr bwMode="auto">
            <a:xfrm>
              <a:off x="2256"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8" name="Rectangle 102"/>
            <p:cNvSpPr>
              <a:spLocks noChangeArrowheads="1"/>
            </p:cNvSpPr>
            <p:nvPr/>
          </p:nvSpPr>
          <p:spPr bwMode="auto">
            <a:xfrm>
              <a:off x="2352"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19" name="Rectangle 103"/>
            <p:cNvSpPr>
              <a:spLocks noChangeArrowheads="1"/>
            </p:cNvSpPr>
            <p:nvPr/>
          </p:nvSpPr>
          <p:spPr bwMode="auto">
            <a:xfrm>
              <a:off x="2448" y="1872"/>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0" name="Rectangle 104"/>
            <p:cNvSpPr>
              <a:spLocks noChangeArrowheads="1"/>
            </p:cNvSpPr>
            <p:nvPr/>
          </p:nvSpPr>
          <p:spPr bwMode="auto">
            <a:xfrm>
              <a:off x="2352"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1" name="Rectangle 105"/>
            <p:cNvSpPr>
              <a:spLocks noChangeArrowheads="1"/>
            </p:cNvSpPr>
            <p:nvPr/>
          </p:nvSpPr>
          <p:spPr bwMode="auto">
            <a:xfrm>
              <a:off x="2448" y="1776"/>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2" name="Rectangle 106"/>
            <p:cNvSpPr>
              <a:spLocks noChangeArrowheads="1"/>
            </p:cNvSpPr>
            <p:nvPr/>
          </p:nvSpPr>
          <p:spPr bwMode="auto">
            <a:xfrm>
              <a:off x="2352"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3" name="Rectangle 107"/>
            <p:cNvSpPr>
              <a:spLocks noChangeArrowheads="1"/>
            </p:cNvSpPr>
            <p:nvPr/>
          </p:nvSpPr>
          <p:spPr bwMode="auto">
            <a:xfrm>
              <a:off x="2448" y="168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4" name="Rectangle 108"/>
            <p:cNvSpPr>
              <a:spLocks noChangeArrowheads="1"/>
            </p:cNvSpPr>
            <p:nvPr/>
          </p:nvSpPr>
          <p:spPr bwMode="auto">
            <a:xfrm>
              <a:off x="2688"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5" name="Rectangle 109"/>
            <p:cNvSpPr>
              <a:spLocks noChangeArrowheads="1"/>
            </p:cNvSpPr>
            <p:nvPr/>
          </p:nvSpPr>
          <p:spPr bwMode="auto">
            <a:xfrm>
              <a:off x="2784"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6" name="Rectangle 110"/>
            <p:cNvSpPr>
              <a:spLocks noChangeArrowheads="1"/>
            </p:cNvSpPr>
            <p:nvPr/>
          </p:nvSpPr>
          <p:spPr bwMode="auto">
            <a:xfrm>
              <a:off x="2688"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7" name="Rectangle 111"/>
            <p:cNvSpPr>
              <a:spLocks noChangeArrowheads="1"/>
            </p:cNvSpPr>
            <p:nvPr/>
          </p:nvSpPr>
          <p:spPr bwMode="auto">
            <a:xfrm>
              <a:off x="2784"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8" name="Rectangle 112"/>
            <p:cNvSpPr>
              <a:spLocks noChangeArrowheads="1"/>
            </p:cNvSpPr>
            <p:nvPr/>
          </p:nvSpPr>
          <p:spPr bwMode="auto">
            <a:xfrm>
              <a:off x="2688"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29" name="Rectangle 113"/>
            <p:cNvSpPr>
              <a:spLocks noChangeArrowheads="1"/>
            </p:cNvSpPr>
            <p:nvPr/>
          </p:nvSpPr>
          <p:spPr bwMode="auto">
            <a:xfrm>
              <a:off x="2784"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0" name="Rectangle 114"/>
            <p:cNvSpPr>
              <a:spLocks noChangeArrowheads="1"/>
            </p:cNvSpPr>
            <p:nvPr/>
          </p:nvSpPr>
          <p:spPr bwMode="auto">
            <a:xfrm>
              <a:off x="2880"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1" name="Rectangle 115"/>
            <p:cNvSpPr>
              <a:spLocks noChangeArrowheads="1"/>
            </p:cNvSpPr>
            <p:nvPr/>
          </p:nvSpPr>
          <p:spPr bwMode="auto">
            <a:xfrm>
              <a:off x="2976" y="1872"/>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2" name="Rectangle 116"/>
            <p:cNvSpPr>
              <a:spLocks noChangeArrowheads="1"/>
            </p:cNvSpPr>
            <p:nvPr/>
          </p:nvSpPr>
          <p:spPr bwMode="auto">
            <a:xfrm>
              <a:off x="2880"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3" name="Rectangle 117"/>
            <p:cNvSpPr>
              <a:spLocks noChangeArrowheads="1"/>
            </p:cNvSpPr>
            <p:nvPr/>
          </p:nvSpPr>
          <p:spPr bwMode="auto">
            <a:xfrm>
              <a:off x="2976" y="1776"/>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4" name="Rectangle 118"/>
            <p:cNvSpPr>
              <a:spLocks noChangeArrowheads="1"/>
            </p:cNvSpPr>
            <p:nvPr/>
          </p:nvSpPr>
          <p:spPr bwMode="auto">
            <a:xfrm>
              <a:off x="2880"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5" name="Rectangle 119"/>
            <p:cNvSpPr>
              <a:spLocks noChangeArrowheads="1"/>
            </p:cNvSpPr>
            <p:nvPr/>
          </p:nvSpPr>
          <p:spPr bwMode="auto">
            <a:xfrm>
              <a:off x="2976" y="168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6" name="AutoShape 120"/>
            <p:cNvSpPr>
              <a:spLocks noChangeArrowheads="1"/>
            </p:cNvSpPr>
            <p:nvPr/>
          </p:nvSpPr>
          <p:spPr bwMode="auto">
            <a:xfrm>
              <a:off x="3168" y="1536"/>
              <a:ext cx="480" cy="768"/>
            </a:xfrm>
            <a:prstGeom prst="can">
              <a:avLst>
                <a:gd name="adj" fmla="val 14889"/>
              </a:avLst>
            </a:prstGeom>
            <a:solidFill>
              <a:schemeClr val="bg2"/>
            </a:solidFill>
            <a:ln w="28575">
              <a:solidFill>
                <a:schemeClr val="bg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7" name="Rectangle 121"/>
            <p:cNvSpPr>
              <a:spLocks noChangeArrowheads="1"/>
            </p:cNvSpPr>
            <p:nvPr/>
          </p:nvSpPr>
          <p:spPr bwMode="auto">
            <a:xfrm>
              <a:off x="3216"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8" name="Rectangle 122"/>
            <p:cNvSpPr>
              <a:spLocks noChangeArrowheads="1"/>
            </p:cNvSpPr>
            <p:nvPr/>
          </p:nvSpPr>
          <p:spPr bwMode="auto">
            <a:xfrm>
              <a:off x="3312"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39" name="Rectangle 123"/>
            <p:cNvSpPr>
              <a:spLocks noChangeArrowheads="1"/>
            </p:cNvSpPr>
            <p:nvPr/>
          </p:nvSpPr>
          <p:spPr bwMode="auto">
            <a:xfrm>
              <a:off x="3216"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0" name="Rectangle 124"/>
            <p:cNvSpPr>
              <a:spLocks noChangeArrowheads="1"/>
            </p:cNvSpPr>
            <p:nvPr/>
          </p:nvSpPr>
          <p:spPr bwMode="auto">
            <a:xfrm>
              <a:off x="3312"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1" name="Rectangle 125"/>
            <p:cNvSpPr>
              <a:spLocks noChangeArrowheads="1"/>
            </p:cNvSpPr>
            <p:nvPr/>
          </p:nvSpPr>
          <p:spPr bwMode="auto">
            <a:xfrm>
              <a:off x="3216"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2" name="Rectangle 126"/>
            <p:cNvSpPr>
              <a:spLocks noChangeArrowheads="1"/>
            </p:cNvSpPr>
            <p:nvPr/>
          </p:nvSpPr>
          <p:spPr bwMode="auto">
            <a:xfrm>
              <a:off x="3312"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3" name="Rectangle 127"/>
            <p:cNvSpPr>
              <a:spLocks noChangeArrowheads="1"/>
            </p:cNvSpPr>
            <p:nvPr/>
          </p:nvSpPr>
          <p:spPr bwMode="auto">
            <a:xfrm>
              <a:off x="3408"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4" name="Rectangle 128"/>
            <p:cNvSpPr>
              <a:spLocks noChangeArrowheads="1"/>
            </p:cNvSpPr>
            <p:nvPr/>
          </p:nvSpPr>
          <p:spPr bwMode="auto">
            <a:xfrm>
              <a:off x="3504" y="1872"/>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5" name="Rectangle 129"/>
            <p:cNvSpPr>
              <a:spLocks noChangeArrowheads="1"/>
            </p:cNvSpPr>
            <p:nvPr/>
          </p:nvSpPr>
          <p:spPr bwMode="auto">
            <a:xfrm>
              <a:off x="3408"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6" name="Rectangle 130"/>
            <p:cNvSpPr>
              <a:spLocks noChangeArrowheads="1"/>
            </p:cNvSpPr>
            <p:nvPr/>
          </p:nvSpPr>
          <p:spPr bwMode="auto">
            <a:xfrm>
              <a:off x="3504" y="1776"/>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7" name="Rectangle 131"/>
            <p:cNvSpPr>
              <a:spLocks noChangeArrowheads="1"/>
            </p:cNvSpPr>
            <p:nvPr/>
          </p:nvSpPr>
          <p:spPr bwMode="auto">
            <a:xfrm>
              <a:off x="3408"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8" name="Rectangle 132"/>
            <p:cNvSpPr>
              <a:spLocks noChangeArrowheads="1"/>
            </p:cNvSpPr>
            <p:nvPr/>
          </p:nvSpPr>
          <p:spPr bwMode="auto">
            <a:xfrm>
              <a:off x="3504" y="168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49" name="Rectangle 133"/>
            <p:cNvSpPr>
              <a:spLocks noChangeArrowheads="1"/>
            </p:cNvSpPr>
            <p:nvPr/>
          </p:nvSpPr>
          <p:spPr bwMode="auto">
            <a:xfrm>
              <a:off x="2160"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0" name="Rectangle 134"/>
            <p:cNvSpPr>
              <a:spLocks noChangeArrowheads="1"/>
            </p:cNvSpPr>
            <p:nvPr/>
          </p:nvSpPr>
          <p:spPr bwMode="auto">
            <a:xfrm>
              <a:off x="2256"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1" name="Rectangle 135"/>
            <p:cNvSpPr>
              <a:spLocks noChangeArrowheads="1"/>
            </p:cNvSpPr>
            <p:nvPr/>
          </p:nvSpPr>
          <p:spPr bwMode="auto">
            <a:xfrm>
              <a:off x="2160"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2" name="Rectangle 136"/>
            <p:cNvSpPr>
              <a:spLocks noChangeArrowheads="1"/>
            </p:cNvSpPr>
            <p:nvPr/>
          </p:nvSpPr>
          <p:spPr bwMode="auto">
            <a:xfrm>
              <a:off x="2256"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3" name="Rectangle 137"/>
            <p:cNvSpPr>
              <a:spLocks noChangeArrowheads="1"/>
            </p:cNvSpPr>
            <p:nvPr/>
          </p:nvSpPr>
          <p:spPr bwMode="auto">
            <a:xfrm>
              <a:off x="2160"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4" name="Rectangle 138"/>
            <p:cNvSpPr>
              <a:spLocks noChangeArrowheads="1"/>
            </p:cNvSpPr>
            <p:nvPr/>
          </p:nvSpPr>
          <p:spPr bwMode="auto">
            <a:xfrm>
              <a:off x="2256"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5" name="Rectangle 139"/>
            <p:cNvSpPr>
              <a:spLocks noChangeArrowheads="1"/>
            </p:cNvSpPr>
            <p:nvPr/>
          </p:nvSpPr>
          <p:spPr bwMode="auto">
            <a:xfrm>
              <a:off x="2352"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6" name="Rectangle 140"/>
            <p:cNvSpPr>
              <a:spLocks noChangeArrowheads="1"/>
            </p:cNvSpPr>
            <p:nvPr/>
          </p:nvSpPr>
          <p:spPr bwMode="auto">
            <a:xfrm>
              <a:off x="2448" y="2160"/>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7" name="Rectangle 141"/>
            <p:cNvSpPr>
              <a:spLocks noChangeArrowheads="1"/>
            </p:cNvSpPr>
            <p:nvPr/>
          </p:nvSpPr>
          <p:spPr bwMode="auto">
            <a:xfrm>
              <a:off x="2352"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8" name="Rectangle 142"/>
            <p:cNvSpPr>
              <a:spLocks noChangeArrowheads="1"/>
            </p:cNvSpPr>
            <p:nvPr/>
          </p:nvSpPr>
          <p:spPr bwMode="auto">
            <a:xfrm>
              <a:off x="2448" y="2064"/>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59" name="Rectangle 143"/>
            <p:cNvSpPr>
              <a:spLocks noChangeArrowheads="1"/>
            </p:cNvSpPr>
            <p:nvPr/>
          </p:nvSpPr>
          <p:spPr bwMode="auto">
            <a:xfrm>
              <a:off x="2352"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0" name="Rectangle 144"/>
            <p:cNvSpPr>
              <a:spLocks noChangeArrowheads="1"/>
            </p:cNvSpPr>
            <p:nvPr/>
          </p:nvSpPr>
          <p:spPr bwMode="auto">
            <a:xfrm>
              <a:off x="2448" y="1968"/>
              <a:ext cx="96" cy="48"/>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1" name="Rectangle 145"/>
            <p:cNvSpPr>
              <a:spLocks noChangeArrowheads="1"/>
            </p:cNvSpPr>
            <p:nvPr/>
          </p:nvSpPr>
          <p:spPr bwMode="auto">
            <a:xfrm>
              <a:off x="2688"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2" name="Rectangle 146"/>
            <p:cNvSpPr>
              <a:spLocks noChangeArrowheads="1"/>
            </p:cNvSpPr>
            <p:nvPr/>
          </p:nvSpPr>
          <p:spPr bwMode="auto">
            <a:xfrm>
              <a:off x="2784"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3" name="Rectangle 147"/>
            <p:cNvSpPr>
              <a:spLocks noChangeArrowheads="1"/>
            </p:cNvSpPr>
            <p:nvPr/>
          </p:nvSpPr>
          <p:spPr bwMode="auto">
            <a:xfrm>
              <a:off x="2688"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4" name="Rectangle 148"/>
            <p:cNvSpPr>
              <a:spLocks noChangeArrowheads="1"/>
            </p:cNvSpPr>
            <p:nvPr/>
          </p:nvSpPr>
          <p:spPr bwMode="auto">
            <a:xfrm>
              <a:off x="2784"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5" name="Rectangle 149"/>
            <p:cNvSpPr>
              <a:spLocks noChangeArrowheads="1"/>
            </p:cNvSpPr>
            <p:nvPr/>
          </p:nvSpPr>
          <p:spPr bwMode="auto">
            <a:xfrm>
              <a:off x="2688"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6" name="Rectangle 150"/>
            <p:cNvSpPr>
              <a:spLocks noChangeArrowheads="1"/>
            </p:cNvSpPr>
            <p:nvPr/>
          </p:nvSpPr>
          <p:spPr bwMode="auto">
            <a:xfrm>
              <a:off x="2784"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7" name="Rectangle 151"/>
            <p:cNvSpPr>
              <a:spLocks noChangeArrowheads="1"/>
            </p:cNvSpPr>
            <p:nvPr/>
          </p:nvSpPr>
          <p:spPr bwMode="auto">
            <a:xfrm>
              <a:off x="2880"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8" name="Rectangle 152"/>
            <p:cNvSpPr>
              <a:spLocks noChangeArrowheads="1"/>
            </p:cNvSpPr>
            <p:nvPr/>
          </p:nvSpPr>
          <p:spPr bwMode="auto">
            <a:xfrm>
              <a:off x="2976" y="2160"/>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69" name="Rectangle 153"/>
            <p:cNvSpPr>
              <a:spLocks noChangeArrowheads="1"/>
            </p:cNvSpPr>
            <p:nvPr/>
          </p:nvSpPr>
          <p:spPr bwMode="auto">
            <a:xfrm>
              <a:off x="2880"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0" name="Rectangle 154"/>
            <p:cNvSpPr>
              <a:spLocks noChangeArrowheads="1"/>
            </p:cNvSpPr>
            <p:nvPr/>
          </p:nvSpPr>
          <p:spPr bwMode="auto">
            <a:xfrm>
              <a:off x="2976" y="2064"/>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1" name="Rectangle 155"/>
            <p:cNvSpPr>
              <a:spLocks noChangeArrowheads="1"/>
            </p:cNvSpPr>
            <p:nvPr/>
          </p:nvSpPr>
          <p:spPr bwMode="auto">
            <a:xfrm>
              <a:off x="2880"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2" name="Rectangle 156"/>
            <p:cNvSpPr>
              <a:spLocks noChangeArrowheads="1"/>
            </p:cNvSpPr>
            <p:nvPr/>
          </p:nvSpPr>
          <p:spPr bwMode="auto">
            <a:xfrm>
              <a:off x="2976" y="1968"/>
              <a:ext cx="96" cy="48"/>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3" name="Rectangle 157"/>
            <p:cNvSpPr>
              <a:spLocks noChangeArrowheads="1"/>
            </p:cNvSpPr>
            <p:nvPr/>
          </p:nvSpPr>
          <p:spPr bwMode="auto">
            <a:xfrm>
              <a:off x="3216"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4" name="Rectangle 158"/>
            <p:cNvSpPr>
              <a:spLocks noChangeArrowheads="1"/>
            </p:cNvSpPr>
            <p:nvPr/>
          </p:nvSpPr>
          <p:spPr bwMode="auto">
            <a:xfrm>
              <a:off x="3312"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5" name="Rectangle 159"/>
            <p:cNvSpPr>
              <a:spLocks noChangeArrowheads="1"/>
            </p:cNvSpPr>
            <p:nvPr/>
          </p:nvSpPr>
          <p:spPr bwMode="auto">
            <a:xfrm>
              <a:off x="3216"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6" name="Rectangle 160"/>
            <p:cNvSpPr>
              <a:spLocks noChangeArrowheads="1"/>
            </p:cNvSpPr>
            <p:nvPr/>
          </p:nvSpPr>
          <p:spPr bwMode="auto">
            <a:xfrm>
              <a:off x="3312"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7" name="Rectangle 161"/>
            <p:cNvSpPr>
              <a:spLocks noChangeArrowheads="1"/>
            </p:cNvSpPr>
            <p:nvPr/>
          </p:nvSpPr>
          <p:spPr bwMode="auto">
            <a:xfrm>
              <a:off x="3216"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8" name="Rectangle 162"/>
            <p:cNvSpPr>
              <a:spLocks noChangeArrowheads="1"/>
            </p:cNvSpPr>
            <p:nvPr/>
          </p:nvSpPr>
          <p:spPr bwMode="auto">
            <a:xfrm>
              <a:off x="3312"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79" name="Rectangle 163"/>
            <p:cNvSpPr>
              <a:spLocks noChangeArrowheads="1"/>
            </p:cNvSpPr>
            <p:nvPr/>
          </p:nvSpPr>
          <p:spPr bwMode="auto">
            <a:xfrm>
              <a:off x="3408"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0" name="Rectangle 164"/>
            <p:cNvSpPr>
              <a:spLocks noChangeArrowheads="1"/>
            </p:cNvSpPr>
            <p:nvPr/>
          </p:nvSpPr>
          <p:spPr bwMode="auto">
            <a:xfrm>
              <a:off x="3504" y="2160"/>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1" name="Rectangle 165"/>
            <p:cNvSpPr>
              <a:spLocks noChangeArrowheads="1"/>
            </p:cNvSpPr>
            <p:nvPr/>
          </p:nvSpPr>
          <p:spPr bwMode="auto">
            <a:xfrm>
              <a:off x="3408"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2" name="Rectangle 166"/>
            <p:cNvSpPr>
              <a:spLocks noChangeArrowheads="1"/>
            </p:cNvSpPr>
            <p:nvPr/>
          </p:nvSpPr>
          <p:spPr bwMode="auto">
            <a:xfrm>
              <a:off x="3504" y="2064"/>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3" name="Rectangle 167"/>
            <p:cNvSpPr>
              <a:spLocks noChangeArrowheads="1"/>
            </p:cNvSpPr>
            <p:nvPr/>
          </p:nvSpPr>
          <p:spPr bwMode="auto">
            <a:xfrm>
              <a:off x="3408"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4" name="Rectangle 168"/>
            <p:cNvSpPr>
              <a:spLocks noChangeArrowheads="1"/>
            </p:cNvSpPr>
            <p:nvPr/>
          </p:nvSpPr>
          <p:spPr bwMode="auto">
            <a:xfrm>
              <a:off x="3504" y="1968"/>
              <a:ext cx="96" cy="48"/>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
        <p:nvSpPr>
          <p:cNvPr id="726185" name="Text Box 169"/>
          <p:cNvSpPr txBox="1">
            <a:spLocks noChangeArrowheads="1"/>
          </p:cNvSpPr>
          <p:nvPr/>
        </p:nvSpPr>
        <p:spPr bwMode="auto">
          <a:xfrm>
            <a:off x="4038600" y="1851025"/>
            <a:ext cx="111280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Arial" pitchFamily="34" charset="0"/>
                <a:ea typeface="HGP創英角ｺﾞｼｯｸUB" pitchFamily="50" charset="-128"/>
                <a:cs typeface="Arial" pitchFamily="34" charset="0"/>
              </a:rPr>
              <a:t>論理ボリューム</a:t>
            </a:r>
          </a:p>
        </p:txBody>
      </p:sp>
      <p:sp>
        <p:nvSpPr>
          <p:cNvPr id="726186" name="Text Box 170"/>
          <p:cNvSpPr txBox="1">
            <a:spLocks noChangeArrowheads="1"/>
          </p:cNvSpPr>
          <p:nvPr/>
        </p:nvSpPr>
        <p:spPr bwMode="auto">
          <a:xfrm>
            <a:off x="3922544" y="5661025"/>
            <a:ext cx="1263988"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400" dirty="0">
                <a:latin typeface="Arial" pitchFamily="34" charset="0"/>
                <a:ea typeface="HGP創英角ｺﾞｼｯｸUB" pitchFamily="50" charset="-128"/>
                <a:cs typeface="Arial" pitchFamily="34" charset="0"/>
              </a:rPr>
              <a:t>物理ストレージ</a:t>
            </a:r>
          </a:p>
        </p:txBody>
      </p:sp>
      <p:sp>
        <p:nvSpPr>
          <p:cNvPr id="726188" name="AutoShape 172"/>
          <p:cNvSpPr>
            <a:spLocks noChangeArrowheads="1"/>
          </p:cNvSpPr>
          <p:nvPr/>
        </p:nvSpPr>
        <p:spPr bwMode="auto">
          <a:xfrm rot="10800000">
            <a:off x="35814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89" name="AutoShape 173"/>
          <p:cNvSpPr>
            <a:spLocks noChangeArrowheads="1"/>
          </p:cNvSpPr>
          <p:nvPr/>
        </p:nvSpPr>
        <p:spPr bwMode="auto">
          <a:xfrm rot="10800000">
            <a:off x="44196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26190" name="AutoShape 174"/>
          <p:cNvSpPr>
            <a:spLocks noChangeArrowheads="1"/>
          </p:cNvSpPr>
          <p:nvPr/>
        </p:nvSpPr>
        <p:spPr bwMode="auto">
          <a:xfrm rot="10800000">
            <a:off x="5257800" y="1600200"/>
            <a:ext cx="304800" cy="555625"/>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nvGrpSpPr>
          <p:cNvPr id="726191" name="Group 175"/>
          <p:cNvGrpSpPr>
            <a:grpSpLocks/>
          </p:cNvGrpSpPr>
          <p:nvPr/>
        </p:nvGrpSpPr>
        <p:grpSpPr bwMode="auto">
          <a:xfrm>
            <a:off x="3352800" y="1066800"/>
            <a:ext cx="609600" cy="685800"/>
            <a:chOff x="2592" y="2112"/>
            <a:chExt cx="1120" cy="1166"/>
          </a:xfrm>
        </p:grpSpPr>
        <p:sp>
          <p:nvSpPr>
            <p:cNvPr id="726192" name="AutoShape 17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3" name="Freeform 17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4" name="Freeform 17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5" name="Freeform 17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6" name="Freeform 18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7" name="Freeform 18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8" name="Freeform 18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199" name="Freeform 18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0" name="Freeform 18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1" name="Freeform 18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2" name="Freeform 18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3" name="Freeform 18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4" name="Freeform 18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5" name="Freeform 18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6" name="Freeform 19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7" name="Freeform 19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8" name="Freeform 19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09" name="Freeform 19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0" name="Freeform 19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1" name="Freeform 19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2" name="Rectangle 19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3" name="Freeform 19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4" name="Freeform 19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5" name="Freeform 19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6" name="Freeform 20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7" name="Freeform 20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8" name="Freeform 20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19" name="Freeform 20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0" name="Freeform 20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1" name="Freeform 20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2" name="Freeform 20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3" name="Freeform 20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4" name="Freeform 20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5" name="Freeform 20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6" name="Freeform 21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7" name="Freeform 21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8" name="Freeform 21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29" name="Freeform 21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0" name="Freeform 21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1" name="Freeform 21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2" name="Freeform 21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3" name="Freeform 21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4" name="Freeform 21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5" name="Freeform 21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36" name="Group 220"/>
          <p:cNvGrpSpPr>
            <a:grpSpLocks/>
          </p:cNvGrpSpPr>
          <p:nvPr/>
        </p:nvGrpSpPr>
        <p:grpSpPr bwMode="auto">
          <a:xfrm>
            <a:off x="4191000" y="1066800"/>
            <a:ext cx="609600" cy="685800"/>
            <a:chOff x="2592" y="2112"/>
            <a:chExt cx="1120" cy="1166"/>
          </a:xfrm>
        </p:grpSpPr>
        <p:sp>
          <p:nvSpPr>
            <p:cNvPr id="726237" name="AutoShape 221"/>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8" name="Freeform 222"/>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39" name="Freeform 223"/>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0" name="Freeform 224"/>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1" name="Freeform 225"/>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2" name="Freeform 226"/>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3" name="Freeform 227"/>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4" name="Freeform 228"/>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5" name="Freeform 229"/>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6" name="Freeform 230"/>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7" name="Freeform 231"/>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8" name="Freeform 232"/>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49" name="Freeform 233"/>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0" name="Freeform 234"/>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1" name="Freeform 235"/>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2" name="Freeform 236"/>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3" name="Freeform 237"/>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4" name="Freeform 238"/>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5" name="Freeform 239"/>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6" name="Freeform 240"/>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7" name="Rectangle 241"/>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8" name="Freeform 242"/>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59" name="Freeform 243"/>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0" name="Freeform 244"/>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1" name="Freeform 245"/>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2" name="Freeform 246"/>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3" name="Freeform 247"/>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4" name="Freeform 248"/>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5" name="Freeform 249"/>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6" name="Freeform 250"/>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7" name="Freeform 251"/>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8" name="Freeform 252"/>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69" name="Freeform 253"/>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0" name="Freeform 254"/>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1" name="Freeform 255"/>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2" name="Freeform 256"/>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3" name="Freeform 257"/>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4" name="Freeform 258"/>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5" name="Freeform 259"/>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6" name="Freeform 260"/>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7" name="Freeform 261"/>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8" name="Freeform 262"/>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79" name="Freeform 263"/>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0" name="Freeform 264"/>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26281" name="Group 265"/>
          <p:cNvGrpSpPr>
            <a:grpSpLocks/>
          </p:cNvGrpSpPr>
          <p:nvPr/>
        </p:nvGrpSpPr>
        <p:grpSpPr bwMode="auto">
          <a:xfrm>
            <a:off x="5029200" y="1066800"/>
            <a:ext cx="609600" cy="685800"/>
            <a:chOff x="2592" y="2112"/>
            <a:chExt cx="1120" cy="1166"/>
          </a:xfrm>
        </p:grpSpPr>
        <p:sp>
          <p:nvSpPr>
            <p:cNvPr id="726282" name="AutoShape 266"/>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3" name="Freeform 267"/>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4" name="Freeform 268"/>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5" name="Freeform 269"/>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6" name="Freeform 270"/>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7" name="Freeform 271"/>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8" name="Freeform 272"/>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89" name="Freeform 273"/>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0" name="Freeform 274"/>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1" name="Freeform 275"/>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2" name="Freeform 276"/>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3" name="Freeform 277"/>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4" name="Freeform 278"/>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5" name="Freeform 279"/>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6" name="Freeform 280"/>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7" name="Freeform 281"/>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8" name="Freeform 282"/>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299" name="Freeform 283"/>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0" name="Freeform 284"/>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1" name="Freeform 285"/>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2" name="Rectangle 286"/>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3" name="Freeform 287"/>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4" name="Freeform 288"/>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5" name="Freeform 289"/>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6" name="Freeform 290"/>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7" name="Freeform 291"/>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8" name="Freeform 292"/>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09" name="Freeform 29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0" name="Freeform 294"/>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1" name="Freeform 295"/>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2" name="Freeform 296"/>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3" name="Freeform 297"/>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4" name="Freeform 298"/>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5" name="Freeform 299"/>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6" name="Freeform 300"/>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7" name="Freeform 301"/>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8" name="Freeform 302"/>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19" name="Freeform 303"/>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0" name="Freeform 304"/>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1" name="Freeform 305"/>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2" name="Freeform 306"/>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3" name="Freeform 307"/>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4" name="Freeform 308"/>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26325" name="Freeform 309"/>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spTree>
    <p:extLst>
      <p:ext uri="{BB962C8B-B14F-4D97-AF65-F5344CB8AC3E}">
        <p14:creationId xmlns:p14="http://schemas.microsoft.com/office/powerpoint/2010/main" val="149802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6069"/>
                                        </p:tgtEl>
                                        <p:attrNameLst>
                                          <p:attrName>style.visibility</p:attrName>
                                        </p:attrNameLst>
                                      </p:cBhvr>
                                      <p:to>
                                        <p:strVal val="visible"/>
                                      </p:to>
                                    </p:set>
                                    <p:animEffect transition="in" filter="dissolve">
                                      <p:cBhvr>
                                        <p:cTn id="7" dur="500"/>
                                        <p:tgtEl>
                                          <p:spTgt spid="726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26329"/>
                                        </p:tgtEl>
                                        <p:attrNameLst>
                                          <p:attrName>style.visibility</p:attrName>
                                        </p:attrNameLst>
                                      </p:cBhvr>
                                      <p:to>
                                        <p:strVal val="visible"/>
                                      </p:to>
                                    </p:set>
                                    <p:anim calcmode="lin" valueType="num">
                                      <p:cBhvr additive="base">
                                        <p:cTn id="12" dur="500" fill="hold"/>
                                        <p:tgtEl>
                                          <p:spTgt spid="726329"/>
                                        </p:tgtEl>
                                        <p:attrNameLst>
                                          <p:attrName>ppt_x</p:attrName>
                                        </p:attrNameLst>
                                      </p:cBhvr>
                                      <p:tavLst>
                                        <p:tav tm="0">
                                          <p:val>
                                            <p:strVal val="0-#ppt_w/2"/>
                                          </p:val>
                                        </p:tav>
                                        <p:tav tm="100000">
                                          <p:val>
                                            <p:strVal val="#ppt_x"/>
                                          </p:val>
                                        </p:tav>
                                      </p:tavLst>
                                    </p:anim>
                                    <p:anim calcmode="lin" valueType="num">
                                      <p:cBhvr additive="base">
                                        <p:cTn id="13" dur="500" fill="hold"/>
                                        <p:tgtEl>
                                          <p:spTgt spid="72632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726328"/>
                                        </p:tgtEl>
                                        <p:attrNameLst>
                                          <p:attrName>style.visibility</p:attrName>
                                        </p:attrNameLst>
                                      </p:cBhvr>
                                      <p:to>
                                        <p:strVal val="visible"/>
                                      </p:to>
                                    </p:set>
                                    <p:anim calcmode="lin" valueType="num">
                                      <p:cBhvr additive="base">
                                        <p:cTn id="18" dur="500" fill="hold"/>
                                        <p:tgtEl>
                                          <p:spTgt spid="726328"/>
                                        </p:tgtEl>
                                        <p:attrNameLst>
                                          <p:attrName>ppt_x</p:attrName>
                                        </p:attrNameLst>
                                      </p:cBhvr>
                                      <p:tavLst>
                                        <p:tav tm="0">
                                          <p:val>
                                            <p:strVal val="0-#ppt_w/2"/>
                                          </p:val>
                                        </p:tav>
                                        <p:tav tm="100000">
                                          <p:val>
                                            <p:strVal val="#ppt_x"/>
                                          </p:val>
                                        </p:tav>
                                      </p:tavLst>
                                    </p:anim>
                                    <p:anim calcmode="lin" valueType="num">
                                      <p:cBhvr additive="base">
                                        <p:cTn id="19" dur="500" fill="hold"/>
                                        <p:tgtEl>
                                          <p:spTgt spid="72632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26109"/>
                                        </p:tgtEl>
                                        <p:attrNameLst>
                                          <p:attrName>style.visibility</p:attrName>
                                        </p:attrNameLst>
                                      </p:cBhvr>
                                      <p:to>
                                        <p:strVal val="visible"/>
                                      </p:to>
                                    </p:set>
                                    <p:animEffect transition="in" filter="dissolve">
                                      <p:cBhvr>
                                        <p:cTn id="24" dur="500"/>
                                        <p:tgtEl>
                                          <p:spTgt spid="726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26327"/>
                                        </p:tgtEl>
                                        <p:attrNameLst>
                                          <p:attrName>style.visibility</p:attrName>
                                        </p:attrNameLst>
                                      </p:cBhvr>
                                      <p:to>
                                        <p:strVal val="visible"/>
                                      </p:to>
                                    </p:set>
                                    <p:anim calcmode="lin" valueType="num">
                                      <p:cBhvr additive="base">
                                        <p:cTn id="29" dur="500" fill="hold"/>
                                        <p:tgtEl>
                                          <p:spTgt spid="726327"/>
                                        </p:tgtEl>
                                        <p:attrNameLst>
                                          <p:attrName>ppt_x</p:attrName>
                                        </p:attrNameLst>
                                      </p:cBhvr>
                                      <p:tavLst>
                                        <p:tav tm="0">
                                          <p:val>
                                            <p:strVal val="0-#ppt_w/2"/>
                                          </p:val>
                                        </p:tav>
                                        <p:tav tm="100000">
                                          <p:val>
                                            <p:strVal val="#ppt_x"/>
                                          </p:val>
                                        </p:tav>
                                      </p:tavLst>
                                    </p:anim>
                                    <p:anim calcmode="lin" valueType="num">
                                      <p:cBhvr additive="base">
                                        <p:cTn id="30" dur="500" fill="hold"/>
                                        <p:tgtEl>
                                          <p:spTgt spid="72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endCxn id="26" idx="3"/>
          </p:cNvCxnSpPr>
          <p:nvPr/>
        </p:nvCxnSpPr>
        <p:spPr bwMode="auto">
          <a:xfrm flipV="1">
            <a:off x="4572000" y="2672916"/>
            <a:ext cx="12700" cy="3132348"/>
          </a:xfrm>
          <a:prstGeom prst="curvedConnector3">
            <a:avLst>
              <a:gd name="adj1" fmla="val 3633323"/>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endCxn id="26" idx="1"/>
          </p:cNvCxnSpPr>
          <p:nvPr/>
        </p:nvCxnSpPr>
        <p:spPr bwMode="auto">
          <a:xfrm rot="10800000">
            <a:off x="1547664" y="2672916"/>
            <a:ext cx="12700" cy="3132348"/>
          </a:xfrm>
          <a:prstGeom prst="curvedConnector3">
            <a:avLst>
              <a:gd name="adj1" fmla="val 3883331"/>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p:grpSpPr>
        <p:sp>
          <p:nvSpPr>
            <p:cNvPr id="313" name="角丸四角形 312"/>
            <p:cNvSpPr/>
            <p:nvPr/>
          </p:nvSpPr>
          <p:spPr bwMode="auto">
            <a:xfrm>
              <a:off x="5076055" y="1268760"/>
              <a:ext cx="3528392" cy="2808312"/>
            </a:xfrm>
            <a:prstGeom prst="roundRect">
              <a:avLst>
                <a:gd name="adj" fmla="val 3914"/>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 SAP HANA, IBM </a:t>
              </a:r>
              <a:r>
                <a:rPr kumimoji="1" lang="en-US" altLang="ja-JP" sz="1800" dirty="0" err="1" smtClean="0">
                  <a:solidFill>
                    <a:srgbClr val="FFFFFF"/>
                  </a:solidFill>
                  <a:effectLst>
                    <a:glow rad="139700">
                      <a:schemeClr val="accent2">
                        <a:satMod val="175000"/>
                        <a:alpha val="40000"/>
                      </a:schemeClr>
                    </a:glow>
                  </a:effectLst>
                </a:rPr>
                <a:t>solidDB</a:t>
              </a:r>
              <a:endParaRPr kumimoji="1" lang="ja-JP" altLang="en-US" sz="1800" dirty="0" smtClean="0">
                <a:solidFill>
                  <a:srgbClr val="FFFFFF"/>
                </a:solidFill>
                <a:effectLst>
                  <a:glow rad="139700">
                    <a:schemeClr val="accent2">
                      <a:satMod val="175000"/>
                      <a:alpha val="40000"/>
                    </a:schemeClr>
                  </a:glow>
                </a:effectLst>
              </a:endParaRPr>
            </a:p>
            <a:p>
              <a:pPr algn="ctr"/>
              <a:r>
                <a:rPr kumimoji="1" lang="en-US" altLang="ja-JP" sz="1800" dirty="0" smtClean="0">
                  <a:solidFill>
                    <a:srgbClr val="FFFFFF"/>
                  </a:solidFill>
                  <a:effectLst>
                    <a:glow rad="139700">
                      <a:schemeClr val="accent2">
                        <a:satMod val="175000"/>
                        <a:alpha val="40000"/>
                      </a:schemeClr>
                    </a:glow>
                  </a:effectLst>
                </a:rPr>
                <a:t>Oracle </a:t>
              </a:r>
              <a:r>
                <a:rPr kumimoji="1" lang="en-US" altLang="ja-JP" sz="1800" dirty="0" err="1" smtClean="0">
                  <a:solidFill>
                    <a:srgbClr val="FFFFFF"/>
                  </a:solidFill>
                  <a:effectLst>
                    <a:glow rad="139700">
                      <a:schemeClr val="accent2">
                        <a:satMod val="175000"/>
                        <a:alpha val="40000"/>
                      </a:schemeClr>
                    </a:glow>
                  </a:effectLst>
                </a:rPr>
                <a:t>TimeTen</a:t>
              </a:r>
              <a:r>
                <a:rPr kumimoji="1" lang="en-US" altLang="ja-JP" sz="1800" dirty="0" smtClean="0">
                  <a:solidFill>
                    <a:srgbClr val="FFFFFF"/>
                  </a:solidFill>
                  <a:effectLst>
                    <a:glow rad="139700">
                      <a:schemeClr val="accent2">
                        <a:satMod val="175000"/>
                        <a:alpha val="40000"/>
                      </a:schemeClr>
                    </a:glow>
                  </a:effectLst>
                </a:rPr>
                <a:t>, </a:t>
              </a:r>
              <a:r>
                <a:rPr kumimoji="1" lang="en-US" altLang="ja-JP" sz="1800" dirty="0" err="1" smtClean="0">
                  <a:solidFill>
                    <a:srgbClr val="FFFFFF"/>
                  </a:solidFill>
                  <a:effectLst>
                    <a:glow rad="139700">
                      <a:schemeClr val="accent2">
                        <a:satMod val="175000"/>
                        <a:alpha val="40000"/>
                      </a:schemeClr>
                    </a:glow>
                  </a:effectLst>
                </a:rPr>
                <a:t>Altibase</a:t>
              </a:r>
              <a:endParaRPr kumimoji="1" lang="en-US" altLang="ja-JP" sz="1800" dirty="0" smtClean="0">
                <a:solidFill>
                  <a:srgbClr val="FFFFFF"/>
                </a:solidFill>
                <a:effectLst>
                  <a:glow rad="139700">
                    <a:schemeClr val="accent2">
                      <a:satMod val="175000"/>
                      <a:alpha val="40000"/>
                    </a:schemeClr>
                  </a:glow>
                </a:effectLst>
              </a:endParaRPr>
            </a:p>
            <a:p>
              <a:pPr algn="ctr"/>
              <a:r>
                <a:rPr kumimoji="1" lang="ja-JP" altLang="en-US" sz="1800" dirty="0" smtClean="0">
                  <a:solidFill>
                    <a:srgbClr val="FFFFFF"/>
                  </a:solidFill>
                  <a:effectLst>
                    <a:glow rad="139700">
                      <a:schemeClr val="accent2">
                        <a:satMod val="175000"/>
                        <a:alpha val="40000"/>
                      </a:schemeClr>
                    </a:glow>
                  </a:effectLst>
                </a:rPr>
                <a:t>・・・</a:t>
              </a:r>
              <a:r>
                <a:rPr kumimoji="1" lang="en-US" altLang="ja-JP" sz="1800" dirty="0" smtClean="0">
                  <a:solidFill>
                    <a:srgbClr val="FFFFFF"/>
                  </a:solidFill>
                  <a:effectLst>
                    <a:glow rad="139700">
                      <a:schemeClr val="accent2">
                        <a:satMod val="175000"/>
                        <a:alpha val="40000"/>
                      </a:schemeClr>
                    </a:glow>
                  </a:effectLst>
                </a:rPr>
                <a:t> </a:t>
              </a:r>
              <a:endParaRPr kumimoji="1" lang="ja-JP" altLang="en-US" sz="1800" dirty="0" smtClean="0">
                <a:solidFill>
                  <a:srgbClr val="FFFFFF"/>
                </a:solidFill>
                <a:effectLst>
                  <a:glow rad="139700">
                    <a:schemeClr val="accent2">
                      <a:satMod val="175000"/>
                      <a:alpha val="40000"/>
                    </a:schemeClr>
                  </a:glow>
                </a:effectLst>
              </a:endParaRPr>
            </a:p>
          </p:txBody>
        </p:sp>
        <p:sp>
          <p:nvSpPr>
            <p:cNvPr id="307" name="テキスト ボックス 306"/>
            <p:cNvSpPr txBox="1"/>
            <p:nvPr/>
          </p:nvSpPr>
          <p:spPr>
            <a:xfrm>
              <a:off x="5076056" y="1628800"/>
              <a:ext cx="3528392" cy="923330"/>
            </a:xfrm>
            <a:prstGeom prst="rect">
              <a:avLst/>
            </a:prstGeom>
            <a:noFill/>
          </p:spPr>
          <p:txBody>
            <a:bodyPr wrap="square" rtlCol="0">
              <a:spAutoFit/>
            </a:bodyPr>
            <a:lstStyle/>
            <a:p>
              <a:pPr algn="ctr"/>
              <a:r>
                <a:rPr kumimoji="1" lang="en-US" altLang="ja-JP" sz="1800" dirty="0" smtClean="0">
                  <a:solidFill>
                    <a:srgbClr val="FFFFFF"/>
                  </a:solidFill>
                  <a:effectLst>
                    <a:glow rad="139700">
                      <a:schemeClr val="accent2">
                        <a:satMod val="175000"/>
                        <a:alpha val="40000"/>
                      </a:schemeClr>
                    </a:glow>
                  </a:effectLst>
                </a:rPr>
                <a:t>DRAM</a:t>
              </a:r>
              <a:r>
                <a:rPr kumimoji="1" lang="ja-JP" altLang="en-US" sz="1800" dirty="0" smtClean="0">
                  <a:solidFill>
                    <a:srgbClr val="FFFFFF"/>
                  </a:solidFill>
                  <a:effectLst>
                    <a:glow rad="139700">
                      <a:schemeClr val="accent2">
                        <a:satMod val="175000"/>
                        <a:alpha val="40000"/>
                      </a:schemeClr>
                    </a:glow>
                  </a:effectLst>
                </a:rPr>
                <a:t>などの揮発性メモリーの</a:t>
              </a:r>
            </a:p>
            <a:p>
              <a:pPr algn="ctr"/>
              <a:r>
                <a:rPr kumimoji="1" lang="ja-JP" altLang="en-US" sz="1800" dirty="0" smtClean="0">
                  <a:solidFill>
                    <a:srgbClr val="FFFFFF"/>
                  </a:solidFill>
                  <a:effectLst>
                    <a:glow rad="139700">
                      <a:schemeClr val="accent2">
                        <a:satMod val="175000"/>
                        <a:alpha val="40000"/>
                      </a:schemeClr>
                    </a:glow>
                  </a:effectLst>
                </a:rPr>
                <a:t>一次記憶</a:t>
              </a:r>
              <a:r>
                <a:rPr lang="ja-JP" altLang="ja-JP" sz="1800" dirty="0" smtClean="0">
                  <a:solidFill>
                    <a:srgbClr val="FFFFFF"/>
                  </a:solidFill>
                  <a:effectLst>
                    <a:glow rad="139700">
                      <a:schemeClr val="accent2">
                        <a:satMod val="175000"/>
                        <a:alpha val="40000"/>
                      </a:schemeClr>
                    </a:glow>
                  </a:effectLst>
                </a:rPr>
                <a:t>（</a:t>
              </a:r>
              <a:r>
                <a:rPr lang="ja-JP" altLang="en-US" sz="1800" dirty="0" smtClean="0">
                  <a:solidFill>
                    <a:srgbClr val="FFFFFF"/>
                  </a:solidFill>
                  <a:effectLst>
                    <a:glow rad="139700">
                      <a:schemeClr val="accent2">
                        <a:satMod val="175000"/>
                        <a:alpha val="40000"/>
                      </a:schemeClr>
                    </a:glow>
                  </a:effectLst>
                </a:rPr>
                <a:t>主記憶装置）に</a:t>
              </a:r>
              <a:endParaRPr lang="en-US" altLang="ja-JP" sz="1800" dirty="0" smtClean="0">
                <a:solidFill>
                  <a:srgbClr val="FFFFFF"/>
                </a:solidFill>
                <a:effectLst>
                  <a:glow rad="139700">
                    <a:schemeClr val="accent2">
                      <a:satMod val="175000"/>
                      <a:alpha val="40000"/>
                    </a:schemeClr>
                  </a:glow>
                </a:effectLst>
              </a:endParaRPr>
            </a:p>
            <a:p>
              <a:pPr algn="ctr"/>
              <a:r>
                <a:rPr lang="ja-JP" altLang="en-US" sz="1800" dirty="0" smtClean="0">
                  <a:solidFill>
                    <a:srgbClr val="FFFFFF"/>
                  </a:solidFill>
                  <a:effectLst>
                    <a:glow rad="139700">
                      <a:schemeClr val="accent2">
                        <a:satMod val="175000"/>
                        <a:alpha val="40000"/>
                      </a:schemeClr>
                    </a:glow>
                  </a:effectLst>
                </a:rPr>
                <a:t>データを保持・処理</a:t>
              </a:r>
              <a:endParaRPr kumimoji="1" lang="ja-JP" altLang="en-US" sz="1800" dirty="0">
                <a:solidFill>
                  <a:srgbClr val="FFFFFF"/>
                </a:solidFill>
                <a:effectLst>
                  <a:glow rad="139700">
                    <a:schemeClr val="accent2">
                      <a:satMod val="175000"/>
                      <a:alpha val="40000"/>
                    </a:schemeClr>
                  </a:glow>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2252273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3914"/>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16216" y="4819218"/>
            <a:ext cx="2376264" cy="770022"/>
            <a:chOff x="6516216" y="4819218"/>
            <a:chExt cx="2376264" cy="770022"/>
          </a:xfrm>
        </p:grpSpPr>
        <p:pic>
          <p:nvPicPr>
            <p:cNvPr id="15" name="図 14"/>
            <p:cNvPicPr>
              <a:picLocks noChangeAspect="1"/>
            </p:cNvPicPr>
            <p:nvPr/>
          </p:nvPicPr>
          <p:blipFill>
            <a:blip r:embed="rId2"/>
            <a:stretch>
              <a:fillRect/>
            </a:stretch>
          </p:blipFill>
          <p:spPr>
            <a:xfrm>
              <a:off x="6634867" y="5026485"/>
              <a:ext cx="832068" cy="361950"/>
            </a:xfrm>
            <a:prstGeom prst="rect">
              <a:avLst/>
            </a:prstGeom>
          </p:spPr>
        </p:pic>
        <p:pic>
          <p:nvPicPr>
            <p:cNvPr id="16" name="図 15"/>
            <p:cNvPicPr>
              <a:picLocks noChangeAspect="1"/>
            </p:cNvPicPr>
            <p:nvPr/>
          </p:nvPicPr>
          <p:blipFill>
            <a:blip r:embed="rId3"/>
            <a:stretch>
              <a:fillRect/>
            </a:stretch>
          </p:blipFill>
          <p:spPr>
            <a:xfrm>
              <a:off x="6581794" y="5380499"/>
              <a:ext cx="913032" cy="188532"/>
            </a:xfrm>
            <a:prstGeom prst="rect">
              <a:avLst/>
            </a:prstGeom>
          </p:spPr>
        </p:pic>
        <p:pic>
          <p:nvPicPr>
            <p:cNvPr id="17" name="図 16"/>
            <p:cNvPicPr>
              <a:picLocks noChangeAspect="1"/>
            </p:cNvPicPr>
            <p:nvPr/>
          </p:nvPicPr>
          <p:blipFill>
            <a:blip r:embed="rId4"/>
            <a:stretch>
              <a:fillRect/>
            </a:stretch>
          </p:blipFill>
          <p:spPr>
            <a:xfrm>
              <a:off x="6516216" y="4829388"/>
              <a:ext cx="571500" cy="229097"/>
            </a:xfrm>
            <a:prstGeom prst="rect">
              <a:avLst/>
            </a:prstGeom>
          </p:spPr>
        </p:pic>
        <p:sp>
          <p:nvSpPr>
            <p:cNvPr id="18" name="テキスト ボックス 17"/>
            <p:cNvSpPr txBox="1"/>
            <p:nvPr/>
          </p:nvSpPr>
          <p:spPr>
            <a:xfrm>
              <a:off x="7524497" y="4819218"/>
              <a:ext cx="612217" cy="276999"/>
            </a:xfrm>
            <a:prstGeom prst="rect">
              <a:avLst/>
            </a:prstGeom>
            <a:noFill/>
          </p:spPr>
          <p:txBody>
            <a:bodyPr wrap="none" rtlCol="0">
              <a:spAutoFit/>
            </a:bodyPr>
            <a:lstStyle/>
            <a:p>
              <a:r>
                <a:rPr kumimoji="1" lang="en-US" altLang="ja-JP" sz="1200" dirty="0" smtClean="0">
                  <a:solidFill>
                    <a:srgbClr val="0000FF"/>
                  </a:solidFill>
                </a:rPr>
                <a:t>HANA</a:t>
              </a:r>
              <a:endParaRPr kumimoji="1" lang="ja-JP" altLang="en-US" sz="1200" dirty="0">
                <a:solidFill>
                  <a:srgbClr val="0000FF"/>
                </a:solidFill>
              </a:endParaRPr>
            </a:p>
          </p:txBody>
        </p:sp>
        <p:sp>
          <p:nvSpPr>
            <p:cNvPr id="19" name="テキスト ボックス 18"/>
            <p:cNvSpPr txBox="1"/>
            <p:nvPr/>
          </p:nvSpPr>
          <p:spPr>
            <a:xfrm>
              <a:off x="7524497" y="5062105"/>
              <a:ext cx="1367983" cy="276999"/>
            </a:xfrm>
            <a:prstGeom prst="rect">
              <a:avLst/>
            </a:prstGeom>
            <a:noFill/>
          </p:spPr>
          <p:txBody>
            <a:bodyPr wrap="none" rtlCol="0">
              <a:spAutoFit/>
            </a:bodyPr>
            <a:lstStyle/>
            <a:p>
              <a:r>
                <a:rPr kumimoji="1" lang="en-US" altLang="ja-JP" sz="1200" dirty="0" smtClean="0">
                  <a:solidFill>
                    <a:srgbClr val="0000FF"/>
                  </a:solidFill>
                </a:rPr>
                <a:t>SQL Server 2014</a:t>
              </a:r>
              <a:endParaRPr kumimoji="1" lang="ja-JP" altLang="en-US" sz="1200" dirty="0">
                <a:solidFill>
                  <a:srgbClr val="0000FF"/>
                </a:solidFill>
              </a:endParaRPr>
            </a:p>
          </p:txBody>
        </p:sp>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5"/>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5"/>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glow rad="101600">
                    <a:schemeClr val="accent2">
                      <a:satMod val="175000"/>
                      <a:alpha val="40000"/>
                    </a:schemeClr>
                  </a:glow>
                </a:effectLst>
              </a:rPr>
              <a:t>分析・レポーティング処理</a:t>
            </a:r>
            <a:endParaRPr kumimoji="1" lang="en-US" altLang="ja-JP" sz="1200" dirty="0" smtClean="0">
              <a:solidFill>
                <a:schemeClr val="bg1"/>
              </a:solidFill>
              <a:effectLst>
                <a:glow rad="101600">
                  <a:schemeClr val="accent2">
                    <a:satMod val="175000"/>
                    <a:alpha val="40000"/>
                  </a:schemeClr>
                </a:glow>
              </a:effectLst>
            </a:endParaRPr>
          </a:p>
          <a:p>
            <a:pPr algn="ctr"/>
            <a:r>
              <a:rPr lang="en-US" altLang="ja-JP" sz="2000" dirty="0" smtClean="0">
                <a:solidFill>
                  <a:schemeClr val="bg1"/>
                </a:solidFill>
                <a:effectLst>
                  <a:glow rad="101600">
                    <a:schemeClr val="accent2">
                      <a:satMod val="175000"/>
                      <a:alpha val="40000"/>
                    </a:schemeClr>
                  </a:glow>
                </a:effectLst>
              </a:rPr>
              <a:t>OLAP</a:t>
            </a:r>
          </a:p>
          <a:p>
            <a:pPr algn="ctr"/>
            <a:r>
              <a:rPr lang="en-US" altLang="ja-JP" sz="800" dirty="0" smtClean="0">
                <a:solidFill>
                  <a:schemeClr val="bg1"/>
                </a:solidFill>
                <a:effectLst>
                  <a:glow rad="101600">
                    <a:schemeClr val="accent2">
                      <a:satMod val="175000"/>
                      <a:alpha val="40000"/>
                    </a:schemeClr>
                  </a:glow>
                </a:effectLst>
              </a:rPr>
              <a:t>(Online </a:t>
            </a:r>
            <a:r>
              <a:rPr lang="en-US" altLang="ja-JP" sz="800" dirty="0" smtClean="0">
                <a:solidFill>
                  <a:schemeClr val="bg1"/>
                </a:solidFill>
                <a:effectLst>
                  <a:glow rad="101600">
                    <a:schemeClr val="accent2">
                      <a:satMod val="175000"/>
                      <a:alpha val="40000"/>
                    </a:schemeClr>
                  </a:glow>
                </a:effectLst>
              </a:rPr>
              <a:t>Analytic </a:t>
            </a:r>
            <a:r>
              <a:rPr lang="en-US" altLang="ja-JP" sz="800" dirty="0" smtClean="0">
                <a:solidFill>
                  <a:schemeClr val="bg1"/>
                </a:solidFill>
                <a:effectLst>
                  <a:glow rad="101600">
                    <a:schemeClr val="accent2">
                      <a:satMod val="175000"/>
                      <a:alpha val="40000"/>
                    </a:schemeClr>
                  </a:glow>
                </a:effectLst>
              </a:rPr>
              <a:t>Processing)</a:t>
            </a:r>
          </a:p>
          <a:p>
            <a:pPr algn="ctr"/>
            <a:r>
              <a:rPr lang="ja-JP" altLang="en-US" sz="1000" dirty="0" smtClean="0">
                <a:solidFill>
                  <a:schemeClr val="bg1"/>
                </a:solidFill>
                <a:effectLst>
                  <a:glow rad="101600">
                    <a:schemeClr val="accent2">
                      <a:satMod val="175000"/>
                      <a:alpha val="40000"/>
                    </a:schemeClr>
                  </a:glow>
                </a:effectLst>
              </a:rPr>
              <a:t>大量にデータを検索</a:t>
            </a:r>
            <a:r>
              <a:rPr kumimoji="1" lang="ja-JP" altLang="en-US" sz="1000" dirty="0" smtClean="0">
                <a:solidFill>
                  <a:schemeClr val="bg1"/>
                </a:solidFill>
                <a:effectLst>
                  <a:glow rad="101600">
                    <a:schemeClr val="accent2">
                      <a:satMod val="175000"/>
                      <a:alpha val="40000"/>
                    </a:schemeClr>
                  </a:glow>
                </a:effectLst>
              </a:rPr>
              <a:t>・集計</a:t>
            </a:r>
            <a:endParaRPr kumimoji="1" lang="ja-JP" altLang="en-US" sz="1000" dirty="0">
              <a:solidFill>
                <a:schemeClr val="bg1"/>
              </a:solidFill>
              <a:effectLst>
                <a:glow rad="101600">
                  <a:schemeClr val="accent2">
                    <a:satMod val="175000"/>
                    <a:alpha val="40000"/>
                  </a:schemeClr>
                </a:glow>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337384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250825" y="279400"/>
            <a:ext cx="8678863" cy="493713"/>
          </a:xfrm>
        </p:spPr>
        <p:txBody>
          <a:bodyPr/>
          <a:lstStyle/>
          <a:p>
            <a:r>
              <a:rPr lang="ja-JP" altLang="en-US" sz="2800" dirty="0" smtClean="0">
                <a:ea typeface="ＭＳ Ｐゴシック" charset="-128"/>
              </a:rPr>
              <a:t>ビッグ・データ</a:t>
            </a:r>
            <a:r>
              <a:rPr lang="en-US" altLang="ja-JP" sz="2800" dirty="0" smtClean="0">
                <a:ea typeface="ＭＳ Ｐゴシック" charset="-128"/>
              </a:rPr>
              <a:t> + BI</a:t>
            </a:r>
            <a:r>
              <a:rPr lang="ja-JP" altLang="en-US" sz="2800" dirty="0" smtClean="0">
                <a:ea typeface="ＭＳ Ｐゴシック" charset="-128"/>
              </a:rPr>
              <a:t>への期待</a:t>
            </a:r>
          </a:p>
        </p:txBody>
      </p:sp>
      <p:sp>
        <p:nvSpPr>
          <p:cNvPr id="57346" name="スライド番号プレースホルダー 2"/>
          <p:cNvSpPr>
            <a:spLocks noGrp="1"/>
          </p:cNvSpPr>
          <p:nvPr>
            <p:ph type="sldNum" sz="quarter" idx="4294967295"/>
          </p:nvPr>
        </p:nvSpPr>
        <p:spPr bwMode="auto">
          <a:xfrm>
            <a:off x="0" y="6400800"/>
            <a:ext cx="1905000" cy="457200"/>
          </a:xfrm>
          <a:prstGeom prst="rect">
            <a:avLst/>
          </a:prstGeom>
          <a:noFill/>
          <a:ln>
            <a:miter lim="800000"/>
            <a:headEnd/>
            <a:tailEnd/>
          </a:ln>
        </p:spPr>
        <p:txBody>
          <a:bodyPr/>
          <a:lstStyle/>
          <a:p>
            <a:pPr>
              <a:spcBef>
                <a:spcPct val="20000"/>
              </a:spcBef>
            </a:pPr>
            <a:fld id="{F8D191C6-586C-4F28-9779-A14478882C9C}" type="slidenum">
              <a:rPr kumimoji="0" lang="ja-JP" altLang="en-US" sz="1400">
                <a:solidFill>
                  <a:schemeClr val="tx1"/>
                </a:solidFill>
                <a:latin typeface="Tahoma" pitchFamily="34" charset="0"/>
                <a:ea typeface="ＭＳ Ｐゴシック" charset="-128"/>
              </a:rPr>
              <a:pPr>
                <a:spcBef>
                  <a:spcPct val="20000"/>
                </a:spcBef>
              </a:pPr>
              <a:t>16</a:t>
            </a:fld>
            <a:endParaRPr kumimoji="0" lang="en-US" altLang="ja-JP" sz="1400">
              <a:solidFill>
                <a:schemeClr val="tx1"/>
              </a:solidFill>
              <a:latin typeface="Tahoma" pitchFamily="34" charset="0"/>
              <a:ea typeface="ＭＳ Ｐゴシック" charset="-128"/>
            </a:endParaRPr>
          </a:p>
        </p:txBody>
      </p:sp>
      <p:cxnSp>
        <p:nvCxnSpPr>
          <p:cNvPr id="8" name="直線矢印コネクタ 7"/>
          <p:cNvCxnSpPr/>
          <p:nvPr/>
        </p:nvCxnSpPr>
        <p:spPr bwMode="auto">
          <a:xfrm flipV="1">
            <a:off x="1841500" y="1428750"/>
            <a:ext cx="6350" cy="473075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19" name="円/楕円 18"/>
          <p:cNvSpPr/>
          <p:nvPr/>
        </p:nvSpPr>
        <p:spPr bwMode="auto">
          <a:xfrm>
            <a:off x="4667248" y="1428750"/>
            <a:ext cx="2641602" cy="2493948"/>
          </a:xfrm>
          <a:prstGeom prst="ellipse">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baseline="0" dirty="0" smtClean="0">
                <a:ln>
                  <a:noFill/>
                </a:ln>
                <a:solidFill>
                  <a:srgbClr val="FFFFFF"/>
                </a:solidFill>
                <a:effectLst/>
                <a:latin typeface="Arial" charset="0"/>
                <a:ea typeface="HG丸ｺﾞｼｯｸM-PRO" pitchFamily="50" charset="-128"/>
              </a:rPr>
              <a:t>Big</a:t>
            </a:r>
            <a:endParaRPr kumimoji="0" lang="en-US" altLang="ja-JP" sz="3600" b="0" i="0" u="none" strike="noStrike" cap="none" normalizeH="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b="0" i="0" u="none" strike="noStrike" cap="none" normalizeH="0" dirty="0" smtClean="0">
                <a:ln>
                  <a:noFill/>
                </a:ln>
                <a:solidFill>
                  <a:srgbClr val="FFFFFF"/>
                </a:solidFill>
                <a:effectLst/>
                <a:latin typeface="Arial" charset="0"/>
                <a:ea typeface="HG丸ｺﾞｼｯｸM-PRO" pitchFamily="50" charset="-128"/>
              </a:rPr>
              <a:t>Data</a:t>
            </a:r>
            <a:endParaRPr kumimoji="0" lang="ja-JP" altLang="en-US" sz="3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1" name="テキスト ボックス 20"/>
          <p:cNvSpPr txBox="1"/>
          <p:nvPr/>
        </p:nvSpPr>
        <p:spPr>
          <a:xfrm>
            <a:off x="1518334" y="984250"/>
            <a:ext cx="646331" cy="369332"/>
          </a:xfrm>
          <a:prstGeom prst="rect">
            <a:avLst/>
          </a:prstGeom>
          <a:noFill/>
        </p:spPr>
        <p:txBody>
          <a:bodyPr wrap="none" rtlCol="0">
            <a:spAutoFit/>
          </a:bodyPr>
          <a:lstStyle/>
          <a:p>
            <a:r>
              <a:rPr kumimoji="1" lang="ja-JP" altLang="en-US" dirty="0" smtClean="0">
                <a:solidFill>
                  <a:srgbClr val="0000FF"/>
                </a:solidFill>
              </a:rPr>
              <a:t>頻度</a:t>
            </a:r>
            <a:endParaRPr kumimoji="1" lang="ja-JP" altLang="en-US" dirty="0">
              <a:solidFill>
                <a:srgbClr val="0000FF"/>
              </a:solidFill>
            </a:endParaRPr>
          </a:p>
        </p:txBody>
      </p:sp>
      <p:sp>
        <p:nvSpPr>
          <p:cNvPr id="27" name="テキスト ボックス 26"/>
          <p:cNvSpPr txBox="1"/>
          <p:nvPr/>
        </p:nvSpPr>
        <p:spPr>
          <a:xfrm>
            <a:off x="7398434" y="5974834"/>
            <a:ext cx="415498" cy="369332"/>
          </a:xfrm>
          <a:prstGeom prst="rect">
            <a:avLst/>
          </a:prstGeom>
          <a:noFill/>
        </p:spPr>
        <p:txBody>
          <a:bodyPr wrap="none" rtlCol="0">
            <a:spAutoFit/>
          </a:bodyPr>
          <a:lstStyle/>
          <a:p>
            <a:r>
              <a:rPr lang="ja-JP" altLang="en-US" dirty="0" smtClean="0">
                <a:solidFill>
                  <a:srgbClr val="008000"/>
                </a:solidFill>
              </a:rPr>
              <a:t>量</a:t>
            </a:r>
            <a:endParaRPr kumimoji="1" lang="ja-JP" altLang="en-US" dirty="0">
              <a:solidFill>
                <a:srgbClr val="008000"/>
              </a:solidFill>
            </a:endParaRPr>
          </a:p>
        </p:txBody>
      </p:sp>
      <p:cxnSp>
        <p:nvCxnSpPr>
          <p:cNvPr id="11" name="直線矢印コネクタ 10"/>
          <p:cNvCxnSpPr/>
          <p:nvPr/>
        </p:nvCxnSpPr>
        <p:spPr bwMode="auto">
          <a:xfrm>
            <a:off x="1841500" y="6159500"/>
            <a:ext cx="5467350" cy="0"/>
          </a:xfrm>
          <a:prstGeom prst="straightConnector1">
            <a:avLst/>
          </a:prstGeom>
          <a:solidFill>
            <a:schemeClr val="bg1"/>
          </a:solidFill>
          <a:ln w="38100" cap="flat" cmpd="sng" algn="ctr">
            <a:solidFill>
              <a:srgbClr val="66CCFF"/>
            </a:solidFill>
            <a:prstDash val="solid"/>
            <a:round/>
            <a:headEnd type="none" w="med" len="med"/>
            <a:tailEnd type="triangle"/>
          </a:ln>
          <a:effectLst/>
        </p:spPr>
      </p:cxnSp>
      <p:sp>
        <p:nvSpPr>
          <p:cNvPr id="18" name="右矢印 17"/>
          <p:cNvSpPr/>
          <p:nvPr/>
        </p:nvSpPr>
        <p:spPr bwMode="auto">
          <a:xfrm>
            <a:off x="1905000" y="1689100"/>
            <a:ext cx="3035301" cy="1993899"/>
          </a:xfrm>
          <a:prstGeom prst="rightArrow">
            <a:avLst>
              <a:gd name="adj1" fmla="val 69118"/>
              <a:gd name="adj2" fmla="val 5000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Arial" charset="0"/>
                <a:ea typeface="HG丸ｺﾞｼｯｸM-PRO" pitchFamily="50" charset="-128"/>
              </a:rPr>
              <a:t>　</a:t>
            </a:r>
            <a:r>
              <a:rPr kumimoji="0" lang="en-US" altLang="ja-JP" sz="3600" b="0" i="0" u="none" strike="noStrike" cap="none" normalizeH="0" baseline="0" dirty="0" smtClean="0">
                <a:ln>
                  <a:noFill/>
                </a:ln>
                <a:solidFill>
                  <a:srgbClr val="FFFFFF"/>
                </a:solidFill>
                <a:effectLst/>
                <a:latin typeface="Arial" charset="0"/>
                <a:ea typeface="HG丸ｺﾞｼｯｸM-PRO" pitchFamily="50" charset="-128"/>
              </a:rPr>
              <a:t>OLTP</a:t>
            </a:r>
            <a:endParaRPr kumimoji="0" lang="ja-JP" altLang="en-US" sz="3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3" name="図形グループ 2"/>
          <p:cNvGrpSpPr/>
          <p:nvPr/>
        </p:nvGrpSpPr>
        <p:grpSpPr>
          <a:xfrm>
            <a:off x="4940302" y="3506801"/>
            <a:ext cx="2006600" cy="2576497"/>
            <a:chOff x="4940302" y="3506801"/>
            <a:chExt cx="2006600" cy="2576497"/>
          </a:xfrm>
        </p:grpSpPr>
        <p:sp>
          <p:nvSpPr>
            <p:cNvPr id="23" name="右矢印 22"/>
            <p:cNvSpPr/>
            <p:nvPr/>
          </p:nvSpPr>
          <p:spPr bwMode="auto">
            <a:xfrm rot="16200000">
              <a:off x="4655353" y="3791750"/>
              <a:ext cx="2576497" cy="2006600"/>
            </a:xfrm>
            <a:prstGeom prst="rightArrow">
              <a:avLst>
                <a:gd name="adj1" fmla="val 69118"/>
                <a:gd name="adj2" fmla="val 50000"/>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0" name="テキスト ボックス 19"/>
            <p:cNvSpPr txBox="1"/>
            <p:nvPr/>
          </p:nvSpPr>
          <p:spPr>
            <a:xfrm>
              <a:off x="5306715" y="4709815"/>
              <a:ext cx="1272103" cy="861774"/>
            </a:xfrm>
            <a:prstGeom prst="rect">
              <a:avLst/>
            </a:prstGeom>
            <a:noFill/>
          </p:spPr>
          <p:txBody>
            <a:bodyPr wrap="none" rtlCol="0">
              <a:spAutoFit/>
            </a:bodyPr>
            <a:lstStyle/>
            <a:p>
              <a:pPr algn="ctr"/>
              <a:r>
                <a:rPr kumimoji="1" lang="en-US" altLang="ja-JP" sz="3200" dirty="0" smtClean="0">
                  <a:solidFill>
                    <a:srgbClr val="FFFFFF"/>
                  </a:solidFill>
                </a:rPr>
                <a:t>OLAP</a:t>
              </a:r>
            </a:p>
            <a:p>
              <a:pPr algn="ctr"/>
              <a:r>
                <a:rPr lang="en-US" altLang="ja-JP" dirty="0" smtClean="0">
                  <a:solidFill>
                    <a:srgbClr val="FFFFFF"/>
                  </a:solidFill>
                </a:rPr>
                <a:t>(DWH/BI)</a:t>
              </a:r>
              <a:endParaRPr kumimoji="1" lang="ja-JP" altLang="en-US" dirty="0">
                <a:solidFill>
                  <a:srgbClr val="FFFFFF"/>
                </a:solidFill>
              </a:endParaRPr>
            </a:p>
          </p:txBody>
        </p:sp>
      </p:grpSp>
      <p:grpSp>
        <p:nvGrpSpPr>
          <p:cNvPr id="4" name="図形グループ 3"/>
          <p:cNvGrpSpPr/>
          <p:nvPr/>
        </p:nvGrpSpPr>
        <p:grpSpPr>
          <a:xfrm>
            <a:off x="1961223" y="3923067"/>
            <a:ext cx="3720617" cy="1408543"/>
            <a:chOff x="1961223" y="3923067"/>
            <a:chExt cx="3720617" cy="1408543"/>
          </a:xfrm>
        </p:grpSpPr>
        <p:sp>
          <p:nvSpPr>
            <p:cNvPr id="24" name="右矢印 23"/>
            <p:cNvSpPr/>
            <p:nvPr/>
          </p:nvSpPr>
          <p:spPr bwMode="auto">
            <a:xfrm rot="19424054">
              <a:off x="1961223" y="3923067"/>
              <a:ext cx="3720617" cy="1408543"/>
            </a:xfrm>
            <a:prstGeom prst="rightArrow">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テキスト ボックス 24"/>
            <p:cNvSpPr txBox="1"/>
            <p:nvPr/>
          </p:nvSpPr>
          <p:spPr>
            <a:xfrm rot="19398454">
              <a:off x="1984146" y="4551911"/>
              <a:ext cx="3443965" cy="338554"/>
            </a:xfrm>
            <a:prstGeom prst="rect">
              <a:avLst/>
            </a:prstGeom>
            <a:noFill/>
          </p:spPr>
          <p:txBody>
            <a:bodyPr wrap="square" rtlCol="0">
              <a:spAutoFit/>
            </a:bodyPr>
            <a:lstStyle/>
            <a:p>
              <a:pPr algn="ctr"/>
              <a:r>
                <a:rPr kumimoji="1" lang="ja-JP" altLang="en-US" sz="1600" dirty="0" smtClean="0">
                  <a:solidFill>
                    <a:schemeClr val="bg1"/>
                  </a:solidFill>
                </a:rPr>
                <a:t>企業活動のデジタル化</a:t>
              </a:r>
              <a:r>
                <a:rPr lang="ja-JP" altLang="en-US" sz="1600" dirty="0" smtClean="0">
                  <a:solidFill>
                    <a:schemeClr val="bg1"/>
                  </a:solidFill>
                </a:rPr>
                <a:t>範囲拡大</a:t>
              </a:r>
              <a:endParaRPr kumimoji="1" lang="ja-JP" altLang="en-US" sz="1600" dirty="0">
                <a:solidFill>
                  <a:schemeClr val="bg1"/>
                </a:solidFill>
              </a:endParaRPr>
            </a:p>
          </p:txBody>
        </p:sp>
      </p:grpSp>
    </p:spTree>
    <p:extLst>
      <p:ext uri="{BB962C8B-B14F-4D97-AF65-F5344CB8AC3E}">
        <p14:creationId xmlns:p14="http://schemas.microsoft.com/office/powerpoint/2010/main" val="199905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磁気ディスク 3"/>
          <p:cNvSpPr/>
          <p:nvPr/>
        </p:nvSpPr>
        <p:spPr bwMode="auto">
          <a:xfrm>
            <a:off x="1219200" y="5181600"/>
            <a:ext cx="11430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10" name="角丸四角形 109"/>
          <p:cNvSpPr/>
          <p:nvPr/>
        </p:nvSpPr>
        <p:spPr bwMode="auto">
          <a:xfrm>
            <a:off x="1752600" y="4953000"/>
            <a:ext cx="11430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フローチャート: 磁気ディスク 110"/>
          <p:cNvSpPr/>
          <p:nvPr/>
        </p:nvSpPr>
        <p:spPr bwMode="auto">
          <a:xfrm>
            <a:off x="1905000" y="5029200"/>
            <a:ext cx="838200" cy="6096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データベースとストレージの将来</a:t>
            </a:r>
            <a:endParaRPr kumimoji="1" lang="ja-JP" altLang="en-US" dirty="0"/>
          </a:p>
        </p:txBody>
      </p:sp>
      <p:sp>
        <p:nvSpPr>
          <p:cNvPr id="3" name="角丸四角形 2"/>
          <p:cNvSpPr/>
          <p:nvPr/>
        </p:nvSpPr>
        <p:spPr bwMode="auto">
          <a:xfrm>
            <a:off x="12192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56" name="上下矢印 55"/>
          <p:cNvSpPr/>
          <p:nvPr/>
        </p:nvSpPr>
        <p:spPr bwMode="auto">
          <a:xfrm>
            <a:off x="1828800" y="3657600"/>
            <a:ext cx="457200" cy="13716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4" name="角丸四角形 63"/>
          <p:cNvSpPr/>
          <p:nvPr/>
        </p:nvSpPr>
        <p:spPr bwMode="auto">
          <a:xfrm>
            <a:off x="1219200" y="1447800"/>
            <a:ext cx="1676400" cy="304800"/>
          </a:xfrm>
          <a:prstGeom prst="roundRect">
            <a:avLst>
              <a:gd name="adj" fmla="val 50000"/>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現行システム</a:t>
            </a:r>
          </a:p>
        </p:txBody>
      </p:sp>
      <p:sp>
        <p:nvSpPr>
          <p:cNvPr id="79" name="角丸四角形 78"/>
          <p:cNvSpPr/>
          <p:nvPr/>
        </p:nvSpPr>
        <p:spPr bwMode="auto">
          <a:xfrm>
            <a:off x="13716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3" name="角丸四角形吹き出し 82"/>
          <p:cNvSpPr/>
          <p:nvPr/>
        </p:nvSpPr>
        <p:spPr bwMode="auto">
          <a:xfrm>
            <a:off x="1524000" y="4038600"/>
            <a:ext cx="1371600" cy="533400"/>
          </a:xfrm>
          <a:prstGeom prst="wedgeRoundRectCallout">
            <a:avLst>
              <a:gd name="adj1" fmla="val 6877"/>
              <a:gd name="adj2" fmla="val -70717"/>
              <a:gd name="adj3" fmla="val 16667"/>
            </a:avLst>
          </a:prstGeom>
          <a:solidFill>
            <a:srgbClr val="8000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ea typeface="HG丸ｺﾞｼｯｸM-PRO" pitchFamily="50" charset="-128"/>
              </a:rPr>
              <a:t>データ保持のための書き込み</a:t>
            </a:r>
            <a:r>
              <a:rPr kumimoji="0" lang="en-US" altLang="ja-JP" sz="800" b="0" i="0" u="none" strike="noStrike" cap="none" normalizeH="0" baseline="0" dirty="0" smtClean="0">
                <a:ln>
                  <a:noFill/>
                </a:ln>
                <a:solidFill>
                  <a:srgbClr val="FFFFFF"/>
                </a:solidFill>
                <a:effectLst/>
                <a:ea typeface="HG丸ｺﾞｼｯｸM-PRO" pitchFamily="50" charset="-128"/>
              </a:rPr>
              <a:t>(</a:t>
            </a:r>
            <a:r>
              <a:rPr kumimoji="0" lang="ja-JP" altLang="en-US" sz="800" b="0" i="0" u="none" strike="noStrike" cap="none" normalizeH="0" baseline="0" dirty="0" smtClean="0">
                <a:ln>
                  <a:noFill/>
                </a:ln>
                <a:solidFill>
                  <a:srgbClr val="FFFFFF"/>
                </a:solidFill>
                <a:effectLst/>
                <a:ea typeface="HG丸ｺﾞｼｯｸM-PRO" pitchFamily="50" charset="-128"/>
              </a:rPr>
              <a:t>フラッシュコマンド</a:t>
            </a:r>
            <a:r>
              <a:rPr kumimoji="0" lang="en-US" altLang="ja-JP" sz="800" b="0" i="0" u="none" strike="noStrike" cap="none" normalizeH="0" baseline="0" dirty="0" smtClean="0">
                <a:ln>
                  <a:noFill/>
                </a:ln>
                <a:solidFill>
                  <a:srgbClr val="FFFFFF"/>
                </a:solidFill>
                <a:effectLst/>
                <a:ea typeface="HG丸ｺﾞｼｯｸM-PRO" pitchFamily="50" charset="-128"/>
              </a:rPr>
              <a:t>)</a:t>
            </a:r>
            <a:r>
              <a:rPr kumimoji="0" lang="ja-JP" altLang="en-US" sz="800" dirty="0" smtClean="0">
                <a:solidFill>
                  <a:srgbClr val="FFFFFF"/>
                </a:solidFill>
                <a:ea typeface="HG丸ｺﾞｼｯｸM-PRO" pitchFamily="50" charset="-128"/>
              </a:rPr>
              <a:t>で大量の電力を消費</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5" name="角丸四角形 84"/>
          <p:cNvSpPr/>
          <p:nvPr/>
        </p:nvSpPr>
        <p:spPr bwMode="auto">
          <a:xfrm>
            <a:off x="12192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grpSp>
        <p:nvGrpSpPr>
          <p:cNvPr id="10" name="図形グループ 9"/>
          <p:cNvGrpSpPr/>
          <p:nvPr/>
        </p:nvGrpSpPr>
        <p:grpSpPr>
          <a:xfrm>
            <a:off x="7162800" y="1371600"/>
            <a:ext cx="1676400" cy="4648200"/>
            <a:chOff x="7162800" y="1371600"/>
            <a:chExt cx="1676400" cy="4648200"/>
          </a:xfrm>
        </p:grpSpPr>
        <p:sp>
          <p:nvSpPr>
            <p:cNvPr id="13" name="角丸四角形 12"/>
            <p:cNvSpPr/>
            <p:nvPr/>
          </p:nvSpPr>
          <p:spPr bwMode="auto">
            <a:xfrm>
              <a:off x="7162800" y="1981200"/>
              <a:ext cx="1676400" cy="1066800"/>
            </a:xfrm>
            <a:prstGeom prst="roundRect">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不揮発性メモリー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FFFF"/>
                  </a:solidFill>
                  <a:ea typeface="HG丸ｺﾞｼｯｸM-PRO" pitchFamily="50" charset="-128"/>
                </a:rPr>
                <a:t>MRAM,ReRAM</a:t>
              </a:r>
              <a:endParaRPr kumimoji="0" lang="ja-JP" altLang="en-US" sz="1600" b="0" i="0" u="none" strike="noStrike" cap="none" normalizeH="0" baseline="0" dirty="0" smtClean="0">
                <a:ln>
                  <a:noFill/>
                </a:ln>
                <a:solidFill>
                  <a:srgbClr val="FFFFFF"/>
                </a:solidFill>
                <a:effectLst/>
                <a:ea typeface="HG丸ｺﾞｼｯｸM-PRO" pitchFamily="50" charset="-128"/>
              </a:endParaRPr>
            </a:p>
          </p:txBody>
        </p:sp>
        <p:sp>
          <p:nvSpPr>
            <p:cNvPr id="17" name="角丸四角形 16"/>
            <p:cNvSpPr/>
            <p:nvPr/>
          </p:nvSpPr>
          <p:spPr bwMode="auto">
            <a:xfrm>
              <a:off x="7162800" y="4953000"/>
              <a:ext cx="1676400" cy="10668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額縁 30"/>
            <p:cNvSpPr/>
            <p:nvPr/>
          </p:nvSpPr>
          <p:spPr bwMode="auto">
            <a:xfrm>
              <a:off x="76962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額縁 31"/>
            <p:cNvSpPr/>
            <p:nvPr/>
          </p:nvSpPr>
          <p:spPr bwMode="auto">
            <a:xfrm>
              <a:off x="73914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額縁 32"/>
            <p:cNvSpPr/>
            <p:nvPr/>
          </p:nvSpPr>
          <p:spPr bwMode="auto">
            <a:xfrm>
              <a:off x="83058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8001000" y="50292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76962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73914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額縁 36"/>
            <p:cNvSpPr/>
            <p:nvPr/>
          </p:nvSpPr>
          <p:spPr bwMode="auto">
            <a:xfrm>
              <a:off x="83058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8001000" y="5334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76962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額縁 39"/>
            <p:cNvSpPr/>
            <p:nvPr/>
          </p:nvSpPr>
          <p:spPr bwMode="auto">
            <a:xfrm>
              <a:off x="73914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額縁 40"/>
            <p:cNvSpPr/>
            <p:nvPr/>
          </p:nvSpPr>
          <p:spPr bwMode="auto">
            <a:xfrm>
              <a:off x="83058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額縁 41"/>
            <p:cNvSpPr/>
            <p:nvPr/>
          </p:nvSpPr>
          <p:spPr bwMode="auto">
            <a:xfrm>
              <a:off x="8001000" y="56388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テキスト ボックス 60"/>
            <p:cNvSpPr txBox="1"/>
            <p:nvPr/>
          </p:nvSpPr>
          <p:spPr>
            <a:xfrm>
              <a:off x="7543800" y="5181600"/>
              <a:ext cx="914400" cy="738664"/>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p>
            <a:p>
              <a:pPr algn="ct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63" name="上下矢印 62"/>
            <p:cNvSpPr/>
            <p:nvPr/>
          </p:nvSpPr>
          <p:spPr bwMode="auto">
            <a:xfrm>
              <a:off x="7772400" y="3048000"/>
              <a:ext cx="457200" cy="19812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右矢印 64"/>
            <p:cNvSpPr/>
            <p:nvPr/>
          </p:nvSpPr>
          <p:spPr bwMode="auto">
            <a:xfrm>
              <a:off x="7162800" y="1371600"/>
              <a:ext cx="1676400" cy="457200"/>
            </a:xfrm>
            <a:prstGeom prst="rightArrow">
              <a:avLst/>
            </a:prstGeom>
            <a:solidFill>
              <a:schemeClr val="accent6">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今後のシステム</a:t>
              </a:r>
            </a:p>
          </p:txBody>
        </p:sp>
        <p:sp>
          <p:nvSpPr>
            <p:cNvPr id="82" name="角丸四角形 81"/>
            <p:cNvSpPr/>
            <p:nvPr/>
          </p:nvSpPr>
          <p:spPr bwMode="auto">
            <a:xfrm>
              <a:off x="7543800" y="2209800"/>
              <a:ext cx="914400" cy="228600"/>
            </a:xfrm>
            <a:prstGeom prst="roundRect">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角丸四角形吹き出し 83"/>
            <p:cNvSpPr/>
            <p:nvPr/>
          </p:nvSpPr>
          <p:spPr bwMode="auto">
            <a:xfrm>
              <a:off x="7162800" y="3810000"/>
              <a:ext cx="1447800" cy="533400"/>
            </a:xfrm>
            <a:prstGeom prst="wedgeRoundRectCallout">
              <a:avLst>
                <a:gd name="adj1" fmla="val -9390"/>
                <a:gd name="adj2" fmla="val -94265"/>
                <a:gd name="adj3" fmla="val 16667"/>
              </a:avLst>
            </a:prstGeom>
            <a:solidFill>
              <a:srgbClr val="8000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20000"/>
                </a:spcBef>
                <a:spcAft>
                  <a:spcPct val="0"/>
                </a:spcAft>
                <a:buClrTx/>
                <a:buSzTx/>
                <a:buFont typeface="Wingdings" charset="2"/>
                <a:buChar char="v"/>
                <a:tabLst/>
              </a:pPr>
              <a:r>
                <a:rPr kumimoji="0" lang="ja-JP" altLang="en-US" sz="800" b="0" i="0" u="none" strike="noStrike" cap="none" normalizeH="0" baseline="0" dirty="0" smtClean="0">
                  <a:ln>
                    <a:noFill/>
                  </a:ln>
                  <a:solidFill>
                    <a:srgbClr val="FFFFFF"/>
                  </a:solidFill>
                  <a:effectLst/>
                  <a:ea typeface="HG丸ｺﾞｼｯｸM-PRO" pitchFamily="50" charset="-128"/>
                </a:rPr>
                <a:t>フラッシュ・コマンド不要で省電力</a:t>
              </a:r>
            </a:p>
            <a:p>
              <a:pPr marL="171450" marR="0" indent="-171450" algn="l" defTabSz="914400" rtl="0" eaLnBrk="1" fontAlgn="base" latinLnBrk="0" hangingPunct="1">
                <a:lnSpc>
                  <a:spcPct val="100000"/>
                </a:lnSpc>
                <a:spcBef>
                  <a:spcPts val="0"/>
                </a:spcBef>
                <a:spcAft>
                  <a:spcPct val="0"/>
                </a:spcAft>
                <a:buClrTx/>
                <a:buSzTx/>
                <a:buFont typeface="Wingdings" charset="2"/>
                <a:buChar char="v"/>
                <a:tabLst/>
              </a:pPr>
              <a:r>
                <a:rPr kumimoji="0" lang="en-US" altLang="ja-JP" sz="800" dirty="0" smtClean="0">
                  <a:solidFill>
                    <a:srgbClr val="FFFFFF"/>
                  </a:solidFill>
                  <a:ea typeface="HG丸ｺﾞｼｯｸM-PRO" pitchFamily="50" charset="-128"/>
                </a:rPr>
                <a:t>DBMS</a:t>
              </a:r>
              <a:r>
                <a:rPr kumimoji="0" lang="ja-JP" altLang="en-US" sz="800" dirty="0" smtClean="0">
                  <a:solidFill>
                    <a:srgbClr val="FFFFFF"/>
                  </a:solidFill>
                  <a:ea typeface="HG丸ｺﾞｼｯｸM-PRO" pitchFamily="50" charset="-128"/>
                </a:rPr>
                <a:t>のデータ保持処理不要で軽量化</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grpSp>
      <p:sp>
        <p:nvSpPr>
          <p:cNvPr id="104" name="ホームベース 103"/>
          <p:cNvSpPr/>
          <p:nvPr/>
        </p:nvSpPr>
        <p:spPr bwMode="auto">
          <a:xfrm>
            <a:off x="381000" y="1981200"/>
            <a:ext cx="685800" cy="10668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主記憶</a:t>
            </a:r>
          </a:p>
        </p:txBody>
      </p:sp>
      <p:sp>
        <p:nvSpPr>
          <p:cNvPr id="105" name="ホームベース 104"/>
          <p:cNvSpPr/>
          <p:nvPr/>
        </p:nvSpPr>
        <p:spPr bwMode="auto">
          <a:xfrm>
            <a:off x="381000" y="3124200"/>
            <a:ext cx="685800" cy="1066800"/>
          </a:xfrm>
          <a:prstGeom prst="homePlate">
            <a:avLst>
              <a:gd name="adj" fmla="val 51162"/>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ea typeface="HG丸ｺﾞｼｯｸM-PRO" pitchFamily="50" charset="-128"/>
              </a:rPr>
              <a:t>キャッシュ</a:t>
            </a:r>
            <a:endParaRPr kumimoji="0" lang="ja-JP" altLang="en-US" b="0" i="0" u="none" strike="noStrike" cap="none" normalizeH="0" baseline="0" dirty="0" smtClean="0">
              <a:ln>
                <a:noFill/>
              </a:ln>
              <a:solidFill>
                <a:srgbClr val="FFFFFF"/>
              </a:solidFill>
              <a:effectLst/>
              <a:ea typeface="HG丸ｺﾞｼｯｸM-PRO" pitchFamily="50" charset="-128"/>
            </a:endParaRPr>
          </a:p>
        </p:txBody>
      </p:sp>
      <p:sp>
        <p:nvSpPr>
          <p:cNvPr id="106" name="ホームベース 105"/>
          <p:cNvSpPr/>
          <p:nvPr/>
        </p:nvSpPr>
        <p:spPr bwMode="auto">
          <a:xfrm>
            <a:off x="381000" y="4343400"/>
            <a:ext cx="685800" cy="16764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ストレージ</a:t>
            </a:r>
          </a:p>
        </p:txBody>
      </p:sp>
      <p:grpSp>
        <p:nvGrpSpPr>
          <p:cNvPr id="8" name="図形グループ 7"/>
          <p:cNvGrpSpPr/>
          <p:nvPr/>
        </p:nvGrpSpPr>
        <p:grpSpPr>
          <a:xfrm>
            <a:off x="228600" y="1371600"/>
            <a:ext cx="3401437" cy="5164873"/>
            <a:chOff x="228600" y="1371600"/>
            <a:chExt cx="3401437" cy="5164873"/>
          </a:xfrm>
        </p:grpSpPr>
        <p:sp>
          <p:nvSpPr>
            <p:cNvPr id="108" name="テキスト ボックス 107"/>
            <p:cNvSpPr txBox="1"/>
            <p:nvPr/>
          </p:nvSpPr>
          <p:spPr>
            <a:xfrm>
              <a:off x="1752600" y="6172200"/>
              <a:ext cx="1877437" cy="338554"/>
            </a:xfrm>
            <a:prstGeom prst="rect">
              <a:avLst/>
            </a:prstGeom>
            <a:noFill/>
          </p:spPr>
          <p:txBody>
            <a:bodyPr wrap="none" rtlCol="0">
              <a:spAutoFit/>
            </a:bodyPr>
            <a:lstStyle/>
            <a:p>
              <a:pPr marL="171450" indent="-171450">
                <a:buFont typeface="Wingdings" charset="2"/>
                <a:buChar char="v"/>
              </a:pPr>
              <a:r>
                <a:rPr lang="en-US" altLang="ja-JP" sz="800" dirty="0" smtClean="0"/>
                <a:t>2TB DRAM</a:t>
              </a:r>
              <a:r>
                <a:rPr lang="en-US" altLang="ja-JP" sz="800" dirty="0"/>
                <a:t> </a:t>
              </a:r>
              <a:r>
                <a:rPr lang="en-US" altLang="ja-JP" sz="800" dirty="0" smtClean="0"/>
                <a:t>+ 22TB SSD</a:t>
              </a:r>
            </a:p>
            <a:p>
              <a:pPr marL="171450" indent="-171450">
                <a:buFont typeface="Wingdings" charset="2"/>
                <a:buChar char="v"/>
              </a:pPr>
              <a:r>
                <a:rPr lang="en-US" altLang="ja-JP" sz="800" dirty="0" smtClean="0"/>
                <a:t>600GB </a:t>
              </a:r>
              <a:r>
                <a:rPr lang="ja-JP" altLang="en-US" sz="800" dirty="0" smtClean="0"/>
                <a:t>高速</a:t>
              </a:r>
              <a:r>
                <a:rPr lang="en-US" altLang="ja-JP" sz="800" dirty="0" smtClean="0"/>
                <a:t>HDD</a:t>
              </a:r>
              <a:r>
                <a:rPr lang="ja-JP" altLang="en-US" sz="800" dirty="0" smtClean="0"/>
                <a:t>または</a:t>
              </a:r>
              <a:r>
                <a:rPr lang="en-US" altLang="ja-JP" sz="800" dirty="0" smtClean="0"/>
                <a:t>3TB HDD</a:t>
              </a:r>
            </a:p>
          </p:txBody>
        </p:sp>
        <p:sp>
          <p:nvSpPr>
            <p:cNvPr id="109" name="テキスト ボックス 108"/>
            <p:cNvSpPr txBox="1"/>
            <p:nvPr/>
          </p:nvSpPr>
          <p:spPr>
            <a:xfrm>
              <a:off x="914400" y="6172200"/>
              <a:ext cx="979755" cy="338554"/>
            </a:xfrm>
            <a:prstGeom prst="rect">
              <a:avLst/>
            </a:prstGeom>
            <a:noFill/>
          </p:spPr>
          <p:txBody>
            <a:bodyPr wrap="none" rtlCol="0">
              <a:spAutoFit/>
            </a:bodyPr>
            <a:lstStyle/>
            <a:p>
              <a:pPr marL="171450" indent="-171450">
                <a:buFont typeface="Wingdings" charset="2"/>
                <a:buChar char="v"/>
              </a:pPr>
              <a:r>
                <a:rPr kumimoji="1" lang="en-US" altLang="ja-JP" sz="800" dirty="0" smtClean="0"/>
                <a:t>160 CPU</a:t>
              </a:r>
              <a:r>
                <a:rPr kumimoji="1" lang="ja-JP" altLang="en-US" sz="800" dirty="0" smtClean="0"/>
                <a:t>コア</a:t>
              </a:r>
            </a:p>
            <a:p>
              <a:pPr marL="171450" indent="-171450">
                <a:buFont typeface="Wingdings" charset="2"/>
                <a:buChar char="v"/>
              </a:pPr>
              <a:r>
                <a:rPr kumimoji="1" lang="en-US" altLang="ja-JP" sz="800" dirty="0" err="1" smtClean="0"/>
                <a:t>InfiniBand</a:t>
              </a:r>
              <a:endParaRPr kumimoji="1" lang="ja-JP" altLang="en-US" sz="800" dirty="0"/>
            </a:p>
          </p:txBody>
        </p:sp>
        <p:grpSp>
          <p:nvGrpSpPr>
            <p:cNvPr id="6" name="図形グループ 5"/>
            <p:cNvGrpSpPr/>
            <p:nvPr/>
          </p:nvGrpSpPr>
          <p:grpSpPr>
            <a:xfrm>
              <a:off x="304800" y="1371600"/>
              <a:ext cx="786985" cy="381000"/>
              <a:chOff x="381000" y="1066800"/>
              <a:chExt cx="786985" cy="381000"/>
            </a:xfrm>
          </p:grpSpPr>
          <p:sp>
            <p:nvSpPr>
              <p:cNvPr id="5" name="角丸四角形吹き出し 4"/>
              <p:cNvSpPr/>
              <p:nvPr/>
            </p:nvSpPr>
            <p:spPr bwMode="auto">
              <a:xfrm>
                <a:off x="381000" y="1066800"/>
                <a:ext cx="762000" cy="381000"/>
              </a:xfrm>
              <a:prstGeom prst="wedgeRoundRectCallout">
                <a:avLst>
                  <a:gd name="adj1" fmla="val 44208"/>
                  <a:gd name="adj2" fmla="val 117785"/>
                  <a:gd name="adj3" fmla="val 16667"/>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9" name="図 68"/>
              <p:cNvPicPr>
                <a:picLocks noChangeAspect="1"/>
              </p:cNvPicPr>
              <p:nvPr/>
            </p:nvPicPr>
            <p:blipFill>
              <a:blip r:embed="rId2"/>
              <a:stretch>
                <a:fillRect/>
              </a:stretch>
            </p:blipFill>
            <p:spPr>
              <a:xfrm>
                <a:off x="381001" y="1066800"/>
                <a:ext cx="786984" cy="381000"/>
              </a:xfrm>
              <a:prstGeom prst="rect">
                <a:avLst/>
              </a:prstGeom>
            </p:spPr>
          </p:pic>
        </p:grpSp>
        <p:pic>
          <p:nvPicPr>
            <p:cNvPr id="80" name="図 79"/>
            <p:cNvPicPr>
              <a:picLocks noChangeAspect="1"/>
            </p:cNvPicPr>
            <p:nvPr/>
          </p:nvPicPr>
          <p:blipFill>
            <a:blip r:embed="rId2"/>
            <a:stretch>
              <a:fillRect/>
            </a:stretch>
          </p:blipFill>
          <p:spPr>
            <a:xfrm>
              <a:off x="228600" y="6155473"/>
              <a:ext cx="786984" cy="381000"/>
            </a:xfrm>
            <a:prstGeom prst="rect">
              <a:avLst/>
            </a:prstGeom>
          </p:spPr>
        </p:pic>
      </p:grpSp>
      <p:grpSp>
        <p:nvGrpSpPr>
          <p:cNvPr id="7" name="図形グループ 6"/>
          <p:cNvGrpSpPr/>
          <p:nvPr/>
        </p:nvGrpSpPr>
        <p:grpSpPr>
          <a:xfrm>
            <a:off x="3200400" y="1371600"/>
            <a:ext cx="3657600" cy="4648200"/>
            <a:chOff x="3200400" y="1371600"/>
            <a:chExt cx="3657600" cy="4648200"/>
          </a:xfrm>
        </p:grpSpPr>
        <p:sp>
          <p:nvSpPr>
            <p:cNvPr id="134" name="フローチャート: 磁気ディスク 133"/>
            <p:cNvSpPr/>
            <p:nvPr/>
          </p:nvSpPr>
          <p:spPr bwMode="auto">
            <a:xfrm>
              <a:off x="3200400" y="5181600"/>
              <a:ext cx="11430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35" name="角丸四角形 134"/>
            <p:cNvSpPr/>
            <p:nvPr/>
          </p:nvSpPr>
          <p:spPr bwMode="auto">
            <a:xfrm>
              <a:off x="3733800" y="4953000"/>
              <a:ext cx="11430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フローチャート: 磁気ディスク 135"/>
            <p:cNvSpPr/>
            <p:nvPr/>
          </p:nvSpPr>
          <p:spPr bwMode="auto">
            <a:xfrm>
              <a:off x="3886200" y="5029200"/>
              <a:ext cx="838200" cy="6096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 name="角丸四角形 8"/>
            <p:cNvSpPr/>
            <p:nvPr/>
          </p:nvSpPr>
          <p:spPr bwMode="auto">
            <a:xfrm>
              <a:off x="51816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DRAM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0" name="角丸四角形 99"/>
            <p:cNvSpPr/>
            <p:nvPr/>
          </p:nvSpPr>
          <p:spPr bwMode="auto">
            <a:xfrm>
              <a:off x="3200400" y="1981200"/>
              <a:ext cx="1676400" cy="10668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ja-JP" altLang="en-US" sz="1400" dirty="0" smtClean="0">
                <a:solidFill>
                  <a:schemeClr val="bg1"/>
                </a:solidFill>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DRAM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上下矢印 100"/>
            <p:cNvSpPr/>
            <p:nvPr/>
          </p:nvSpPr>
          <p:spPr bwMode="auto">
            <a:xfrm>
              <a:off x="3810000" y="4191000"/>
              <a:ext cx="457200" cy="8382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角丸四角形 111"/>
            <p:cNvSpPr/>
            <p:nvPr/>
          </p:nvSpPr>
          <p:spPr bwMode="auto">
            <a:xfrm>
              <a:off x="3200400" y="3733800"/>
              <a:ext cx="1676400" cy="4572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額縁 112"/>
            <p:cNvSpPr/>
            <p:nvPr/>
          </p:nvSpPr>
          <p:spPr bwMode="auto">
            <a:xfrm>
              <a:off x="37338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額縁 113"/>
            <p:cNvSpPr/>
            <p:nvPr/>
          </p:nvSpPr>
          <p:spPr bwMode="auto">
            <a:xfrm>
              <a:off x="34290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額縁 114"/>
            <p:cNvSpPr/>
            <p:nvPr/>
          </p:nvSpPr>
          <p:spPr bwMode="auto">
            <a:xfrm>
              <a:off x="43434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額縁 115"/>
            <p:cNvSpPr/>
            <p:nvPr/>
          </p:nvSpPr>
          <p:spPr bwMode="auto">
            <a:xfrm>
              <a:off x="4038600" y="38100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テキスト ボックス 116"/>
            <p:cNvSpPr txBox="1"/>
            <p:nvPr/>
          </p:nvSpPr>
          <p:spPr>
            <a:xfrm>
              <a:off x="3200400" y="3823156"/>
              <a:ext cx="1676400" cy="215444"/>
            </a:xfrm>
            <a:prstGeom prst="rect">
              <a:avLst/>
            </a:prstGeom>
            <a:noFill/>
          </p:spPr>
          <p:txBody>
            <a:bodyPr wrap="square" rtlCol="0">
              <a:spAutoFit/>
            </a:bodyPr>
            <a:lstStyle/>
            <a:p>
              <a:pPr algn="ctr"/>
              <a:r>
                <a:rPr kumimoji="1" lang="ja-JP" altLang="en-US" sz="800" dirty="0" smtClean="0">
                  <a:solidFill>
                    <a:srgbClr val="FFFFFF"/>
                  </a:solidFill>
                  <a:latin typeface="HGP創英角ｺﾞｼｯｸUB"/>
                  <a:ea typeface="HGP創英角ｺﾞｼｯｸUB"/>
                  <a:cs typeface="HGP創英角ｺﾞｼｯｸUB"/>
                </a:rPr>
                <a:t>サーバーサイド・フラッシュ</a:t>
              </a:r>
            </a:p>
          </p:txBody>
        </p:sp>
        <p:sp>
          <p:nvSpPr>
            <p:cNvPr id="118" name="角丸四角形 117"/>
            <p:cNvSpPr/>
            <p:nvPr/>
          </p:nvSpPr>
          <p:spPr bwMode="auto">
            <a:xfrm>
              <a:off x="32004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133" name="角丸四角形 132"/>
            <p:cNvSpPr/>
            <p:nvPr/>
          </p:nvSpPr>
          <p:spPr bwMode="auto">
            <a:xfrm>
              <a:off x="33528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6" name="角丸四角形 85"/>
            <p:cNvSpPr/>
            <p:nvPr/>
          </p:nvSpPr>
          <p:spPr bwMode="auto">
            <a:xfrm>
              <a:off x="5181600" y="3124200"/>
              <a:ext cx="1676400" cy="533400"/>
            </a:xfrm>
            <a:prstGeom prst="roundRect">
              <a:avLst/>
            </a:prstGeom>
            <a:solidFill>
              <a:srgbClr val="996633"/>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揮発性メモリー</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ea typeface="HG丸ｺﾞｼｯｸM-PRO" pitchFamily="50" charset="-128"/>
                </a:rPr>
                <a:t>DRAM</a:t>
              </a:r>
              <a:endParaRPr kumimoji="0" lang="ja-JP" altLang="en-US" sz="1600" b="0" i="0" u="none" strike="noStrike" cap="none" normalizeH="0" baseline="0" dirty="0" smtClean="0">
                <a:ln>
                  <a:noFill/>
                </a:ln>
                <a:solidFill>
                  <a:schemeClr val="bg1"/>
                </a:solidFill>
                <a:effectLst/>
                <a:ea typeface="HG丸ｺﾞｼｯｸM-PRO" pitchFamily="50" charset="-128"/>
              </a:endParaRPr>
            </a:p>
          </p:txBody>
        </p:sp>
        <p:sp>
          <p:nvSpPr>
            <p:cNvPr id="87" name="フローチャート: 磁気ディスク 86"/>
            <p:cNvSpPr/>
            <p:nvPr/>
          </p:nvSpPr>
          <p:spPr bwMode="auto">
            <a:xfrm>
              <a:off x="5181600" y="5257800"/>
              <a:ext cx="1143000" cy="762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 </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dirty="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effectLst>
                    <a:glow rad="101600">
                      <a:schemeClr val="accent6">
                        <a:lumMod val="60000"/>
                        <a:lumOff val="40000"/>
                        <a:alpha val="75000"/>
                      </a:schemeClr>
                    </a:glow>
                  </a:effectLst>
                  <a:ea typeface="HG丸ｺﾞｼｯｸM-PRO" pitchFamily="50" charset="-128"/>
                </a:rPr>
                <a:t>HDD</a:t>
              </a:r>
              <a:endParaRPr kumimoji="0" lang="ja-JP" altLang="en-US" dirty="0" smtClean="0">
                <a:solidFill>
                  <a:srgbClr val="FFFFFF"/>
                </a:solidFill>
                <a:effectLst>
                  <a:glow rad="101600">
                    <a:schemeClr val="accent6">
                      <a:lumMod val="60000"/>
                      <a:lumOff val="40000"/>
                      <a:alpha val="75000"/>
                    </a:schemeClr>
                  </a:glow>
                </a:effectLst>
                <a:ea typeface="HG丸ｺﾞｼｯｸM-PRO" pitchFamily="50" charset="-128"/>
              </a:endParaRPr>
            </a:p>
            <a:p>
              <a:pPr marL="0" marR="0" indent="0" defTabSz="914400" rtl="0" eaLnBrk="1" fontAlgn="base" latinLnBrk="0" hangingPunct="1">
                <a:lnSpc>
                  <a:spcPct val="100000"/>
                </a:lnSpc>
                <a:spcBef>
                  <a:spcPts val="0"/>
                </a:spcBef>
                <a:spcAft>
                  <a:spcPct val="0"/>
                </a:spcAft>
                <a:buClrTx/>
                <a:buSzTx/>
                <a:buFontTx/>
                <a:buNone/>
                <a:tabLst/>
              </a:pP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ea typeface="HG丸ｺﾞｼｯｸM-PRO" pitchFamily="50" charset="-128"/>
              </a:endParaRPr>
            </a:p>
          </p:txBody>
        </p:sp>
        <p:sp>
          <p:nvSpPr>
            <p:cNvPr id="119" name="角丸四角形 118"/>
            <p:cNvSpPr/>
            <p:nvPr/>
          </p:nvSpPr>
          <p:spPr bwMode="auto">
            <a:xfrm>
              <a:off x="5181600" y="4343400"/>
              <a:ext cx="1676400" cy="7620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額縁 119"/>
            <p:cNvSpPr/>
            <p:nvPr/>
          </p:nvSpPr>
          <p:spPr bwMode="auto">
            <a:xfrm>
              <a:off x="57150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額縁 120"/>
            <p:cNvSpPr/>
            <p:nvPr/>
          </p:nvSpPr>
          <p:spPr bwMode="auto">
            <a:xfrm>
              <a:off x="54102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額縁 121"/>
            <p:cNvSpPr/>
            <p:nvPr/>
          </p:nvSpPr>
          <p:spPr bwMode="auto">
            <a:xfrm>
              <a:off x="63246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額縁 122"/>
            <p:cNvSpPr/>
            <p:nvPr/>
          </p:nvSpPr>
          <p:spPr bwMode="auto">
            <a:xfrm>
              <a:off x="6019800" y="44196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額縁 123"/>
            <p:cNvSpPr/>
            <p:nvPr/>
          </p:nvSpPr>
          <p:spPr bwMode="auto">
            <a:xfrm>
              <a:off x="57150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額縁 124"/>
            <p:cNvSpPr/>
            <p:nvPr/>
          </p:nvSpPr>
          <p:spPr bwMode="auto">
            <a:xfrm>
              <a:off x="54102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額縁 125"/>
            <p:cNvSpPr/>
            <p:nvPr/>
          </p:nvSpPr>
          <p:spPr bwMode="auto">
            <a:xfrm>
              <a:off x="63246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額縁 126"/>
            <p:cNvSpPr/>
            <p:nvPr/>
          </p:nvSpPr>
          <p:spPr bwMode="auto">
            <a:xfrm>
              <a:off x="6019800" y="4724400"/>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テキスト ボックス 131"/>
            <p:cNvSpPr txBox="1"/>
            <p:nvPr/>
          </p:nvSpPr>
          <p:spPr>
            <a:xfrm>
              <a:off x="5257800" y="4495800"/>
              <a:ext cx="1524000" cy="461665"/>
            </a:xfrm>
            <a:prstGeom prst="rect">
              <a:avLst/>
            </a:prstGeom>
            <a:noFill/>
          </p:spPr>
          <p:txBody>
            <a:bodyPr wrap="square" rtlCol="0">
              <a:spAutoFit/>
            </a:bodyPr>
            <a:lstStyle/>
            <a:p>
              <a:pPr algn="ctr"/>
              <a:r>
                <a:rPr kumimoji="1" lang="ja-JP" altLang="en-US" sz="1200" dirty="0" smtClean="0">
                  <a:solidFill>
                    <a:srgbClr val="FFFFFF"/>
                  </a:solidFill>
                  <a:latin typeface="HGP創英角ｺﾞｼｯｸUB"/>
                  <a:ea typeface="HGP創英角ｺﾞｼｯｸUB"/>
                  <a:cs typeface="HGP創英角ｺﾞｼｯｸUB"/>
                </a:rPr>
                <a:t>フラッシュ</a:t>
              </a:r>
            </a:p>
            <a:p>
              <a:pPr algn="ctr"/>
              <a:r>
                <a:rPr lang="ja-JP" altLang="en-US" sz="1200" dirty="0" smtClean="0">
                  <a:solidFill>
                    <a:srgbClr val="FFFFFF"/>
                  </a:solidFill>
                  <a:latin typeface="HGP創英角ｺﾞｼｯｸUB"/>
                  <a:ea typeface="HGP創英角ｺﾞｼｯｸUB"/>
                  <a:cs typeface="HGP創英角ｺﾞｼｯｸUB"/>
                </a:rPr>
                <a:t>ストレージ・</a:t>
              </a:r>
              <a:r>
                <a:rPr kumimoji="1" lang="ja-JP" altLang="en-US" sz="1200" dirty="0" smtClean="0">
                  <a:solidFill>
                    <a:srgbClr val="FFFFFF"/>
                  </a:solidFill>
                  <a:latin typeface="HGP創英角ｺﾞｼｯｸUB"/>
                  <a:ea typeface="HGP創英角ｺﾞｼｯｸUB"/>
                  <a:cs typeface="HGP創英角ｺﾞｼｯｸUB"/>
                </a:rPr>
                <a:t>アレイ</a:t>
              </a:r>
              <a:endParaRPr kumimoji="1" lang="ja-JP" altLang="en-US" sz="1200" dirty="0">
                <a:solidFill>
                  <a:srgbClr val="FFFFFF"/>
                </a:solidFill>
                <a:latin typeface="HGP創英角ｺﾞｼｯｸUB"/>
                <a:ea typeface="HGP創英角ｺﾞｼｯｸUB"/>
                <a:cs typeface="HGP創英角ｺﾞｼｯｸUB"/>
              </a:endParaRPr>
            </a:p>
          </p:txBody>
        </p:sp>
        <p:sp>
          <p:nvSpPr>
            <p:cNvPr id="62" name="上下矢印 61"/>
            <p:cNvSpPr/>
            <p:nvPr/>
          </p:nvSpPr>
          <p:spPr bwMode="auto">
            <a:xfrm>
              <a:off x="5791200" y="3657600"/>
              <a:ext cx="457200" cy="762000"/>
            </a:xfrm>
            <a:prstGeom prst="upDown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5715000" y="5181600"/>
              <a:ext cx="1143000" cy="685800"/>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フローチャート: 磁気ディスク 88"/>
            <p:cNvSpPr/>
            <p:nvPr/>
          </p:nvSpPr>
          <p:spPr bwMode="auto">
            <a:xfrm>
              <a:off x="5867400" y="5257800"/>
              <a:ext cx="838200" cy="533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SSD</a:t>
              </a:r>
              <a:endParaRPr kumimoji="0" lang="ja-JP" altLang="en-US"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0" name="角丸四角形 89"/>
            <p:cNvSpPr/>
            <p:nvPr/>
          </p:nvSpPr>
          <p:spPr bwMode="auto">
            <a:xfrm>
              <a:off x="5334000" y="2133600"/>
              <a:ext cx="1371600" cy="381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1" name="右矢印 90"/>
            <p:cNvSpPr/>
            <p:nvPr/>
          </p:nvSpPr>
          <p:spPr bwMode="auto">
            <a:xfrm>
              <a:off x="3200400" y="1371600"/>
              <a:ext cx="3657600" cy="4572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新しいストレージ</a:t>
              </a:r>
            </a:p>
          </p:txBody>
        </p:sp>
      </p:grpSp>
      <p:sp>
        <p:nvSpPr>
          <p:cNvPr id="11" name="テキスト ボックス 10"/>
          <p:cNvSpPr txBox="1"/>
          <p:nvPr/>
        </p:nvSpPr>
        <p:spPr>
          <a:xfrm>
            <a:off x="1447800" y="46736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3872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ppt_x</p:attrName>
                                        </p:attrNameLst>
                                      </p:cBhvr>
                                      <p:tavLst>
                                        <p:tav tm="0">
                                          <p:val>
                                            <p:strVal val="#ppt_x-#ppt_w*1.125000"/>
                                          </p:val>
                                        </p:tav>
                                        <p:tav tm="100000">
                                          <p:val>
                                            <p:strVal val="#ppt_x"/>
                                          </p:val>
                                        </p:tav>
                                      </p:tavLst>
                                    </p:anim>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ストレージ</a:t>
            </a:r>
            <a:r>
              <a:rPr lang="en-US" altLang="ja-JP" dirty="0" smtClean="0"/>
              <a:t>･</a:t>
            </a:r>
            <a:r>
              <a:rPr lang="ja-JP" altLang="en-US" dirty="0" smtClean="0"/>
              <a:t>テクノロジーが注目される理由</a:t>
            </a:r>
            <a:endParaRPr kumimoji="1" lang="ja-JP" altLang="en-US" dirty="0"/>
          </a:p>
        </p:txBody>
      </p:sp>
      <p:sp>
        <p:nvSpPr>
          <p:cNvPr id="5" name="角丸四角形 4"/>
          <p:cNvSpPr/>
          <p:nvPr/>
        </p:nvSpPr>
        <p:spPr bwMode="auto">
          <a:xfrm>
            <a:off x="529556"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ea typeface="HG丸ｺﾞｼｯｸM-PRO" pitchFamily="50" charset="-128"/>
              </a:rPr>
              <a:t>ビッグ・データ</a:t>
            </a:r>
            <a:endParaRPr kumimoji="0" lang="en-US" altLang="ja-JP" b="0" i="0" u="none" strike="noStrike" cap="none" normalizeH="0" baseline="0" dirty="0" smtClean="0">
              <a:ln>
                <a:noFill/>
              </a:ln>
              <a:solidFill>
                <a:schemeClr val="bg1"/>
              </a:solidFill>
              <a:effectLst/>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モバイル、</a:t>
            </a:r>
            <a:r>
              <a:rPr kumimoji="0" lang="en-US" altLang="ja-JP" sz="1200" dirty="0" err="1" smtClean="0">
                <a:solidFill>
                  <a:schemeClr val="bg1"/>
                </a:solidFill>
                <a:ea typeface="HG丸ｺﾞｼｯｸM-PRO" pitchFamily="50" charset="-128"/>
              </a:rPr>
              <a:t>IoT</a:t>
            </a:r>
            <a:r>
              <a:rPr kumimoji="0" lang="ja-JP" altLang="en-US" sz="1200" dirty="0" smtClean="0">
                <a:solidFill>
                  <a:schemeClr val="bg1"/>
                </a:solidFill>
                <a:ea typeface="HG丸ｺﾞｼｯｸM-PRO" pitchFamily="50" charset="-128"/>
              </a:rPr>
              <a:t>などから生まれるビッグーデータへの対応は現実的課題となっている</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6" name="角丸四角形 5"/>
          <p:cNvSpPr/>
          <p:nvPr/>
        </p:nvSpPr>
        <p:spPr bwMode="auto">
          <a:xfrm>
            <a:off x="3265860"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chemeClr val="bg1"/>
                </a:solidFill>
                <a:ea typeface="HG丸ｺﾞｼｯｸM-PRO" pitchFamily="50" charset="-128"/>
              </a:rPr>
              <a:t>ビジネス・スピード</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ea typeface="HG丸ｺﾞｼｯｸM-PRO" pitchFamily="50" charset="-128"/>
              </a:rPr>
              <a:t>ビジネス・サイクルの加速、不確実性の拡大により、データ利用ニーズが大きく変化してきている</a:t>
            </a:r>
            <a:endParaRPr kumimoji="0" lang="en-US" altLang="ja-JP" sz="1200" dirty="0" smtClean="0">
              <a:solidFill>
                <a:schemeClr val="bg1"/>
              </a:solidFill>
              <a:ea typeface="HG丸ｺﾞｼｯｸM-PRO" pitchFamily="50" charset="-128"/>
            </a:endParaRPr>
          </a:p>
        </p:txBody>
      </p:sp>
      <p:sp>
        <p:nvSpPr>
          <p:cNvPr id="7" name="角丸四角形 6"/>
          <p:cNvSpPr/>
          <p:nvPr/>
        </p:nvSpPr>
        <p:spPr bwMode="auto">
          <a:xfrm>
            <a:off x="6002164" y="1268760"/>
            <a:ext cx="2602284" cy="1296144"/>
          </a:xfrm>
          <a:prstGeom prst="roundRect">
            <a:avLst>
              <a:gd name="adj" fmla="val 7849"/>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ea typeface="HG丸ｺﾞｼｯｸM-PRO" pitchFamily="50" charset="-128"/>
              </a:rPr>
              <a:t>TCO</a:t>
            </a:r>
            <a:r>
              <a:rPr kumimoji="0" lang="ja-JP" altLang="en-US" dirty="0" smtClean="0">
                <a:solidFill>
                  <a:schemeClr val="bg1"/>
                </a:solidFill>
                <a:ea typeface="HG丸ｺﾞｼｯｸM-PRO" pitchFamily="50" charset="-128"/>
              </a:rPr>
              <a:t>増大</a:t>
            </a:r>
            <a:endParaRPr kumimoji="0" lang="en-US" altLang="ja-JP" dirty="0" smtClean="0">
              <a:solidFill>
                <a:schemeClr val="bg1"/>
              </a:solidFill>
              <a:ea typeface="HG丸ｺﾞｼｯｸM-PRO" pitchFamily="50" charset="-128"/>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ea typeface="HG丸ｺﾞｼｯｸM-PRO" pitchFamily="50" charset="-128"/>
              </a:rPr>
              <a:t>TCO</a:t>
            </a:r>
            <a:r>
              <a:rPr kumimoji="0" lang="ja-JP" altLang="en-US" sz="1200" dirty="0" smtClean="0">
                <a:solidFill>
                  <a:schemeClr val="bg1"/>
                </a:solidFill>
                <a:ea typeface="HG丸ｺﾞｼｯｸM-PRO" pitchFamily="50" charset="-128"/>
              </a:rPr>
              <a:t>削減圧力が高まっている。この解決手段として仮想化への期待か高まっている</a:t>
            </a:r>
            <a:endParaRPr kumimoji="0" lang="en-US" altLang="ja-JP" sz="1200" dirty="0" smtClean="0">
              <a:solidFill>
                <a:schemeClr val="bg1"/>
              </a:solidFill>
              <a:ea typeface="HG丸ｺﾞｼｯｸM-PRO" pitchFamily="50" charset="-128"/>
            </a:endParaRPr>
          </a:p>
        </p:txBody>
      </p:sp>
      <p:grpSp>
        <p:nvGrpSpPr>
          <p:cNvPr id="2" name="図形グループ 1"/>
          <p:cNvGrpSpPr/>
          <p:nvPr/>
        </p:nvGrpSpPr>
        <p:grpSpPr>
          <a:xfrm>
            <a:off x="539552" y="2492896"/>
            <a:ext cx="8064896" cy="3888432"/>
            <a:chOff x="539552" y="2492896"/>
            <a:chExt cx="8064896" cy="3888432"/>
          </a:xfrm>
        </p:grpSpPr>
        <p:sp>
          <p:nvSpPr>
            <p:cNvPr id="8" name="角丸四角形 7"/>
            <p:cNvSpPr/>
            <p:nvPr/>
          </p:nvSpPr>
          <p:spPr bwMode="auto">
            <a:xfrm>
              <a:off x="539552" y="3717032"/>
              <a:ext cx="8064896" cy="2664296"/>
            </a:xfrm>
            <a:prstGeom prst="roundRect">
              <a:avLst>
                <a:gd name="adj" fmla="val 692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899592" y="5229200"/>
              <a:ext cx="7344816" cy="432048"/>
            </a:xfrm>
            <a:prstGeom prst="roundRect">
              <a:avLst/>
            </a:prstGeom>
            <a:solidFill>
              <a:srgbClr val="66006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フラッシュ</a:t>
              </a:r>
              <a:r>
                <a:rPr kumimoji="0" lang="en-US" altLang="ja-JP" sz="14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ストレージ</a:t>
              </a:r>
            </a:p>
          </p:txBody>
        </p:sp>
        <p:sp>
          <p:nvSpPr>
            <p:cNvPr id="10" name="角丸四角形 9"/>
            <p:cNvSpPr/>
            <p:nvPr/>
          </p:nvSpPr>
          <p:spPr bwMode="auto">
            <a:xfrm>
              <a:off x="899592" y="4365104"/>
              <a:ext cx="7344816" cy="432048"/>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インメモリー・データベース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899592" y="3933056"/>
              <a:ext cx="7344816" cy="432048"/>
            </a:xfrm>
            <a:prstGeom prst="roundRect">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ea typeface="HG丸ｺﾞｼｯｸM-PRO" pitchFamily="50" charset="-128"/>
                </a:rPr>
                <a:t>デュアル・フォーマット・データベース</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899592"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重複排除</a:t>
              </a:r>
            </a:p>
          </p:txBody>
        </p:sp>
        <p:sp>
          <p:nvSpPr>
            <p:cNvPr id="13" name="角丸四角形 12"/>
            <p:cNvSpPr/>
            <p:nvPr/>
          </p:nvSpPr>
          <p:spPr bwMode="auto">
            <a:xfrm>
              <a:off x="4572000" y="4797152"/>
              <a:ext cx="3672408" cy="432048"/>
            </a:xfrm>
            <a:prstGeom prst="roundRect">
              <a:avLst/>
            </a:prstGeom>
            <a:solidFill>
              <a:srgbClr val="33C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シンプロビジョニング</a:t>
              </a:r>
            </a:p>
          </p:txBody>
        </p:sp>
        <p:sp>
          <p:nvSpPr>
            <p:cNvPr id="14" name="テキスト ボックス 13"/>
            <p:cNvSpPr txBox="1"/>
            <p:nvPr/>
          </p:nvSpPr>
          <p:spPr>
            <a:xfrm>
              <a:off x="2492897" y="5775647"/>
              <a:ext cx="4149694" cy="461665"/>
            </a:xfrm>
            <a:prstGeom prst="rect">
              <a:avLst/>
            </a:prstGeom>
            <a:noFill/>
          </p:spPr>
          <p:txBody>
            <a:bodyPr wrap="none" rtlCol="0">
              <a:spAutoFit/>
            </a:bodyPr>
            <a:lstStyle/>
            <a:p>
              <a:pPr algn="ctr"/>
              <a:r>
                <a:rPr kumimoji="1" lang="ja-JP" altLang="en-US" sz="2400" dirty="0" smtClean="0">
                  <a:solidFill>
                    <a:srgbClr val="FFFFFF"/>
                  </a:solidFill>
                </a:rPr>
                <a:t>注目のストレージ・テクノロジー</a:t>
              </a:r>
              <a:endParaRPr kumimoji="1" lang="ja-JP" altLang="en-US" sz="2400" dirty="0">
                <a:solidFill>
                  <a:srgbClr val="FFFFFF"/>
                </a:solidFill>
              </a:endParaRPr>
            </a:p>
          </p:txBody>
        </p:sp>
        <p:sp>
          <p:nvSpPr>
            <p:cNvPr id="16" name="下矢印 15"/>
            <p:cNvSpPr/>
            <p:nvPr/>
          </p:nvSpPr>
          <p:spPr bwMode="auto">
            <a:xfrm>
              <a:off x="1475656"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下矢印 16"/>
            <p:cNvSpPr/>
            <p:nvPr/>
          </p:nvSpPr>
          <p:spPr bwMode="auto">
            <a:xfrm>
              <a:off x="4211960"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下矢印 17"/>
            <p:cNvSpPr/>
            <p:nvPr/>
          </p:nvSpPr>
          <p:spPr bwMode="auto">
            <a:xfrm>
              <a:off x="6948264" y="2492896"/>
              <a:ext cx="720080" cy="1296144"/>
            </a:xfrm>
            <a:prstGeom prst="downArrow">
              <a:avLst/>
            </a:prstGeom>
            <a:solidFill>
              <a:srgbClr val="FFA893"/>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角丸四角形 14"/>
          <p:cNvSpPr/>
          <p:nvPr/>
        </p:nvSpPr>
        <p:spPr bwMode="auto">
          <a:xfrm>
            <a:off x="539552" y="2924944"/>
            <a:ext cx="8064896" cy="432048"/>
          </a:xfrm>
          <a:prstGeom prst="roundRect">
            <a:avLst>
              <a:gd name="adj" fmla="val 20148"/>
            </a:avLst>
          </a:prstGeom>
          <a:solidFill>
            <a:srgbClr val="FF66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従来テクノロジーでは限界</a:t>
            </a:r>
          </a:p>
        </p:txBody>
      </p:sp>
    </p:spTree>
    <p:extLst>
      <p:ext uri="{BB962C8B-B14F-4D97-AF65-F5344CB8AC3E}">
        <p14:creationId xmlns:p14="http://schemas.microsoft.com/office/powerpoint/2010/main" val="131537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フラッシュ</a:t>
            </a:r>
            <a:r>
              <a:rPr kumimoji="1" lang="en-US" altLang="ja-JP" dirty="0" smtClean="0"/>
              <a:t>･</a:t>
            </a:r>
            <a:r>
              <a:rPr kumimoji="1" lang="ja-JP" altLang="en-US" dirty="0" smtClean="0"/>
              <a:t>ストレージ</a:t>
            </a:r>
            <a:r>
              <a:rPr lang="ja-JP" altLang="en-US" dirty="0" smtClean="0"/>
              <a:t>／</a:t>
            </a:r>
            <a:r>
              <a:rPr kumimoji="1" lang="ja-JP" altLang="en-US" sz="2400" dirty="0" smtClean="0"/>
              <a:t>半導体の進化から取り残される</a:t>
            </a:r>
            <a:r>
              <a:rPr kumimoji="1" lang="en-US" altLang="ja-JP" sz="2400" dirty="0" smtClean="0"/>
              <a:t>HDD</a:t>
            </a:r>
            <a:endParaRPr kumimoji="1" lang="ja-JP" altLang="en-US" sz="2400" dirty="0"/>
          </a:p>
        </p:txBody>
      </p:sp>
      <p:grpSp>
        <p:nvGrpSpPr>
          <p:cNvPr id="3" name="図形グループ 2"/>
          <p:cNvGrpSpPr/>
          <p:nvPr/>
        </p:nvGrpSpPr>
        <p:grpSpPr>
          <a:xfrm>
            <a:off x="1043608" y="1938274"/>
            <a:ext cx="7379445" cy="4119265"/>
            <a:chOff x="1043608" y="1938274"/>
            <a:chExt cx="7379445" cy="4119265"/>
          </a:xfrm>
        </p:grpSpPr>
        <p:cxnSp>
          <p:nvCxnSpPr>
            <p:cNvPr id="4" name="直線コネクタ 3"/>
            <p:cNvCxnSpPr/>
            <p:nvPr/>
          </p:nvCxnSpPr>
          <p:spPr bwMode="auto">
            <a:xfrm>
              <a:off x="1295400" y="5595874"/>
              <a:ext cx="6553200" cy="0"/>
            </a:xfrm>
            <a:prstGeom prst="line">
              <a:avLst/>
            </a:prstGeom>
            <a:solidFill>
              <a:schemeClr val="bg1"/>
            </a:solidFill>
            <a:ln w="762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線コネクタ 5"/>
            <p:cNvCxnSpPr/>
            <p:nvPr/>
          </p:nvCxnSpPr>
          <p:spPr bwMode="auto">
            <a:xfrm flipV="1">
              <a:off x="1295400" y="1938274"/>
              <a:ext cx="6553200" cy="3657600"/>
            </a:xfrm>
            <a:prstGeom prst="line">
              <a:avLst/>
            </a:prstGeom>
            <a:solidFill>
              <a:schemeClr val="bg1"/>
            </a:solidFill>
            <a:ln w="76200" cap="flat" cmpd="sng" algn="ctr">
              <a:solidFill>
                <a:srgbClr val="03800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上矢印 9"/>
            <p:cNvSpPr/>
            <p:nvPr/>
          </p:nvSpPr>
          <p:spPr bwMode="auto">
            <a:xfrm>
              <a:off x="4343400" y="3690874"/>
              <a:ext cx="1066800" cy="1828800"/>
            </a:xfrm>
            <a:prstGeom prst="up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chemeClr val="bg1"/>
                  </a:solidFill>
                  <a:latin typeface="Arial" charset="0"/>
                  <a:ea typeface="HG丸ｺﾞｼｯｸM-PRO" pitchFamily="50" charset="-128"/>
                </a:rPr>
                <a:t>10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Arial" charset="0"/>
                  <a:ea typeface="HG丸ｺﾞｼｯｸM-PRO" pitchFamily="50" charset="-128"/>
                </a:rPr>
                <a:t>倍</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テキスト ボックス 10"/>
            <p:cNvSpPr txBox="1"/>
            <p:nvPr/>
          </p:nvSpPr>
          <p:spPr>
            <a:xfrm>
              <a:off x="1043608" y="5589240"/>
              <a:ext cx="556563" cy="253916"/>
            </a:xfrm>
            <a:prstGeom prst="rect">
              <a:avLst/>
            </a:prstGeom>
            <a:noFill/>
          </p:spPr>
          <p:txBody>
            <a:bodyPr wrap="none" rtlCol="0">
              <a:spAutoFit/>
            </a:bodyPr>
            <a:lstStyle/>
            <a:p>
              <a:r>
                <a:rPr kumimoji="1" lang="en-US" altLang="ja-JP" sz="1050" dirty="0" smtClean="0">
                  <a:solidFill>
                    <a:schemeClr val="bg1">
                      <a:lumMod val="50000"/>
                    </a:schemeClr>
                  </a:solidFill>
                  <a:latin typeface="Rockwell Extra Bold"/>
                  <a:cs typeface="Rockwell Extra Bold"/>
                </a:rPr>
                <a:t>2000</a:t>
              </a:r>
              <a:endParaRPr kumimoji="1" lang="ja-JP" altLang="en-US" sz="1050" dirty="0">
                <a:solidFill>
                  <a:schemeClr val="bg1">
                    <a:lumMod val="50000"/>
                  </a:schemeClr>
                </a:solidFill>
                <a:latin typeface="Rockwell Extra Bold"/>
                <a:cs typeface="Rockwell Extra Bold"/>
              </a:endParaRPr>
            </a:p>
          </p:txBody>
        </p:sp>
        <p:sp>
          <p:nvSpPr>
            <p:cNvPr id="12" name="テキスト ボックス 11"/>
            <p:cNvSpPr txBox="1"/>
            <p:nvPr/>
          </p:nvSpPr>
          <p:spPr>
            <a:xfrm>
              <a:off x="4495800" y="5595874"/>
              <a:ext cx="749324" cy="338554"/>
            </a:xfrm>
            <a:prstGeom prst="rect">
              <a:avLst/>
            </a:prstGeom>
            <a:noFill/>
          </p:spPr>
          <p:txBody>
            <a:bodyPr wrap="none" rtlCol="0">
              <a:spAutoFit/>
            </a:bodyPr>
            <a:lstStyle/>
            <a:p>
              <a:r>
                <a:rPr kumimoji="1" lang="en-US" altLang="ja-JP" sz="1600" dirty="0" smtClean="0">
                  <a:solidFill>
                    <a:srgbClr val="3366FF"/>
                  </a:solidFill>
                  <a:latin typeface="Rockwell Extra Bold"/>
                  <a:cs typeface="Rockwell Extra Bold"/>
                </a:rPr>
                <a:t>2010</a:t>
              </a:r>
              <a:endParaRPr kumimoji="1" lang="ja-JP" altLang="en-US" sz="1600" dirty="0">
                <a:solidFill>
                  <a:srgbClr val="3366FF"/>
                </a:solidFill>
                <a:latin typeface="Rockwell Extra Bold"/>
                <a:cs typeface="Rockwell Extra Bold"/>
              </a:endParaRPr>
            </a:p>
          </p:txBody>
        </p:sp>
        <p:sp>
          <p:nvSpPr>
            <p:cNvPr id="14" name="テキスト ボックス 13"/>
            <p:cNvSpPr txBox="1"/>
            <p:nvPr/>
          </p:nvSpPr>
          <p:spPr>
            <a:xfrm>
              <a:off x="7391400" y="5595874"/>
              <a:ext cx="1031653" cy="461665"/>
            </a:xfrm>
            <a:prstGeom prst="rect">
              <a:avLst/>
            </a:prstGeom>
            <a:noFill/>
          </p:spPr>
          <p:txBody>
            <a:bodyPr wrap="none" rtlCol="0">
              <a:spAutoFit/>
            </a:bodyPr>
            <a:lstStyle/>
            <a:p>
              <a:r>
                <a:rPr kumimoji="1" lang="en-US" altLang="ja-JP" sz="2400" dirty="0" smtClean="0">
                  <a:solidFill>
                    <a:srgbClr val="FF6600"/>
                  </a:solidFill>
                  <a:latin typeface="Rockwell Extra Bold"/>
                  <a:cs typeface="Rockwell Extra Bold"/>
                </a:rPr>
                <a:t>2020</a:t>
              </a:r>
              <a:endParaRPr kumimoji="1" lang="ja-JP" altLang="en-US" sz="2400" dirty="0">
                <a:solidFill>
                  <a:srgbClr val="FF6600"/>
                </a:solidFill>
                <a:latin typeface="Rockwell Extra Bold"/>
                <a:cs typeface="Rockwell Extra Bold"/>
              </a:endParaRPr>
            </a:p>
          </p:txBody>
        </p:sp>
        <p:sp>
          <p:nvSpPr>
            <p:cNvPr id="15" name="上矢印 14"/>
            <p:cNvSpPr/>
            <p:nvPr/>
          </p:nvSpPr>
          <p:spPr bwMode="auto">
            <a:xfrm>
              <a:off x="7315200" y="2090674"/>
              <a:ext cx="1066800" cy="3429000"/>
            </a:xfrm>
            <a:prstGeom prst="up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100</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倍</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29" name="図形グループ 28"/>
            <p:cNvGrpSpPr/>
            <p:nvPr/>
          </p:nvGrpSpPr>
          <p:grpSpPr>
            <a:xfrm>
              <a:off x="5715000" y="2319274"/>
              <a:ext cx="1219200" cy="913223"/>
              <a:chOff x="4876800" y="1447800"/>
              <a:chExt cx="1219200" cy="913223"/>
            </a:xfrm>
          </p:grpSpPr>
          <p:sp>
            <p:nvSpPr>
              <p:cNvPr id="28" name="正方形/長方形 27"/>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8" name="図 17" descr="imgres.jpe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pic>
          <p:nvPicPr>
            <p:cNvPr id="21" name="図 20" descr="imgr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767074"/>
              <a:ext cx="1055477" cy="702372"/>
            </a:xfrm>
            <a:prstGeom prst="rect">
              <a:avLst/>
            </a:prstGeom>
          </p:spPr>
        </p:pic>
        <p:pic>
          <p:nvPicPr>
            <p:cNvPr id="27" name="図 26"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910074"/>
              <a:ext cx="1295400" cy="1109726"/>
            </a:xfrm>
            <a:prstGeom prst="rect">
              <a:avLst/>
            </a:prstGeom>
          </p:spPr>
        </p:pic>
      </p:grpSp>
      <p:sp>
        <p:nvSpPr>
          <p:cNvPr id="30" name="ホームベース 29"/>
          <p:cNvSpPr/>
          <p:nvPr/>
        </p:nvSpPr>
        <p:spPr bwMode="auto">
          <a:xfrm>
            <a:off x="1295400" y="1481074"/>
            <a:ext cx="3962400" cy="1066800"/>
          </a:xfrm>
          <a:prstGeom prst="homePlat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ea typeface="HG丸ｺﾞｼｯｸM-PRO" pitchFamily="50" charset="-128"/>
              </a:rPr>
              <a:t>CPU</a:t>
            </a:r>
            <a:r>
              <a:rPr kumimoji="0" lang="ja-JP" altLang="en-US" sz="2000" b="0" i="0" u="none" strike="noStrike" cap="none" normalizeH="0" baseline="0" dirty="0" smtClean="0">
                <a:ln>
                  <a:noFill/>
                </a:ln>
                <a:solidFill>
                  <a:srgbClr val="FFFFFF"/>
                </a:solidFill>
                <a:effectLst/>
                <a:ea typeface="HG丸ｺﾞｼｯｸM-PRO" pitchFamily="50" charset="-128"/>
              </a:rPr>
              <a:t>は</a:t>
            </a:r>
            <a:r>
              <a:rPr kumimoji="0" lang="en-US" altLang="ja-JP" sz="2000" b="0" i="0" u="none" strike="noStrike" cap="none" normalizeH="0" baseline="0" dirty="0" smtClean="0">
                <a:ln>
                  <a:noFill/>
                </a:ln>
                <a:solidFill>
                  <a:srgbClr val="FFFFFF"/>
                </a:solidFill>
                <a:effectLst/>
                <a:ea typeface="HG丸ｺﾞｼｯｸM-PRO" pitchFamily="50" charset="-128"/>
              </a:rPr>
              <a:t>10</a:t>
            </a:r>
            <a:r>
              <a:rPr kumimoji="0" lang="ja-JP" altLang="en-US" sz="2000" b="0" i="0" u="none" strike="noStrike" cap="none" normalizeH="0" baseline="0" dirty="0" smtClean="0">
                <a:ln>
                  <a:noFill/>
                </a:ln>
                <a:solidFill>
                  <a:srgbClr val="FFFFFF"/>
                </a:solidFill>
                <a:effectLst/>
                <a:ea typeface="HG丸ｺﾞｼｯｸM-PRO" pitchFamily="50" charset="-128"/>
              </a:rPr>
              <a:t>年で</a:t>
            </a:r>
            <a:r>
              <a:rPr kumimoji="0" lang="en-US" altLang="ja-JP" sz="2000" b="0" i="0" u="none" strike="noStrike" cap="none" normalizeH="0" baseline="0" dirty="0" smtClean="0">
                <a:ln>
                  <a:noFill/>
                </a:ln>
                <a:solidFill>
                  <a:srgbClr val="FFFFFF"/>
                </a:solidFill>
                <a:effectLst/>
                <a:ea typeface="HG丸ｺﾞｼｯｸM-PRO" pitchFamily="50" charset="-128"/>
              </a:rPr>
              <a:t>100</a:t>
            </a:r>
            <a:r>
              <a:rPr kumimoji="0" lang="ja-JP" altLang="en-US" sz="2000" b="0" i="0" u="none" strike="noStrike" cap="none" normalizeH="0" baseline="0" dirty="0" smtClean="0">
                <a:ln>
                  <a:noFill/>
                </a:ln>
                <a:solidFill>
                  <a:srgbClr val="FFFFFF"/>
                </a:solidFill>
                <a:effectLst/>
                <a:ea typeface="HG丸ｺﾞｼｯｸM-PRO" pitchFamily="50" charset="-128"/>
              </a:rPr>
              <a:t>倍の性能</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ea typeface="HG丸ｺﾞｼｯｸM-PRO" pitchFamily="50" charset="-128"/>
              </a:rPr>
              <a:t>HDD</a:t>
            </a:r>
            <a:r>
              <a:rPr kumimoji="0" lang="ja-JP" altLang="en-US" sz="2000" dirty="0" smtClean="0">
                <a:solidFill>
                  <a:srgbClr val="FFFFFF"/>
                </a:solidFill>
                <a:ea typeface="HG丸ｺﾞｼｯｸM-PRO" pitchFamily="50" charset="-128"/>
              </a:rPr>
              <a:t>はほとんど変わらず</a:t>
            </a:r>
            <a:endParaRPr kumimoji="0" lang="ja-JP" altLang="en-US" sz="2000" b="0" i="0" u="none" strike="noStrike" cap="none" normalizeH="0" baseline="0" dirty="0" smtClean="0">
              <a:ln>
                <a:noFill/>
              </a:ln>
              <a:solidFill>
                <a:srgbClr val="FFFFFF"/>
              </a:solidFill>
              <a:effectLst/>
              <a:ea typeface="HG丸ｺﾞｼｯｸM-PRO" pitchFamily="50" charset="-128"/>
            </a:endParaRPr>
          </a:p>
        </p:txBody>
      </p:sp>
      <p:grpSp>
        <p:nvGrpSpPr>
          <p:cNvPr id="33" name="図形グループ 32"/>
          <p:cNvGrpSpPr/>
          <p:nvPr/>
        </p:nvGrpSpPr>
        <p:grpSpPr>
          <a:xfrm>
            <a:off x="1295400" y="2700274"/>
            <a:ext cx="3962400" cy="2133600"/>
            <a:chOff x="1295400" y="2590800"/>
            <a:chExt cx="3733800" cy="2133600"/>
          </a:xfrm>
        </p:grpSpPr>
        <p:sp>
          <p:nvSpPr>
            <p:cNvPr id="31" name="爆発 1 30"/>
            <p:cNvSpPr/>
            <p:nvPr/>
          </p:nvSpPr>
          <p:spPr bwMode="auto">
            <a:xfrm>
              <a:off x="1295400" y="2590800"/>
              <a:ext cx="3733800" cy="2133600"/>
            </a:xfrm>
            <a:prstGeom prst="irregularSeal1">
              <a:avLst/>
            </a:prstGeom>
            <a:solidFill>
              <a:srgbClr val="FFFF66"/>
            </a:solidFill>
            <a:ln w="57150" cmpd="sng">
              <a:solidFill>
                <a:srgbClr val="FF6600"/>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テキスト ボックス 31"/>
            <p:cNvSpPr txBox="1"/>
            <p:nvPr/>
          </p:nvSpPr>
          <p:spPr>
            <a:xfrm>
              <a:off x="2209800" y="3200400"/>
              <a:ext cx="2042747" cy="830997"/>
            </a:xfrm>
            <a:prstGeom prst="rect">
              <a:avLst/>
            </a:prstGeom>
            <a:noFill/>
          </p:spPr>
          <p:txBody>
            <a:bodyPr wrap="none" rtlCol="0">
              <a:spAutoFit/>
            </a:bodyPr>
            <a:lstStyle/>
            <a:p>
              <a:pPr algn="ctr"/>
              <a:r>
                <a:rPr kumimoji="1" lang="en-US" altLang="ja-JP" sz="1600" dirty="0" smtClean="0">
                  <a:solidFill>
                    <a:srgbClr val="FF0000"/>
                  </a:solidFill>
                </a:rPr>
                <a:t>IO</a:t>
              </a:r>
              <a:r>
                <a:rPr kumimoji="1" lang="ja-JP" altLang="en-US" sz="1600" dirty="0" smtClean="0">
                  <a:solidFill>
                    <a:srgbClr val="FF0000"/>
                  </a:solidFill>
                </a:rPr>
                <a:t>のボトルネックで</a:t>
              </a:r>
            </a:p>
            <a:p>
              <a:pPr algn="ctr"/>
              <a:r>
                <a:rPr lang="ja-JP" altLang="en-US" sz="1600" dirty="0" smtClean="0">
                  <a:solidFill>
                    <a:srgbClr val="FF0000"/>
                  </a:solidFill>
                </a:rPr>
                <a:t>アプリケーションの</a:t>
              </a:r>
            </a:p>
            <a:p>
              <a:pPr algn="ctr"/>
              <a:r>
                <a:rPr kumimoji="1" lang="ja-JP" altLang="en-US" sz="1600" dirty="0" smtClean="0">
                  <a:solidFill>
                    <a:srgbClr val="FF0000"/>
                  </a:solidFill>
                </a:rPr>
                <a:t>性能向上に限界</a:t>
              </a:r>
              <a:endParaRPr kumimoji="1" lang="ja-JP" altLang="en-US" sz="1600" dirty="0">
                <a:solidFill>
                  <a:srgbClr val="FF0000"/>
                </a:solidFill>
              </a:endParaRPr>
            </a:p>
          </p:txBody>
        </p:sp>
      </p:grpSp>
    </p:spTree>
    <p:extLst>
      <p:ext uri="{BB962C8B-B14F-4D97-AF65-F5344CB8AC3E}">
        <p14:creationId xmlns:p14="http://schemas.microsoft.com/office/powerpoint/2010/main" val="4115059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kumimoji="1" lang="ja-JP" altLang="en-US" sz="2400" dirty="0" smtClean="0"/>
              <a:t>半導体ストレージとその分類</a:t>
            </a:r>
            <a:endParaRPr kumimoji="1" lang="ja-JP" altLang="en-US" sz="2400"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2895600"/>
            <a:ext cx="1905000" cy="1631950"/>
          </a:xfrm>
          <a:prstGeom prst="rect">
            <a:avLst/>
          </a:prstGeom>
        </p:spPr>
      </p:pic>
      <p:grpSp>
        <p:nvGrpSpPr>
          <p:cNvPr id="3" name="図形グループ 2"/>
          <p:cNvGrpSpPr/>
          <p:nvPr/>
        </p:nvGrpSpPr>
        <p:grpSpPr>
          <a:xfrm>
            <a:off x="1555196" y="1295400"/>
            <a:ext cx="3245404" cy="5153799"/>
            <a:chOff x="1555196" y="1295400"/>
            <a:chExt cx="3245404" cy="5153799"/>
          </a:xfrm>
        </p:grpSpPr>
        <p:sp>
          <p:nvSpPr>
            <p:cNvPr id="36" name="角丸四角形 35"/>
            <p:cNvSpPr/>
            <p:nvPr/>
          </p:nvSpPr>
          <p:spPr bwMode="auto">
            <a:xfrm>
              <a:off x="2209800" y="1295400"/>
              <a:ext cx="2590800" cy="12954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 name="図 4" descr="090524SanDiskCEO_ddrdrive_01_R.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1371600"/>
              <a:ext cx="2514600" cy="1157813"/>
            </a:xfrm>
            <a:prstGeom prst="rect">
              <a:avLst/>
            </a:prstGeom>
          </p:spPr>
        </p:pic>
        <p:pic>
          <p:nvPicPr>
            <p:cNvPr id="6" name="図 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8400" y="4572000"/>
              <a:ext cx="1905000" cy="1631950"/>
            </a:xfrm>
            <a:prstGeom prst="rect">
              <a:avLst/>
            </a:prstGeom>
          </p:spPr>
        </p:pic>
        <p:pic>
          <p:nvPicPr>
            <p:cNvPr id="31" name="図 30" descr="080105_sandisc_ss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2895600"/>
              <a:ext cx="1657954" cy="1392198"/>
            </a:xfrm>
            <a:prstGeom prst="rect">
              <a:avLst/>
            </a:prstGeom>
          </p:spPr>
        </p:pic>
        <p:sp>
          <p:nvSpPr>
            <p:cNvPr id="32" name="右矢印 31"/>
            <p:cNvSpPr/>
            <p:nvPr/>
          </p:nvSpPr>
          <p:spPr bwMode="auto">
            <a:xfrm rot="19721757">
              <a:off x="1555196" y="25763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878243" flipV="1">
              <a:off x="1555196" y="4557593"/>
              <a:ext cx="931239"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右矢印 33"/>
            <p:cNvSpPr/>
            <p:nvPr/>
          </p:nvSpPr>
          <p:spPr bwMode="auto">
            <a:xfrm>
              <a:off x="1905000" y="3581400"/>
              <a:ext cx="7620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テキスト ボックス 38"/>
            <p:cNvSpPr txBox="1"/>
            <p:nvPr/>
          </p:nvSpPr>
          <p:spPr>
            <a:xfrm>
              <a:off x="2667000" y="1825823"/>
              <a:ext cx="1710725" cy="307777"/>
            </a:xfrm>
            <a:prstGeom prst="rect">
              <a:avLst/>
            </a:prstGeom>
            <a:noFill/>
          </p:spPr>
          <p:txBody>
            <a:bodyPr wrap="none" rtlCol="0">
              <a:spAutoFit/>
            </a:bodyPr>
            <a:lstStyle/>
            <a:p>
              <a:pPr algn="ctr"/>
              <a:r>
                <a:rPr kumimoji="1" lang="ja-JP" altLang="en-US" sz="1400" dirty="0" smtClean="0">
                  <a:solidFill>
                    <a:schemeClr val="bg1"/>
                  </a:solidFill>
                  <a:latin typeface="HGP創英角ｺﾞｼｯｸUB"/>
                  <a:ea typeface="HGP創英角ｺﾞｼｯｸUB"/>
                  <a:cs typeface="HGP創英角ｺﾞｼｯｸUB"/>
                </a:rPr>
                <a:t>フラッシュ・ストレージ</a:t>
              </a:r>
              <a:endParaRPr kumimoji="1" lang="ja-JP" altLang="en-US" sz="1400" dirty="0">
                <a:solidFill>
                  <a:schemeClr val="bg1"/>
                </a:solidFill>
                <a:latin typeface="HGP創英角ｺﾞｼｯｸUB"/>
                <a:ea typeface="HGP創英角ｺﾞｼｯｸUB"/>
                <a:cs typeface="HGP創英角ｺﾞｼｯｸUB"/>
              </a:endParaRPr>
            </a:p>
          </p:txBody>
        </p:sp>
        <p:sp>
          <p:nvSpPr>
            <p:cNvPr id="40" name="テキスト ボックス 39"/>
            <p:cNvSpPr txBox="1"/>
            <p:nvPr/>
          </p:nvSpPr>
          <p:spPr>
            <a:xfrm>
              <a:off x="2895600" y="6172200"/>
              <a:ext cx="979730" cy="276999"/>
            </a:xfrm>
            <a:prstGeom prst="rect">
              <a:avLst/>
            </a:prstGeom>
            <a:noFill/>
          </p:spPr>
          <p:txBody>
            <a:bodyPr wrap="none" rtlCol="0">
              <a:spAutoFit/>
            </a:bodyPr>
            <a:lstStyle/>
            <a:p>
              <a:r>
                <a:rPr kumimoji="1" lang="ja-JP" altLang="en-US" dirty="0" smtClean="0"/>
                <a:t>大容量</a:t>
              </a:r>
              <a:r>
                <a:rPr kumimoji="1" lang="en-US" altLang="ja-JP" dirty="0" smtClean="0"/>
                <a:t>HDD</a:t>
              </a:r>
              <a:endParaRPr kumimoji="1" lang="ja-JP" altLang="en-US" dirty="0"/>
            </a:p>
          </p:txBody>
        </p:sp>
      </p:grpSp>
      <p:grpSp>
        <p:nvGrpSpPr>
          <p:cNvPr id="4" name="図形グループ 3"/>
          <p:cNvGrpSpPr/>
          <p:nvPr/>
        </p:nvGrpSpPr>
        <p:grpSpPr>
          <a:xfrm>
            <a:off x="4724400" y="1295400"/>
            <a:ext cx="4191000" cy="5029200"/>
            <a:chOff x="4724400" y="1295400"/>
            <a:chExt cx="4191000" cy="5029200"/>
          </a:xfrm>
        </p:grpSpPr>
        <p:sp>
          <p:nvSpPr>
            <p:cNvPr id="37" name="角丸四角形 36"/>
            <p:cNvSpPr/>
            <p:nvPr/>
          </p:nvSpPr>
          <p:spPr bwMode="auto">
            <a:xfrm>
              <a:off x="5181600" y="1295400"/>
              <a:ext cx="3733800" cy="5029200"/>
            </a:xfrm>
            <a:prstGeom prst="roundRect">
              <a:avLst>
                <a:gd name="adj" fmla="val 48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2" name="図 11"/>
            <p:cNvPicPr>
              <a:picLocks noChangeAspect="1"/>
            </p:cNvPicPr>
            <p:nvPr/>
          </p:nvPicPr>
          <p:blipFill>
            <a:blip r:embed="rId5">
              <a:clrChange>
                <a:clrFrom>
                  <a:srgbClr val="FFFFFF"/>
                </a:clrFrom>
                <a:clrTo>
                  <a:srgbClr val="FFFFFF">
                    <a:alpha val="0"/>
                  </a:srgbClr>
                </a:clrTo>
              </a:clrChange>
            </a:blip>
            <a:stretch>
              <a:fillRect/>
            </a:stretch>
          </p:blipFill>
          <p:spPr>
            <a:xfrm>
              <a:off x="5410199" y="2743200"/>
              <a:ext cx="990601" cy="390297"/>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334000" y="2895600"/>
              <a:ext cx="1161762" cy="1295400"/>
            </a:xfrm>
            <a:prstGeom prst="rect">
              <a:avLst/>
            </a:prstGeom>
          </p:spPr>
        </p:pic>
        <p:pic>
          <p:nvPicPr>
            <p:cNvPr id="14" name="図 13"/>
            <p:cNvPicPr>
              <a:picLocks noChangeAspect="1"/>
            </p:cNvPicPr>
            <p:nvPr/>
          </p:nvPicPr>
          <p:blipFill>
            <a:blip r:embed="rId7">
              <a:clrChange>
                <a:clrFrom>
                  <a:srgbClr val="FFFFFF"/>
                </a:clrFrom>
                <a:clrTo>
                  <a:srgbClr val="FFFFFF">
                    <a:alpha val="0"/>
                  </a:srgbClr>
                </a:clrTo>
              </a:clrChange>
            </a:blip>
            <a:stretch>
              <a:fillRect/>
            </a:stretch>
          </p:blipFill>
          <p:spPr>
            <a:xfrm>
              <a:off x="5334000" y="1676400"/>
              <a:ext cx="1264170" cy="838200"/>
            </a:xfrm>
            <a:prstGeom prst="rect">
              <a:avLst/>
            </a:prstGeom>
          </p:spPr>
        </p:pic>
        <p:pic>
          <p:nvPicPr>
            <p:cNvPr id="15" name="図 14"/>
            <p:cNvPicPr>
              <a:picLocks noChangeAspect="1"/>
            </p:cNvPicPr>
            <p:nvPr/>
          </p:nvPicPr>
          <p:blipFill>
            <a:blip r:embed="rId8">
              <a:clrChange>
                <a:clrFrom>
                  <a:srgbClr val="FFFFFF"/>
                </a:clrFrom>
                <a:clrTo>
                  <a:srgbClr val="FFFFFF">
                    <a:alpha val="0"/>
                  </a:srgbClr>
                </a:clrTo>
              </a:clrChange>
            </a:blip>
            <a:stretch>
              <a:fillRect/>
            </a:stretch>
          </p:blipFill>
          <p:spPr>
            <a:xfrm>
              <a:off x="5395639" y="1371600"/>
              <a:ext cx="1081361" cy="480604"/>
            </a:xfrm>
            <a:prstGeom prst="rect">
              <a:avLst/>
            </a:prstGeom>
          </p:spPr>
        </p:pic>
        <p:pic>
          <p:nvPicPr>
            <p:cNvPr id="18" name="図 17" descr="EMC-VNX5500.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4876800"/>
              <a:ext cx="1320800" cy="990600"/>
            </a:xfrm>
            <a:prstGeom prst="rect">
              <a:avLst/>
            </a:prstGeom>
          </p:spPr>
        </p:pic>
        <p:pic>
          <p:nvPicPr>
            <p:cNvPr id="21" name="図 20" descr="EMC-logo.jp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4648781"/>
              <a:ext cx="533401" cy="190540"/>
            </a:xfrm>
            <a:prstGeom prst="rect">
              <a:avLst/>
            </a:prstGeom>
          </p:spPr>
        </p:pic>
        <p:sp>
          <p:nvSpPr>
            <p:cNvPr id="22" name="テキスト ボックス 21"/>
            <p:cNvSpPr txBox="1"/>
            <p:nvPr/>
          </p:nvSpPr>
          <p:spPr>
            <a:xfrm>
              <a:off x="5943601" y="4599801"/>
              <a:ext cx="533400" cy="276999"/>
            </a:xfrm>
            <a:prstGeom prst="rect">
              <a:avLst/>
            </a:prstGeom>
            <a:noFill/>
          </p:spPr>
          <p:txBody>
            <a:bodyPr wrap="square" rtlCol="0">
              <a:spAutoFit/>
            </a:bodyPr>
            <a:lstStyle/>
            <a:p>
              <a:r>
                <a:rPr lang="en-US" altLang="ja-JP" sz="1200" dirty="0" smtClean="0"/>
                <a:t>VNX</a:t>
              </a:r>
              <a:endParaRPr kumimoji="1" lang="ja-JP" altLang="en-US" sz="1200" dirty="0"/>
            </a:p>
          </p:txBody>
        </p:sp>
        <p:sp>
          <p:nvSpPr>
            <p:cNvPr id="23" name="テキスト ボックス 22"/>
            <p:cNvSpPr txBox="1"/>
            <p:nvPr/>
          </p:nvSpPr>
          <p:spPr>
            <a:xfrm>
              <a:off x="6497453" y="14478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553200" y="28194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53200" y="457200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705600" y="1905000"/>
              <a:ext cx="2133600" cy="338554"/>
            </a:xfrm>
            <a:prstGeom prst="rect">
              <a:avLst/>
            </a:prstGeom>
            <a:noFill/>
          </p:spPr>
          <p:txBody>
            <a:bodyPr wrap="square" rtlCol="0">
              <a:spAutoFit/>
            </a:bodyPr>
            <a:lstStyle/>
            <a:p>
              <a:r>
                <a:rPr kumimoji="1" lang="ja-JP" altLang="en-US" sz="800" dirty="0" smtClean="0"/>
                <a:t>独自コントローラを備え</a:t>
              </a:r>
              <a:r>
                <a:rPr kumimoji="1" lang="en-US" altLang="ja-JP" sz="800" dirty="0" smtClean="0"/>
                <a:t>SATA</a:t>
              </a:r>
              <a:r>
                <a:rPr kumimoji="1" lang="ja-JP" altLang="en-US" sz="800" dirty="0" smtClean="0"/>
                <a:t>などのティスク</a:t>
              </a:r>
              <a:r>
                <a:rPr kumimoji="1" lang="en-US" altLang="ja-JP" sz="800" dirty="0" smtClean="0"/>
                <a:t>I/F</a:t>
              </a:r>
              <a:r>
                <a:rPr kumimoji="1" lang="ja-JP" altLang="en-US" sz="800" dirty="0" smtClean="0"/>
                <a:t>・ドライバをバイパスし、超高速</a:t>
              </a:r>
              <a:endParaRPr kumimoji="1" lang="ja-JP" altLang="en-US" sz="800" dirty="0"/>
            </a:p>
          </p:txBody>
        </p:sp>
        <p:sp>
          <p:nvSpPr>
            <p:cNvPr id="27" name="テキスト ボックス 26"/>
            <p:cNvSpPr txBox="1"/>
            <p:nvPr/>
          </p:nvSpPr>
          <p:spPr>
            <a:xfrm>
              <a:off x="6705600" y="3352800"/>
              <a:ext cx="2133600" cy="338554"/>
            </a:xfrm>
            <a:prstGeom prst="rect">
              <a:avLst/>
            </a:prstGeom>
            <a:noFill/>
          </p:spPr>
          <p:txBody>
            <a:bodyPr wrap="square" rtlCol="0">
              <a:spAutoFit/>
            </a:bodyPr>
            <a:lstStyle/>
            <a:p>
              <a:r>
                <a:rPr kumimoji="1" lang="ja-JP" altLang="en-US" sz="800" dirty="0" smtClean="0"/>
                <a:t>ストレージ・アレイをすべてフラッシュ・メモリーで構成</a:t>
              </a:r>
              <a:endParaRPr kumimoji="1" lang="ja-JP" altLang="en-US" sz="800" dirty="0"/>
            </a:p>
          </p:txBody>
        </p:sp>
        <p:sp>
          <p:nvSpPr>
            <p:cNvPr id="28" name="テキスト ボックス 27"/>
            <p:cNvSpPr txBox="1"/>
            <p:nvPr/>
          </p:nvSpPr>
          <p:spPr>
            <a:xfrm>
              <a:off x="6705600" y="5105400"/>
              <a:ext cx="2133600" cy="461665"/>
            </a:xfrm>
            <a:prstGeom prst="rect">
              <a:avLst/>
            </a:prstGeom>
            <a:noFill/>
          </p:spPr>
          <p:txBody>
            <a:bodyPr wrap="square" rtlCol="0">
              <a:spAutoFit/>
            </a:bodyPr>
            <a:lstStyle/>
            <a:p>
              <a:r>
                <a:rPr kumimoji="1" lang="en-US" altLang="ja-JP" sz="800" dirty="0" smtClean="0"/>
                <a:t>HDD</a:t>
              </a:r>
              <a:r>
                <a:rPr kumimoji="1" lang="ja-JP" altLang="en-US" sz="800" dirty="0" smtClean="0"/>
                <a:t>または</a:t>
              </a:r>
              <a:r>
                <a:rPr kumimoji="1" lang="en-US" altLang="ja-JP" sz="800" dirty="0" smtClean="0"/>
                <a:t>SSD</a:t>
              </a:r>
              <a:r>
                <a:rPr kumimoji="1" lang="ja-JP" altLang="en-US" sz="800" dirty="0" smtClean="0"/>
                <a:t>などのストレージ・アレイのキャッシュとしてフラッシュ・メモリーを使用</a:t>
              </a:r>
              <a:endParaRPr kumimoji="1" lang="ja-JP" altLang="en-US" sz="800" dirty="0"/>
            </a:p>
          </p:txBody>
        </p:sp>
        <p:sp>
          <p:nvSpPr>
            <p:cNvPr id="38" name="右矢印 37"/>
            <p:cNvSpPr/>
            <p:nvPr/>
          </p:nvSpPr>
          <p:spPr bwMode="auto">
            <a:xfrm>
              <a:off x="4724400" y="1752600"/>
              <a:ext cx="533400" cy="381000"/>
            </a:xfrm>
            <a:prstGeom prst="rightArrow">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164360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glow rad="228600">
                      <a:schemeClr val="accent2">
                        <a:satMod val="175000"/>
                        <a:alpha val="40000"/>
                      </a:schemeClr>
                    </a:glow>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708749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582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582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5000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324762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4338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6589"/>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6589"/>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904591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p:cNvSpPr>
            <a:spLocks noChangeArrowheads="1"/>
          </p:cNvSpPr>
          <p:nvPr/>
        </p:nvSpPr>
        <p:spPr bwMode="auto">
          <a:xfrm>
            <a:off x="3581400" y="2590800"/>
            <a:ext cx="990600" cy="838200"/>
          </a:xfrm>
          <a:prstGeom prst="can">
            <a:avLst>
              <a:gd name="adj" fmla="val 16856"/>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7" name="Rectangle 3"/>
          <p:cNvSpPr>
            <a:spLocks noChangeArrowheads="1"/>
          </p:cNvSpPr>
          <p:nvPr/>
        </p:nvSpPr>
        <p:spPr bwMode="auto">
          <a:xfrm>
            <a:off x="3733800" y="2819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8" name="Rectangle 4"/>
          <p:cNvSpPr>
            <a:spLocks noChangeArrowheads="1"/>
          </p:cNvSpPr>
          <p:nvPr/>
        </p:nvSpPr>
        <p:spPr bwMode="auto">
          <a:xfrm>
            <a:off x="3962400" y="2819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29" name="Rectangle 5"/>
          <p:cNvSpPr>
            <a:spLocks noChangeArrowheads="1"/>
          </p:cNvSpPr>
          <p:nvPr/>
        </p:nvSpPr>
        <p:spPr bwMode="auto">
          <a:xfrm>
            <a:off x="4191000" y="2819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0" name="Rectangle 6"/>
          <p:cNvSpPr>
            <a:spLocks noChangeArrowheads="1"/>
          </p:cNvSpPr>
          <p:nvPr/>
        </p:nvSpPr>
        <p:spPr bwMode="auto">
          <a:xfrm>
            <a:off x="3733800" y="30480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1" name="Rectangle 7"/>
          <p:cNvSpPr>
            <a:spLocks noChangeArrowheads="1"/>
          </p:cNvSpPr>
          <p:nvPr/>
        </p:nvSpPr>
        <p:spPr bwMode="auto">
          <a:xfrm>
            <a:off x="3962400" y="30480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2" name="AutoShape 8"/>
          <p:cNvSpPr>
            <a:spLocks noChangeArrowheads="1"/>
          </p:cNvSpPr>
          <p:nvPr/>
        </p:nvSpPr>
        <p:spPr bwMode="auto">
          <a:xfrm>
            <a:off x="3581400" y="4114800"/>
            <a:ext cx="4419600" cy="1905000"/>
          </a:xfrm>
          <a:prstGeom prst="roundRect">
            <a:avLst>
              <a:gd name="adj" fmla="val 9810"/>
            </a:avLst>
          </a:prstGeom>
          <a:solidFill>
            <a:srgbClr val="FFFFCC"/>
          </a:solidFill>
          <a:ln w="38100" algn="ctr">
            <a:solidFill>
              <a:srgbClr val="0066FF"/>
            </a:solidFill>
            <a:round/>
            <a:headEnd/>
            <a:tailEnd/>
          </a:ln>
          <a:effectLs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7833" name="AutoShape 9"/>
          <p:cNvSpPr>
            <a:spLocks noChangeArrowheads="1"/>
          </p:cNvSpPr>
          <p:nvPr/>
        </p:nvSpPr>
        <p:spPr bwMode="auto">
          <a:xfrm rot="5400000">
            <a:off x="2743200" y="2667000"/>
            <a:ext cx="1143000" cy="685800"/>
          </a:xfrm>
          <a:prstGeom prst="triangle">
            <a:avLst>
              <a:gd name="adj" fmla="val 50000"/>
            </a:avLst>
          </a:prstGeom>
          <a:solidFill>
            <a:srgbClr val="0066FF">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4" name="Rectangle 10"/>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排除（１）</a:t>
            </a:r>
          </a:p>
        </p:txBody>
      </p:sp>
      <p:sp>
        <p:nvSpPr>
          <p:cNvPr id="717835" name="AutoShape 11"/>
          <p:cNvSpPr>
            <a:spLocks noChangeArrowheads="1"/>
          </p:cNvSpPr>
          <p:nvPr/>
        </p:nvSpPr>
        <p:spPr bwMode="auto">
          <a:xfrm>
            <a:off x="1143000" y="1295400"/>
            <a:ext cx="6858000" cy="609600"/>
          </a:xfrm>
          <a:prstGeom prst="roundRect">
            <a:avLst>
              <a:gd name="adj" fmla="val 16667"/>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1600">
                <a:solidFill>
                  <a:schemeClr val="bg1"/>
                </a:solidFill>
                <a:latin typeface="Arial" pitchFamily="34" charset="0"/>
                <a:ea typeface="HGP創英角ｺﾞｼｯｸUB" pitchFamily="50" charset="-128"/>
                <a:cs typeface="Arial" pitchFamily="34" charset="0"/>
              </a:rPr>
              <a:t>データをストレージに保存する際、重複部分を自動的に検出・削除する技術</a:t>
            </a:r>
          </a:p>
        </p:txBody>
      </p:sp>
      <p:sp>
        <p:nvSpPr>
          <p:cNvPr id="717836" name="AutoShape 12"/>
          <p:cNvSpPr>
            <a:spLocks noChangeArrowheads="1"/>
          </p:cNvSpPr>
          <p:nvPr/>
        </p:nvSpPr>
        <p:spPr bwMode="auto">
          <a:xfrm>
            <a:off x="1295400" y="2362200"/>
            <a:ext cx="1676400" cy="1295400"/>
          </a:xfrm>
          <a:prstGeom prst="can">
            <a:avLst>
              <a:gd name="adj" fmla="val 16787"/>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7" name="Rectangle 13"/>
          <p:cNvSpPr>
            <a:spLocks noChangeArrowheads="1"/>
          </p:cNvSpPr>
          <p:nvPr/>
        </p:nvSpPr>
        <p:spPr bwMode="auto">
          <a:xfrm>
            <a:off x="1447800" y="27432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8" name="Rectangle 14"/>
          <p:cNvSpPr>
            <a:spLocks noChangeArrowheads="1"/>
          </p:cNvSpPr>
          <p:nvPr/>
        </p:nvSpPr>
        <p:spPr bwMode="auto">
          <a:xfrm>
            <a:off x="16764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39" name="Rectangle 15"/>
          <p:cNvSpPr>
            <a:spLocks noChangeArrowheads="1"/>
          </p:cNvSpPr>
          <p:nvPr/>
        </p:nvSpPr>
        <p:spPr bwMode="auto">
          <a:xfrm>
            <a:off x="1905000" y="27432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0" name="Rectangle 16"/>
          <p:cNvSpPr>
            <a:spLocks noChangeArrowheads="1"/>
          </p:cNvSpPr>
          <p:nvPr/>
        </p:nvSpPr>
        <p:spPr bwMode="auto">
          <a:xfrm>
            <a:off x="1447800" y="29718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1" name="Rectangle 17"/>
          <p:cNvSpPr>
            <a:spLocks noChangeArrowheads="1"/>
          </p:cNvSpPr>
          <p:nvPr/>
        </p:nvSpPr>
        <p:spPr bwMode="auto">
          <a:xfrm>
            <a:off x="16764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2" name="Rectangle 18"/>
          <p:cNvSpPr>
            <a:spLocks noChangeArrowheads="1"/>
          </p:cNvSpPr>
          <p:nvPr/>
        </p:nvSpPr>
        <p:spPr bwMode="auto">
          <a:xfrm>
            <a:off x="19050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3" name="Rectangle 19"/>
          <p:cNvSpPr>
            <a:spLocks noChangeArrowheads="1"/>
          </p:cNvSpPr>
          <p:nvPr/>
        </p:nvSpPr>
        <p:spPr bwMode="auto">
          <a:xfrm>
            <a:off x="2133600" y="27432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4" name="Rectangle 20"/>
          <p:cNvSpPr>
            <a:spLocks noChangeArrowheads="1"/>
          </p:cNvSpPr>
          <p:nvPr/>
        </p:nvSpPr>
        <p:spPr bwMode="auto">
          <a:xfrm>
            <a:off x="2362200" y="27432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5" name="Rectangle 21"/>
          <p:cNvSpPr>
            <a:spLocks noChangeArrowheads="1"/>
          </p:cNvSpPr>
          <p:nvPr/>
        </p:nvSpPr>
        <p:spPr bwMode="auto">
          <a:xfrm>
            <a:off x="2590800" y="27432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6" name="Rectangle 22"/>
          <p:cNvSpPr>
            <a:spLocks noChangeArrowheads="1"/>
          </p:cNvSpPr>
          <p:nvPr/>
        </p:nvSpPr>
        <p:spPr bwMode="auto">
          <a:xfrm>
            <a:off x="2133600" y="2971800"/>
            <a:ext cx="228600" cy="2286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7" name="Rectangle 23"/>
          <p:cNvSpPr>
            <a:spLocks noChangeArrowheads="1"/>
          </p:cNvSpPr>
          <p:nvPr/>
        </p:nvSpPr>
        <p:spPr bwMode="auto">
          <a:xfrm>
            <a:off x="2362200" y="29718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8" name="Rectangle 24"/>
          <p:cNvSpPr>
            <a:spLocks noChangeArrowheads="1"/>
          </p:cNvSpPr>
          <p:nvPr/>
        </p:nvSpPr>
        <p:spPr bwMode="auto">
          <a:xfrm>
            <a:off x="2590800" y="29718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49" name="Rectangle 25"/>
          <p:cNvSpPr>
            <a:spLocks noChangeArrowheads="1"/>
          </p:cNvSpPr>
          <p:nvPr/>
        </p:nvSpPr>
        <p:spPr bwMode="auto">
          <a:xfrm>
            <a:off x="14478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0" name="Rectangle 26"/>
          <p:cNvSpPr>
            <a:spLocks noChangeArrowheads="1"/>
          </p:cNvSpPr>
          <p:nvPr/>
        </p:nvSpPr>
        <p:spPr bwMode="auto">
          <a:xfrm>
            <a:off x="1676400" y="3200400"/>
            <a:ext cx="228600" cy="2286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1" name="Rectangle 27"/>
          <p:cNvSpPr>
            <a:spLocks noChangeArrowheads="1"/>
          </p:cNvSpPr>
          <p:nvPr/>
        </p:nvSpPr>
        <p:spPr bwMode="auto">
          <a:xfrm>
            <a:off x="19050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2" name="Rectangle 28"/>
          <p:cNvSpPr>
            <a:spLocks noChangeArrowheads="1"/>
          </p:cNvSpPr>
          <p:nvPr/>
        </p:nvSpPr>
        <p:spPr bwMode="auto">
          <a:xfrm>
            <a:off x="2133600" y="3200400"/>
            <a:ext cx="228600" cy="2286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3" name="Rectangle 29"/>
          <p:cNvSpPr>
            <a:spLocks noChangeArrowheads="1"/>
          </p:cNvSpPr>
          <p:nvPr/>
        </p:nvSpPr>
        <p:spPr bwMode="auto">
          <a:xfrm>
            <a:off x="2362200" y="3200400"/>
            <a:ext cx="228600" cy="2286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4" name="Rectangle 30"/>
          <p:cNvSpPr>
            <a:spLocks noChangeArrowheads="1"/>
          </p:cNvSpPr>
          <p:nvPr/>
        </p:nvSpPr>
        <p:spPr bwMode="auto">
          <a:xfrm>
            <a:off x="2590800" y="3200400"/>
            <a:ext cx="228600" cy="2286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5" name="Text Box 31"/>
          <p:cNvSpPr txBox="1">
            <a:spLocks noChangeArrowheads="1"/>
          </p:cNvSpPr>
          <p:nvPr/>
        </p:nvSpPr>
        <p:spPr bwMode="auto">
          <a:xfrm>
            <a:off x="4724400" y="2438400"/>
            <a:ext cx="3200400" cy="11695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358775">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新たに保存したデータをストレージ内の既存データと比較</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重複部分を指定されたバイト数単位で調べる</a:t>
            </a:r>
          </a:p>
          <a:p>
            <a:pPr>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重複部分があれば書き込まない</a:t>
            </a:r>
          </a:p>
        </p:txBody>
      </p:sp>
      <p:sp>
        <p:nvSpPr>
          <p:cNvPr id="717856" name="Text Box 32"/>
          <p:cNvSpPr txBox="1">
            <a:spLocks noChangeArrowheads="1"/>
          </p:cNvSpPr>
          <p:nvPr/>
        </p:nvSpPr>
        <p:spPr bwMode="auto">
          <a:xfrm>
            <a:off x="3733800" y="4266962"/>
            <a:ext cx="41148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a:solidFill>
                  <a:schemeClr val="tx1"/>
                </a:solidFill>
                <a:latin typeface="Arial" charset="0"/>
              </a:defRPr>
            </a:lvl1pPr>
            <a:lvl2pPr marL="358775"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コスト・メリット：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ストレージ導入の初期コスト削減</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ストレージ容量のアップグレード間隔の拡大</a:t>
            </a:r>
          </a:p>
          <a:p>
            <a:pPr lvl="1">
              <a:buFont typeface="Wingdings" pitchFamily="2" charset="2"/>
              <a:buChar char="Ø"/>
            </a:pPr>
            <a:endParaRPr lang="ja-JP" altLang="en-US" sz="1400" dirty="0">
              <a:solidFill>
                <a:srgbClr val="3333FF"/>
              </a:solidFill>
              <a:latin typeface="Arial" pitchFamily="34" charset="0"/>
              <a:ea typeface="HGP創英角ｺﾞｼｯｸUB" pitchFamily="50" charset="-128"/>
              <a:cs typeface="Arial" pitchFamily="34" charset="0"/>
            </a:endParaRPr>
          </a:p>
          <a:p>
            <a:pPr>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管理メリット：</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ストレージ装置ごとに格納できるデータ量の増加</a:t>
            </a:r>
          </a:p>
          <a:p>
            <a:pPr lvl="1">
              <a:buFont typeface="Wingdings" pitchFamily="2" charset="2"/>
              <a:buChar char="Ø"/>
            </a:pPr>
            <a:r>
              <a:rPr lang="ja-JP" altLang="en-US" sz="1400" dirty="0">
                <a:solidFill>
                  <a:srgbClr val="3333FF"/>
                </a:solidFill>
                <a:latin typeface="Arial" pitchFamily="34" charset="0"/>
                <a:ea typeface="HGP創英角ｺﾞｼｯｸUB" pitchFamily="50" charset="-128"/>
                <a:cs typeface="Arial" pitchFamily="34" charset="0"/>
              </a:rPr>
              <a:t>オンラインのデータ保存期間の長期化</a:t>
            </a:r>
          </a:p>
        </p:txBody>
      </p:sp>
      <p:sp>
        <p:nvSpPr>
          <p:cNvPr id="717857" name="AutoShape 33"/>
          <p:cNvSpPr>
            <a:spLocks noChangeArrowheads="1"/>
          </p:cNvSpPr>
          <p:nvPr/>
        </p:nvSpPr>
        <p:spPr bwMode="auto">
          <a:xfrm>
            <a:off x="1143000" y="3429000"/>
            <a:ext cx="1981200" cy="762000"/>
          </a:xfrm>
          <a:prstGeom prst="triangle">
            <a:avLst>
              <a:gd name="adj" fmla="val 50000"/>
            </a:avLst>
          </a:prstGeom>
          <a:solidFill>
            <a:srgbClr val="FF0000">
              <a:alpha val="27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7858" name="AutoShape 34"/>
          <p:cNvSpPr>
            <a:spLocks noChangeArrowheads="1"/>
          </p:cNvSpPr>
          <p:nvPr/>
        </p:nvSpPr>
        <p:spPr bwMode="auto">
          <a:xfrm>
            <a:off x="1143000" y="4114800"/>
            <a:ext cx="1981200" cy="1905000"/>
          </a:xfrm>
          <a:prstGeom prst="roundRect">
            <a:avLst>
              <a:gd name="adj" fmla="val 9167"/>
            </a:avLst>
          </a:prstGeom>
          <a:solidFill>
            <a:srgbClr val="FFFFCC"/>
          </a:solidFill>
          <a:ln w="38100" algn="ctr">
            <a:solidFill>
              <a:srgbClr val="FF0000"/>
            </a:solidFill>
            <a:round/>
            <a:headEnd/>
            <a:tailEnd/>
          </a:ln>
          <a:effectLst/>
          <a:extLst/>
        </p:spPr>
        <p:txBody>
          <a:bodyPr wrap="square" anchor="ctr"/>
          <a:lstStyle/>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ビジネス・ドキュメントを世代管理している場合、ほとんどが重複</a:t>
            </a:r>
            <a:r>
              <a:rPr lang="ja-JP" altLang="en-US" sz="1200" dirty="0" smtClean="0">
                <a:solidFill>
                  <a:srgbClr val="FF0000"/>
                </a:solidFill>
                <a:latin typeface="Arial" pitchFamily="34" charset="0"/>
                <a:ea typeface="HGP創英角ｺﾞｼｯｸUB" pitchFamily="50" charset="-128"/>
                <a:cs typeface="Arial" pitchFamily="34" charset="0"/>
              </a:rPr>
              <a:t>データ</a:t>
            </a:r>
            <a:endParaRPr lang="en-US" altLang="ja-JP" sz="1200" dirty="0" smtClean="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endParaRPr lang="ja-JP" altLang="en-US" sz="1200" dirty="0">
              <a:solidFill>
                <a:srgbClr val="FF0000"/>
              </a:solidFill>
              <a:latin typeface="Arial" pitchFamily="34" charset="0"/>
              <a:ea typeface="HGP創英角ｺﾞｼｯｸUB" pitchFamily="50" charset="-128"/>
              <a:cs typeface="Arial" pitchFamily="34" charset="0"/>
            </a:endParaRPr>
          </a:p>
          <a:p>
            <a:pPr marL="88900" indent="-88900">
              <a:buFont typeface="Wingdings" pitchFamily="2" charset="2"/>
              <a:buChar char="l"/>
            </a:pPr>
            <a:r>
              <a:rPr lang="ja-JP" altLang="en-US" sz="1200" dirty="0">
                <a:solidFill>
                  <a:srgbClr val="FF0000"/>
                </a:solidFill>
                <a:latin typeface="Arial" pitchFamily="34" charset="0"/>
                <a:ea typeface="HGP創英角ｺﾞｼｯｸUB" pitchFamily="50" charset="-128"/>
                <a:cs typeface="Arial" pitchFamily="34" charset="0"/>
              </a:rPr>
              <a:t>社内メールにドキュメントのファイルを添付して複数の宛先に送信した場合、宛先の数だけ重複データ</a:t>
            </a:r>
          </a:p>
        </p:txBody>
      </p:sp>
    </p:spTree>
    <p:extLst>
      <p:ext uri="{BB962C8B-B14F-4D97-AF65-F5344CB8AC3E}">
        <p14:creationId xmlns:p14="http://schemas.microsoft.com/office/powerpoint/2010/main" val="126550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47" name="AutoShape 75"/>
          <p:cNvSpPr>
            <a:spLocks noChangeArrowheads="1"/>
          </p:cNvSpPr>
          <p:nvPr/>
        </p:nvSpPr>
        <p:spPr bwMode="auto">
          <a:xfrm>
            <a:off x="457200" y="3276600"/>
            <a:ext cx="8229600" cy="3276600"/>
          </a:xfrm>
          <a:prstGeom prst="roundRect">
            <a:avLst>
              <a:gd name="adj" fmla="val 203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923" name="AutoShape 51"/>
          <p:cNvSpPr>
            <a:spLocks noChangeArrowheads="1"/>
          </p:cNvSpPr>
          <p:nvPr/>
        </p:nvSpPr>
        <p:spPr bwMode="auto">
          <a:xfrm>
            <a:off x="68580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43" name="Freeform 71"/>
          <p:cNvSpPr>
            <a:spLocks/>
          </p:cNvSpPr>
          <p:nvPr/>
        </p:nvSpPr>
        <p:spPr bwMode="auto">
          <a:xfrm>
            <a:off x="69342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FFFF00">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44" name="Freeform 72"/>
          <p:cNvSpPr>
            <a:spLocks/>
          </p:cNvSpPr>
          <p:nvPr/>
        </p:nvSpPr>
        <p:spPr bwMode="auto">
          <a:xfrm flipH="1">
            <a:off x="7086600" y="3886200"/>
            <a:ext cx="1371600" cy="1524000"/>
          </a:xfrm>
          <a:custGeom>
            <a:avLst/>
            <a:gdLst>
              <a:gd name="T0" fmla="*/ 0 w 864"/>
              <a:gd name="T1" fmla="*/ 0 h 960"/>
              <a:gd name="T2" fmla="*/ 0 w 864"/>
              <a:gd name="T3" fmla="*/ 960 h 960"/>
              <a:gd name="T4" fmla="*/ 480 w 864"/>
              <a:gd name="T5" fmla="*/ 960 h 960"/>
              <a:gd name="T6" fmla="*/ 480 w 864"/>
              <a:gd name="T7" fmla="*/ 336 h 960"/>
              <a:gd name="T8" fmla="*/ 864 w 864"/>
              <a:gd name="T9" fmla="*/ 336 h 960"/>
              <a:gd name="T10" fmla="*/ 864 w 864"/>
              <a:gd name="T11" fmla="*/ 0 h 960"/>
              <a:gd name="T12" fmla="*/ 0 w 864"/>
              <a:gd name="T13" fmla="*/ 0 h 960"/>
            </a:gdLst>
            <a:ahLst/>
            <a:cxnLst>
              <a:cxn ang="0">
                <a:pos x="T0" y="T1"/>
              </a:cxn>
              <a:cxn ang="0">
                <a:pos x="T2" y="T3"/>
              </a:cxn>
              <a:cxn ang="0">
                <a:pos x="T4" y="T5"/>
              </a:cxn>
              <a:cxn ang="0">
                <a:pos x="T6" y="T7"/>
              </a:cxn>
              <a:cxn ang="0">
                <a:pos x="T8" y="T9"/>
              </a:cxn>
              <a:cxn ang="0">
                <a:pos x="T10" y="T11"/>
              </a:cxn>
              <a:cxn ang="0">
                <a:pos x="T12" y="T13"/>
              </a:cxn>
            </a:cxnLst>
            <a:rect l="0" t="0" r="r" b="b"/>
            <a:pathLst>
              <a:path w="864" h="960">
                <a:moveTo>
                  <a:pt x="0" y="0"/>
                </a:moveTo>
                <a:lnTo>
                  <a:pt x="0" y="960"/>
                </a:lnTo>
                <a:lnTo>
                  <a:pt x="480" y="960"/>
                </a:lnTo>
                <a:lnTo>
                  <a:pt x="480" y="336"/>
                </a:lnTo>
                <a:lnTo>
                  <a:pt x="864" y="336"/>
                </a:lnTo>
                <a:lnTo>
                  <a:pt x="864" y="0"/>
                </a:lnTo>
                <a:lnTo>
                  <a:pt x="0" y="0"/>
                </a:lnTo>
                <a:close/>
              </a:path>
            </a:pathLst>
          </a:custGeom>
          <a:solidFill>
            <a:srgbClr val="CCFF99">
              <a:alpha val="60001"/>
            </a:srgbClr>
          </a:solidFill>
          <a:ln w="19050" cap="flat"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4" name="AutoShape 12"/>
          <p:cNvSpPr>
            <a:spLocks noChangeArrowheads="1"/>
          </p:cNvSpPr>
          <p:nvPr/>
        </p:nvSpPr>
        <p:spPr bwMode="auto">
          <a:xfrm>
            <a:off x="6096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7" name="Rectangle 35"/>
          <p:cNvSpPr>
            <a:spLocks noChangeArrowheads="1"/>
          </p:cNvSpPr>
          <p:nvPr/>
        </p:nvSpPr>
        <p:spPr bwMode="auto">
          <a:xfrm>
            <a:off x="838200" y="5029200"/>
            <a:ext cx="1219200" cy="1219200"/>
          </a:xfrm>
          <a:prstGeom prst="rect">
            <a:avLst/>
          </a:prstGeom>
          <a:solidFill>
            <a:srgbClr val="CCFF99"/>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06" name="Rectangle 34"/>
          <p:cNvSpPr>
            <a:spLocks noChangeArrowheads="1"/>
          </p:cNvSpPr>
          <p:nvPr/>
        </p:nvSpPr>
        <p:spPr bwMode="auto">
          <a:xfrm>
            <a:off x="838200" y="3733800"/>
            <a:ext cx="1219200" cy="1219200"/>
          </a:xfrm>
          <a:prstGeom prst="rect">
            <a:avLst/>
          </a:prstGeom>
          <a:solidFill>
            <a:srgbClr val="FFFF00"/>
          </a:solidFill>
          <a:ln w="19050" algn="ctr">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874" name="AutoShape 2"/>
          <p:cNvSpPr>
            <a:spLocks noChangeArrowheads="1"/>
          </p:cNvSpPr>
          <p:nvPr/>
        </p:nvSpPr>
        <p:spPr bwMode="auto">
          <a:xfrm>
            <a:off x="457200" y="914400"/>
            <a:ext cx="8229600" cy="381000"/>
          </a:xfrm>
          <a:prstGeom prst="roundRect">
            <a:avLst>
              <a:gd name="adj" fmla="val 17449"/>
            </a:avLst>
          </a:prstGeom>
          <a:solidFill>
            <a:srgbClr val="3333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pPr>
            <a:r>
              <a:rPr lang="ja-JP" altLang="en-US" sz="2000">
                <a:solidFill>
                  <a:schemeClr val="bg1"/>
                </a:solidFill>
                <a:latin typeface="Arial" pitchFamily="34" charset="0"/>
                <a:ea typeface="HGP創英角ｺﾞｼｯｸUB" pitchFamily="50" charset="-128"/>
                <a:cs typeface="Arial" pitchFamily="34" charset="0"/>
              </a:rPr>
              <a:t>ストレージ容量を効率化する技術</a:t>
            </a:r>
          </a:p>
        </p:txBody>
      </p:sp>
      <p:sp>
        <p:nvSpPr>
          <p:cNvPr id="719875" name="AutoShape 3"/>
          <p:cNvSpPr>
            <a:spLocks noChangeArrowheads="1"/>
          </p:cNvSpPr>
          <p:nvPr/>
        </p:nvSpPr>
        <p:spPr bwMode="auto">
          <a:xfrm>
            <a:off x="4800600" y="1447800"/>
            <a:ext cx="3886200" cy="1676400"/>
          </a:xfrm>
          <a:prstGeom prst="roundRect">
            <a:avLst>
              <a:gd name="adj" fmla="val 7407"/>
            </a:avLst>
          </a:prstGeom>
          <a:solidFill>
            <a:srgbClr val="CCFFFF">
              <a:alpha val="30000"/>
            </a:srgbClr>
          </a:solidFill>
          <a:ln w="38100" algn="ctr">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6" name="AutoShape 4"/>
          <p:cNvSpPr>
            <a:spLocks noChangeArrowheads="1"/>
          </p:cNvSpPr>
          <p:nvPr/>
        </p:nvSpPr>
        <p:spPr bwMode="auto">
          <a:xfrm>
            <a:off x="457200" y="1447800"/>
            <a:ext cx="3886200" cy="1676400"/>
          </a:xfrm>
          <a:prstGeom prst="roundRect">
            <a:avLst>
              <a:gd name="adj" fmla="val 7407"/>
            </a:avLst>
          </a:prstGeom>
          <a:solidFill>
            <a:schemeClr val="bg1"/>
          </a:solidFill>
          <a:ln w="3810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endParaRPr lang="ja-JP" altLang="en-US" sz="1600">
              <a:solidFill>
                <a:srgbClr val="0066FF"/>
              </a:solidFill>
              <a:latin typeface="Arial" pitchFamily="34" charset="0"/>
              <a:ea typeface="HGP創英角ｺﾞｼｯｸUB" pitchFamily="50" charset="-128"/>
              <a:cs typeface="Arial" pitchFamily="34" charset="0"/>
            </a:endParaRPr>
          </a:p>
        </p:txBody>
      </p:sp>
      <p:sp>
        <p:nvSpPr>
          <p:cNvPr id="719877" name="Rectangle 5"/>
          <p:cNvSpPr>
            <a:spLocks noGrp="1" noChangeArrowheads="1"/>
          </p:cNvSpPr>
          <p:nvPr>
            <p:ph type="title"/>
          </p:nvPr>
        </p:nvSpPr>
        <p:spPr/>
        <p:txBody>
          <a:bodyPr/>
          <a:lstStyle/>
          <a:p>
            <a:r>
              <a:rPr lang="ja-JP" altLang="en-US" sz="2800" dirty="0" smtClean="0">
                <a:ea typeface="ＭＳ Ｐゴシック" pitchFamily="50" charset="-128"/>
              </a:rPr>
              <a:t>重複</a:t>
            </a:r>
            <a:r>
              <a:rPr lang="ja-JP" altLang="en-US" sz="2800" dirty="0">
                <a:ea typeface="ＭＳ Ｐゴシック" pitchFamily="50" charset="-128"/>
              </a:rPr>
              <a:t>排除（２）</a:t>
            </a:r>
          </a:p>
        </p:txBody>
      </p:sp>
      <p:sp>
        <p:nvSpPr>
          <p:cNvPr id="719878" name="Text Box 6"/>
          <p:cNvSpPr txBox="1">
            <a:spLocks noChangeArrowheads="1"/>
          </p:cNvSpPr>
          <p:nvPr/>
        </p:nvSpPr>
        <p:spPr bwMode="auto">
          <a:xfrm>
            <a:off x="457200" y="1524000"/>
            <a:ext cx="3810000" cy="15142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a:solidFill>
                  <a:srgbClr val="484848"/>
                </a:solidFill>
                <a:latin typeface="Arial" pitchFamily="34" charset="0"/>
                <a:ea typeface="HGP創英角ｺﾞｼｯｸUB" pitchFamily="50" charset="-128"/>
                <a:cs typeface="Arial" pitchFamily="34" charset="0"/>
              </a:rPr>
              <a:t>圧縮</a:t>
            </a:r>
          </a:p>
          <a:p>
            <a:pPr>
              <a:lnSpc>
                <a:spcPct val="110000"/>
              </a:lnSpc>
              <a:buFont typeface="Wingdings" pitchFamily="2" charset="2"/>
              <a:buChar char="l"/>
            </a:pPr>
            <a:r>
              <a:rPr lang="ja-JP" altLang="en-US" sz="1400">
                <a:solidFill>
                  <a:srgbClr val="484848"/>
                </a:solidFill>
                <a:latin typeface="Arial" pitchFamily="34" charset="0"/>
                <a:ea typeface="HGP創英角ｺﾞｼｯｸUB" pitchFamily="50" charset="-128"/>
                <a:cs typeface="Arial" pitchFamily="34" charset="0"/>
              </a:rPr>
              <a:t>頻繁にアクセスするデータを読み書きする場合、データの圧縮・復元によって性能が損なわれるおそれもある</a:t>
            </a:r>
          </a:p>
          <a:p>
            <a:pPr>
              <a:lnSpc>
                <a:spcPct val="110000"/>
              </a:lnSpc>
              <a:buFont typeface="Wingdings" pitchFamily="2" charset="2"/>
              <a:buChar char="l"/>
            </a:pPr>
            <a:r>
              <a:rPr lang="ja-JP" altLang="en-US" sz="1400" u="sng">
                <a:solidFill>
                  <a:srgbClr val="484848"/>
                </a:solidFill>
                <a:latin typeface="Arial" pitchFamily="34" charset="0"/>
                <a:ea typeface="HGP創英角ｺﾞｼｯｸUB" pitchFamily="50" charset="-128"/>
                <a:cs typeface="Arial" pitchFamily="34" charset="0"/>
              </a:rPr>
              <a:t>バックアップやアーカイブの用途ならばパフォーマンスの面でもほぼ問題はない</a:t>
            </a:r>
          </a:p>
        </p:txBody>
      </p:sp>
      <p:sp>
        <p:nvSpPr>
          <p:cNvPr id="719880" name="Text Box 8"/>
          <p:cNvSpPr txBox="1">
            <a:spLocks noChangeArrowheads="1"/>
          </p:cNvSpPr>
          <p:nvPr/>
        </p:nvSpPr>
        <p:spPr bwMode="auto">
          <a:xfrm>
            <a:off x="4800600" y="1524000"/>
            <a:ext cx="3886200" cy="12772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0"/>
              </a:spcBef>
              <a:defRPr>
                <a:solidFill>
                  <a:schemeClr val="tx1"/>
                </a:solidFill>
                <a:latin typeface="Arial" charset="0"/>
              </a:defRPr>
            </a:lvl1pPr>
            <a:lvl2pPr marL="538163" indent="-17938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110000"/>
              </a:lnSpc>
              <a:buFont typeface="Wingdings" pitchFamily="2" charset="2"/>
              <a:buNone/>
            </a:pPr>
            <a:r>
              <a:rPr lang="ja-JP" altLang="en-US" sz="1400" dirty="0">
                <a:solidFill>
                  <a:srgbClr val="3333FF"/>
                </a:solidFill>
                <a:latin typeface="Arial" pitchFamily="34" charset="0"/>
                <a:ea typeface="HGP創英角ｺﾞｼｯｸUB" pitchFamily="50" charset="-128"/>
                <a:cs typeface="Arial" pitchFamily="34" charset="0"/>
              </a:rPr>
              <a:t>重複排除</a:t>
            </a:r>
          </a:p>
          <a:p>
            <a:pPr>
              <a:lnSpc>
                <a:spcPct val="110000"/>
              </a:lnSpc>
              <a:buFont typeface="Wingdings" pitchFamily="2" charset="2"/>
              <a:buChar char="l"/>
            </a:pPr>
            <a:endParaRPr lang="ja-JP" altLang="en-US" sz="1400" dirty="0">
              <a:solidFill>
                <a:srgbClr val="3333FF"/>
              </a:solidFill>
              <a:latin typeface="Arial" pitchFamily="34" charset="0"/>
              <a:ea typeface="HGP創英角ｺﾞｼｯｸUB" pitchFamily="50" charset="-128"/>
              <a:cs typeface="Arial" pitchFamily="34" charset="0"/>
            </a:endParaRPr>
          </a:p>
          <a:p>
            <a:pPr>
              <a:lnSpc>
                <a:spcPct val="110000"/>
              </a:lnSpc>
              <a:buFont typeface="Wingdings" pitchFamily="2" charset="2"/>
              <a:buChar char="l"/>
            </a:pPr>
            <a:r>
              <a:rPr lang="ja-JP" altLang="en-US" sz="1400" dirty="0">
                <a:solidFill>
                  <a:srgbClr val="3333FF"/>
                </a:solidFill>
                <a:latin typeface="Arial" pitchFamily="34" charset="0"/>
                <a:ea typeface="HGP創英角ｺﾞｼｯｸUB" pitchFamily="50" charset="-128"/>
                <a:cs typeface="Arial" pitchFamily="34" charset="0"/>
              </a:rPr>
              <a:t>頻繁にアクセスするデータでも性能は安定。</a:t>
            </a:r>
          </a:p>
          <a:p>
            <a:pPr>
              <a:lnSpc>
                <a:spcPct val="110000"/>
              </a:lnSpc>
              <a:buFont typeface="Wingdings" pitchFamily="2" charset="2"/>
              <a:buChar char="l"/>
            </a:pPr>
            <a:r>
              <a:rPr lang="ja-JP" altLang="en-US" sz="1400" u="sng" dirty="0">
                <a:solidFill>
                  <a:srgbClr val="3333FF"/>
                </a:solidFill>
                <a:latin typeface="Arial" pitchFamily="34" charset="0"/>
                <a:ea typeface="HGP創英角ｺﾞｼｯｸUB" pitchFamily="50" charset="-128"/>
                <a:cs typeface="Arial" pitchFamily="34" charset="0"/>
              </a:rPr>
              <a:t>容量の削減率が高い</a:t>
            </a:r>
            <a:r>
              <a:rPr lang="en-US" altLang="ja-JP" sz="1400" u="sng" dirty="0">
                <a:solidFill>
                  <a:srgbClr val="3333FF"/>
                </a:solidFill>
                <a:latin typeface="Arial" pitchFamily="34" charset="0"/>
                <a:ea typeface="HGP創英角ｺﾞｼｯｸUB" pitchFamily="50" charset="-128"/>
                <a:cs typeface="Arial" pitchFamily="34" charset="0"/>
              </a:rPr>
              <a:t>(</a:t>
            </a:r>
            <a:r>
              <a:rPr lang="ja-JP" altLang="en-US" sz="1400" u="sng" dirty="0">
                <a:solidFill>
                  <a:srgbClr val="3333FF"/>
                </a:solidFill>
                <a:latin typeface="Arial" pitchFamily="34" charset="0"/>
                <a:ea typeface="HGP創英角ｺﾞｼｯｸUB" pitchFamily="50" charset="-128"/>
                <a:cs typeface="Arial" pitchFamily="34" charset="0"/>
              </a:rPr>
              <a:t>数分の一から数十／数百分の一</a:t>
            </a:r>
            <a:r>
              <a:rPr lang="en-US" altLang="ja-JP" sz="1400" u="sng" dirty="0">
                <a:solidFill>
                  <a:srgbClr val="3333FF"/>
                </a:solidFill>
                <a:latin typeface="Arial" pitchFamily="34" charset="0"/>
                <a:ea typeface="HGP創英角ｺﾞｼｯｸUB" pitchFamily="50" charset="-128"/>
                <a:cs typeface="Arial" pitchFamily="34" charset="0"/>
              </a:rPr>
              <a:t>)</a:t>
            </a:r>
          </a:p>
        </p:txBody>
      </p:sp>
      <p:sp>
        <p:nvSpPr>
          <p:cNvPr id="719881" name="Line 9"/>
          <p:cNvSpPr>
            <a:spLocks noChangeShapeType="1"/>
          </p:cNvSpPr>
          <p:nvPr/>
        </p:nvSpPr>
        <p:spPr bwMode="auto">
          <a:xfrm>
            <a:off x="990600" y="1752600"/>
            <a:ext cx="32004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2" name="Line 10"/>
          <p:cNvSpPr>
            <a:spLocks noChangeShapeType="1"/>
          </p:cNvSpPr>
          <p:nvPr/>
        </p:nvSpPr>
        <p:spPr bwMode="auto">
          <a:xfrm>
            <a:off x="5715000" y="1752600"/>
            <a:ext cx="2819400" cy="0"/>
          </a:xfrm>
          <a:prstGeom prst="line">
            <a:avLst/>
          </a:prstGeom>
          <a:noFill/>
          <a:ln w="190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885" name="Rectangle 13"/>
          <p:cNvSpPr>
            <a:spLocks noChangeArrowheads="1"/>
          </p:cNvSpPr>
          <p:nvPr/>
        </p:nvSpPr>
        <p:spPr bwMode="auto">
          <a:xfrm>
            <a:off x="1447800" y="44196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888" name="Rectangle 16"/>
          <p:cNvSpPr>
            <a:spLocks noChangeArrowheads="1"/>
          </p:cNvSpPr>
          <p:nvPr/>
        </p:nvSpPr>
        <p:spPr bwMode="auto">
          <a:xfrm>
            <a:off x="9144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889" name="Rectangle 17"/>
          <p:cNvSpPr>
            <a:spLocks noChangeArrowheads="1"/>
          </p:cNvSpPr>
          <p:nvPr/>
        </p:nvSpPr>
        <p:spPr bwMode="auto">
          <a:xfrm>
            <a:off x="14478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897" name="Rectangle 25"/>
          <p:cNvSpPr>
            <a:spLocks noChangeArrowheads="1"/>
          </p:cNvSpPr>
          <p:nvPr/>
        </p:nvSpPr>
        <p:spPr bwMode="auto">
          <a:xfrm>
            <a:off x="9144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898" name="Rectangle 26"/>
          <p:cNvSpPr>
            <a:spLocks noChangeArrowheads="1"/>
          </p:cNvSpPr>
          <p:nvPr/>
        </p:nvSpPr>
        <p:spPr bwMode="auto">
          <a:xfrm>
            <a:off x="914400" y="5730875"/>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02" name="Rectangle 30"/>
          <p:cNvSpPr>
            <a:spLocks noChangeArrowheads="1"/>
          </p:cNvSpPr>
          <p:nvPr/>
        </p:nvSpPr>
        <p:spPr bwMode="auto">
          <a:xfrm>
            <a:off x="1447800" y="5730875"/>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03" name="Rectangle 31"/>
          <p:cNvSpPr>
            <a:spLocks noChangeArrowheads="1"/>
          </p:cNvSpPr>
          <p:nvPr/>
        </p:nvSpPr>
        <p:spPr bwMode="auto">
          <a:xfrm>
            <a:off x="914400" y="5273675"/>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04" name="Rectangle 32"/>
          <p:cNvSpPr>
            <a:spLocks noChangeArrowheads="1"/>
          </p:cNvSpPr>
          <p:nvPr/>
        </p:nvSpPr>
        <p:spPr bwMode="auto">
          <a:xfrm>
            <a:off x="1447800" y="5273675"/>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08" name="Text Box 36"/>
          <p:cNvSpPr txBox="1">
            <a:spLocks noChangeArrowheads="1"/>
          </p:cNvSpPr>
          <p:nvPr/>
        </p:nvSpPr>
        <p:spPr bwMode="auto">
          <a:xfrm>
            <a:off x="1063265" y="50292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ファイル２</a:t>
            </a:r>
          </a:p>
        </p:txBody>
      </p:sp>
      <p:sp>
        <p:nvSpPr>
          <p:cNvPr id="719909" name="Text Box 37"/>
          <p:cNvSpPr txBox="1">
            <a:spLocks noChangeArrowheads="1"/>
          </p:cNvSpPr>
          <p:nvPr/>
        </p:nvSpPr>
        <p:spPr bwMode="auto">
          <a:xfrm>
            <a:off x="1064853" y="3733800"/>
            <a:ext cx="8008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dirty="0">
                <a:solidFill>
                  <a:srgbClr val="3366FF"/>
                </a:solidFill>
                <a:latin typeface="Arial" pitchFamily="34" charset="0"/>
                <a:ea typeface="HGP創英角ｺﾞｼｯｸUB" pitchFamily="50" charset="-128"/>
                <a:cs typeface="Arial" pitchFamily="34" charset="0"/>
              </a:rPr>
              <a:t>ファイル１</a:t>
            </a:r>
          </a:p>
        </p:txBody>
      </p:sp>
      <p:sp>
        <p:nvSpPr>
          <p:cNvPr id="719910" name="AutoShape 38"/>
          <p:cNvSpPr>
            <a:spLocks noChangeArrowheads="1"/>
          </p:cNvSpPr>
          <p:nvPr/>
        </p:nvSpPr>
        <p:spPr bwMode="auto">
          <a:xfrm>
            <a:off x="3733800" y="3429000"/>
            <a:ext cx="1676400" cy="2971800"/>
          </a:xfrm>
          <a:prstGeom prst="can">
            <a:avLst>
              <a:gd name="adj" fmla="val 131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12" name="Rectangle 40"/>
          <p:cNvSpPr>
            <a:spLocks noChangeArrowheads="1"/>
          </p:cNvSpPr>
          <p:nvPr/>
        </p:nvSpPr>
        <p:spPr bwMode="auto">
          <a:xfrm>
            <a:off x="40386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13" name="Rectangle 41"/>
          <p:cNvSpPr>
            <a:spLocks noChangeArrowheads="1"/>
          </p:cNvSpPr>
          <p:nvPr/>
        </p:nvSpPr>
        <p:spPr bwMode="auto">
          <a:xfrm>
            <a:off x="45720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14" name="Rectangle 42"/>
          <p:cNvSpPr>
            <a:spLocks noChangeArrowheads="1"/>
          </p:cNvSpPr>
          <p:nvPr/>
        </p:nvSpPr>
        <p:spPr bwMode="auto">
          <a:xfrm>
            <a:off x="40386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15" name="Rectangle 43"/>
          <p:cNvSpPr>
            <a:spLocks noChangeArrowheads="1"/>
          </p:cNvSpPr>
          <p:nvPr/>
        </p:nvSpPr>
        <p:spPr bwMode="auto">
          <a:xfrm>
            <a:off x="45720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19" name="Rectangle 47"/>
          <p:cNvSpPr>
            <a:spLocks noChangeArrowheads="1"/>
          </p:cNvSpPr>
          <p:nvPr/>
        </p:nvSpPr>
        <p:spPr bwMode="auto">
          <a:xfrm>
            <a:off x="3962400" y="3733800"/>
            <a:ext cx="1219200" cy="1219200"/>
          </a:xfrm>
          <a:prstGeom prst="rect">
            <a:avLst/>
          </a:prstGeom>
          <a:noFill/>
          <a:ln w="19050" algn="ctr">
            <a:solidFill>
              <a:srgbClr val="3366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0" name="Rectangle 48"/>
          <p:cNvSpPr>
            <a:spLocks noChangeArrowheads="1"/>
          </p:cNvSpPr>
          <p:nvPr/>
        </p:nvSpPr>
        <p:spPr bwMode="auto">
          <a:xfrm>
            <a:off x="3962400" y="5029200"/>
            <a:ext cx="1219200" cy="1219200"/>
          </a:xfrm>
          <a:prstGeom prst="rect">
            <a:avLst/>
          </a:prstGeom>
          <a:noFill/>
          <a:ln w="19050" algn="ctr">
            <a:solidFill>
              <a:srgbClr val="3366F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19922" name="Text Box 50"/>
          <p:cNvSpPr txBox="1">
            <a:spLocks noChangeArrowheads="1"/>
          </p:cNvSpPr>
          <p:nvPr/>
        </p:nvSpPr>
        <p:spPr bwMode="auto">
          <a:xfrm>
            <a:off x="4094459" y="3733800"/>
            <a:ext cx="99318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solidFill>
                  <a:srgbClr val="3366FF"/>
                </a:solidFill>
                <a:latin typeface="Arial" pitchFamily="34" charset="0"/>
                <a:ea typeface="HGP創英角ｺﾞｼｯｸUB" pitchFamily="50" charset="-128"/>
                <a:cs typeface="Arial" pitchFamily="34" charset="0"/>
              </a:rPr>
              <a:t>既存ファイル</a:t>
            </a:r>
          </a:p>
        </p:txBody>
      </p:sp>
      <p:sp>
        <p:nvSpPr>
          <p:cNvPr id="719924" name="Rectangle 52"/>
          <p:cNvSpPr>
            <a:spLocks noChangeArrowheads="1"/>
          </p:cNvSpPr>
          <p:nvPr/>
        </p:nvSpPr>
        <p:spPr bwMode="auto">
          <a:xfrm>
            <a:off x="7162800" y="4876800"/>
            <a:ext cx="533400" cy="457200"/>
          </a:xfrm>
          <a:prstGeom prst="rect">
            <a:avLst/>
          </a:prstGeom>
          <a:solidFill>
            <a:schemeClr val="accent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D</a:t>
            </a:r>
          </a:p>
        </p:txBody>
      </p:sp>
      <p:sp>
        <p:nvSpPr>
          <p:cNvPr id="719925" name="Rectangle 53"/>
          <p:cNvSpPr>
            <a:spLocks noChangeArrowheads="1"/>
          </p:cNvSpPr>
          <p:nvPr/>
        </p:nvSpPr>
        <p:spPr bwMode="auto">
          <a:xfrm>
            <a:off x="7162800" y="3962400"/>
            <a:ext cx="533400" cy="457200"/>
          </a:xfrm>
          <a:prstGeom prst="rect">
            <a:avLst/>
          </a:prstGeom>
          <a:solidFill>
            <a:schemeClr val="tx1"/>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A</a:t>
            </a:r>
          </a:p>
        </p:txBody>
      </p:sp>
      <p:sp>
        <p:nvSpPr>
          <p:cNvPr id="719926" name="Rectangle 54"/>
          <p:cNvSpPr>
            <a:spLocks noChangeArrowheads="1"/>
          </p:cNvSpPr>
          <p:nvPr/>
        </p:nvSpPr>
        <p:spPr bwMode="auto">
          <a:xfrm>
            <a:off x="7696200" y="3962400"/>
            <a:ext cx="533400" cy="457200"/>
          </a:xfrm>
          <a:prstGeom prst="rect">
            <a:avLst/>
          </a:prstGeom>
          <a:solidFill>
            <a:srgbClr val="0066FF"/>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B</a:t>
            </a:r>
          </a:p>
        </p:txBody>
      </p:sp>
      <p:sp>
        <p:nvSpPr>
          <p:cNvPr id="719927" name="Rectangle 55"/>
          <p:cNvSpPr>
            <a:spLocks noChangeArrowheads="1"/>
          </p:cNvSpPr>
          <p:nvPr/>
        </p:nvSpPr>
        <p:spPr bwMode="auto">
          <a:xfrm>
            <a:off x="7162800" y="4419600"/>
            <a:ext cx="533400" cy="457200"/>
          </a:xfrm>
          <a:prstGeom prst="rect">
            <a:avLst/>
          </a:prstGeom>
          <a:solidFill>
            <a:srgbClr val="FF99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C</a:t>
            </a:r>
          </a:p>
        </p:txBody>
      </p:sp>
      <p:sp>
        <p:nvSpPr>
          <p:cNvPr id="719928" name="Rectangle 56"/>
          <p:cNvSpPr>
            <a:spLocks noChangeArrowheads="1"/>
          </p:cNvSpPr>
          <p:nvPr/>
        </p:nvSpPr>
        <p:spPr bwMode="auto">
          <a:xfrm>
            <a:off x="7696200" y="4419600"/>
            <a:ext cx="533400" cy="457200"/>
          </a:xfrm>
          <a:prstGeom prst="rect">
            <a:avLst/>
          </a:prstGeom>
          <a:solidFill>
            <a:schemeClr val="folHlink"/>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E</a:t>
            </a:r>
          </a:p>
        </p:txBody>
      </p:sp>
      <p:sp>
        <p:nvSpPr>
          <p:cNvPr id="719929" name="Rectangle 57"/>
          <p:cNvSpPr>
            <a:spLocks noChangeArrowheads="1"/>
          </p:cNvSpPr>
          <p:nvPr/>
        </p:nvSpPr>
        <p:spPr bwMode="auto">
          <a:xfrm>
            <a:off x="7696200" y="4876800"/>
            <a:ext cx="533400" cy="457200"/>
          </a:xfrm>
          <a:prstGeom prst="rect">
            <a:avLst/>
          </a:prstGeom>
          <a:solidFill>
            <a:srgbClr val="FF0000"/>
          </a:solidFill>
          <a:ln w="381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a:solidFill>
                  <a:schemeClr val="bg1"/>
                </a:solidFill>
                <a:latin typeface="Arial" pitchFamily="34" charset="0"/>
                <a:ea typeface="HGP創英角ｺﾞｼｯｸUB" pitchFamily="50" charset="-128"/>
                <a:cs typeface="Arial" pitchFamily="34" charset="0"/>
              </a:rPr>
              <a:t>F</a:t>
            </a:r>
          </a:p>
        </p:txBody>
      </p:sp>
      <p:sp>
        <p:nvSpPr>
          <p:cNvPr id="719936" name="Line 64"/>
          <p:cNvSpPr>
            <a:spLocks noChangeShapeType="1"/>
          </p:cNvSpPr>
          <p:nvPr/>
        </p:nvSpPr>
        <p:spPr bwMode="auto">
          <a:xfrm>
            <a:off x="2286000" y="44196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19937" name="Text Box 65"/>
          <p:cNvSpPr txBox="1">
            <a:spLocks noChangeArrowheads="1"/>
          </p:cNvSpPr>
          <p:nvPr/>
        </p:nvSpPr>
        <p:spPr bwMode="auto">
          <a:xfrm>
            <a:off x="2286000" y="4495800"/>
            <a:ext cx="1371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書き込むべき</a:t>
            </a:r>
          </a:p>
          <a:p>
            <a:r>
              <a:rPr lang="ja-JP" altLang="en-US" sz="1000">
                <a:solidFill>
                  <a:srgbClr val="3366FF"/>
                </a:solidFill>
                <a:latin typeface="Arial" pitchFamily="34" charset="0"/>
                <a:ea typeface="HGP創英角ｺﾞｼｯｸUB" pitchFamily="50" charset="-128"/>
                <a:cs typeface="Arial" pitchFamily="34" charset="0"/>
              </a:rPr>
              <a:t>ブロックが、同じかどうかを比較</a:t>
            </a:r>
          </a:p>
        </p:txBody>
      </p:sp>
      <p:sp>
        <p:nvSpPr>
          <p:cNvPr id="719946" name="Text Box 74"/>
          <p:cNvSpPr txBox="1">
            <a:spLocks noChangeArrowheads="1"/>
          </p:cNvSpPr>
          <p:nvPr/>
        </p:nvSpPr>
        <p:spPr bwMode="auto">
          <a:xfrm>
            <a:off x="5486400" y="4419600"/>
            <a:ext cx="13716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rgbClr val="3366FF"/>
                </a:solidFill>
                <a:latin typeface="Arial" pitchFamily="34" charset="0"/>
                <a:ea typeface="HGP創英角ｺﾞｼｯｸUB" pitchFamily="50" charset="-128"/>
                <a:cs typeface="Arial" pitchFamily="34" charset="0"/>
              </a:rPr>
              <a:t>ファイル１と２として、ブロックに緋も付けて保存</a:t>
            </a:r>
          </a:p>
        </p:txBody>
      </p:sp>
      <p:sp>
        <p:nvSpPr>
          <p:cNvPr id="719948" name="Line 76"/>
          <p:cNvSpPr>
            <a:spLocks noChangeShapeType="1"/>
          </p:cNvSpPr>
          <p:nvPr/>
        </p:nvSpPr>
        <p:spPr bwMode="auto">
          <a:xfrm>
            <a:off x="5410200" y="4343400"/>
            <a:ext cx="14478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020717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4428</TotalTime>
  <Words>1582</Words>
  <Application>Microsoft Macintosh PowerPoint</Application>
  <PresentationFormat>画面に合わせる (4:3)</PresentationFormat>
  <Paragraphs>382</Paragraphs>
  <Slides>17</Slides>
  <Notes>8</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0905_Juku</vt:lpstr>
      <vt:lpstr>データベースとストレージ の最新動向</vt:lpstr>
      <vt:lpstr>ストレージ･テクノロジーが注目される理由</vt:lpstr>
      <vt:lpstr>フラッシュ･ストレージ／半導体の進化から取り残されるHDD</vt:lpstr>
      <vt:lpstr>フラッシュ･ストレージ／半導体ストレージとその分類</vt:lpstr>
      <vt:lpstr>フラッシュ･ストレージ／性能比較と用途</vt:lpstr>
      <vt:lpstr>フラッシュ･ストレージ／提供される価値</vt:lpstr>
      <vt:lpstr>フラッシュ･ストレージ／ 普及の背景</vt:lpstr>
      <vt:lpstr>重複排除（１）</vt:lpstr>
      <vt:lpstr>重複排除（２）</vt:lpstr>
      <vt:lpstr>シンプロビジョニング（１）</vt:lpstr>
      <vt:lpstr>シンプロビジョニング（２）</vt:lpstr>
      <vt:lpstr>シンプロビジョニング（３）</vt:lpstr>
      <vt:lpstr>ストレージの仮想化との関係</vt:lpstr>
      <vt:lpstr>インメモリー・データベース</vt:lpstr>
      <vt:lpstr>デュアル･フォーマット・データベース</vt:lpstr>
      <vt:lpstr>ビッグ・データ + BIへの期待</vt:lpstr>
      <vt:lpstr>データベースとストレージの将来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斎藤 昌義</cp:lastModifiedBy>
  <cp:revision>717</cp:revision>
  <dcterms:created xsi:type="dcterms:W3CDTF">2008-07-07T05:29:44Z</dcterms:created>
  <dcterms:modified xsi:type="dcterms:W3CDTF">2013-10-23T23:15:05Z</dcterms:modified>
</cp:coreProperties>
</file>