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75"/>
  </p:notesMasterIdLst>
  <p:handoutMasterIdLst>
    <p:handoutMasterId r:id="rId76"/>
  </p:handoutMasterIdLst>
  <p:sldIdLst>
    <p:sldId id="752" r:id="rId3"/>
    <p:sldId id="796" r:id="rId4"/>
    <p:sldId id="799" r:id="rId5"/>
    <p:sldId id="800" r:id="rId6"/>
    <p:sldId id="801" r:id="rId7"/>
    <p:sldId id="802" r:id="rId8"/>
    <p:sldId id="803" r:id="rId9"/>
    <p:sldId id="804" r:id="rId10"/>
    <p:sldId id="805" r:id="rId11"/>
    <p:sldId id="806" r:id="rId12"/>
    <p:sldId id="807" r:id="rId13"/>
    <p:sldId id="808" r:id="rId14"/>
    <p:sldId id="809" r:id="rId15"/>
    <p:sldId id="813" r:id="rId16"/>
    <p:sldId id="814" r:id="rId17"/>
    <p:sldId id="815" r:id="rId18"/>
    <p:sldId id="816" r:id="rId19"/>
    <p:sldId id="817" r:id="rId20"/>
    <p:sldId id="820" r:id="rId21"/>
    <p:sldId id="821" r:id="rId22"/>
    <p:sldId id="822" r:id="rId23"/>
    <p:sldId id="823" r:id="rId24"/>
    <p:sldId id="878" r:id="rId25"/>
    <p:sldId id="819" r:id="rId26"/>
    <p:sldId id="825" r:id="rId27"/>
    <p:sldId id="827" r:id="rId28"/>
    <p:sldId id="826" r:id="rId29"/>
    <p:sldId id="879" r:id="rId30"/>
    <p:sldId id="828" r:id="rId31"/>
    <p:sldId id="824" r:id="rId32"/>
    <p:sldId id="829" r:id="rId33"/>
    <p:sldId id="830" r:id="rId34"/>
    <p:sldId id="831" r:id="rId35"/>
    <p:sldId id="832" r:id="rId36"/>
    <p:sldId id="833" r:id="rId37"/>
    <p:sldId id="840" r:id="rId38"/>
    <p:sldId id="834" r:id="rId39"/>
    <p:sldId id="835" r:id="rId40"/>
    <p:sldId id="881" r:id="rId41"/>
    <p:sldId id="810" r:id="rId42"/>
    <p:sldId id="880" r:id="rId43"/>
    <p:sldId id="836" r:id="rId44"/>
    <p:sldId id="837" r:id="rId45"/>
    <p:sldId id="838" r:id="rId46"/>
    <p:sldId id="839" r:id="rId47"/>
    <p:sldId id="842" r:id="rId48"/>
    <p:sldId id="873" r:id="rId49"/>
    <p:sldId id="875" r:id="rId50"/>
    <p:sldId id="876" r:id="rId51"/>
    <p:sldId id="877" r:id="rId52"/>
    <p:sldId id="874" r:id="rId53"/>
    <p:sldId id="844" r:id="rId54"/>
    <p:sldId id="845" r:id="rId55"/>
    <p:sldId id="854" r:id="rId56"/>
    <p:sldId id="872" r:id="rId57"/>
    <p:sldId id="843" r:id="rId58"/>
    <p:sldId id="886" r:id="rId59"/>
    <p:sldId id="887" r:id="rId60"/>
    <p:sldId id="863" r:id="rId61"/>
    <p:sldId id="864" r:id="rId62"/>
    <p:sldId id="885" r:id="rId63"/>
    <p:sldId id="888" r:id="rId64"/>
    <p:sldId id="866" r:id="rId65"/>
    <p:sldId id="860" r:id="rId66"/>
    <p:sldId id="861" r:id="rId67"/>
    <p:sldId id="862" r:id="rId68"/>
    <p:sldId id="859" r:id="rId69"/>
    <p:sldId id="851" r:id="rId70"/>
    <p:sldId id="884" r:id="rId71"/>
    <p:sldId id="883" r:id="rId72"/>
    <p:sldId id="882" r:id="rId73"/>
    <p:sldId id="852" r:id="rId74"/>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0CF"/>
    <a:srgbClr val="FFE389"/>
    <a:srgbClr val="FF9933"/>
    <a:srgbClr val="4168A7"/>
    <a:srgbClr val="CC3300"/>
    <a:srgbClr val="FF3300"/>
    <a:srgbClr val="FFA893"/>
    <a:srgbClr val="BED3FE"/>
    <a:srgbClr val="5F84C1"/>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334" autoAdjust="0"/>
    <p:restoredTop sz="97436" autoAdjust="0"/>
  </p:normalViewPr>
  <p:slideViewPr>
    <p:cSldViewPr>
      <p:cViewPr>
        <p:scale>
          <a:sx n="80" d="100"/>
          <a:sy n="80" d="100"/>
        </p:scale>
        <p:origin x="-606" y="-1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0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34A3F-1CEB-4797-B01B-4A5897F4795C}" type="doc">
      <dgm:prSet loTypeId="urn:microsoft.com/office/officeart/2005/8/layout/venn2" loCatId="relationship" qsTypeId="urn:microsoft.com/office/officeart/2005/8/quickstyle/simple1" qsCatId="simple" csTypeId="urn:microsoft.com/office/officeart/2005/8/colors/colorful5" csCatId="colorful" phldr="1"/>
      <dgm:spPr/>
    </dgm:pt>
    <dgm:pt modelId="{01A94393-253D-45AA-9644-B52BA1984C17}">
      <dgm:prSet phldrT="[テキスト]" custT="1"/>
      <dgm:spPr/>
      <dgm:t>
        <a:bodyPr/>
        <a:lstStyle/>
        <a:p>
          <a:r>
            <a:rPr kumimoji="1" lang="ja-JP" altLang="en-US" sz="1200" b="1" baseline="0" dirty="0" smtClean="0">
              <a:latin typeface="Century Gothic" pitchFamily="34" charset="0"/>
              <a:ea typeface="HG丸ｺﾞｼｯｸM-PRO" pitchFamily="50" charset="-128"/>
            </a:rPr>
            <a:t>インストーラ</a:t>
          </a:r>
          <a:endParaRPr kumimoji="1" lang="en-US" altLang="ja-JP" sz="1200" b="1" baseline="0" dirty="0" smtClean="0">
            <a:latin typeface="Century Gothic" pitchFamily="34" charset="0"/>
            <a:ea typeface="HG丸ｺﾞｼｯｸM-PRO" pitchFamily="50" charset="-128"/>
          </a:endParaRPr>
        </a:p>
      </dgm:t>
    </dgm:pt>
    <dgm:pt modelId="{4864636B-332C-4917-8D6E-CBCD1BF5B8D3}" type="par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2C52AB49-6E0A-4919-BD3A-1C98159E1EA0}" type="sib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1AD3B09F-7E61-46AC-81AE-980CB9E9D246}">
      <dgm:prSet phldrT="[テキスト]" custT="1"/>
      <dgm:spPr/>
      <dgm:t>
        <a:bodyPr/>
        <a:lstStyle/>
        <a:p>
          <a:r>
            <a:rPr kumimoji="1" lang="ja-JP" altLang="en-US" sz="1200" b="1" baseline="0" dirty="0" smtClean="0">
              <a:latin typeface="Century Gothic" pitchFamily="34" charset="0"/>
              <a:ea typeface="HG丸ｺﾞｼｯｸM-PRO" pitchFamily="50" charset="-128"/>
            </a:rPr>
            <a:t>アプリケーション</a:t>
          </a:r>
          <a:endParaRPr kumimoji="1" lang="en-US" altLang="ja-JP" sz="1200" b="1" baseline="0" dirty="0" smtClean="0">
            <a:latin typeface="Century Gothic" pitchFamily="34" charset="0"/>
            <a:ea typeface="HG丸ｺﾞｼｯｸM-PRO" pitchFamily="50" charset="-128"/>
          </a:endParaRPr>
        </a:p>
      </dgm:t>
    </dgm:pt>
    <dgm:pt modelId="{E8A744B8-DB01-41B8-A692-46A58492FD82}" type="par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0219613F-A236-4BE1-82BE-64ECA596BE0B}" type="sib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339C62BC-0B15-4BC7-B44C-7198BA82620E}">
      <dgm:prSet phldrT="[テキスト]" custT="1"/>
      <dgm:spPr/>
      <dgm:t>
        <a:bodyPr/>
        <a:lstStyle/>
        <a:p>
          <a:r>
            <a:rPr kumimoji="1" lang="ja-JP" altLang="en-US" sz="1200" b="1" baseline="0" dirty="0" smtClean="0">
              <a:latin typeface="Century Gothic" pitchFamily="34" charset="0"/>
              <a:ea typeface="HG丸ｺﾞｼｯｸM-PRO" pitchFamily="50" charset="-128"/>
            </a:rPr>
            <a:t>システムソフトウェア</a:t>
          </a:r>
          <a:endParaRPr kumimoji="1" lang="en-US" altLang="ja-JP" sz="1200" b="1" baseline="0" dirty="0" smtClean="0">
            <a:latin typeface="Century Gothic" pitchFamily="34" charset="0"/>
            <a:ea typeface="HG丸ｺﾞｼｯｸM-PRO" pitchFamily="50" charset="-128"/>
          </a:endParaRPr>
        </a:p>
      </dgm:t>
    </dgm:pt>
    <dgm:pt modelId="{932727D5-EB84-4F70-A112-A7F5D52B285A}" type="par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9C7BC589-CB04-4344-876D-E22C858C1F34}" type="sib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F8BF9914-6822-4176-B337-C01092450D79}">
      <dgm:prSet phldrT="[テキスト]" custT="1"/>
      <dgm:spPr/>
      <dgm:t>
        <a:bodyPr/>
        <a:lstStyle/>
        <a:p>
          <a:r>
            <a:rPr kumimoji="1" lang="ja-JP" altLang="en-US" sz="1200" b="1" baseline="0" dirty="0" smtClean="0">
              <a:latin typeface="Century Gothic" pitchFamily="34" charset="0"/>
              <a:ea typeface="HG丸ｺﾞｼｯｸM-PRO" pitchFamily="50" charset="-128"/>
            </a:rPr>
            <a:t>ライブラリ</a:t>
          </a:r>
          <a:endParaRPr kumimoji="1" lang="en-US" altLang="ja-JP" sz="1200" b="1" baseline="0" dirty="0" smtClean="0">
            <a:latin typeface="Century Gothic" pitchFamily="34" charset="0"/>
            <a:ea typeface="HG丸ｺﾞｼｯｸM-PRO" pitchFamily="50" charset="-128"/>
          </a:endParaRPr>
        </a:p>
      </dgm:t>
    </dgm:pt>
    <dgm:pt modelId="{CA031FBC-A02B-4C35-AF28-A7CA2A7077A6}" type="par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33165745-9A9F-4C74-808D-D49D47A56C04}" type="sib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E57535F1-7ED2-4274-B20D-9F57D6BE41AA}">
      <dgm:prSet phldrT="[テキスト]" custT="1"/>
      <dgm:spPr/>
      <dgm:t>
        <a:bodyPr/>
        <a:lstStyle/>
        <a:p>
          <a:r>
            <a:rPr kumimoji="1" lang="ja-JP" altLang="en-US" sz="1200" b="1" baseline="0" dirty="0" smtClean="0">
              <a:latin typeface="Century Gothic" pitchFamily="34" charset="0"/>
              <a:ea typeface="HG丸ｺﾞｼｯｸM-PRO" pitchFamily="50" charset="-128"/>
            </a:rPr>
            <a:t>カーネル</a:t>
          </a:r>
          <a:endParaRPr kumimoji="1" lang="en-US" altLang="ja-JP" sz="1200" b="1" baseline="0" dirty="0" smtClean="0">
            <a:latin typeface="Century Gothic" pitchFamily="34" charset="0"/>
            <a:ea typeface="HG丸ｺﾞｼｯｸM-PRO" pitchFamily="50" charset="-128"/>
          </a:endParaRPr>
        </a:p>
      </dgm:t>
    </dgm:pt>
    <dgm:pt modelId="{86BAF16C-E854-4AEF-8832-BDF311EF65B5}" type="par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8D7802FE-7766-488D-BE14-943A1563BE7F}" type="sib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E06EFBAA-2EE0-4324-BB20-DAC7EB3291A5}" type="pres">
      <dgm:prSet presAssocID="{8B734A3F-1CEB-4797-B01B-4A5897F4795C}" presName="Name0" presStyleCnt="0">
        <dgm:presLayoutVars>
          <dgm:chMax val="7"/>
          <dgm:resizeHandles val="exact"/>
        </dgm:presLayoutVars>
      </dgm:prSet>
      <dgm:spPr/>
    </dgm:pt>
    <dgm:pt modelId="{73CFA2E0-DF4F-488E-817A-8C833F3B0680}" type="pres">
      <dgm:prSet presAssocID="{8B734A3F-1CEB-4797-B01B-4A5897F4795C}" presName="comp1" presStyleCnt="0"/>
      <dgm:spPr/>
    </dgm:pt>
    <dgm:pt modelId="{E0D6A14E-4EAF-4881-AAE8-74CCC69FB1DF}" type="pres">
      <dgm:prSet presAssocID="{8B734A3F-1CEB-4797-B01B-4A5897F4795C}" presName="circle1" presStyleLbl="node1" presStyleIdx="0" presStyleCnt="5"/>
      <dgm:spPr/>
      <dgm:t>
        <a:bodyPr/>
        <a:lstStyle/>
        <a:p>
          <a:endParaRPr kumimoji="1" lang="ja-JP" altLang="en-US"/>
        </a:p>
      </dgm:t>
    </dgm:pt>
    <dgm:pt modelId="{DC39603E-0151-4161-B867-784239303AB6}" type="pres">
      <dgm:prSet presAssocID="{8B734A3F-1CEB-4797-B01B-4A5897F4795C}" presName="c1text" presStyleLbl="node1" presStyleIdx="0" presStyleCnt="5">
        <dgm:presLayoutVars>
          <dgm:bulletEnabled val="1"/>
        </dgm:presLayoutVars>
      </dgm:prSet>
      <dgm:spPr/>
      <dgm:t>
        <a:bodyPr/>
        <a:lstStyle/>
        <a:p>
          <a:endParaRPr kumimoji="1" lang="ja-JP" altLang="en-US"/>
        </a:p>
      </dgm:t>
    </dgm:pt>
    <dgm:pt modelId="{91B099EC-C583-4A2F-A265-A519A6802D00}" type="pres">
      <dgm:prSet presAssocID="{8B734A3F-1CEB-4797-B01B-4A5897F4795C}" presName="comp2" presStyleCnt="0"/>
      <dgm:spPr/>
    </dgm:pt>
    <dgm:pt modelId="{1DCE8C2C-A5D6-42CC-AF58-CB8FB391E689}" type="pres">
      <dgm:prSet presAssocID="{8B734A3F-1CEB-4797-B01B-4A5897F4795C}" presName="circle2" presStyleLbl="node1" presStyleIdx="1" presStyleCnt="5"/>
      <dgm:spPr/>
      <dgm:t>
        <a:bodyPr/>
        <a:lstStyle/>
        <a:p>
          <a:endParaRPr kumimoji="1" lang="ja-JP" altLang="en-US"/>
        </a:p>
      </dgm:t>
    </dgm:pt>
    <dgm:pt modelId="{8DCCB135-373B-407A-9B98-F66769FFE7D9}" type="pres">
      <dgm:prSet presAssocID="{8B734A3F-1CEB-4797-B01B-4A5897F4795C}" presName="c2text" presStyleLbl="node1" presStyleIdx="1" presStyleCnt="5">
        <dgm:presLayoutVars>
          <dgm:bulletEnabled val="1"/>
        </dgm:presLayoutVars>
      </dgm:prSet>
      <dgm:spPr/>
      <dgm:t>
        <a:bodyPr/>
        <a:lstStyle/>
        <a:p>
          <a:endParaRPr kumimoji="1" lang="ja-JP" altLang="en-US"/>
        </a:p>
      </dgm:t>
    </dgm:pt>
    <dgm:pt modelId="{D8DF2890-2F7B-45E2-ADFD-D637F20FC44B}" type="pres">
      <dgm:prSet presAssocID="{8B734A3F-1CEB-4797-B01B-4A5897F4795C}" presName="comp3" presStyleCnt="0"/>
      <dgm:spPr/>
    </dgm:pt>
    <dgm:pt modelId="{ABA47677-6A22-4385-A7B4-4A8B91629B96}" type="pres">
      <dgm:prSet presAssocID="{8B734A3F-1CEB-4797-B01B-4A5897F4795C}" presName="circle3" presStyleLbl="node1" presStyleIdx="2" presStyleCnt="5"/>
      <dgm:spPr/>
      <dgm:t>
        <a:bodyPr/>
        <a:lstStyle/>
        <a:p>
          <a:endParaRPr kumimoji="1" lang="ja-JP" altLang="en-US"/>
        </a:p>
      </dgm:t>
    </dgm:pt>
    <dgm:pt modelId="{993331BA-136F-44A2-B7A8-1DA384DE456E}" type="pres">
      <dgm:prSet presAssocID="{8B734A3F-1CEB-4797-B01B-4A5897F4795C}" presName="c3text" presStyleLbl="node1" presStyleIdx="2" presStyleCnt="5">
        <dgm:presLayoutVars>
          <dgm:bulletEnabled val="1"/>
        </dgm:presLayoutVars>
      </dgm:prSet>
      <dgm:spPr/>
      <dgm:t>
        <a:bodyPr/>
        <a:lstStyle/>
        <a:p>
          <a:endParaRPr kumimoji="1" lang="ja-JP" altLang="en-US"/>
        </a:p>
      </dgm:t>
    </dgm:pt>
    <dgm:pt modelId="{AE63820E-A748-446D-B272-3149A7DD62FC}" type="pres">
      <dgm:prSet presAssocID="{8B734A3F-1CEB-4797-B01B-4A5897F4795C}" presName="comp4" presStyleCnt="0"/>
      <dgm:spPr/>
    </dgm:pt>
    <dgm:pt modelId="{4027BDE4-10CB-41D0-82AA-A8C97A8E85B2}" type="pres">
      <dgm:prSet presAssocID="{8B734A3F-1CEB-4797-B01B-4A5897F4795C}" presName="circle4" presStyleLbl="node1" presStyleIdx="3" presStyleCnt="5"/>
      <dgm:spPr/>
      <dgm:t>
        <a:bodyPr/>
        <a:lstStyle/>
        <a:p>
          <a:endParaRPr kumimoji="1" lang="ja-JP" altLang="en-US"/>
        </a:p>
      </dgm:t>
    </dgm:pt>
    <dgm:pt modelId="{DA5C0B5F-913F-4904-8179-590F3B3157A0}" type="pres">
      <dgm:prSet presAssocID="{8B734A3F-1CEB-4797-B01B-4A5897F4795C}" presName="c4text" presStyleLbl="node1" presStyleIdx="3" presStyleCnt="5">
        <dgm:presLayoutVars>
          <dgm:bulletEnabled val="1"/>
        </dgm:presLayoutVars>
      </dgm:prSet>
      <dgm:spPr/>
      <dgm:t>
        <a:bodyPr/>
        <a:lstStyle/>
        <a:p>
          <a:endParaRPr kumimoji="1" lang="ja-JP" altLang="en-US"/>
        </a:p>
      </dgm:t>
    </dgm:pt>
    <dgm:pt modelId="{8961D9BC-669A-423B-88F5-37321B645093}" type="pres">
      <dgm:prSet presAssocID="{8B734A3F-1CEB-4797-B01B-4A5897F4795C}" presName="comp5" presStyleCnt="0"/>
      <dgm:spPr/>
    </dgm:pt>
    <dgm:pt modelId="{6136BF93-0FCC-47F3-BED7-CE9B942FD678}" type="pres">
      <dgm:prSet presAssocID="{8B734A3F-1CEB-4797-B01B-4A5897F4795C}" presName="circle5" presStyleLbl="node1" presStyleIdx="4" presStyleCnt="5"/>
      <dgm:spPr/>
      <dgm:t>
        <a:bodyPr/>
        <a:lstStyle/>
        <a:p>
          <a:endParaRPr kumimoji="1" lang="ja-JP" altLang="en-US"/>
        </a:p>
      </dgm:t>
    </dgm:pt>
    <dgm:pt modelId="{0BE52D4D-FFC6-43BE-A684-B65AE94D995E}" type="pres">
      <dgm:prSet presAssocID="{8B734A3F-1CEB-4797-B01B-4A5897F4795C}" presName="c5text" presStyleLbl="node1" presStyleIdx="4" presStyleCnt="5">
        <dgm:presLayoutVars>
          <dgm:bulletEnabled val="1"/>
        </dgm:presLayoutVars>
      </dgm:prSet>
      <dgm:spPr/>
      <dgm:t>
        <a:bodyPr/>
        <a:lstStyle/>
        <a:p>
          <a:endParaRPr kumimoji="1" lang="ja-JP" altLang="en-US"/>
        </a:p>
      </dgm:t>
    </dgm:pt>
  </dgm:ptLst>
  <dgm:cxnLst>
    <dgm:cxn modelId="{8E4B41EF-393B-4042-96C2-9EB88C2E5792}" type="presOf" srcId="{01A94393-253D-45AA-9644-B52BA1984C17}" destId="{DC39603E-0151-4161-B867-784239303AB6}" srcOrd="1" destOrd="0" presId="urn:microsoft.com/office/officeart/2005/8/layout/venn2"/>
    <dgm:cxn modelId="{9623CC64-46CC-487D-A928-8C8629A8C71E}" srcId="{8B734A3F-1CEB-4797-B01B-4A5897F4795C}" destId="{1AD3B09F-7E61-46AC-81AE-980CB9E9D246}" srcOrd="1" destOrd="0" parTransId="{E8A744B8-DB01-41B8-A692-46A58492FD82}" sibTransId="{0219613F-A236-4BE1-82BE-64ECA596BE0B}"/>
    <dgm:cxn modelId="{CEAA1AD7-6945-4436-8868-F89BD12A78F1}" type="presOf" srcId="{339C62BC-0B15-4BC7-B44C-7198BA82620E}" destId="{993331BA-136F-44A2-B7A8-1DA384DE456E}" srcOrd="1" destOrd="0" presId="urn:microsoft.com/office/officeart/2005/8/layout/venn2"/>
    <dgm:cxn modelId="{C5BB482A-D3CD-42C3-9A24-D0C0A1D001B6}" type="presOf" srcId="{01A94393-253D-45AA-9644-B52BA1984C17}" destId="{E0D6A14E-4EAF-4881-AAE8-74CCC69FB1DF}" srcOrd="0" destOrd="0" presId="urn:microsoft.com/office/officeart/2005/8/layout/venn2"/>
    <dgm:cxn modelId="{FBCC4AEF-2B43-40E7-A76A-79B9E44C41DC}" type="presOf" srcId="{1AD3B09F-7E61-46AC-81AE-980CB9E9D246}" destId="{8DCCB135-373B-407A-9B98-F66769FFE7D9}" srcOrd="1" destOrd="0" presId="urn:microsoft.com/office/officeart/2005/8/layout/venn2"/>
    <dgm:cxn modelId="{B3E07464-AF65-497B-A3AA-7814E2D2F376}" srcId="{8B734A3F-1CEB-4797-B01B-4A5897F4795C}" destId="{339C62BC-0B15-4BC7-B44C-7198BA82620E}" srcOrd="2" destOrd="0" parTransId="{932727D5-EB84-4F70-A112-A7F5D52B285A}" sibTransId="{9C7BC589-CB04-4344-876D-E22C858C1F34}"/>
    <dgm:cxn modelId="{4ACEA852-1F38-473C-9B36-F099C723A28B}" type="presOf" srcId="{F8BF9914-6822-4176-B337-C01092450D79}" destId="{4027BDE4-10CB-41D0-82AA-A8C97A8E85B2}" srcOrd="0" destOrd="0" presId="urn:microsoft.com/office/officeart/2005/8/layout/venn2"/>
    <dgm:cxn modelId="{E1EE59E7-4C6D-4BBA-B5F4-D436BBA14ACD}" type="presOf" srcId="{339C62BC-0B15-4BC7-B44C-7198BA82620E}" destId="{ABA47677-6A22-4385-A7B4-4A8B91629B96}" srcOrd="0" destOrd="0" presId="urn:microsoft.com/office/officeart/2005/8/layout/venn2"/>
    <dgm:cxn modelId="{A0BC750B-5C0B-445E-A77D-E604264927DF}" type="presOf" srcId="{E57535F1-7ED2-4274-B20D-9F57D6BE41AA}" destId="{0BE52D4D-FFC6-43BE-A684-B65AE94D995E}" srcOrd="1" destOrd="0" presId="urn:microsoft.com/office/officeart/2005/8/layout/venn2"/>
    <dgm:cxn modelId="{F316C601-9747-453B-AC4E-C7A24D93980E}" type="presOf" srcId="{E57535F1-7ED2-4274-B20D-9F57D6BE41AA}" destId="{6136BF93-0FCC-47F3-BED7-CE9B942FD678}" srcOrd="0" destOrd="0" presId="urn:microsoft.com/office/officeart/2005/8/layout/venn2"/>
    <dgm:cxn modelId="{82798E5F-65A9-4BA2-9D8A-EE24B6BB41FF}" type="presOf" srcId="{8B734A3F-1CEB-4797-B01B-4A5897F4795C}" destId="{E06EFBAA-2EE0-4324-BB20-DAC7EB3291A5}" srcOrd="0" destOrd="0" presId="urn:microsoft.com/office/officeart/2005/8/layout/venn2"/>
    <dgm:cxn modelId="{F72B1571-BF2A-42CC-9FAA-D140518BBA42}" type="presOf" srcId="{1AD3B09F-7E61-46AC-81AE-980CB9E9D246}" destId="{1DCE8C2C-A5D6-42CC-AF58-CB8FB391E689}" srcOrd="0" destOrd="0" presId="urn:microsoft.com/office/officeart/2005/8/layout/venn2"/>
    <dgm:cxn modelId="{C2BAFDE4-23BA-46C5-B0AD-35CB03543B2D}" srcId="{8B734A3F-1CEB-4797-B01B-4A5897F4795C}" destId="{E57535F1-7ED2-4274-B20D-9F57D6BE41AA}" srcOrd="4" destOrd="0" parTransId="{86BAF16C-E854-4AEF-8832-BDF311EF65B5}" sibTransId="{8D7802FE-7766-488D-BE14-943A1563BE7F}"/>
    <dgm:cxn modelId="{4339111E-4E44-42E4-9F38-25FA992E5922}" srcId="{8B734A3F-1CEB-4797-B01B-4A5897F4795C}" destId="{F8BF9914-6822-4176-B337-C01092450D79}" srcOrd="3" destOrd="0" parTransId="{CA031FBC-A02B-4C35-AF28-A7CA2A7077A6}" sibTransId="{33165745-9A9F-4C74-808D-D49D47A56C04}"/>
    <dgm:cxn modelId="{68CE6675-3542-462F-A86B-954676936F00}" type="presOf" srcId="{F8BF9914-6822-4176-B337-C01092450D79}" destId="{DA5C0B5F-913F-4904-8179-590F3B3157A0}" srcOrd="1" destOrd="0" presId="urn:microsoft.com/office/officeart/2005/8/layout/venn2"/>
    <dgm:cxn modelId="{D09F21BC-87D2-4B3D-AE78-00EB58FAEE07}" srcId="{8B734A3F-1CEB-4797-B01B-4A5897F4795C}" destId="{01A94393-253D-45AA-9644-B52BA1984C17}" srcOrd="0" destOrd="0" parTransId="{4864636B-332C-4917-8D6E-CBCD1BF5B8D3}" sibTransId="{2C52AB49-6E0A-4919-BD3A-1C98159E1EA0}"/>
    <dgm:cxn modelId="{821E75F5-5DE1-468B-BF55-9474ED85BFE8}" type="presParOf" srcId="{E06EFBAA-2EE0-4324-BB20-DAC7EB3291A5}" destId="{73CFA2E0-DF4F-488E-817A-8C833F3B0680}" srcOrd="0" destOrd="0" presId="urn:microsoft.com/office/officeart/2005/8/layout/venn2"/>
    <dgm:cxn modelId="{0117E38D-46F7-4568-AF8B-30AC603680BF}" type="presParOf" srcId="{73CFA2E0-DF4F-488E-817A-8C833F3B0680}" destId="{E0D6A14E-4EAF-4881-AAE8-74CCC69FB1DF}" srcOrd="0" destOrd="0" presId="urn:microsoft.com/office/officeart/2005/8/layout/venn2"/>
    <dgm:cxn modelId="{2CFCC010-476A-4D71-9549-457ECF435A4B}" type="presParOf" srcId="{73CFA2E0-DF4F-488E-817A-8C833F3B0680}" destId="{DC39603E-0151-4161-B867-784239303AB6}" srcOrd="1" destOrd="0" presId="urn:microsoft.com/office/officeart/2005/8/layout/venn2"/>
    <dgm:cxn modelId="{57D19059-96E5-4F32-B8BC-DC03CF608F99}" type="presParOf" srcId="{E06EFBAA-2EE0-4324-BB20-DAC7EB3291A5}" destId="{91B099EC-C583-4A2F-A265-A519A6802D00}" srcOrd="1" destOrd="0" presId="urn:microsoft.com/office/officeart/2005/8/layout/venn2"/>
    <dgm:cxn modelId="{0611808D-860D-4C79-8831-B15A234FD9FE}" type="presParOf" srcId="{91B099EC-C583-4A2F-A265-A519A6802D00}" destId="{1DCE8C2C-A5D6-42CC-AF58-CB8FB391E689}" srcOrd="0" destOrd="0" presId="urn:microsoft.com/office/officeart/2005/8/layout/venn2"/>
    <dgm:cxn modelId="{33F10233-86A4-47C9-A8D0-39D8D2DBEFDE}" type="presParOf" srcId="{91B099EC-C583-4A2F-A265-A519A6802D00}" destId="{8DCCB135-373B-407A-9B98-F66769FFE7D9}" srcOrd="1" destOrd="0" presId="urn:microsoft.com/office/officeart/2005/8/layout/venn2"/>
    <dgm:cxn modelId="{2198A2AF-6CDE-45C2-8D5D-9D24BAE93490}" type="presParOf" srcId="{E06EFBAA-2EE0-4324-BB20-DAC7EB3291A5}" destId="{D8DF2890-2F7B-45E2-ADFD-D637F20FC44B}" srcOrd="2" destOrd="0" presId="urn:microsoft.com/office/officeart/2005/8/layout/venn2"/>
    <dgm:cxn modelId="{0878E5B6-76E9-4FD7-A9B9-C1DB8EB54836}" type="presParOf" srcId="{D8DF2890-2F7B-45E2-ADFD-D637F20FC44B}" destId="{ABA47677-6A22-4385-A7B4-4A8B91629B96}" srcOrd="0" destOrd="0" presId="urn:microsoft.com/office/officeart/2005/8/layout/venn2"/>
    <dgm:cxn modelId="{D829DB4C-051B-41AC-9273-859FD2C5CBFD}" type="presParOf" srcId="{D8DF2890-2F7B-45E2-ADFD-D637F20FC44B}" destId="{993331BA-136F-44A2-B7A8-1DA384DE456E}" srcOrd="1" destOrd="0" presId="urn:microsoft.com/office/officeart/2005/8/layout/venn2"/>
    <dgm:cxn modelId="{5F4F53A8-F892-4CBE-BFE9-C2C182030EF5}" type="presParOf" srcId="{E06EFBAA-2EE0-4324-BB20-DAC7EB3291A5}" destId="{AE63820E-A748-446D-B272-3149A7DD62FC}" srcOrd="3" destOrd="0" presId="urn:microsoft.com/office/officeart/2005/8/layout/venn2"/>
    <dgm:cxn modelId="{4F631A17-0DC2-4A8D-9585-9C7779C4A1A0}" type="presParOf" srcId="{AE63820E-A748-446D-B272-3149A7DD62FC}" destId="{4027BDE4-10CB-41D0-82AA-A8C97A8E85B2}" srcOrd="0" destOrd="0" presId="urn:microsoft.com/office/officeart/2005/8/layout/venn2"/>
    <dgm:cxn modelId="{7D78EE01-6EDF-4BEF-ABDE-68D8552D0859}" type="presParOf" srcId="{AE63820E-A748-446D-B272-3149A7DD62FC}" destId="{DA5C0B5F-913F-4904-8179-590F3B3157A0}" srcOrd="1" destOrd="0" presId="urn:microsoft.com/office/officeart/2005/8/layout/venn2"/>
    <dgm:cxn modelId="{A048916C-B393-4B90-A9A8-37F5670B949A}" type="presParOf" srcId="{E06EFBAA-2EE0-4324-BB20-DAC7EB3291A5}" destId="{8961D9BC-669A-423B-88F5-37321B645093}" srcOrd="4" destOrd="0" presId="urn:microsoft.com/office/officeart/2005/8/layout/venn2"/>
    <dgm:cxn modelId="{7CBDA9BC-4EE3-427F-BB13-BB037B3BBA88}" type="presParOf" srcId="{8961D9BC-669A-423B-88F5-37321B645093}" destId="{6136BF93-0FCC-47F3-BED7-CE9B942FD678}" srcOrd="0" destOrd="0" presId="urn:microsoft.com/office/officeart/2005/8/layout/venn2"/>
    <dgm:cxn modelId="{6A170686-0AF5-4625-8BBD-0D6102D172E1}" type="presParOf" srcId="{8961D9BC-669A-423B-88F5-37321B645093}" destId="{0BE52D4D-FFC6-43BE-A684-B65AE94D99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34A3F-1CEB-4797-B01B-4A5897F4795C}" type="doc">
      <dgm:prSet loTypeId="urn:microsoft.com/office/officeart/2005/8/layout/venn2" loCatId="relationship" qsTypeId="urn:microsoft.com/office/officeart/2005/8/quickstyle/simple1" qsCatId="simple" csTypeId="urn:microsoft.com/office/officeart/2005/8/colors/colorful5" csCatId="colorful" phldr="1"/>
      <dgm:spPr/>
    </dgm:pt>
    <dgm:pt modelId="{01A94393-253D-45AA-9644-B52BA1984C17}">
      <dgm:prSet phldrT="[テキスト]" custT="1"/>
      <dgm:spPr/>
      <dgm:t>
        <a:bodyPr/>
        <a:lstStyle/>
        <a:p>
          <a:r>
            <a:rPr kumimoji="1" lang="ja-JP" altLang="en-US" sz="1200" b="1" baseline="0" dirty="0" smtClean="0">
              <a:latin typeface="Century Gothic" pitchFamily="34" charset="0"/>
              <a:ea typeface="HG丸ｺﾞｼｯｸM-PRO" pitchFamily="50" charset="-128"/>
            </a:rPr>
            <a:t>インストーラ</a:t>
          </a:r>
          <a:endParaRPr kumimoji="1" lang="en-US" altLang="ja-JP" sz="1200" b="1" baseline="0" dirty="0" smtClean="0">
            <a:latin typeface="Century Gothic" pitchFamily="34" charset="0"/>
            <a:ea typeface="HG丸ｺﾞｼｯｸM-PRO" pitchFamily="50" charset="-128"/>
          </a:endParaRPr>
        </a:p>
      </dgm:t>
    </dgm:pt>
    <dgm:pt modelId="{4864636B-332C-4917-8D6E-CBCD1BF5B8D3}" type="par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2C52AB49-6E0A-4919-BD3A-1C98159E1EA0}" type="sibTrans" cxnId="{D09F21BC-87D2-4B3D-AE78-00EB58FAEE07}">
      <dgm:prSet/>
      <dgm:spPr/>
      <dgm:t>
        <a:bodyPr/>
        <a:lstStyle/>
        <a:p>
          <a:endParaRPr kumimoji="1" lang="ja-JP" altLang="en-US" sz="2800" b="1" baseline="0">
            <a:latin typeface="Century Gothic" pitchFamily="34" charset="0"/>
            <a:ea typeface="HG丸ｺﾞｼｯｸM-PRO" pitchFamily="50" charset="-128"/>
          </a:endParaRPr>
        </a:p>
      </dgm:t>
    </dgm:pt>
    <dgm:pt modelId="{1AD3B09F-7E61-46AC-81AE-980CB9E9D246}">
      <dgm:prSet phldrT="[テキスト]" custT="1"/>
      <dgm:spPr/>
      <dgm:t>
        <a:bodyPr/>
        <a:lstStyle/>
        <a:p>
          <a:r>
            <a:rPr kumimoji="1" lang="ja-JP" altLang="en-US" sz="1200" b="1" baseline="0" dirty="0" smtClean="0">
              <a:latin typeface="Century Gothic" pitchFamily="34" charset="0"/>
              <a:ea typeface="HG丸ｺﾞｼｯｸM-PRO" pitchFamily="50" charset="-128"/>
            </a:rPr>
            <a:t>アプリケーション</a:t>
          </a:r>
          <a:endParaRPr kumimoji="1" lang="en-US" altLang="ja-JP" sz="1200" b="1" baseline="0" dirty="0" smtClean="0">
            <a:latin typeface="Century Gothic" pitchFamily="34" charset="0"/>
            <a:ea typeface="HG丸ｺﾞｼｯｸM-PRO" pitchFamily="50" charset="-128"/>
          </a:endParaRPr>
        </a:p>
      </dgm:t>
    </dgm:pt>
    <dgm:pt modelId="{E8A744B8-DB01-41B8-A692-46A58492FD82}" type="par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0219613F-A236-4BE1-82BE-64ECA596BE0B}" type="sibTrans" cxnId="{9623CC64-46CC-487D-A928-8C8629A8C71E}">
      <dgm:prSet/>
      <dgm:spPr/>
      <dgm:t>
        <a:bodyPr/>
        <a:lstStyle/>
        <a:p>
          <a:endParaRPr kumimoji="1" lang="ja-JP" altLang="en-US" sz="2800" b="1" baseline="0">
            <a:latin typeface="Century Gothic" pitchFamily="34" charset="0"/>
            <a:ea typeface="HG丸ｺﾞｼｯｸM-PRO" pitchFamily="50" charset="-128"/>
          </a:endParaRPr>
        </a:p>
      </dgm:t>
    </dgm:pt>
    <dgm:pt modelId="{339C62BC-0B15-4BC7-B44C-7198BA82620E}">
      <dgm:prSet phldrT="[テキスト]" custT="1"/>
      <dgm:spPr/>
      <dgm:t>
        <a:bodyPr/>
        <a:lstStyle/>
        <a:p>
          <a:r>
            <a:rPr kumimoji="1" lang="ja-JP" altLang="en-US" sz="1200" b="1" baseline="0" dirty="0" smtClean="0">
              <a:latin typeface="Century Gothic" pitchFamily="34" charset="0"/>
              <a:ea typeface="HG丸ｺﾞｼｯｸM-PRO" pitchFamily="50" charset="-128"/>
            </a:rPr>
            <a:t>システムソフトウェア</a:t>
          </a:r>
          <a:endParaRPr kumimoji="1" lang="en-US" altLang="ja-JP" sz="1200" b="1" baseline="0" dirty="0" smtClean="0">
            <a:latin typeface="Century Gothic" pitchFamily="34" charset="0"/>
            <a:ea typeface="HG丸ｺﾞｼｯｸM-PRO" pitchFamily="50" charset="-128"/>
          </a:endParaRPr>
        </a:p>
      </dgm:t>
    </dgm:pt>
    <dgm:pt modelId="{932727D5-EB84-4F70-A112-A7F5D52B285A}" type="par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9C7BC589-CB04-4344-876D-E22C858C1F34}" type="sibTrans" cxnId="{B3E07464-AF65-497B-A3AA-7814E2D2F376}">
      <dgm:prSet/>
      <dgm:spPr/>
      <dgm:t>
        <a:bodyPr/>
        <a:lstStyle/>
        <a:p>
          <a:endParaRPr kumimoji="1" lang="ja-JP" altLang="en-US" sz="2800" b="1" baseline="0">
            <a:latin typeface="Century Gothic" pitchFamily="34" charset="0"/>
            <a:ea typeface="HG丸ｺﾞｼｯｸM-PRO" pitchFamily="50" charset="-128"/>
          </a:endParaRPr>
        </a:p>
      </dgm:t>
    </dgm:pt>
    <dgm:pt modelId="{F8BF9914-6822-4176-B337-C01092450D79}">
      <dgm:prSet phldrT="[テキスト]" custT="1"/>
      <dgm:spPr/>
      <dgm:t>
        <a:bodyPr/>
        <a:lstStyle/>
        <a:p>
          <a:r>
            <a:rPr kumimoji="1" lang="ja-JP" altLang="en-US" sz="1200" b="1" baseline="0" dirty="0" smtClean="0">
              <a:latin typeface="Century Gothic" pitchFamily="34" charset="0"/>
              <a:ea typeface="HG丸ｺﾞｼｯｸM-PRO" pitchFamily="50" charset="-128"/>
            </a:rPr>
            <a:t>ライブラリ</a:t>
          </a:r>
          <a:endParaRPr kumimoji="1" lang="en-US" altLang="ja-JP" sz="1200" b="1" baseline="0" dirty="0" smtClean="0">
            <a:latin typeface="Century Gothic" pitchFamily="34" charset="0"/>
            <a:ea typeface="HG丸ｺﾞｼｯｸM-PRO" pitchFamily="50" charset="-128"/>
          </a:endParaRPr>
        </a:p>
      </dgm:t>
    </dgm:pt>
    <dgm:pt modelId="{CA031FBC-A02B-4C35-AF28-A7CA2A7077A6}" type="par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33165745-9A9F-4C74-808D-D49D47A56C04}" type="sibTrans" cxnId="{4339111E-4E44-42E4-9F38-25FA992E5922}">
      <dgm:prSet/>
      <dgm:spPr/>
      <dgm:t>
        <a:bodyPr/>
        <a:lstStyle/>
        <a:p>
          <a:endParaRPr kumimoji="1" lang="ja-JP" altLang="en-US" sz="2800" b="1" baseline="0">
            <a:latin typeface="Century Gothic" pitchFamily="34" charset="0"/>
            <a:ea typeface="HG丸ｺﾞｼｯｸM-PRO" pitchFamily="50" charset="-128"/>
          </a:endParaRPr>
        </a:p>
      </dgm:t>
    </dgm:pt>
    <dgm:pt modelId="{E57535F1-7ED2-4274-B20D-9F57D6BE41AA}">
      <dgm:prSet phldrT="[テキスト]" custT="1"/>
      <dgm:spPr/>
      <dgm:t>
        <a:bodyPr/>
        <a:lstStyle/>
        <a:p>
          <a:r>
            <a:rPr kumimoji="1" lang="ja-JP" altLang="en-US" sz="1200" b="1" baseline="0" dirty="0" smtClean="0">
              <a:latin typeface="Century Gothic" pitchFamily="34" charset="0"/>
              <a:ea typeface="HG丸ｺﾞｼｯｸM-PRO" pitchFamily="50" charset="-128"/>
            </a:rPr>
            <a:t>カーネル</a:t>
          </a:r>
          <a:endParaRPr kumimoji="1" lang="en-US" altLang="ja-JP" sz="1200" b="1" baseline="0" dirty="0" smtClean="0">
            <a:latin typeface="Century Gothic" pitchFamily="34" charset="0"/>
            <a:ea typeface="HG丸ｺﾞｼｯｸM-PRO" pitchFamily="50" charset="-128"/>
          </a:endParaRPr>
        </a:p>
      </dgm:t>
    </dgm:pt>
    <dgm:pt modelId="{86BAF16C-E854-4AEF-8832-BDF311EF65B5}" type="par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8D7802FE-7766-488D-BE14-943A1563BE7F}" type="sibTrans" cxnId="{C2BAFDE4-23BA-46C5-B0AD-35CB03543B2D}">
      <dgm:prSet/>
      <dgm:spPr/>
      <dgm:t>
        <a:bodyPr/>
        <a:lstStyle/>
        <a:p>
          <a:endParaRPr kumimoji="1" lang="ja-JP" altLang="en-US" sz="2800" b="1" baseline="0">
            <a:latin typeface="Century Gothic" pitchFamily="34" charset="0"/>
            <a:ea typeface="HG丸ｺﾞｼｯｸM-PRO" pitchFamily="50" charset="-128"/>
          </a:endParaRPr>
        </a:p>
      </dgm:t>
    </dgm:pt>
    <dgm:pt modelId="{E06EFBAA-2EE0-4324-BB20-DAC7EB3291A5}" type="pres">
      <dgm:prSet presAssocID="{8B734A3F-1CEB-4797-B01B-4A5897F4795C}" presName="Name0" presStyleCnt="0">
        <dgm:presLayoutVars>
          <dgm:chMax val="7"/>
          <dgm:resizeHandles val="exact"/>
        </dgm:presLayoutVars>
      </dgm:prSet>
      <dgm:spPr/>
    </dgm:pt>
    <dgm:pt modelId="{73CFA2E0-DF4F-488E-817A-8C833F3B0680}" type="pres">
      <dgm:prSet presAssocID="{8B734A3F-1CEB-4797-B01B-4A5897F4795C}" presName="comp1" presStyleCnt="0"/>
      <dgm:spPr/>
    </dgm:pt>
    <dgm:pt modelId="{E0D6A14E-4EAF-4881-AAE8-74CCC69FB1DF}" type="pres">
      <dgm:prSet presAssocID="{8B734A3F-1CEB-4797-B01B-4A5897F4795C}" presName="circle1" presStyleLbl="node1" presStyleIdx="0" presStyleCnt="5"/>
      <dgm:spPr/>
      <dgm:t>
        <a:bodyPr/>
        <a:lstStyle/>
        <a:p>
          <a:endParaRPr kumimoji="1" lang="ja-JP" altLang="en-US"/>
        </a:p>
      </dgm:t>
    </dgm:pt>
    <dgm:pt modelId="{DC39603E-0151-4161-B867-784239303AB6}" type="pres">
      <dgm:prSet presAssocID="{8B734A3F-1CEB-4797-B01B-4A5897F4795C}" presName="c1text" presStyleLbl="node1" presStyleIdx="0" presStyleCnt="5">
        <dgm:presLayoutVars>
          <dgm:bulletEnabled val="1"/>
        </dgm:presLayoutVars>
      </dgm:prSet>
      <dgm:spPr/>
      <dgm:t>
        <a:bodyPr/>
        <a:lstStyle/>
        <a:p>
          <a:endParaRPr kumimoji="1" lang="ja-JP" altLang="en-US"/>
        </a:p>
      </dgm:t>
    </dgm:pt>
    <dgm:pt modelId="{91B099EC-C583-4A2F-A265-A519A6802D00}" type="pres">
      <dgm:prSet presAssocID="{8B734A3F-1CEB-4797-B01B-4A5897F4795C}" presName="comp2" presStyleCnt="0"/>
      <dgm:spPr/>
    </dgm:pt>
    <dgm:pt modelId="{1DCE8C2C-A5D6-42CC-AF58-CB8FB391E689}" type="pres">
      <dgm:prSet presAssocID="{8B734A3F-1CEB-4797-B01B-4A5897F4795C}" presName="circle2" presStyleLbl="node1" presStyleIdx="1" presStyleCnt="5"/>
      <dgm:spPr/>
      <dgm:t>
        <a:bodyPr/>
        <a:lstStyle/>
        <a:p>
          <a:endParaRPr kumimoji="1" lang="ja-JP" altLang="en-US"/>
        </a:p>
      </dgm:t>
    </dgm:pt>
    <dgm:pt modelId="{8DCCB135-373B-407A-9B98-F66769FFE7D9}" type="pres">
      <dgm:prSet presAssocID="{8B734A3F-1CEB-4797-B01B-4A5897F4795C}" presName="c2text" presStyleLbl="node1" presStyleIdx="1" presStyleCnt="5">
        <dgm:presLayoutVars>
          <dgm:bulletEnabled val="1"/>
        </dgm:presLayoutVars>
      </dgm:prSet>
      <dgm:spPr/>
      <dgm:t>
        <a:bodyPr/>
        <a:lstStyle/>
        <a:p>
          <a:endParaRPr kumimoji="1" lang="ja-JP" altLang="en-US"/>
        </a:p>
      </dgm:t>
    </dgm:pt>
    <dgm:pt modelId="{D8DF2890-2F7B-45E2-ADFD-D637F20FC44B}" type="pres">
      <dgm:prSet presAssocID="{8B734A3F-1CEB-4797-B01B-4A5897F4795C}" presName="comp3" presStyleCnt="0"/>
      <dgm:spPr/>
    </dgm:pt>
    <dgm:pt modelId="{ABA47677-6A22-4385-A7B4-4A8B91629B96}" type="pres">
      <dgm:prSet presAssocID="{8B734A3F-1CEB-4797-B01B-4A5897F4795C}" presName="circle3" presStyleLbl="node1" presStyleIdx="2" presStyleCnt="5"/>
      <dgm:spPr/>
      <dgm:t>
        <a:bodyPr/>
        <a:lstStyle/>
        <a:p>
          <a:endParaRPr kumimoji="1" lang="ja-JP" altLang="en-US"/>
        </a:p>
      </dgm:t>
    </dgm:pt>
    <dgm:pt modelId="{993331BA-136F-44A2-B7A8-1DA384DE456E}" type="pres">
      <dgm:prSet presAssocID="{8B734A3F-1CEB-4797-B01B-4A5897F4795C}" presName="c3text" presStyleLbl="node1" presStyleIdx="2" presStyleCnt="5">
        <dgm:presLayoutVars>
          <dgm:bulletEnabled val="1"/>
        </dgm:presLayoutVars>
      </dgm:prSet>
      <dgm:spPr/>
      <dgm:t>
        <a:bodyPr/>
        <a:lstStyle/>
        <a:p>
          <a:endParaRPr kumimoji="1" lang="ja-JP" altLang="en-US"/>
        </a:p>
      </dgm:t>
    </dgm:pt>
    <dgm:pt modelId="{AE63820E-A748-446D-B272-3149A7DD62FC}" type="pres">
      <dgm:prSet presAssocID="{8B734A3F-1CEB-4797-B01B-4A5897F4795C}" presName="comp4" presStyleCnt="0"/>
      <dgm:spPr/>
    </dgm:pt>
    <dgm:pt modelId="{4027BDE4-10CB-41D0-82AA-A8C97A8E85B2}" type="pres">
      <dgm:prSet presAssocID="{8B734A3F-1CEB-4797-B01B-4A5897F4795C}" presName="circle4" presStyleLbl="node1" presStyleIdx="3" presStyleCnt="5"/>
      <dgm:spPr/>
      <dgm:t>
        <a:bodyPr/>
        <a:lstStyle/>
        <a:p>
          <a:endParaRPr kumimoji="1" lang="ja-JP" altLang="en-US"/>
        </a:p>
      </dgm:t>
    </dgm:pt>
    <dgm:pt modelId="{DA5C0B5F-913F-4904-8179-590F3B3157A0}" type="pres">
      <dgm:prSet presAssocID="{8B734A3F-1CEB-4797-B01B-4A5897F4795C}" presName="c4text" presStyleLbl="node1" presStyleIdx="3" presStyleCnt="5">
        <dgm:presLayoutVars>
          <dgm:bulletEnabled val="1"/>
        </dgm:presLayoutVars>
      </dgm:prSet>
      <dgm:spPr/>
      <dgm:t>
        <a:bodyPr/>
        <a:lstStyle/>
        <a:p>
          <a:endParaRPr kumimoji="1" lang="ja-JP" altLang="en-US"/>
        </a:p>
      </dgm:t>
    </dgm:pt>
    <dgm:pt modelId="{8961D9BC-669A-423B-88F5-37321B645093}" type="pres">
      <dgm:prSet presAssocID="{8B734A3F-1CEB-4797-B01B-4A5897F4795C}" presName="comp5" presStyleCnt="0"/>
      <dgm:spPr/>
    </dgm:pt>
    <dgm:pt modelId="{6136BF93-0FCC-47F3-BED7-CE9B942FD678}" type="pres">
      <dgm:prSet presAssocID="{8B734A3F-1CEB-4797-B01B-4A5897F4795C}" presName="circle5" presStyleLbl="node1" presStyleIdx="4" presStyleCnt="5"/>
      <dgm:spPr/>
      <dgm:t>
        <a:bodyPr/>
        <a:lstStyle/>
        <a:p>
          <a:endParaRPr kumimoji="1" lang="ja-JP" altLang="en-US"/>
        </a:p>
      </dgm:t>
    </dgm:pt>
    <dgm:pt modelId="{0BE52D4D-FFC6-43BE-A684-B65AE94D995E}" type="pres">
      <dgm:prSet presAssocID="{8B734A3F-1CEB-4797-B01B-4A5897F4795C}" presName="c5text" presStyleLbl="node1" presStyleIdx="4" presStyleCnt="5">
        <dgm:presLayoutVars>
          <dgm:bulletEnabled val="1"/>
        </dgm:presLayoutVars>
      </dgm:prSet>
      <dgm:spPr/>
      <dgm:t>
        <a:bodyPr/>
        <a:lstStyle/>
        <a:p>
          <a:endParaRPr kumimoji="1" lang="ja-JP" altLang="en-US"/>
        </a:p>
      </dgm:t>
    </dgm:pt>
  </dgm:ptLst>
  <dgm:cxnLst>
    <dgm:cxn modelId="{10DC0828-67C5-4534-9F92-DFD7F4850C06}" type="presOf" srcId="{1AD3B09F-7E61-46AC-81AE-980CB9E9D246}" destId="{8DCCB135-373B-407A-9B98-F66769FFE7D9}" srcOrd="1" destOrd="0" presId="urn:microsoft.com/office/officeart/2005/8/layout/venn2"/>
    <dgm:cxn modelId="{4A88ED36-0B2B-4104-909F-55CF4AFE3ED1}" type="presOf" srcId="{F8BF9914-6822-4176-B337-C01092450D79}" destId="{DA5C0B5F-913F-4904-8179-590F3B3157A0}" srcOrd="1" destOrd="0" presId="urn:microsoft.com/office/officeart/2005/8/layout/venn2"/>
    <dgm:cxn modelId="{CDC2112D-EADA-41DA-98CB-077AE4737576}" type="presOf" srcId="{E57535F1-7ED2-4274-B20D-9F57D6BE41AA}" destId="{0BE52D4D-FFC6-43BE-A684-B65AE94D995E}" srcOrd="1" destOrd="0" presId="urn:microsoft.com/office/officeart/2005/8/layout/venn2"/>
    <dgm:cxn modelId="{9623CC64-46CC-487D-A928-8C8629A8C71E}" srcId="{8B734A3F-1CEB-4797-B01B-4A5897F4795C}" destId="{1AD3B09F-7E61-46AC-81AE-980CB9E9D246}" srcOrd="1" destOrd="0" parTransId="{E8A744B8-DB01-41B8-A692-46A58492FD82}" sibTransId="{0219613F-A236-4BE1-82BE-64ECA596BE0B}"/>
    <dgm:cxn modelId="{F143D6CD-6D2B-42A7-B23D-0311ADD84082}" type="presOf" srcId="{F8BF9914-6822-4176-B337-C01092450D79}" destId="{4027BDE4-10CB-41D0-82AA-A8C97A8E85B2}" srcOrd="0" destOrd="0" presId="urn:microsoft.com/office/officeart/2005/8/layout/venn2"/>
    <dgm:cxn modelId="{50E72A74-EBF1-4510-A44A-B3061FFE35F0}" type="presOf" srcId="{339C62BC-0B15-4BC7-B44C-7198BA82620E}" destId="{ABA47677-6A22-4385-A7B4-4A8B91629B96}" srcOrd="0" destOrd="0" presId="urn:microsoft.com/office/officeart/2005/8/layout/venn2"/>
    <dgm:cxn modelId="{83515C96-675A-41C0-A41E-565D8447E8E8}" type="presOf" srcId="{01A94393-253D-45AA-9644-B52BA1984C17}" destId="{E0D6A14E-4EAF-4881-AAE8-74CCC69FB1DF}" srcOrd="0" destOrd="0" presId="urn:microsoft.com/office/officeart/2005/8/layout/venn2"/>
    <dgm:cxn modelId="{B3E07464-AF65-497B-A3AA-7814E2D2F376}" srcId="{8B734A3F-1CEB-4797-B01B-4A5897F4795C}" destId="{339C62BC-0B15-4BC7-B44C-7198BA82620E}" srcOrd="2" destOrd="0" parTransId="{932727D5-EB84-4F70-A112-A7F5D52B285A}" sibTransId="{9C7BC589-CB04-4344-876D-E22C858C1F34}"/>
    <dgm:cxn modelId="{2C62943F-E766-47C0-B075-B1CE0850B281}" type="presOf" srcId="{1AD3B09F-7E61-46AC-81AE-980CB9E9D246}" destId="{1DCE8C2C-A5D6-42CC-AF58-CB8FB391E689}" srcOrd="0" destOrd="0" presId="urn:microsoft.com/office/officeart/2005/8/layout/venn2"/>
    <dgm:cxn modelId="{D04FD098-D86E-4E48-BF45-C15AEFA2D74F}" type="presOf" srcId="{339C62BC-0B15-4BC7-B44C-7198BA82620E}" destId="{993331BA-136F-44A2-B7A8-1DA384DE456E}" srcOrd="1" destOrd="0" presId="urn:microsoft.com/office/officeart/2005/8/layout/venn2"/>
    <dgm:cxn modelId="{A60443E0-C845-4025-BBCA-77B61AB9DA3D}" type="presOf" srcId="{01A94393-253D-45AA-9644-B52BA1984C17}" destId="{DC39603E-0151-4161-B867-784239303AB6}" srcOrd="1" destOrd="0" presId="urn:microsoft.com/office/officeart/2005/8/layout/venn2"/>
    <dgm:cxn modelId="{C2BAFDE4-23BA-46C5-B0AD-35CB03543B2D}" srcId="{8B734A3F-1CEB-4797-B01B-4A5897F4795C}" destId="{E57535F1-7ED2-4274-B20D-9F57D6BE41AA}" srcOrd="4" destOrd="0" parTransId="{86BAF16C-E854-4AEF-8832-BDF311EF65B5}" sibTransId="{8D7802FE-7766-488D-BE14-943A1563BE7F}"/>
    <dgm:cxn modelId="{4339111E-4E44-42E4-9F38-25FA992E5922}" srcId="{8B734A3F-1CEB-4797-B01B-4A5897F4795C}" destId="{F8BF9914-6822-4176-B337-C01092450D79}" srcOrd="3" destOrd="0" parTransId="{CA031FBC-A02B-4C35-AF28-A7CA2A7077A6}" sibTransId="{33165745-9A9F-4C74-808D-D49D47A56C04}"/>
    <dgm:cxn modelId="{060545CD-A375-461D-8F70-AF929DFC1102}" type="presOf" srcId="{E57535F1-7ED2-4274-B20D-9F57D6BE41AA}" destId="{6136BF93-0FCC-47F3-BED7-CE9B942FD678}" srcOrd="0" destOrd="0" presId="urn:microsoft.com/office/officeart/2005/8/layout/venn2"/>
    <dgm:cxn modelId="{515A3151-6DD7-4776-8E48-D76B3679F882}" type="presOf" srcId="{8B734A3F-1CEB-4797-B01B-4A5897F4795C}" destId="{E06EFBAA-2EE0-4324-BB20-DAC7EB3291A5}" srcOrd="0" destOrd="0" presId="urn:microsoft.com/office/officeart/2005/8/layout/venn2"/>
    <dgm:cxn modelId="{D09F21BC-87D2-4B3D-AE78-00EB58FAEE07}" srcId="{8B734A3F-1CEB-4797-B01B-4A5897F4795C}" destId="{01A94393-253D-45AA-9644-B52BA1984C17}" srcOrd="0" destOrd="0" parTransId="{4864636B-332C-4917-8D6E-CBCD1BF5B8D3}" sibTransId="{2C52AB49-6E0A-4919-BD3A-1C98159E1EA0}"/>
    <dgm:cxn modelId="{594F0DA7-9549-4524-A156-5C8FA01C0D76}" type="presParOf" srcId="{E06EFBAA-2EE0-4324-BB20-DAC7EB3291A5}" destId="{73CFA2E0-DF4F-488E-817A-8C833F3B0680}" srcOrd="0" destOrd="0" presId="urn:microsoft.com/office/officeart/2005/8/layout/venn2"/>
    <dgm:cxn modelId="{D8F85ED6-7861-40D1-872F-E516AFECDCA5}" type="presParOf" srcId="{73CFA2E0-DF4F-488E-817A-8C833F3B0680}" destId="{E0D6A14E-4EAF-4881-AAE8-74CCC69FB1DF}" srcOrd="0" destOrd="0" presId="urn:microsoft.com/office/officeart/2005/8/layout/venn2"/>
    <dgm:cxn modelId="{B9BA3CD2-7719-4B49-925F-C89BB06FCA94}" type="presParOf" srcId="{73CFA2E0-DF4F-488E-817A-8C833F3B0680}" destId="{DC39603E-0151-4161-B867-784239303AB6}" srcOrd="1" destOrd="0" presId="urn:microsoft.com/office/officeart/2005/8/layout/venn2"/>
    <dgm:cxn modelId="{7294E23A-0CD8-4804-9DA3-7A2DEAAC13FF}" type="presParOf" srcId="{E06EFBAA-2EE0-4324-BB20-DAC7EB3291A5}" destId="{91B099EC-C583-4A2F-A265-A519A6802D00}" srcOrd="1" destOrd="0" presId="urn:microsoft.com/office/officeart/2005/8/layout/venn2"/>
    <dgm:cxn modelId="{0B9C5B29-52FF-4344-859B-F0FC9130FDBD}" type="presParOf" srcId="{91B099EC-C583-4A2F-A265-A519A6802D00}" destId="{1DCE8C2C-A5D6-42CC-AF58-CB8FB391E689}" srcOrd="0" destOrd="0" presId="urn:microsoft.com/office/officeart/2005/8/layout/venn2"/>
    <dgm:cxn modelId="{EB3150CC-7636-4D3D-B635-59C4EFE7EBBB}" type="presParOf" srcId="{91B099EC-C583-4A2F-A265-A519A6802D00}" destId="{8DCCB135-373B-407A-9B98-F66769FFE7D9}" srcOrd="1" destOrd="0" presId="urn:microsoft.com/office/officeart/2005/8/layout/venn2"/>
    <dgm:cxn modelId="{A46728CE-5E82-409D-9050-71043A78B9E5}" type="presParOf" srcId="{E06EFBAA-2EE0-4324-BB20-DAC7EB3291A5}" destId="{D8DF2890-2F7B-45E2-ADFD-D637F20FC44B}" srcOrd="2" destOrd="0" presId="urn:microsoft.com/office/officeart/2005/8/layout/venn2"/>
    <dgm:cxn modelId="{7629423F-A08A-4D1F-84FF-7960EFB89E7B}" type="presParOf" srcId="{D8DF2890-2F7B-45E2-ADFD-D637F20FC44B}" destId="{ABA47677-6A22-4385-A7B4-4A8B91629B96}" srcOrd="0" destOrd="0" presId="urn:microsoft.com/office/officeart/2005/8/layout/venn2"/>
    <dgm:cxn modelId="{5C76BEEA-CFE5-448E-8FF0-8414E02B4F85}" type="presParOf" srcId="{D8DF2890-2F7B-45E2-ADFD-D637F20FC44B}" destId="{993331BA-136F-44A2-B7A8-1DA384DE456E}" srcOrd="1" destOrd="0" presId="urn:microsoft.com/office/officeart/2005/8/layout/venn2"/>
    <dgm:cxn modelId="{52833F6C-74CE-42D8-83CE-99B55F01A74D}" type="presParOf" srcId="{E06EFBAA-2EE0-4324-BB20-DAC7EB3291A5}" destId="{AE63820E-A748-446D-B272-3149A7DD62FC}" srcOrd="3" destOrd="0" presId="urn:microsoft.com/office/officeart/2005/8/layout/venn2"/>
    <dgm:cxn modelId="{80932C5F-47F3-4615-8AB9-A59E379AD323}" type="presParOf" srcId="{AE63820E-A748-446D-B272-3149A7DD62FC}" destId="{4027BDE4-10CB-41D0-82AA-A8C97A8E85B2}" srcOrd="0" destOrd="0" presId="urn:microsoft.com/office/officeart/2005/8/layout/venn2"/>
    <dgm:cxn modelId="{FF0C877D-18D7-4D5E-89DC-89DFF4E3A3EE}" type="presParOf" srcId="{AE63820E-A748-446D-B272-3149A7DD62FC}" destId="{DA5C0B5F-913F-4904-8179-590F3B3157A0}" srcOrd="1" destOrd="0" presId="urn:microsoft.com/office/officeart/2005/8/layout/venn2"/>
    <dgm:cxn modelId="{17D6AD54-D4B6-4C9C-9E9D-334B63791C0E}" type="presParOf" srcId="{E06EFBAA-2EE0-4324-BB20-DAC7EB3291A5}" destId="{8961D9BC-669A-423B-88F5-37321B645093}" srcOrd="4" destOrd="0" presId="urn:microsoft.com/office/officeart/2005/8/layout/venn2"/>
    <dgm:cxn modelId="{C362776E-D100-4C77-AD5C-32B92D1A56E4}" type="presParOf" srcId="{8961D9BC-669A-423B-88F5-37321B645093}" destId="{6136BF93-0FCC-47F3-BED7-CE9B942FD678}" srcOrd="0" destOrd="0" presId="urn:microsoft.com/office/officeart/2005/8/layout/venn2"/>
    <dgm:cxn modelId="{A74B85B4-6C50-4384-BB5D-A20306CECFC6}" type="presParOf" srcId="{8961D9BC-669A-423B-88F5-37321B645093}" destId="{0BE52D4D-FFC6-43BE-A684-B65AE94D99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4AFC9-7202-4F03-939F-EEC2CEAA2BE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kumimoji="1" lang="ja-JP" altLang="en-US"/>
        </a:p>
      </dgm:t>
    </dgm:pt>
    <dgm:pt modelId="{6F4E032B-0C02-4594-9CDC-F0B3F5EB2950}">
      <dgm:prSet phldrT="[テキスト]" custT="1"/>
      <dgm:spPr/>
      <dgm:t>
        <a:bodyPr/>
        <a:lstStyle/>
        <a:p>
          <a:pPr algn="ctr"/>
          <a:r>
            <a:rPr kumimoji="1" lang="ja-JP" altLang="en-US" sz="1600" baseline="0" smtClean="0">
              <a:latin typeface="Century Gothic" pitchFamily="34" charset="0"/>
              <a:ea typeface="HG丸ｺﾞｼｯｸM-PRO" pitchFamily="50" charset="-128"/>
            </a:rPr>
            <a:t>サポート</a:t>
          </a:r>
          <a:endParaRPr kumimoji="1" lang="ja-JP" altLang="en-US" sz="1600" baseline="0" dirty="0">
            <a:latin typeface="Century Gothic" pitchFamily="34" charset="0"/>
            <a:ea typeface="HG丸ｺﾞｼｯｸM-PRO" pitchFamily="50" charset="-128"/>
          </a:endParaRPr>
        </a:p>
      </dgm:t>
    </dgm:pt>
    <dgm:pt modelId="{FE73B2D4-148B-4DB7-B99E-1618C0458B66}" type="parTrans" cxnId="{FA54381B-779D-4992-A052-DE0F4BAC437F}">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93E89050-86ED-4133-A962-6FEF0586F453}" type="sibTrans" cxnId="{FA54381B-779D-4992-A052-DE0F4BAC437F}">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63B1F446-E052-44CA-9D6B-77E0AF7B512E}">
      <dgm:prSet phldrT="[テキスト]" custT="1"/>
      <dgm:spPr/>
      <dgm:t>
        <a:bodyPr/>
        <a:lstStyle/>
        <a:p>
          <a:pPr algn="ctr"/>
          <a:r>
            <a:rPr kumimoji="1" lang="ja-JP" altLang="en-US" sz="1600" baseline="0" smtClean="0">
              <a:latin typeface="Century Gothic" pitchFamily="34" charset="0"/>
              <a:ea typeface="HG丸ｺﾞｼｯｸM-PRO" pitchFamily="50" charset="-128"/>
            </a:rPr>
            <a:t>アップデート</a:t>
          </a:r>
          <a:endParaRPr kumimoji="1" lang="ja-JP" altLang="en-US" sz="1600" baseline="0" dirty="0">
            <a:latin typeface="Century Gothic" pitchFamily="34" charset="0"/>
            <a:ea typeface="HG丸ｺﾞｼｯｸM-PRO" pitchFamily="50" charset="-128"/>
          </a:endParaRPr>
        </a:p>
      </dgm:t>
    </dgm:pt>
    <dgm:pt modelId="{22A6FF17-2000-4305-8D46-80C6B7B6EA72}" type="parTrans" cxnId="{A48AD6B9-953D-444B-AFC1-886CAA13DC40}">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2D27E0B5-9D7D-4E71-BB0A-3F9571A35330}" type="sibTrans" cxnId="{A48AD6B9-953D-444B-AFC1-886CAA13DC40}">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BAE51725-8D21-4E85-86C3-FCBEFB76F659}">
      <dgm:prSet phldrT="[テキスト]" custT="1"/>
      <dgm:spPr/>
      <dgm:t>
        <a:bodyPr/>
        <a:lstStyle/>
        <a:p>
          <a:pPr algn="ctr"/>
          <a:r>
            <a:rPr kumimoji="1" lang="ja-JP" altLang="en-US" sz="1100" baseline="0" smtClean="0">
              <a:latin typeface="Century Gothic" pitchFamily="34" charset="0"/>
              <a:ea typeface="HG丸ｺﾞｼｯｸM-PRO" pitchFamily="50" charset="-128"/>
            </a:rPr>
            <a:t>バグフィックス</a:t>
          </a:r>
          <a:endParaRPr kumimoji="1" lang="ja-JP" altLang="en-US" sz="1100" baseline="0" dirty="0">
            <a:latin typeface="Century Gothic" pitchFamily="34" charset="0"/>
            <a:ea typeface="HG丸ｺﾞｼｯｸM-PRO" pitchFamily="50" charset="-128"/>
          </a:endParaRPr>
        </a:p>
      </dgm:t>
    </dgm:pt>
    <dgm:pt modelId="{3C63A89F-8F92-4461-9F51-16E6A80E21FF}" type="parTrans" cxnId="{22D4580F-527A-4F42-A270-E3A7A47208AB}">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C2B37C35-67D4-40FB-BDFD-4792DD3B1448}" type="sibTrans" cxnId="{22D4580F-527A-4F42-A270-E3A7A47208AB}">
      <dgm:prSet/>
      <dgm:spPr/>
      <dgm:t>
        <a:bodyPr/>
        <a:lstStyle/>
        <a:p>
          <a:pPr algn="ctr"/>
          <a:endParaRPr kumimoji="1" lang="ja-JP" altLang="en-US" sz="600" baseline="0">
            <a:solidFill>
              <a:schemeClr val="bg1"/>
            </a:solidFill>
            <a:latin typeface="Century Gothic" pitchFamily="34" charset="0"/>
            <a:ea typeface="HG丸ｺﾞｼｯｸM-PRO" pitchFamily="50" charset="-128"/>
          </a:endParaRPr>
        </a:p>
      </dgm:t>
    </dgm:pt>
    <dgm:pt modelId="{B1E6DC25-F0BB-47B4-B8FE-C6627C7F77FC}">
      <dgm:prSet phldrT="[テキスト]" custT="1"/>
      <dgm:spPr/>
      <dgm:t>
        <a:bodyPr/>
        <a:lstStyle/>
        <a:p>
          <a:pPr algn="ctr"/>
          <a:r>
            <a:rPr kumimoji="1" lang="ja-JP" altLang="en-US" sz="1100" baseline="0" smtClean="0">
              <a:latin typeface="Century Gothic" pitchFamily="34" charset="0"/>
              <a:ea typeface="HG丸ｺﾞｼｯｸM-PRO" pitchFamily="50" charset="-128"/>
            </a:rPr>
            <a:t>セキュリティパッチ</a:t>
          </a:r>
          <a:endParaRPr kumimoji="1" lang="ja-JP" altLang="en-US" sz="1100" baseline="0" dirty="0">
            <a:latin typeface="Century Gothic" pitchFamily="34" charset="0"/>
            <a:ea typeface="HG丸ｺﾞｼｯｸM-PRO" pitchFamily="50" charset="-128"/>
          </a:endParaRPr>
        </a:p>
      </dgm:t>
    </dgm:pt>
    <dgm:pt modelId="{19CC2F58-A81D-4F3E-81D2-BE2EF5E967DF}" type="parTrans" cxnId="{6FEB77FA-E74A-4005-BC7B-E554675F5FF5}">
      <dgm:prSet/>
      <dgm:spPr/>
      <dgm:t>
        <a:bodyPr/>
        <a:lstStyle/>
        <a:p>
          <a:pPr algn="ctr"/>
          <a:endParaRPr kumimoji="1" lang="ja-JP" altLang="en-US" sz="600"/>
        </a:p>
      </dgm:t>
    </dgm:pt>
    <dgm:pt modelId="{452B8CCC-AF75-4F33-99D4-5A51A4537C4D}" type="sibTrans" cxnId="{6FEB77FA-E74A-4005-BC7B-E554675F5FF5}">
      <dgm:prSet/>
      <dgm:spPr/>
      <dgm:t>
        <a:bodyPr/>
        <a:lstStyle/>
        <a:p>
          <a:pPr algn="ctr"/>
          <a:endParaRPr kumimoji="1" lang="ja-JP" altLang="en-US" sz="600"/>
        </a:p>
      </dgm:t>
    </dgm:pt>
    <dgm:pt modelId="{AAB2FA01-E717-4A74-AA6E-B7122C9C6D6C}">
      <dgm:prSet phldrT="[テキスト]" custT="1"/>
      <dgm:spPr/>
      <dgm:t>
        <a:bodyPr/>
        <a:lstStyle/>
        <a:p>
          <a:pPr algn="ctr"/>
          <a:r>
            <a:rPr kumimoji="1" lang="ja-JP" altLang="en-US" sz="1600" baseline="0" smtClean="0">
              <a:latin typeface="Century Gothic" pitchFamily="34" charset="0"/>
              <a:ea typeface="HG丸ｺﾞｼｯｸM-PRO" pitchFamily="50" charset="-128"/>
            </a:rPr>
            <a:t>ドキュメント</a:t>
          </a:r>
          <a:endParaRPr kumimoji="1" lang="ja-JP" altLang="en-US" sz="1600" baseline="0" dirty="0">
            <a:latin typeface="Century Gothic" pitchFamily="34" charset="0"/>
            <a:ea typeface="HG丸ｺﾞｼｯｸM-PRO" pitchFamily="50" charset="-128"/>
          </a:endParaRPr>
        </a:p>
      </dgm:t>
    </dgm:pt>
    <dgm:pt modelId="{431A148A-C4A8-46D9-9242-9AB966257652}" type="parTrans" cxnId="{0EEF278E-3411-42F9-9118-E403641D5E55}">
      <dgm:prSet/>
      <dgm:spPr/>
      <dgm:t>
        <a:bodyPr/>
        <a:lstStyle/>
        <a:p>
          <a:endParaRPr kumimoji="1" lang="ja-JP" altLang="en-US"/>
        </a:p>
      </dgm:t>
    </dgm:pt>
    <dgm:pt modelId="{BE865682-C4B1-4820-97D6-1E1EFBB91F13}" type="sibTrans" cxnId="{0EEF278E-3411-42F9-9118-E403641D5E55}">
      <dgm:prSet/>
      <dgm:spPr/>
      <dgm:t>
        <a:bodyPr/>
        <a:lstStyle/>
        <a:p>
          <a:endParaRPr kumimoji="1" lang="ja-JP" altLang="en-US"/>
        </a:p>
      </dgm:t>
    </dgm:pt>
    <dgm:pt modelId="{27BF14EE-FA1E-41F2-BC98-23D02ABD6F44}">
      <dgm:prSet phldrT="[テキスト]" custT="1"/>
      <dgm:spPr/>
      <dgm:t>
        <a:bodyPr/>
        <a:lstStyle/>
        <a:p>
          <a:pPr algn="ctr"/>
          <a:endParaRPr kumimoji="1" lang="ja-JP" altLang="en-US" sz="1600" baseline="0" dirty="0">
            <a:solidFill>
              <a:schemeClr val="bg1"/>
            </a:solidFill>
            <a:latin typeface="Century Gothic" pitchFamily="34" charset="0"/>
            <a:ea typeface="HG丸ｺﾞｼｯｸM-PRO" pitchFamily="50" charset="-128"/>
          </a:endParaRPr>
        </a:p>
      </dgm:t>
    </dgm:pt>
    <dgm:pt modelId="{617C5D92-79EA-495F-B4EA-2DA9AA301080}" type="parTrans" cxnId="{D0D8D50A-4E83-450C-8C3C-F3FB2F0B016B}">
      <dgm:prSet/>
      <dgm:spPr/>
      <dgm:t>
        <a:bodyPr/>
        <a:lstStyle/>
        <a:p>
          <a:endParaRPr kumimoji="1" lang="ja-JP" altLang="en-US"/>
        </a:p>
      </dgm:t>
    </dgm:pt>
    <dgm:pt modelId="{22B4D796-6CFD-43B6-8442-146DE3E8B1BD}" type="sibTrans" cxnId="{D0D8D50A-4E83-450C-8C3C-F3FB2F0B016B}">
      <dgm:prSet/>
      <dgm:spPr/>
      <dgm:t>
        <a:bodyPr/>
        <a:lstStyle/>
        <a:p>
          <a:endParaRPr kumimoji="1" lang="ja-JP" altLang="en-US"/>
        </a:p>
      </dgm:t>
    </dgm:pt>
    <dgm:pt modelId="{31C1C47F-327A-4F1B-858D-BC86A55C9257}" type="pres">
      <dgm:prSet presAssocID="{48F4AFC9-7202-4F03-939F-EEC2CEAA2BE6}" presName="linear" presStyleCnt="0">
        <dgm:presLayoutVars>
          <dgm:animLvl val="lvl"/>
          <dgm:resizeHandles val="exact"/>
        </dgm:presLayoutVars>
      </dgm:prSet>
      <dgm:spPr/>
      <dgm:t>
        <a:bodyPr/>
        <a:lstStyle/>
        <a:p>
          <a:endParaRPr kumimoji="1" lang="ja-JP" altLang="en-US"/>
        </a:p>
      </dgm:t>
    </dgm:pt>
    <dgm:pt modelId="{8ABD513F-3EC0-4B89-AB62-C721E1969FFC}" type="pres">
      <dgm:prSet presAssocID="{6F4E032B-0C02-4594-9CDC-F0B3F5EB2950}" presName="parentText" presStyleLbl="node1" presStyleIdx="0" presStyleCnt="3">
        <dgm:presLayoutVars>
          <dgm:chMax val="0"/>
          <dgm:bulletEnabled val="1"/>
        </dgm:presLayoutVars>
      </dgm:prSet>
      <dgm:spPr/>
      <dgm:t>
        <a:bodyPr/>
        <a:lstStyle/>
        <a:p>
          <a:endParaRPr kumimoji="1" lang="ja-JP" altLang="en-US"/>
        </a:p>
      </dgm:t>
    </dgm:pt>
    <dgm:pt modelId="{0D0EE672-2C90-4323-960F-C6AD7A1997DB}" type="pres">
      <dgm:prSet presAssocID="{93E89050-86ED-4133-A962-6FEF0586F453}" presName="spacer" presStyleCnt="0"/>
      <dgm:spPr/>
      <dgm:t>
        <a:bodyPr/>
        <a:lstStyle/>
        <a:p>
          <a:endParaRPr kumimoji="1" lang="ja-JP" altLang="en-US"/>
        </a:p>
      </dgm:t>
    </dgm:pt>
    <dgm:pt modelId="{EE3D9802-22A9-41B2-9283-31ED954410E1}" type="pres">
      <dgm:prSet presAssocID="{AAB2FA01-E717-4A74-AA6E-B7122C9C6D6C}" presName="parentText" presStyleLbl="node1" presStyleIdx="1" presStyleCnt="3">
        <dgm:presLayoutVars>
          <dgm:chMax val="0"/>
          <dgm:bulletEnabled val="1"/>
        </dgm:presLayoutVars>
      </dgm:prSet>
      <dgm:spPr/>
      <dgm:t>
        <a:bodyPr/>
        <a:lstStyle/>
        <a:p>
          <a:endParaRPr kumimoji="1" lang="ja-JP" altLang="en-US"/>
        </a:p>
      </dgm:t>
    </dgm:pt>
    <dgm:pt modelId="{8551D9D4-FF61-4746-A694-0ABF46BA46C8}" type="pres">
      <dgm:prSet presAssocID="{BE865682-C4B1-4820-97D6-1E1EFBB91F13}" presName="spacer" presStyleCnt="0"/>
      <dgm:spPr/>
      <dgm:t>
        <a:bodyPr/>
        <a:lstStyle/>
        <a:p>
          <a:endParaRPr kumimoji="1" lang="ja-JP" altLang="en-US"/>
        </a:p>
      </dgm:t>
    </dgm:pt>
    <dgm:pt modelId="{67070BA0-78FE-48AA-BE12-CE72FA6443F8}" type="pres">
      <dgm:prSet presAssocID="{63B1F446-E052-44CA-9D6B-77E0AF7B512E}" presName="parentText" presStyleLbl="node1" presStyleIdx="2" presStyleCnt="3">
        <dgm:presLayoutVars>
          <dgm:chMax val="0"/>
          <dgm:bulletEnabled val="1"/>
        </dgm:presLayoutVars>
      </dgm:prSet>
      <dgm:spPr/>
      <dgm:t>
        <a:bodyPr/>
        <a:lstStyle/>
        <a:p>
          <a:endParaRPr kumimoji="1" lang="ja-JP" altLang="en-US"/>
        </a:p>
      </dgm:t>
    </dgm:pt>
    <dgm:pt modelId="{DD877F42-5D86-4851-8D56-9902DCE9EE1A}" type="pres">
      <dgm:prSet presAssocID="{63B1F446-E052-44CA-9D6B-77E0AF7B512E}" presName="childText" presStyleLbl="revTx" presStyleIdx="0" presStyleCnt="1">
        <dgm:presLayoutVars>
          <dgm:bulletEnabled val="1"/>
        </dgm:presLayoutVars>
      </dgm:prSet>
      <dgm:spPr/>
      <dgm:t>
        <a:bodyPr/>
        <a:lstStyle/>
        <a:p>
          <a:endParaRPr kumimoji="1" lang="ja-JP" altLang="en-US"/>
        </a:p>
      </dgm:t>
    </dgm:pt>
  </dgm:ptLst>
  <dgm:cxnLst>
    <dgm:cxn modelId="{C119B456-936E-4C9A-8146-EEC6E37272C0}" type="presOf" srcId="{AAB2FA01-E717-4A74-AA6E-B7122C9C6D6C}" destId="{EE3D9802-22A9-41B2-9283-31ED954410E1}" srcOrd="0" destOrd="0" presId="urn:microsoft.com/office/officeart/2005/8/layout/vList2"/>
    <dgm:cxn modelId="{0EEF278E-3411-42F9-9118-E403641D5E55}" srcId="{48F4AFC9-7202-4F03-939F-EEC2CEAA2BE6}" destId="{AAB2FA01-E717-4A74-AA6E-B7122C9C6D6C}" srcOrd="1" destOrd="0" parTransId="{431A148A-C4A8-46D9-9242-9AB966257652}" sibTransId="{BE865682-C4B1-4820-97D6-1E1EFBB91F13}"/>
    <dgm:cxn modelId="{3504F328-BFF4-4EDC-8610-152158B14203}" type="presOf" srcId="{48F4AFC9-7202-4F03-939F-EEC2CEAA2BE6}" destId="{31C1C47F-327A-4F1B-858D-BC86A55C9257}" srcOrd="0" destOrd="0" presId="urn:microsoft.com/office/officeart/2005/8/layout/vList2"/>
    <dgm:cxn modelId="{CE919FE7-00EF-4C27-8117-FBDB20D8BFE4}" type="presOf" srcId="{BAE51725-8D21-4E85-86C3-FCBEFB76F659}" destId="{DD877F42-5D86-4851-8D56-9902DCE9EE1A}" srcOrd="0" destOrd="1" presId="urn:microsoft.com/office/officeart/2005/8/layout/vList2"/>
    <dgm:cxn modelId="{FA54381B-779D-4992-A052-DE0F4BAC437F}" srcId="{48F4AFC9-7202-4F03-939F-EEC2CEAA2BE6}" destId="{6F4E032B-0C02-4594-9CDC-F0B3F5EB2950}" srcOrd="0" destOrd="0" parTransId="{FE73B2D4-148B-4DB7-B99E-1618C0458B66}" sibTransId="{93E89050-86ED-4133-A962-6FEF0586F453}"/>
    <dgm:cxn modelId="{046C1D15-E246-4EFC-B480-B861DDC482EB}" type="presOf" srcId="{27BF14EE-FA1E-41F2-BC98-23D02ABD6F44}" destId="{DD877F42-5D86-4851-8D56-9902DCE9EE1A}" srcOrd="0" destOrd="0" presId="urn:microsoft.com/office/officeart/2005/8/layout/vList2"/>
    <dgm:cxn modelId="{6FEB77FA-E74A-4005-BC7B-E554675F5FF5}" srcId="{63B1F446-E052-44CA-9D6B-77E0AF7B512E}" destId="{B1E6DC25-F0BB-47B4-B8FE-C6627C7F77FC}" srcOrd="2" destOrd="0" parTransId="{19CC2F58-A81D-4F3E-81D2-BE2EF5E967DF}" sibTransId="{452B8CCC-AF75-4F33-99D4-5A51A4537C4D}"/>
    <dgm:cxn modelId="{3A05E4C3-B62C-4457-B7E9-81DF5794F215}" type="presOf" srcId="{B1E6DC25-F0BB-47B4-B8FE-C6627C7F77FC}" destId="{DD877F42-5D86-4851-8D56-9902DCE9EE1A}" srcOrd="0" destOrd="2" presId="urn:microsoft.com/office/officeart/2005/8/layout/vList2"/>
    <dgm:cxn modelId="{0E670D61-0F71-499C-880D-C3E82A05CB86}" type="presOf" srcId="{63B1F446-E052-44CA-9D6B-77E0AF7B512E}" destId="{67070BA0-78FE-48AA-BE12-CE72FA6443F8}" srcOrd="0" destOrd="0" presId="urn:microsoft.com/office/officeart/2005/8/layout/vList2"/>
    <dgm:cxn modelId="{22D4580F-527A-4F42-A270-E3A7A47208AB}" srcId="{63B1F446-E052-44CA-9D6B-77E0AF7B512E}" destId="{BAE51725-8D21-4E85-86C3-FCBEFB76F659}" srcOrd="1" destOrd="0" parTransId="{3C63A89F-8F92-4461-9F51-16E6A80E21FF}" sibTransId="{C2B37C35-67D4-40FB-BDFD-4792DD3B1448}"/>
    <dgm:cxn modelId="{A48AD6B9-953D-444B-AFC1-886CAA13DC40}" srcId="{48F4AFC9-7202-4F03-939F-EEC2CEAA2BE6}" destId="{63B1F446-E052-44CA-9D6B-77E0AF7B512E}" srcOrd="2" destOrd="0" parTransId="{22A6FF17-2000-4305-8D46-80C6B7B6EA72}" sibTransId="{2D27E0B5-9D7D-4E71-BB0A-3F9571A35330}"/>
    <dgm:cxn modelId="{D0D8D50A-4E83-450C-8C3C-F3FB2F0B016B}" srcId="{63B1F446-E052-44CA-9D6B-77E0AF7B512E}" destId="{27BF14EE-FA1E-41F2-BC98-23D02ABD6F44}" srcOrd="0" destOrd="0" parTransId="{617C5D92-79EA-495F-B4EA-2DA9AA301080}" sibTransId="{22B4D796-6CFD-43B6-8442-146DE3E8B1BD}"/>
    <dgm:cxn modelId="{1A00A815-464E-4786-89F9-7B06EAA515F0}" type="presOf" srcId="{6F4E032B-0C02-4594-9CDC-F0B3F5EB2950}" destId="{8ABD513F-3EC0-4B89-AB62-C721E1969FFC}" srcOrd="0" destOrd="0" presId="urn:microsoft.com/office/officeart/2005/8/layout/vList2"/>
    <dgm:cxn modelId="{CDD6C22B-DE14-4CFF-89C8-40BF79F0E5AA}" type="presParOf" srcId="{31C1C47F-327A-4F1B-858D-BC86A55C9257}" destId="{8ABD513F-3EC0-4B89-AB62-C721E1969FFC}" srcOrd="0" destOrd="0" presId="urn:microsoft.com/office/officeart/2005/8/layout/vList2"/>
    <dgm:cxn modelId="{9A5E8BEA-2052-4C57-877F-113C589AD50E}" type="presParOf" srcId="{31C1C47F-327A-4F1B-858D-BC86A55C9257}" destId="{0D0EE672-2C90-4323-960F-C6AD7A1997DB}" srcOrd="1" destOrd="0" presId="urn:microsoft.com/office/officeart/2005/8/layout/vList2"/>
    <dgm:cxn modelId="{E3466AD7-B44D-420A-A01D-46DFA5C259E0}" type="presParOf" srcId="{31C1C47F-327A-4F1B-858D-BC86A55C9257}" destId="{EE3D9802-22A9-41B2-9283-31ED954410E1}" srcOrd="2" destOrd="0" presId="urn:microsoft.com/office/officeart/2005/8/layout/vList2"/>
    <dgm:cxn modelId="{65940AC3-B45D-4B15-9D3D-45C27D6E9BF1}" type="presParOf" srcId="{31C1C47F-327A-4F1B-858D-BC86A55C9257}" destId="{8551D9D4-FF61-4746-A694-0ABF46BA46C8}" srcOrd="3" destOrd="0" presId="urn:microsoft.com/office/officeart/2005/8/layout/vList2"/>
    <dgm:cxn modelId="{CAC9463D-B56E-42C7-A921-7916D2532C18}" type="presParOf" srcId="{31C1C47F-327A-4F1B-858D-BC86A55C9257}" destId="{67070BA0-78FE-48AA-BE12-CE72FA6443F8}" srcOrd="4" destOrd="0" presId="urn:microsoft.com/office/officeart/2005/8/layout/vList2"/>
    <dgm:cxn modelId="{2E728048-0F4A-4373-9691-C9CF424F84F2}" type="presParOf" srcId="{31C1C47F-327A-4F1B-858D-BC86A55C9257}" destId="{DD877F42-5D86-4851-8D56-9902DCE9EE1A}"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A14E-4EAF-4881-AAE8-74CCC69FB1DF}">
      <dsp:nvSpPr>
        <dsp:cNvPr id="0" name=""/>
        <dsp:cNvSpPr/>
      </dsp:nvSpPr>
      <dsp:spPr>
        <a:xfrm>
          <a:off x="1016000" y="0"/>
          <a:ext cx="4064000" cy="4064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インストーラ</a:t>
          </a:r>
          <a:endParaRPr kumimoji="1" lang="en-US" altLang="ja-JP" sz="1200" b="1" kern="1200" baseline="0" dirty="0" smtClean="0">
            <a:latin typeface="Century Gothic" pitchFamily="34" charset="0"/>
            <a:ea typeface="HG丸ｺﾞｼｯｸM-PRO" pitchFamily="50" charset="-128"/>
          </a:endParaRPr>
        </a:p>
      </dsp:txBody>
      <dsp:txXfrm>
        <a:off x="2286000" y="203200"/>
        <a:ext cx="1524000" cy="406400"/>
      </dsp:txXfrm>
    </dsp:sp>
    <dsp:sp modelId="{1DCE8C2C-A5D6-42CC-AF58-CB8FB391E689}">
      <dsp:nvSpPr>
        <dsp:cNvPr id="0" name=""/>
        <dsp:cNvSpPr/>
      </dsp:nvSpPr>
      <dsp:spPr>
        <a:xfrm>
          <a:off x="1320800" y="609599"/>
          <a:ext cx="3454400" cy="3454400"/>
        </a:xfrm>
        <a:prstGeom prst="ellipse">
          <a:avLst/>
        </a:prstGeom>
        <a:solidFill>
          <a:schemeClr val="accent5">
            <a:hueOff val="1679638"/>
            <a:satOff val="2370"/>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アプリケーション</a:t>
          </a:r>
          <a:endParaRPr kumimoji="1" lang="en-US" altLang="ja-JP" sz="1200" b="1" kern="1200" baseline="0" dirty="0" smtClean="0">
            <a:latin typeface="Century Gothic" pitchFamily="34" charset="0"/>
            <a:ea typeface="HG丸ｺﾞｼｯｸM-PRO" pitchFamily="50" charset="-128"/>
          </a:endParaRPr>
        </a:p>
      </dsp:txBody>
      <dsp:txXfrm>
        <a:off x="2303145" y="808227"/>
        <a:ext cx="1489710" cy="397256"/>
      </dsp:txXfrm>
    </dsp:sp>
    <dsp:sp modelId="{ABA47677-6A22-4385-A7B4-4A8B91629B96}">
      <dsp:nvSpPr>
        <dsp:cNvPr id="0" name=""/>
        <dsp:cNvSpPr/>
      </dsp:nvSpPr>
      <dsp:spPr>
        <a:xfrm>
          <a:off x="1625600" y="1219199"/>
          <a:ext cx="2844800" cy="2844800"/>
        </a:xfrm>
        <a:prstGeom prst="ellipse">
          <a:avLst/>
        </a:prstGeom>
        <a:solidFill>
          <a:schemeClr val="accent5">
            <a:hueOff val="3359277"/>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システムソフトウェア</a:t>
          </a:r>
          <a:endParaRPr kumimoji="1" lang="en-US" altLang="ja-JP" sz="1200" b="1" kern="1200" baseline="0" dirty="0" smtClean="0">
            <a:latin typeface="Century Gothic" pitchFamily="34" charset="0"/>
            <a:ea typeface="HG丸ｺﾞｼｯｸM-PRO" pitchFamily="50" charset="-128"/>
          </a:endParaRPr>
        </a:p>
      </dsp:txBody>
      <dsp:txXfrm>
        <a:off x="2311908" y="1415491"/>
        <a:ext cx="1472184" cy="392582"/>
      </dsp:txXfrm>
    </dsp:sp>
    <dsp:sp modelId="{4027BDE4-10CB-41D0-82AA-A8C97A8E85B2}">
      <dsp:nvSpPr>
        <dsp:cNvPr id="0" name=""/>
        <dsp:cNvSpPr/>
      </dsp:nvSpPr>
      <dsp:spPr>
        <a:xfrm>
          <a:off x="1930400" y="1828799"/>
          <a:ext cx="2235200" cy="2235200"/>
        </a:xfrm>
        <a:prstGeom prst="ellipse">
          <a:avLst/>
        </a:prstGeom>
        <a:solidFill>
          <a:schemeClr val="accent5">
            <a:hueOff val="5038915"/>
            <a:satOff val="7109"/>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ライブラリ</a:t>
          </a:r>
          <a:endParaRPr kumimoji="1" lang="en-US" altLang="ja-JP" sz="1200" b="1" kern="1200" baseline="0" dirty="0" smtClean="0">
            <a:latin typeface="Century Gothic" pitchFamily="34" charset="0"/>
            <a:ea typeface="HG丸ｺﾞｼｯｸM-PRO" pitchFamily="50" charset="-128"/>
          </a:endParaRPr>
        </a:p>
      </dsp:txBody>
      <dsp:txXfrm>
        <a:off x="2444496" y="2029967"/>
        <a:ext cx="1207008" cy="402336"/>
      </dsp:txXfrm>
    </dsp:sp>
    <dsp:sp modelId="{6136BF93-0FCC-47F3-BED7-CE9B942FD678}">
      <dsp:nvSpPr>
        <dsp:cNvPr id="0" name=""/>
        <dsp:cNvSpPr/>
      </dsp:nvSpPr>
      <dsp:spPr>
        <a:xfrm>
          <a:off x="2235200" y="2438399"/>
          <a:ext cx="1625600" cy="1625600"/>
        </a:xfrm>
        <a:prstGeom prst="ellipse">
          <a:avLst/>
        </a:prstGeom>
        <a:solidFill>
          <a:schemeClr val="accent5">
            <a:hueOff val="6718553"/>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カーネル</a:t>
          </a:r>
          <a:endParaRPr kumimoji="1" lang="en-US" altLang="ja-JP" sz="1200" b="1" kern="1200" baseline="0" dirty="0" smtClean="0">
            <a:latin typeface="Century Gothic" pitchFamily="34" charset="0"/>
            <a:ea typeface="HG丸ｺﾞｼｯｸM-PRO" pitchFamily="50" charset="-128"/>
          </a:endParaRPr>
        </a:p>
      </dsp:txBody>
      <dsp:txXfrm>
        <a:off x="2473263" y="2844799"/>
        <a:ext cx="1149472"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A14E-4EAF-4881-AAE8-74CCC69FB1DF}">
      <dsp:nvSpPr>
        <dsp:cNvPr id="0" name=""/>
        <dsp:cNvSpPr/>
      </dsp:nvSpPr>
      <dsp:spPr>
        <a:xfrm>
          <a:off x="1016000" y="0"/>
          <a:ext cx="4064000" cy="4064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インストーラ</a:t>
          </a:r>
          <a:endParaRPr kumimoji="1" lang="en-US" altLang="ja-JP" sz="1200" b="1" kern="1200" baseline="0" dirty="0" smtClean="0">
            <a:latin typeface="Century Gothic" pitchFamily="34" charset="0"/>
            <a:ea typeface="HG丸ｺﾞｼｯｸM-PRO" pitchFamily="50" charset="-128"/>
          </a:endParaRPr>
        </a:p>
      </dsp:txBody>
      <dsp:txXfrm>
        <a:off x="2286000" y="203200"/>
        <a:ext cx="1524000" cy="406400"/>
      </dsp:txXfrm>
    </dsp:sp>
    <dsp:sp modelId="{1DCE8C2C-A5D6-42CC-AF58-CB8FB391E689}">
      <dsp:nvSpPr>
        <dsp:cNvPr id="0" name=""/>
        <dsp:cNvSpPr/>
      </dsp:nvSpPr>
      <dsp:spPr>
        <a:xfrm>
          <a:off x="1320800" y="609599"/>
          <a:ext cx="3454400" cy="3454400"/>
        </a:xfrm>
        <a:prstGeom prst="ellipse">
          <a:avLst/>
        </a:prstGeom>
        <a:solidFill>
          <a:schemeClr val="accent5">
            <a:hueOff val="1679638"/>
            <a:satOff val="2370"/>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アプリケーション</a:t>
          </a:r>
          <a:endParaRPr kumimoji="1" lang="en-US" altLang="ja-JP" sz="1200" b="1" kern="1200" baseline="0" dirty="0" smtClean="0">
            <a:latin typeface="Century Gothic" pitchFamily="34" charset="0"/>
            <a:ea typeface="HG丸ｺﾞｼｯｸM-PRO" pitchFamily="50" charset="-128"/>
          </a:endParaRPr>
        </a:p>
      </dsp:txBody>
      <dsp:txXfrm>
        <a:off x="2303145" y="808227"/>
        <a:ext cx="1489710" cy="397256"/>
      </dsp:txXfrm>
    </dsp:sp>
    <dsp:sp modelId="{ABA47677-6A22-4385-A7B4-4A8B91629B96}">
      <dsp:nvSpPr>
        <dsp:cNvPr id="0" name=""/>
        <dsp:cNvSpPr/>
      </dsp:nvSpPr>
      <dsp:spPr>
        <a:xfrm>
          <a:off x="1625600" y="1219199"/>
          <a:ext cx="2844800" cy="2844800"/>
        </a:xfrm>
        <a:prstGeom prst="ellipse">
          <a:avLst/>
        </a:prstGeom>
        <a:solidFill>
          <a:schemeClr val="accent5">
            <a:hueOff val="3359277"/>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システムソフトウェア</a:t>
          </a:r>
          <a:endParaRPr kumimoji="1" lang="en-US" altLang="ja-JP" sz="1200" b="1" kern="1200" baseline="0" dirty="0" smtClean="0">
            <a:latin typeface="Century Gothic" pitchFamily="34" charset="0"/>
            <a:ea typeface="HG丸ｺﾞｼｯｸM-PRO" pitchFamily="50" charset="-128"/>
          </a:endParaRPr>
        </a:p>
      </dsp:txBody>
      <dsp:txXfrm>
        <a:off x="2311908" y="1415491"/>
        <a:ext cx="1472184" cy="392582"/>
      </dsp:txXfrm>
    </dsp:sp>
    <dsp:sp modelId="{4027BDE4-10CB-41D0-82AA-A8C97A8E85B2}">
      <dsp:nvSpPr>
        <dsp:cNvPr id="0" name=""/>
        <dsp:cNvSpPr/>
      </dsp:nvSpPr>
      <dsp:spPr>
        <a:xfrm>
          <a:off x="1930400" y="1828799"/>
          <a:ext cx="2235200" cy="2235200"/>
        </a:xfrm>
        <a:prstGeom prst="ellipse">
          <a:avLst/>
        </a:prstGeom>
        <a:solidFill>
          <a:schemeClr val="accent5">
            <a:hueOff val="5038915"/>
            <a:satOff val="7109"/>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ライブラリ</a:t>
          </a:r>
          <a:endParaRPr kumimoji="1" lang="en-US" altLang="ja-JP" sz="1200" b="1" kern="1200" baseline="0" dirty="0" smtClean="0">
            <a:latin typeface="Century Gothic" pitchFamily="34" charset="0"/>
            <a:ea typeface="HG丸ｺﾞｼｯｸM-PRO" pitchFamily="50" charset="-128"/>
          </a:endParaRPr>
        </a:p>
      </dsp:txBody>
      <dsp:txXfrm>
        <a:off x="2444496" y="2029967"/>
        <a:ext cx="1207008" cy="402336"/>
      </dsp:txXfrm>
    </dsp:sp>
    <dsp:sp modelId="{6136BF93-0FCC-47F3-BED7-CE9B942FD678}">
      <dsp:nvSpPr>
        <dsp:cNvPr id="0" name=""/>
        <dsp:cNvSpPr/>
      </dsp:nvSpPr>
      <dsp:spPr>
        <a:xfrm>
          <a:off x="2235200" y="2438399"/>
          <a:ext cx="1625600" cy="1625600"/>
        </a:xfrm>
        <a:prstGeom prst="ellipse">
          <a:avLst/>
        </a:prstGeom>
        <a:solidFill>
          <a:schemeClr val="accent5">
            <a:hueOff val="6718553"/>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kumimoji="1" lang="ja-JP" altLang="en-US" sz="1200" b="1" kern="1200" baseline="0" dirty="0" smtClean="0">
              <a:latin typeface="Century Gothic" pitchFamily="34" charset="0"/>
              <a:ea typeface="HG丸ｺﾞｼｯｸM-PRO" pitchFamily="50" charset="-128"/>
            </a:rPr>
            <a:t>カーネル</a:t>
          </a:r>
          <a:endParaRPr kumimoji="1" lang="en-US" altLang="ja-JP" sz="1200" b="1" kern="1200" baseline="0" dirty="0" smtClean="0">
            <a:latin typeface="Century Gothic" pitchFamily="34" charset="0"/>
            <a:ea typeface="HG丸ｺﾞｼｯｸM-PRO" pitchFamily="50" charset="-128"/>
          </a:endParaRPr>
        </a:p>
      </dsp:txBody>
      <dsp:txXfrm>
        <a:off x="2473263" y="2844799"/>
        <a:ext cx="1149472" cy="81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D513F-3EC0-4B89-AB62-C721E1969FFC}">
      <dsp:nvSpPr>
        <dsp:cNvPr id="0" name=""/>
        <dsp:cNvSpPr/>
      </dsp:nvSpPr>
      <dsp:spPr>
        <a:xfrm>
          <a:off x="0" y="21054"/>
          <a:ext cx="2547931" cy="4305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サポート</a:t>
          </a:r>
          <a:endParaRPr kumimoji="1" lang="ja-JP" altLang="en-US" sz="1600" kern="1200" baseline="0" dirty="0">
            <a:latin typeface="Century Gothic" pitchFamily="34" charset="0"/>
            <a:ea typeface="HG丸ｺﾞｼｯｸM-PRO" pitchFamily="50" charset="-128"/>
          </a:endParaRPr>
        </a:p>
      </dsp:txBody>
      <dsp:txXfrm>
        <a:off x="21018" y="42072"/>
        <a:ext cx="2505895" cy="388524"/>
      </dsp:txXfrm>
    </dsp:sp>
    <dsp:sp modelId="{EE3D9802-22A9-41B2-9283-31ED954410E1}">
      <dsp:nvSpPr>
        <dsp:cNvPr id="0" name=""/>
        <dsp:cNvSpPr/>
      </dsp:nvSpPr>
      <dsp:spPr>
        <a:xfrm>
          <a:off x="0" y="517854"/>
          <a:ext cx="2547931" cy="430560"/>
        </a:xfrm>
        <a:prstGeom prst="roundRect">
          <a:avLst/>
        </a:prstGeom>
        <a:solidFill>
          <a:schemeClr val="accent5">
            <a:hueOff val="3359277"/>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ドキュメント</a:t>
          </a:r>
          <a:endParaRPr kumimoji="1" lang="ja-JP" altLang="en-US" sz="1600" kern="1200" baseline="0" dirty="0">
            <a:latin typeface="Century Gothic" pitchFamily="34" charset="0"/>
            <a:ea typeface="HG丸ｺﾞｼｯｸM-PRO" pitchFamily="50" charset="-128"/>
          </a:endParaRPr>
        </a:p>
      </dsp:txBody>
      <dsp:txXfrm>
        <a:off x="21018" y="538872"/>
        <a:ext cx="2505895" cy="388524"/>
      </dsp:txXfrm>
    </dsp:sp>
    <dsp:sp modelId="{67070BA0-78FE-48AA-BE12-CE72FA6443F8}">
      <dsp:nvSpPr>
        <dsp:cNvPr id="0" name=""/>
        <dsp:cNvSpPr/>
      </dsp:nvSpPr>
      <dsp:spPr>
        <a:xfrm>
          <a:off x="0" y="1014654"/>
          <a:ext cx="2547931" cy="430560"/>
        </a:xfrm>
        <a:prstGeom prst="roundRect">
          <a:avLst/>
        </a:prstGeom>
        <a:solidFill>
          <a:schemeClr val="accent5">
            <a:hueOff val="6718553"/>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baseline="0" smtClean="0">
              <a:latin typeface="Century Gothic" pitchFamily="34" charset="0"/>
              <a:ea typeface="HG丸ｺﾞｼｯｸM-PRO" pitchFamily="50" charset="-128"/>
            </a:rPr>
            <a:t>アップデート</a:t>
          </a:r>
          <a:endParaRPr kumimoji="1" lang="ja-JP" altLang="en-US" sz="1600" kern="1200" baseline="0" dirty="0">
            <a:latin typeface="Century Gothic" pitchFamily="34" charset="0"/>
            <a:ea typeface="HG丸ｺﾞｼｯｸM-PRO" pitchFamily="50" charset="-128"/>
          </a:endParaRPr>
        </a:p>
      </dsp:txBody>
      <dsp:txXfrm>
        <a:off x="21018" y="1035672"/>
        <a:ext cx="2505895" cy="388524"/>
      </dsp:txXfrm>
    </dsp:sp>
    <dsp:sp modelId="{DD877F42-5D86-4851-8D56-9902DCE9EE1A}">
      <dsp:nvSpPr>
        <dsp:cNvPr id="0" name=""/>
        <dsp:cNvSpPr/>
      </dsp:nvSpPr>
      <dsp:spPr>
        <a:xfrm>
          <a:off x="0" y="1445214"/>
          <a:ext cx="2547931" cy="67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97" tIns="20320" rIns="113792" bIns="20320" numCol="1" spcCol="1270" anchor="t" anchorCtr="0">
          <a:noAutofit/>
        </a:bodyPr>
        <a:lstStyle/>
        <a:p>
          <a:pPr marL="171450" lvl="1" indent="-171450" algn="ctr" defTabSz="711200">
            <a:lnSpc>
              <a:spcPct val="90000"/>
            </a:lnSpc>
            <a:spcBef>
              <a:spcPct val="0"/>
            </a:spcBef>
            <a:spcAft>
              <a:spcPct val="20000"/>
            </a:spcAft>
            <a:buChar char="••"/>
          </a:pPr>
          <a:endParaRPr kumimoji="1" lang="ja-JP" altLang="en-US" sz="1600" kern="1200" baseline="0" dirty="0">
            <a:solidFill>
              <a:schemeClr val="bg1"/>
            </a:solidFill>
            <a:latin typeface="Century Gothic" pitchFamily="34" charset="0"/>
            <a:ea typeface="HG丸ｺﾞｼｯｸM-PRO" pitchFamily="50" charset="-128"/>
          </a:endParaRPr>
        </a:p>
        <a:p>
          <a:pPr marL="57150" lvl="1" indent="-57150" algn="ctr" defTabSz="488950">
            <a:lnSpc>
              <a:spcPct val="90000"/>
            </a:lnSpc>
            <a:spcBef>
              <a:spcPct val="0"/>
            </a:spcBef>
            <a:spcAft>
              <a:spcPct val="20000"/>
            </a:spcAft>
            <a:buChar char="••"/>
          </a:pPr>
          <a:r>
            <a:rPr kumimoji="1" lang="ja-JP" altLang="en-US" sz="1100" kern="1200" baseline="0" smtClean="0">
              <a:latin typeface="Century Gothic" pitchFamily="34" charset="0"/>
              <a:ea typeface="HG丸ｺﾞｼｯｸM-PRO" pitchFamily="50" charset="-128"/>
            </a:rPr>
            <a:t>バグフィックス</a:t>
          </a:r>
          <a:endParaRPr kumimoji="1" lang="ja-JP" altLang="en-US" sz="1100" kern="1200" baseline="0" dirty="0">
            <a:latin typeface="Century Gothic" pitchFamily="34" charset="0"/>
            <a:ea typeface="HG丸ｺﾞｼｯｸM-PRO" pitchFamily="50" charset="-128"/>
          </a:endParaRPr>
        </a:p>
        <a:p>
          <a:pPr marL="57150" lvl="1" indent="-57150" algn="ctr" defTabSz="488950">
            <a:lnSpc>
              <a:spcPct val="90000"/>
            </a:lnSpc>
            <a:spcBef>
              <a:spcPct val="0"/>
            </a:spcBef>
            <a:spcAft>
              <a:spcPct val="20000"/>
            </a:spcAft>
            <a:buChar char="••"/>
          </a:pPr>
          <a:r>
            <a:rPr kumimoji="1" lang="ja-JP" altLang="en-US" sz="1100" kern="1200" baseline="0" smtClean="0">
              <a:latin typeface="Century Gothic" pitchFamily="34" charset="0"/>
              <a:ea typeface="HG丸ｺﾞｼｯｸM-PRO" pitchFamily="50" charset="-128"/>
            </a:rPr>
            <a:t>セキュリティパッチ</a:t>
          </a:r>
          <a:endParaRPr kumimoji="1" lang="ja-JP" altLang="en-US" sz="1100" kern="1200" baseline="0" dirty="0">
            <a:latin typeface="Century Gothic" pitchFamily="34" charset="0"/>
            <a:ea typeface="HG丸ｺﾞｼｯｸM-PRO" pitchFamily="50" charset="-128"/>
          </a:endParaRPr>
        </a:p>
      </dsp:txBody>
      <dsp:txXfrm>
        <a:off x="0" y="1445214"/>
        <a:ext cx="2547931" cy="67844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2013/10/29</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2013/10/29</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0B18D3F-269F-4971-BC47-6C75E5AA44F3}" type="slidenum">
              <a:rPr lang="ja-JP" altLang="en-US" smtClean="0"/>
              <a:pPr eaLnBrk="1" hangingPunct="1"/>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D609D9E-2876-4350-A771-54E8EA112797}" type="slidenum">
              <a:rPr lang="ja-JP" altLang="en-US" smtClean="0"/>
              <a:pPr eaLnBrk="1" hangingPunct="1"/>
              <a:t>26</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81B572C-F083-4C0F-9B31-383767605154}" type="slidenum">
              <a:rPr lang="ja-JP" altLang="en-US" smtClean="0"/>
              <a:pPr eaLnBrk="1" hangingPunct="1"/>
              <a:t>30</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31</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FB9FCA-CF28-4674-9D9E-B50E039C615B}" type="slidenum">
              <a:rPr lang="ja-JP" altLang="en-US" smtClean="0"/>
              <a:pPr eaLnBrk="1" hangingPunct="1"/>
              <a:t>32</a:t>
            </a:fld>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FB9FCA-CF28-4674-9D9E-B50E039C615B}" type="slidenum">
              <a:rPr lang="ja-JP" altLang="en-US" smtClean="0"/>
              <a:pPr eaLnBrk="1" hangingPunct="1"/>
              <a:t>35</a:t>
            </a:fld>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909660"/>
            <a:fld id="{FBC5899A-EF30-4F3F-9CB5-D11D0986BF5C}" type="slidenum">
              <a:rPr lang="ja-JP" altLang="en-US">
                <a:latin typeface="Times New Roman" pitchFamily="18" charset="0"/>
              </a:rPr>
              <a:pPr defTabSz="909660"/>
              <a:t>36</a:t>
            </a:fld>
            <a:endParaRPr lang="en-US" altLang="ja-JP" dirty="0">
              <a:latin typeface="Times New Roman" pitchFamily="18" charset="0"/>
            </a:endParaRPr>
          </a:p>
        </p:txBody>
      </p:sp>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lIns="90361" tIns="45181" rIns="90361" bIns="45181"/>
          <a:lstStyle/>
          <a:p>
            <a:endParaRPr lang="ja-JP" altLang="en-US" dirty="0" smtClean="0"/>
          </a:p>
        </p:txBody>
      </p:sp>
      <p:sp>
        <p:nvSpPr>
          <p:cNvPr id="76804" name="スライド番号プレースホルダ 3"/>
          <p:cNvSpPr txBox="1">
            <a:spLocks noGrp="1"/>
          </p:cNvSpPr>
          <p:nvPr/>
        </p:nvSpPr>
        <p:spPr bwMode="auto">
          <a:xfrm>
            <a:off x="3814190" y="9307484"/>
            <a:ext cx="2920021" cy="490603"/>
          </a:xfrm>
          <a:prstGeom prst="rect">
            <a:avLst/>
          </a:prstGeom>
          <a:noFill/>
          <a:ln w="9525">
            <a:noFill/>
            <a:miter lim="800000"/>
            <a:headEnd/>
            <a:tailEnd/>
          </a:ln>
        </p:spPr>
        <p:txBody>
          <a:bodyPr lIns="90361" tIns="45181" rIns="90361" bIns="45181" anchor="b"/>
          <a:lstStyle/>
          <a:p>
            <a:pPr algn="r" defTabSz="905004"/>
            <a:fld id="{55CA22B7-2558-4155-9740-A07BC084F0D6}" type="slidenum">
              <a:rPr lang="ja-JP" altLang="en-US">
                <a:solidFill>
                  <a:schemeClr val="tx1"/>
                </a:solidFill>
                <a:ea typeface="ＭＳ Ｐゴシック" charset="-128"/>
              </a:rPr>
              <a:pPr algn="r" defTabSz="905004"/>
              <a:t>36</a:t>
            </a:fld>
            <a:endParaRPr lang="en-US" altLang="ja-JP" dirty="0">
              <a:solidFill>
                <a:schemeClr val="tx1"/>
              </a:solidFill>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42</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endParaRPr lang="ja-JP" altLang="en-US"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44</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47</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55</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68</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5</a:t>
            </a:fld>
            <a:endParaRPr lang="en-US" altLang="ja-JP"/>
          </a:p>
        </p:txBody>
      </p:sp>
      <p:sp>
        <p:nvSpPr>
          <p:cNvPr id="761858" name="Rectangle 2"/>
          <p:cNvSpPr>
            <a:spLocks noGrp="1" noRot="1" noChangeAspect="1" noChangeArrowheads="1" noTextEdit="1"/>
          </p:cNvSpPr>
          <p:nvPr>
            <p:ph type="sldImg"/>
          </p:nvPr>
        </p:nvSpPr>
        <p:spPr>
          <a:xfrm>
            <a:off x="915988" y="733425"/>
            <a:ext cx="4905375" cy="3678238"/>
          </a:xfrm>
          <a:ln/>
        </p:spPr>
      </p:sp>
      <p:sp>
        <p:nvSpPr>
          <p:cNvPr id="761859" name="Rectangle 3"/>
          <p:cNvSpPr>
            <a:spLocks noGrp="1" noChangeArrowheads="1"/>
          </p:cNvSpPr>
          <p:nvPr>
            <p:ph type="body" idx="1"/>
          </p:nvPr>
        </p:nvSpPr>
        <p:spPr>
          <a:xfrm>
            <a:off x="672477" y="4654869"/>
            <a:ext cx="5390810" cy="4410698"/>
          </a:xfrm>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14</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endParaRPr lang="ja-JP" altLang="en-US"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17</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43856"/>
            <a:fld id="{891BF3F3-59E7-4536-AAC4-888C84177443}" type="slidenum">
              <a:rPr lang="ja-JP" altLang="en-US" smtClean="0"/>
              <a:pPr defTabSz="943856"/>
              <a:t>18</a:t>
            </a:fld>
            <a:endParaRPr lang="en-US" altLang="ja-JP" smtClean="0"/>
          </a:p>
        </p:txBody>
      </p:sp>
      <p:sp>
        <p:nvSpPr>
          <p:cNvPr id="30722" name="Rectangle 2"/>
          <p:cNvSpPr>
            <a:spLocks noGrp="1" noRot="1" noChangeAspect="1" noChangeArrowheads="1" noTextEdit="1"/>
          </p:cNvSpPr>
          <p:nvPr>
            <p:ph type="sldImg"/>
          </p:nvPr>
        </p:nvSpPr>
        <p:spPr>
          <a:xfrm>
            <a:off x="919163" y="736600"/>
            <a:ext cx="4897437" cy="3671888"/>
          </a:xfrm>
          <a:ln/>
        </p:spPr>
      </p:sp>
      <p:sp>
        <p:nvSpPr>
          <p:cNvPr id="30723" name="Rectangle 3"/>
          <p:cNvSpPr>
            <a:spLocks noGrp="1" noChangeArrowheads="1"/>
          </p:cNvSpPr>
          <p:nvPr>
            <p:ph type="body" idx="1"/>
          </p:nvPr>
        </p:nvSpPr>
        <p:spPr>
          <a:xfrm>
            <a:off x="673732" y="4654519"/>
            <a:ext cx="5388300" cy="4409216"/>
          </a:xfrm>
          <a:noFill/>
          <a:ln/>
        </p:spPr>
        <p:txBody>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29" indent="-285742" eaLnBrk="0" hangingPunct="0">
              <a:defRPr kumimoji="1">
                <a:solidFill>
                  <a:schemeClr val="tx1"/>
                </a:solidFill>
                <a:latin typeface="Arial" charset="0"/>
                <a:ea typeface="ＭＳ Ｐゴシック" pitchFamily="50" charset="-128"/>
              </a:defRPr>
            </a:lvl2pPr>
            <a:lvl3pPr marL="1142967" indent="-228593" eaLnBrk="0" hangingPunct="0">
              <a:defRPr kumimoji="1">
                <a:solidFill>
                  <a:schemeClr val="tx1"/>
                </a:solidFill>
                <a:latin typeface="Arial" charset="0"/>
                <a:ea typeface="ＭＳ Ｐゴシック" pitchFamily="50" charset="-128"/>
              </a:defRPr>
            </a:lvl3pPr>
            <a:lvl4pPr marL="1600154" indent="-228593" eaLnBrk="0" hangingPunct="0">
              <a:defRPr kumimoji="1">
                <a:solidFill>
                  <a:schemeClr val="tx1"/>
                </a:solidFill>
                <a:latin typeface="Arial" charset="0"/>
                <a:ea typeface="ＭＳ Ｐゴシック" pitchFamily="50" charset="-128"/>
              </a:defRPr>
            </a:lvl4pPr>
            <a:lvl5pPr marL="2057340" indent="-228593" eaLnBrk="0" hangingPunct="0">
              <a:defRPr kumimoji="1">
                <a:solidFill>
                  <a:schemeClr val="tx1"/>
                </a:solidFill>
                <a:latin typeface="Arial" charset="0"/>
                <a:ea typeface="ＭＳ Ｐゴシック" pitchFamily="50" charset="-128"/>
              </a:defRPr>
            </a:lvl5pPr>
            <a:lvl6pPr marL="2514527" indent="-228593" eaLnBrk="0" fontAlgn="base" hangingPunct="0">
              <a:spcBef>
                <a:spcPct val="0"/>
              </a:spcBef>
              <a:spcAft>
                <a:spcPct val="0"/>
              </a:spcAft>
              <a:defRPr kumimoji="1">
                <a:solidFill>
                  <a:schemeClr val="tx1"/>
                </a:solidFill>
                <a:latin typeface="Arial" charset="0"/>
                <a:ea typeface="ＭＳ Ｐゴシック" pitchFamily="50" charset="-128"/>
              </a:defRPr>
            </a:lvl6pPr>
            <a:lvl7pPr marL="2971715" indent="-228593" eaLnBrk="0" fontAlgn="base" hangingPunct="0">
              <a:spcBef>
                <a:spcPct val="0"/>
              </a:spcBef>
              <a:spcAft>
                <a:spcPct val="0"/>
              </a:spcAft>
              <a:defRPr kumimoji="1">
                <a:solidFill>
                  <a:schemeClr val="tx1"/>
                </a:solidFill>
                <a:latin typeface="Arial" charset="0"/>
                <a:ea typeface="ＭＳ Ｐゴシック" pitchFamily="50" charset="-128"/>
              </a:defRPr>
            </a:lvl7pPr>
            <a:lvl8pPr marL="3428902" indent="-228593" eaLnBrk="0" fontAlgn="base" hangingPunct="0">
              <a:spcBef>
                <a:spcPct val="0"/>
              </a:spcBef>
              <a:spcAft>
                <a:spcPct val="0"/>
              </a:spcAft>
              <a:defRPr kumimoji="1">
                <a:solidFill>
                  <a:schemeClr val="tx1"/>
                </a:solidFill>
                <a:latin typeface="Arial" charset="0"/>
                <a:ea typeface="ＭＳ Ｐゴシック" pitchFamily="50" charset="-128"/>
              </a:defRPr>
            </a:lvl8pPr>
            <a:lvl9pPr marL="3886088" indent="-22859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19</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6904B8A-4177-4159-991F-F93FA43FD084}" type="slidenum">
              <a:rPr lang="ja-JP" altLang="en-US" smtClean="0"/>
              <a:pPr eaLnBrk="1" hangingPunct="1"/>
              <a:t>21</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dirty="0" smtClean="0">
                <a:latin typeface="+mj-ea"/>
                <a:ea typeface="+mj-ea"/>
              </a:rPr>
              <a:t>IT</a:t>
            </a:r>
            <a:r>
              <a:rPr lang="ja-JP" altLang="en-US" sz="1200" dirty="0" smtClean="0">
                <a:latin typeface="+mj-ea"/>
                <a:ea typeface="+mj-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49507" y="6657116"/>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1030" name="Text Box 24"/>
          <p:cNvSpPr txBox="1">
            <a:spLocks noChangeArrowheads="1"/>
          </p:cNvSpPr>
          <p:nvPr/>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gif"/><Relationship Id="rId11" Type="http://schemas.openxmlformats.org/officeDocument/2006/relationships/image" Target="../media/image23.jpeg"/><Relationship Id="rId5" Type="http://schemas.openxmlformats.org/officeDocument/2006/relationships/image" Target="../media/image17.gif"/><Relationship Id="rId10" Type="http://schemas.openxmlformats.org/officeDocument/2006/relationships/image" Target="../media/image22.gif"/><Relationship Id="rId4" Type="http://schemas.openxmlformats.org/officeDocument/2006/relationships/image" Target="../media/image16.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5.wmf"/><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en-US" altLang="ja-JP" dirty="0"/>
              <a:t>"</a:t>
            </a:r>
            <a:r>
              <a:rPr lang="ja-JP" altLang="en-US" dirty="0"/>
              <a:t>オープン</a:t>
            </a:r>
            <a:r>
              <a:rPr lang="en-US" altLang="ja-JP" dirty="0"/>
              <a:t>"</a:t>
            </a:r>
            <a:r>
              <a:rPr lang="ja-JP" altLang="en-US" dirty="0"/>
              <a:t>のトレンドとビジネス戦略</a:t>
            </a:r>
            <a:endParaRPr lang="ja-JP" altLang="en-US" dirty="0" smtClean="0"/>
          </a:p>
        </p:txBody>
      </p:sp>
    </p:spTree>
    <p:extLst>
      <p:ext uri="{BB962C8B-B14F-4D97-AF65-F5344CB8AC3E}">
        <p14:creationId xmlns:p14="http://schemas.microsoft.com/office/powerpoint/2010/main" val="48514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IBM PC (1981)</a:t>
            </a:r>
            <a:endParaRPr kumimoji="1" lang="ja-JP" altLang="en-US"/>
          </a:p>
        </p:txBody>
      </p:sp>
      <p:sp>
        <p:nvSpPr>
          <p:cNvPr id="3" name="コンテンツ プレースホルダー 2"/>
          <p:cNvSpPr>
            <a:spLocks noGrp="1"/>
          </p:cNvSpPr>
          <p:nvPr>
            <p:ph idx="1"/>
          </p:nvPr>
        </p:nvSpPr>
        <p:spPr>
          <a:xfrm>
            <a:off x="3779912" y="1189053"/>
            <a:ext cx="4906888" cy="4525963"/>
          </a:xfrm>
        </p:spPr>
        <p:txBody>
          <a:bodyPr/>
          <a:lstStyle/>
          <a:p>
            <a:r>
              <a:rPr kumimoji="1" lang="en-US" altLang="ja-JP" smtClean="0"/>
              <a:t>5</a:t>
            </a:r>
            <a:r>
              <a:rPr kumimoji="1" lang="ja-JP" altLang="en-US" smtClean="0"/>
              <a:t>インチ</a:t>
            </a:r>
            <a:r>
              <a:rPr kumimoji="1" lang="en-US" altLang="ja-JP" smtClean="0"/>
              <a:t>FDD</a:t>
            </a:r>
          </a:p>
          <a:p>
            <a:r>
              <a:rPr lang="ja-JP" altLang="en-US" smtClean="0"/>
              <a:t>ディスプレイ</a:t>
            </a:r>
            <a:endParaRPr lang="en-US" altLang="ja-JP" smtClean="0"/>
          </a:p>
          <a:p>
            <a:pPr lvl="1"/>
            <a:r>
              <a:rPr kumimoji="1" lang="ja-JP" altLang="en-US" smtClean="0"/>
              <a:t>キャラクタのみ </a:t>
            </a:r>
            <a:r>
              <a:rPr kumimoji="1" lang="en-US" altLang="ja-JP" smtClean="0"/>
              <a:t>(80x24</a:t>
            </a:r>
            <a:r>
              <a:rPr lang="en-US" altLang="ja-JP"/>
              <a:t>)</a:t>
            </a:r>
            <a:endParaRPr kumimoji="1" lang="en-US" altLang="ja-JP" smtClean="0"/>
          </a:p>
          <a:p>
            <a:r>
              <a:rPr lang="en-US" altLang="ja-JP" smtClean="0"/>
              <a:t>Intel 8088 (4.77MHz)</a:t>
            </a:r>
          </a:p>
          <a:p>
            <a:r>
              <a:rPr kumimoji="1" lang="en-US" altLang="ja-JP" smtClean="0"/>
              <a:t>RAM 16-640KB</a:t>
            </a:r>
          </a:p>
          <a:p>
            <a:r>
              <a:rPr lang="ja-JP" altLang="en-US"/>
              <a:t>拡張</a:t>
            </a:r>
            <a:r>
              <a:rPr lang="ja-JP" altLang="en-US" smtClean="0"/>
              <a:t>スロット</a:t>
            </a:r>
            <a:r>
              <a:rPr lang="en-US" altLang="ja-JP" smtClean="0"/>
              <a:t>x5</a:t>
            </a:r>
            <a:endParaRPr kumimoji="1" lang="en-US" altLang="ja-JP" smtClean="0"/>
          </a:p>
          <a:p>
            <a:r>
              <a:rPr lang="en-US" altLang="ja-JP"/>
              <a:t>$</a:t>
            </a:r>
            <a:r>
              <a:rPr lang="en-US" altLang="ja-JP" smtClean="0"/>
              <a:t>1,565</a:t>
            </a:r>
          </a:p>
          <a:p>
            <a:endParaRPr lang="en-US" altLang="ja-JP" smtClean="0"/>
          </a:p>
          <a:p>
            <a:r>
              <a:rPr lang="ja-JP" altLang="en-US"/>
              <a:t>オプション</a:t>
            </a:r>
            <a:endParaRPr lang="en-US" altLang="ja-JP"/>
          </a:p>
          <a:p>
            <a:pPr lvl="1"/>
            <a:r>
              <a:rPr kumimoji="1" lang="ja-JP" altLang="en-US" smtClean="0"/>
              <a:t>グラフィックス</a:t>
            </a:r>
            <a:endParaRPr kumimoji="1" lang="en-US" altLang="ja-JP" smtClean="0"/>
          </a:p>
          <a:p>
            <a:pPr lvl="2"/>
            <a:r>
              <a:rPr lang="en-US" altLang="ja-JP" smtClean="0"/>
              <a:t>640x200 (</a:t>
            </a:r>
            <a:r>
              <a:rPr lang="ja-JP" altLang="en-US" smtClean="0"/>
              <a:t>モノクロ</a:t>
            </a:r>
            <a:r>
              <a:rPr lang="en-US" altLang="ja-JP" smtClean="0"/>
              <a:t>)</a:t>
            </a:r>
          </a:p>
          <a:p>
            <a:pPr lvl="2"/>
            <a:r>
              <a:rPr kumimoji="1" lang="en-US" altLang="ja-JP" smtClean="0"/>
              <a:t>320x200 (4</a:t>
            </a:r>
            <a:r>
              <a:rPr kumimoji="1" lang="ja-JP" altLang="en-US" smtClean="0"/>
              <a:t>色</a:t>
            </a:r>
            <a:r>
              <a:rPr kumimoji="1" lang="en-US" altLang="ja-JP" smtClean="0"/>
              <a:t>)</a:t>
            </a:r>
          </a:p>
        </p:txBody>
      </p:sp>
      <p:pic>
        <p:nvPicPr>
          <p:cNvPr id="2052" name="Picture 4" descr="http://img.tfd.com/cde/_IBMP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3352800" cy="343852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1403648" y="5517232"/>
            <a:ext cx="2376264" cy="720080"/>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rgbClr val="484848"/>
                </a:solidFill>
                <a:ea typeface="HG丸ｺﾞｼｯｸM-PRO" pitchFamily="50" charset="-128"/>
              </a:rPr>
              <a:t>発売</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後</a:t>
            </a: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a:t>
            </a:r>
            <a:r>
              <a:rPr kumimoji="0" lang="ja-JP" altLang="en-US" sz="1400" smtClean="0">
                <a:solidFill>
                  <a:srgbClr val="484848"/>
                </a:solidFill>
                <a:ea typeface="HG丸ｺﾞｼｯｸM-PRO" pitchFamily="50" charset="-128"/>
              </a:rPr>
              <a:t>で</a:t>
            </a:r>
            <a:r>
              <a:rPr kumimoji="0" lang="en-US" altLang="ja-JP" sz="1400" smtClean="0">
                <a:solidFill>
                  <a:srgbClr val="484848"/>
                </a:solidFill>
                <a:ea typeface="HG丸ｺﾞｼｯｸM-PRO" pitchFamily="50" charset="-128"/>
              </a:rPr>
              <a:t>20</a:t>
            </a:r>
            <a:r>
              <a:rPr kumimoji="0" lang="ja-JP" altLang="en-US" sz="1400" smtClean="0">
                <a:solidFill>
                  <a:srgbClr val="484848"/>
                </a:solidFill>
                <a:ea typeface="HG丸ｺﾞｼｯｸM-PRO" pitchFamily="50" charset="-128"/>
              </a:rPr>
              <a:t>万台を出荷</a:t>
            </a: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3214699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Macintosh (1984)</a:t>
            </a:r>
            <a:endParaRPr kumimoji="1" lang="ja-JP" altLang="en-US"/>
          </a:p>
        </p:txBody>
      </p:sp>
      <p:sp>
        <p:nvSpPr>
          <p:cNvPr id="3" name="コンテンツ プレースホルダー 2"/>
          <p:cNvSpPr>
            <a:spLocks noGrp="1"/>
          </p:cNvSpPr>
          <p:nvPr>
            <p:ph idx="1"/>
          </p:nvPr>
        </p:nvSpPr>
        <p:spPr>
          <a:xfrm>
            <a:off x="3347864" y="1268760"/>
            <a:ext cx="5338936" cy="4525963"/>
          </a:xfrm>
        </p:spPr>
        <p:txBody>
          <a:bodyPr/>
          <a:lstStyle/>
          <a:p>
            <a:r>
              <a:rPr lang="ja-JP" altLang="en-US" smtClean="0"/>
              <a:t>オールインワンパッケージ</a:t>
            </a:r>
            <a:endParaRPr lang="en-US" altLang="ja-JP" smtClean="0"/>
          </a:p>
          <a:p>
            <a:r>
              <a:rPr lang="ja-JP" altLang="en-US" smtClean="0"/>
              <a:t>ビットマップディスプレイ </a:t>
            </a:r>
            <a:r>
              <a:rPr lang="en-US" altLang="ja-JP" smtClean="0"/>
              <a:t>(512x342)</a:t>
            </a:r>
          </a:p>
          <a:p>
            <a:pPr lvl="1"/>
            <a:r>
              <a:rPr lang="ja-JP" altLang="en-US" smtClean="0"/>
              <a:t>ディスプレイの背景を白に</a:t>
            </a:r>
            <a:endParaRPr lang="en-US" altLang="ja-JP" smtClean="0"/>
          </a:p>
          <a:p>
            <a:r>
              <a:rPr kumimoji="1" lang="ja-JP" altLang="en-US" smtClean="0"/>
              <a:t>ワンボタンマウス</a:t>
            </a:r>
            <a:endParaRPr kumimoji="1" lang="en-US" altLang="ja-JP" smtClean="0"/>
          </a:p>
          <a:p>
            <a:r>
              <a:rPr lang="ja-JP" altLang="en-US" smtClean="0"/>
              <a:t>プロポーショナルフォント</a:t>
            </a:r>
            <a:endParaRPr lang="en-US" altLang="ja-JP" smtClean="0"/>
          </a:p>
          <a:p>
            <a:pPr lvl="1"/>
            <a:r>
              <a:rPr kumimoji="1" lang="ja-JP" altLang="en-US" smtClean="0"/>
              <a:t>オプションで</a:t>
            </a:r>
            <a:r>
              <a:rPr kumimoji="1" lang="en-US" altLang="ja-JP" smtClean="0"/>
              <a:t>Postscript</a:t>
            </a:r>
            <a:r>
              <a:rPr kumimoji="1" lang="ja-JP" altLang="en-US" smtClean="0"/>
              <a:t>プリンタ</a:t>
            </a:r>
            <a:endParaRPr kumimoji="1" lang="en-US" altLang="ja-JP" smtClean="0"/>
          </a:p>
          <a:p>
            <a:r>
              <a:rPr lang="ja-JP" altLang="en-US" smtClean="0"/>
              <a:t>ビルトインネットワーク</a:t>
            </a:r>
            <a:r>
              <a:rPr lang="en-US" altLang="ja-JP" smtClean="0"/>
              <a:t>(AppleTalk)</a:t>
            </a:r>
          </a:p>
          <a:p>
            <a:r>
              <a:rPr lang="ja-JP" altLang="en-US" smtClean="0"/>
              <a:t>サウンド出力</a:t>
            </a:r>
            <a:r>
              <a:rPr lang="en-US" altLang="ja-JP" smtClean="0"/>
              <a:t>(4</a:t>
            </a:r>
            <a:r>
              <a:rPr lang="ja-JP" altLang="en-US" smtClean="0"/>
              <a:t>音声同時</a:t>
            </a:r>
            <a:r>
              <a:rPr lang="en-US" altLang="ja-JP" smtClean="0"/>
              <a:t>)</a:t>
            </a:r>
          </a:p>
          <a:p>
            <a:r>
              <a:rPr kumimoji="1" lang="en-US" altLang="ja-JP" smtClean="0"/>
              <a:t>Motorola 68000 (8MHz)</a:t>
            </a:r>
          </a:p>
          <a:p>
            <a:r>
              <a:rPr lang="en-US" altLang="ja-JP" smtClean="0"/>
              <a:t>RAM 128KB</a:t>
            </a:r>
          </a:p>
          <a:p>
            <a:r>
              <a:rPr lang="en-US" altLang="ja-JP" smtClean="0"/>
              <a:t>$</a:t>
            </a:r>
            <a:r>
              <a:rPr kumimoji="1" lang="en-US" altLang="ja-JP" smtClean="0"/>
              <a:t>2,600</a:t>
            </a:r>
            <a:endParaRPr kumimoji="1" lang="ja-JP" altLang="en-US"/>
          </a:p>
        </p:txBody>
      </p:sp>
      <p:pic>
        <p:nvPicPr>
          <p:cNvPr id="1026" name="Picture 2" descr="Macinto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2419350" cy="260985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bwMode="auto">
          <a:xfrm>
            <a:off x="251520" y="5733256"/>
            <a:ext cx="2952328" cy="576064"/>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1987</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年までに累計</a:t>
            </a:r>
            <a:r>
              <a:rPr kumimoji="0" lang="en-US" altLang="ja-JP" sz="1400">
                <a:solidFill>
                  <a:srgbClr val="484848"/>
                </a:solidFill>
                <a:ea typeface="HG丸ｺﾞｼｯｸM-PRO" pitchFamily="50" charset="-128"/>
              </a:rPr>
              <a:t>100</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万台を出荷</a:t>
            </a:r>
          </a:p>
        </p:txBody>
      </p:sp>
    </p:spTree>
    <p:extLst>
      <p:ext uri="{BB962C8B-B14F-4D97-AF65-F5344CB8AC3E}">
        <p14:creationId xmlns:p14="http://schemas.microsoft.com/office/powerpoint/2010/main" val="3437248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IBM PC/AT (1984)</a:t>
            </a:r>
            <a:endParaRPr kumimoji="1" lang="ja-JP" altLang="en-US"/>
          </a:p>
        </p:txBody>
      </p:sp>
      <p:sp>
        <p:nvSpPr>
          <p:cNvPr id="3" name="コンテンツ プレースホルダー 2"/>
          <p:cNvSpPr>
            <a:spLocks noGrp="1"/>
          </p:cNvSpPr>
          <p:nvPr>
            <p:ph idx="1"/>
          </p:nvPr>
        </p:nvSpPr>
        <p:spPr>
          <a:xfrm>
            <a:off x="3347864" y="1916832"/>
            <a:ext cx="5338936" cy="4525963"/>
          </a:xfrm>
        </p:spPr>
        <p:txBody>
          <a:bodyPr/>
          <a:lstStyle/>
          <a:p>
            <a:r>
              <a:rPr kumimoji="1" lang="ja-JP" altLang="en-US" smtClean="0"/>
              <a:t>ディスプレイ</a:t>
            </a:r>
            <a:endParaRPr kumimoji="1" lang="en-US" altLang="ja-JP" smtClean="0"/>
          </a:p>
          <a:p>
            <a:pPr lvl="1"/>
            <a:r>
              <a:rPr kumimoji="1" lang="en-US" altLang="ja-JP" smtClean="0"/>
              <a:t>640x350 (16</a:t>
            </a:r>
            <a:r>
              <a:rPr lang="ja-JP" altLang="en-US" smtClean="0"/>
              <a:t>色</a:t>
            </a:r>
            <a:r>
              <a:rPr lang="en-US" altLang="ja-JP" smtClean="0"/>
              <a:t>)</a:t>
            </a:r>
            <a:endParaRPr lang="en-US" altLang="ja-JP"/>
          </a:p>
          <a:p>
            <a:pPr lvl="1"/>
            <a:r>
              <a:rPr kumimoji="1" lang="en-US" altLang="ja-JP" smtClean="0"/>
              <a:t>320x200 (256</a:t>
            </a:r>
            <a:r>
              <a:rPr kumimoji="1" lang="ja-JP" altLang="en-US" smtClean="0"/>
              <a:t>色</a:t>
            </a:r>
            <a:r>
              <a:rPr kumimoji="1" lang="en-US" altLang="ja-JP" smtClean="0"/>
              <a:t>)</a:t>
            </a:r>
          </a:p>
          <a:p>
            <a:r>
              <a:rPr lang="ja-JP" altLang="en-US"/>
              <a:t>拡張</a:t>
            </a:r>
            <a:r>
              <a:rPr lang="ja-JP" altLang="en-US" smtClean="0"/>
              <a:t>バス </a:t>
            </a:r>
            <a:r>
              <a:rPr lang="en-US" altLang="ja-JP" smtClean="0"/>
              <a:t>(AT</a:t>
            </a:r>
            <a:r>
              <a:rPr lang="ja-JP" altLang="en-US" smtClean="0"/>
              <a:t>バス</a:t>
            </a:r>
            <a:r>
              <a:rPr lang="en-US" altLang="ja-JP" smtClean="0"/>
              <a:t>=ISA)</a:t>
            </a:r>
          </a:p>
          <a:p>
            <a:r>
              <a:rPr kumimoji="1" lang="en-US" altLang="ja-JP" smtClean="0"/>
              <a:t>Intel 80286 (6MHz)</a:t>
            </a:r>
          </a:p>
          <a:p>
            <a:r>
              <a:rPr lang="en-US" altLang="ja-JP" smtClean="0"/>
              <a:t>RAM 256/512KB</a:t>
            </a:r>
          </a:p>
          <a:p>
            <a:r>
              <a:rPr kumimoji="1" lang="en-US" altLang="ja-JP"/>
              <a:t>$4,000</a:t>
            </a:r>
            <a:endParaRPr kumimoji="1" lang="ja-JP" altLang="en-US"/>
          </a:p>
        </p:txBody>
      </p:sp>
      <p:pic>
        <p:nvPicPr>
          <p:cNvPr id="6146" name="Picture 2" descr="http://www.eonet.ne.jp/~building-pc/pc/IBM%20P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25622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68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コネクタ 48"/>
          <p:cNvCxnSpPr/>
          <p:nvPr/>
        </p:nvCxnSpPr>
        <p:spPr bwMode="auto">
          <a:xfrm>
            <a:off x="2551970" y="3359764"/>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cxnSp>
        <p:nvCxnSpPr>
          <p:cNvPr id="46" name="直線コネクタ 45"/>
          <p:cNvCxnSpPr>
            <a:stCxn id="17" idx="3"/>
            <a:endCxn id="33" idx="1"/>
          </p:cNvCxnSpPr>
          <p:nvPr/>
        </p:nvCxnSpPr>
        <p:spPr bwMode="auto">
          <a:xfrm>
            <a:off x="2551970" y="2798930"/>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sp>
        <p:nvSpPr>
          <p:cNvPr id="2" name="タイトル 1"/>
          <p:cNvSpPr>
            <a:spLocks noGrp="1"/>
          </p:cNvSpPr>
          <p:nvPr>
            <p:ph type="title"/>
          </p:nvPr>
        </p:nvSpPr>
        <p:spPr/>
        <p:txBody>
          <a:bodyPr/>
          <a:lstStyle/>
          <a:p>
            <a:r>
              <a:rPr kumimoji="1" lang="en-US" altLang="ja-JP" smtClean="0"/>
              <a:t>IBM</a:t>
            </a:r>
            <a:r>
              <a:rPr lang="ja-JP" altLang="en-US"/>
              <a:t> </a:t>
            </a:r>
            <a:r>
              <a:rPr kumimoji="1" lang="en-US" altLang="ja-JP" smtClean="0"/>
              <a:t>PC/AT</a:t>
            </a:r>
            <a:r>
              <a:rPr kumimoji="1" lang="ja-JP" altLang="en-US" smtClean="0"/>
              <a:t>と互換機</a:t>
            </a:r>
            <a:endParaRPr kumimoji="1" lang="ja-JP" altLang="en-US"/>
          </a:p>
        </p:txBody>
      </p:sp>
      <p:sp>
        <p:nvSpPr>
          <p:cNvPr id="4" name="正方形/長方形 3"/>
          <p:cNvSpPr/>
          <p:nvPr/>
        </p:nvSpPr>
        <p:spPr bwMode="auto">
          <a:xfrm>
            <a:off x="1043608" y="3392996"/>
            <a:ext cx="1076314" cy="360040"/>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CPU(Intel)</a:t>
            </a:r>
            <a:endParaRPr kumimoji="0" lang="ja-JP" altLang="en-US" sz="1400" b="0" i="0" u="none" strike="noStrike" cap="none" normalizeH="0" smtClean="0">
              <a:ln>
                <a:noFill/>
              </a:ln>
              <a:solidFill>
                <a:schemeClr val="bg1"/>
              </a:solidFill>
              <a:effectLst/>
              <a:latin typeface="+mn-lt"/>
              <a:ea typeface="+mn-ea"/>
            </a:endParaRPr>
          </a:p>
        </p:txBody>
      </p:sp>
      <p:sp>
        <p:nvSpPr>
          <p:cNvPr id="13" name="正方形/長方形 12"/>
          <p:cNvSpPr/>
          <p:nvPr/>
        </p:nvSpPr>
        <p:spPr bwMode="auto">
          <a:xfrm>
            <a:off x="611560" y="2960948"/>
            <a:ext cx="1940410" cy="36004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Logic Board</a:t>
            </a:r>
            <a:endParaRPr kumimoji="0" lang="ja-JP" altLang="en-US" sz="1400" b="0" i="0" u="none" strike="noStrike" cap="none" normalizeH="0" smtClean="0">
              <a:ln>
                <a:noFill/>
              </a:ln>
              <a:solidFill>
                <a:schemeClr val="bg1"/>
              </a:solidFill>
              <a:effectLst/>
              <a:latin typeface="+mn-lt"/>
              <a:ea typeface="+mn-ea"/>
            </a:endParaRPr>
          </a:p>
        </p:txBody>
      </p:sp>
      <p:sp>
        <p:nvSpPr>
          <p:cNvPr id="14" name="正方形/長方形 13"/>
          <p:cNvSpPr/>
          <p:nvPr/>
        </p:nvSpPr>
        <p:spPr bwMode="auto">
          <a:xfrm>
            <a:off x="611560" y="3320988"/>
            <a:ext cx="360040" cy="43204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15" name="正方形/長方形 14"/>
          <p:cNvSpPr/>
          <p:nvPr/>
        </p:nvSpPr>
        <p:spPr bwMode="auto">
          <a:xfrm>
            <a:off x="2191930" y="3320988"/>
            <a:ext cx="360040" cy="43204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16" name="円柱 15"/>
          <p:cNvSpPr/>
          <p:nvPr/>
        </p:nvSpPr>
        <p:spPr bwMode="auto">
          <a:xfrm>
            <a:off x="179512" y="2960948"/>
            <a:ext cx="360040" cy="792088"/>
          </a:xfrm>
          <a:prstGeom prst="can">
            <a:avLst/>
          </a:prstGeom>
          <a:solidFill>
            <a:schemeClr val="bg1"/>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1" i="0" u="none" strike="noStrike" cap="none" normalizeH="0" smtClean="0">
                <a:ln>
                  <a:noFill/>
                </a:ln>
                <a:solidFill>
                  <a:schemeClr val="accent1">
                    <a:lumMod val="75000"/>
                  </a:schemeClr>
                </a:solidFill>
                <a:effectLst/>
                <a:latin typeface="+mn-lt"/>
                <a:ea typeface="+mn-ea"/>
              </a:rPr>
              <a:t>汎用部品</a:t>
            </a:r>
          </a:p>
        </p:txBody>
      </p:sp>
      <p:sp>
        <p:nvSpPr>
          <p:cNvPr id="17" name="正方形/長方形 16"/>
          <p:cNvSpPr/>
          <p:nvPr/>
        </p:nvSpPr>
        <p:spPr bwMode="auto">
          <a:xfrm>
            <a:off x="611560" y="2708920"/>
            <a:ext cx="1940410" cy="18002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smtClean="0">
                <a:ln>
                  <a:noFill/>
                </a:ln>
                <a:solidFill>
                  <a:schemeClr val="bg1"/>
                </a:solidFill>
                <a:effectLst/>
                <a:latin typeface="+mn-lt"/>
                <a:ea typeface="+mn-ea"/>
              </a:rPr>
              <a:t>BIOS</a:t>
            </a:r>
            <a:endParaRPr kumimoji="0" lang="ja-JP" altLang="en-US" sz="1050" b="0" i="0" u="none" strike="noStrike" cap="none" normalizeH="0" smtClean="0">
              <a:ln>
                <a:noFill/>
              </a:ln>
              <a:solidFill>
                <a:schemeClr val="bg1"/>
              </a:solidFill>
              <a:effectLst/>
              <a:latin typeface="+mn-lt"/>
              <a:ea typeface="+mn-ea"/>
            </a:endParaRPr>
          </a:p>
        </p:txBody>
      </p:sp>
      <p:sp>
        <p:nvSpPr>
          <p:cNvPr id="18" name="正方形/長方形 17"/>
          <p:cNvSpPr/>
          <p:nvPr/>
        </p:nvSpPr>
        <p:spPr bwMode="auto">
          <a:xfrm>
            <a:off x="611560" y="2312876"/>
            <a:ext cx="1940410"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OS</a:t>
            </a:r>
            <a:r>
              <a:rPr kumimoji="0" lang="en-US" altLang="ja-JP" sz="1400" smtClean="0">
                <a:solidFill>
                  <a:schemeClr val="bg1"/>
                </a:solidFill>
                <a:latin typeface="+mn-lt"/>
                <a:ea typeface="+mn-ea"/>
              </a:rPr>
              <a:t>(</a:t>
            </a:r>
            <a:r>
              <a:rPr kumimoji="0" lang="en-US" altLang="ja-JP" sz="1400" b="0" i="0" u="none" strike="noStrike" cap="none" normalizeH="0" smtClean="0">
                <a:ln>
                  <a:noFill/>
                </a:ln>
                <a:solidFill>
                  <a:schemeClr val="bg1"/>
                </a:solidFill>
                <a:effectLst/>
                <a:latin typeface="+mn-lt"/>
                <a:ea typeface="+mn-ea"/>
              </a:rPr>
              <a:t>MS-DOS</a:t>
            </a:r>
            <a:r>
              <a:rPr kumimoji="0" lang="en-US" altLang="ja-JP" sz="1400">
                <a:solidFill>
                  <a:schemeClr val="bg1"/>
                </a:solidFill>
                <a:latin typeface="+mn-lt"/>
                <a:ea typeface="+mn-ea"/>
              </a:rPr>
              <a:t>)</a:t>
            </a:r>
            <a:endParaRPr kumimoji="0" lang="ja-JP" altLang="en-US" sz="1400" b="0" i="0" u="none" strike="noStrike" cap="none" normalizeH="0" smtClean="0">
              <a:ln>
                <a:noFill/>
              </a:ln>
              <a:solidFill>
                <a:schemeClr val="bg1"/>
              </a:solidFill>
              <a:effectLst/>
              <a:latin typeface="+mn-lt"/>
              <a:ea typeface="+mn-ea"/>
            </a:endParaRPr>
          </a:p>
        </p:txBody>
      </p:sp>
      <p:sp>
        <p:nvSpPr>
          <p:cNvPr id="19" name="正方形/長方形 18"/>
          <p:cNvSpPr/>
          <p:nvPr/>
        </p:nvSpPr>
        <p:spPr bwMode="auto">
          <a:xfrm>
            <a:off x="611560"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0" name="正方形/長方形 19"/>
          <p:cNvSpPr/>
          <p:nvPr/>
        </p:nvSpPr>
        <p:spPr bwMode="auto">
          <a:xfrm>
            <a:off x="1115616"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1" name="正方形/長方形 20"/>
          <p:cNvSpPr/>
          <p:nvPr/>
        </p:nvSpPr>
        <p:spPr bwMode="auto">
          <a:xfrm>
            <a:off x="1619672" y="1933963"/>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2" name="正方形/長方形 21"/>
          <p:cNvSpPr/>
          <p:nvPr/>
        </p:nvSpPr>
        <p:spPr bwMode="auto">
          <a:xfrm>
            <a:off x="2119922" y="1933169"/>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23" name="テキスト ボックス 22"/>
          <p:cNvSpPr txBox="1"/>
          <p:nvPr/>
        </p:nvSpPr>
        <p:spPr>
          <a:xfrm>
            <a:off x="708561" y="1910521"/>
            <a:ext cx="1754006" cy="369332"/>
          </a:xfrm>
          <a:prstGeom prst="rect">
            <a:avLst/>
          </a:prstGeom>
          <a:noFill/>
        </p:spPr>
        <p:txBody>
          <a:bodyPr wrap="none" rtlCol="0">
            <a:spAutoFit/>
          </a:bodyPr>
          <a:lstStyle/>
          <a:p>
            <a:pPr algn="ctr"/>
            <a:r>
              <a:rPr lang="ja-JP" altLang="en-US" smtClean="0">
                <a:solidFill>
                  <a:schemeClr val="bg1"/>
                </a:solidFill>
                <a:effectLst>
                  <a:outerShdw blurRad="38100" dist="38100" dir="2700000" algn="tl">
                    <a:srgbClr val="000000">
                      <a:alpha val="43137"/>
                    </a:srgbClr>
                  </a:outerShdw>
                </a:effectLst>
              </a:rPr>
              <a:t>アプリケーション</a:t>
            </a:r>
            <a:endParaRPr kumimoji="1" lang="en-US" altLang="ja-JP" smtClean="0">
              <a:solidFill>
                <a:schemeClr val="bg1"/>
              </a:solidFill>
              <a:effectLst>
                <a:outerShdw blurRad="38100" dist="38100" dir="2700000" algn="tl">
                  <a:srgbClr val="000000">
                    <a:alpha val="43137"/>
                  </a:srgbClr>
                </a:outerShdw>
              </a:effectLst>
            </a:endParaRPr>
          </a:p>
        </p:txBody>
      </p:sp>
      <p:sp>
        <p:nvSpPr>
          <p:cNvPr id="25" name="正方形/長方形 24"/>
          <p:cNvSpPr/>
          <p:nvPr/>
        </p:nvSpPr>
        <p:spPr bwMode="auto">
          <a:xfrm>
            <a:off x="2843808" y="2708920"/>
            <a:ext cx="1656184" cy="18002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smtClean="0">
                <a:ln>
                  <a:noFill/>
                </a:ln>
                <a:solidFill>
                  <a:schemeClr val="bg1"/>
                </a:solidFill>
                <a:effectLst/>
                <a:latin typeface="+mn-lt"/>
                <a:ea typeface="+mn-ea"/>
              </a:rPr>
              <a:t>公開（</a:t>
            </a:r>
            <a:r>
              <a:rPr kumimoji="0" lang="ja-JP" altLang="en-US" sz="1050">
                <a:solidFill>
                  <a:schemeClr val="bg1"/>
                </a:solidFill>
                <a:latin typeface="+mn-lt"/>
                <a:ea typeface="+mn-ea"/>
              </a:rPr>
              <a:t>著作権で保護</a:t>
            </a:r>
            <a:r>
              <a:rPr kumimoji="0" lang="ja-JP" altLang="en-US" sz="1050" b="0" i="0" u="none" strike="noStrike" cap="none" normalizeH="0" smtClean="0">
                <a:ln>
                  <a:noFill/>
                </a:ln>
                <a:solidFill>
                  <a:schemeClr val="bg1"/>
                </a:solidFill>
                <a:effectLst/>
                <a:latin typeface="+mn-lt"/>
                <a:ea typeface="+mn-ea"/>
              </a:rPr>
              <a:t>）</a:t>
            </a:r>
          </a:p>
        </p:txBody>
      </p:sp>
      <p:sp>
        <p:nvSpPr>
          <p:cNvPr id="26" name="正方形/長方形 25"/>
          <p:cNvSpPr/>
          <p:nvPr/>
        </p:nvSpPr>
        <p:spPr bwMode="auto">
          <a:xfrm>
            <a:off x="2843808" y="2960948"/>
            <a:ext cx="1656184" cy="792088"/>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公開</a:t>
            </a:r>
          </a:p>
        </p:txBody>
      </p:sp>
      <p:sp>
        <p:nvSpPr>
          <p:cNvPr id="29" name="正方形/長方形 28"/>
          <p:cNvSpPr/>
          <p:nvPr/>
        </p:nvSpPr>
        <p:spPr bwMode="auto">
          <a:xfrm>
            <a:off x="6588224" y="2960948"/>
            <a:ext cx="1940410" cy="36004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互換</a:t>
            </a:r>
            <a:r>
              <a:rPr kumimoji="0" lang="en-US" altLang="ja-JP" sz="1400" b="0" i="0" u="none" strike="noStrike" cap="none" normalizeH="0" smtClean="0">
                <a:ln>
                  <a:noFill/>
                </a:ln>
                <a:solidFill>
                  <a:schemeClr val="bg1"/>
                </a:solidFill>
                <a:effectLst/>
                <a:latin typeface="+mn-lt"/>
                <a:ea typeface="+mn-ea"/>
              </a:rPr>
              <a:t>Logic Board</a:t>
            </a:r>
            <a:endParaRPr kumimoji="0" lang="ja-JP" altLang="en-US" sz="1400" b="0" i="0" u="none" strike="noStrike" cap="none" normalizeH="0" smtClean="0">
              <a:ln>
                <a:noFill/>
              </a:ln>
              <a:solidFill>
                <a:schemeClr val="bg1"/>
              </a:solidFill>
              <a:effectLst/>
              <a:latin typeface="+mn-lt"/>
              <a:ea typeface="+mn-ea"/>
            </a:endParaRPr>
          </a:p>
        </p:txBody>
      </p:sp>
      <p:sp>
        <p:nvSpPr>
          <p:cNvPr id="30" name="正方形/長方形 29"/>
          <p:cNvSpPr/>
          <p:nvPr/>
        </p:nvSpPr>
        <p:spPr bwMode="auto">
          <a:xfrm>
            <a:off x="6588224" y="3320988"/>
            <a:ext cx="360040" cy="43204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1" name="正方形/長方形 30"/>
          <p:cNvSpPr/>
          <p:nvPr/>
        </p:nvSpPr>
        <p:spPr bwMode="auto">
          <a:xfrm>
            <a:off x="8168594" y="3320988"/>
            <a:ext cx="360040" cy="43204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2" name="円柱 31"/>
          <p:cNvSpPr/>
          <p:nvPr/>
        </p:nvSpPr>
        <p:spPr bwMode="auto">
          <a:xfrm>
            <a:off x="8604448" y="2960948"/>
            <a:ext cx="360040" cy="792088"/>
          </a:xfrm>
          <a:prstGeom prst="can">
            <a:avLst/>
          </a:prstGeom>
          <a:solidFill>
            <a:schemeClr val="bg1"/>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1" i="0" u="none" strike="noStrike" cap="none" normalizeH="0" smtClean="0">
                <a:ln>
                  <a:noFill/>
                </a:ln>
                <a:solidFill>
                  <a:schemeClr val="accent1">
                    <a:lumMod val="75000"/>
                  </a:schemeClr>
                </a:solidFill>
                <a:effectLst/>
                <a:latin typeface="+mn-lt"/>
                <a:ea typeface="+mn-ea"/>
              </a:rPr>
              <a:t>汎用部品</a:t>
            </a:r>
          </a:p>
        </p:txBody>
      </p:sp>
      <p:sp>
        <p:nvSpPr>
          <p:cNvPr id="33" name="正方形/長方形 32"/>
          <p:cNvSpPr/>
          <p:nvPr/>
        </p:nvSpPr>
        <p:spPr bwMode="auto">
          <a:xfrm>
            <a:off x="6588224" y="2708920"/>
            <a:ext cx="1940410" cy="18002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smtClean="0">
                <a:ln>
                  <a:noFill/>
                </a:ln>
                <a:solidFill>
                  <a:schemeClr val="bg1"/>
                </a:solidFill>
                <a:effectLst/>
                <a:latin typeface="+mn-lt"/>
                <a:ea typeface="+mn-ea"/>
              </a:rPr>
              <a:t>互換</a:t>
            </a:r>
            <a:r>
              <a:rPr kumimoji="0" lang="en-US" altLang="ja-JP" sz="1050" b="0" i="0" u="none" strike="noStrike" cap="none" normalizeH="0" smtClean="0">
                <a:ln>
                  <a:noFill/>
                </a:ln>
                <a:solidFill>
                  <a:schemeClr val="bg1"/>
                </a:solidFill>
                <a:effectLst/>
                <a:latin typeface="+mn-lt"/>
                <a:ea typeface="+mn-ea"/>
              </a:rPr>
              <a:t>BIOS</a:t>
            </a:r>
            <a:endParaRPr kumimoji="0" lang="ja-JP" altLang="en-US" sz="1050" b="0" i="0" u="none" strike="noStrike" cap="none" normalizeH="0" smtClean="0">
              <a:ln>
                <a:noFill/>
              </a:ln>
              <a:solidFill>
                <a:schemeClr val="bg1"/>
              </a:solidFill>
              <a:effectLst/>
              <a:latin typeface="+mn-lt"/>
              <a:ea typeface="+mn-ea"/>
            </a:endParaRPr>
          </a:p>
        </p:txBody>
      </p:sp>
      <p:grpSp>
        <p:nvGrpSpPr>
          <p:cNvPr id="11" name="グループ化 10"/>
          <p:cNvGrpSpPr/>
          <p:nvPr/>
        </p:nvGrpSpPr>
        <p:grpSpPr>
          <a:xfrm>
            <a:off x="2551970" y="2312876"/>
            <a:ext cx="5976664" cy="324036"/>
            <a:chOff x="2551970" y="2384884"/>
            <a:chExt cx="5976664" cy="324036"/>
          </a:xfrm>
        </p:grpSpPr>
        <p:cxnSp>
          <p:nvCxnSpPr>
            <p:cNvPr id="42" name="直線コネクタ 41"/>
            <p:cNvCxnSpPr>
              <a:stCxn id="18" idx="3"/>
              <a:endCxn id="34" idx="1"/>
            </p:cNvCxnSpPr>
            <p:nvPr/>
          </p:nvCxnSpPr>
          <p:spPr bwMode="auto">
            <a:xfrm>
              <a:off x="2551970" y="2546902"/>
              <a:ext cx="4036254" cy="0"/>
            </a:xfrm>
            <a:prstGeom prst="line">
              <a:avLst/>
            </a:prstGeom>
            <a:solidFill>
              <a:schemeClr val="bg1"/>
            </a:solidFill>
            <a:ln w="38100" cap="flat" cmpd="sng" algn="ctr">
              <a:solidFill>
                <a:srgbClr val="4168A7"/>
              </a:solidFill>
              <a:prstDash val="solid"/>
              <a:round/>
              <a:headEnd type="none" w="med" len="med"/>
              <a:tailEnd type="triangle" w="med" len="med"/>
            </a:ln>
            <a:effectLst/>
          </p:spPr>
        </p:cxnSp>
        <p:sp>
          <p:nvSpPr>
            <p:cNvPr id="24" name="正方形/長方形 23"/>
            <p:cNvSpPr/>
            <p:nvPr/>
          </p:nvSpPr>
          <p:spPr bwMode="auto">
            <a:xfrm>
              <a:off x="2843808" y="2384884"/>
              <a:ext cx="1656184"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非公開（</a:t>
              </a:r>
              <a:r>
                <a:rPr kumimoji="0" lang="en-US" altLang="ja-JP" sz="1100" b="0" i="0" u="none" strike="noStrike" cap="none" normalizeH="0" smtClean="0">
                  <a:ln>
                    <a:noFill/>
                  </a:ln>
                  <a:solidFill>
                    <a:schemeClr val="bg1"/>
                  </a:solidFill>
                  <a:effectLst/>
                  <a:latin typeface="+mn-lt"/>
                  <a:ea typeface="+mn-ea"/>
                </a:rPr>
                <a:t>MS</a:t>
              </a:r>
              <a:r>
                <a:rPr kumimoji="0" lang="ja-JP" altLang="en-US" sz="1100" b="0" i="0" u="none" strike="noStrike" cap="none" normalizeH="0" smtClean="0">
                  <a:ln>
                    <a:noFill/>
                  </a:ln>
                  <a:solidFill>
                    <a:schemeClr val="bg1"/>
                  </a:solidFill>
                  <a:effectLst/>
                  <a:latin typeface="+mn-lt"/>
                  <a:ea typeface="+mn-ea"/>
                </a:rPr>
                <a:t>から販売）</a:t>
              </a:r>
            </a:p>
          </p:txBody>
        </p:sp>
        <p:sp>
          <p:nvSpPr>
            <p:cNvPr id="34" name="正方形/長方形 33"/>
            <p:cNvSpPr/>
            <p:nvPr/>
          </p:nvSpPr>
          <p:spPr bwMode="auto">
            <a:xfrm>
              <a:off x="6588224" y="2384884"/>
              <a:ext cx="1940410"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OS</a:t>
              </a:r>
              <a:r>
                <a:rPr kumimoji="0" lang="en-US" altLang="ja-JP" sz="1400" smtClean="0">
                  <a:solidFill>
                    <a:schemeClr val="bg1"/>
                  </a:solidFill>
                  <a:latin typeface="+mn-lt"/>
                  <a:ea typeface="+mn-ea"/>
                </a:rPr>
                <a:t>(</a:t>
              </a:r>
              <a:r>
                <a:rPr kumimoji="0" lang="en-US" altLang="ja-JP" sz="1400" b="0" i="0" u="none" strike="noStrike" cap="none" normalizeH="0" smtClean="0">
                  <a:ln>
                    <a:noFill/>
                  </a:ln>
                  <a:solidFill>
                    <a:schemeClr val="bg1"/>
                  </a:solidFill>
                  <a:effectLst/>
                  <a:latin typeface="+mn-lt"/>
                  <a:ea typeface="+mn-ea"/>
                </a:rPr>
                <a:t>MS-DOS</a:t>
              </a:r>
              <a:r>
                <a:rPr kumimoji="0" lang="en-US" altLang="ja-JP" sz="1400">
                  <a:solidFill>
                    <a:schemeClr val="bg1"/>
                  </a:solidFill>
                  <a:latin typeface="+mn-lt"/>
                  <a:ea typeface="+mn-ea"/>
                </a:rPr>
                <a:t>)</a:t>
              </a:r>
              <a:endParaRPr kumimoji="0" lang="ja-JP" altLang="en-US" sz="1400" b="0" i="0" u="none" strike="noStrike" cap="none" normalizeH="0" smtClean="0">
                <a:ln>
                  <a:noFill/>
                </a:ln>
                <a:solidFill>
                  <a:schemeClr val="bg1"/>
                </a:solidFill>
                <a:effectLst/>
                <a:latin typeface="+mn-lt"/>
                <a:ea typeface="+mn-ea"/>
              </a:endParaRPr>
            </a:p>
          </p:txBody>
        </p:sp>
      </p:grpSp>
      <p:sp>
        <p:nvSpPr>
          <p:cNvPr id="40" name="正方形/長方形 39"/>
          <p:cNvSpPr/>
          <p:nvPr/>
        </p:nvSpPr>
        <p:spPr bwMode="auto">
          <a:xfrm>
            <a:off x="4652392" y="2708920"/>
            <a:ext cx="1656184" cy="180020"/>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chemeClr val="bg1"/>
                </a:solidFill>
                <a:effectLst/>
                <a:latin typeface="+mn-lt"/>
                <a:ea typeface="+mn-ea"/>
              </a:rPr>
              <a:t>リバースエンジニアリング</a:t>
            </a:r>
          </a:p>
        </p:txBody>
      </p:sp>
      <p:grpSp>
        <p:nvGrpSpPr>
          <p:cNvPr id="41" name="グループ化 40"/>
          <p:cNvGrpSpPr/>
          <p:nvPr/>
        </p:nvGrpSpPr>
        <p:grpSpPr>
          <a:xfrm>
            <a:off x="2551970" y="1916832"/>
            <a:ext cx="5976664" cy="369332"/>
            <a:chOff x="2551970" y="1988840"/>
            <a:chExt cx="5976664" cy="369332"/>
          </a:xfrm>
        </p:grpSpPr>
        <p:sp>
          <p:nvSpPr>
            <p:cNvPr id="35" name="正方形/長方形 34"/>
            <p:cNvSpPr/>
            <p:nvPr/>
          </p:nvSpPr>
          <p:spPr bwMode="auto">
            <a:xfrm>
              <a:off x="6588224"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6" name="正方形/長方形 35"/>
            <p:cNvSpPr/>
            <p:nvPr/>
          </p:nvSpPr>
          <p:spPr bwMode="auto">
            <a:xfrm>
              <a:off x="7092280"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7" name="正方形/長方形 36"/>
            <p:cNvSpPr/>
            <p:nvPr/>
          </p:nvSpPr>
          <p:spPr bwMode="auto">
            <a:xfrm>
              <a:off x="7596336" y="2005971"/>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8" name="正方形/長方形 37"/>
            <p:cNvSpPr/>
            <p:nvPr/>
          </p:nvSpPr>
          <p:spPr bwMode="auto">
            <a:xfrm>
              <a:off x="8096586" y="2005177"/>
              <a:ext cx="432048"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39" name="テキスト ボックス 38"/>
            <p:cNvSpPr txBox="1"/>
            <p:nvPr/>
          </p:nvSpPr>
          <p:spPr>
            <a:xfrm>
              <a:off x="6660232" y="1988840"/>
              <a:ext cx="1754006" cy="369332"/>
            </a:xfrm>
            <a:prstGeom prst="rect">
              <a:avLst/>
            </a:prstGeom>
            <a:noFill/>
          </p:spPr>
          <p:txBody>
            <a:bodyPr wrap="none" rtlCol="0">
              <a:spAutoFit/>
            </a:bodyPr>
            <a:lstStyle/>
            <a:p>
              <a:pPr algn="ctr"/>
              <a:r>
                <a:rPr lang="ja-JP" altLang="en-US" smtClean="0">
                  <a:solidFill>
                    <a:schemeClr val="bg1"/>
                  </a:solidFill>
                  <a:effectLst>
                    <a:outerShdw blurRad="38100" dist="38100" dir="2700000" algn="tl">
                      <a:srgbClr val="000000">
                        <a:alpha val="43137"/>
                      </a:srgbClr>
                    </a:outerShdw>
                  </a:effectLst>
                </a:rPr>
                <a:t>アプリケーション</a:t>
              </a:r>
              <a:endParaRPr kumimoji="1" lang="en-US" altLang="ja-JP" smtClean="0">
                <a:solidFill>
                  <a:schemeClr val="bg1"/>
                </a:solidFill>
                <a:effectLst>
                  <a:outerShdw blurRad="38100" dist="38100" dir="2700000" algn="tl">
                    <a:srgbClr val="000000">
                      <a:alpha val="43137"/>
                    </a:srgbClr>
                  </a:outerShdw>
                </a:effectLst>
              </a:endParaRPr>
            </a:p>
          </p:txBody>
        </p:sp>
        <p:cxnSp>
          <p:nvCxnSpPr>
            <p:cNvPr id="43" name="直線コネクタ 42"/>
            <p:cNvCxnSpPr>
              <a:stCxn id="22" idx="3"/>
              <a:endCxn id="35" idx="1"/>
            </p:cNvCxnSpPr>
            <p:nvPr/>
          </p:nvCxnSpPr>
          <p:spPr bwMode="auto">
            <a:xfrm>
              <a:off x="2551970" y="2167195"/>
              <a:ext cx="4036254" cy="794"/>
            </a:xfrm>
            <a:prstGeom prst="line">
              <a:avLst/>
            </a:prstGeom>
            <a:solidFill>
              <a:schemeClr val="bg1"/>
            </a:solidFill>
            <a:ln w="38100" cap="flat" cmpd="sng" algn="ctr">
              <a:solidFill>
                <a:srgbClr val="4168A7"/>
              </a:solidFill>
              <a:prstDash val="solid"/>
              <a:round/>
              <a:headEnd type="none" w="med" len="med"/>
              <a:tailEnd type="triangle" w="med" len="med"/>
            </a:ln>
            <a:effectLst/>
          </p:spPr>
        </p:cxnSp>
      </p:grpSp>
      <p:grpSp>
        <p:nvGrpSpPr>
          <p:cNvPr id="12" name="グループ化 11"/>
          <p:cNvGrpSpPr/>
          <p:nvPr/>
        </p:nvGrpSpPr>
        <p:grpSpPr>
          <a:xfrm>
            <a:off x="1581060" y="3392996"/>
            <a:ext cx="6515526" cy="756084"/>
            <a:chOff x="1581060" y="3465004"/>
            <a:chExt cx="6515526" cy="756084"/>
          </a:xfrm>
        </p:grpSpPr>
        <p:sp>
          <p:nvSpPr>
            <p:cNvPr id="28" name="正方形/長方形 27"/>
            <p:cNvSpPr/>
            <p:nvPr/>
          </p:nvSpPr>
          <p:spPr bwMode="auto">
            <a:xfrm>
              <a:off x="7020272" y="3465004"/>
              <a:ext cx="1076314" cy="360040"/>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CPU(Intel)</a:t>
              </a:r>
              <a:endParaRPr kumimoji="0" lang="ja-JP" altLang="en-US" sz="1400" b="0" i="0" u="none" strike="noStrike" cap="none" normalizeH="0" smtClean="0">
                <a:ln>
                  <a:noFill/>
                </a:ln>
                <a:solidFill>
                  <a:schemeClr val="bg1"/>
                </a:solidFill>
                <a:effectLst/>
                <a:latin typeface="+mn-lt"/>
                <a:ea typeface="+mn-ea"/>
              </a:endParaRPr>
            </a:p>
          </p:txBody>
        </p:sp>
        <p:cxnSp>
          <p:nvCxnSpPr>
            <p:cNvPr id="50" name="直線コネクタ 49"/>
            <p:cNvCxnSpPr/>
            <p:nvPr/>
          </p:nvCxnSpPr>
          <p:spPr bwMode="auto">
            <a:xfrm>
              <a:off x="1581060" y="4059070"/>
              <a:ext cx="5977369"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51" name="直線コネクタ 50"/>
            <p:cNvCxnSpPr>
              <a:stCxn id="4" idx="2"/>
            </p:cNvCxnSpPr>
            <p:nvPr/>
          </p:nvCxnSpPr>
          <p:spPr bwMode="auto">
            <a:xfrm flipH="1">
              <a:off x="1581060" y="3825044"/>
              <a:ext cx="705" cy="23402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57" name="直線コネクタ 56"/>
            <p:cNvCxnSpPr>
              <a:endCxn id="28" idx="2"/>
            </p:cNvCxnSpPr>
            <p:nvPr/>
          </p:nvCxnSpPr>
          <p:spPr bwMode="auto">
            <a:xfrm flipH="1" flipV="1">
              <a:off x="7558429" y="3825044"/>
              <a:ext cx="3799" cy="234026"/>
            </a:xfrm>
            <a:prstGeom prst="line">
              <a:avLst/>
            </a:prstGeom>
            <a:solidFill>
              <a:schemeClr val="bg1"/>
            </a:solidFill>
            <a:ln w="38100" cap="rnd" cmpd="sng" algn="ctr">
              <a:solidFill>
                <a:srgbClr val="4168A7"/>
              </a:solidFill>
              <a:prstDash val="solid"/>
              <a:round/>
              <a:headEnd type="none" w="med" len="med"/>
              <a:tailEnd type="triangle" w="med" len="med"/>
            </a:ln>
            <a:effectLst/>
          </p:spPr>
        </p:cxnSp>
        <p:sp>
          <p:nvSpPr>
            <p:cNvPr id="27" name="正方形/長方形 26"/>
            <p:cNvSpPr/>
            <p:nvPr/>
          </p:nvSpPr>
          <p:spPr bwMode="auto">
            <a:xfrm>
              <a:off x="2843808" y="3897052"/>
              <a:ext cx="1656184" cy="324036"/>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非公開（</a:t>
              </a:r>
              <a:r>
                <a:rPr kumimoji="0" lang="en-US" altLang="ja-JP" sz="1050" b="0" i="0" u="none" strike="noStrike" cap="none" normalizeH="0" dirty="0" smtClean="0">
                  <a:ln>
                    <a:noFill/>
                  </a:ln>
                  <a:solidFill>
                    <a:schemeClr val="bg1"/>
                  </a:solidFill>
                  <a:effectLst/>
                  <a:latin typeface="+mn-lt"/>
                  <a:ea typeface="+mn-ea"/>
                </a:rPr>
                <a:t>Intel</a:t>
              </a:r>
              <a:r>
                <a:rPr kumimoji="0" lang="ja-JP" altLang="en-US" sz="1050" b="0" i="0" u="none" strike="noStrike" cap="none" normalizeH="0" dirty="0" smtClean="0">
                  <a:ln>
                    <a:noFill/>
                  </a:ln>
                  <a:solidFill>
                    <a:schemeClr val="bg1"/>
                  </a:solidFill>
                  <a:effectLst/>
                  <a:latin typeface="+mn-lt"/>
                  <a:ea typeface="+mn-ea"/>
                </a:rPr>
                <a:t>から販売）</a:t>
              </a:r>
            </a:p>
          </p:txBody>
        </p:sp>
      </p:grpSp>
      <p:sp>
        <p:nvSpPr>
          <p:cNvPr id="60" name="テキスト ボックス 59"/>
          <p:cNvSpPr txBox="1"/>
          <p:nvPr/>
        </p:nvSpPr>
        <p:spPr>
          <a:xfrm>
            <a:off x="246175" y="1196753"/>
            <a:ext cx="2669770" cy="461665"/>
          </a:xfrm>
          <a:prstGeom prst="rect">
            <a:avLst/>
          </a:prstGeom>
          <a:noFill/>
        </p:spPr>
        <p:txBody>
          <a:bodyPr wrap="none" rtlCol="0">
            <a:spAutoFit/>
          </a:bodyPr>
          <a:lstStyle/>
          <a:p>
            <a:pPr algn="ctr"/>
            <a:r>
              <a:rPr kumimoji="1" lang="en-US" altLang="ja-JP" sz="2400" smtClean="0">
                <a:solidFill>
                  <a:srgbClr val="4168A7"/>
                </a:solidFill>
              </a:rPr>
              <a:t>IBM PC/AT (1984)</a:t>
            </a:r>
            <a:endParaRPr kumimoji="1" lang="ja-JP" altLang="en-US" sz="2400">
              <a:solidFill>
                <a:srgbClr val="4168A7"/>
              </a:solidFill>
            </a:endParaRPr>
          </a:p>
        </p:txBody>
      </p:sp>
      <p:sp>
        <p:nvSpPr>
          <p:cNvPr id="61" name="テキスト ボックス 60"/>
          <p:cNvSpPr txBox="1"/>
          <p:nvPr/>
        </p:nvSpPr>
        <p:spPr>
          <a:xfrm>
            <a:off x="6566795" y="1196752"/>
            <a:ext cx="1990865" cy="461665"/>
          </a:xfrm>
          <a:prstGeom prst="rect">
            <a:avLst/>
          </a:prstGeom>
          <a:noFill/>
        </p:spPr>
        <p:txBody>
          <a:bodyPr wrap="none" rtlCol="0">
            <a:spAutoFit/>
          </a:bodyPr>
          <a:lstStyle/>
          <a:p>
            <a:pPr algn="ctr"/>
            <a:r>
              <a:rPr kumimoji="1" lang="en-US" altLang="ja-JP" sz="2400" smtClean="0">
                <a:solidFill>
                  <a:srgbClr val="4168A7"/>
                </a:solidFill>
              </a:rPr>
              <a:t>PC/AT</a:t>
            </a:r>
            <a:r>
              <a:rPr kumimoji="1" lang="ja-JP" altLang="en-US" sz="2400" smtClean="0">
                <a:solidFill>
                  <a:srgbClr val="4168A7"/>
                </a:solidFill>
              </a:rPr>
              <a:t>互換機</a:t>
            </a:r>
            <a:endParaRPr kumimoji="1" lang="ja-JP" altLang="en-US" sz="2400">
              <a:solidFill>
                <a:srgbClr val="4168A7"/>
              </a:solidFill>
            </a:endParaRPr>
          </a:p>
        </p:txBody>
      </p:sp>
      <p:sp>
        <p:nvSpPr>
          <p:cNvPr id="62" name="正方形/長方形 61"/>
          <p:cNvSpPr/>
          <p:nvPr/>
        </p:nvSpPr>
        <p:spPr bwMode="auto">
          <a:xfrm>
            <a:off x="4652392" y="2960948"/>
            <a:ext cx="1656184" cy="792088"/>
          </a:xfrm>
          <a:prstGeom prst="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そのまま（クローン）</a:t>
            </a:r>
            <a:endParaRPr kumimoji="0" lang="en-US" altLang="ja-JP" sz="1100" b="0"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smtClean="0">
                <a:solidFill>
                  <a:schemeClr val="bg1"/>
                </a:solidFill>
                <a:latin typeface="+mn-lt"/>
                <a:ea typeface="+mn-ea"/>
              </a:rPr>
              <a:t>改変（互換機）</a:t>
            </a:r>
            <a:endParaRPr kumimoji="0" lang="ja-JP" altLang="en-US" sz="1100" b="0" i="0" u="none" strike="noStrike" cap="none" normalizeH="0" smtClean="0">
              <a:ln>
                <a:noFill/>
              </a:ln>
              <a:solidFill>
                <a:schemeClr val="bg1"/>
              </a:solidFill>
              <a:effectLst/>
              <a:latin typeface="+mn-lt"/>
              <a:ea typeface="+mn-ea"/>
            </a:endParaRPr>
          </a:p>
        </p:txBody>
      </p:sp>
      <p:sp>
        <p:nvSpPr>
          <p:cNvPr id="45" name="角丸四角形 44"/>
          <p:cNvSpPr/>
          <p:nvPr/>
        </p:nvSpPr>
        <p:spPr bwMode="auto">
          <a:xfrm>
            <a:off x="611560" y="4581128"/>
            <a:ext cx="4392488" cy="93610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・ベンダ間で互換性のある単一プラットフォームの誕生</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・マルチベンダによるコスト低減による爆発的な普及</a:t>
            </a:r>
            <a:endParaRPr kumimoji="0" lang="en-US" altLang="ja-JP" sz="1300" dirty="0" smtClean="0">
              <a:solidFill>
                <a:schemeClr val="bg1"/>
              </a:solidFill>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・アプリケーション・周辺機器の充実</a:t>
            </a:r>
          </a:p>
        </p:txBody>
      </p:sp>
      <p:grpSp>
        <p:nvGrpSpPr>
          <p:cNvPr id="6" name="グループ化 5"/>
          <p:cNvGrpSpPr/>
          <p:nvPr/>
        </p:nvGrpSpPr>
        <p:grpSpPr>
          <a:xfrm>
            <a:off x="5004048" y="4581128"/>
            <a:ext cx="3524586" cy="936104"/>
            <a:chOff x="5004048" y="4581128"/>
            <a:chExt cx="3524586" cy="936104"/>
          </a:xfrm>
        </p:grpSpPr>
        <p:sp>
          <p:nvSpPr>
            <p:cNvPr id="47" name="角丸四角形 46"/>
            <p:cNvSpPr/>
            <p:nvPr/>
          </p:nvSpPr>
          <p:spPr bwMode="auto">
            <a:xfrm>
              <a:off x="5480484" y="4581128"/>
              <a:ext cx="3048150" cy="936104"/>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b="0" i="0" u="none" strike="noStrike" cap="none" normalizeH="0" dirty="0" smtClean="0">
                  <a:ln>
                    <a:noFill/>
                  </a:ln>
                  <a:solidFill>
                    <a:schemeClr val="bg1"/>
                  </a:solidFill>
                  <a:effectLst/>
                  <a:latin typeface="+mn-lt"/>
                  <a:ea typeface="+mn-ea"/>
                </a:rPr>
                <a:t>・コモディティ化によって利益が減少</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・製品の差別化が困難</a:t>
              </a:r>
              <a:endParaRPr kumimoji="0" lang="en-US" altLang="ja-JP" sz="1300" b="0" i="0" u="none" strike="noStrike" cap="none" normalizeH="0" dirty="0" smtClean="0">
                <a:ln>
                  <a:noFill/>
                </a:ln>
                <a:solidFill>
                  <a:schemeClr val="bg1"/>
                </a:solidFill>
                <a:effectLst/>
                <a:latin typeface="+mn-lt"/>
                <a:ea typeface="+mn-ea"/>
              </a:endParaRPr>
            </a:p>
            <a:p>
              <a:pPr marL="180975" marR="0" indent="-180975" defTabSz="914400" rtl="0" eaLnBrk="1" fontAlgn="base" latinLnBrk="0" hangingPunct="1">
                <a:lnSpc>
                  <a:spcPct val="100000"/>
                </a:lnSpc>
                <a:spcBef>
                  <a:spcPct val="20000"/>
                </a:spcBef>
                <a:spcAft>
                  <a:spcPct val="0"/>
                </a:spcAft>
                <a:buClrTx/>
                <a:buSzTx/>
                <a:buFontTx/>
                <a:buNone/>
                <a:tabLst/>
              </a:pPr>
              <a:r>
                <a:rPr kumimoji="0" lang="ja-JP" altLang="en-US" sz="1300" dirty="0" smtClean="0">
                  <a:solidFill>
                    <a:schemeClr val="bg1"/>
                  </a:solidFill>
                  <a:latin typeface="+mn-lt"/>
                  <a:ea typeface="+mn-ea"/>
                </a:rPr>
                <a:t>・最終的に技術を公開していないベンダーが市場を支配</a:t>
              </a:r>
              <a:r>
                <a:rPr kumimoji="0" lang="en-US" altLang="ja-JP" sz="1300" dirty="0" smtClean="0">
                  <a:solidFill>
                    <a:schemeClr val="bg1"/>
                  </a:solidFill>
                  <a:latin typeface="+mn-lt"/>
                  <a:ea typeface="+mn-ea"/>
                </a:rPr>
                <a:t>(Wintel)</a:t>
              </a:r>
              <a:endParaRPr kumimoji="0" lang="ja-JP" altLang="en-US" sz="1300" b="0" i="0" u="none" strike="noStrike" cap="none" normalizeH="0" dirty="0" smtClean="0">
                <a:ln>
                  <a:noFill/>
                </a:ln>
                <a:solidFill>
                  <a:schemeClr val="bg1"/>
                </a:solidFill>
                <a:effectLst/>
                <a:latin typeface="+mn-lt"/>
                <a:ea typeface="+mn-ea"/>
              </a:endParaRPr>
            </a:p>
          </p:txBody>
        </p:sp>
        <p:sp>
          <p:nvSpPr>
            <p:cNvPr id="3" name="右矢印 2"/>
            <p:cNvSpPr/>
            <p:nvPr/>
          </p:nvSpPr>
          <p:spPr bwMode="auto">
            <a:xfrm>
              <a:off x="5004048" y="4581128"/>
              <a:ext cx="476436" cy="936104"/>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5" name="正方形/長方形 4"/>
          <p:cNvSpPr/>
          <p:nvPr/>
        </p:nvSpPr>
        <p:spPr bwMode="auto">
          <a:xfrm>
            <a:off x="611560" y="5589240"/>
            <a:ext cx="7917074"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プラットフォームとしては成功</a:t>
            </a:r>
            <a:endParaRPr kumimoji="0" lang="en-US" altLang="ja-JP" sz="2000" dirty="0" smtClean="0">
              <a:solidFill>
                <a:schemeClr val="bg1"/>
              </a:solidFill>
              <a:latin typeface="+mn-lt"/>
              <a:ea typeface="+mn-ea"/>
            </a:endParaRPr>
          </a:p>
          <a:p>
            <a:pPr algn="ctr">
              <a:spcBef>
                <a:spcPct val="20000"/>
              </a:spcBef>
            </a:pPr>
            <a:r>
              <a:rPr kumimoji="0" lang="en-US" altLang="ja-JP" sz="2000" dirty="0" smtClean="0">
                <a:solidFill>
                  <a:schemeClr val="bg1"/>
                </a:solidFill>
                <a:latin typeface="+mn-lt"/>
                <a:ea typeface="+mn-ea"/>
              </a:rPr>
              <a:t>IBM</a:t>
            </a:r>
            <a:r>
              <a:rPr kumimoji="0" lang="ja-JP" altLang="en-US" sz="2000" dirty="0" smtClean="0">
                <a:solidFill>
                  <a:schemeClr val="bg1"/>
                </a:solidFill>
                <a:latin typeface="+mn-lt"/>
                <a:ea typeface="+mn-ea"/>
              </a:rPr>
              <a:t>は撤退</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42016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0" grpId="0" animBg="1"/>
      <p:bldP spid="31" grpId="0" animBg="1"/>
      <p:bldP spid="32" grpId="0" animBg="1"/>
      <p:bldP spid="33" grpId="0" animBg="1"/>
      <p:bldP spid="40" grpId="0" animBg="1"/>
      <p:bldP spid="61" grpId="0"/>
      <p:bldP spid="62" grpId="0" animBg="1"/>
      <p:bldP spid="45"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338421" y="4038600"/>
            <a:ext cx="24481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smtClean="0">
                <a:solidFill>
                  <a:srgbClr val="0000CC"/>
                </a:solidFill>
                <a:latin typeface="+mn-lt"/>
                <a:ea typeface="+mn-ea"/>
              </a:rPr>
              <a:t>オープンソース</a:t>
            </a:r>
            <a:endParaRPr lang="en-US" altLang="ja-JP" sz="2800" smtClean="0">
              <a:solidFill>
                <a:srgbClr val="0000CC"/>
              </a:solidFill>
              <a:latin typeface="+mn-lt"/>
              <a:ea typeface="+mn-ea"/>
            </a:endParaRPr>
          </a:p>
        </p:txBody>
      </p:sp>
    </p:spTree>
    <p:extLst>
      <p:ext uri="{BB962C8B-B14F-4D97-AF65-F5344CB8AC3E}">
        <p14:creationId xmlns:p14="http://schemas.microsoft.com/office/powerpoint/2010/main" val="368317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p:txBody>
          <a:bodyPr/>
          <a:lstStyle/>
          <a:p>
            <a:r>
              <a:rPr lang="en-US" altLang="ja-JP" smtClean="0"/>
              <a:t>OSS</a:t>
            </a:r>
            <a:r>
              <a:rPr lang="ja-JP" altLang="en-US" smtClean="0"/>
              <a:t>は「十分使える」</a:t>
            </a:r>
          </a:p>
        </p:txBody>
      </p:sp>
      <p:sp>
        <p:nvSpPr>
          <p:cNvPr id="2" name="AutoShape 14" descr="data:image/jpg;base64,/9j/4AAQSkZJRgABAQAAAQABAAD/2wBDAAkGBwgHBgkIBwgKCgkLDRYPDQwMDRsUFRAWIB0iIiAdHx8kKDQsJCYxJx8fLT0tMTU3Ojo6Iys/RD84QzQ5Ojf/2wBDAQoKCg0MDRoPDxo3JR8lNzc3Nzc3Nzc3Nzc3Nzc3Nzc3Nzc3Nzc3Nzc3Nzc3Nzc3Nzc3Nzc3Nzc3Nzc3Nzc3Nzf/wAARCAC0ALQDASIAAhEBAxEB/8QAGwABAAIDAQEAAAAAAAAAAAAAAAUGAwQHAQL/xAA6EAACAQMCAwQFCgYDAAAAAAAAAQIDBBEFBhIhMRNBUWEHFSI1cRRCUlNzkZShsdEzcoGywfA0dOH/xAAaAQEAAwEBAQAAAAAAAAAAAAAAAQIDBAUG/8QALREAAgIBAwIEBgEFAAAAAAAAAAECEQMEEiExcRRBYYEFEyIyM1E0QrHB4fD/2gAMAwEAAhEDEQA/AO4gAAAAAAAAAAAAAAAAAAAAAAAAAAAAAAAAAAAAAAAAAAAAAAAAAAAAAAAAAAAAAAAAAAAAAAAAAAAAAAAAAAAAAAAAAAAAAAAAAAAAAAAAAAAAAAAAAAAAAAAAGtqEJTtKnBV7KcfajNywk1zWfLxKydJsGyCAnuqyhSg+CrOo0uKMUsRfhlmOnu21lLFS2rRXimmcz1+mTreiNyLGCJsb6nqd86lCq+woR5Qzhzk+ra8EuXxZLG+PIsi3R6EgAGgAAAAAAAAAAAAAAAAAAAAAAB8VasKNOVSrNQhFZcpPCQbrlg+yjbg1ad/dOhTqcNrCWFjpJ+LLRPULe8srl2VzTlONOXPixwvHJ8/1KV6trfW2v4iH7njfE805QjDHyn1opJ/o+NStqNpcdnb3MbiHCnxxXf4Gqbvqyt9ba/iIfuPVtb621/EQ/c8WWKbbajRQ+q0I6e7W4sr1TqyhxPg5OD5cn/vcXXRdQWpWUa2EqifDUiu5lI9W1vrbX8RD9ye2pSnZzuu2q0OzcFJuNaMsY73jp1PS+H5MkM1bai/+stF8loBqWmo2d5OULa4hUlHqk+ZtnvxlGSuLs0AALAAAAAAAAAAAAAAAAAAAEFvFtaQsPrVjn8ydILePumP2sf8AJy63+PPsRLoVbSm1WrpPk7arnz9k0jc0v+NX/wCtV/tNM+Vl+OPuZeQABkAbtlJx0/UMPGYQT+HEjSN20933/wDLD+41w/d7P+wRk29Jx1q0w8Zm0/hhnQjnm3/fVn9p/hnQz3fg/wCGXf8Awi8OgAB65cAAAAAAAAAAAAAAAAAAENuyjUraS+yg5cE1KSXgTIwZ5say43B+Yas55pNGpJ3VWMW6cLepxS7llciPOmXdBXFrWoJ8PaQcc+GUUC50q+tuN1raahDrNLMceOT5zWaKWCMVHlc80ZyVGkD6hCVScYQi5Sk8JLvZluLO5tVF3NCpTUnhOSxk89RbVpcFTASOm0aley1CFKLlJU4ywurxI07e3rXM3C3pSqSSy1FZ5Fr2pplzZutXuYOnxpRjB9fidWiwSy5Uq455JirZB7aoVKusUJQi3Gm3Kb7ksMv54kl0PT6LR6VaaDjd2aJUAAdZIAAAAAAAAAAAAAAAAAAAAANDXvc939mzfMdxRhcUJ0aqzCcXFopli5wcV5oM51pfvO1+2j+pY97f8e1/nf6Gew2xRtbyNeVeVVQfFCDjjn3Zff8AkSOrabT1O2VKpJwlF8UJpZwzx8GizR0s8clyyii6Kzsz3nV+xf6ouhE6LolPS3OfaOrVmscTWEl4YJY7tBhnhwKM+paKpAAHaSAAAAAAAAAAAAAAAACM3LqnqXQr3UVBTlQp5jF9HJ8lnyy0TFOTSRDaStkm3g8yvE5foWyq+67KGtbk1S6lVuVx0qdNr2Y55dU0s+CS7jT1zalltjce2/kVe4q/Kb2PF2zi8cM4YxhL6TOpafG5bN/PY5XqMijv2cdzrpho3dtXm4ULilUlHrGE02vuKNvy5vtW3Dp+1bKu7elcw7S4nH50efLzSUW8d7aNbXfR7a6TpVTUdDurqje2cHV4nNe2ksvmksPGenLyKxwQpb5U30Jlnnb2RtLr/o6Q3jqeZRVdL4d77How1Cc6cq6Ua06WE3KEuqymuePzIyp6LNLUG6Go30KvzZScGk/gor9UVWOCbU5U16WWeXI0njjafrRfjzK8Sk7B1XUaeo6htzWKrr3Fj7VOs225Qylht831i1nnz8j4uPRjo9e4q1p318pVJym0pQwm3n6IeKMZOM5V7WFmlKKlCN+9UXo8nKMIuU5KMUstt4SOZaJRqbV3/Q0PT7+pdWNzTbqUZyz2bw3zS5J+yueFyfM91mF1vXetxobup0NLsFmrGHz2sZeOjeXhZ6YZfw31deKu/TsV8T9P283Vevc6Rb3NC5TdvWp1UurpzUsfcZG0upyzc+z3tC0jr22r24pVLaUe1hNp5i2lnkllZxlPk8+Rl9J1+tV9H+lX/Bw/KKsKjj9FunPK+8LTxk47JcPgeIlFS3x5R05tLqE8lZ3Ns6x3SrKd7cXNJ21OUYqi4rPFw5zlP6JV9X9G70Wyq6ltvVb2ne20HUSlJLjS5tJxS58u/KfQpDHjklcqfY0nkyR6Rtdzp4K/sTXam4ttW1/cJK4y6dXhWE5ReMr48n/UsBlKLjJxfkaxkpJNAAFSQAAAAAAR24tLjrWiXmnSnwfKKbipfRl1T+9IkQSm07RDSapnLdF3RrW0rSOj61oN1XVvmNGtQTalHPTOMNeDz8Ub28qtXUtS2Ve07avGNSuqsocDbppuk8SwuX/h0QHR4iO/eo8nP8huGxy4KFqVKq/S3ptRUqjpq0ac1B8K5T7+hbdwpy0DUlFOTdpVSSWW/YZIAzll3OLroaRxUpK+pQtnahU0H0c07yrZXFaVKpLNCMGpvNTHRrzPip6Sa0oNW+29RlVfKCkmk3/SLZ0AF/mwcnKUbt/sp8maioxlVL9FK2DouowvL/cGuQdK9vuUaTWHCGc813dIpLuS8zDc+i7SrivWrSvr5SqzlNpOGE22/o+ZewQ9Tk3OUXRK02PaoyVnMNk6VPbe+brTLm27ftKGaF6qTSS64z0WV180bG47DWNs7rqbk0W0le2tzHF1Qgm2umenPDwmmk8POTo4LPUtz3NdVT9Sq0sVDan0dr0OU6vrOv77pw0jTdGrWNrOadetX4sYXPm2kkl1wst4RvelHTHZbG03T7OnVqxt60ILgg5NpU5LLS/3mdIAWoqUdsaS8h4e09ztvzKxufdb22rKn6ru73t6cnmgs8HDw9eXfn8iratvrWNds6mmaFt2/p3FzF03VqxfsRfJtcsL4trB1AFYZIR6xt9y88c5f1UiB2RoUtu7cttPqyUq6zUrOPTjk8tLyXT+hPAGUpOUnJ+ZrGKikkAAVJAAAAAAAAAAAAAAAAAAAAAAAAAAAAAAAAAAAAAAAAAAAAAAAAAAAAAAAAAAAAAAAAAAAAAAAAAA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16" descr="data:image/jpg;base64,/9j/4AAQSkZJRgABAQAAAQABAAD/2wBDAAkGBwgHBgkIBwgKCgkLDRYPDQwMDRsUFRAWIB0iIiAdHx8kKDQsJCYxJx8fLT0tMTU3Ojo6Iys/RD84QzQ5Ojf/2wBDAQoKCg0MDRoPDxo3JR8lNzc3Nzc3Nzc3Nzc3Nzc3Nzc3Nzc3Nzc3Nzc3Nzc3Nzc3Nzc3Nzc3Nzc3Nzc3Nzc3Nzf/wAARCAC0ALQDASIAAhEBAxEB/8QAGwABAAIDAQEAAAAAAAAAAAAAAAUGAwQHAQL/xAA6EAACAQMCAwQFCgYDAAAAAAAAAQIDBBEFBhIhMRNBUWEHFSI1cRRCUlNzkZShsdEzcoGywfA0dOH/xAAaAQEAAwEBAQAAAAAAAAAAAAAAAQIDBAUG/8QALREAAgIBAwIEBgEFAAAAAAAAAAECEQMEEiExcRRBYYEFEyIyM1E0QrHB4fD/2gAMAwEAAhEDEQA/AO4gAAAAAAAAAAAAAAAAAAAAAAAAAAAAAAAAAAAAAAAAAAAAAAAAAAAAAAAAAAAAAAAAAAAAAAAAAAAAAAAAAAAAAAAAAAAAAAAAAAAAAAAAAAAAAAAAAAAAAAAAGtqEJTtKnBV7KcfajNywk1zWfLxKydJsGyCAnuqyhSg+CrOo0uKMUsRfhlmOnu21lLFS2rRXimmcz1+mTreiNyLGCJsb6nqd86lCq+woR5Qzhzk+ra8EuXxZLG+PIsi3R6EgAGgAAAAAAAAAAAAAAAAAAAAAAB8VasKNOVSrNQhFZcpPCQbrlg+yjbg1ad/dOhTqcNrCWFjpJ+LLRPULe8srl2VzTlONOXPixwvHJ8/1KV6trfW2v4iH7njfE805QjDHyn1opJ/o+NStqNpcdnb3MbiHCnxxXf4Gqbvqyt9ba/iIfuPVtb621/EQ/c8WWKbbajRQ+q0I6e7W4sr1TqyhxPg5OD5cn/vcXXRdQWpWUa2EqifDUiu5lI9W1vrbX8RD9ye2pSnZzuu2q0OzcFJuNaMsY73jp1PS+H5MkM1bai/+stF8loBqWmo2d5OULa4hUlHqk+ZtnvxlGSuLs0AALAAAAAAAAAAAAAAAAAAAEFvFtaQsPrVjn8ydILePumP2sf8AJy63+PPsRLoVbSm1WrpPk7arnz9k0jc0v+NX/wCtV/tNM+Vl+OPuZeQABkAbtlJx0/UMPGYQT+HEjSN20933/wDLD+41w/d7P+wRk29Jx1q0w8Zm0/hhnQjnm3/fVn9p/hnQz3fg/wCGXf8Awi8OgAB65cAAAAAAAAAAAAAAAAAAENuyjUraS+yg5cE1KSXgTIwZ5say43B+Yas55pNGpJ3VWMW6cLepxS7llciPOmXdBXFrWoJ8PaQcc+GUUC50q+tuN1raahDrNLMceOT5zWaKWCMVHlc80ZyVGkD6hCVScYQi5Sk8JLvZluLO5tVF3NCpTUnhOSxk89RbVpcFTASOm0aley1CFKLlJU4ywurxI07e3rXM3C3pSqSSy1FZ5Fr2pplzZutXuYOnxpRjB9fidWiwSy5Uq455JirZB7aoVKusUJQi3Gm3Kb7ksMv54kl0PT6LR6VaaDjd2aJUAAdZIAAAAAAAAAAAAAAAAAAAAANDXvc939mzfMdxRhcUJ0aqzCcXFopli5wcV5oM51pfvO1+2j+pY97f8e1/nf6Gew2xRtbyNeVeVVQfFCDjjn3Zff8AkSOrabT1O2VKpJwlF8UJpZwzx8GizR0s8clyyii6Kzsz3nV+xf6ouhE6LolPS3OfaOrVmscTWEl4YJY7tBhnhwKM+paKpAAHaSAAAAAAAAAAAAAAAACM3LqnqXQr3UVBTlQp5jF9HJ8lnyy0TFOTSRDaStkm3g8yvE5foWyq+67KGtbk1S6lVuVx0qdNr2Y55dU0s+CS7jT1zalltjce2/kVe4q/Kb2PF2zi8cM4YxhL6TOpafG5bN/PY5XqMijv2cdzrpho3dtXm4ULilUlHrGE02vuKNvy5vtW3Dp+1bKu7elcw7S4nH50efLzSUW8d7aNbXfR7a6TpVTUdDurqje2cHV4nNe2ksvmksPGenLyKxwQpb5U30Jlnnb2RtLr/o6Q3jqeZRVdL4d77How1Cc6cq6Ua06WE3KEuqymuePzIyp6LNLUG6Go30KvzZScGk/gor9UVWOCbU5U16WWeXI0njjafrRfjzK8Sk7B1XUaeo6htzWKrr3Fj7VOs225Qylht831i1nnz8j4uPRjo9e4q1p318pVJym0pQwm3n6IeKMZOM5V7WFmlKKlCN+9UXo8nKMIuU5KMUstt4SOZaJRqbV3/Q0PT7+pdWNzTbqUZyz2bw3zS5J+yueFyfM91mF1vXetxobup0NLsFmrGHz2sZeOjeXhZ6YZfw31deKu/TsV8T9P283Vevc6Rb3NC5TdvWp1UurpzUsfcZG0upyzc+z3tC0jr22r24pVLaUe1hNp5i2lnkllZxlPk8+Rl9J1+tV9H+lX/Bw/KKsKjj9FunPK+8LTxk47JcPgeIlFS3x5R05tLqE8lZ3Ns6x3SrKd7cXNJ21OUYqi4rPFw5zlP6JV9X9G70Wyq6ltvVb2ne20HUSlJLjS5tJxS58u/KfQpDHjklcqfY0nkyR6Rtdzp4K/sTXam4ttW1/cJK4y6dXhWE5ReMr48n/UsBlKLjJxfkaxkpJNAAFSQAAAAAAR24tLjrWiXmnSnwfKKbipfRl1T+9IkQSm07RDSapnLdF3RrW0rSOj61oN1XVvmNGtQTalHPTOMNeDz8Ub28qtXUtS2Ve07avGNSuqsocDbppuk8SwuX/h0QHR4iO/eo8nP8huGxy4KFqVKq/S3ptRUqjpq0ac1B8K5T7+hbdwpy0DUlFOTdpVSSWW/YZIAzll3OLroaRxUpK+pQtnahU0H0c07yrZXFaVKpLNCMGpvNTHRrzPip6Sa0oNW+29RlVfKCkmk3/SLZ0AF/mwcnKUbt/sp8maioxlVL9FK2DouowvL/cGuQdK9vuUaTWHCGc813dIpLuS8zDc+i7SrivWrSvr5SqzlNpOGE22/o+ZewQ9Tk3OUXRK02PaoyVnMNk6VPbe+brTLm27ftKGaF6qTSS64z0WV180bG47DWNs7rqbk0W0le2tzHF1Qgm2umenPDwmmk8POTo4LPUtz3NdVT9Sq0sVDan0dr0OU6vrOv77pw0jTdGrWNrOadetX4sYXPm2kkl1wst4RvelHTHZbG03T7OnVqxt60ILgg5NpU5LLS/3mdIAWoqUdsaS8h4e09ztvzKxufdb22rKn6ru73t6cnmgs8HDw9eXfn8iratvrWNds6mmaFt2/p3FzF03VqxfsRfJtcsL4trB1AFYZIR6xt9y88c5f1UiB2RoUtu7cttPqyUq6zUrOPTjk8tLyXT+hPAGUpOUnJ+ZrGKikkAAVJ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18" descr="data:image/jpg;base64,/9j/4AAQSkZJRgABAQAAAQABAAD/2wBDAAkGBwgHBgkIBwgKCgkLDRYPDQwMDRsUFRAWIB0iIiAdHx8kKDQsJCYxJx8fLT0tMTU3Ojo6Iys/RD84QzQ5Ojf/2wBDAQoKCg0MDRoPDxo3JR8lNzc3Nzc3Nzc3Nzc3Nzc3Nzc3Nzc3Nzc3Nzc3Nzc3Nzc3Nzc3Nzc3Nzc3Nzc3Nzc3Nzf/wAARCAC0ALQDASIAAhEBAxEB/8QAGwABAAIDAQEAAAAAAAAAAAAAAAUGAwQHAQL/xAA6EAACAQMCAwQFCgYDAAAAAAAAAQIDBBEFBhIhMRNBUWEHFSI1cRRCUlNzkZShsdEzcoGywfA0dOH/xAAaAQEAAwEBAQAAAAAAAAAAAAAAAQIDBAUG/8QALREAAgIBAwIEBgEFAAAAAAAAAAECEQMEEiExcRRBYYEFEyIyM1E0QrHB4fD/2gAMAwEAAhEDEQA/AO4gAAAAAAAAAAAAAAAAAAAAAAAAAAAAAAAAAAAAAAAAAAAAAAAAAAAAAAAAAAAAAAAAAAAAAAAAAAAAAAAAAAAAAAAAAAAAAAAAAAAAAAAAAAAAAAAAAAAAAAAAGtqEJTtKnBV7KcfajNywk1zWfLxKydJsGyCAnuqyhSg+CrOo0uKMUsRfhlmOnu21lLFS2rRXimmcz1+mTreiNyLGCJsb6nqd86lCq+woR5Qzhzk+ra8EuXxZLG+PIsi3R6EgAGgAAAAAAAAAAAAAAAAAAAAAAB8VasKNOVSrNQhFZcpPCQbrlg+yjbg1ad/dOhTqcNrCWFjpJ+LLRPULe8srl2VzTlONOXPixwvHJ8/1KV6trfW2v4iH7njfE805QjDHyn1opJ/o+NStqNpcdnb3MbiHCnxxXf4Gqbvqyt9ba/iIfuPVtb621/EQ/c8WWKbbajRQ+q0I6e7W4sr1TqyhxPg5OD5cn/vcXXRdQWpWUa2EqifDUiu5lI9W1vrbX8RD9ye2pSnZzuu2q0OzcFJuNaMsY73jp1PS+H5MkM1bai/+stF8loBqWmo2d5OULa4hUlHqk+ZtnvxlGSuLs0AALAAAAAAAAAAAAAAAAAAAEFvFtaQsPrVjn8ydILePumP2sf8AJy63+PPsRLoVbSm1WrpPk7arnz9k0jc0v+NX/wCtV/tNM+Vl+OPuZeQABkAbtlJx0/UMPGYQT+HEjSN20933/wDLD+41w/d7P+wRk29Jx1q0w8Zm0/hhnQjnm3/fVn9p/hnQz3fg/wCGXf8Awi8OgAB65cAAAAAAAAAAAAAAAAAAENuyjUraS+yg5cE1KSXgTIwZ5say43B+Yas55pNGpJ3VWMW6cLepxS7llciPOmXdBXFrWoJ8PaQcc+GUUC50q+tuN1raahDrNLMceOT5zWaKWCMVHlc80ZyVGkD6hCVScYQi5Sk8JLvZluLO5tVF3NCpTUnhOSxk89RbVpcFTASOm0aley1CFKLlJU4ywurxI07e3rXM3C3pSqSSy1FZ5Fr2pplzZutXuYOnxpRjB9fidWiwSy5Uq455JirZB7aoVKusUJQi3Gm3Kb7ksMv54kl0PT6LR6VaaDjd2aJUAAdZIAAAAAAAAAAAAAAAAAAAAANDXvc939mzfMdxRhcUJ0aqzCcXFopli5wcV5oM51pfvO1+2j+pY97f8e1/nf6Gew2xRtbyNeVeVVQfFCDjjn3Zff8AkSOrabT1O2VKpJwlF8UJpZwzx8GizR0s8clyyii6Kzsz3nV+xf6ouhE6LolPS3OfaOrVmscTWEl4YJY7tBhnhwKM+paKpAAHaSAAAAAAAAAAAAAAAACM3LqnqXQr3UVBTlQp5jF9HJ8lnyy0TFOTSRDaStkm3g8yvE5foWyq+67KGtbk1S6lVuVx0qdNr2Y55dU0s+CS7jT1zalltjce2/kVe4q/Kb2PF2zi8cM4YxhL6TOpafG5bN/PY5XqMijv2cdzrpho3dtXm4ULilUlHrGE02vuKNvy5vtW3Dp+1bKu7elcw7S4nH50efLzSUW8d7aNbXfR7a6TpVTUdDurqje2cHV4nNe2ksvmksPGenLyKxwQpb5U30Jlnnb2RtLr/o6Q3jqeZRVdL4d77How1Cc6cq6Ua06WE3KEuqymuePzIyp6LNLUG6Go30KvzZScGk/gor9UVWOCbU5U16WWeXI0njjafrRfjzK8Sk7B1XUaeo6htzWKrr3Fj7VOs225Qylht831i1nnz8j4uPRjo9e4q1p318pVJym0pQwm3n6IeKMZOM5V7WFmlKKlCN+9UXo8nKMIuU5KMUstt4SOZaJRqbV3/Q0PT7+pdWNzTbqUZyz2bw3zS5J+yueFyfM91mF1vXetxobup0NLsFmrGHz2sZeOjeXhZ6YZfw31deKu/TsV8T9P283Vevc6Rb3NC5TdvWp1UurpzUsfcZG0upyzc+z3tC0jr22r24pVLaUe1hNp5i2lnkllZxlPk8+Rl9J1+tV9H+lX/Bw/KKsKjj9FunPK+8LTxk47JcPgeIlFS3x5R05tLqE8lZ3Ns6x3SrKd7cXNJ21OUYqi4rPFw5zlP6JV9X9G70Wyq6ltvVb2ne20HUSlJLjS5tJxS58u/KfQpDHjklcqfY0nkyR6Rtdzp4K/sTXam4ttW1/cJK4y6dXhWE5ReMr48n/UsBlKLjJxfkaxkpJNAAFSQAAAAAAR24tLjrWiXmnSnwfKKbipfRl1T+9IkQSm07RDSapnLdF3RrW0rSOj61oN1XVvmNGtQTalHPTOMNeDz8Ub28qtXUtS2Ve07avGNSuqsocDbppuk8SwuX/h0QHR4iO/eo8nP8huGxy4KFqVKq/S3ptRUqjpq0ac1B8K5T7+hbdwpy0DUlFOTdpVSSWW/YZIAzll3OLroaRxUpK+pQtnahU0H0c07yrZXFaVKpLNCMGpvNTHRrzPip6Sa0oNW+29RlVfKCkmk3/SLZ0AF/mwcnKUbt/sp8maioxlVL9FK2DouowvL/cGuQdK9vuUaTWHCGc813dIpLuS8zDc+i7SrivWrSvr5SqzlNpOGE22/o+ZewQ9Tk3OUXRK02PaoyVnMNk6VPbe+brTLm27ftKGaF6qTSS64z0WV180bG47DWNs7rqbk0W0le2tzHF1Qgm2umenPDwmmk8POTo4LPUtz3NdVT9Sq0sVDan0dr0OU6vrOv77pw0jTdGrWNrOadetX4sYXPm2kkl1wst4RvelHTHZbG03T7OnVqxt60ILgg5NpU5LLS/3mdIAWoqUdsaS8h4e09ztvzKxufdb22rKn6ru73t6cnmgs8HDw9eXfn8iratvrWNds6mmaFt2/p3FzF03VqxfsRfJtcsL4trB1AFYZIR6xt9y88c5f1UiB2RoUtu7cttPqyUq6zUrOPTjk8tLyXT+hPAGUpOUnJ+ZrGKikkAAVJAAAAAAAAAAAAAAAAAAAAAAAAAAAAAAAAAAAAAAAAAAAAAAAAAAAAAAAAAAAAAAAAAAAAAAAAAA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bwMode="auto">
          <a:xfrm>
            <a:off x="1259632" y="4775688"/>
            <a:ext cx="6624736" cy="648072"/>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クラウド構築基盤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OpenStack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CloudFoundry</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Openshift</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OpenFlow</a:t>
            </a:r>
            <a:endParaRPr kumimoji="0" lang="en-US" altLang="ja-JP" sz="1200" dirty="0">
              <a:solidFill>
                <a:schemeClr val="bg1"/>
              </a:solidFill>
              <a:cs typeface="Arial" pitchFamily="34" charset="0"/>
            </a:endParaRPr>
          </a:p>
        </p:txBody>
      </p:sp>
      <p:sp>
        <p:nvSpPr>
          <p:cNvPr id="17" name="正方形/長方形 16"/>
          <p:cNvSpPr/>
          <p:nvPr/>
        </p:nvSpPr>
        <p:spPr bwMode="auto">
          <a:xfrm>
            <a:off x="1259632" y="3842556"/>
            <a:ext cx="3312368" cy="936104"/>
          </a:xfrm>
          <a:prstGeom prst="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200" dirty="0">
                <a:solidFill>
                  <a:schemeClr val="bg1"/>
                </a:solidFill>
                <a:cs typeface="Arial" pitchFamily="34" charset="0"/>
              </a:rPr>
              <a:t>オペレーティング・システム</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Red Hat Enterprise </a:t>
            </a:r>
            <a:r>
              <a:rPr lang="en-US" altLang="ja-JP" sz="1200" dirty="0" err="1" smtClean="0">
                <a:solidFill>
                  <a:schemeClr val="bg1"/>
                </a:solidFill>
                <a:cs typeface="Arial" pitchFamily="34" charset="0"/>
              </a:rPr>
              <a:t>Linux,</a:t>
            </a:r>
            <a:r>
              <a:rPr kumimoji="0" lang="en-US" altLang="ja-JP" sz="1200" b="0" i="0" u="none" strike="noStrike" cap="none" normalizeH="0" dirty="0" err="1" smtClean="0">
                <a:ln>
                  <a:noFill/>
                </a:ln>
                <a:solidFill>
                  <a:schemeClr val="bg1"/>
                </a:solidFill>
                <a:effectLst/>
                <a:cs typeface="Arial" pitchFamily="34" charset="0"/>
              </a:rPr>
              <a:t>IBM</a:t>
            </a:r>
            <a:r>
              <a:rPr kumimoji="0" lang="en-US" altLang="ja-JP" sz="1200" b="0" i="0" u="none" strike="noStrike" cap="none" normalizeH="0" dirty="0" smtClean="0">
                <a:ln>
                  <a:noFill/>
                </a:ln>
                <a:solidFill>
                  <a:schemeClr val="bg1"/>
                </a:solidFill>
                <a:effectLst/>
                <a:cs typeface="Arial" pitchFamily="34" charset="0"/>
              </a:rPr>
              <a:t> Z/Linux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18" name="正方形/長方形 17"/>
          <p:cNvSpPr/>
          <p:nvPr/>
        </p:nvSpPr>
        <p:spPr bwMode="auto">
          <a:xfrm>
            <a:off x="1259632" y="2906452"/>
            <a:ext cx="3312368" cy="936104"/>
          </a:xfrm>
          <a:prstGeom prst="rect">
            <a:avLst/>
          </a:prstGeom>
          <a:solidFill>
            <a:schemeClr val="accent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データベース　</a:t>
            </a:r>
            <a:r>
              <a:rPr kumimoji="0" lang="en-US" altLang="ja-JP" sz="1200" dirty="0" err="1" smtClean="0">
                <a:solidFill>
                  <a:schemeClr val="bg1"/>
                </a:solidFill>
                <a:cs typeface="Arial" pitchFamily="34" charset="0"/>
              </a:rPr>
              <a:t>MySQL,PostgreSQL,NoSQL</a:t>
            </a:r>
            <a:endParaRPr kumimoji="0" lang="ja-JP" altLang="en-US" sz="1200" dirty="0" smtClean="0">
              <a:solidFill>
                <a:schemeClr val="bg1"/>
              </a:solidFill>
              <a:cs typeface="Arial" pitchFamily="34" charset="0"/>
            </a:endParaRPr>
          </a:p>
          <a:p>
            <a:pPr>
              <a:spcBef>
                <a:spcPts val="0"/>
              </a:spcBef>
            </a:pPr>
            <a:r>
              <a:rPr kumimoji="0" lang="ja-JP" altLang="en-US" sz="1200" dirty="0" smtClean="0">
                <a:solidFill>
                  <a:schemeClr val="bg1"/>
                </a:solidFill>
                <a:cs typeface="Arial" pitchFamily="34" charset="0"/>
              </a:rPr>
              <a:t>分散トランザクション処理　</a:t>
            </a:r>
            <a:r>
              <a:rPr kumimoji="0" lang="en-US" altLang="ja-JP" sz="1200" dirty="0" err="1" smtClean="0">
                <a:solidFill>
                  <a:schemeClr val="bg1"/>
                </a:solidFill>
                <a:cs typeface="Arial" pitchFamily="34" charset="0"/>
              </a:rPr>
              <a:t>Hadoop</a:t>
            </a:r>
            <a:r>
              <a:rPr kumimoji="0" lang="en-US" altLang="ja-JP" sz="1200" dirty="0" smtClean="0">
                <a:solidFill>
                  <a:schemeClr val="bg1"/>
                </a:solidFill>
                <a:cs typeface="Arial" pitchFamily="34" charset="0"/>
              </a:rPr>
              <a:t>,</a:t>
            </a:r>
          </a:p>
          <a:p>
            <a:pPr>
              <a:spcBef>
                <a:spcPts val="0"/>
              </a:spcBef>
            </a:pPr>
            <a:r>
              <a:rPr kumimoji="0" lang="ja-JP" altLang="en-US" sz="1200" dirty="0" smtClean="0">
                <a:solidFill>
                  <a:schemeClr val="bg1"/>
                </a:solidFill>
                <a:cs typeface="Arial" pitchFamily="34" charset="0"/>
              </a:rPr>
              <a:t>フレームワーク　</a:t>
            </a:r>
            <a:r>
              <a:rPr kumimoji="0" lang="en-US" altLang="ja-JP" sz="1200" dirty="0" smtClean="0">
                <a:solidFill>
                  <a:schemeClr val="bg1"/>
                </a:solidFill>
                <a:cs typeface="Arial" pitchFamily="34" charset="0"/>
              </a:rPr>
              <a:t>Java, Ruby, Spring, </a:t>
            </a:r>
            <a:r>
              <a:rPr kumimoji="0" lang="en-US" altLang="ja-JP" sz="1200" dirty="0" err="1" smtClean="0">
                <a:solidFill>
                  <a:schemeClr val="bg1"/>
                </a:solidFill>
                <a:cs typeface="Arial" pitchFamily="34" charset="0"/>
              </a:rPr>
              <a:t>Jboss</a:t>
            </a:r>
            <a:endParaRPr kumimoji="0" lang="ja-JP" altLang="en-US" sz="1200" dirty="0" smtClean="0">
              <a:solidFill>
                <a:schemeClr val="bg1"/>
              </a:solidFill>
              <a:cs typeface="Arial" pitchFamily="34" charset="0"/>
            </a:endParaRPr>
          </a:p>
          <a:p>
            <a:pPr>
              <a:spcBef>
                <a:spcPts val="0"/>
              </a:spcBef>
            </a:pPr>
            <a:r>
              <a:rPr kumimoji="0" lang="ja-JP" altLang="en-US" sz="1200" dirty="0">
                <a:solidFill>
                  <a:schemeClr val="bg1"/>
                </a:solidFill>
                <a:cs typeface="Arial" pitchFamily="34" charset="0"/>
              </a:rPr>
              <a:t>運用</a:t>
            </a:r>
            <a:r>
              <a:rPr kumimoji="0" lang="ja-JP" altLang="en-US" sz="1200" dirty="0" smtClean="0">
                <a:solidFill>
                  <a:schemeClr val="bg1"/>
                </a:solidFill>
                <a:cs typeface="Arial" pitchFamily="34" charset="0"/>
              </a:rPr>
              <a:t>管理　</a:t>
            </a:r>
            <a:r>
              <a:rPr kumimoji="0" lang="en-US" altLang="ja-JP" sz="1200" dirty="0" err="1">
                <a:solidFill>
                  <a:schemeClr val="bg1"/>
                </a:solidFill>
                <a:cs typeface="Arial" pitchFamily="34" charset="0"/>
              </a:rPr>
              <a:t>Hinemos</a:t>
            </a:r>
            <a:endParaRPr kumimoji="0" lang="en-US" altLang="ja-JP" sz="1200" dirty="0">
              <a:solidFill>
                <a:schemeClr val="bg1"/>
              </a:solidFill>
              <a:cs typeface="Arial" pitchFamily="34" charset="0"/>
            </a:endParaRPr>
          </a:p>
        </p:txBody>
      </p:sp>
      <p:sp>
        <p:nvSpPr>
          <p:cNvPr id="19" name="正方形/長方形 18"/>
          <p:cNvSpPr/>
          <p:nvPr/>
        </p:nvSpPr>
        <p:spPr bwMode="auto">
          <a:xfrm>
            <a:off x="1259632" y="1970348"/>
            <a:ext cx="3312368" cy="936104"/>
          </a:xfrm>
          <a:prstGeom prst="rect">
            <a:avLst/>
          </a:prstGeom>
          <a:solidFill>
            <a:schemeClr val="accent1">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en-US" altLang="ja-JP" sz="1200" b="0" i="0" u="none" strike="noStrike" cap="none" normalizeH="0" dirty="0" smtClean="0">
                <a:ln>
                  <a:noFill/>
                </a:ln>
                <a:solidFill>
                  <a:schemeClr val="bg1"/>
                </a:solidFill>
                <a:effectLst/>
                <a:cs typeface="Arial" pitchFamily="34" charset="0"/>
              </a:rPr>
              <a:t>BI R</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Pentaho</a:t>
            </a:r>
            <a:r>
              <a:rPr kumimoji="0" lang="en-US" altLang="ja-JP" sz="1200" dirty="0" smtClean="0">
                <a:solidFill>
                  <a:schemeClr val="bg1"/>
                </a:solidFill>
                <a:cs typeface="Arial" pitchFamily="34" charset="0"/>
              </a:rPr>
              <a:t>,</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JASPEERSOFT </a:t>
            </a:r>
          </a:p>
          <a:p>
            <a:pPr>
              <a:spcBef>
                <a:spcPts val="0"/>
              </a:spcBef>
            </a:pPr>
            <a:r>
              <a:rPr lang="en-US" altLang="ja-JP" sz="1200" dirty="0" smtClean="0">
                <a:solidFill>
                  <a:schemeClr val="bg1"/>
                </a:solidFill>
                <a:cs typeface="Arial" pitchFamily="34" charset="0"/>
              </a:rPr>
              <a:t>ERP </a:t>
            </a:r>
            <a:r>
              <a:rPr lang="en-US" altLang="ja-JP" sz="1200" dirty="0" err="1" smtClean="0">
                <a:solidFill>
                  <a:schemeClr val="bg1"/>
                </a:solidFill>
                <a:cs typeface="Arial" pitchFamily="34" charset="0"/>
              </a:rPr>
              <a:t>Compiere</a:t>
            </a:r>
            <a:r>
              <a:rPr lang="en-US" altLang="ja-JP" sz="1200" dirty="0">
                <a:solidFill>
                  <a:schemeClr val="bg1"/>
                </a:solidFill>
                <a:cs typeface="Arial" pitchFamily="34" charset="0"/>
              </a:rPr>
              <a:t>, </a:t>
            </a:r>
            <a:r>
              <a:rPr lang="en-US" altLang="ja-JP" sz="1200" dirty="0" err="1" smtClean="0">
                <a:solidFill>
                  <a:schemeClr val="bg1"/>
                </a:solidFill>
                <a:cs typeface="Arial" pitchFamily="34" charset="0"/>
              </a:rPr>
              <a:t>Adempiere</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CRM </a:t>
            </a:r>
            <a:r>
              <a:rPr lang="en-US" altLang="ja-JP" sz="1200" dirty="0" err="1" smtClean="0">
                <a:solidFill>
                  <a:schemeClr val="bg1"/>
                </a:solidFill>
                <a:cs typeface="Arial" pitchFamily="34" charset="0"/>
              </a:rPr>
              <a:t>SugarCRM</a:t>
            </a:r>
            <a:r>
              <a:rPr lang="en-US" altLang="ja-JP" sz="1200" dirty="0">
                <a:solidFill>
                  <a:schemeClr val="bg1"/>
                </a:solidFill>
                <a:cs typeface="Arial" pitchFamily="34" charset="0"/>
              </a:rPr>
              <a:t>, </a:t>
            </a:r>
            <a:r>
              <a:rPr lang="en-US" altLang="ja-JP" sz="1200" dirty="0" err="1">
                <a:solidFill>
                  <a:schemeClr val="bg1"/>
                </a:solidFill>
                <a:cs typeface="Arial" pitchFamily="34" charset="0"/>
              </a:rPr>
              <a:t>vtiger</a:t>
            </a:r>
            <a:r>
              <a:rPr lang="en-US" altLang="ja-JP" sz="1200" dirty="0">
                <a:solidFill>
                  <a:schemeClr val="bg1"/>
                </a:solidFill>
                <a:cs typeface="Arial" pitchFamily="34" charset="0"/>
              </a:rPr>
              <a:t> CRM</a:t>
            </a:r>
            <a:endParaRPr lang="en-US" altLang="ja-JP" sz="1200" dirty="0" smtClean="0">
              <a:solidFill>
                <a:schemeClr val="bg1"/>
              </a:solidFill>
              <a:cs typeface="Arial" pitchFamily="34" charset="0"/>
            </a:endParaRPr>
          </a:p>
        </p:txBody>
      </p:sp>
      <p:sp>
        <p:nvSpPr>
          <p:cNvPr id="21" name="正方形/長方形 20"/>
          <p:cNvSpPr/>
          <p:nvPr/>
        </p:nvSpPr>
        <p:spPr bwMode="auto">
          <a:xfrm>
            <a:off x="4572000" y="3842556"/>
            <a:ext cx="3312368" cy="936104"/>
          </a:xfrm>
          <a:prstGeom prst="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オペレーティング・システム</a:t>
            </a:r>
          </a:p>
          <a:p>
            <a:pPr>
              <a:spcBef>
                <a:spcPts val="0"/>
              </a:spcBef>
            </a:pPr>
            <a:r>
              <a:rPr kumimoji="0" lang="en-US" altLang="ja-JP" sz="1200" dirty="0" err="1" smtClean="0">
                <a:solidFill>
                  <a:schemeClr val="bg1"/>
                </a:solidFill>
                <a:cs typeface="Arial" pitchFamily="34" charset="0"/>
              </a:rPr>
              <a:t>Android,</a:t>
            </a:r>
            <a:r>
              <a:rPr kumimoji="0" lang="en-US" altLang="ja-JP" sz="1200" b="0" i="0" u="none" strike="noStrike" cap="none" normalizeH="0" dirty="0" err="1" smtClean="0">
                <a:ln>
                  <a:noFill/>
                </a:ln>
                <a:solidFill>
                  <a:schemeClr val="bg1"/>
                </a:solidFill>
                <a:effectLst/>
                <a:cs typeface="Arial" pitchFamily="34" charset="0"/>
              </a:rPr>
              <a:t>Chrome</a:t>
            </a:r>
            <a:r>
              <a:rPr kumimoji="0" lang="en-US" altLang="ja-JP" sz="1200" b="0" i="0" u="none" strike="noStrike" cap="none" normalizeH="0" dirty="0" smtClean="0">
                <a:ln>
                  <a:noFill/>
                </a:ln>
                <a:solidFill>
                  <a:schemeClr val="bg1"/>
                </a:solidFill>
                <a:effectLst/>
                <a:cs typeface="Arial" pitchFamily="34" charset="0"/>
              </a:rPr>
              <a:t> </a:t>
            </a:r>
            <a:r>
              <a:rPr kumimoji="0" lang="en-US" altLang="ja-JP" sz="1200" b="0" i="0" u="none" strike="noStrike" cap="none" normalizeH="0" dirty="0" err="1" smtClean="0">
                <a:ln>
                  <a:noFill/>
                </a:ln>
                <a:solidFill>
                  <a:schemeClr val="bg1"/>
                </a:solidFill>
                <a:effectLst/>
                <a:cs typeface="Arial" pitchFamily="34" charset="0"/>
              </a:rPr>
              <a:t>OS,</a:t>
            </a:r>
            <a:r>
              <a:rPr lang="en-US" altLang="ja-JP" sz="1200" dirty="0" err="1" smtClean="0">
                <a:solidFill>
                  <a:schemeClr val="bg1"/>
                </a:solidFill>
                <a:cs typeface="Arial" pitchFamily="34" charset="0"/>
              </a:rPr>
              <a:t>Ubuntu</a:t>
            </a:r>
            <a:r>
              <a:rPr lang="en-US" altLang="ja-JP" sz="1200" dirty="0" smtClean="0">
                <a:solidFill>
                  <a:schemeClr val="bg1"/>
                </a:solidFill>
                <a:cs typeface="Arial" pitchFamily="34" charset="0"/>
              </a:rPr>
              <a:t> 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22" name="正方形/長方形 21"/>
          <p:cNvSpPr/>
          <p:nvPr/>
        </p:nvSpPr>
        <p:spPr bwMode="auto">
          <a:xfrm>
            <a:off x="4572000" y="2906452"/>
            <a:ext cx="3312368" cy="936104"/>
          </a:xfrm>
          <a:prstGeom prst="rect">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ブラウザー </a:t>
            </a:r>
            <a:endParaRPr kumimoji="0" lang="en-US" altLang="ja-JP" sz="1200" dirty="0" smtClean="0">
              <a:solidFill>
                <a:schemeClr val="bg1"/>
              </a:solidFill>
              <a:cs typeface="Arial" pitchFamily="34" charset="0"/>
            </a:endParaRPr>
          </a:p>
          <a:p>
            <a:pPr>
              <a:spcBef>
                <a:spcPts val="0"/>
              </a:spcBef>
            </a:pPr>
            <a:r>
              <a:rPr kumimoji="0" lang="en-US" altLang="ja-JP" sz="1200" dirty="0" err="1" smtClean="0">
                <a:solidFill>
                  <a:schemeClr val="bg1"/>
                </a:solidFill>
                <a:cs typeface="Arial" pitchFamily="34" charset="0"/>
              </a:rPr>
              <a:t>Webkit</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Chrome,Safari</a:t>
            </a:r>
            <a:r>
              <a:rPr kumimoji="0" lang="en-US" altLang="ja-JP" sz="1200" dirty="0" smtClean="0">
                <a:solidFill>
                  <a:schemeClr val="bg1"/>
                </a:solidFill>
                <a:cs typeface="Arial" pitchFamily="34" charset="0"/>
              </a:rPr>
              <a:t>)</a:t>
            </a:r>
          </a:p>
          <a:p>
            <a:pPr>
              <a:spcBef>
                <a:spcPts val="0"/>
              </a:spcBef>
            </a:pPr>
            <a:r>
              <a:rPr kumimoji="0" lang="en-US" altLang="ja-JP" sz="1200" dirty="0" smtClean="0">
                <a:solidFill>
                  <a:schemeClr val="bg1"/>
                </a:solidFill>
                <a:cs typeface="Arial" pitchFamily="34" charset="0"/>
              </a:rPr>
              <a:t>Gecko</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(Firefox)</a:t>
            </a:r>
            <a:endParaRPr kumimoji="0" lang="en-US" altLang="ja-JP" sz="1200" dirty="0">
              <a:solidFill>
                <a:schemeClr val="bg1"/>
              </a:solidFill>
              <a:cs typeface="Arial" pitchFamily="34" charset="0"/>
            </a:endParaRPr>
          </a:p>
        </p:txBody>
      </p:sp>
      <p:sp>
        <p:nvSpPr>
          <p:cNvPr id="23" name="正方形/長方形 22"/>
          <p:cNvSpPr/>
          <p:nvPr/>
        </p:nvSpPr>
        <p:spPr bwMode="auto">
          <a:xfrm>
            <a:off x="4572000" y="1970348"/>
            <a:ext cx="3312368" cy="936104"/>
          </a:xfrm>
          <a:prstGeom prst="rect">
            <a:avLst/>
          </a:prstGeom>
          <a:solidFill>
            <a:srgbClr val="EC8B4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cs typeface="Arial" pitchFamily="34" charset="0"/>
              </a:rPr>
              <a:t>オフィス　</a:t>
            </a:r>
            <a:r>
              <a:rPr kumimoji="0" lang="en-US" altLang="ja-JP" sz="1200" b="0" i="0" u="none" strike="noStrike" cap="none" normalizeH="0" dirty="0" smtClean="0">
                <a:ln>
                  <a:noFill/>
                </a:ln>
                <a:solidFill>
                  <a:schemeClr val="bg1"/>
                </a:solidFill>
                <a:effectLst/>
                <a:cs typeface="Arial" pitchFamily="34" charset="0"/>
              </a:rPr>
              <a:t>Open Office</a:t>
            </a:r>
            <a:endParaRPr kumimoji="0" lang="ja-JP" altLang="en-US" sz="1200" b="0" i="0" u="none" strike="noStrike" cap="none" normalizeH="0" dirty="0" smtClean="0">
              <a:ln>
                <a:noFill/>
              </a:ln>
              <a:solidFill>
                <a:schemeClr val="bg1"/>
              </a:solidFill>
              <a:effectLst/>
              <a:cs typeface="Arial" pitchFamily="34" charset="0"/>
            </a:endParaRPr>
          </a:p>
          <a:p>
            <a:pPr>
              <a:spcBef>
                <a:spcPts val="0"/>
              </a:spcBef>
            </a:pPr>
            <a:r>
              <a:rPr kumimoji="0" lang="ja-JP" altLang="en-US" sz="1200" dirty="0">
                <a:solidFill>
                  <a:schemeClr val="bg1"/>
                </a:solidFill>
                <a:cs typeface="Arial" pitchFamily="34" charset="0"/>
              </a:rPr>
              <a:t>開発</a:t>
            </a:r>
            <a:r>
              <a:rPr kumimoji="0" lang="ja-JP" altLang="en-US" sz="1200" dirty="0" smtClean="0">
                <a:solidFill>
                  <a:schemeClr val="bg1"/>
                </a:solidFill>
                <a:cs typeface="Arial" pitchFamily="34" charset="0"/>
              </a:rPr>
              <a:t>環境</a:t>
            </a:r>
            <a:r>
              <a:rPr kumimoji="0" lang="ja-JP" altLang="en-US" sz="1200" dirty="0">
                <a:solidFill>
                  <a:schemeClr val="bg1"/>
                </a:solidFill>
                <a:cs typeface="Arial" pitchFamily="34" charset="0"/>
              </a:rPr>
              <a:t>　</a:t>
            </a:r>
            <a:r>
              <a:rPr kumimoji="0" lang="en-US" altLang="ja-JP" sz="1200" dirty="0" err="1" smtClean="0">
                <a:solidFill>
                  <a:schemeClr val="bg1"/>
                </a:solidFill>
                <a:cs typeface="Arial" pitchFamily="34" charset="0"/>
              </a:rPr>
              <a:t>Eclips</a:t>
            </a:r>
            <a:endParaRPr kumimoji="0" lang="ja-JP" altLang="en-US" sz="1200" b="0" i="0" u="none" strike="noStrike" cap="none" normalizeH="0" dirty="0" smtClean="0">
              <a:ln>
                <a:noFill/>
              </a:ln>
              <a:solidFill>
                <a:schemeClr val="bg1"/>
              </a:solidFill>
              <a:effectLst/>
              <a:cs typeface="Arial" pitchFamily="34" charset="0"/>
            </a:endParaRPr>
          </a:p>
        </p:txBody>
      </p:sp>
      <p:pic>
        <p:nvPicPr>
          <p:cNvPr id="24" name="Picture 2" descr="WebK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7740" y="3118136"/>
            <a:ext cx="736716" cy="6480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adoo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4" y="3640826"/>
            <a:ext cx="889143" cy="228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penoffice-c937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779" y="2234467"/>
            <a:ext cx="817552" cy="554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matsu.tymy.net/blog/wp-content/uploads/2010/07/logomysql.g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09" y="2566136"/>
            <a:ext cx="967471" cy="6442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ashleyangell.com/wp-content/uploads/2009/04/logopg70.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2283615"/>
            <a:ext cx="629301" cy="49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3.bp.blogspot.com/__7ilm2ZJcxc/SGD_lE5sIOI/AAAAAAAABPM/g6k6rc3UFXQ/s320/android.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5845" y="3824064"/>
            <a:ext cx="871963" cy="8719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images.startupsearch.org/company/jbos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955" y="3210358"/>
            <a:ext cx="631179" cy="3692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t0.gstatic.com/images?q=tbn:ANd9GcSAtivDvrC-zWvSMUdnSGBmFCmlF3lLYQQpBtY8DujW9c1jK_sv"/>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32" y="4120325"/>
            <a:ext cx="682885" cy="405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spersoft BI"/>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1970348"/>
            <a:ext cx="738189" cy="276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anori\AppData\Local\Microsoft\Windows\Temporary Internet Files\Content.IE5\D2FM6I18\MP900410084[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6350" y="1196752"/>
            <a:ext cx="650466" cy="690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sanori\AppData\Local\Microsoft\Windows\Temporary Internet Files\Content.IE5\NYKY5OTT\MC90043484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403648" y="1196752"/>
            <a:ext cx="690235" cy="69023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325238" y="1280259"/>
            <a:ext cx="1620957" cy="523220"/>
          </a:xfrm>
          <a:prstGeom prst="rect">
            <a:avLst/>
          </a:prstGeom>
          <a:noFill/>
        </p:spPr>
        <p:txBody>
          <a:bodyPr wrap="none" rtlCol="0">
            <a:spAutoFit/>
          </a:bodyPr>
          <a:lstStyle/>
          <a:p>
            <a:r>
              <a:rPr kumimoji="1" lang="ja-JP" altLang="en-US" sz="2800" dirty="0" smtClean="0">
                <a:solidFill>
                  <a:srgbClr val="006600"/>
                </a:solidFill>
                <a:latin typeface="+mn-lt"/>
                <a:ea typeface="+mn-ea"/>
              </a:rPr>
              <a:t>サーバー</a:t>
            </a:r>
            <a:endParaRPr kumimoji="1" lang="ja-JP" altLang="en-US" sz="2800" dirty="0">
              <a:solidFill>
                <a:srgbClr val="006600"/>
              </a:solidFill>
              <a:latin typeface="+mn-lt"/>
              <a:ea typeface="+mn-ea"/>
            </a:endParaRPr>
          </a:p>
        </p:txBody>
      </p:sp>
      <p:sp>
        <p:nvSpPr>
          <p:cNvPr id="37" name="テキスト ボックス 36"/>
          <p:cNvSpPr txBox="1"/>
          <p:nvPr/>
        </p:nvSpPr>
        <p:spPr>
          <a:xfrm>
            <a:off x="5496335" y="1280259"/>
            <a:ext cx="2339102" cy="523220"/>
          </a:xfrm>
          <a:prstGeom prst="rect">
            <a:avLst/>
          </a:prstGeom>
          <a:noFill/>
        </p:spPr>
        <p:txBody>
          <a:bodyPr wrap="none" rtlCol="0">
            <a:spAutoFit/>
          </a:bodyPr>
          <a:lstStyle/>
          <a:p>
            <a:r>
              <a:rPr kumimoji="1" lang="ja-JP" altLang="en-US" sz="2800" dirty="0" smtClean="0">
                <a:solidFill>
                  <a:srgbClr val="C00000"/>
                </a:solidFill>
                <a:latin typeface="+mn-lt"/>
                <a:ea typeface="+mn-ea"/>
              </a:rPr>
              <a:t>クライアント</a:t>
            </a:r>
            <a:endParaRPr kumimoji="1" lang="ja-JP" altLang="en-US" sz="2800" dirty="0">
              <a:solidFill>
                <a:srgbClr val="C00000"/>
              </a:solidFill>
              <a:latin typeface="+mn-lt"/>
              <a:ea typeface="+mn-ea"/>
            </a:endParaRPr>
          </a:p>
        </p:txBody>
      </p:sp>
      <p:sp>
        <p:nvSpPr>
          <p:cNvPr id="32" name="正方形/長方形 31"/>
          <p:cNvSpPr/>
          <p:nvPr/>
        </p:nvSpPr>
        <p:spPr bwMode="auto">
          <a:xfrm>
            <a:off x="1259632" y="5420274"/>
            <a:ext cx="6624736" cy="648072"/>
          </a:xfrm>
          <a:prstGeom prst="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管理・運用基盤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Hinemos</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Hyperic</a:t>
            </a:r>
            <a:r>
              <a:rPr kumimoji="0" lang="en-US" altLang="ja-JP" sz="1200" dirty="0" smtClean="0">
                <a:solidFill>
                  <a:schemeClr val="bg1"/>
                </a:solidFill>
                <a:cs typeface="Arial" pitchFamily="34" charset="0"/>
              </a:rPr>
              <a:t> HQ, </a:t>
            </a:r>
            <a:r>
              <a:rPr kumimoji="0" lang="en-US" altLang="ja-JP" sz="1200" dirty="0" err="1" smtClean="0">
                <a:solidFill>
                  <a:schemeClr val="bg1"/>
                </a:solidFill>
                <a:cs typeface="Arial" pitchFamily="34" charset="0"/>
              </a:rPr>
              <a:t>Zabbix</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Scalr</a:t>
            </a:r>
            <a:r>
              <a:rPr kumimoji="0" lang="en-US" altLang="ja-JP" sz="1200" dirty="0" smtClean="0">
                <a:solidFill>
                  <a:schemeClr val="bg1"/>
                </a:solidFill>
                <a:cs typeface="Arial" pitchFamily="34" charset="0"/>
              </a:rPr>
              <a:t>, Aeolus, Puppet, Chef</a:t>
            </a:r>
            <a:endParaRPr kumimoji="0" lang="en-US" altLang="ja-JP" sz="1200" dirty="0">
              <a:solidFill>
                <a:schemeClr val="bg1"/>
              </a:solidFill>
              <a:cs typeface="Arial" pitchFamily="34" charset="0"/>
            </a:endParaRPr>
          </a:p>
        </p:txBody>
      </p:sp>
    </p:spTree>
    <p:extLst>
      <p:ext uri="{BB962C8B-B14F-4D97-AF65-F5344CB8AC3E}">
        <p14:creationId xmlns:p14="http://schemas.microsoft.com/office/powerpoint/2010/main" val="381009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smtClean="0"/>
              <a:t>Linux</a:t>
            </a:r>
            <a:r>
              <a:rPr lang="ja-JP" altLang="en-US" smtClean="0"/>
              <a:t>は今や基幹業務にも採用</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17600"/>
            <a:ext cx="22002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3"/>
          <a:srcRect/>
          <a:stretch>
            <a:fillRect/>
          </a:stretch>
        </p:blipFill>
        <p:spPr bwMode="auto">
          <a:xfrm>
            <a:off x="3131840" y="1121487"/>
            <a:ext cx="4371975" cy="1752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1" name="Picture 5"/>
          <p:cNvPicPr>
            <a:picLocks noChangeAspect="1" noChangeArrowheads="1"/>
          </p:cNvPicPr>
          <p:nvPr/>
        </p:nvPicPr>
        <p:blipFill>
          <a:blip r:embed="rId4"/>
          <a:srcRect/>
          <a:stretch>
            <a:fillRect/>
          </a:stretch>
        </p:blipFill>
        <p:spPr bwMode="auto">
          <a:xfrm>
            <a:off x="948088" y="1628800"/>
            <a:ext cx="3360738" cy="217011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2" name="Picture 6"/>
          <p:cNvPicPr>
            <a:picLocks noChangeAspect="1" noChangeArrowheads="1"/>
          </p:cNvPicPr>
          <p:nvPr/>
        </p:nvPicPr>
        <p:blipFill>
          <a:blip r:embed="rId5"/>
          <a:srcRect/>
          <a:stretch>
            <a:fillRect/>
          </a:stretch>
        </p:blipFill>
        <p:spPr bwMode="auto">
          <a:xfrm>
            <a:off x="3363943" y="4005064"/>
            <a:ext cx="4717045" cy="11521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740" y="5477426"/>
            <a:ext cx="4305300" cy="7524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大和ネクスト銀行　Daiwa Next Ban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0077" y="5728556"/>
            <a:ext cx="22002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東京証券取引所"/>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3542977"/>
            <a:ext cx="922066" cy="92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69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ユーザーにとっての</a:t>
            </a:r>
            <a:r>
              <a:rPr lang="en-US" altLang="ja-JP" smtClean="0"/>
              <a:t>OSS</a:t>
            </a:r>
            <a:r>
              <a:rPr lang="ja-JP" altLang="en-US" smtClean="0"/>
              <a:t>のメリット</a:t>
            </a:r>
            <a:endParaRPr lang="ja-JP" altLang="en-US" dirty="0" smtClean="0"/>
          </a:p>
        </p:txBody>
      </p:sp>
      <p:sp>
        <p:nvSpPr>
          <p:cNvPr id="6160" name="正方形/長方形 3"/>
          <p:cNvSpPr>
            <a:spLocks noChangeArrowheads="1"/>
          </p:cNvSpPr>
          <p:nvPr/>
        </p:nvSpPr>
        <p:spPr bwMode="auto">
          <a:xfrm>
            <a:off x="1043608" y="5209556"/>
            <a:ext cx="1857375" cy="109976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集合知の活用に</a:t>
            </a:r>
            <a:r>
              <a:rPr lang="ja-JP" altLang="en-US" sz="1400" dirty="0" smtClean="0">
                <a:solidFill>
                  <a:schemeClr val="bg1"/>
                </a:solidFill>
                <a:cs typeface="Arial" pitchFamily="34" charset="0"/>
              </a:rPr>
              <a:t>よる</a:t>
            </a:r>
          </a:p>
          <a:p>
            <a:pPr algn="ctr">
              <a:spcBef>
                <a:spcPct val="20000"/>
              </a:spcBef>
              <a:defRPr/>
            </a:pPr>
            <a:r>
              <a:rPr lang="ja-JP" altLang="en-US" sz="1400" dirty="0" smtClean="0">
                <a:solidFill>
                  <a:schemeClr val="bg1"/>
                </a:solidFill>
                <a:cs typeface="Arial" pitchFamily="34" charset="0"/>
              </a:rPr>
              <a:t>クオリティ</a:t>
            </a:r>
            <a:r>
              <a:rPr lang="ja-JP" altLang="en-US" sz="1400" dirty="0">
                <a:solidFill>
                  <a:schemeClr val="bg1"/>
                </a:solidFill>
                <a:cs typeface="Arial" pitchFamily="34" charset="0"/>
              </a:rPr>
              <a:t>の向上</a:t>
            </a:r>
            <a:endParaRPr kumimoji="0" lang="ja-JP" altLang="en-US" sz="1400" dirty="0">
              <a:solidFill>
                <a:schemeClr val="bg1"/>
              </a:solidFill>
              <a:cs typeface="Arial" pitchFamily="34" charset="0"/>
            </a:endParaRPr>
          </a:p>
        </p:txBody>
      </p:sp>
      <p:sp>
        <p:nvSpPr>
          <p:cNvPr id="6161" name="正方形/長方形 7"/>
          <p:cNvSpPr>
            <a:spLocks noChangeArrowheads="1"/>
          </p:cNvSpPr>
          <p:nvPr/>
        </p:nvSpPr>
        <p:spPr bwMode="auto">
          <a:xfrm>
            <a:off x="2965225" y="5209556"/>
            <a:ext cx="5452088" cy="109976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200">
                <a:solidFill>
                  <a:schemeClr val="bg1"/>
                </a:solidFill>
                <a:cs typeface="Arial" pitchFamily="34" charset="0"/>
              </a:rPr>
              <a:t>世界中のプログラマが開発・テストに参加することから、開発速度やバグフィックスの速度が速くなる。</a:t>
            </a:r>
            <a:endParaRPr lang="en-US" altLang="ja-JP" sz="1200">
              <a:solidFill>
                <a:schemeClr val="bg1"/>
              </a:solidFill>
              <a:cs typeface="Arial" pitchFamily="34" charset="0"/>
            </a:endParaRPr>
          </a:p>
        </p:txBody>
      </p:sp>
      <p:sp>
        <p:nvSpPr>
          <p:cNvPr id="6156" name="正方形/長方形 5"/>
          <p:cNvSpPr>
            <a:spLocks noChangeArrowheads="1"/>
          </p:cNvSpPr>
          <p:nvPr/>
        </p:nvSpPr>
        <p:spPr bwMode="auto">
          <a:xfrm>
            <a:off x="1043608" y="4279709"/>
            <a:ext cx="1857375" cy="8695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2973287" y="4279709"/>
            <a:ext cx="5452088" cy="86955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043608" y="2395564"/>
            <a:ext cx="1857375" cy="1024046"/>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2965225" y="2395564"/>
            <a:ext cx="5452088" cy="1024046"/>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a:solidFill>
                  <a:schemeClr val="bg1"/>
                </a:solidFill>
                <a:cs typeface="Arial" pitchFamily="34" charset="0"/>
              </a:rPr>
              <a:t>ハードウェアと</a:t>
            </a:r>
            <a:r>
              <a:rPr lang="en-US" altLang="ja-JP" sz="1200" dirty="0">
                <a:solidFill>
                  <a:schemeClr val="bg1"/>
                </a:solidFill>
                <a:cs typeface="Arial" pitchFamily="34" charset="0"/>
              </a:rPr>
              <a:t>OS</a:t>
            </a:r>
            <a:r>
              <a:rPr lang="ja-JP" altLang="en-US" sz="120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043608" y="3479083"/>
            <a:ext cx="1857375" cy="732017"/>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何かあって</a:t>
            </a:r>
            <a:r>
              <a:rPr lang="ja-JP" altLang="en-US" sz="1200" dirty="0">
                <a:solidFill>
                  <a:schemeClr val="bg1"/>
                </a:solidFill>
                <a:cs typeface="Arial" pitchFamily="34" charset="0"/>
              </a:rPr>
              <a:t>も自分で</a:t>
            </a:r>
            <a:r>
              <a:rPr lang="ja-JP" altLang="en-US" sz="1200" dirty="0" smtClean="0">
                <a:solidFill>
                  <a:schemeClr val="bg1"/>
                </a:solidFill>
                <a:cs typeface="Arial" pitchFamily="34" charset="0"/>
              </a:rPr>
              <a:t>直せる</a:t>
            </a:r>
          </a:p>
          <a:p>
            <a:pPr algn="ctr">
              <a:spcBef>
                <a:spcPct val="20000"/>
              </a:spcBef>
              <a:defRPr/>
            </a:pPr>
            <a:r>
              <a:rPr lang="ja-JP" altLang="en-US" sz="1200" dirty="0" smtClean="0">
                <a:solidFill>
                  <a:schemeClr val="bg1"/>
                </a:solidFill>
                <a:cs typeface="Arial" pitchFamily="34" charset="0"/>
              </a:rPr>
              <a:t>（</a:t>
            </a:r>
            <a:r>
              <a:rPr lang="ja-JP" altLang="en-US" sz="1200" dirty="0">
                <a:solidFill>
                  <a:schemeClr val="bg1"/>
                </a:solidFill>
                <a:cs typeface="Arial" pitchFamily="34" charset="0"/>
              </a:rPr>
              <a:t>かもしれない）</a:t>
            </a:r>
          </a:p>
        </p:txBody>
      </p:sp>
      <p:sp>
        <p:nvSpPr>
          <p:cNvPr id="6153" name="正方形/長方形 12"/>
          <p:cNvSpPr>
            <a:spLocks noChangeArrowheads="1"/>
          </p:cNvSpPr>
          <p:nvPr/>
        </p:nvSpPr>
        <p:spPr bwMode="auto">
          <a:xfrm>
            <a:off x="2965225" y="3475684"/>
            <a:ext cx="5452088" cy="732017"/>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a:solidFill>
                  <a:schemeClr val="bg1"/>
                </a:solidFill>
                <a:cs typeface="Arial" pitchFamily="34" charset="0"/>
              </a:rPr>
              <a:t>コミュニティによる開発が何らかの理由で中止されたとしても、自分でバグフィックスや機能拡張を続けることが（すくなくとも理論上は）可能。</a:t>
            </a:r>
          </a:p>
        </p:txBody>
      </p:sp>
      <p:sp>
        <p:nvSpPr>
          <p:cNvPr id="17" name="正方形/長方形 6"/>
          <p:cNvSpPr>
            <a:spLocks noChangeArrowheads="1"/>
          </p:cNvSpPr>
          <p:nvPr/>
        </p:nvSpPr>
        <p:spPr bwMode="auto">
          <a:xfrm>
            <a:off x="1043608" y="1497319"/>
            <a:ext cx="1857375" cy="826740"/>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400" dirty="0">
                <a:solidFill>
                  <a:schemeClr val="bg1"/>
                </a:solidFill>
                <a:cs typeface="Arial" pitchFamily="34" charset="0"/>
              </a:rPr>
              <a:t>導入コストの低減</a:t>
            </a:r>
          </a:p>
        </p:txBody>
      </p:sp>
      <p:sp>
        <p:nvSpPr>
          <p:cNvPr id="20" name="正方形/長方形 10"/>
          <p:cNvSpPr>
            <a:spLocks noChangeArrowheads="1"/>
          </p:cNvSpPr>
          <p:nvPr/>
        </p:nvSpPr>
        <p:spPr bwMode="auto">
          <a:xfrm>
            <a:off x="2965225" y="1497319"/>
            <a:ext cx="5452088" cy="826740"/>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200" dirty="0">
                <a:solidFill>
                  <a:schemeClr val="bg1"/>
                </a:solidFill>
                <a:cs typeface="Arial" pitchFamily="34" charset="0"/>
              </a:rPr>
              <a:t>ほとんどの</a:t>
            </a:r>
            <a:r>
              <a:rPr lang="en-US" altLang="ja-JP" sz="1200" dirty="0">
                <a:solidFill>
                  <a:schemeClr val="bg1"/>
                </a:solidFill>
                <a:cs typeface="Arial" pitchFamily="34" charset="0"/>
              </a:rPr>
              <a:t>OSS</a:t>
            </a:r>
            <a:r>
              <a:rPr lang="ja-JP" altLang="en-US" sz="1200" dirty="0">
                <a:solidFill>
                  <a:schemeClr val="bg1"/>
                </a:solidFill>
                <a:cs typeface="Arial" pitchFamily="34" charset="0"/>
              </a:rPr>
              <a:t>はライセンス料が無料で、サポートが必要なければ無償で利用することが可能。必要に応じて有償でサポートを購入</a:t>
            </a:r>
            <a:r>
              <a:rPr lang="ja-JP" altLang="en-US" sz="1200" dirty="0" smtClean="0">
                <a:solidFill>
                  <a:schemeClr val="bg1"/>
                </a:solidFill>
                <a:cs typeface="Arial" pitchFamily="34" charset="0"/>
              </a:rPr>
              <a:t>。無理なバージョンアップも無い。</a:t>
            </a:r>
            <a:endParaRPr lang="ja-JP" altLang="en-US" sz="1200" dirty="0">
              <a:solidFill>
                <a:schemeClr val="bg1"/>
              </a:solidFill>
              <a:cs typeface="Arial" pitchFamily="34" charset="0"/>
            </a:endParaRPr>
          </a:p>
        </p:txBody>
      </p:sp>
    </p:spTree>
    <p:extLst>
      <p:ext uri="{BB962C8B-B14F-4D97-AF65-F5344CB8AC3E}">
        <p14:creationId xmlns:p14="http://schemas.microsoft.com/office/powerpoint/2010/main" val="296483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6154"/>
                                        </p:tgtEl>
                                        <p:attrNameLst>
                                          <p:attrName>style.visibility</p:attrName>
                                        </p:attrNameLst>
                                      </p:cBhvr>
                                      <p:to>
                                        <p:strVal val="visible"/>
                                      </p:to>
                                    </p:set>
                                    <p:anim calcmode="lin" valueType="num">
                                      <p:cBhvr additive="base">
                                        <p:cTn id="17" dur="500" fill="hold"/>
                                        <p:tgtEl>
                                          <p:spTgt spid="6154"/>
                                        </p:tgtEl>
                                        <p:attrNameLst>
                                          <p:attrName>ppt_x</p:attrName>
                                        </p:attrNameLst>
                                      </p:cBhvr>
                                      <p:tavLst>
                                        <p:tav tm="0">
                                          <p:val>
                                            <p:strVal val="0-#ppt_w/2"/>
                                          </p:val>
                                        </p:tav>
                                        <p:tav tm="100000">
                                          <p:val>
                                            <p:strVal val="#ppt_x"/>
                                          </p:val>
                                        </p:tav>
                                      </p:tavLst>
                                    </p:anim>
                                    <p:anim calcmode="lin" valueType="num">
                                      <p:cBhvr additive="base">
                                        <p:cTn id="18" dur="500" fill="hold"/>
                                        <p:tgtEl>
                                          <p:spTgt spid="61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155"/>
                                        </p:tgtEl>
                                        <p:attrNameLst>
                                          <p:attrName>style.visibility</p:attrName>
                                        </p:attrNameLst>
                                      </p:cBhvr>
                                      <p:to>
                                        <p:strVal val="visible"/>
                                      </p:to>
                                    </p:set>
                                    <p:anim calcmode="lin" valueType="num">
                                      <p:cBhvr additive="base">
                                        <p:cTn id="21" dur="500" fill="hold"/>
                                        <p:tgtEl>
                                          <p:spTgt spid="6155"/>
                                        </p:tgtEl>
                                        <p:attrNameLst>
                                          <p:attrName>ppt_x</p:attrName>
                                        </p:attrNameLst>
                                      </p:cBhvr>
                                      <p:tavLst>
                                        <p:tav tm="0">
                                          <p:val>
                                            <p:strVal val="0-#ppt_w/2"/>
                                          </p:val>
                                        </p:tav>
                                        <p:tav tm="100000">
                                          <p:val>
                                            <p:strVal val="#ppt_x"/>
                                          </p:val>
                                        </p:tav>
                                      </p:tavLst>
                                    </p:anim>
                                    <p:anim calcmode="lin" valueType="num">
                                      <p:cBhvr additive="base">
                                        <p:cTn id="22"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additive="base">
                                        <p:cTn id="27" dur="500" fill="hold"/>
                                        <p:tgtEl>
                                          <p:spTgt spid="6152"/>
                                        </p:tgtEl>
                                        <p:attrNameLst>
                                          <p:attrName>ppt_x</p:attrName>
                                        </p:attrNameLst>
                                      </p:cBhvr>
                                      <p:tavLst>
                                        <p:tav tm="0">
                                          <p:val>
                                            <p:strVal val="0-#ppt_w/2"/>
                                          </p:val>
                                        </p:tav>
                                        <p:tav tm="100000">
                                          <p:val>
                                            <p:strVal val="#ppt_x"/>
                                          </p:val>
                                        </p:tav>
                                      </p:tavLst>
                                    </p:anim>
                                    <p:anim calcmode="lin" valueType="num">
                                      <p:cBhvr additive="base">
                                        <p:cTn id="28" dur="500" fill="hold"/>
                                        <p:tgtEl>
                                          <p:spTgt spid="615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additive="base">
                                        <p:cTn id="31" dur="500" fill="hold"/>
                                        <p:tgtEl>
                                          <p:spTgt spid="6153"/>
                                        </p:tgtEl>
                                        <p:attrNameLst>
                                          <p:attrName>ppt_x</p:attrName>
                                        </p:attrNameLst>
                                      </p:cBhvr>
                                      <p:tavLst>
                                        <p:tav tm="0">
                                          <p:val>
                                            <p:strVal val="0-#ppt_w/2"/>
                                          </p:val>
                                        </p:tav>
                                        <p:tav tm="100000">
                                          <p:val>
                                            <p:strVal val="#ppt_x"/>
                                          </p:val>
                                        </p:tav>
                                      </p:tavLst>
                                    </p:anim>
                                    <p:anim calcmode="lin" valueType="num">
                                      <p:cBhvr additive="base">
                                        <p:cTn id="32"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156"/>
                                        </p:tgtEl>
                                        <p:attrNameLst>
                                          <p:attrName>style.visibility</p:attrName>
                                        </p:attrNameLst>
                                      </p:cBhvr>
                                      <p:to>
                                        <p:strVal val="visible"/>
                                      </p:to>
                                    </p:set>
                                    <p:anim calcmode="lin" valueType="num">
                                      <p:cBhvr additive="base">
                                        <p:cTn id="37" dur="500" fill="hold"/>
                                        <p:tgtEl>
                                          <p:spTgt spid="6156"/>
                                        </p:tgtEl>
                                        <p:attrNameLst>
                                          <p:attrName>ppt_x</p:attrName>
                                        </p:attrNameLst>
                                      </p:cBhvr>
                                      <p:tavLst>
                                        <p:tav tm="0">
                                          <p:val>
                                            <p:strVal val="0-#ppt_w/2"/>
                                          </p:val>
                                        </p:tav>
                                        <p:tav tm="100000">
                                          <p:val>
                                            <p:strVal val="#ppt_x"/>
                                          </p:val>
                                        </p:tav>
                                      </p:tavLst>
                                    </p:anim>
                                    <p:anim calcmode="lin" valueType="num">
                                      <p:cBhvr additive="base">
                                        <p:cTn id="38" dur="500" fill="hold"/>
                                        <p:tgtEl>
                                          <p:spTgt spid="615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157"/>
                                        </p:tgtEl>
                                        <p:attrNameLst>
                                          <p:attrName>style.visibility</p:attrName>
                                        </p:attrNameLst>
                                      </p:cBhvr>
                                      <p:to>
                                        <p:strVal val="visible"/>
                                      </p:to>
                                    </p:set>
                                    <p:anim calcmode="lin" valueType="num">
                                      <p:cBhvr additive="base">
                                        <p:cTn id="41" dur="500" fill="hold"/>
                                        <p:tgtEl>
                                          <p:spTgt spid="6157"/>
                                        </p:tgtEl>
                                        <p:attrNameLst>
                                          <p:attrName>ppt_x</p:attrName>
                                        </p:attrNameLst>
                                      </p:cBhvr>
                                      <p:tavLst>
                                        <p:tav tm="0">
                                          <p:val>
                                            <p:strVal val="0-#ppt_w/2"/>
                                          </p:val>
                                        </p:tav>
                                        <p:tav tm="100000">
                                          <p:val>
                                            <p:strVal val="#ppt_x"/>
                                          </p:val>
                                        </p:tav>
                                      </p:tavLst>
                                    </p:anim>
                                    <p:anim calcmode="lin" valueType="num">
                                      <p:cBhvr additive="base">
                                        <p:cTn id="42"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6160"/>
                                        </p:tgtEl>
                                        <p:attrNameLst>
                                          <p:attrName>style.visibility</p:attrName>
                                        </p:attrNameLst>
                                      </p:cBhvr>
                                      <p:to>
                                        <p:strVal val="visible"/>
                                      </p:to>
                                    </p:set>
                                    <p:anim calcmode="lin" valueType="num">
                                      <p:cBhvr additive="base">
                                        <p:cTn id="47" dur="500" fill="hold"/>
                                        <p:tgtEl>
                                          <p:spTgt spid="6160"/>
                                        </p:tgtEl>
                                        <p:attrNameLst>
                                          <p:attrName>ppt_x</p:attrName>
                                        </p:attrNameLst>
                                      </p:cBhvr>
                                      <p:tavLst>
                                        <p:tav tm="0">
                                          <p:val>
                                            <p:strVal val="0-#ppt_w/2"/>
                                          </p:val>
                                        </p:tav>
                                        <p:tav tm="100000">
                                          <p:val>
                                            <p:strVal val="#ppt_x"/>
                                          </p:val>
                                        </p:tav>
                                      </p:tavLst>
                                    </p:anim>
                                    <p:anim calcmode="lin" valueType="num">
                                      <p:cBhvr additive="base">
                                        <p:cTn id="48" dur="500" fill="hold"/>
                                        <p:tgtEl>
                                          <p:spTgt spid="616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161"/>
                                        </p:tgtEl>
                                        <p:attrNameLst>
                                          <p:attrName>style.visibility</p:attrName>
                                        </p:attrNameLst>
                                      </p:cBhvr>
                                      <p:to>
                                        <p:strVal val="visible"/>
                                      </p:to>
                                    </p:set>
                                    <p:anim calcmode="lin" valueType="num">
                                      <p:cBhvr additive="base">
                                        <p:cTn id="51" dur="500" fill="hold"/>
                                        <p:tgtEl>
                                          <p:spTgt spid="6161"/>
                                        </p:tgtEl>
                                        <p:attrNameLst>
                                          <p:attrName>ppt_x</p:attrName>
                                        </p:attrNameLst>
                                      </p:cBhvr>
                                      <p:tavLst>
                                        <p:tav tm="0">
                                          <p:val>
                                            <p:strVal val="0-#ppt_w/2"/>
                                          </p:val>
                                        </p:tav>
                                        <p:tav tm="100000">
                                          <p:val>
                                            <p:strVal val="#ppt_x"/>
                                          </p:val>
                                        </p:tav>
                                      </p:tavLst>
                                    </p:anim>
                                    <p:anim calcmode="lin" valueType="num">
                                      <p:cBhvr additive="base">
                                        <p:cTn id="52"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1587" y="838200"/>
            <a:ext cx="9144000" cy="6093619"/>
          </a:xfrm>
          <a:prstGeom prst="rect">
            <a:avLst/>
          </a:prstGeom>
        </p:spPr>
      </p:pic>
      <p:sp>
        <p:nvSpPr>
          <p:cNvPr id="53" name="角丸四角形 52"/>
          <p:cNvSpPr/>
          <p:nvPr/>
        </p:nvSpPr>
        <p:spPr bwMode="auto">
          <a:xfrm>
            <a:off x="990600" y="2057400"/>
            <a:ext cx="7162800" cy="914400"/>
          </a:xfrm>
          <a:prstGeom prst="roundRect">
            <a:avLst>
              <a:gd name="adj" fmla="val 5000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クラウドに期待される価値の違い</a:t>
            </a:r>
            <a:endParaRPr lang="ja-JP" altLang="en-US" sz="1800" dirty="0" smtClean="0">
              <a:ea typeface="ＭＳ Ｐゴシック" charset="-128"/>
            </a:endParaRPr>
          </a:p>
        </p:txBody>
      </p:sp>
      <p:pic>
        <p:nvPicPr>
          <p:cNvPr id="7" name="図 6"/>
          <p:cNvPicPr>
            <a:picLocks noChangeAspect="1"/>
          </p:cNvPicPr>
          <p:nvPr/>
        </p:nvPicPr>
        <p:blipFill>
          <a:blip r:embed="rId4">
            <a:clrChange>
              <a:clrFrom>
                <a:srgbClr val="FFFFFF"/>
              </a:clrFrom>
              <a:clrTo>
                <a:srgbClr val="FFFFFF">
                  <a:alpha val="0"/>
                </a:srgbClr>
              </a:clrTo>
            </a:clrChange>
          </a:blip>
          <a:stretch>
            <a:fillRect/>
          </a:stretch>
        </p:blipFill>
        <p:spPr>
          <a:xfrm>
            <a:off x="381000" y="1066800"/>
            <a:ext cx="4572000" cy="2743200"/>
          </a:xfrm>
          <a:prstGeom prst="rect">
            <a:avLst/>
          </a:prstGeom>
        </p:spPr>
      </p:pic>
      <p:pic>
        <p:nvPicPr>
          <p:cNvPr id="10" name="図 9"/>
          <p:cNvPicPr>
            <a:picLocks noChangeAspect="1"/>
          </p:cNvPicPr>
          <p:nvPr/>
        </p:nvPicPr>
        <p:blipFill>
          <a:blip r:embed="rId5">
            <a:clrChange>
              <a:clrFrom>
                <a:srgbClr val="FFFFFF"/>
              </a:clrFrom>
              <a:clrTo>
                <a:srgbClr val="FFFFFF">
                  <a:alpha val="0"/>
                </a:srgbClr>
              </a:clrTo>
            </a:clrChange>
          </a:blip>
          <a:stretch>
            <a:fillRect/>
          </a:stretch>
        </p:blipFill>
        <p:spPr>
          <a:xfrm>
            <a:off x="4191000" y="1066800"/>
            <a:ext cx="4572000" cy="2743200"/>
          </a:xfrm>
          <a:prstGeom prst="rect">
            <a:avLst/>
          </a:prstGeom>
        </p:spPr>
      </p:pic>
      <p:pic>
        <p:nvPicPr>
          <p:cNvPr id="44" name="Picture 8" descr="C:\Users\Masanori\AppData\Local\Microsoft\Windows\Temporary Internet Files\Content.IE5\R1YKRXA0\MC9003098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137160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5" name="Picture 10" descr="C:\Users\Masanori\AppData\Local\Microsoft\Windows\Temporary Internet Files\Content.IE5\R1YKRXA0\MP90036271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137160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895853" y="1595735"/>
            <a:ext cx="723275" cy="461665"/>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6" name="テキスト ボックス 45"/>
          <p:cNvSpPr txBox="1"/>
          <p:nvPr/>
        </p:nvSpPr>
        <p:spPr>
          <a:xfrm>
            <a:off x="2074499" y="2738735"/>
            <a:ext cx="857627" cy="461665"/>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7" name="テキスト ボックス 46"/>
          <p:cNvSpPr txBox="1"/>
          <p:nvPr/>
        </p:nvSpPr>
        <p:spPr>
          <a:xfrm>
            <a:off x="6668125" y="2514600"/>
            <a:ext cx="723275" cy="461665"/>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sp>
        <p:nvSpPr>
          <p:cNvPr id="48" name="テキスト ボックス 47"/>
          <p:cNvSpPr txBox="1"/>
          <p:nvPr/>
        </p:nvSpPr>
        <p:spPr>
          <a:xfrm>
            <a:off x="5466973" y="1676400"/>
            <a:ext cx="857627" cy="461665"/>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a:t>
            </a:r>
            <a:endParaRPr lang="en-US" altLang="ja-JP" dirty="0" smtClean="0">
              <a:solidFill>
                <a:schemeClr val="bg1"/>
              </a:solidFill>
              <a:latin typeface="Arial"/>
              <a:ea typeface="HGP創英角ｺﾞｼｯｸUB"/>
              <a:cs typeface="Arial"/>
            </a:endParaRPr>
          </a:p>
          <a:p>
            <a:pPr algn="ctr"/>
            <a:r>
              <a:rPr lang="ja-JP" altLang="en-US" dirty="0" smtClean="0">
                <a:solidFill>
                  <a:schemeClr val="bg1"/>
                </a:solidFill>
                <a:latin typeface="Arial"/>
                <a:ea typeface="HGP創英角ｺﾞｼｯｸUB"/>
                <a:cs typeface="Arial"/>
              </a:rPr>
              <a:t>企業</a:t>
            </a:r>
            <a:endParaRPr kumimoji="1" lang="ja-JP" altLang="en-US" dirty="0">
              <a:solidFill>
                <a:schemeClr val="bg1"/>
              </a:solidFill>
              <a:latin typeface="Arial"/>
              <a:ea typeface="HGP創英角ｺﾞｼｯｸUB"/>
              <a:cs typeface="Arial"/>
            </a:endParaRPr>
          </a:p>
        </p:txBody>
      </p:sp>
      <p:grpSp>
        <p:nvGrpSpPr>
          <p:cNvPr id="2" name="図形グループ 1"/>
          <p:cNvGrpSpPr/>
          <p:nvPr/>
        </p:nvGrpSpPr>
        <p:grpSpPr>
          <a:xfrm>
            <a:off x="990600" y="3581400"/>
            <a:ext cx="3048000" cy="2895600"/>
            <a:chOff x="990600" y="3581400"/>
            <a:chExt cx="3048000" cy="2895600"/>
          </a:xfrm>
        </p:grpSpPr>
        <p:sp>
          <p:nvSpPr>
            <p:cNvPr id="50" name="角丸四角形 49"/>
            <p:cNvSpPr/>
            <p:nvPr/>
          </p:nvSpPr>
          <p:spPr bwMode="auto">
            <a:xfrm>
              <a:off x="990600" y="5562600"/>
              <a:ext cx="3048000" cy="914400"/>
            </a:xfrm>
            <a:prstGeom prst="roundRect">
              <a:avLst>
                <a:gd name="adj" fmla="val 50000"/>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342900" indent="-342900">
                <a:spcBef>
                  <a:spcPts val="0"/>
                </a:spcBef>
                <a:buFont typeface="Wingdings" charset="2"/>
                <a:buChar char="l"/>
              </a:pPr>
              <a:r>
                <a:rPr kumimoji="0" lang="ja-JP" altLang="en-US" sz="1200" dirty="0">
                  <a:solidFill>
                    <a:srgbClr val="FFFFFF"/>
                  </a:solidFill>
                  <a:latin typeface="HGP創英角ｺﾞｼｯｸUB"/>
                  <a:ea typeface="HGP創英角ｺﾞｼｯｸUB"/>
                  <a:cs typeface="HGP創英角ｺﾞｼｯｸUB"/>
                </a:rPr>
                <a:t>ベンダーがリスクを背負わされる</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受注単価の縮小</a:t>
              </a:r>
              <a:endParaRPr kumimoji="0" lang="en-US" altLang="ja-JP" sz="1200" dirty="0" smtClean="0">
                <a:solidFill>
                  <a:srgbClr val="FFFFFF"/>
                </a:solidFill>
                <a:latin typeface="HGP創英角ｺﾞｼｯｸUB"/>
                <a:ea typeface="HGP創英角ｺﾞｼｯｸUB"/>
                <a:cs typeface="HGP創英角ｺﾞｼｯｸUB"/>
              </a:endParaRP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人材のだぶつき</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18" name="下矢印 17"/>
            <p:cNvSpPr/>
            <p:nvPr/>
          </p:nvSpPr>
          <p:spPr bwMode="auto">
            <a:xfrm>
              <a:off x="1752600" y="3581400"/>
              <a:ext cx="1524000" cy="2057400"/>
            </a:xfrm>
            <a:prstGeom prst="downArrow">
              <a:avLst>
                <a:gd name="adj1" fmla="val 50000"/>
                <a:gd name="adj2" fmla="val 45139"/>
              </a:avLst>
            </a:prstGeom>
            <a:solidFill>
              <a:srgbClr val="FF99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3" name="図形グループ 2"/>
          <p:cNvGrpSpPr/>
          <p:nvPr/>
        </p:nvGrpSpPr>
        <p:grpSpPr>
          <a:xfrm>
            <a:off x="5181600" y="3581400"/>
            <a:ext cx="3048000" cy="2895600"/>
            <a:chOff x="5181600" y="3581400"/>
            <a:chExt cx="3048000" cy="2895600"/>
          </a:xfrm>
        </p:grpSpPr>
        <p:sp>
          <p:nvSpPr>
            <p:cNvPr id="52" name="角丸四角形 51"/>
            <p:cNvSpPr/>
            <p:nvPr/>
          </p:nvSpPr>
          <p:spPr bwMode="auto">
            <a:xfrm>
              <a:off x="5181600" y="5562600"/>
              <a:ext cx="3048000" cy="9144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1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342900" indent="-342900">
                <a:spcBef>
                  <a:spcPts val="0"/>
                </a:spcBef>
                <a:buFont typeface="Wingdings" charset="2"/>
                <a:buChar char="l"/>
              </a:pPr>
              <a:r>
                <a:rPr kumimoji="0" lang="ja-JP" altLang="en-US" sz="1200" dirty="0">
                  <a:solidFill>
                    <a:srgbClr val="FFFFFF"/>
                  </a:solidFill>
                  <a:latin typeface="HGP創英角ｺﾞｼｯｸUB"/>
                  <a:ea typeface="HGP創英角ｺﾞｼｯｸUB"/>
                  <a:cs typeface="HGP創英角ｺﾞｼｯｸUB"/>
                </a:rPr>
                <a:t>ユーザーが自らリスクを担保</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プロジェクト単価の削減</a:t>
              </a:r>
              <a:endParaRPr kumimoji="0" lang="en-US" altLang="ja-JP" sz="1200" dirty="0" smtClean="0">
                <a:solidFill>
                  <a:srgbClr val="FFFFFF"/>
                </a:solidFill>
                <a:latin typeface="HGP創英角ｺﾞｼｯｸUB"/>
                <a:ea typeface="HGP創英角ｺﾞｼｯｸUB"/>
                <a:cs typeface="HGP創英角ｺﾞｼｯｸUB"/>
              </a:endParaRP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FFFF"/>
                  </a:solidFill>
                  <a:latin typeface="HGP創英角ｺﾞｼｯｸUB"/>
                  <a:ea typeface="HGP創英角ｺﾞｼｯｸUB"/>
                  <a:cs typeface="HGP創英角ｺﾞｼｯｸUB"/>
                </a:rPr>
                <a:t>人件費の削減</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49" name="下矢印 48"/>
            <p:cNvSpPr/>
            <p:nvPr/>
          </p:nvSpPr>
          <p:spPr bwMode="auto">
            <a:xfrm>
              <a:off x="5943600" y="3581400"/>
              <a:ext cx="1524000" cy="2057400"/>
            </a:xfrm>
            <a:prstGeom prst="downArrow">
              <a:avLst>
                <a:gd name="adj1" fmla="val 50000"/>
                <a:gd name="adj2" fmla="val 45139"/>
              </a:avLst>
            </a:prstGeom>
            <a:solidFill>
              <a:srgbClr val="3366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
        <p:nvSpPr>
          <p:cNvPr id="16" name="角丸四角形 15"/>
          <p:cNvSpPr/>
          <p:nvPr/>
        </p:nvSpPr>
        <p:spPr bwMode="auto">
          <a:xfrm>
            <a:off x="990600" y="3886200"/>
            <a:ext cx="7162800" cy="914400"/>
          </a:xfrm>
          <a:prstGeom prst="roundRect">
            <a:avLst>
              <a:gd name="adj" fmla="val 50000"/>
            </a:avLst>
          </a:prstGeom>
          <a:solidFill>
            <a:srgbClr val="008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a:ea typeface="HGP創英角ｺﾞｼｯｸUB"/>
                <a:cs typeface="Arial"/>
              </a:rPr>
              <a:t>セルフ・サービス・ポータルによる調達の自動化</a:t>
            </a:r>
            <a:endParaRPr kumimoji="0" lang="en-US" altLang="ja-JP" sz="2000" b="0" i="0" u="none" strike="noStrike" cap="none" normalizeH="0" baseline="0" dirty="0" smtClean="0">
              <a:ln>
                <a:noFill/>
              </a:ln>
              <a:solidFill>
                <a:schemeClr val="bg1"/>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Arial"/>
                <a:ea typeface="HGP創英角ｺﾞｼｯｸUB"/>
                <a:cs typeface="Arial"/>
              </a:rPr>
              <a:t>クラウド・リソースの調達や構成の変更を自ら行うことができる仕組み</a:t>
            </a:r>
            <a:endParaRPr kumimoji="0" lang="ja-JP" altLang="en-US" sz="1600" b="0" i="0" u="none" strike="noStrike" cap="none" normalizeH="0" baseline="0" dirty="0" smtClean="0">
              <a:ln>
                <a:noFill/>
              </a:ln>
              <a:solidFill>
                <a:schemeClr val="bg1"/>
              </a:solidFill>
              <a:effectLst/>
              <a:latin typeface="Arial"/>
              <a:ea typeface="HGP創英角ｺﾞｼｯｸUB"/>
              <a:cs typeface="Arial"/>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Tree>
    <p:extLst>
      <p:ext uri="{BB962C8B-B14F-4D97-AF65-F5344CB8AC3E}">
        <p14:creationId xmlns:p14="http://schemas.microsoft.com/office/powerpoint/2010/main" val="26223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864732" y="4038600"/>
            <a:ext cx="3395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smtClean="0">
                <a:solidFill>
                  <a:srgbClr val="0000CC"/>
                </a:solidFill>
                <a:latin typeface="+mn-lt"/>
                <a:ea typeface="+mn-ea"/>
              </a:rPr>
              <a:t>２つのオープンソース</a:t>
            </a:r>
          </a:p>
        </p:txBody>
      </p:sp>
    </p:spTree>
    <p:extLst>
      <p:ext uri="{BB962C8B-B14F-4D97-AF65-F5344CB8AC3E}">
        <p14:creationId xmlns:p14="http://schemas.microsoft.com/office/powerpoint/2010/main" val="140714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正方形/長方形 2"/>
          <p:cNvSpPr/>
          <p:nvPr/>
        </p:nvSpPr>
        <p:spPr bwMode="auto">
          <a:xfrm>
            <a:off x="611560" y="1268760"/>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latin typeface="+mn-lt"/>
                <a:ea typeface="+mn-ea"/>
              </a:rPr>
              <a:t>IT</a:t>
            </a:r>
            <a:r>
              <a:rPr kumimoji="0" lang="ja-JP" altLang="en-US" sz="2400" dirty="0" smtClean="0">
                <a:latin typeface="+mn-lt"/>
                <a:ea typeface="+mn-ea"/>
              </a:rPr>
              <a:t>における「オープン</a:t>
            </a:r>
            <a:r>
              <a:rPr kumimoji="0" lang="ja-JP" altLang="en-US" sz="2400" dirty="0" smtClean="0">
                <a:latin typeface="+mn-lt"/>
                <a:ea typeface="+mn-ea"/>
              </a:rPr>
              <a:t>」</a:t>
            </a:r>
            <a:endParaRPr kumimoji="0" lang="ja-JP" altLang="en-US" sz="2400" dirty="0">
              <a:latin typeface="+mn-lt"/>
              <a:ea typeface="+mn-ea"/>
            </a:endParaRPr>
          </a:p>
        </p:txBody>
      </p:sp>
      <p:sp>
        <p:nvSpPr>
          <p:cNvPr id="4" name="正方形/長方形 3"/>
          <p:cNvSpPr/>
          <p:nvPr/>
        </p:nvSpPr>
        <p:spPr bwMode="auto">
          <a:xfrm>
            <a:off x="611560" y="2501280"/>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latin typeface="+mn-lt"/>
                <a:ea typeface="+mn-ea"/>
              </a:rPr>
              <a:t>オープンソース</a:t>
            </a:r>
            <a:endParaRPr kumimoji="0" lang="ja-JP" altLang="en-US" sz="2400" dirty="0">
              <a:latin typeface="+mn-lt"/>
              <a:ea typeface="+mn-ea"/>
            </a:endParaRPr>
          </a:p>
        </p:txBody>
      </p:sp>
      <p:sp>
        <p:nvSpPr>
          <p:cNvPr id="5" name="正方形/長方形 4"/>
          <p:cNvSpPr/>
          <p:nvPr/>
        </p:nvSpPr>
        <p:spPr bwMode="auto">
          <a:xfrm>
            <a:off x="611560" y="3716507"/>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latin typeface="+mn-lt"/>
                <a:ea typeface="+mn-ea"/>
              </a:rPr>
              <a:t>その他のオープン</a:t>
            </a:r>
            <a:endParaRPr kumimoji="0" lang="ja-JP" altLang="en-US" sz="2400" dirty="0">
              <a:latin typeface="+mn-lt"/>
              <a:ea typeface="+mn-ea"/>
            </a:endParaRPr>
          </a:p>
        </p:txBody>
      </p:sp>
      <p:sp>
        <p:nvSpPr>
          <p:cNvPr id="6" name="正方形/長方形 5"/>
          <p:cNvSpPr/>
          <p:nvPr/>
        </p:nvSpPr>
        <p:spPr bwMode="auto">
          <a:xfrm>
            <a:off x="611560" y="4949027"/>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latin typeface="+mn-lt"/>
                <a:ea typeface="+mn-ea"/>
              </a:rPr>
              <a:t>オープン</a:t>
            </a:r>
            <a:r>
              <a:rPr kumimoji="0" lang="ja-JP" altLang="en-US" sz="2400" dirty="0">
                <a:latin typeface="+mn-lt"/>
                <a:ea typeface="+mn-ea"/>
              </a:rPr>
              <a:t>時代の</a:t>
            </a:r>
            <a:r>
              <a:rPr kumimoji="0" lang="en-US" altLang="ja-JP" sz="2400" dirty="0">
                <a:latin typeface="+mn-lt"/>
                <a:ea typeface="+mn-ea"/>
              </a:rPr>
              <a:t>IT</a:t>
            </a:r>
            <a:r>
              <a:rPr kumimoji="0" lang="ja-JP" altLang="en-US" sz="2400" dirty="0" smtClean="0">
                <a:latin typeface="+mn-lt"/>
                <a:ea typeface="+mn-ea"/>
              </a:rPr>
              <a:t>ビジネス</a:t>
            </a:r>
            <a:endParaRPr kumimoji="0" lang="ja-JP" altLang="en-US" sz="2400" dirty="0">
              <a:latin typeface="+mn-lt"/>
              <a:ea typeface="+mn-ea"/>
            </a:endParaRPr>
          </a:p>
        </p:txBody>
      </p:sp>
    </p:spTree>
    <p:extLst>
      <p:ext uri="{BB962C8B-B14F-4D97-AF65-F5344CB8AC3E}">
        <p14:creationId xmlns:p14="http://schemas.microsoft.com/office/powerpoint/2010/main" val="2437861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400" dirty="0" smtClean="0">
                <a:solidFill>
                  <a:schemeClr val="bg1"/>
                </a:solidFill>
                <a:latin typeface="+mn-lt"/>
                <a:ea typeface="+mn-ea"/>
                <a:cs typeface="Arial" pitchFamily="34" charset="0"/>
              </a:rPr>
              <a:t>FLOSS </a:t>
            </a:r>
            <a:r>
              <a:rPr kumimoji="0" lang="en-US" altLang="ja-JP" sz="2400" dirty="0">
                <a:solidFill>
                  <a:schemeClr val="bg1"/>
                </a:solidFill>
                <a:latin typeface="+mn-lt"/>
                <a:ea typeface="+mn-ea"/>
                <a:cs typeface="Arial" pitchFamily="34" charset="0"/>
              </a:rPr>
              <a:t>(</a:t>
            </a:r>
            <a:r>
              <a:rPr kumimoji="0" lang="en-US" altLang="ja-JP" sz="2400" dirty="0" smtClean="0">
                <a:solidFill>
                  <a:schemeClr val="bg1"/>
                </a:solidFill>
                <a:latin typeface="+mn-lt"/>
                <a:ea typeface="+mn-ea"/>
                <a:cs typeface="Arial" pitchFamily="34" charset="0"/>
              </a:rPr>
              <a:t>Free/</a:t>
            </a:r>
            <a:r>
              <a:rPr kumimoji="0" lang="en-US" altLang="ja-JP" sz="2400" dirty="0" err="1" smtClean="0">
                <a:solidFill>
                  <a:schemeClr val="bg1"/>
                </a:solidFill>
                <a:latin typeface="+mn-lt"/>
                <a:ea typeface="+mn-ea"/>
                <a:cs typeface="Arial" pitchFamily="34" charset="0"/>
              </a:rPr>
              <a:t>Libre</a:t>
            </a:r>
            <a:r>
              <a:rPr kumimoji="0" lang="en-US" altLang="ja-JP" sz="2400" dirty="0" smtClean="0">
                <a:solidFill>
                  <a:schemeClr val="bg1"/>
                </a:solidFill>
                <a:latin typeface="+mn-lt"/>
                <a:ea typeface="+mn-ea"/>
                <a:cs typeface="Arial" pitchFamily="34" charset="0"/>
              </a:rPr>
              <a:t> and </a:t>
            </a:r>
            <a:r>
              <a:rPr kumimoji="0" lang="en-US" altLang="ja-JP" sz="2400" dirty="0">
                <a:solidFill>
                  <a:schemeClr val="bg1"/>
                </a:solidFill>
                <a:latin typeface="+mn-lt"/>
                <a:ea typeface="+mn-ea"/>
                <a:cs typeface="Arial" pitchFamily="34" charset="0"/>
              </a:rPr>
              <a:t>Open Source Software</a:t>
            </a:r>
            <a:r>
              <a:rPr kumimoji="0" lang="en-US" altLang="ja-JP" sz="2400" dirty="0" smtClean="0">
                <a:solidFill>
                  <a:schemeClr val="bg1"/>
                </a:solidFill>
                <a:latin typeface="+mn-lt"/>
                <a:ea typeface="+mn-ea"/>
                <a:cs typeface="Arial" pitchFamily="34" charset="0"/>
              </a:rPr>
              <a:t>)</a:t>
            </a:r>
          </a:p>
          <a:p>
            <a:pPr algn="ctr">
              <a:spcBef>
                <a:spcPct val="20000"/>
              </a:spcBef>
              <a:defRPr/>
            </a:pPr>
            <a:r>
              <a:rPr kumimoji="0" lang="en-US" altLang="ja-JP" sz="2400" dirty="0" smtClean="0">
                <a:solidFill>
                  <a:schemeClr val="bg1"/>
                </a:solidFill>
                <a:latin typeface="+mn-lt"/>
                <a:ea typeface="+mn-ea"/>
                <a:cs typeface="Arial" pitchFamily="34" charset="0"/>
              </a:rPr>
              <a:t>FOSS (Free/Open Source Software)</a:t>
            </a:r>
            <a:endParaRPr kumimoji="0" lang="ja-JP" altLang="en-US" sz="2400" dirty="0">
              <a:solidFill>
                <a:schemeClr val="bg1"/>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smtClean="0">
                <a:latin typeface="Arial" charset="0"/>
              </a:rPr>
              <a:t>２つのオープンソース</a:t>
            </a:r>
          </a:p>
        </p:txBody>
      </p:sp>
      <p:sp>
        <p:nvSpPr>
          <p:cNvPr id="3" name="角丸四角形 2"/>
          <p:cNvSpPr/>
          <p:nvPr/>
        </p:nvSpPr>
        <p:spPr bwMode="auto">
          <a:xfrm>
            <a:off x="822857" y="2204864"/>
            <a:ext cx="3672408" cy="4032448"/>
          </a:xfrm>
          <a:prstGeom prst="roundRect">
            <a:avLst>
              <a:gd name="adj" fmla="val 0"/>
            </a:avLst>
          </a:prstGeom>
          <a:solidFill>
            <a:schemeClr val="accent6"/>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であることが「目的」のオープンソース</a:t>
            </a:r>
          </a:p>
        </p:txBody>
      </p:sp>
      <p:sp>
        <p:nvSpPr>
          <p:cNvPr id="5" name="角丸四角形 4"/>
          <p:cNvSpPr/>
          <p:nvPr/>
        </p:nvSpPr>
        <p:spPr bwMode="auto">
          <a:xfrm>
            <a:off x="4644008" y="2215104"/>
            <a:ext cx="3672408" cy="4032448"/>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であることが「メリット」になるオープンソース</a:t>
            </a:r>
          </a:p>
        </p:txBody>
      </p:sp>
      <p:sp>
        <p:nvSpPr>
          <p:cNvPr id="6" name="角丸四角形 5"/>
          <p:cNvSpPr/>
          <p:nvPr/>
        </p:nvSpPr>
        <p:spPr bwMode="auto">
          <a:xfrm>
            <a:off x="968701" y="3583256"/>
            <a:ext cx="3380719" cy="2418143"/>
          </a:xfrm>
          <a:prstGeom prst="roundRect">
            <a:avLst>
              <a:gd name="adj" fmla="val 0"/>
            </a:avLst>
          </a:prstGeom>
          <a:solidFill>
            <a:schemeClr val="accent6">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smtClean="0">
                <a:solidFill>
                  <a:schemeClr val="bg1"/>
                </a:solidFill>
                <a:cs typeface="Arial" pitchFamily="34" charset="0"/>
              </a:rPr>
              <a:t>Free Software</a:t>
            </a:r>
            <a:endParaRPr kumimoji="0" lang="en-US" altLang="ja-JP" dirty="0">
              <a:solidFill>
                <a:schemeClr val="bg1"/>
              </a:solidFill>
              <a:cs typeface="Arial" pitchFamily="34" charset="0"/>
            </a:endParaRP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smtClean="0">
                <a:solidFill>
                  <a:schemeClr val="bg1"/>
                </a:solidFill>
                <a:cs typeface="Arial" pitchFamily="34" charset="0"/>
              </a:rPr>
              <a:t>「自由」なソフトウェア</a:t>
            </a:r>
            <a:endParaRPr kumimoji="0" lang="en-US" altLang="ja-JP" dirty="0" smtClean="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3583256"/>
            <a:ext cx="3380719" cy="241814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smtClean="0">
                <a:solidFill>
                  <a:schemeClr val="bg1"/>
                </a:solidFill>
                <a:latin typeface="+mn-lt"/>
                <a:ea typeface="+mn-ea"/>
                <a:cs typeface="Arial" pitchFamily="34" charset="0"/>
              </a:rPr>
              <a:t>オープンソースソフトウェア</a:t>
            </a:r>
            <a:endParaRPr kumimoji="0" lang="en-US" altLang="ja-JP" dirty="0" smtClean="0">
              <a:solidFill>
                <a:schemeClr val="bg1"/>
              </a:solidFill>
              <a:latin typeface="+mn-lt"/>
              <a:ea typeface="+mn-ea"/>
              <a:cs typeface="Arial" pitchFamily="34" charset="0"/>
            </a:endParaRPr>
          </a:p>
          <a:p>
            <a:pPr algn="ctr">
              <a:spcBef>
                <a:spcPct val="20000"/>
              </a:spcBef>
              <a:defRPr/>
            </a:pPr>
            <a:r>
              <a:rPr kumimoji="0" lang="en-US" altLang="ja-JP" dirty="0" smtClean="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ソースを公開している</a:t>
            </a:r>
          </a:p>
          <a:p>
            <a:pPr algn="ctr">
              <a:spcBef>
                <a:spcPct val="20000"/>
              </a:spcBef>
              <a:defRPr/>
            </a:pPr>
            <a:r>
              <a:rPr kumimoji="0" lang="ja-JP" altLang="en-US" dirty="0" smtClean="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2349032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mtClean="0">
                <a:latin typeface="Arial" charset="0"/>
              </a:rPr>
              <a:t>リチャード・ストールマン</a:t>
            </a:r>
          </a:p>
        </p:txBody>
      </p:sp>
      <p:sp>
        <p:nvSpPr>
          <p:cNvPr id="15363" name="コンテンツ プレースホルダ 2"/>
          <p:cNvSpPr>
            <a:spLocks noGrp="1"/>
          </p:cNvSpPr>
          <p:nvPr>
            <p:ph idx="1"/>
          </p:nvPr>
        </p:nvSpPr>
        <p:spPr bwMode="auto">
          <a:xfrm>
            <a:off x="323528" y="1189038"/>
            <a:ext cx="835292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dirty="0" smtClean="0">
                <a:latin typeface="Arial" charset="0"/>
              </a:rPr>
              <a:t>1983</a:t>
            </a:r>
            <a:r>
              <a:rPr lang="ja-JP" altLang="en-US" dirty="0" smtClean="0">
                <a:latin typeface="Arial" charset="0"/>
              </a:rPr>
              <a:t>年、</a:t>
            </a:r>
            <a:r>
              <a:rPr lang="en-US" altLang="ja-JP" dirty="0" smtClean="0">
                <a:latin typeface="Arial" charset="0"/>
              </a:rPr>
              <a:t>GNU</a:t>
            </a:r>
            <a:r>
              <a:rPr lang="ja-JP" altLang="en-US" dirty="0" smtClean="0">
                <a:latin typeface="Arial" charset="0"/>
              </a:rPr>
              <a:t> </a:t>
            </a:r>
            <a:r>
              <a:rPr lang="en-US" altLang="ja-JP" dirty="0" smtClean="0">
                <a:latin typeface="Arial" charset="0"/>
              </a:rPr>
              <a:t>Project</a:t>
            </a:r>
            <a:r>
              <a:rPr lang="ja-JP" altLang="en-US" dirty="0" smtClean="0">
                <a:latin typeface="Arial" charset="0"/>
              </a:rPr>
              <a:t> を発表 </a:t>
            </a:r>
            <a:r>
              <a:rPr lang="en-US" altLang="ja-JP" dirty="0" smtClean="0">
                <a:latin typeface="Arial" charset="0"/>
              </a:rPr>
              <a:t>(Free Unix!)</a:t>
            </a:r>
          </a:p>
          <a:p>
            <a:pPr lvl="1"/>
            <a:r>
              <a:rPr lang="ja-JP" altLang="en-US" sz="1800" dirty="0" smtClean="0">
                <a:latin typeface="Arial" charset="0"/>
              </a:rPr>
              <a:t>「ソフトウェアは自由であるべき」</a:t>
            </a:r>
            <a:endParaRPr lang="en-US" altLang="ja-JP" sz="1800" dirty="0" smtClean="0">
              <a:latin typeface="Arial" charset="0"/>
            </a:endParaRPr>
          </a:p>
          <a:p>
            <a:pPr lvl="1"/>
            <a:r>
              <a:rPr lang="ja-JP" altLang="en-US" sz="1800" dirty="0" smtClean="0">
                <a:latin typeface="Arial" charset="0"/>
              </a:rPr>
              <a:t>自由な流通や自由な利用を妨げない</a:t>
            </a:r>
            <a:endParaRPr lang="en-US" altLang="ja-JP" sz="1800" dirty="0" smtClean="0">
              <a:latin typeface="Arial" charset="0"/>
            </a:endParaRPr>
          </a:p>
          <a:p>
            <a:r>
              <a:rPr lang="en-US" altLang="ja-JP" dirty="0" smtClean="0">
                <a:latin typeface="Arial" charset="0"/>
              </a:rPr>
              <a:t>GNU</a:t>
            </a:r>
            <a:r>
              <a:rPr lang="ja-JP" altLang="en-US" dirty="0" smtClean="0">
                <a:latin typeface="Arial" charset="0"/>
              </a:rPr>
              <a:t> </a:t>
            </a:r>
            <a:r>
              <a:rPr lang="en-US" altLang="ja-JP" dirty="0" smtClean="0">
                <a:latin typeface="Arial" charset="0"/>
              </a:rPr>
              <a:t>Public License (GPL)</a:t>
            </a:r>
            <a:r>
              <a:rPr lang="ja-JP" altLang="en-US" dirty="0" smtClean="0">
                <a:latin typeface="Arial" charset="0"/>
              </a:rPr>
              <a:t> の生みの親</a:t>
            </a:r>
            <a:endParaRPr lang="en-US" altLang="ja-JP" dirty="0" smtClean="0">
              <a:latin typeface="Arial" charset="0"/>
            </a:endParaRPr>
          </a:p>
          <a:p>
            <a:pPr lvl="1"/>
            <a:r>
              <a:rPr lang="ja-JP" altLang="en-US" dirty="0" smtClean="0">
                <a:latin typeface="Arial" charset="0"/>
              </a:rPr>
              <a:t>著作者が著作物に対する権利（著作権）を保有したまま、著作物の配布条件として、利⽤者に著作物を複写・改変・再配布する⾃由を与える⼀⽅で、複写・改変・再配布された派⽣物（⼆次的著作物）の配布者に対しても、全く同じ条件で派⽣物を配布することを義務付ける</a:t>
            </a:r>
            <a:endParaRPr lang="en-US" altLang="ja-JP" sz="2400" dirty="0" smtClean="0">
              <a:latin typeface="Arial" charset="0"/>
            </a:endParaRPr>
          </a:p>
          <a:p>
            <a:r>
              <a:rPr lang="en-US" altLang="ja-JP" dirty="0" smtClean="0">
                <a:latin typeface="Arial" charset="0"/>
              </a:rPr>
              <a:t>1985</a:t>
            </a:r>
            <a:r>
              <a:rPr lang="ja-JP" altLang="en-US" dirty="0" smtClean="0">
                <a:latin typeface="Arial" charset="0"/>
              </a:rPr>
              <a:t>年、フリーソフトウェア財団 </a:t>
            </a:r>
            <a:r>
              <a:rPr lang="en-US" altLang="ja-JP" dirty="0" smtClean="0">
                <a:latin typeface="Arial" charset="0"/>
              </a:rPr>
              <a:t>(FSF: Free Software Foundation)</a:t>
            </a:r>
            <a:r>
              <a:rPr lang="ja-JP" altLang="en-US" dirty="0" smtClean="0">
                <a:latin typeface="Arial" charset="0"/>
              </a:rPr>
              <a:t> を設立</a:t>
            </a:r>
            <a:endParaRPr lang="en-US" altLang="ja-JP" dirty="0" smtClean="0">
              <a:latin typeface="Arial" charset="0"/>
            </a:endParaRPr>
          </a:p>
          <a:p>
            <a:r>
              <a:rPr lang="ja-JP" altLang="en-US" dirty="0" smtClean="0">
                <a:latin typeface="Arial" charset="0"/>
              </a:rPr>
              <a:t>フリーソフトウェアは、ムーブメントであり「理念」</a:t>
            </a:r>
            <a:endParaRPr lang="en-US" altLang="ja-JP" dirty="0" smtClean="0">
              <a:latin typeface="Arial" charset="0"/>
            </a:endParaRPr>
          </a:p>
          <a:p>
            <a:r>
              <a:rPr lang="en-US" altLang="ja-JP" dirty="0" smtClean="0">
                <a:latin typeface="Arial" charset="0"/>
              </a:rPr>
              <a:t>GPL</a:t>
            </a:r>
            <a:r>
              <a:rPr lang="ja-JP" altLang="en-US" dirty="0" smtClean="0">
                <a:latin typeface="Arial" charset="0"/>
              </a:rPr>
              <a:t> の過激さへの反省が </a:t>
            </a:r>
            <a:r>
              <a:rPr lang="en-US" altLang="ja-JP" dirty="0" smtClean="0">
                <a:latin typeface="Arial" charset="0"/>
              </a:rPr>
              <a:t>OSS</a:t>
            </a:r>
            <a:r>
              <a:rPr lang="ja-JP" altLang="en-US" dirty="0" smtClean="0">
                <a:latin typeface="Arial" charset="0"/>
              </a:rPr>
              <a:t> へとつながる</a:t>
            </a:r>
            <a:endParaRPr lang="en-US" altLang="ja-JP" dirty="0" smtClean="0">
              <a:latin typeface="Arial" charset="0"/>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1052736"/>
            <a:ext cx="1714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テキスト ボックス 7"/>
          <p:cNvSpPr txBox="1">
            <a:spLocks noChangeArrowheads="1"/>
          </p:cNvSpPr>
          <p:nvPr/>
        </p:nvSpPr>
        <p:spPr bwMode="auto">
          <a:xfrm>
            <a:off x="7935913" y="2338611"/>
            <a:ext cx="1004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200"/>
              <a:t>® Wikipedia</a:t>
            </a:r>
            <a:endParaRPr lang="ja-JP" altLang="en-US" sz="1200"/>
          </a:p>
        </p:txBody>
      </p:sp>
    </p:spTree>
    <p:extLst>
      <p:ext uri="{BB962C8B-B14F-4D97-AF65-F5344CB8AC3E}">
        <p14:creationId xmlns:p14="http://schemas.microsoft.com/office/powerpoint/2010/main" val="732672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GNU</a:t>
            </a:r>
            <a:r>
              <a:rPr kumimoji="1" lang="ja-JP" altLang="en-US" dirty="0" smtClean="0"/>
              <a:t>プロジェクト</a:t>
            </a:r>
            <a:r>
              <a:rPr kumimoji="1" lang="en-US" altLang="ja-JP" dirty="0" smtClean="0"/>
              <a:t>30</a:t>
            </a:r>
            <a:r>
              <a:rPr kumimoji="1" lang="ja-JP" altLang="en-US" dirty="0" smtClean="0"/>
              <a:t>周年</a:t>
            </a:r>
            <a:endParaRPr kumimoji="1" lang="ja-JP" altLang="en-US" dirty="0"/>
          </a:p>
        </p:txBody>
      </p:sp>
      <p:pic>
        <p:nvPicPr>
          <p:cNvPr id="1026" name="Picture 2" descr="C:\Users\SHOJIO~1\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019175"/>
            <a:ext cx="6764337" cy="481965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500187" y="6021288"/>
            <a:ext cx="3453188" cy="307777"/>
          </a:xfrm>
          <a:prstGeom prst="rect">
            <a:avLst/>
          </a:prstGeom>
        </p:spPr>
        <p:txBody>
          <a:bodyPr wrap="none">
            <a:spAutoFit/>
          </a:bodyPr>
          <a:lstStyle/>
          <a:p>
            <a:pPr algn="r"/>
            <a:r>
              <a:rPr lang="en-US" altLang="ja-JP" sz="1400" dirty="0"/>
              <a:t>http://cybozushiki.cybozu.co.jp/?p=12235</a:t>
            </a:r>
            <a:endParaRPr lang="ja-JP" altLang="en-US" sz="1400" dirty="0"/>
          </a:p>
        </p:txBody>
      </p:sp>
    </p:spTree>
    <p:extLst>
      <p:ext uri="{BB962C8B-B14F-4D97-AF65-F5344CB8AC3E}">
        <p14:creationId xmlns:p14="http://schemas.microsoft.com/office/powerpoint/2010/main" val="3362051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251520" y="1123390"/>
            <a:ext cx="4104456" cy="309634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2000" dirty="0">
                <a:solidFill>
                  <a:schemeClr val="bg1"/>
                </a:solidFill>
                <a:latin typeface="+mn-lt"/>
                <a:ea typeface="+mn-ea"/>
              </a:rPr>
              <a:t>フリー</a:t>
            </a:r>
            <a:r>
              <a:rPr lang="ja-JP" altLang="en-US" sz="2000" dirty="0" smtClean="0">
                <a:solidFill>
                  <a:schemeClr val="bg1"/>
                </a:solidFill>
                <a:latin typeface="+mn-lt"/>
                <a:ea typeface="+mn-ea"/>
              </a:rPr>
              <a:t>ソフトウェアの定義</a:t>
            </a:r>
            <a:endParaRPr lang="ja-JP" altLang="en-US" sz="2000" dirty="0">
              <a:solidFill>
                <a:schemeClr val="bg1"/>
              </a:solidFill>
              <a:latin typeface="+mn-lt"/>
              <a:ea typeface="+mn-ea"/>
            </a:endParaRPr>
          </a:p>
        </p:txBody>
      </p:sp>
      <p:sp>
        <p:nvSpPr>
          <p:cNvPr id="2" name="タイトル 1"/>
          <p:cNvSpPr>
            <a:spLocks noGrp="1"/>
          </p:cNvSpPr>
          <p:nvPr>
            <p:ph type="title"/>
          </p:nvPr>
        </p:nvSpPr>
        <p:spPr/>
        <p:txBody>
          <a:bodyPr/>
          <a:lstStyle/>
          <a:p>
            <a:r>
              <a:rPr kumimoji="1" lang="ja-JP" altLang="en-US" dirty="0" smtClean="0"/>
              <a:t>フリー</a:t>
            </a:r>
            <a:r>
              <a:rPr kumimoji="1" lang="en-US" altLang="ja-JP" dirty="0" smtClean="0"/>
              <a:t>(</a:t>
            </a:r>
            <a:r>
              <a:rPr kumimoji="1" lang="ja-JP" altLang="en-US" dirty="0" smtClean="0"/>
              <a:t>自由</a:t>
            </a:r>
            <a:r>
              <a:rPr kumimoji="1" lang="en-US" altLang="ja-JP" dirty="0" smtClean="0"/>
              <a:t>)</a:t>
            </a:r>
            <a:r>
              <a:rPr kumimoji="1" lang="ja-JP" altLang="en-US" dirty="0" smtClean="0"/>
              <a:t>ソフトウェアとは</a:t>
            </a:r>
            <a:endParaRPr kumimoji="1" lang="ja-JP" altLang="en-US" dirty="0"/>
          </a:p>
        </p:txBody>
      </p:sp>
      <p:sp>
        <p:nvSpPr>
          <p:cNvPr id="4" name="正方形/長方形 3"/>
          <p:cNvSpPr/>
          <p:nvPr/>
        </p:nvSpPr>
        <p:spPr bwMode="auto">
          <a:xfrm>
            <a:off x="395536" y="1663450"/>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実行する自由</a:t>
            </a:r>
          </a:p>
        </p:txBody>
      </p:sp>
      <p:sp>
        <p:nvSpPr>
          <p:cNvPr id="5" name="正方形/長方形 4"/>
          <p:cNvSpPr/>
          <p:nvPr/>
        </p:nvSpPr>
        <p:spPr bwMode="auto">
          <a:xfrm>
            <a:off x="395536" y="2299521"/>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動作を研究し、改変する自由</a:t>
            </a:r>
          </a:p>
        </p:txBody>
      </p:sp>
      <p:sp>
        <p:nvSpPr>
          <p:cNvPr id="6" name="正方形/長方形 5"/>
          <p:cNvSpPr/>
          <p:nvPr/>
        </p:nvSpPr>
        <p:spPr bwMode="auto">
          <a:xfrm>
            <a:off x="392163" y="2935592"/>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再配布する自由</a:t>
            </a:r>
          </a:p>
        </p:txBody>
      </p:sp>
      <p:sp>
        <p:nvSpPr>
          <p:cNvPr id="7" name="正方形/長方形 6"/>
          <p:cNvSpPr/>
          <p:nvPr/>
        </p:nvSpPr>
        <p:spPr bwMode="auto">
          <a:xfrm>
            <a:off x="379111" y="3571662"/>
            <a:ext cx="3816424" cy="54006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改変したものを配布する自由</a:t>
            </a:r>
          </a:p>
        </p:txBody>
      </p:sp>
      <p:sp>
        <p:nvSpPr>
          <p:cNvPr id="14" name="正方形/長方形 13"/>
          <p:cNvSpPr/>
          <p:nvPr/>
        </p:nvSpPr>
        <p:spPr bwMode="auto">
          <a:xfrm>
            <a:off x="379111" y="5085183"/>
            <a:ext cx="3816424" cy="117613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Free Software =</a:t>
            </a:r>
          </a:p>
          <a:p>
            <a:pPr algn="ctr"/>
            <a:r>
              <a:rPr lang="ja-JP" altLang="en-US" sz="2000" dirty="0" smtClean="0">
                <a:solidFill>
                  <a:schemeClr val="bg1"/>
                </a:solidFill>
                <a:latin typeface="+mn-lt"/>
                <a:ea typeface="+mn-ea"/>
              </a:rPr>
              <a:t>ソフトウェアは自由であるべき</a:t>
            </a:r>
            <a:endParaRPr lang="ja-JP" altLang="en-US" sz="2000" dirty="0">
              <a:solidFill>
                <a:schemeClr val="bg1"/>
              </a:solidFill>
              <a:latin typeface="+mn-lt"/>
              <a:ea typeface="+mn-ea"/>
            </a:endParaRPr>
          </a:p>
        </p:txBody>
      </p:sp>
      <p:grpSp>
        <p:nvGrpSpPr>
          <p:cNvPr id="9" name="グループ化 8"/>
          <p:cNvGrpSpPr/>
          <p:nvPr/>
        </p:nvGrpSpPr>
        <p:grpSpPr>
          <a:xfrm>
            <a:off x="4355976" y="1123390"/>
            <a:ext cx="4536504" cy="3096344"/>
            <a:chOff x="4355976" y="1123390"/>
            <a:chExt cx="4536504" cy="3096344"/>
          </a:xfrm>
        </p:grpSpPr>
        <p:sp>
          <p:nvSpPr>
            <p:cNvPr id="10" name="正方形/長方形 9"/>
            <p:cNvSpPr/>
            <p:nvPr/>
          </p:nvSpPr>
          <p:spPr bwMode="auto">
            <a:xfrm>
              <a:off x="4788024" y="1123390"/>
              <a:ext cx="4104456" cy="3096344"/>
            </a:xfrm>
            <a:prstGeom prst="rect">
              <a:avLst/>
            </a:prstGeom>
            <a:solidFill>
              <a:schemeClr val="accent3">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2000" dirty="0" smtClean="0">
                  <a:solidFill>
                    <a:schemeClr val="bg1"/>
                  </a:solidFill>
                  <a:latin typeface="+mn-lt"/>
                  <a:ea typeface="+mn-ea"/>
                </a:rPr>
                <a:t>コピーレフトの提唱</a:t>
              </a:r>
              <a:endParaRPr lang="ja-JP" altLang="en-US" sz="2000" dirty="0">
                <a:solidFill>
                  <a:schemeClr val="bg1"/>
                </a:solidFill>
                <a:latin typeface="+mn-lt"/>
                <a:ea typeface="+mn-ea"/>
              </a:endParaRPr>
            </a:p>
          </p:txBody>
        </p:sp>
        <p:sp>
          <p:nvSpPr>
            <p:cNvPr id="3" name="右矢印 2"/>
            <p:cNvSpPr/>
            <p:nvPr/>
          </p:nvSpPr>
          <p:spPr bwMode="auto">
            <a:xfrm>
              <a:off x="4355976" y="1987486"/>
              <a:ext cx="432048" cy="1368152"/>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11" name="正方形/長方形 10"/>
          <p:cNvSpPr/>
          <p:nvPr/>
        </p:nvSpPr>
        <p:spPr bwMode="auto">
          <a:xfrm>
            <a:off x="4932040" y="1663449"/>
            <a:ext cx="3816424" cy="117613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Copyright</a:t>
            </a:r>
            <a:r>
              <a:rPr lang="ja-JP" altLang="en-US" sz="2000" dirty="0">
                <a:solidFill>
                  <a:schemeClr val="bg1"/>
                </a:solidFill>
                <a:latin typeface="+mn-lt"/>
                <a:ea typeface="+mn-ea"/>
              </a:rPr>
              <a:t> </a:t>
            </a:r>
            <a:r>
              <a:rPr lang="en-US" altLang="ja-JP" sz="2000" dirty="0" smtClean="0">
                <a:solidFill>
                  <a:schemeClr val="bg1"/>
                </a:solidFill>
                <a:latin typeface="+mn-lt"/>
                <a:ea typeface="+mn-ea"/>
              </a:rPr>
              <a:t>=</a:t>
            </a:r>
          </a:p>
          <a:p>
            <a:pPr algn="ctr"/>
            <a:r>
              <a:rPr lang="ja-JP" altLang="en-US" sz="2000" dirty="0" smtClean="0">
                <a:solidFill>
                  <a:schemeClr val="bg1"/>
                </a:solidFill>
                <a:latin typeface="+mn-lt"/>
                <a:ea typeface="+mn-ea"/>
              </a:rPr>
              <a:t>著作権者の権利を守る</a:t>
            </a:r>
            <a:endParaRPr lang="ja-JP" altLang="en-US" sz="2000" dirty="0">
              <a:solidFill>
                <a:schemeClr val="bg1"/>
              </a:solidFill>
              <a:latin typeface="+mn-lt"/>
              <a:ea typeface="+mn-ea"/>
            </a:endParaRPr>
          </a:p>
        </p:txBody>
      </p:sp>
      <p:sp>
        <p:nvSpPr>
          <p:cNvPr id="12" name="正方形/長方形 11"/>
          <p:cNvSpPr/>
          <p:nvPr/>
        </p:nvSpPr>
        <p:spPr bwMode="auto">
          <a:xfrm>
            <a:off x="4932040" y="2935591"/>
            <a:ext cx="3816424" cy="117613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err="1" smtClean="0">
                <a:solidFill>
                  <a:schemeClr val="bg1"/>
                </a:solidFill>
                <a:latin typeface="+mn-lt"/>
                <a:ea typeface="+mn-ea"/>
              </a:rPr>
              <a:t>Copyleft</a:t>
            </a:r>
            <a:r>
              <a:rPr lang="ja-JP" altLang="en-US" sz="2000" dirty="0" smtClean="0">
                <a:solidFill>
                  <a:schemeClr val="bg1"/>
                </a:solidFill>
                <a:latin typeface="+mn-lt"/>
                <a:ea typeface="+mn-ea"/>
              </a:rPr>
              <a:t> </a:t>
            </a:r>
            <a:r>
              <a:rPr lang="en-US" altLang="ja-JP" sz="2000" dirty="0" smtClean="0">
                <a:solidFill>
                  <a:schemeClr val="bg1"/>
                </a:solidFill>
                <a:latin typeface="+mn-lt"/>
                <a:ea typeface="+mn-ea"/>
              </a:rPr>
              <a:t>=</a:t>
            </a:r>
            <a:endParaRPr lang="en-US" altLang="ja-JP" sz="2000" dirty="0">
              <a:solidFill>
                <a:schemeClr val="bg1"/>
              </a:solidFill>
              <a:latin typeface="+mn-lt"/>
              <a:ea typeface="+mn-ea"/>
            </a:endParaRPr>
          </a:p>
          <a:p>
            <a:pPr algn="ctr"/>
            <a:r>
              <a:rPr lang="ja-JP" altLang="en-US" sz="2000" dirty="0" smtClean="0">
                <a:solidFill>
                  <a:schemeClr val="bg1"/>
                </a:solidFill>
                <a:latin typeface="+mn-lt"/>
                <a:ea typeface="+mn-ea"/>
              </a:rPr>
              <a:t>著作者の権利をソフトウェアの自由を守る為に使う</a:t>
            </a:r>
            <a:endParaRPr lang="en-US" altLang="ja-JP" sz="2000" dirty="0" smtClean="0">
              <a:solidFill>
                <a:schemeClr val="bg1"/>
              </a:solidFill>
              <a:latin typeface="+mn-lt"/>
              <a:ea typeface="+mn-ea"/>
            </a:endParaRPr>
          </a:p>
        </p:txBody>
      </p:sp>
      <p:grpSp>
        <p:nvGrpSpPr>
          <p:cNvPr id="16" name="グループ化 15"/>
          <p:cNvGrpSpPr/>
          <p:nvPr/>
        </p:nvGrpSpPr>
        <p:grpSpPr>
          <a:xfrm>
            <a:off x="4932040" y="4293096"/>
            <a:ext cx="3816424" cy="1968219"/>
            <a:chOff x="4932040" y="4293096"/>
            <a:chExt cx="3816424" cy="1968219"/>
          </a:xfrm>
        </p:grpSpPr>
        <p:sp>
          <p:nvSpPr>
            <p:cNvPr id="13" name="正方形/長方形 12"/>
            <p:cNvSpPr/>
            <p:nvPr/>
          </p:nvSpPr>
          <p:spPr bwMode="auto">
            <a:xfrm>
              <a:off x="4932040" y="5085184"/>
              <a:ext cx="3816424" cy="1176131"/>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2000" dirty="0" smtClean="0">
                  <a:solidFill>
                    <a:schemeClr val="bg1"/>
                  </a:solidFill>
                  <a:latin typeface="+mn-lt"/>
                  <a:ea typeface="+mn-ea"/>
                </a:rPr>
                <a:t>GNU Public License (GPL)</a:t>
              </a:r>
              <a:endParaRPr lang="ja-JP" altLang="en-US" sz="2000" dirty="0">
                <a:solidFill>
                  <a:schemeClr val="bg1"/>
                </a:solidFill>
                <a:latin typeface="+mn-lt"/>
                <a:ea typeface="+mn-ea"/>
              </a:endParaRPr>
            </a:p>
          </p:txBody>
        </p:sp>
        <p:sp>
          <p:nvSpPr>
            <p:cNvPr id="15" name="下矢印 14"/>
            <p:cNvSpPr/>
            <p:nvPr/>
          </p:nvSpPr>
          <p:spPr bwMode="auto">
            <a:xfrm>
              <a:off x="6300192" y="4293096"/>
              <a:ext cx="1080120"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Tree>
    <p:extLst>
      <p:ext uri="{BB962C8B-B14F-4D97-AF65-F5344CB8AC3E}">
        <p14:creationId xmlns:p14="http://schemas.microsoft.com/office/powerpoint/2010/main" val="36888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7" grpId="0" animBg="1"/>
      <p:bldP spid="14"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ソフトウェアのライセンス</a:t>
            </a:r>
            <a:r>
              <a:rPr kumimoji="1" lang="en-US" altLang="ja-JP" dirty="0" smtClean="0"/>
              <a:t>(</a:t>
            </a:r>
            <a:r>
              <a:rPr kumimoji="1" lang="ja-JP" altLang="en-US" dirty="0" smtClean="0"/>
              <a:t>使用許諾</a:t>
            </a:r>
            <a:r>
              <a:rPr kumimoji="1" lang="en-US" altLang="ja-JP" dirty="0" smtClean="0"/>
              <a:t>)</a:t>
            </a:r>
            <a:endParaRPr kumimoji="1" lang="ja-JP" altLang="en-US" dirty="0"/>
          </a:p>
        </p:txBody>
      </p:sp>
      <p:sp>
        <p:nvSpPr>
          <p:cNvPr id="3" name="角丸四角形 2"/>
          <p:cNvSpPr/>
          <p:nvPr/>
        </p:nvSpPr>
        <p:spPr bwMode="auto">
          <a:xfrm>
            <a:off x="539552" y="1052736"/>
            <a:ext cx="8064896"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昔は研究者やユーザー同士が自作のソフトウェアを交換・流通させており、</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無償での利用が広く行われていた</a:t>
            </a:r>
            <a:endParaRPr kumimoji="0" lang="ja-JP" altLang="en-US" b="0" i="0" u="none" strike="noStrike" cap="none" normalizeH="0" dirty="0" smtClean="0">
              <a:ln>
                <a:noFill/>
              </a:ln>
              <a:solidFill>
                <a:schemeClr val="bg1"/>
              </a:solidFill>
              <a:effectLst/>
              <a:latin typeface="+mn-lt"/>
              <a:ea typeface="+mn-ea"/>
            </a:endParaRPr>
          </a:p>
        </p:txBody>
      </p:sp>
      <p:sp>
        <p:nvSpPr>
          <p:cNvPr id="14" name="角丸四角形 13"/>
          <p:cNvSpPr/>
          <p:nvPr/>
        </p:nvSpPr>
        <p:spPr bwMode="auto">
          <a:xfrm>
            <a:off x="4620921" y="5612800"/>
            <a:ext cx="3960440" cy="33648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PDS</a:t>
            </a:r>
            <a:r>
              <a:rPr kumimoji="0" lang="ja-JP" altLang="en-US" sz="1600" b="0" i="0" u="none" strike="noStrike" cap="none" normalizeH="0" dirty="0" err="1"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フリーソフトウェア、</a:t>
            </a:r>
            <a:r>
              <a:rPr kumimoji="0" lang="en-US" altLang="ja-JP" sz="1600" b="0" i="0" u="none" strike="noStrike" cap="none" normalizeH="0" dirty="0" smtClean="0">
                <a:ln>
                  <a:noFill/>
                </a:ln>
                <a:solidFill>
                  <a:schemeClr val="bg1"/>
                </a:solidFill>
                <a:effectLst/>
                <a:latin typeface="+mn-lt"/>
                <a:ea typeface="+mn-ea"/>
              </a:rPr>
              <a:t>OSS</a:t>
            </a:r>
            <a:endParaRPr kumimoji="0" lang="ja-JP" altLang="en-US" sz="1600" b="0" i="0" u="none" strike="noStrike" cap="none" normalizeH="0" dirty="0" smtClean="0">
              <a:ln>
                <a:noFill/>
              </a:ln>
              <a:solidFill>
                <a:schemeClr val="bg1"/>
              </a:solidFill>
              <a:effectLst/>
              <a:latin typeface="+mn-lt"/>
              <a:ea typeface="+mn-ea"/>
            </a:endParaRPr>
          </a:p>
        </p:txBody>
      </p:sp>
      <p:grpSp>
        <p:nvGrpSpPr>
          <p:cNvPr id="4" name="グループ化 3"/>
          <p:cNvGrpSpPr/>
          <p:nvPr/>
        </p:nvGrpSpPr>
        <p:grpSpPr>
          <a:xfrm>
            <a:off x="539552" y="1916832"/>
            <a:ext cx="8049240" cy="1152128"/>
            <a:chOff x="539552" y="2132856"/>
            <a:chExt cx="8049240" cy="1152128"/>
          </a:xfrm>
        </p:grpSpPr>
        <p:sp>
          <p:nvSpPr>
            <p:cNvPr id="5" name="角丸四角形 4"/>
            <p:cNvSpPr/>
            <p:nvPr/>
          </p:nvSpPr>
          <p:spPr bwMode="auto">
            <a:xfrm>
              <a:off x="539552" y="2564904"/>
              <a:ext cx="3960440"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商用ソフトウェアの権利保護</a:t>
              </a:r>
            </a:p>
          </p:txBody>
        </p:sp>
        <p:sp>
          <p:nvSpPr>
            <p:cNvPr id="11" name="角丸四角形 10"/>
            <p:cNvSpPr/>
            <p:nvPr/>
          </p:nvSpPr>
          <p:spPr bwMode="auto">
            <a:xfrm>
              <a:off x="4628352" y="2564904"/>
              <a:ext cx="3960440"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ソフトウェアおよび制作者の保護</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（流通の阻害、コードの盗用など）</a:t>
              </a:r>
              <a:endParaRPr kumimoji="0" lang="ja-JP" altLang="en-US" sz="1600" b="0" i="0" u="none" strike="noStrike" cap="none" normalizeH="0" dirty="0" smtClean="0">
                <a:ln>
                  <a:noFill/>
                </a:ln>
                <a:solidFill>
                  <a:schemeClr val="bg1"/>
                </a:solidFill>
                <a:effectLst/>
                <a:latin typeface="+mn-lt"/>
                <a:ea typeface="+mn-ea"/>
              </a:endParaRPr>
            </a:p>
          </p:txBody>
        </p:sp>
        <p:sp>
          <p:nvSpPr>
            <p:cNvPr id="15" name="下矢印 14"/>
            <p:cNvSpPr/>
            <p:nvPr/>
          </p:nvSpPr>
          <p:spPr bwMode="auto">
            <a:xfrm>
              <a:off x="1943708" y="2132856"/>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6" name="下矢印 15"/>
            <p:cNvSpPr/>
            <p:nvPr/>
          </p:nvSpPr>
          <p:spPr bwMode="auto">
            <a:xfrm>
              <a:off x="6032508" y="2132856"/>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grpSp>
        <p:nvGrpSpPr>
          <p:cNvPr id="7" name="グループ化 6"/>
          <p:cNvGrpSpPr/>
          <p:nvPr/>
        </p:nvGrpSpPr>
        <p:grpSpPr>
          <a:xfrm>
            <a:off x="539552" y="3068960"/>
            <a:ext cx="8049240" cy="1296144"/>
            <a:chOff x="539552" y="3284984"/>
            <a:chExt cx="8049240" cy="1296144"/>
          </a:xfrm>
        </p:grpSpPr>
        <p:sp>
          <p:nvSpPr>
            <p:cNvPr id="6" name="角丸四角形 5"/>
            <p:cNvSpPr/>
            <p:nvPr/>
          </p:nvSpPr>
          <p:spPr bwMode="auto">
            <a:xfrm>
              <a:off x="539552" y="3717032"/>
              <a:ext cx="8049240"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ソフトウェアを書籍や音楽と同じ「著作物」として取り扱い、著作権者が</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FFC000"/>
                  </a:solidFill>
                  <a:effectLst/>
                  <a:latin typeface="+mn-lt"/>
                  <a:ea typeface="+mn-ea"/>
                </a:rPr>
                <a:t>一定の条件下で</a:t>
              </a:r>
              <a:r>
                <a:rPr kumimoji="0" lang="ja-JP" altLang="en-US" b="0" i="0" u="none" strike="noStrike" cap="none" normalizeH="0" dirty="0" smtClean="0">
                  <a:ln>
                    <a:noFill/>
                  </a:ln>
                  <a:solidFill>
                    <a:schemeClr val="bg1"/>
                  </a:solidFill>
                  <a:effectLst/>
                  <a:latin typeface="+mn-lt"/>
                  <a:ea typeface="+mn-ea"/>
                </a:rPr>
                <a:t>ユーザー</a:t>
              </a:r>
              <a:r>
                <a:rPr kumimoji="0" lang="ja-JP" altLang="en-US" dirty="0" smtClean="0">
                  <a:solidFill>
                    <a:schemeClr val="bg1"/>
                  </a:solidFill>
                  <a:latin typeface="+mn-lt"/>
                  <a:ea typeface="+mn-ea"/>
                </a:rPr>
                <a:t>に使用を許諾する</a:t>
              </a:r>
              <a:endParaRPr kumimoji="0" lang="en-US" altLang="ja-JP" dirty="0" smtClean="0">
                <a:solidFill>
                  <a:schemeClr val="bg1"/>
                </a:solidFill>
                <a:latin typeface="+mn-lt"/>
                <a:ea typeface="+mn-ea"/>
              </a:endParaRPr>
            </a:p>
          </p:txBody>
        </p:sp>
        <p:sp>
          <p:nvSpPr>
            <p:cNvPr id="17" name="下矢印 16"/>
            <p:cNvSpPr/>
            <p:nvPr/>
          </p:nvSpPr>
          <p:spPr bwMode="auto">
            <a:xfrm>
              <a:off x="1943708" y="3284984"/>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下矢印 17"/>
            <p:cNvSpPr/>
            <p:nvPr/>
          </p:nvSpPr>
          <p:spPr bwMode="auto">
            <a:xfrm>
              <a:off x="6032508" y="3284984"/>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grpSp>
        <p:nvGrpSpPr>
          <p:cNvPr id="8" name="グループ化 7"/>
          <p:cNvGrpSpPr/>
          <p:nvPr/>
        </p:nvGrpSpPr>
        <p:grpSpPr>
          <a:xfrm>
            <a:off x="539552" y="4365104"/>
            <a:ext cx="8049240" cy="1168417"/>
            <a:chOff x="539552" y="4581128"/>
            <a:chExt cx="8049240" cy="1168417"/>
          </a:xfrm>
        </p:grpSpPr>
        <p:sp>
          <p:nvSpPr>
            <p:cNvPr id="12" name="角丸四角形 11"/>
            <p:cNvSpPr/>
            <p:nvPr/>
          </p:nvSpPr>
          <p:spPr bwMode="auto">
            <a:xfrm>
              <a:off x="539552" y="5029465"/>
              <a:ext cx="3960440"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商用ソフトウェアの使用許諾契約</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（人数・台数の制限、複製の禁止など）</a:t>
              </a:r>
              <a:endParaRPr kumimoji="0" lang="ja-JP" altLang="en-US" sz="16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4628352" y="5029465"/>
              <a:ext cx="3960440" cy="72008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著作権</a:t>
              </a:r>
              <a:r>
                <a:rPr kumimoji="0" lang="ja-JP" altLang="en-US" sz="1600" dirty="0" smtClean="0">
                  <a:solidFill>
                    <a:schemeClr val="bg1"/>
                  </a:solidFill>
                  <a:latin typeface="+mn-lt"/>
                  <a:ea typeface="+mn-ea"/>
                </a:rPr>
                <a:t>の放棄</a:t>
              </a:r>
              <a:r>
                <a:rPr kumimoji="0" lang="en-US" altLang="ja-JP" sz="1600" dirty="0" smtClean="0">
                  <a:solidFill>
                    <a:schemeClr val="bg1"/>
                  </a:solidFill>
                  <a:latin typeface="+mn-lt"/>
                  <a:ea typeface="+mn-ea"/>
                </a:rPr>
                <a:t>(PDS)</a:t>
              </a:r>
              <a:r>
                <a:rPr kumimoji="0" lang="ja-JP" altLang="en-US" sz="1600" dirty="0" err="1" smtClean="0">
                  <a:solidFill>
                    <a:schemeClr val="bg1"/>
                  </a:solidFill>
                  <a:latin typeface="+mn-lt"/>
                  <a:ea typeface="+mn-ea"/>
                </a:rPr>
                <a:t>、</a:t>
              </a:r>
              <a:r>
                <a:rPr kumimoji="0" lang="ja-JP" altLang="en-US" sz="1600" dirty="0" smtClean="0">
                  <a:solidFill>
                    <a:schemeClr val="bg1"/>
                  </a:solidFill>
                  <a:latin typeface="+mn-lt"/>
                  <a:ea typeface="+mn-ea"/>
                </a:rPr>
                <a:t>自由な利用の許諾</a:t>
              </a:r>
              <a:endParaRPr kumimoji="0" lang="en-US" altLang="ja-JP" sz="16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ソースでの</a:t>
              </a:r>
              <a:r>
                <a:rPr kumimoji="0" lang="ja-JP" altLang="en-US" sz="1600" b="0" i="0" u="none" strike="noStrike" cap="none" normalizeH="0" dirty="0" smtClean="0">
                  <a:ln>
                    <a:noFill/>
                  </a:ln>
                  <a:solidFill>
                    <a:schemeClr val="bg1"/>
                  </a:solidFill>
                  <a:effectLst/>
                  <a:latin typeface="+mn-lt"/>
                  <a:ea typeface="+mn-ea"/>
                </a:rPr>
                <a:t>配布、著作者の明示</a:t>
              </a:r>
            </a:p>
          </p:txBody>
        </p:sp>
        <p:sp>
          <p:nvSpPr>
            <p:cNvPr id="19" name="下矢印 18"/>
            <p:cNvSpPr/>
            <p:nvPr/>
          </p:nvSpPr>
          <p:spPr bwMode="auto">
            <a:xfrm>
              <a:off x="1943708" y="4581128"/>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0" name="下矢印 19"/>
            <p:cNvSpPr/>
            <p:nvPr/>
          </p:nvSpPr>
          <p:spPr bwMode="auto">
            <a:xfrm>
              <a:off x="6032508" y="4581128"/>
              <a:ext cx="1152128" cy="432048"/>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
        <p:nvSpPr>
          <p:cNvPr id="24" name="星 12 23"/>
          <p:cNvSpPr/>
          <p:nvPr/>
        </p:nvSpPr>
        <p:spPr bwMode="auto">
          <a:xfrm rot="21025208">
            <a:off x="7230286" y="3944172"/>
            <a:ext cx="1851860" cy="703791"/>
          </a:xfrm>
          <a:prstGeom prst="star12">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rgbClr val="FFFF00"/>
                </a:solidFill>
                <a:effectLst/>
                <a:latin typeface="+mn-lt"/>
                <a:ea typeface="+mn-ea"/>
              </a:rPr>
              <a:t>Copy Right</a:t>
            </a:r>
            <a:endParaRPr kumimoji="0" lang="ja-JP" altLang="en-US" sz="1400" b="0" i="0" u="none" strike="noStrike" cap="none" normalizeH="0" dirty="0" smtClean="0">
              <a:ln>
                <a:noFill/>
              </a:ln>
              <a:solidFill>
                <a:srgbClr val="FFFF00"/>
              </a:solidFill>
              <a:effectLst/>
              <a:latin typeface="+mn-lt"/>
              <a:ea typeface="+mn-ea"/>
            </a:endParaRPr>
          </a:p>
        </p:txBody>
      </p:sp>
      <p:sp>
        <p:nvSpPr>
          <p:cNvPr id="21" name="角丸四角形 20"/>
          <p:cNvSpPr/>
          <p:nvPr/>
        </p:nvSpPr>
        <p:spPr bwMode="auto">
          <a:xfrm>
            <a:off x="539552" y="6021288"/>
            <a:ext cx="8049240" cy="336480"/>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ソフトウェアの使用許諾条件は開発者が決める</a:t>
            </a:r>
          </a:p>
        </p:txBody>
      </p:sp>
    </p:spTree>
    <p:extLst>
      <p:ext uri="{BB962C8B-B14F-4D97-AF65-F5344CB8AC3E}">
        <p14:creationId xmlns:p14="http://schemas.microsoft.com/office/powerpoint/2010/main" val="3773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4"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en-US" altLang="ja-JP" smtClean="0">
                <a:latin typeface="Arial" charset="0"/>
              </a:rPr>
              <a:t>GPL</a:t>
            </a:r>
            <a:r>
              <a:rPr lang="ja-JP" altLang="en-US" smtClean="0">
                <a:latin typeface="Arial" charset="0"/>
              </a:rPr>
              <a:t> の何が問題なのか？</a:t>
            </a:r>
          </a:p>
        </p:txBody>
      </p:sp>
      <p:sp>
        <p:nvSpPr>
          <p:cNvPr id="20483" name="コンテンツ プレースホルダ 2"/>
          <p:cNvSpPr>
            <a:spLocks noGrp="1"/>
          </p:cNvSpPr>
          <p:nvPr>
            <p:ph idx="1"/>
          </p:nvPr>
        </p:nvSpPr>
        <p:spPr bwMode="auto">
          <a:xfrm>
            <a:off x="179512" y="1046937"/>
            <a:ext cx="3286125" cy="5167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z="1400" dirty="0" smtClean="0">
                <a:latin typeface="Arial" charset="0"/>
              </a:rPr>
              <a:t>GPL</a:t>
            </a:r>
            <a:r>
              <a:rPr lang="ja-JP" altLang="en-US" sz="1400" dirty="0" smtClean="0">
                <a:latin typeface="Arial" charset="0"/>
              </a:rPr>
              <a:t>には、</a:t>
            </a:r>
            <a:r>
              <a:rPr lang="en-US" altLang="ja-JP" sz="1400" dirty="0" smtClean="0">
                <a:latin typeface="Arial" charset="0"/>
              </a:rPr>
              <a:t>GPL</a:t>
            </a:r>
            <a:r>
              <a:rPr lang="ja-JP" altLang="en-US" sz="1400" dirty="0" smtClean="0">
                <a:latin typeface="Arial" charset="0"/>
              </a:rPr>
              <a:t>を利用・改変</a:t>
            </a:r>
            <a:r>
              <a:rPr lang="en-US" altLang="ja-JP" sz="1400" dirty="0" smtClean="0">
                <a:latin typeface="Arial" charset="0"/>
              </a:rPr>
              <a:t>(</a:t>
            </a:r>
            <a:r>
              <a:rPr lang="ja-JP" altLang="en-US" sz="1400" dirty="0" smtClean="0">
                <a:latin typeface="Arial" charset="0"/>
              </a:rPr>
              <a:t>「リンク」と解される</a:t>
            </a:r>
            <a:r>
              <a:rPr lang="en-US" altLang="ja-JP" sz="1400" dirty="0" smtClean="0">
                <a:latin typeface="Arial" charset="0"/>
              </a:rPr>
              <a:t>)</a:t>
            </a:r>
            <a:r>
              <a:rPr lang="ja-JP" altLang="en-US" sz="1400" dirty="0" smtClean="0">
                <a:latin typeface="Arial" charset="0"/>
              </a:rPr>
              <a:t>したプログラムを頒布する場合は</a:t>
            </a:r>
            <a:r>
              <a:rPr lang="en-US" altLang="ja-JP" sz="1400" dirty="0" smtClean="0">
                <a:latin typeface="Arial" charset="0"/>
              </a:rPr>
              <a:t>GPL</a:t>
            </a:r>
            <a:r>
              <a:rPr lang="ja-JP" altLang="en-US" sz="1400" dirty="0" smtClean="0">
                <a:latin typeface="Arial" charset="0"/>
              </a:rPr>
              <a:t>ライセンスで公開しなければならないという規定がある。</a:t>
            </a:r>
            <a:endParaRPr lang="en-US" altLang="ja-JP" sz="1400" dirty="0" smtClean="0">
              <a:latin typeface="Arial" charset="0"/>
            </a:endParaRPr>
          </a:p>
          <a:p>
            <a:pPr eaLnBrk="1" hangingPunct="1"/>
            <a:r>
              <a:rPr lang="ja-JP" altLang="en-US" sz="1400" dirty="0" smtClean="0">
                <a:latin typeface="Arial" charset="0"/>
              </a:rPr>
              <a:t>伝播あるいは汚染問題と呼ばれ、商用ソフトベンダーが</a:t>
            </a:r>
            <a:r>
              <a:rPr lang="en-US" altLang="ja-JP" sz="1400" dirty="0" smtClean="0">
                <a:latin typeface="Arial" charset="0"/>
              </a:rPr>
              <a:t>Linux</a:t>
            </a:r>
            <a:r>
              <a:rPr lang="ja-JP" altLang="en-US" sz="1400" dirty="0" smtClean="0">
                <a:latin typeface="Arial" charset="0"/>
              </a:rPr>
              <a:t>用のソフトウェアを開発・販売する際の障害になっている。</a:t>
            </a:r>
            <a:endParaRPr lang="en-US" altLang="ja-JP" sz="1400" dirty="0" smtClean="0">
              <a:latin typeface="Arial" charset="0"/>
            </a:endParaRPr>
          </a:p>
          <a:p>
            <a:pPr eaLnBrk="1" hangingPunct="1"/>
            <a:r>
              <a:rPr lang="ja-JP" altLang="en-US" sz="1400" dirty="0" smtClean="0">
                <a:latin typeface="Arial" charset="0"/>
              </a:rPr>
              <a:t>たとえば、</a:t>
            </a:r>
            <a:r>
              <a:rPr lang="en-US" altLang="ja-JP" sz="1400" dirty="0" smtClean="0">
                <a:latin typeface="Arial" charset="0"/>
              </a:rPr>
              <a:t>Oracle</a:t>
            </a:r>
            <a:r>
              <a:rPr lang="ja-JP" altLang="en-US" sz="1400" dirty="0" smtClean="0">
                <a:latin typeface="Arial" charset="0"/>
              </a:rPr>
              <a:t>を</a:t>
            </a:r>
            <a:r>
              <a:rPr lang="en-US" altLang="ja-JP" sz="1400" dirty="0" smtClean="0">
                <a:latin typeface="Arial" charset="0"/>
              </a:rPr>
              <a:t>Linux</a:t>
            </a:r>
            <a:r>
              <a:rPr lang="ja-JP" altLang="en-US" sz="1400" dirty="0" smtClean="0">
                <a:latin typeface="Arial" charset="0"/>
              </a:rPr>
              <a:t>に移植した場合、</a:t>
            </a:r>
            <a:r>
              <a:rPr lang="en-US" altLang="ja-JP" sz="1400" dirty="0" smtClean="0">
                <a:latin typeface="Arial" charset="0"/>
              </a:rPr>
              <a:t>Oracle</a:t>
            </a:r>
            <a:r>
              <a:rPr lang="ja-JP" altLang="en-US" sz="1400" dirty="0" smtClean="0">
                <a:latin typeface="Arial" charset="0"/>
              </a:rPr>
              <a:t>の頒布の際にも</a:t>
            </a:r>
            <a:r>
              <a:rPr lang="en-US" altLang="ja-JP" sz="1400" dirty="0" smtClean="0">
                <a:latin typeface="Arial" charset="0"/>
              </a:rPr>
              <a:t>GPL</a:t>
            </a:r>
            <a:r>
              <a:rPr lang="ja-JP" altLang="en-US" sz="1400" dirty="0" smtClean="0">
                <a:latin typeface="Arial" charset="0"/>
              </a:rPr>
              <a:t>の条件で頒布しなければならない。これは、</a:t>
            </a:r>
            <a:r>
              <a:rPr lang="en-US" altLang="ja-JP" sz="1400" dirty="0" smtClean="0">
                <a:latin typeface="Arial" charset="0"/>
              </a:rPr>
              <a:t>Oracle</a:t>
            </a:r>
            <a:r>
              <a:rPr lang="ja-JP" altLang="en-US" sz="1400" dirty="0" smtClean="0">
                <a:latin typeface="Arial" charset="0"/>
              </a:rPr>
              <a:t>のソースコードを公開しなければならないことを意味する。</a:t>
            </a:r>
            <a:r>
              <a:rPr lang="en-US" altLang="ja-JP" sz="1400" dirty="0" smtClean="0">
                <a:latin typeface="Arial" charset="0"/>
              </a:rPr>
              <a:t>Oracle</a:t>
            </a:r>
            <a:r>
              <a:rPr lang="ja-JP" altLang="en-US" sz="1400" dirty="0" smtClean="0">
                <a:latin typeface="Arial" charset="0"/>
              </a:rPr>
              <a:t>にとってはとんでもない話。</a:t>
            </a:r>
            <a:endParaRPr lang="en-US" altLang="ja-JP" sz="1400" dirty="0" smtClean="0">
              <a:latin typeface="Arial" charset="0"/>
            </a:endParaRPr>
          </a:p>
          <a:p>
            <a:pPr eaLnBrk="1" hangingPunct="1"/>
            <a:r>
              <a:rPr lang="ja-JP" altLang="en-US" sz="1400" dirty="0" smtClean="0">
                <a:latin typeface="Arial" charset="0"/>
              </a:rPr>
              <a:t>これでは、</a:t>
            </a:r>
            <a:r>
              <a:rPr lang="en-US" altLang="ja-JP" sz="1400" dirty="0" smtClean="0">
                <a:latin typeface="Arial" charset="0"/>
              </a:rPr>
              <a:t>Linux</a:t>
            </a:r>
            <a:r>
              <a:rPr lang="ja-JP" altLang="en-US" sz="1400" dirty="0" smtClean="0">
                <a:latin typeface="Arial" charset="0"/>
              </a:rPr>
              <a:t>用のアプリケーションは</a:t>
            </a:r>
            <a:r>
              <a:rPr lang="en-US" altLang="ja-JP" sz="1400" dirty="0" smtClean="0">
                <a:latin typeface="Arial" charset="0"/>
              </a:rPr>
              <a:t>OSS</a:t>
            </a:r>
            <a:r>
              <a:rPr lang="ja-JP" altLang="en-US" sz="1400" dirty="0" smtClean="0">
                <a:latin typeface="Arial" charset="0"/>
              </a:rPr>
              <a:t>以外には出てこなくなる。</a:t>
            </a:r>
            <a:endParaRPr lang="en-US" altLang="ja-JP" sz="1400" dirty="0" smtClean="0">
              <a:latin typeface="Arial" charset="0"/>
            </a:endParaRPr>
          </a:p>
          <a:p>
            <a:pPr eaLnBrk="1" hangingPunct="1"/>
            <a:r>
              <a:rPr lang="ja-JP" altLang="en-US" sz="1400" dirty="0" smtClean="0">
                <a:latin typeface="Arial" charset="0"/>
              </a:rPr>
              <a:t>このため、ライセンス条件を見直した</a:t>
            </a:r>
            <a:r>
              <a:rPr lang="en-US" altLang="ja-JP" sz="1400" dirty="0" smtClean="0">
                <a:latin typeface="Arial" charset="0"/>
              </a:rPr>
              <a:t>OSS</a:t>
            </a:r>
            <a:r>
              <a:rPr lang="ja-JP" altLang="en-US" sz="1400" dirty="0" smtClean="0">
                <a:latin typeface="Arial" charset="0"/>
              </a:rPr>
              <a:t>ライセンスも出てきているが、</a:t>
            </a:r>
            <a:r>
              <a:rPr lang="en-US" altLang="ja-JP" sz="1400" dirty="0" smtClean="0">
                <a:latin typeface="Arial" charset="0"/>
              </a:rPr>
              <a:t>Linux</a:t>
            </a:r>
            <a:r>
              <a:rPr lang="ja-JP" altLang="en-US" sz="1400" dirty="0" smtClean="0">
                <a:latin typeface="Arial" charset="0"/>
              </a:rPr>
              <a:t>カーネル自身は依然として</a:t>
            </a:r>
            <a:r>
              <a:rPr lang="en-US" altLang="ja-JP" sz="1400" dirty="0" smtClean="0">
                <a:latin typeface="Arial" charset="0"/>
              </a:rPr>
              <a:t>GPL</a:t>
            </a:r>
            <a:r>
              <a:rPr lang="ja-JP" altLang="en-US" sz="1400" dirty="0" smtClean="0">
                <a:latin typeface="Arial" charset="0"/>
              </a:rPr>
              <a:t>のため、</a:t>
            </a:r>
            <a:r>
              <a:rPr lang="en-US" altLang="ja-JP" sz="1400" dirty="0" smtClean="0">
                <a:latin typeface="Arial" charset="0"/>
              </a:rPr>
              <a:t>Linux</a:t>
            </a:r>
            <a:r>
              <a:rPr lang="ja-JP" altLang="en-US" sz="1400" dirty="0" smtClean="0">
                <a:latin typeface="Arial" charset="0"/>
              </a:rPr>
              <a:t>アプリ開発に際しては、十分な検討が必要。</a:t>
            </a:r>
            <a:endParaRPr lang="en-US" altLang="ja-JP" sz="1400" dirty="0" smtClean="0">
              <a:latin typeface="Arial" charset="0"/>
            </a:endParaRPr>
          </a:p>
        </p:txBody>
      </p:sp>
      <p:sp>
        <p:nvSpPr>
          <p:cNvPr id="5" name="角丸四角形 4"/>
          <p:cNvSpPr/>
          <p:nvPr/>
        </p:nvSpPr>
        <p:spPr>
          <a:xfrm>
            <a:off x="3857625" y="1214438"/>
            <a:ext cx="4786313" cy="1500187"/>
          </a:xfrm>
          <a:prstGeom prst="roundRect">
            <a:avLst>
              <a:gd name="adj" fmla="val 0"/>
            </a:avLst>
          </a:prstGeom>
          <a:solidFill>
            <a:srgbClr val="4168A7"/>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ja-JP" altLang="en-US" sz="2000" dirty="0">
                <a:latin typeface="Arial" pitchFamily="34" charset="0"/>
              </a:rPr>
              <a:t>たとえば、「</a:t>
            </a:r>
            <a:r>
              <a:rPr lang="en-US" altLang="ja-JP" sz="2000" dirty="0">
                <a:latin typeface="Arial" pitchFamily="34" charset="0"/>
              </a:rPr>
              <a:t>Linux</a:t>
            </a:r>
            <a:r>
              <a:rPr lang="ja-JP" altLang="en-US" sz="2000" dirty="0">
                <a:latin typeface="Arial" pitchFamily="34" charset="0"/>
              </a:rPr>
              <a:t>上のアプリケーションを頒布する場合は、すべてソースを公開し、無制限の配布・利用を認めなければならない」ということ</a:t>
            </a:r>
          </a:p>
        </p:txBody>
      </p:sp>
      <p:sp>
        <p:nvSpPr>
          <p:cNvPr id="8" name="角丸四角形 7"/>
          <p:cNvSpPr/>
          <p:nvPr/>
        </p:nvSpPr>
        <p:spPr>
          <a:xfrm>
            <a:off x="3857625" y="2928938"/>
            <a:ext cx="4786313" cy="1500187"/>
          </a:xfrm>
          <a:prstGeom prst="roundRect">
            <a:avLst>
              <a:gd name="adj" fmla="val 0"/>
            </a:avLst>
          </a:prstGeom>
          <a:solidFill>
            <a:srgbClr val="FF660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FFFFFF"/>
                </a:solidFill>
                <a:latin typeface="Arial" pitchFamily="34" charset="0"/>
              </a:rPr>
              <a:t>しかし、これでは商用の有力ソフトは</a:t>
            </a:r>
            <a:r>
              <a:rPr lang="en-US" altLang="ja-JP" sz="2000" dirty="0">
                <a:solidFill>
                  <a:srgbClr val="FFFFFF"/>
                </a:solidFill>
                <a:latin typeface="Arial" pitchFamily="34" charset="0"/>
              </a:rPr>
              <a:t>Linux</a:t>
            </a:r>
            <a:r>
              <a:rPr lang="ja-JP" altLang="en-US" sz="2000" dirty="0">
                <a:solidFill>
                  <a:srgbClr val="FFFFFF"/>
                </a:solidFill>
                <a:latin typeface="Arial" pitchFamily="34" charset="0"/>
              </a:rPr>
              <a:t>に対応しなくなる</a:t>
            </a:r>
            <a:endParaRPr lang="en-US" altLang="ja-JP" sz="2000" dirty="0">
              <a:solidFill>
                <a:srgbClr val="FFFFFF"/>
              </a:solidFill>
              <a:latin typeface="Arial" pitchFamily="34" charset="0"/>
            </a:endParaRPr>
          </a:p>
          <a:p>
            <a:pPr algn="ctr">
              <a:defRPr/>
            </a:pPr>
            <a:r>
              <a:rPr lang="ja-JP" altLang="en-US" sz="2000" dirty="0">
                <a:solidFill>
                  <a:srgbClr val="FFFFFF"/>
                </a:solidFill>
                <a:latin typeface="Arial" pitchFamily="34" charset="0"/>
              </a:rPr>
              <a:t>（商用ソフトウェアベンダーにとって、ソース公開は自殺行為）</a:t>
            </a:r>
          </a:p>
        </p:txBody>
      </p:sp>
      <p:grpSp>
        <p:nvGrpSpPr>
          <p:cNvPr id="2" name="グループ化 8"/>
          <p:cNvGrpSpPr>
            <a:grpSpLocks/>
          </p:cNvGrpSpPr>
          <p:nvPr/>
        </p:nvGrpSpPr>
        <p:grpSpPr bwMode="auto">
          <a:xfrm>
            <a:off x="3857625" y="4357688"/>
            <a:ext cx="4786313" cy="1928812"/>
            <a:chOff x="3857625" y="4357688"/>
            <a:chExt cx="4786313" cy="1928812"/>
          </a:xfrm>
        </p:grpSpPr>
        <p:sp>
          <p:nvSpPr>
            <p:cNvPr id="6" name="角丸四角形 5"/>
            <p:cNvSpPr/>
            <p:nvPr/>
          </p:nvSpPr>
          <p:spPr>
            <a:xfrm>
              <a:off x="3857625" y="5286375"/>
              <a:ext cx="4786313" cy="1000125"/>
            </a:xfrm>
            <a:prstGeom prst="roundRect">
              <a:avLst>
                <a:gd name="adj" fmla="val 0"/>
              </a:avLst>
            </a:prstGeom>
            <a:solidFill>
              <a:srgbClr val="4168A7"/>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latin typeface="Arial" pitchFamily="34" charset="0"/>
                </a:rPr>
                <a:t>回避策：より規定の緩いライセンス</a:t>
              </a:r>
              <a:endParaRPr lang="en-US" altLang="ja-JP" sz="2000" dirty="0">
                <a:latin typeface="Arial" pitchFamily="34" charset="0"/>
              </a:endParaRPr>
            </a:p>
            <a:p>
              <a:pPr algn="ctr">
                <a:defRPr/>
              </a:pPr>
              <a:r>
                <a:rPr lang="ja-JP" altLang="en-US" sz="1400" dirty="0">
                  <a:latin typeface="Arial" pitchFamily="34" charset="0"/>
                </a:rPr>
                <a:t>（</a:t>
              </a:r>
              <a:r>
                <a:rPr lang="en-US" altLang="ja-JP" sz="1400" dirty="0">
                  <a:latin typeface="Arial" pitchFamily="34" charset="0"/>
                </a:rPr>
                <a:t>LGPL</a:t>
              </a:r>
              <a:r>
                <a:rPr lang="ja-JP" altLang="en-US" sz="1400" dirty="0" err="1">
                  <a:latin typeface="Arial" pitchFamily="34" charset="0"/>
                </a:rPr>
                <a:t>、</a:t>
              </a:r>
              <a:r>
                <a:rPr lang="en-US" altLang="ja-JP" sz="1400" dirty="0">
                  <a:latin typeface="Arial" pitchFamily="34" charset="0"/>
                </a:rPr>
                <a:t>BSD</a:t>
              </a:r>
              <a:r>
                <a:rPr lang="ja-JP" altLang="en-US" sz="1400" dirty="0">
                  <a:latin typeface="Arial" pitchFamily="34" charset="0"/>
                </a:rPr>
                <a:t>ライセンスなどの</a:t>
              </a:r>
              <a:r>
                <a:rPr lang="en-US" altLang="ja-JP" sz="1400" dirty="0">
                  <a:latin typeface="Arial" pitchFamily="34" charset="0"/>
                </a:rPr>
                <a:t>OSS</a:t>
              </a:r>
              <a:r>
                <a:rPr lang="ja-JP" altLang="en-US" sz="1400" dirty="0">
                  <a:latin typeface="Arial" pitchFamily="34" charset="0"/>
                </a:rPr>
                <a:t>ライセンス）</a:t>
              </a:r>
            </a:p>
          </p:txBody>
        </p:sp>
        <p:sp>
          <p:nvSpPr>
            <p:cNvPr id="13320" name="右矢印 6"/>
            <p:cNvSpPr>
              <a:spLocks noChangeArrowheads="1"/>
            </p:cNvSpPr>
            <p:nvPr/>
          </p:nvSpPr>
          <p:spPr bwMode="auto">
            <a:xfrm rot="5400000">
              <a:off x="5715001" y="4286250"/>
              <a:ext cx="1071562" cy="1214437"/>
            </a:xfrm>
            <a:prstGeom prst="rightArrow">
              <a:avLst>
                <a:gd name="adj1" fmla="val 50000"/>
                <a:gd name="adj2" fmla="val 50000"/>
              </a:avLst>
            </a:prstGeom>
            <a:solidFill>
              <a:srgbClr val="CBD7EB"/>
            </a:solidFill>
            <a:ln w="38100" algn="ctr">
              <a:noFill/>
              <a:round/>
              <a:headEnd/>
              <a:tailEnd/>
            </a:ln>
            <a:scene3d>
              <a:camera prst="orthographicFront"/>
              <a:lightRig rig="threePt" dir="t"/>
            </a:scene3d>
            <a:sp3d/>
          </p:spPr>
          <p:txBody>
            <a:bodyPr anchor="ctr"/>
            <a:lstStyle/>
            <a:p>
              <a:pPr>
                <a:spcBef>
                  <a:spcPct val="20000"/>
                </a:spcBef>
                <a:defRPr/>
              </a:pPr>
              <a:endParaRPr kumimoji="0" lang="ja-JP" altLang="en-US" sz="1400">
                <a:solidFill>
                  <a:srgbClr val="484848"/>
                </a:solidFill>
                <a:ea typeface="ＭＳ Ｐゴシック" charset="-128"/>
              </a:endParaRPr>
            </a:p>
          </p:txBody>
        </p:sp>
      </p:grpSp>
    </p:spTree>
    <p:extLst>
      <p:ext uri="{BB962C8B-B14F-4D97-AF65-F5344CB8AC3E}">
        <p14:creationId xmlns:p14="http://schemas.microsoft.com/office/powerpoint/2010/main" val="2257255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7358063" y="5429250"/>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OSS</a:t>
            </a:r>
            <a:endParaRPr lang="ja-JP" altLang="en-US" sz="1200" dirty="0">
              <a:solidFill>
                <a:schemeClr val="bg1"/>
              </a:solidFill>
            </a:endParaRPr>
          </a:p>
        </p:txBody>
      </p:sp>
      <p:sp>
        <p:nvSpPr>
          <p:cNvPr id="19" name="角丸四角形 18"/>
          <p:cNvSpPr/>
          <p:nvPr/>
        </p:nvSpPr>
        <p:spPr>
          <a:xfrm>
            <a:off x="7358063" y="4357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フリーソフト</a:t>
            </a:r>
          </a:p>
        </p:txBody>
      </p:sp>
      <p:grpSp>
        <p:nvGrpSpPr>
          <p:cNvPr id="2" name="グループ化 38"/>
          <p:cNvGrpSpPr>
            <a:grpSpLocks/>
          </p:cNvGrpSpPr>
          <p:nvPr/>
        </p:nvGrpSpPr>
        <p:grpSpPr bwMode="auto">
          <a:xfrm>
            <a:off x="857250" y="3143250"/>
            <a:ext cx="8001000" cy="571500"/>
            <a:chOff x="857250" y="3143250"/>
            <a:chExt cx="8001000" cy="571500"/>
          </a:xfrm>
        </p:grpSpPr>
        <p:sp>
          <p:nvSpPr>
            <p:cNvPr id="13" name="角丸四角形 12"/>
            <p:cNvSpPr/>
            <p:nvPr/>
          </p:nvSpPr>
          <p:spPr>
            <a:xfrm>
              <a:off x="7358063" y="3214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フリーウェア</a:t>
              </a:r>
              <a:r>
                <a:rPr lang="en-US" altLang="ja-JP" sz="1200" dirty="0">
                  <a:solidFill>
                    <a:schemeClr val="bg1"/>
                  </a:solidFill>
                </a:rPr>
                <a:t>/PDS</a:t>
              </a:r>
              <a:endParaRPr lang="ja-JP" altLang="en-US" sz="1200" dirty="0">
                <a:solidFill>
                  <a:schemeClr val="bg1"/>
                </a:solidFill>
              </a:endParaRPr>
            </a:p>
          </p:txBody>
        </p:sp>
        <p:sp>
          <p:nvSpPr>
            <p:cNvPr id="13352" name="右矢印 66"/>
            <p:cNvSpPr>
              <a:spLocks noChangeArrowheads="1"/>
            </p:cNvSpPr>
            <p:nvPr/>
          </p:nvSpPr>
          <p:spPr bwMode="auto">
            <a:xfrm>
              <a:off x="857250" y="3143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2295" name="右矢印 67"/>
          <p:cNvSpPr>
            <a:spLocks noChangeArrowheads="1"/>
          </p:cNvSpPr>
          <p:nvPr/>
        </p:nvSpPr>
        <p:spPr bwMode="auto">
          <a:xfrm>
            <a:off x="857250" y="4286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12296" name="右矢印 68"/>
          <p:cNvSpPr>
            <a:spLocks noChangeArrowheads="1"/>
          </p:cNvSpPr>
          <p:nvPr/>
        </p:nvSpPr>
        <p:spPr bwMode="auto">
          <a:xfrm>
            <a:off x="857250" y="5357813"/>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39"/>
          <p:cNvGrpSpPr>
            <a:grpSpLocks/>
          </p:cNvGrpSpPr>
          <p:nvPr/>
        </p:nvGrpSpPr>
        <p:grpSpPr bwMode="auto">
          <a:xfrm>
            <a:off x="857250" y="2071688"/>
            <a:ext cx="8001000" cy="500062"/>
            <a:chOff x="857250" y="2071688"/>
            <a:chExt cx="8001000" cy="500062"/>
          </a:xfrm>
        </p:grpSpPr>
        <p:sp>
          <p:nvSpPr>
            <p:cNvPr id="7" name="角丸四角形 6"/>
            <p:cNvSpPr/>
            <p:nvPr/>
          </p:nvSpPr>
          <p:spPr>
            <a:xfrm>
              <a:off x="7358063" y="2098675"/>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商用ソフト</a:t>
              </a:r>
            </a:p>
          </p:txBody>
        </p:sp>
        <p:sp>
          <p:nvSpPr>
            <p:cNvPr id="13350" name="右矢印 65"/>
            <p:cNvSpPr>
              <a:spLocks noChangeArrowheads="1"/>
            </p:cNvSpPr>
            <p:nvPr/>
          </p:nvSpPr>
          <p:spPr bwMode="auto">
            <a:xfrm>
              <a:off x="857250" y="2071688"/>
              <a:ext cx="6572250" cy="500062"/>
            </a:xfrm>
            <a:prstGeom prst="rightArrow">
              <a:avLst>
                <a:gd name="adj1" fmla="val 75343"/>
                <a:gd name="adj2" fmla="val 48616"/>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7424" name="タイトル 1"/>
          <p:cNvSpPr>
            <a:spLocks noGrp="1"/>
          </p:cNvSpPr>
          <p:nvPr>
            <p:ph type="title"/>
          </p:nvPr>
        </p:nvSpPr>
        <p:spPr/>
        <p:txBody>
          <a:bodyPr/>
          <a:lstStyle/>
          <a:p>
            <a:r>
              <a:rPr lang="ja-JP" altLang="en-US" smtClean="0">
                <a:latin typeface="Arial" charset="0"/>
              </a:rPr>
              <a:t>たとえば、本</a:t>
            </a:r>
            <a:r>
              <a:rPr lang="en-US" altLang="ja-JP" smtClean="0">
                <a:latin typeface="Arial" charset="0"/>
              </a:rPr>
              <a:t>IT</a:t>
            </a:r>
            <a:r>
              <a:rPr lang="ja-JP" altLang="en-US" smtClean="0">
                <a:latin typeface="Arial" charset="0"/>
              </a:rPr>
              <a:t>塾の</a:t>
            </a:r>
            <a:r>
              <a:rPr lang="en-US" altLang="ja-JP" smtClean="0">
                <a:latin typeface="Arial" charset="0"/>
              </a:rPr>
              <a:t>PPT</a:t>
            </a:r>
            <a:r>
              <a:rPr lang="ja-JP" altLang="en-US" smtClean="0">
                <a:latin typeface="Arial" charset="0"/>
              </a:rPr>
              <a:t>ファイルは</a:t>
            </a:r>
          </a:p>
        </p:txBody>
      </p:sp>
      <p:pic>
        <p:nvPicPr>
          <p:cNvPr id="122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030413"/>
            <a:ext cx="5413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35715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配布形態</a:t>
            </a:r>
          </a:p>
        </p:txBody>
      </p:sp>
      <p:sp>
        <p:nvSpPr>
          <p:cNvPr id="10" name="角丸四角形 9"/>
          <p:cNvSpPr/>
          <p:nvPr/>
        </p:nvSpPr>
        <p:spPr>
          <a:xfrm>
            <a:off x="299638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再配布</a:t>
            </a:r>
          </a:p>
        </p:txBody>
      </p:sp>
      <p:sp>
        <p:nvSpPr>
          <p:cNvPr id="11" name="角丸四角形 10"/>
          <p:cNvSpPr/>
          <p:nvPr/>
        </p:nvSpPr>
        <p:spPr>
          <a:xfrm>
            <a:off x="428396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条件</a:t>
            </a:r>
          </a:p>
        </p:txBody>
      </p:sp>
      <p:pic>
        <p:nvPicPr>
          <p:cNvPr id="123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178175"/>
            <a:ext cx="500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5394325"/>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322763"/>
            <a:ext cx="50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6"/>
          <p:cNvSpPr/>
          <p:nvPr/>
        </p:nvSpPr>
        <p:spPr>
          <a:xfrm>
            <a:off x="170023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改変</a:t>
            </a:r>
          </a:p>
        </p:txBody>
      </p:sp>
      <p:sp>
        <p:nvSpPr>
          <p:cNvPr id="12307" name="テキスト ボックス 27"/>
          <p:cNvSpPr txBox="1">
            <a:spLocks noChangeArrowheads="1"/>
          </p:cNvSpPr>
          <p:nvPr/>
        </p:nvSpPr>
        <p:spPr bwMode="auto">
          <a:xfrm>
            <a:off x="5519108" y="3151188"/>
            <a:ext cx="10823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著作権を放棄</a:t>
            </a:r>
            <a:endParaRPr lang="en-US" altLang="ja-JP" sz="1000">
              <a:latin typeface="+mn-lt"/>
              <a:ea typeface="+mn-ea"/>
            </a:endParaRPr>
          </a:p>
          <a:p>
            <a:pPr algn="ctr" eaLnBrk="1" hangingPunct="1"/>
            <a:r>
              <a:rPr lang="ja-JP" altLang="en-US" sz="1000">
                <a:latin typeface="+mn-lt"/>
                <a:ea typeface="+mn-ea"/>
              </a:rPr>
              <a:t>（主張しない）</a:t>
            </a:r>
            <a:endParaRPr lang="en-US" altLang="ja-JP" sz="1000">
              <a:latin typeface="+mn-lt"/>
              <a:ea typeface="+mn-ea"/>
            </a:endParaRPr>
          </a:p>
          <a:p>
            <a:pPr algn="ctr" eaLnBrk="1" hangingPunct="1"/>
            <a:r>
              <a:rPr lang="ja-JP" altLang="en-US" sz="1000">
                <a:latin typeface="+mn-lt"/>
                <a:ea typeface="+mn-ea"/>
              </a:rPr>
              <a:t>または規定なし</a:t>
            </a:r>
          </a:p>
        </p:txBody>
      </p:sp>
      <p:sp>
        <p:nvSpPr>
          <p:cNvPr id="12308" name="テキスト ボックス 32"/>
          <p:cNvSpPr txBox="1">
            <a:spLocks noChangeArrowheads="1"/>
          </p:cNvSpPr>
          <p:nvPr/>
        </p:nvSpPr>
        <p:spPr bwMode="auto">
          <a:xfrm>
            <a:off x="4421625" y="3305175"/>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制限なし</a:t>
            </a:r>
          </a:p>
        </p:txBody>
      </p:sp>
      <p:sp>
        <p:nvSpPr>
          <p:cNvPr id="12309" name="テキスト ボックス 38"/>
          <p:cNvSpPr txBox="1">
            <a:spLocks noChangeArrowheads="1"/>
          </p:cNvSpPr>
          <p:nvPr/>
        </p:nvSpPr>
        <p:spPr bwMode="auto">
          <a:xfrm>
            <a:off x="4314815" y="5443538"/>
            <a:ext cx="954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latin typeface="+mn-lt"/>
                <a:ea typeface="+mn-ea"/>
              </a:rPr>
              <a:t>再配布可</a:t>
            </a:r>
            <a:endParaRPr lang="en-US" altLang="ja-JP" sz="1000">
              <a:latin typeface="+mn-lt"/>
              <a:ea typeface="+mn-ea"/>
            </a:endParaRPr>
          </a:p>
        </p:txBody>
      </p:sp>
      <p:sp>
        <p:nvSpPr>
          <p:cNvPr id="12310" name="テキスト ボックス 41"/>
          <p:cNvSpPr txBox="1">
            <a:spLocks noChangeArrowheads="1"/>
          </p:cNvSpPr>
          <p:nvPr/>
        </p:nvSpPr>
        <p:spPr bwMode="auto">
          <a:xfrm>
            <a:off x="4249738" y="4371975"/>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solidFill>
                  <a:srgbClr val="C00000"/>
                </a:solidFill>
                <a:latin typeface="+mn-lt"/>
                <a:ea typeface="+mn-ea"/>
              </a:rPr>
              <a:t>同条件で再配布</a:t>
            </a:r>
          </a:p>
        </p:txBody>
      </p:sp>
      <p:sp>
        <p:nvSpPr>
          <p:cNvPr id="47" name="ドーナツ 46"/>
          <p:cNvSpPr/>
          <p:nvPr/>
        </p:nvSpPr>
        <p:spPr bwMode="auto">
          <a:xfrm>
            <a:off x="1928813"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312" name="円/楕円 47"/>
          <p:cNvSpPr>
            <a:spLocks noChangeArrowheads="1"/>
          </p:cNvSpPr>
          <p:nvPr/>
        </p:nvSpPr>
        <p:spPr bwMode="auto">
          <a:xfrm>
            <a:off x="3214688" y="5394325"/>
            <a:ext cx="500062" cy="500063"/>
          </a:xfrm>
          <a:prstGeom prst="ellipse">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4" name="グループ化 52"/>
          <p:cNvGrpSpPr>
            <a:grpSpLocks/>
          </p:cNvGrpSpPr>
          <p:nvPr/>
        </p:nvGrpSpPr>
        <p:grpSpPr bwMode="auto">
          <a:xfrm>
            <a:off x="1928813" y="2063750"/>
            <a:ext cx="500062" cy="500063"/>
            <a:chOff x="2857488" y="1857364"/>
            <a:chExt cx="500066" cy="500066"/>
          </a:xfrm>
        </p:grpSpPr>
        <p:cxnSp>
          <p:nvCxnSpPr>
            <p:cNvPr id="13347" name="直線コネクタ 49"/>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8" name="直線コネクタ 50"/>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4" name="ドーナツ 53"/>
          <p:cNvSpPr/>
          <p:nvPr/>
        </p:nvSpPr>
        <p:spPr bwMode="auto">
          <a:xfrm>
            <a:off x="3214688"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5" name="グループ化 55"/>
          <p:cNvGrpSpPr>
            <a:grpSpLocks/>
          </p:cNvGrpSpPr>
          <p:nvPr/>
        </p:nvGrpSpPr>
        <p:grpSpPr bwMode="auto">
          <a:xfrm>
            <a:off x="3214688" y="2063750"/>
            <a:ext cx="500062" cy="500063"/>
            <a:chOff x="2857488" y="1857364"/>
            <a:chExt cx="500066" cy="500066"/>
          </a:xfrm>
        </p:grpSpPr>
        <p:cxnSp>
          <p:nvCxnSpPr>
            <p:cNvPr id="13345" name="直線コネクタ 56"/>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6" name="直線コネクタ 57"/>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9" name="ドーナツ 58"/>
          <p:cNvSpPr/>
          <p:nvPr/>
        </p:nvSpPr>
        <p:spPr bwMode="auto">
          <a:xfrm>
            <a:off x="1928813" y="5394325"/>
            <a:ext cx="500062" cy="500063"/>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ドーナツ 60"/>
          <p:cNvSpPr/>
          <p:nvPr/>
        </p:nvSpPr>
        <p:spPr bwMode="auto">
          <a:xfrm>
            <a:off x="1928813" y="4322763"/>
            <a:ext cx="500062" cy="500062"/>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角丸四角形 61"/>
          <p:cNvSpPr/>
          <p:nvPr/>
        </p:nvSpPr>
        <p:spPr>
          <a:xfrm>
            <a:off x="551666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著作権</a:t>
            </a:r>
          </a:p>
        </p:txBody>
      </p:sp>
      <p:sp>
        <p:nvSpPr>
          <p:cNvPr id="12320" name="テキスト ボックス 62"/>
          <p:cNvSpPr txBox="1">
            <a:spLocks noChangeArrowheads="1"/>
          </p:cNvSpPr>
          <p:nvPr/>
        </p:nvSpPr>
        <p:spPr bwMode="auto">
          <a:xfrm>
            <a:off x="5575300" y="5519738"/>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1" name="テキスト ボックス 63"/>
          <p:cNvSpPr txBox="1">
            <a:spLocks noChangeArrowheads="1"/>
          </p:cNvSpPr>
          <p:nvPr/>
        </p:nvSpPr>
        <p:spPr bwMode="auto">
          <a:xfrm>
            <a:off x="5575300" y="4448175"/>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2" name="テキスト ボックス 64"/>
          <p:cNvSpPr txBox="1">
            <a:spLocks noChangeArrowheads="1"/>
          </p:cNvSpPr>
          <p:nvPr/>
        </p:nvSpPr>
        <p:spPr bwMode="auto">
          <a:xfrm>
            <a:off x="571500" y="2571750"/>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または紙</a:t>
            </a:r>
          </a:p>
        </p:txBody>
      </p:sp>
      <p:sp>
        <p:nvSpPr>
          <p:cNvPr id="41" name="二等辺三角形 40"/>
          <p:cNvSpPr>
            <a:spLocks noChangeArrowheads="1"/>
          </p:cNvSpPr>
          <p:nvPr/>
        </p:nvSpPr>
        <p:spPr bwMode="auto">
          <a:xfrm>
            <a:off x="3214688" y="4357688"/>
            <a:ext cx="500062" cy="428625"/>
          </a:xfrm>
          <a:prstGeom prst="triangle">
            <a:avLst>
              <a:gd name="adj" fmla="val 50000"/>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テキスト ボックス 63"/>
          <p:cNvSpPr txBox="1">
            <a:spLocks noChangeArrowheads="1"/>
          </p:cNvSpPr>
          <p:nvPr/>
        </p:nvSpPr>
        <p:spPr bwMode="auto">
          <a:xfrm>
            <a:off x="5575300" y="2189163"/>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44" name="テキスト ボックス 63"/>
          <p:cNvSpPr txBox="1">
            <a:spLocks noChangeArrowheads="1"/>
          </p:cNvSpPr>
          <p:nvPr/>
        </p:nvSpPr>
        <p:spPr bwMode="auto">
          <a:xfrm>
            <a:off x="4406900" y="2185988"/>
            <a:ext cx="825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再配布禁止</a:t>
            </a:r>
            <a:endParaRPr lang="en-US" altLang="ja-JP" sz="1000">
              <a:latin typeface="+mn-lt"/>
              <a:ea typeface="+mn-ea"/>
            </a:endParaRPr>
          </a:p>
        </p:txBody>
      </p:sp>
      <p:sp>
        <p:nvSpPr>
          <p:cNvPr id="6" name="正方形/長方形 5"/>
          <p:cNvSpPr/>
          <p:nvPr/>
        </p:nvSpPr>
        <p:spPr bwMode="auto">
          <a:xfrm>
            <a:off x="357158" y="3714750"/>
            <a:ext cx="1046490" cy="218306"/>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mn-lt"/>
                <a:ea typeface="+mn-ea"/>
              </a:rPr>
              <a:t>この塾の資料</a:t>
            </a:r>
            <a:endParaRPr kumimoji="0" lang="ja-JP" altLang="en-US" sz="1100" dirty="0">
              <a:solidFill>
                <a:schemeClr val="bg1"/>
              </a:solidFill>
              <a:latin typeface="+mn-lt"/>
              <a:ea typeface="+mn-ea"/>
            </a:endParaRPr>
          </a:p>
        </p:txBody>
      </p:sp>
    </p:spTree>
    <p:extLst>
      <p:ext uri="{BB962C8B-B14F-4D97-AF65-F5344CB8AC3E}">
        <p14:creationId xmlns:p14="http://schemas.microsoft.com/office/powerpoint/2010/main" val="2020372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fade">
                                      <p:cBhvr>
                                        <p:cTn id="7" dur="500"/>
                                        <p:tgtEl>
                                          <p:spTgt spid="123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307"/>
                                        </p:tgtEl>
                                        <p:attrNameLst>
                                          <p:attrName>style.visibility</p:attrName>
                                        </p:attrNameLst>
                                      </p:cBhvr>
                                      <p:to>
                                        <p:strVal val="visible"/>
                                      </p:to>
                                    </p:set>
                                    <p:anim calcmode="lin" valueType="num">
                                      <p:cBhvr additive="base">
                                        <p:cTn id="15" dur="500" fill="hold"/>
                                        <p:tgtEl>
                                          <p:spTgt spid="12307"/>
                                        </p:tgtEl>
                                        <p:attrNameLst>
                                          <p:attrName>ppt_x</p:attrName>
                                        </p:attrNameLst>
                                      </p:cBhvr>
                                      <p:tavLst>
                                        <p:tav tm="0">
                                          <p:val>
                                            <p:strVal val="0-#ppt_w/2"/>
                                          </p:val>
                                        </p:tav>
                                        <p:tav tm="100000">
                                          <p:val>
                                            <p:strVal val="#ppt_x"/>
                                          </p:val>
                                        </p:tav>
                                      </p:tavLst>
                                    </p:anim>
                                    <p:anim calcmode="lin" valueType="num">
                                      <p:cBhvr additive="base">
                                        <p:cTn id="16" dur="500" fill="hold"/>
                                        <p:tgtEl>
                                          <p:spTgt spid="1230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08"/>
                                        </p:tgtEl>
                                        <p:attrNameLst>
                                          <p:attrName>style.visibility</p:attrName>
                                        </p:attrNameLst>
                                      </p:cBhvr>
                                      <p:to>
                                        <p:strVal val="visible"/>
                                      </p:to>
                                    </p:set>
                                    <p:anim calcmode="lin" valueType="num">
                                      <p:cBhvr additive="base">
                                        <p:cTn id="19" dur="500" fill="hold"/>
                                        <p:tgtEl>
                                          <p:spTgt spid="12308"/>
                                        </p:tgtEl>
                                        <p:attrNameLst>
                                          <p:attrName>ppt_x</p:attrName>
                                        </p:attrNameLst>
                                      </p:cBhvr>
                                      <p:tavLst>
                                        <p:tav tm="0">
                                          <p:val>
                                            <p:strVal val="0-#ppt_w/2"/>
                                          </p:val>
                                        </p:tav>
                                        <p:tav tm="100000">
                                          <p:val>
                                            <p:strVal val="#ppt_x"/>
                                          </p:val>
                                        </p:tav>
                                      </p:tavLst>
                                    </p:anim>
                                    <p:anim calcmode="lin" valueType="num">
                                      <p:cBhvr additive="base">
                                        <p:cTn id="20" dur="500" fill="hold"/>
                                        <p:tgtEl>
                                          <p:spTgt spid="1230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12299"/>
                                        </p:tgtEl>
                                        <p:attrNameLst>
                                          <p:attrName>style.visibility</p:attrName>
                                        </p:attrNameLst>
                                      </p:cBhvr>
                                      <p:to>
                                        <p:strVal val="visible"/>
                                      </p:to>
                                    </p:set>
                                    <p:anim calcmode="lin" valueType="num">
                                      <p:cBhvr additive="base">
                                        <p:cTn id="38" dur="500" fill="hold"/>
                                        <p:tgtEl>
                                          <p:spTgt spid="12299"/>
                                        </p:tgtEl>
                                        <p:attrNameLst>
                                          <p:attrName>ppt_x</p:attrName>
                                        </p:attrNameLst>
                                      </p:cBhvr>
                                      <p:tavLst>
                                        <p:tav tm="0">
                                          <p:val>
                                            <p:strVal val="0-#ppt_w/2"/>
                                          </p:val>
                                        </p:tav>
                                        <p:tav tm="100000">
                                          <p:val>
                                            <p:strVal val="#ppt_x"/>
                                          </p:val>
                                        </p:tav>
                                      </p:tavLst>
                                    </p:anim>
                                    <p:anim calcmode="lin" valueType="num">
                                      <p:cBhvr additive="base">
                                        <p:cTn id="39" dur="500" fill="hold"/>
                                        <p:tgtEl>
                                          <p:spTgt spid="1229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0-#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2322"/>
                                        </p:tgtEl>
                                        <p:attrNameLst>
                                          <p:attrName>style.visibility</p:attrName>
                                        </p:attrNameLst>
                                      </p:cBhvr>
                                      <p:to>
                                        <p:strVal val="visible"/>
                                      </p:to>
                                    </p:set>
                                    <p:anim calcmode="lin" valueType="num">
                                      <p:cBhvr additive="base">
                                        <p:cTn id="58" dur="500" fill="hold"/>
                                        <p:tgtEl>
                                          <p:spTgt spid="12322"/>
                                        </p:tgtEl>
                                        <p:attrNameLst>
                                          <p:attrName>ppt_x</p:attrName>
                                        </p:attrNameLst>
                                      </p:cBhvr>
                                      <p:tavLst>
                                        <p:tav tm="0">
                                          <p:val>
                                            <p:strVal val="0-#ppt_w/2"/>
                                          </p:val>
                                        </p:tav>
                                        <p:tav tm="100000">
                                          <p:val>
                                            <p:strVal val="#ppt_x"/>
                                          </p:val>
                                        </p:tav>
                                      </p:tavLst>
                                    </p:anim>
                                    <p:anim calcmode="lin" valueType="num">
                                      <p:cBhvr additive="base">
                                        <p:cTn id="59" dur="500" fill="hold"/>
                                        <p:tgtEl>
                                          <p:spTgt spid="12322"/>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2295"/>
                                        </p:tgtEl>
                                        <p:attrNameLst>
                                          <p:attrName>style.visibility</p:attrName>
                                        </p:attrNameLst>
                                      </p:cBhvr>
                                      <p:to>
                                        <p:strVal val="visible"/>
                                      </p:to>
                                    </p:set>
                                    <p:anim calcmode="lin" valueType="num">
                                      <p:cBhvr additive="base">
                                        <p:cTn id="79" dur="500" fill="hold"/>
                                        <p:tgtEl>
                                          <p:spTgt spid="12295"/>
                                        </p:tgtEl>
                                        <p:attrNameLst>
                                          <p:attrName>ppt_x</p:attrName>
                                        </p:attrNameLst>
                                      </p:cBhvr>
                                      <p:tavLst>
                                        <p:tav tm="0">
                                          <p:val>
                                            <p:strVal val="0-#ppt_w/2"/>
                                          </p:val>
                                        </p:tav>
                                        <p:tav tm="100000">
                                          <p:val>
                                            <p:strVal val="#ppt_x"/>
                                          </p:val>
                                        </p:tav>
                                      </p:tavLst>
                                    </p:anim>
                                    <p:anim calcmode="lin" valueType="num">
                                      <p:cBhvr additive="base">
                                        <p:cTn id="80" dur="500" fill="hold"/>
                                        <p:tgtEl>
                                          <p:spTgt spid="1229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12296"/>
                                        </p:tgtEl>
                                        <p:attrNameLst>
                                          <p:attrName>style.visibility</p:attrName>
                                        </p:attrNameLst>
                                      </p:cBhvr>
                                      <p:to>
                                        <p:strVal val="visible"/>
                                      </p:to>
                                    </p:set>
                                    <p:anim calcmode="lin" valueType="num">
                                      <p:cBhvr additive="base">
                                        <p:cTn id="83" dur="500" fill="hold"/>
                                        <p:tgtEl>
                                          <p:spTgt spid="12296"/>
                                        </p:tgtEl>
                                        <p:attrNameLst>
                                          <p:attrName>ppt_x</p:attrName>
                                        </p:attrNameLst>
                                      </p:cBhvr>
                                      <p:tavLst>
                                        <p:tav tm="0">
                                          <p:val>
                                            <p:strVal val="0-#ppt_w/2"/>
                                          </p:val>
                                        </p:tav>
                                        <p:tav tm="100000">
                                          <p:val>
                                            <p:strVal val="#ppt_x"/>
                                          </p:val>
                                        </p:tav>
                                      </p:tavLst>
                                    </p:anim>
                                    <p:anim calcmode="lin" valueType="num">
                                      <p:cBhvr additive="base">
                                        <p:cTn id="84" dur="500" fill="hold"/>
                                        <p:tgtEl>
                                          <p:spTgt spid="12296"/>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12304"/>
                                        </p:tgtEl>
                                        <p:attrNameLst>
                                          <p:attrName>style.visibility</p:attrName>
                                        </p:attrNameLst>
                                      </p:cBhvr>
                                      <p:to>
                                        <p:strVal val="visible"/>
                                      </p:to>
                                    </p:set>
                                    <p:anim calcmode="lin" valueType="num">
                                      <p:cBhvr additive="base">
                                        <p:cTn id="87" dur="500" fill="hold"/>
                                        <p:tgtEl>
                                          <p:spTgt spid="12304"/>
                                        </p:tgtEl>
                                        <p:attrNameLst>
                                          <p:attrName>ppt_x</p:attrName>
                                        </p:attrNameLst>
                                      </p:cBhvr>
                                      <p:tavLst>
                                        <p:tav tm="0">
                                          <p:val>
                                            <p:strVal val="0-#ppt_w/2"/>
                                          </p:val>
                                        </p:tav>
                                        <p:tav tm="100000">
                                          <p:val>
                                            <p:strVal val="#ppt_x"/>
                                          </p:val>
                                        </p:tav>
                                      </p:tavLst>
                                    </p:anim>
                                    <p:anim calcmode="lin" valueType="num">
                                      <p:cBhvr additive="base">
                                        <p:cTn id="88" dur="500" fill="hold"/>
                                        <p:tgtEl>
                                          <p:spTgt spid="12304"/>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12305"/>
                                        </p:tgtEl>
                                        <p:attrNameLst>
                                          <p:attrName>style.visibility</p:attrName>
                                        </p:attrNameLst>
                                      </p:cBhvr>
                                      <p:to>
                                        <p:strVal val="visible"/>
                                      </p:to>
                                    </p:set>
                                    <p:anim calcmode="lin" valueType="num">
                                      <p:cBhvr additive="base">
                                        <p:cTn id="91" dur="500" fill="hold"/>
                                        <p:tgtEl>
                                          <p:spTgt spid="12305"/>
                                        </p:tgtEl>
                                        <p:attrNameLst>
                                          <p:attrName>ppt_x</p:attrName>
                                        </p:attrNameLst>
                                      </p:cBhvr>
                                      <p:tavLst>
                                        <p:tav tm="0">
                                          <p:val>
                                            <p:strVal val="0-#ppt_w/2"/>
                                          </p:val>
                                        </p:tav>
                                        <p:tav tm="100000">
                                          <p:val>
                                            <p:strVal val="#ppt_x"/>
                                          </p:val>
                                        </p:tav>
                                      </p:tavLst>
                                    </p:anim>
                                    <p:anim calcmode="lin" valueType="num">
                                      <p:cBhvr additive="base">
                                        <p:cTn id="92" dur="500" fill="hold"/>
                                        <p:tgtEl>
                                          <p:spTgt spid="1230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12309"/>
                                        </p:tgtEl>
                                        <p:attrNameLst>
                                          <p:attrName>style.visibility</p:attrName>
                                        </p:attrNameLst>
                                      </p:cBhvr>
                                      <p:to>
                                        <p:strVal val="visible"/>
                                      </p:to>
                                    </p:set>
                                    <p:anim calcmode="lin" valueType="num">
                                      <p:cBhvr additive="base">
                                        <p:cTn id="95" dur="500" fill="hold"/>
                                        <p:tgtEl>
                                          <p:spTgt spid="12309"/>
                                        </p:tgtEl>
                                        <p:attrNameLst>
                                          <p:attrName>ppt_x</p:attrName>
                                        </p:attrNameLst>
                                      </p:cBhvr>
                                      <p:tavLst>
                                        <p:tav tm="0">
                                          <p:val>
                                            <p:strVal val="0-#ppt_w/2"/>
                                          </p:val>
                                        </p:tav>
                                        <p:tav tm="100000">
                                          <p:val>
                                            <p:strVal val="#ppt_x"/>
                                          </p:val>
                                        </p:tav>
                                      </p:tavLst>
                                    </p:anim>
                                    <p:anim calcmode="lin" valueType="num">
                                      <p:cBhvr additive="base">
                                        <p:cTn id="96" dur="500" fill="hold"/>
                                        <p:tgtEl>
                                          <p:spTgt spid="1230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12310"/>
                                        </p:tgtEl>
                                        <p:attrNameLst>
                                          <p:attrName>style.visibility</p:attrName>
                                        </p:attrNameLst>
                                      </p:cBhvr>
                                      <p:to>
                                        <p:strVal val="visible"/>
                                      </p:to>
                                    </p:set>
                                    <p:anim calcmode="lin" valueType="num">
                                      <p:cBhvr additive="base">
                                        <p:cTn id="99" dur="500" fill="hold"/>
                                        <p:tgtEl>
                                          <p:spTgt spid="12310"/>
                                        </p:tgtEl>
                                        <p:attrNameLst>
                                          <p:attrName>ppt_x</p:attrName>
                                        </p:attrNameLst>
                                      </p:cBhvr>
                                      <p:tavLst>
                                        <p:tav tm="0">
                                          <p:val>
                                            <p:strVal val="0-#ppt_w/2"/>
                                          </p:val>
                                        </p:tav>
                                        <p:tav tm="100000">
                                          <p:val>
                                            <p:strVal val="#ppt_x"/>
                                          </p:val>
                                        </p:tav>
                                      </p:tavLst>
                                    </p:anim>
                                    <p:anim calcmode="lin" valueType="num">
                                      <p:cBhvr additive="base">
                                        <p:cTn id="100" dur="500" fill="hold"/>
                                        <p:tgtEl>
                                          <p:spTgt spid="12310"/>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12312"/>
                                        </p:tgtEl>
                                        <p:attrNameLst>
                                          <p:attrName>style.visibility</p:attrName>
                                        </p:attrNameLst>
                                      </p:cBhvr>
                                      <p:to>
                                        <p:strVal val="visible"/>
                                      </p:to>
                                    </p:set>
                                    <p:anim calcmode="lin" valueType="num">
                                      <p:cBhvr additive="base">
                                        <p:cTn id="103" dur="500" fill="hold"/>
                                        <p:tgtEl>
                                          <p:spTgt spid="12312"/>
                                        </p:tgtEl>
                                        <p:attrNameLst>
                                          <p:attrName>ppt_x</p:attrName>
                                        </p:attrNameLst>
                                      </p:cBhvr>
                                      <p:tavLst>
                                        <p:tav tm="0">
                                          <p:val>
                                            <p:strVal val="0-#ppt_w/2"/>
                                          </p:val>
                                        </p:tav>
                                        <p:tav tm="100000">
                                          <p:val>
                                            <p:strVal val="#ppt_x"/>
                                          </p:val>
                                        </p:tav>
                                      </p:tavLst>
                                    </p:anim>
                                    <p:anim calcmode="lin" valueType="num">
                                      <p:cBhvr additive="base">
                                        <p:cTn id="104" dur="500" fill="hold"/>
                                        <p:tgtEl>
                                          <p:spTgt spid="12312"/>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500" fill="hold"/>
                                        <p:tgtEl>
                                          <p:spTgt spid="59"/>
                                        </p:tgtEl>
                                        <p:attrNameLst>
                                          <p:attrName>ppt_x</p:attrName>
                                        </p:attrNameLst>
                                      </p:cBhvr>
                                      <p:tavLst>
                                        <p:tav tm="0">
                                          <p:val>
                                            <p:strVal val="0-#ppt_w/2"/>
                                          </p:val>
                                        </p:tav>
                                        <p:tav tm="100000">
                                          <p:val>
                                            <p:strVal val="#ppt_x"/>
                                          </p:val>
                                        </p:tav>
                                      </p:tavLst>
                                    </p:anim>
                                    <p:anim calcmode="lin" valueType="num">
                                      <p:cBhvr additive="base">
                                        <p:cTn id="112" dur="500" fill="hold"/>
                                        <p:tgtEl>
                                          <p:spTgt spid="59"/>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500" fill="hold"/>
                                        <p:tgtEl>
                                          <p:spTgt spid="61"/>
                                        </p:tgtEl>
                                        <p:attrNameLst>
                                          <p:attrName>ppt_x</p:attrName>
                                        </p:attrNameLst>
                                      </p:cBhvr>
                                      <p:tavLst>
                                        <p:tav tm="0">
                                          <p:val>
                                            <p:strVal val="0-#ppt_w/2"/>
                                          </p:val>
                                        </p:tav>
                                        <p:tav tm="100000">
                                          <p:val>
                                            <p:strVal val="#ppt_x"/>
                                          </p:val>
                                        </p:tav>
                                      </p:tavLst>
                                    </p:anim>
                                    <p:anim calcmode="lin" valueType="num">
                                      <p:cBhvr additive="base">
                                        <p:cTn id="116" dur="500" fill="hold"/>
                                        <p:tgtEl>
                                          <p:spTgt spid="6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2320"/>
                                        </p:tgtEl>
                                        <p:attrNameLst>
                                          <p:attrName>style.visibility</p:attrName>
                                        </p:attrNameLst>
                                      </p:cBhvr>
                                      <p:to>
                                        <p:strVal val="visible"/>
                                      </p:to>
                                    </p:set>
                                    <p:anim calcmode="lin" valueType="num">
                                      <p:cBhvr additive="base">
                                        <p:cTn id="119" dur="500" fill="hold"/>
                                        <p:tgtEl>
                                          <p:spTgt spid="12320"/>
                                        </p:tgtEl>
                                        <p:attrNameLst>
                                          <p:attrName>ppt_x</p:attrName>
                                        </p:attrNameLst>
                                      </p:cBhvr>
                                      <p:tavLst>
                                        <p:tav tm="0">
                                          <p:val>
                                            <p:strVal val="0-#ppt_w/2"/>
                                          </p:val>
                                        </p:tav>
                                        <p:tav tm="100000">
                                          <p:val>
                                            <p:strVal val="#ppt_x"/>
                                          </p:val>
                                        </p:tav>
                                      </p:tavLst>
                                    </p:anim>
                                    <p:anim calcmode="lin" valueType="num">
                                      <p:cBhvr additive="base">
                                        <p:cTn id="120" dur="500" fill="hold"/>
                                        <p:tgtEl>
                                          <p:spTgt spid="1232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2321"/>
                                        </p:tgtEl>
                                        <p:attrNameLst>
                                          <p:attrName>style.visibility</p:attrName>
                                        </p:attrNameLst>
                                      </p:cBhvr>
                                      <p:to>
                                        <p:strVal val="visible"/>
                                      </p:to>
                                    </p:set>
                                    <p:anim calcmode="lin" valueType="num">
                                      <p:cBhvr additive="base">
                                        <p:cTn id="123" dur="500" fill="hold"/>
                                        <p:tgtEl>
                                          <p:spTgt spid="12321"/>
                                        </p:tgtEl>
                                        <p:attrNameLst>
                                          <p:attrName>ppt_x</p:attrName>
                                        </p:attrNameLst>
                                      </p:cBhvr>
                                      <p:tavLst>
                                        <p:tav tm="0">
                                          <p:val>
                                            <p:strVal val="0-#ppt_w/2"/>
                                          </p:val>
                                        </p:tav>
                                        <p:tav tm="100000">
                                          <p:val>
                                            <p:strVal val="#ppt_x"/>
                                          </p:val>
                                        </p:tav>
                                      </p:tavLst>
                                    </p:anim>
                                    <p:anim calcmode="lin" valueType="num">
                                      <p:cBhvr additive="base">
                                        <p:cTn id="124" dur="500" fill="hold"/>
                                        <p:tgtEl>
                                          <p:spTgt spid="12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12309" grpId="0"/>
      <p:bldP spid="12310" grpId="0"/>
      <p:bldP spid="12320" grpId="0"/>
      <p:bldP spid="12321" grpId="0"/>
      <p:bldP spid="12322" grpId="0"/>
      <p:bldP spid="43" grpId="0"/>
      <p:bldP spid="44"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「ビジネスで使いやすい」オープンソースとは</a:t>
            </a:r>
            <a:endParaRPr kumimoji="1" lang="ja-JP" altLang="en-US" sz="2800" dirty="0"/>
          </a:p>
        </p:txBody>
      </p:sp>
      <p:graphicFrame>
        <p:nvGraphicFramePr>
          <p:cNvPr id="8" name="表 7"/>
          <p:cNvGraphicFramePr>
            <a:graphicFrameLocks noGrp="1"/>
          </p:cNvGraphicFramePr>
          <p:nvPr>
            <p:extLst>
              <p:ext uri="{D42A27DB-BD31-4B8C-83A1-F6EECF244321}">
                <p14:modId xmlns:p14="http://schemas.microsoft.com/office/powerpoint/2010/main" val="2009132284"/>
              </p:ext>
            </p:extLst>
          </p:nvPr>
        </p:nvGraphicFramePr>
        <p:xfrm>
          <a:off x="539552" y="1340768"/>
          <a:ext cx="8136905" cy="4104455"/>
        </p:xfrm>
        <a:graphic>
          <a:graphicData uri="http://schemas.openxmlformats.org/drawingml/2006/table">
            <a:tbl>
              <a:tblPr firstRow="1" bandRow="1">
                <a:tableStyleId>{00A15C55-8517-42AA-B614-E9B94910E393}</a:tableStyleId>
              </a:tblPr>
              <a:tblGrid>
                <a:gridCol w="1800200"/>
                <a:gridCol w="1454562"/>
                <a:gridCol w="1627381"/>
                <a:gridCol w="1627381"/>
                <a:gridCol w="1627381"/>
              </a:tblGrid>
              <a:tr h="759625">
                <a:tc>
                  <a:txBody>
                    <a:bodyPr/>
                    <a:lstStyle/>
                    <a:p>
                      <a:endParaRPr kumimoji="1" lang="ja-JP" altLang="en-US" sz="1600" dirty="0"/>
                    </a:p>
                  </a:txBody>
                  <a:tcPr marL="91425" marR="91425" marT="45731" marB="45731" anchor="ctr"/>
                </a:tc>
                <a:tc>
                  <a:txBody>
                    <a:bodyPr/>
                    <a:lstStyle/>
                    <a:p>
                      <a:pPr algn="ctr"/>
                      <a:r>
                        <a:rPr kumimoji="1" lang="ja-JP" altLang="en-US" sz="1200" smtClean="0"/>
                        <a:t>著作権の保有</a:t>
                      </a:r>
                      <a:endParaRPr kumimoji="1" lang="ja-JP" altLang="en-US" sz="1200"/>
                    </a:p>
                  </a:txBody>
                  <a:tcPr marL="91425" marR="91425" marT="45731" marB="45731" anchor="ctr"/>
                </a:tc>
                <a:tc>
                  <a:txBody>
                    <a:bodyPr/>
                    <a:lstStyle/>
                    <a:p>
                      <a:pPr algn="ctr"/>
                      <a:r>
                        <a:rPr kumimoji="1" lang="ja-JP" altLang="en-US" sz="1200" dirty="0" smtClean="0"/>
                        <a:t>ソースを改変した場合のソース公開</a:t>
                      </a:r>
                      <a:endParaRPr kumimoji="1" lang="ja-JP" altLang="en-US" sz="1200" dirty="0"/>
                    </a:p>
                  </a:txBody>
                  <a:tcPr marL="91425" marR="91425" marT="45731" marB="45731" anchor="ctr"/>
                </a:tc>
                <a:tc>
                  <a:txBody>
                    <a:bodyPr/>
                    <a:lstStyle/>
                    <a:p>
                      <a:pPr algn="ctr"/>
                      <a:r>
                        <a:rPr kumimoji="1" lang="ja-JP" altLang="en-US" sz="1200" smtClean="0"/>
                        <a:t>組み合わせたソフトウェアのソース公開</a:t>
                      </a:r>
                      <a:endParaRPr kumimoji="1" lang="ja-JP" altLang="en-US" sz="1200"/>
                    </a:p>
                  </a:txBody>
                  <a:tcPr marL="91425" marR="91425" marT="45731" marB="45731" anchor="ctr"/>
                </a:tc>
                <a:tc>
                  <a:txBody>
                    <a:bodyPr/>
                    <a:lstStyle/>
                    <a:p>
                      <a:pPr algn="ctr"/>
                      <a:r>
                        <a:rPr kumimoji="1" lang="ja-JP" altLang="en-US" sz="1200" smtClean="0"/>
                        <a:t>代表的なライセンス</a:t>
                      </a:r>
                      <a:endParaRPr kumimoji="1" lang="ja-JP" altLang="en-US" sz="1200"/>
                    </a:p>
                  </a:txBody>
                  <a:tcPr marL="91425" marR="91425" marT="45731" marB="45731" anchor="ctr"/>
                </a:tc>
              </a:tr>
              <a:tr h="1208202">
                <a:tc>
                  <a:txBody>
                    <a:bodyPr/>
                    <a:lstStyle/>
                    <a:p>
                      <a:r>
                        <a:rPr kumimoji="1" lang="ja-JP" altLang="en-US" sz="1400" smtClean="0"/>
                        <a:t>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r>
                        <a:rPr kumimoji="1" lang="en-US" altLang="ja-JP" sz="1600" smtClean="0"/>
                        <a:t>GPL</a:t>
                      </a:r>
                    </a:p>
                    <a:p>
                      <a:r>
                        <a:rPr kumimoji="1" lang="en-US" altLang="ja-JP" sz="1600" smtClean="0"/>
                        <a:t>AGPL</a:t>
                      </a:r>
                    </a:p>
                    <a:p>
                      <a:r>
                        <a:rPr kumimoji="1" lang="en-US" altLang="ja-JP" sz="1600" smtClean="0"/>
                        <a:t>EUPL</a:t>
                      </a:r>
                      <a:endParaRPr kumimoji="1" lang="ja-JP" altLang="en-US" sz="1600"/>
                    </a:p>
                  </a:txBody>
                  <a:tcPr marL="91425" marR="91425" marT="45731" marB="45731" anchor="ctr"/>
                </a:tc>
              </a:tr>
              <a:tr h="928426">
                <a:tc>
                  <a:txBody>
                    <a:bodyPr/>
                    <a:lstStyle/>
                    <a:p>
                      <a:r>
                        <a:rPr kumimoji="1" lang="ja-JP" altLang="en-US" sz="1400" smtClean="0"/>
                        <a:t>準コピーレフト型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要</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r>
                        <a:rPr kumimoji="1" lang="en-US" altLang="ja-JP" sz="1600" smtClean="0"/>
                        <a:t>LGPL</a:t>
                      </a:r>
                    </a:p>
                    <a:p>
                      <a:r>
                        <a:rPr kumimoji="1" lang="en-US" altLang="ja-JP" sz="1600" smtClean="0"/>
                        <a:t>MPL (Mozilla)</a:t>
                      </a:r>
                      <a:endParaRPr kumimoji="1" lang="ja-JP" altLang="en-US" sz="1600"/>
                    </a:p>
                  </a:txBody>
                  <a:tcPr marL="91425" marR="91425" marT="45731" marB="45731" anchor="ctr"/>
                </a:tc>
              </a:tr>
              <a:tr h="1208202">
                <a:tc>
                  <a:txBody>
                    <a:bodyPr/>
                    <a:lstStyle/>
                    <a:p>
                      <a:r>
                        <a:rPr kumimoji="1" lang="ja-JP" altLang="en-US" sz="1400" smtClean="0"/>
                        <a:t>非コピーレフト型</a:t>
                      </a:r>
                      <a:endParaRPr kumimoji="1" lang="ja-JP" altLang="en-US" sz="1400"/>
                    </a:p>
                  </a:txBody>
                  <a:tcPr marL="91425" marR="91425" marT="45731" marB="45731" anchor="ctr"/>
                </a:tc>
                <a:tc>
                  <a:txBody>
                    <a:bodyPr/>
                    <a:lstStyle/>
                    <a:p>
                      <a:pPr algn="ctr"/>
                      <a:r>
                        <a:rPr kumimoji="1" lang="ja-JP" altLang="en-US" sz="1600" smtClean="0"/>
                        <a:t>○</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pPr algn="ctr"/>
                      <a:r>
                        <a:rPr kumimoji="1" lang="ja-JP" altLang="en-US" sz="1600" smtClean="0"/>
                        <a:t>不要</a:t>
                      </a:r>
                      <a:endParaRPr kumimoji="1" lang="ja-JP" altLang="en-US" sz="1600"/>
                    </a:p>
                  </a:txBody>
                  <a:tcPr marL="91425" marR="91425" marT="45731" marB="45731" anchor="ctr"/>
                </a:tc>
                <a:tc>
                  <a:txBody>
                    <a:bodyPr/>
                    <a:lstStyle/>
                    <a:p>
                      <a:r>
                        <a:rPr kumimoji="1" lang="en-US" altLang="ja-JP" sz="1600" dirty="0" smtClean="0"/>
                        <a:t>BSD</a:t>
                      </a:r>
                    </a:p>
                    <a:p>
                      <a:r>
                        <a:rPr kumimoji="1" lang="en-US" altLang="ja-JP" sz="1600" dirty="0" smtClean="0"/>
                        <a:t>Apache</a:t>
                      </a:r>
                    </a:p>
                    <a:p>
                      <a:r>
                        <a:rPr kumimoji="1" lang="en-US" altLang="ja-JP" sz="1600" dirty="0" smtClean="0"/>
                        <a:t>MIT</a:t>
                      </a:r>
                      <a:endParaRPr kumimoji="1" lang="ja-JP" altLang="en-US" sz="1600" dirty="0"/>
                    </a:p>
                  </a:txBody>
                  <a:tcPr marL="91425" marR="91425" marT="45731" marB="45731" anchor="ctr"/>
                </a:tc>
              </a:tr>
            </a:tbl>
          </a:graphicData>
        </a:graphic>
      </p:graphicFrame>
      <p:sp>
        <p:nvSpPr>
          <p:cNvPr id="9" name="正方形/長方形 4"/>
          <p:cNvSpPr>
            <a:spLocks noChangeArrowheads="1"/>
          </p:cNvSpPr>
          <p:nvPr/>
        </p:nvSpPr>
        <p:spPr bwMode="auto">
          <a:xfrm>
            <a:off x="4283968" y="5920589"/>
            <a:ext cx="4099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ja-JP" sz="1100" b="1" dirty="0">
                <a:latin typeface="+mn-lt"/>
                <a:ea typeface="+mn-ea"/>
              </a:rPr>
              <a:t>IPA:OSS</a:t>
            </a:r>
            <a:r>
              <a:rPr lang="ja-JP" altLang="en-US" sz="1100" b="1" dirty="0">
                <a:latin typeface="+mn-lt"/>
                <a:ea typeface="+mn-ea"/>
              </a:rPr>
              <a:t>ライセンスの比較、利用動向および係争に関する調査</a:t>
            </a:r>
          </a:p>
          <a:p>
            <a:pPr algn="r"/>
            <a:r>
              <a:rPr lang="en-US" altLang="ja-JP" sz="1100" dirty="0">
                <a:latin typeface="+mn-lt"/>
                <a:ea typeface="+mn-ea"/>
              </a:rPr>
              <a:t>http://ossipedia.ipa.go.jp/doc/203</a:t>
            </a:r>
            <a:endParaRPr lang="ja-JP" altLang="en-US" sz="1100" dirty="0">
              <a:latin typeface="+mn-lt"/>
              <a:ea typeface="+mn-ea"/>
            </a:endParaRPr>
          </a:p>
        </p:txBody>
      </p:sp>
      <p:sp>
        <p:nvSpPr>
          <p:cNvPr id="10" name="角丸四角形 9"/>
          <p:cNvSpPr/>
          <p:nvPr/>
        </p:nvSpPr>
        <p:spPr bwMode="auto">
          <a:xfrm>
            <a:off x="539552" y="5789958"/>
            <a:ext cx="3240360" cy="692150"/>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spcBef>
                <a:spcPct val="20000"/>
              </a:spcBef>
              <a:defRPr/>
            </a:pPr>
            <a:r>
              <a:rPr kumimoji="0" lang="en-US" altLang="ja-JP" sz="1400">
                <a:solidFill>
                  <a:schemeClr val="bg1"/>
                </a:solidFill>
                <a:latin typeface="+mn-lt"/>
                <a:ea typeface="+mn-ea"/>
              </a:rPr>
              <a:t>100</a:t>
            </a:r>
            <a:r>
              <a:rPr kumimoji="0" lang="ja-JP" altLang="en-US" sz="1400">
                <a:solidFill>
                  <a:schemeClr val="bg1"/>
                </a:solidFill>
                <a:latin typeface="+mn-lt"/>
                <a:ea typeface="+mn-ea"/>
              </a:rPr>
              <a:t>種類以上の</a:t>
            </a:r>
            <a:r>
              <a:rPr kumimoji="0" lang="en-US" altLang="ja-JP" sz="1400">
                <a:solidFill>
                  <a:schemeClr val="bg1"/>
                </a:solidFill>
                <a:latin typeface="+mn-lt"/>
                <a:ea typeface="+mn-ea"/>
              </a:rPr>
              <a:t>OSS</a:t>
            </a:r>
            <a:r>
              <a:rPr kumimoji="0" lang="ja-JP" altLang="en-US" sz="1400">
                <a:solidFill>
                  <a:schemeClr val="bg1"/>
                </a:solidFill>
                <a:latin typeface="+mn-lt"/>
                <a:ea typeface="+mn-ea"/>
              </a:rPr>
              <a:t>ライセンス</a:t>
            </a:r>
            <a:endParaRPr kumimoji="0" lang="en-US" altLang="ja-JP" sz="1400">
              <a:solidFill>
                <a:schemeClr val="bg1"/>
              </a:solidFill>
              <a:latin typeface="+mn-lt"/>
              <a:ea typeface="+mn-ea"/>
            </a:endParaRPr>
          </a:p>
          <a:p>
            <a:pPr>
              <a:spcBef>
                <a:spcPct val="20000"/>
              </a:spcBef>
              <a:defRPr/>
            </a:pPr>
            <a:r>
              <a:rPr kumimoji="0" lang="en-US" altLang="ja-JP" sz="1400">
                <a:solidFill>
                  <a:schemeClr val="bg1"/>
                </a:solidFill>
                <a:latin typeface="+mn-lt"/>
                <a:ea typeface="+mn-ea"/>
              </a:rPr>
              <a:t>GLP</a:t>
            </a:r>
            <a:r>
              <a:rPr kumimoji="0" lang="ja-JP" altLang="en-US" sz="1400">
                <a:solidFill>
                  <a:schemeClr val="bg1"/>
                </a:solidFill>
                <a:latin typeface="+mn-lt"/>
                <a:ea typeface="+mn-ea"/>
              </a:rPr>
              <a:t>コンパチブル</a:t>
            </a:r>
            <a:r>
              <a:rPr kumimoji="0" lang="en-US" altLang="ja-JP" sz="1400">
                <a:solidFill>
                  <a:schemeClr val="bg1"/>
                </a:solidFill>
                <a:latin typeface="+mn-lt"/>
                <a:ea typeface="+mn-ea"/>
              </a:rPr>
              <a:t>/</a:t>
            </a:r>
            <a:r>
              <a:rPr kumimoji="0" lang="ja-JP" altLang="en-US" sz="1400">
                <a:solidFill>
                  <a:schemeClr val="bg1"/>
                </a:solidFill>
                <a:latin typeface="+mn-lt"/>
                <a:ea typeface="+mn-ea"/>
              </a:rPr>
              <a:t>インコンパチブル</a:t>
            </a:r>
          </a:p>
        </p:txBody>
      </p:sp>
    </p:spTree>
    <p:extLst>
      <p:ext uri="{BB962C8B-B14F-4D97-AF65-F5344CB8AC3E}">
        <p14:creationId xmlns:p14="http://schemas.microsoft.com/office/powerpoint/2010/main" val="22512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オープンソースソフトウェアの定義</a:t>
            </a:r>
            <a:endParaRPr kumimoji="1" lang="ja-JP" altLang="en-US" dirty="0"/>
          </a:p>
        </p:txBody>
      </p:sp>
      <p:sp>
        <p:nvSpPr>
          <p:cNvPr id="4" name="正方形/長方形 3"/>
          <p:cNvSpPr/>
          <p:nvPr/>
        </p:nvSpPr>
        <p:spPr bwMode="auto">
          <a:xfrm>
            <a:off x="264058" y="1474771"/>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smtClean="0"/>
              <a:t>ソースコードを含むこと</a:t>
            </a:r>
            <a:endParaRPr lang="ja-JP" altLang="en-US" sz="2000" dirty="0"/>
          </a:p>
        </p:txBody>
      </p:sp>
      <p:sp>
        <p:nvSpPr>
          <p:cNvPr id="8" name="正方形/長方形 7"/>
          <p:cNvSpPr/>
          <p:nvPr/>
        </p:nvSpPr>
        <p:spPr bwMode="auto">
          <a:xfrm>
            <a:off x="264058" y="2007679"/>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派生</a:t>
            </a:r>
            <a:r>
              <a:rPr lang="ja-JP" altLang="en-US" sz="2000" dirty="0" smtClean="0"/>
              <a:t>ソフトウェアの頒布の許可</a:t>
            </a:r>
            <a:endParaRPr lang="ja-JP" altLang="en-US" sz="2000" dirty="0"/>
          </a:p>
        </p:txBody>
      </p:sp>
      <p:sp>
        <p:nvSpPr>
          <p:cNvPr id="9" name="正方形/長方形 8"/>
          <p:cNvSpPr/>
          <p:nvPr/>
        </p:nvSpPr>
        <p:spPr bwMode="auto">
          <a:xfrm>
            <a:off x="264058" y="2540587"/>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作者のソースコードの</a:t>
            </a:r>
            <a:r>
              <a:rPr lang="ja-JP" altLang="en-US" sz="2000" dirty="0" smtClean="0"/>
              <a:t>完全性の保証</a:t>
            </a:r>
            <a:endParaRPr lang="ja-JP" altLang="en-US" sz="2000" dirty="0"/>
          </a:p>
        </p:txBody>
      </p:sp>
      <p:sp>
        <p:nvSpPr>
          <p:cNvPr id="10" name="正方形/長方形 9"/>
          <p:cNvSpPr/>
          <p:nvPr/>
        </p:nvSpPr>
        <p:spPr bwMode="auto">
          <a:xfrm>
            <a:off x="264058" y="3073495"/>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個人やグループに対する差別の禁止</a:t>
            </a:r>
          </a:p>
        </p:txBody>
      </p:sp>
      <p:sp>
        <p:nvSpPr>
          <p:cNvPr id="11" name="正方形/長方形 10"/>
          <p:cNvSpPr/>
          <p:nvPr/>
        </p:nvSpPr>
        <p:spPr bwMode="auto">
          <a:xfrm>
            <a:off x="264058" y="3606403"/>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利用する</a:t>
            </a:r>
            <a:r>
              <a:rPr lang="ja-JP" altLang="en-US" sz="2000" dirty="0" smtClean="0"/>
              <a:t>分野に</a:t>
            </a:r>
            <a:r>
              <a:rPr lang="ja-JP" altLang="en-US" sz="2000" dirty="0"/>
              <a:t>対する差別の禁止</a:t>
            </a:r>
          </a:p>
        </p:txBody>
      </p:sp>
      <p:sp>
        <p:nvSpPr>
          <p:cNvPr id="12" name="正方形/長方形 11"/>
          <p:cNvSpPr/>
          <p:nvPr/>
        </p:nvSpPr>
        <p:spPr bwMode="auto">
          <a:xfrm>
            <a:off x="264058" y="4139311"/>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ライセンスの分配</a:t>
            </a:r>
          </a:p>
        </p:txBody>
      </p:sp>
      <p:sp>
        <p:nvSpPr>
          <p:cNvPr id="13" name="正方形/長方形 12"/>
          <p:cNvSpPr/>
          <p:nvPr/>
        </p:nvSpPr>
        <p:spPr bwMode="auto">
          <a:xfrm>
            <a:off x="264058" y="4672219"/>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特定製品でのみ有効なライセンスの禁止</a:t>
            </a:r>
          </a:p>
        </p:txBody>
      </p:sp>
      <p:sp>
        <p:nvSpPr>
          <p:cNvPr id="14" name="正方形/長方形 13"/>
          <p:cNvSpPr/>
          <p:nvPr/>
        </p:nvSpPr>
        <p:spPr bwMode="auto">
          <a:xfrm>
            <a:off x="264058" y="5205127"/>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他のソフトウェアを制限するライセンスの禁止</a:t>
            </a:r>
          </a:p>
        </p:txBody>
      </p:sp>
      <p:sp>
        <p:nvSpPr>
          <p:cNvPr id="15" name="正方形/長方形 14"/>
          <p:cNvSpPr/>
          <p:nvPr/>
        </p:nvSpPr>
        <p:spPr bwMode="auto">
          <a:xfrm>
            <a:off x="264058" y="5738036"/>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ライセンスは技術中立的でなければならない</a:t>
            </a:r>
          </a:p>
        </p:txBody>
      </p:sp>
      <p:sp>
        <p:nvSpPr>
          <p:cNvPr id="16" name="正方形/長方形 15"/>
          <p:cNvSpPr/>
          <p:nvPr/>
        </p:nvSpPr>
        <p:spPr bwMode="auto">
          <a:xfrm>
            <a:off x="264058" y="941863"/>
            <a:ext cx="8568952" cy="4814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t>再頒布の自由</a:t>
            </a:r>
          </a:p>
        </p:txBody>
      </p:sp>
      <p:sp>
        <p:nvSpPr>
          <p:cNvPr id="17" name="正方形/長方形 16"/>
          <p:cNvSpPr/>
          <p:nvPr/>
        </p:nvSpPr>
        <p:spPr>
          <a:xfrm>
            <a:off x="4242604" y="6289575"/>
            <a:ext cx="4572000" cy="307777"/>
          </a:xfrm>
          <a:prstGeom prst="rect">
            <a:avLst/>
          </a:prstGeom>
        </p:spPr>
        <p:txBody>
          <a:bodyPr>
            <a:spAutoFit/>
          </a:bodyPr>
          <a:lstStyle/>
          <a:p>
            <a:pPr algn="r"/>
            <a:r>
              <a:rPr lang="en-US" altLang="ja-JP" sz="1400" dirty="0"/>
              <a:t>http://www.opensource.jp/osd/osd-japanese.html</a:t>
            </a:r>
            <a:endParaRPr lang="ja-JP" altLang="en-US" sz="1400" dirty="0"/>
          </a:p>
        </p:txBody>
      </p:sp>
    </p:spTree>
    <p:extLst>
      <p:ext uri="{BB962C8B-B14F-4D97-AF65-F5344CB8AC3E}">
        <p14:creationId xmlns:p14="http://schemas.microsoft.com/office/powerpoint/2010/main" val="23167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a:spLocks noGrp="1"/>
          </p:cNvSpPr>
          <p:nvPr>
            <p:ph type="title"/>
          </p:nvPr>
        </p:nvSpPr>
        <p:spPr/>
        <p:txBody>
          <a:bodyPr/>
          <a:lstStyle/>
          <a:p>
            <a:r>
              <a:rPr lang="en-US" altLang="ja-JP" smtClean="0">
                <a:latin typeface="Arial" charset="0"/>
              </a:rPr>
              <a:t>OSS</a:t>
            </a:r>
            <a:r>
              <a:rPr lang="ja-JP" altLang="en-US" smtClean="0">
                <a:latin typeface="Arial" charset="0"/>
              </a:rPr>
              <a:t>ライセンスの採用状況</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404938"/>
            <a:ext cx="77438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正方形/長方形 5"/>
          <p:cNvSpPr>
            <a:spLocks noChangeArrowheads="1"/>
          </p:cNvSpPr>
          <p:nvPr/>
        </p:nvSpPr>
        <p:spPr bwMode="auto">
          <a:xfrm>
            <a:off x="2779713" y="5733256"/>
            <a:ext cx="566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ja-JP" sz="1600" b="1" dirty="0"/>
              <a:t>IPA:OSS</a:t>
            </a:r>
            <a:r>
              <a:rPr lang="ja-JP" altLang="en-US" sz="1600" b="1" dirty="0"/>
              <a:t>ライセンスの比較、利用動向および係争に関する調査</a:t>
            </a:r>
          </a:p>
          <a:p>
            <a:pPr algn="r"/>
            <a:r>
              <a:rPr lang="en-US" altLang="ja-JP" sz="1600" dirty="0"/>
              <a:t>http://ossipedia.ipa.go.jp/doc/203</a:t>
            </a:r>
            <a:endParaRPr lang="ja-JP" altLang="en-US" sz="1600" dirty="0"/>
          </a:p>
        </p:txBody>
      </p:sp>
    </p:spTree>
    <p:extLst>
      <p:ext uri="{BB962C8B-B14F-4D97-AF65-F5344CB8AC3E}">
        <p14:creationId xmlns:p14="http://schemas.microsoft.com/office/powerpoint/2010/main" val="5298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bwMode="auto">
          <a:xfrm>
            <a:off x="899592" y="4077072"/>
            <a:ext cx="8136904" cy="2448272"/>
          </a:xfrm>
          <a:prstGeom prst="roundRect">
            <a:avLst>
              <a:gd name="adj" fmla="val 5444"/>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4" name="タイトル 3"/>
          <p:cNvSpPr>
            <a:spLocks noGrp="1"/>
          </p:cNvSpPr>
          <p:nvPr>
            <p:ph type="title"/>
          </p:nvPr>
        </p:nvSpPr>
        <p:spPr/>
        <p:txBody>
          <a:bodyPr/>
          <a:lstStyle/>
          <a:p>
            <a:r>
              <a:rPr kumimoji="1" lang="en-US" altLang="ja-JP" smtClean="0"/>
              <a:t>IT</a:t>
            </a:r>
            <a:r>
              <a:rPr kumimoji="1" lang="ja-JP" altLang="en-US" smtClean="0"/>
              <a:t>における「オープン化」の歴史</a:t>
            </a:r>
            <a:endParaRPr kumimoji="1" lang="ja-JP" altLang="en-US"/>
          </a:p>
        </p:txBody>
      </p:sp>
      <p:sp>
        <p:nvSpPr>
          <p:cNvPr id="5" name="下矢印 4"/>
          <p:cNvSpPr/>
          <p:nvPr/>
        </p:nvSpPr>
        <p:spPr bwMode="auto">
          <a:xfrm>
            <a:off x="179512" y="1124744"/>
            <a:ext cx="648072" cy="540060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角丸四角形 5"/>
          <p:cNvSpPr/>
          <p:nvPr/>
        </p:nvSpPr>
        <p:spPr bwMode="auto">
          <a:xfrm>
            <a:off x="1043608" y="1556792"/>
            <a:ext cx="2088232" cy="5040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IBM System/360</a:t>
            </a:r>
            <a:endParaRPr kumimoji="0" lang="ja-JP" altLang="en-US" sz="1400" b="0" i="0" u="none" strike="noStrike" cap="none" normalizeH="0" smtClean="0">
              <a:ln>
                <a:noFill/>
              </a:ln>
              <a:solidFill>
                <a:schemeClr val="bg1"/>
              </a:solidFill>
              <a:effectLst/>
              <a:latin typeface="+mn-lt"/>
              <a:ea typeface="+mn-ea"/>
            </a:endParaRPr>
          </a:p>
        </p:txBody>
      </p:sp>
      <p:sp>
        <p:nvSpPr>
          <p:cNvPr id="7" name="角丸四角形 6"/>
          <p:cNvSpPr/>
          <p:nvPr/>
        </p:nvSpPr>
        <p:spPr bwMode="auto">
          <a:xfrm>
            <a:off x="1043608" y="2708920"/>
            <a:ext cx="2088232" cy="5040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Apple II</a:t>
            </a:r>
            <a:endParaRPr kumimoji="0" lang="ja-JP" altLang="en-US" sz="1400" b="0" i="0" u="none" strike="noStrike" cap="none" normalizeH="0" smtClean="0">
              <a:ln>
                <a:noFill/>
              </a:ln>
              <a:solidFill>
                <a:schemeClr val="bg1"/>
              </a:solidFill>
              <a:effectLst/>
              <a:latin typeface="+mn-lt"/>
              <a:ea typeface="+mn-ea"/>
            </a:endParaRPr>
          </a:p>
        </p:txBody>
      </p:sp>
      <p:sp>
        <p:nvSpPr>
          <p:cNvPr id="8" name="角丸四角形 7"/>
          <p:cNvSpPr/>
          <p:nvPr/>
        </p:nvSpPr>
        <p:spPr bwMode="auto">
          <a:xfrm>
            <a:off x="1043608" y="3284984"/>
            <a:ext cx="2088232" cy="5040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IBM</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PC</a:t>
            </a:r>
            <a:r>
              <a:rPr kumimoji="0" lang="ja-JP" altLang="en-US" sz="1400" dirty="0" smtClean="0">
                <a:solidFill>
                  <a:schemeClr val="bg1"/>
                </a:solidFill>
                <a:latin typeface="+mn-lt"/>
                <a:ea typeface="+mn-ea"/>
              </a:rPr>
              <a:t>と互換機</a:t>
            </a:r>
            <a:endParaRPr kumimoji="0" lang="ja-JP" altLang="en-US" sz="1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1043608" y="3861048"/>
            <a:ext cx="2088232" cy="504056"/>
          </a:xfrm>
          <a:prstGeom prst="roundRect">
            <a:avLst>
              <a:gd name="adj" fmla="val 0"/>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Free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1043608" y="4437112"/>
            <a:ext cx="2088232" cy="504056"/>
          </a:xfrm>
          <a:prstGeom prst="roundRect">
            <a:avLst>
              <a:gd name="adj" fmla="val 0"/>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Source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1043608" y="5013176"/>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Source Hardware</a:t>
            </a:r>
            <a:endParaRPr kumimoji="0" lang="ja-JP" altLang="en-US" sz="1400" b="0" i="0" u="none" strike="noStrike" cap="none" normalizeH="0" smtClean="0">
              <a:ln>
                <a:noFill/>
              </a:ln>
              <a:solidFill>
                <a:schemeClr val="bg1"/>
              </a:solidFill>
              <a:effectLst/>
              <a:latin typeface="+mn-lt"/>
              <a:ea typeface="+mn-ea"/>
            </a:endParaRPr>
          </a:p>
        </p:txBody>
      </p:sp>
      <p:sp>
        <p:nvSpPr>
          <p:cNvPr id="12" name="テキスト ボックス 11"/>
          <p:cNvSpPr txBox="1"/>
          <p:nvPr/>
        </p:nvSpPr>
        <p:spPr>
          <a:xfrm>
            <a:off x="251520" y="1079158"/>
            <a:ext cx="498855" cy="5339923"/>
          </a:xfrm>
          <a:prstGeom prst="rect">
            <a:avLst/>
          </a:prstGeom>
          <a:noFill/>
        </p:spPr>
        <p:txBody>
          <a:bodyPr wrap="none" rtlCol="0">
            <a:spAutoFit/>
          </a:bodyPr>
          <a:lstStyle/>
          <a:p>
            <a:pPr algn="ctr"/>
            <a:r>
              <a:rPr kumimoji="1" lang="en-US" altLang="ja-JP" sz="1100" smtClean="0">
                <a:solidFill>
                  <a:schemeClr val="bg1"/>
                </a:solidFill>
                <a:latin typeface="+mn-lt"/>
                <a:ea typeface="+mn-ea"/>
              </a:rPr>
              <a:t>1960</a:t>
            </a:r>
          </a:p>
          <a:p>
            <a:pPr algn="ctr"/>
            <a:endParaRPr lang="en-US" altLang="ja-JP" sz="1100">
              <a:solidFill>
                <a:schemeClr val="bg1"/>
              </a:solidFill>
              <a:latin typeface="+mn-lt"/>
              <a:ea typeface="+mn-ea"/>
            </a:endParaRPr>
          </a:p>
          <a:p>
            <a:pPr algn="ctr"/>
            <a:endParaRPr kumimoji="1" lang="en-US" altLang="ja-JP" sz="1100" smtClean="0">
              <a:solidFill>
                <a:schemeClr val="bg1"/>
              </a:solidFill>
              <a:latin typeface="+mn-lt"/>
              <a:ea typeface="+mn-ea"/>
            </a:endParaRPr>
          </a:p>
          <a:p>
            <a:pPr algn="ctr"/>
            <a:endParaRPr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endParaRPr lang="en-US" altLang="ja-JP" sz="1100">
              <a:solidFill>
                <a:schemeClr val="bg1"/>
              </a:solidFill>
              <a:latin typeface="+mn-lt"/>
              <a:ea typeface="+mn-ea"/>
            </a:endParaRPr>
          </a:p>
          <a:p>
            <a:pPr algn="ctr"/>
            <a:r>
              <a:rPr kumimoji="1" lang="en-US" altLang="ja-JP" sz="1100" smtClean="0">
                <a:solidFill>
                  <a:schemeClr val="bg1"/>
                </a:solidFill>
                <a:latin typeface="+mn-lt"/>
                <a:ea typeface="+mn-ea"/>
              </a:rPr>
              <a:t>1970</a:t>
            </a:r>
          </a:p>
          <a:p>
            <a:pPr algn="ctr"/>
            <a:endParaRPr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endParaRPr lang="en-US" altLang="ja-JP" sz="1100">
              <a:solidFill>
                <a:schemeClr val="bg1"/>
              </a:solidFill>
              <a:latin typeface="+mn-lt"/>
              <a:ea typeface="+mn-ea"/>
            </a:endParaRPr>
          </a:p>
          <a:p>
            <a:pPr algn="ctr"/>
            <a:endParaRPr kumimoji="1"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r>
              <a:rPr kumimoji="1" lang="en-US" altLang="ja-JP" sz="1100" smtClean="0">
                <a:solidFill>
                  <a:schemeClr val="bg1"/>
                </a:solidFill>
                <a:latin typeface="+mn-lt"/>
                <a:ea typeface="+mn-ea"/>
              </a:rPr>
              <a:t>1980</a:t>
            </a:r>
          </a:p>
          <a:p>
            <a:pPr algn="ctr"/>
            <a:endParaRPr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endParaRPr lang="en-US" altLang="ja-JP" sz="1100">
              <a:solidFill>
                <a:schemeClr val="bg1"/>
              </a:solidFill>
              <a:latin typeface="+mn-lt"/>
              <a:ea typeface="+mn-ea"/>
            </a:endParaRPr>
          </a:p>
          <a:p>
            <a:pPr algn="ctr"/>
            <a:endParaRPr kumimoji="1"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r>
              <a:rPr kumimoji="1" lang="en-US" altLang="ja-JP" sz="1100" smtClean="0">
                <a:solidFill>
                  <a:schemeClr val="bg1"/>
                </a:solidFill>
                <a:latin typeface="+mn-lt"/>
                <a:ea typeface="+mn-ea"/>
              </a:rPr>
              <a:t>1990</a:t>
            </a:r>
          </a:p>
          <a:p>
            <a:pPr algn="ctr"/>
            <a:endParaRPr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endParaRPr lang="en-US" altLang="ja-JP" sz="1100">
              <a:solidFill>
                <a:schemeClr val="bg1"/>
              </a:solidFill>
              <a:latin typeface="+mn-lt"/>
              <a:ea typeface="+mn-ea"/>
            </a:endParaRPr>
          </a:p>
          <a:p>
            <a:pPr algn="ctr"/>
            <a:endParaRPr kumimoji="1"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r>
              <a:rPr kumimoji="1" lang="en-US" altLang="ja-JP" sz="1100" smtClean="0">
                <a:solidFill>
                  <a:schemeClr val="bg1"/>
                </a:solidFill>
                <a:latin typeface="+mn-lt"/>
                <a:ea typeface="+mn-ea"/>
              </a:rPr>
              <a:t>2000</a:t>
            </a:r>
          </a:p>
          <a:p>
            <a:pPr algn="ctr"/>
            <a:endParaRPr lang="en-US" altLang="ja-JP" sz="1100">
              <a:solidFill>
                <a:schemeClr val="bg1"/>
              </a:solidFill>
              <a:latin typeface="+mn-lt"/>
              <a:ea typeface="+mn-ea"/>
            </a:endParaRPr>
          </a:p>
          <a:p>
            <a:pPr algn="ctr"/>
            <a:endParaRPr kumimoji="1" lang="en-US" altLang="ja-JP" sz="1100" smtClean="0">
              <a:solidFill>
                <a:schemeClr val="bg1"/>
              </a:solidFill>
              <a:latin typeface="+mn-lt"/>
              <a:ea typeface="+mn-ea"/>
            </a:endParaRPr>
          </a:p>
          <a:p>
            <a:pPr algn="ctr"/>
            <a:endParaRPr lang="en-US" altLang="ja-JP" sz="1100" smtClean="0">
              <a:solidFill>
                <a:schemeClr val="bg1"/>
              </a:solidFill>
              <a:latin typeface="+mn-lt"/>
              <a:ea typeface="+mn-ea"/>
            </a:endParaRPr>
          </a:p>
          <a:p>
            <a:pPr algn="ctr"/>
            <a:endParaRPr kumimoji="1" lang="en-US" altLang="ja-JP" sz="1100" smtClean="0">
              <a:solidFill>
                <a:schemeClr val="bg1"/>
              </a:solidFill>
              <a:latin typeface="+mn-lt"/>
              <a:ea typeface="+mn-ea"/>
            </a:endParaRPr>
          </a:p>
          <a:p>
            <a:pPr algn="ctr"/>
            <a:endParaRPr lang="en-US" altLang="ja-JP" sz="1100">
              <a:solidFill>
                <a:schemeClr val="bg1"/>
              </a:solidFill>
              <a:latin typeface="+mn-lt"/>
              <a:ea typeface="+mn-ea"/>
            </a:endParaRPr>
          </a:p>
          <a:p>
            <a:pPr algn="ctr"/>
            <a:r>
              <a:rPr kumimoji="1" lang="en-US" altLang="ja-JP" sz="1100" smtClean="0">
                <a:solidFill>
                  <a:schemeClr val="bg1"/>
                </a:solidFill>
                <a:latin typeface="+mn-lt"/>
                <a:ea typeface="+mn-ea"/>
              </a:rPr>
              <a:t>2010</a:t>
            </a:r>
            <a:endParaRPr kumimoji="1" lang="ja-JP" altLang="en-US" sz="1100">
              <a:solidFill>
                <a:schemeClr val="bg1"/>
              </a:solidFill>
              <a:latin typeface="+mn-lt"/>
              <a:ea typeface="+mn-ea"/>
            </a:endParaRPr>
          </a:p>
        </p:txBody>
      </p:sp>
      <p:sp>
        <p:nvSpPr>
          <p:cNvPr id="13" name="角丸四角形 12"/>
          <p:cNvSpPr/>
          <p:nvPr/>
        </p:nvSpPr>
        <p:spPr bwMode="auto">
          <a:xfrm>
            <a:off x="3203848" y="1556792"/>
            <a:ext cx="2088232" cy="5040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アーキテクチャの公開</a:t>
            </a:r>
          </a:p>
        </p:txBody>
      </p:sp>
      <p:sp>
        <p:nvSpPr>
          <p:cNvPr id="14" name="角丸四角形 13"/>
          <p:cNvSpPr/>
          <p:nvPr/>
        </p:nvSpPr>
        <p:spPr bwMode="auto">
          <a:xfrm>
            <a:off x="3203848" y="2708920"/>
            <a:ext cx="2088232" cy="108012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回路図</a:t>
            </a:r>
            <a:r>
              <a:rPr kumimoji="0" lang="en-US" altLang="ja-JP" sz="1200" b="0" i="0" u="none" strike="noStrike" cap="none" normalizeH="0" smtClean="0">
                <a:ln>
                  <a:noFill/>
                </a:ln>
                <a:solidFill>
                  <a:schemeClr val="bg1"/>
                </a:solidFill>
                <a:effectLst/>
                <a:latin typeface="+mn-lt"/>
                <a:ea typeface="+mn-ea"/>
              </a:rPr>
              <a:t>/OS API</a:t>
            </a:r>
            <a:r>
              <a:rPr kumimoji="0" lang="ja-JP" altLang="en-US" sz="1200" b="0" i="0" u="none" strike="noStrike" cap="none" normalizeH="0" smtClean="0">
                <a:ln>
                  <a:noFill/>
                </a:ln>
                <a:solidFill>
                  <a:schemeClr val="bg1"/>
                </a:solidFill>
                <a:effectLst/>
                <a:latin typeface="+mn-lt"/>
                <a:ea typeface="+mn-ea"/>
              </a:rPr>
              <a:t>の公開</a:t>
            </a:r>
          </a:p>
        </p:txBody>
      </p:sp>
      <p:sp>
        <p:nvSpPr>
          <p:cNvPr id="15" name="角丸四角形 14"/>
          <p:cNvSpPr/>
          <p:nvPr/>
        </p:nvSpPr>
        <p:spPr bwMode="auto">
          <a:xfrm>
            <a:off x="3203848" y="3861048"/>
            <a:ext cx="2088232" cy="1080120"/>
          </a:xfrm>
          <a:prstGeom prst="roundRect">
            <a:avLst>
              <a:gd name="adj" fmla="val 0"/>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ソースコードの公開</a:t>
            </a:r>
          </a:p>
        </p:txBody>
      </p:sp>
      <p:sp>
        <p:nvSpPr>
          <p:cNvPr id="17" name="角丸四角形 16"/>
          <p:cNvSpPr/>
          <p:nvPr/>
        </p:nvSpPr>
        <p:spPr bwMode="auto">
          <a:xfrm>
            <a:off x="5364088" y="1556792"/>
            <a:ext cx="2088232" cy="108012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smtClean="0">
                <a:ln>
                  <a:noFill/>
                </a:ln>
                <a:solidFill>
                  <a:schemeClr val="bg1"/>
                </a:solidFill>
                <a:effectLst/>
                <a:latin typeface="+mn-lt"/>
                <a:ea typeface="+mn-ea"/>
              </a:rPr>
              <a:t>HW</a:t>
            </a:r>
            <a:r>
              <a:rPr kumimoji="0" lang="ja-JP" altLang="en-US" sz="1200" b="0" i="0" u="none" strike="noStrike" cap="none" normalizeH="0" smtClean="0">
                <a:ln>
                  <a:noFill/>
                </a:ln>
                <a:solidFill>
                  <a:schemeClr val="bg1"/>
                </a:solidFill>
                <a:effectLst/>
                <a:latin typeface="+mn-lt"/>
                <a:ea typeface="+mn-ea"/>
              </a:rPr>
              <a:t>のファミリー化</a:t>
            </a:r>
            <a:endParaRPr kumimoji="0" lang="en-US" altLang="ja-JP" sz="12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周辺機器</a:t>
            </a:r>
            <a:r>
              <a:rPr kumimoji="0" lang="ja-JP" altLang="en-US" sz="1200" smtClean="0">
                <a:solidFill>
                  <a:schemeClr val="bg1"/>
                </a:solidFill>
                <a:latin typeface="+mn-lt"/>
                <a:ea typeface="+mn-ea"/>
              </a:rPr>
              <a:t>の互換性確保</a:t>
            </a:r>
            <a:endParaRPr kumimoji="0" lang="en-US" altLang="ja-JP" sz="120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a:ln>
                  <a:noFill/>
                </a:ln>
                <a:solidFill>
                  <a:schemeClr val="bg1"/>
                </a:solidFill>
                <a:effectLst/>
                <a:latin typeface="+mn-lt"/>
                <a:ea typeface="+mn-ea"/>
              </a:rPr>
              <a:t>ソフトウェア資産の保護</a:t>
            </a:r>
            <a:endParaRPr kumimoji="0" lang="ja-JP" altLang="en-US" sz="1200" b="0" i="0" u="none" strike="noStrike" cap="none" normalizeH="0" smtClean="0">
              <a:ln>
                <a:noFill/>
              </a:ln>
              <a:solidFill>
                <a:schemeClr val="bg1"/>
              </a:solidFill>
              <a:effectLst/>
              <a:latin typeface="+mn-lt"/>
              <a:ea typeface="+mn-ea"/>
            </a:endParaRPr>
          </a:p>
        </p:txBody>
      </p:sp>
      <p:sp>
        <p:nvSpPr>
          <p:cNvPr id="18" name="角丸四角形 17"/>
          <p:cNvSpPr/>
          <p:nvPr/>
        </p:nvSpPr>
        <p:spPr bwMode="auto">
          <a:xfrm>
            <a:off x="5364088" y="2708920"/>
            <a:ext cx="2088232" cy="108012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サードパーティの活用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a:t>
            </a:r>
            <a:r>
              <a:rPr kumimoji="0" lang="ja-JP" altLang="en-US" sz="1200" dirty="0" smtClean="0">
                <a:solidFill>
                  <a:schemeClr val="bg1"/>
                </a:solidFill>
                <a:latin typeface="+mn-lt"/>
                <a:ea typeface="+mn-ea"/>
              </a:rPr>
              <a:t>周辺機器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・アプリーケーション</a:t>
            </a:r>
          </a:p>
        </p:txBody>
      </p:sp>
      <p:sp>
        <p:nvSpPr>
          <p:cNvPr id="19" name="角丸四角形 18"/>
          <p:cNvSpPr/>
          <p:nvPr/>
        </p:nvSpPr>
        <p:spPr bwMode="auto">
          <a:xfrm>
            <a:off x="5364088" y="3861048"/>
            <a:ext cx="2088232" cy="1080120"/>
          </a:xfrm>
          <a:prstGeom prst="roundRect">
            <a:avLst>
              <a:gd name="adj" fmla="val 0"/>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ベンダーロックインの回避</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開発効率の向上</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ソフトウェアの民主化</a:t>
            </a:r>
            <a:endParaRPr kumimoji="0" lang="ja-JP" altLang="en-US" sz="1200" b="0" i="0" u="none" strike="noStrike" cap="none" normalizeH="0" dirty="0" smtClean="0">
              <a:ln>
                <a:noFill/>
              </a:ln>
              <a:solidFill>
                <a:schemeClr val="bg1"/>
              </a:solidFill>
              <a:effectLst/>
              <a:latin typeface="+mn-lt"/>
              <a:ea typeface="+mn-ea"/>
            </a:endParaRPr>
          </a:p>
        </p:txBody>
      </p:sp>
      <p:sp>
        <p:nvSpPr>
          <p:cNvPr id="20" name="角丸四角形 19"/>
          <p:cNvSpPr/>
          <p:nvPr/>
        </p:nvSpPr>
        <p:spPr bwMode="auto">
          <a:xfrm>
            <a:off x="3203848" y="5013176"/>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設計情報の公開</a:t>
            </a:r>
          </a:p>
        </p:txBody>
      </p:sp>
      <p:sp>
        <p:nvSpPr>
          <p:cNvPr id="21" name="角丸四角形 20"/>
          <p:cNvSpPr/>
          <p:nvPr/>
        </p:nvSpPr>
        <p:spPr bwMode="auto">
          <a:xfrm>
            <a:off x="5364088" y="5013176"/>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改変可能な</a:t>
            </a:r>
            <a:r>
              <a:rPr kumimoji="0" lang="en-US" altLang="ja-JP" sz="1200" b="0" i="0" u="none" strike="noStrike" cap="none" normalizeH="0" dirty="0" smtClean="0">
                <a:ln>
                  <a:noFill/>
                </a:ln>
                <a:solidFill>
                  <a:schemeClr val="bg1"/>
                </a:solidFill>
                <a:effectLst/>
                <a:latin typeface="+mn-lt"/>
                <a:ea typeface="+mn-ea"/>
              </a:rPr>
              <a:t>HW</a:t>
            </a:r>
            <a:endParaRPr kumimoji="0" lang="ja-JP" altLang="en-US" sz="1200" b="0" i="0" u="none" strike="noStrike" cap="none" normalizeH="0" dirty="0" smtClean="0">
              <a:ln>
                <a:noFill/>
              </a:ln>
              <a:solidFill>
                <a:schemeClr val="bg1"/>
              </a:solidFill>
              <a:effectLst/>
              <a:latin typeface="+mn-lt"/>
              <a:ea typeface="+mn-ea"/>
            </a:endParaRPr>
          </a:p>
        </p:txBody>
      </p:sp>
      <p:sp>
        <p:nvSpPr>
          <p:cNvPr id="22" name="角丸四角形 21"/>
          <p:cNvSpPr/>
          <p:nvPr/>
        </p:nvSpPr>
        <p:spPr bwMode="auto">
          <a:xfrm>
            <a:off x="7524328" y="1124744"/>
            <a:ext cx="1440160" cy="360040"/>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受益者</a:t>
            </a:r>
          </a:p>
        </p:txBody>
      </p:sp>
      <p:sp>
        <p:nvSpPr>
          <p:cNvPr id="23" name="角丸四角形 22"/>
          <p:cNvSpPr/>
          <p:nvPr/>
        </p:nvSpPr>
        <p:spPr bwMode="auto">
          <a:xfrm>
            <a:off x="7524328" y="1556792"/>
            <a:ext cx="1440160" cy="1080120"/>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smtClean="0">
                <a:ln>
                  <a:noFill/>
                </a:ln>
                <a:solidFill>
                  <a:schemeClr val="bg1"/>
                </a:solidFill>
                <a:effectLst/>
                <a:latin typeface="+mn-lt"/>
                <a:ea typeface="+mn-ea"/>
              </a:rPr>
              <a:t>IBM</a:t>
            </a:r>
            <a:endParaRPr kumimoji="0" lang="ja-JP" altLang="en-US" sz="1200" b="0" i="0" u="none" strike="noStrike" cap="none" normalizeH="0" smtClean="0">
              <a:ln>
                <a:noFill/>
              </a:ln>
              <a:solidFill>
                <a:schemeClr val="bg1"/>
              </a:solidFill>
              <a:effectLst/>
              <a:latin typeface="+mn-lt"/>
              <a:ea typeface="+mn-ea"/>
            </a:endParaRPr>
          </a:p>
        </p:txBody>
      </p:sp>
      <p:sp>
        <p:nvSpPr>
          <p:cNvPr id="24" name="角丸四角形 23"/>
          <p:cNvSpPr/>
          <p:nvPr/>
        </p:nvSpPr>
        <p:spPr bwMode="auto">
          <a:xfrm>
            <a:off x="7524328" y="2708920"/>
            <a:ext cx="1440160" cy="1080120"/>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プラットフォーマー</a:t>
            </a:r>
          </a:p>
        </p:txBody>
      </p:sp>
      <p:sp>
        <p:nvSpPr>
          <p:cNvPr id="25" name="角丸四角形 24"/>
          <p:cNvSpPr/>
          <p:nvPr/>
        </p:nvSpPr>
        <p:spPr bwMode="auto">
          <a:xfrm>
            <a:off x="7524328" y="3861048"/>
            <a:ext cx="1440160" cy="1080120"/>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ユーザー</a:t>
            </a:r>
            <a:endParaRPr kumimoji="0" lang="en-US" altLang="ja-JP" sz="1200" b="0"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ベンダー</a:t>
            </a:r>
            <a:endParaRPr kumimoji="0" lang="ja-JP" altLang="en-US" sz="1200" b="0" i="0" u="none" strike="noStrike" cap="none" normalizeH="0" smtClean="0">
              <a:ln>
                <a:noFill/>
              </a:ln>
              <a:solidFill>
                <a:schemeClr val="bg1"/>
              </a:solidFill>
              <a:effectLst/>
              <a:latin typeface="+mn-lt"/>
              <a:ea typeface="+mn-ea"/>
            </a:endParaRPr>
          </a:p>
        </p:txBody>
      </p:sp>
      <p:sp>
        <p:nvSpPr>
          <p:cNvPr id="26" name="角丸四角形 25"/>
          <p:cNvSpPr/>
          <p:nvPr/>
        </p:nvSpPr>
        <p:spPr bwMode="auto">
          <a:xfrm>
            <a:off x="7524328" y="5013176"/>
            <a:ext cx="1440160" cy="432048"/>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ベンダー</a:t>
            </a:r>
            <a:endParaRPr kumimoji="0" lang="en-US" altLang="ja-JP" sz="12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1043608" y="551723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Cloud</a:t>
            </a:r>
            <a:endParaRPr kumimoji="0" lang="ja-JP" altLang="en-US" sz="1400" b="0" i="0" u="none" strike="noStrike" cap="none" normalizeH="0" smtClean="0">
              <a:ln>
                <a:noFill/>
              </a:ln>
              <a:solidFill>
                <a:schemeClr val="bg1"/>
              </a:solidFill>
              <a:effectLst/>
              <a:latin typeface="+mn-lt"/>
              <a:ea typeface="+mn-ea"/>
            </a:endParaRPr>
          </a:p>
        </p:txBody>
      </p:sp>
      <p:sp>
        <p:nvSpPr>
          <p:cNvPr id="28" name="角丸四角形 27"/>
          <p:cNvSpPr/>
          <p:nvPr/>
        </p:nvSpPr>
        <p:spPr bwMode="auto">
          <a:xfrm>
            <a:off x="3203848" y="551723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OSS</a:t>
            </a:r>
            <a:r>
              <a:rPr kumimoji="0" lang="ja-JP" altLang="en-US" sz="1200" b="0" i="0" u="none" strike="noStrike" cap="none" normalizeH="0" dirty="0" smtClean="0">
                <a:ln>
                  <a:noFill/>
                </a:ln>
                <a:solidFill>
                  <a:schemeClr val="bg1"/>
                </a:solidFill>
                <a:effectLst/>
                <a:latin typeface="+mn-lt"/>
                <a:ea typeface="+mn-ea"/>
              </a:rPr>
              <a:t>のクラウドインフラ</a:t>
            </a:r>
          </a:p>
        </p:txBody>
      </p:sp>
      <p:sp>
        <p:nvSpPr>
          <p:cNvPr id="29" name="角丸四角形 28"/>
          <p:cNvSpPr/>
          <p:nvPr/>
        </p:nvSpPr>
        <p:spPr bwMode="auto">
          <a:xfrm>
            <a:off x="5364088" y="551723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インフラの標準化</a:t>
            </a:r>
          </a:p>
        </p:txBody>
      </p:sp>
      <p:sp>
        <p:nvSpPr>
          <p:cNvPr id="30" name="角丸四角形 29"/>
          <p:cNvSpPr/>
          <p:nvPr/>
        </p:nvSpPr>
        <p:spPr bwMode="auto">
          <a:xfrm>
            <a:off x="7524328" y="5517232"/>
            <a:ext cx="1440160" cy="432048"/>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800"/>
              </a:lnSpc>
              <a:spcBef>
                <a:spcPts val="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ユーザー</a:t>
            </a:r>
            <a:endParaRPr kumimoji="0" lang="en-US" altLang="ja-JP" sz="1200" b="0"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ts val="1800"/>
              </a:lnSpc>
              <a:spcBef>
                <a:spcPts val="0"/>
              </a:spcBef>
              <a:spcAft>
                <a:spcPct val="0"/>
              </a:spcAft>
              <a:buClrTx/>
              <a:buSzTx/>
              <a:buFontTx/>
              <a:buNone/>
              <a:tabLst/>
            </a:pPr>
            <a:r>
              <a:rPr kumimoji="0" lang="ja-JP" altLang="en-US" sz="1200">
                <a:solidFill>
                  <a:schemeClr val="bg1"/>
                </a:solidFill>
                <a:latin typeface="+mn-lt"/>
                <a:ea typeface="+mn-ea"/>
              </a:rPr>
              <a:t>ベンダー</a:t>
            </a:r>
            <a:endParaRPr kumimoji="0" lang="en-US" altLang="ja-JP" sz="1200" b="0" i="0" u="none" strike="noStrike" cap="none" normalizeH="0" smtClean="0">
              <a:ln>
                <a:noFill/>
              </a:ln>
              <a:solidFill>
                <a:schemeClr val="bg1"/>
              </a:solidFill>
              <a:effectLst/>
              <a:latin typeface="+mn-lt"/>
              <a:ea typeface="+mn-ea"/>
            </a:endParaRPr>
          </a:p>
        </p:txBody>
      </p:sp>
      <p:sp>
        <p:nvSpPr>
          <p:cNvPr id="32" name="角丸四角形 31"/>
          <p:cNvSpPr/>
          <p:nvPr/>
        </p:nvSpPr>
        <p:spPr bwMode="auto">
          <a:xfrm>
            <a:off x="1043608" y="602128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a:t>
            </a:r>
            <a:r>
              <a:rPr kumimoji="0" lang="en-US" altLang="ja-JP" sz="1400" dirty="0">
                <a:solidFill>
                  <a:schemeClr val="bg1"/>
                </a:solidFill>
                <a:latin typeface="+mn-lt"/>
                <a:ea typeface="+mn-ea"/>
              </a:rPr>
              <a:t>Data</a:t>
            </a:r>
            <a:endParaRPr kumimoji="0" lang="ja-JP" altLang="en-US" sz="1400" b="0" i="0" u="none" strike="noStrike" cap="none" normalizeH="0" dirty="0" smtClean="0">
              <a:ln>
                <a:noFill/>
              </a:ln>
              <a:solidFill>
                <a:schemeClr val="bg1"/>
              </a:solidFill>
              <a:effectLst/>
              <a:latin typeface="+mn-lt"/>
              <a:ea typeface="+mn-ea"/>
            </a:endParaRPr>
          </a:p>
        </p:txBody>
      </p:sp>
      <p:sp>
        <p:nvSpPr>
          <p:cNvPr id="33" name="角丸四角形 32"/>
          <p:cNvSpPr/>
          <p:nvPr/>
        </p:nvSpPr>
        <p:spPr bwMode="auto">
          <a:xfrm>
            <a:off x="3203848" y="602128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官公庁</a:t>
            </a:r>
            <a:r>
              <a:rPr kumimoji="0" lang="ja-JP" altLang="en-US" sz="1200" b="0" i="0" u="none" strike="noStrike" cap="none" normalizeH="0" dirty="0" smtClean="0">
                <a:ln>
                  <a:noFill/>
                </a:ln>
                <a:solidFill>
                  <a:schemeClr val="bg1"/>
                </a:solidFill>
                <a:effectLst/>
                <a:latin typeface="+mn-lt"/>
                <a:ea typeface="+mn-ea"/>
              </a:rPr>
              <a:t>データの公開</a:t>
            </a:r>
          </a:p>
        </p:txBody>
      </p:sp>
      <p:sp>
        <p:nvSpPr>
          <p:cNvPr id="34" name="角丸四角形 33"/>
          <p:cNvSpPr/>
          <p:nvPr/>
        </p:nvSpPr>
        <p:spPr bwMode="auto">
          <a:xfrm>
            <a:off x="5364088" y="602128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ビッグデータの無償利用</a:t>
            </a:r>
          </a:p>
        </p:txBody>
      </p:sp>
      <p:sp>
        <p:nvSpPr>
          <p:cNvPr id="35" name="角丸四角形 34"/>
          <p:cNvSpPr/>
          <p:nvPr/>
        </p:nvSpPr>
        <p:spPr bwMode="auto">
          <a:xfrm>
            <a:off x="7524328" y="6021288"/>
            <a:ext cx="1440160" cy="432048"/>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8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ユーザー</a:t>
            </a:r>
            <a:endParaRPr kumimoji="0" lang="en-US" altLang="ja-JP" sz="12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350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7" grpId="0" animBg="1"/>
      <p:bldP spid="18" grpId="0" animBg="1"/>
      <p:bldP spid="19" grpId="0" animBg="1"/>
      <p:bldP spid="21" grpId="0" animBg="1"/>
      <p:bldP spid="22" grpId="0" animBg="1"/>
      <p:bldP spid="23" grpId="0" animBg="1"/>
      <p:bldP spid="24" grpId="0" animBg="1"/>
      <p:bldP spid="25" grpId="0" animBg="1"/>
      <p:bldP spid="26" grpId="0" animBg="1"/>
      <p:bldP spid="29" grpId="0" animBg="1"/>
      <p:bldP spid="30" grpId="0" animBg="1"/>
      <p:bldP spid="34"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円/楕円 29"/>
          <p:cNvSpPr/>
          <p:nvPr/>
        </p:nvSpPr>
        <p:spPr bwMode="auto">
          <a:xfrm>
            <a:off x="464335" y="1274067"/>
            <a:ext cx="2571768" cy="1000132"/>
          </a:xfrm>
          <a:prstGeom prst="ellipse">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rPr>
              <a:t>フリーウェア</a:t>
            </a:r>
            <a:endParaRPr kumimoji="0" lang="en-US" altLang="ja-JP" sz="1600" dirty="0">
              <a:solidFill>
                <a:schemeClr val="bg1"/>
              </a:solidFill>
              <a:latin typeface="+mn-lt"/>
              <a:ea typeface="+mn-ea"/>
            </a:endParaRPr>
          </a:p>
          <a:p>
            <a:pPr algn="ctr">
              <a:spcBef>
                <a:spcPct val="20000"/>
              </a:spcBef>
              <a:defRPr/>
            </a:pPr>
            <a:r>
              <a:rPr kumimoji="0" lang="ja-JP" altLang="en-US" sz="1000" dirty="0">
                <a:solidFill>
                  <a:schemeClr val="bg1"/>
                </a:solidFill>
                <a:latin typeface="+mn-lt"/>
                <a:ea typeface="+mn-ea"/>
              </a:rPr>
              <a:t>無償 </a:t>
            </a:r>
            <a:r>
              <a:rPr kumimoji="0" lang="en-US" altLang="ja-JP" sz="1000" dirty="0">
                <a:solidFill>
                  <a:schemeClr val="bg1"/>
                </a:solidFill>
                <a:latin typeface="+mn-lt"/>
                <a:ea typeface="+mn-ea"/>
              </a:rPr>
              <a:t>(Free) </a:t>
            </a:r>
            <a:r>
              <a:rPr kumimoji="0" lang="ja-JP" altLang="en-US" sz="1000" dirty="0">
                <a:solidFill>
                  <a:schemeClr val="bg1"/>
                </a:solidFill>
                <a:latin typeface="+mn-lt"/>
                <a:ea typeface="+mn-ea"/>
              </a:rPr>
              <a:t>で配布</a:t>
            </a:r>
            <a:endParaRPr kumimoji="0" lang="en-US" altLang="ja-JP" sz="1000" dirty="0">
              <a:solidFill>
                <a:schemeClr val="bg1"/>
              </a:solidFill>
              <a:latin typeface="+mn-lt"/>
              <a:ea typeface="+mn-ea"/>
            </a:endParaRPr>
          </a:p>
          <a:p>
            <a:pPr algn="ctr">
              <a:spcBef>
                <a:spcPct val="20000"/>
              </a:spcBef>
              <a:defRPr/>
            </a:pPr>
            <a:r>
              <a:rPr kumimoji="0" lang="ja-JP" altLang="en-US" sz="1000" dirty="0">
                <a:solidFill>
                  <a:schemeClr val="bg1"/>
                </a:solidFill>
                <a:latin typeface="+mn-lt"/>
                <a:ea typeface="+mn-ea"/>
              </a:rPr>
              <a:t>権利関係などはあまり考慮されていない</a:t>
            </a:r>
          </a:p>
        </p:txBody>
      </p:sp>
      <p:sp>
        <p:nvSpPr>
          <p:cNvPr id="14339" name="タイトル 1"/>
          <p:cNvSpPr>
            <a:spLocks noGrp="1"/>
          </p:cNvSpPr>
          <p:nvPr>
            <p:ph type="title"/>
          </p:nvPr>
        </p:nvSpPr>
        <p:spPr/>
        <p:txBody>
          <a:bodyPr/>
          <a:lstStyle/>
          <a:p>
            <a:pPr eaLnBrk="1" hangingPunct="1"/>
            <a:r>
              <a:rPr lang="ja-JP" altLang="en-US" dirty="0" smtClean="0">
                <a:latin typeface="Arial" charset="0"/>
              </a:rPr>
              <a:t>フリーウェア、フリーソフトウェア、</a:t>
            </a:r>
            <a:r>
              <a:rPr lang="en-US" altLang="ja-JP" dirty="0" smtClean="0">
                <a:latin typeface="Arial" charset="0"/>
              </a:rPr>
              <a:t>OSS</a:t>
            </a:r>
            <a:endParaRPr lang="ja-JP" altLang="en-US" dirty="0" smtClean="0">
              <a:latin typeface="Arial" charset="0"/>
            </a:endParaRPr>
          </a:p>
        </p:txBody>
      </p:sp>
      <p:cxnSp>
        <p:nvCxnSpPr>
          <p:cNvPr id="14340" name="直線矢印コネクタ 4"/>
          <p:cNvCxnSpPr>
            <a:cxnSpLocks noChangeShapeType="1"/>
          </p:cNvCxnSpPr>
          <p:nvPr/>
        </p:nvCxnSpPr>
        <p:spPr bwMode="auto">
          <a:xfrm>
            <a:off x="357188" y="5899174"/>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4341" name="直線矢印コネクタ 5"/>
          <p:cNvCxnSpPr>
            <a:cxnSpLocks noChangeShapeType="1"/>
          </p:cNvCxnSpPr>
          <p:nvPr/>
        </p:nvCxnSpPr>
        <p:spPr bwMode="auto">
          <a:xfrm flipV="1">
            <a:off x="357188" y="1274067"/>
            <a:ext cx="0" cy="4625107"/>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2" name="円/楕円 21"/>
          <p:cNvSpPr/>
          <p:nvPr/>
        </p:nvSpPr>
        <p:spPr bwMode="auto">
          <a:xfrm>
            <a:off x="6143636" y="2327294"/>
            <a:ext cx="2714644" cy="1428760"/>
          </a:xfrm>
          <a:prstGeom prst="ellipse">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en-US" altLang="ja-JP" sz="2000" dirty="0" smtClean="0">
                <a:solidFill>
                  <a:schemeClr val="bg1"/>
                </a:solidFill>
                <a:latin typeface="+mn-lt"/>
                <a:ea typeface="+mn-ea"/>
              </a:rPr>
              <a:t>OSS (OSI)</a:t>
            </a:r>
            <a:endParaRPr kumimoji="0" lang="en-US" altLang="ja-JP" sz="2000" dirty="0">
              <a:solidFill>
                <a:schemeClr val="bg1"/>
              </a:solidFill>
              <a:latin typeface="+mn-lt"/>
              <a:ea typeface="+mn-ea"/>
            </a:endParaRPr>
          </a:p>
          <a:p>
            <a:pPr algn="ctr">
              <a:spcBef>
                <a:spcPct val="20000"/>
              </a:spcBef>
              <a:defRPr/>
            </a:pPr>
            <a:r>
              <a:rPr kumimoji="0" lang="ja-JP" altLang="en-US" sz="1050" dirty="0">
                <a:solidFill>
                  <a:schemeClr val="bg1"/>
                </a:solidFill>
                <a:latin typeface="+mn-lt"/>
                <a:ea typeface="+mn-ea"/>
              </a:rPr>
              <a:t>フリーソフトウェアの反省に基づき、ビジネス利用にも無理が無いように考案された</a:t>
            </a:r>
          </a:p>
        </p:txBody>
      </p:sp>
      <p:sp>
        <p:nvSpPr>
          <p:cNvPr id="23" name="円/楕円 22"/>
          <p:cNvSpPr/>
          <p:nvPr/>
        </p:nvSpPr>
        <p:spPr bwMode="auto">
          <a:xfrm>
            <a:off x="3143240" y="3756054"/>
            <a:ext cx="5643602" cy="1500198"/>
          </a:xfrm>
          <a:prstGeom prst="ellipse">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400" dirty="0" smtClean="0">
                <a:solidFill>
                  <a:srgbClr val="FFFFFF"/>
                </a:solidFill>
                <a:latin typeface="+mn-lt"/>
                <a:ea typeface="+mn-ea"/>
              </a:rPr>
              <a:t>フリーソフトウェア </a:t>
            </a:r>
            <a:r>
              <a:rPr kumimoji="0" lang="en-US" altLang="ja-JP" sz="2400" dirty="0" smtClean="0">
                <a:solidFill>
                  <a:srgbClr val="FFFFFF"/>
                </a:solidFill>
                <a:latin typeface="+mn-lt"/>
                <a:ea typeface="+mn-ea"/>
              </a:rPr>
              <a:t>(FSF)</a:t>
            </a:r>
            <a:endParaRPr kumimoji="0" lang="en-US" altLang="ja-JP" sz="2400" dirty="0">
              <a:solidFill>
                <a:srgbClr val="FFFFFF"/>
              </a:solidFill>
              <a:latin typeface="+mn-lt"/>
              <a:ea typeface="+mn-ea"/>
            </a:endParaRPr>
          </a:p>
          <a:p>
            <a:pPr algn="ctr">
              <a:spcBef>
                <a:spcPct val="20000"/>
              </a:spcBef>
              <a:defRPr/>
            </a:pPr>
            <a:r>
              <a:rPr kumimoji="0" lang="ja-JP" altLang="en-US" sz="1100" dirty="0">
                <a:solidFill>
                  <a:srgbClr val="FFFFFF"/>
                </a:solidFill>
                <a:latin typeface="+mn-lt"/>
                <a:ea typeface="+mn-ea"/>
              </a:rPr>
              <a:t>ソフトウェアを「自由 </a:t>
            </a:r>
            <a:r>
              <a:rPr kumimoji="0" lang="en-US" altLang="ja-JP" sz="1100" dirty="0">
                <a:solidFill>
                  <a:srgbClr val="FFFFFF"/>
                </a:solidFill>
                <a:latin typeface="+mn-lt"/>
                <a:ea typeface="+mn-ea"/>
              </a:rPr>
              <a:t>(Free)</a:t>
            </a:r>
            <a:r>
              <a:rPr kumimoji="0" lang="ja-JP" altLang="en-US" sz="1100" dirty="0">
                <a:solidFill>
                  <a:srgbClr val="FFFFFF"/>
                </a:solidFill>
                <a:latin typeface="+mn-lt"/>
                <a:ea typeface="+mn-ea"/>
              </a:rPr>
              <a:t>」に利用できるようにするために考案されたが、条件が厳しすぎてビジネス利用には障害もあり</a:t>
            </a:r>
          </a:p>
        </p:txBody>
      </p:sp>
      <p:sp>
        <p:nvSpPr>
          <p:cNvPr id="24" name="円/楕円 23"/>
          <p:cNvSpPr/>
          <p:nvPr/>
        </p:nvSpPr>
        <p:spPr bwMode="auto">
          <a:xfrm>
            <a:off x="1928794" y="1898666"/>
            <a:ext cx="2857520" cy="1071570"/>
          </a:xfrm>
          <a:prstGeom prst="ellipse">
            <a:avLst/>
          </a:prstGeom>
          <a:solidFill>
            <a:schemeClr val="accent4">
              <a:lumMod val="60000"/>
              <a:lumOff val="40000"/>
            </a:schemeClr>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rPr>
              <a:t>パブリックドメイン</a:t>
            </a:r>
          </a:p>
          <a:p>
            <a:pPr algn="ctr">
              <a:spcBef>
                <a:spcPct val="20000"/>
              </a:spcBef>
              <a:defRPr/>
            </a:pPr>
            <a:r>
              <a:rPr kumimoji="0" lang="ja-JP" altLang="en-US" sz="1050" dirty="0">
                <a:solidFill>
                  <a:schemeClr val="bg1"/>
                </a:solidFill>
                <a:latin typeface="+mn-lt"/>
                <a:ea typeface="+mn-ea"/>
              </a:rPr>
              <a:t>無償 </a:t>
            </a:r>
            <a:r>
              <a:rPr kumimoji="0" lang="en-US" altLang="ja-JP" sz="1050" dirty="0">
                <a:solidFill>
                  <a:schemeClr val="bg1"/>
                </a:solidFill>
                <a:latin typeface="+mn-lt"/>
                <a:ea typeface="+mn-ea"/>
              </a:rPr>
              <a:t>(Free) </a:t>
            </a:r>
            <a:r>
              <a:rPr kumimoji="0" lang="ja-JP" altLang="en-US" sz="1050" dirty="0">
                <a:solidFill>
                  <a:schemeClr val="bg1"/>
                </a:solidFill>
                <a:latin typeface="+mn-lt"/>
                <a:ea typeface="+mn-ea"/>
              </a:rPr>
              <a:t>で利用できるよう、著作権を放棄して配布</a:t>
            </a:r>
          </a:p>
        </p:txBody>
      </p:sp>
      <p:sp>
        <p:nvSpPr>
          <p:cNvPr id="14351" name="テキスト ボックス 25"/>
          <p:cNvSpPr txBox="1">
            <a:spLocks noChangeArrowheads="1"/>
          </p:cNvSpPr>
          <p:nvPr/>
        </p:nvSpPr>
        <p:spPr bwMode="auto">
          <a:xfrm>
            <a:off x="1857375"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1980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2" name="テキスト ボックス 26"/>
          <p:cNvSpPr txBox="1">
            <a:spLocks noChangeArrowheads="1"/>
          </p:cNvSpPr>
          <p:nvPr/>
        </p:nvSpPr>
        <p:spPr bwMode="auto">
          <a:xfrm>
            <a:off x="4716016"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1990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3" name="テキスト ボックス 27"/>
          <p:cNvSpPr txBox="1">
            <a:spLocks noChangeArrowheads="1"/>
          </p:cNvSpPr>
          <p:nvPr/>
        </p:nvSpPr>
        <p:spPr bwMode="auto">
          <a:xfrm>
            <a:off x="7524328" y="5899174"/>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4168A7"/>
                </a:solidFill>
                <a:latin typeface="+mn-lt"/>
                <a:ea typeface="+mn-ea"/>
              </a:rPr>
              <a:t>2000</a:t>
            </a:r>
            <a:r>
              <a:rPr lang="ja-JP" altLang="en-US" sz="1600">
                <a:solidFill>
                  <a:srgbClr val="4168A7"/>
                </a:solidFill>
                <a:latin typeface="+mn-lt"/>
                <a:ea typeface="+mn-ea"/>
              </a:rPr>
              <a:t>年</a:t>
            </a:r>
            <a:endParaRPr lang="en-US" altLang="ja-JP" sz="1600">
              <a:solidFill>
                <a:srgbClr val="4168A7"/>
              </a:solidFill>
              <a:latin typeface="+mn-lt"/>
              <a:ea typeface="+mn-ea"/>
            </a:endParaRPr>
          </a:p>
        </p:txBody>
      </p:sp>
      <p:sp>
        <p:nvSpPr>
          <p:cNvPr id="14359" name="テキスト ボックス 34"/>
          <p:cNvSpPr txBox="1">
            <a:spLocks noChangeArrowheads="1"/>
          </p:cNvSpPr>
          <p:nvPr/>
        </p:nvSpPr>
        <p:spPr bwMode="auto">
          <a:xfrm>
            <a:off x="-7525" y="923956"/>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4168A7"/>
                </a:solidFill>
                <a:latin typeface="+mn-lt"/>
                <a:ea typeface="+mn-ea"/>
              </a:rPr>
              <a:t>利用</a:t>
            </a:r>
            <a:r>
              <a:rPr lang="ja-JP" altLang="en-US" sz="1600" smtClean="0">
                <a:solidFill>
                  <a:srgbClr val="4168A7"/>
                </a:solidFill>
                <a:latin typeface="+mn-lt"/>
                <a:ea typeface="+mn-ea"/>
              </a:rPr>
              <a:t>規制の緩さ</a:t>
            </a:r>
            <a:endParaRPr lang="en-US" altLang="ja-JP" sz="1600">
              <a:solidFill>
                <a:srgbClr val="4168A7"/>
              </a:solidFill>
              <a:latin typeface="+mn-lt"/>
              <a:ea typeface="+mn-ea"/>
            </a:endParaRPr>
          </a:p>
        </p:txBody>
      </p:sp>
      <p:sp>
        <p:nvSpPr>
          <p:cNvPr id="10264" name="右矢印 37"/>
          <p:cNvSpPr>
            <a:spLocks noChangeArrowheads="1"/>
          </p:cNvSpPr>
          <p:nvPr/>
        </p:nvSpPr>
        <p:spPr bwMode="auto">
          <a:xfrm rot="3752055">
            <a:off x="3708400" y="2787674"/>
            <a:ext cx="655638" cy="1189038"/>
          </a:xfrm>
          <a:prstGeom prst="rightArrow">
            <a:avLst>
              <a:gd name="adj1" fmla="val 50000"/>
              <a:gd name="adj2" fmla="val 50000"/>
            </a:avLst>
          </a:prstGeom>
          <a:solidFill>
            <a:schemeClr val="accent1"/>
          </a:solidFill>
          <a:ln w="38100" algn="ctr">
            <a:noFill/>
            <a:round/>
            <a:headEnd/>
            <a:tailEnd/>
          </a:ln>
          <a:effectLst/>
        </p:spPr>
        <p:txBody>
          <a:bodyPr anchor="ctr"/>
          <a:lstStyle/>
          <a:p>
            <a:pPr>
              <a:spcBef>
                <a:spcPct val="20000"/>
              </a:spcBef>
              <a:defRPr/>
            </a:pPr>
            <a:endParaRPr kumimoji="0" lang="ja-JP" altLang="en-US" sz="1400" b="1">
              <a:solidFill>
                <a:schemeClr val="bg1"/>
              </a:solidFill>
              <a:latin typeface="+mn-lt"/>
              <a:ea typeface="+mn-ea"/>
            </a:endParaRPr>
          </a:p>
        </p:txBody>
      </p:sp>
      <p:sp>
        <p:nvSpPr>
          <p:cNvPr id="10265" name="右矢印 38"/>
          <p:cNvSpPr>
            <a:spLocks noChangeArrowheads="1"/>
          </p:cNvSpPr>
          <p:nvPr/>
        </p:nvSpPr>
        <p:spPr bwMode="auto">
          <a:xfrm rot="-3905687">
            <a:off x="7015163" y="3205187"/>
            <a:ext cx="331787" cy="1189037"/>
          </a:xfrm>
          <a:prstGeom prst="rightArrow">
            <a:avLst>
              <a:gd name="adj1" fmla="val 50000"/>
              <a:gd name="adj2" fmla="val 50000"/>
            </a:avLst>
          </a:prstGeom>
          <a:solidFill>
            <a:schemeClr val="accent1"/>
          </a:solidFill>
          <a:ln w="38100" algn="ctr">
            <a:noFill/>
            <a:round/>
            <a:headEnd/>
            <a:tailEnd/>
          </a:ln>
          <a:effectLst/>
        </p:spPr>
        <p:txBody>
          <a:bodyPr anchor="ctr"/>
          <a:lstStyle/>
          <a:p>
            <a:pPr>
              <a:spcBef>
                <a:spcPct val="20000"/>
              </a:spcBef>
              <a:defRPr/>
            </a:pPr>
            <a:endParaRPr kumimoji="0" lang="ja-JP" altLang="en-US" sz="1400" b="1">
              <a:solidFill>
                <a:schemeClr val="bg1"/>
              </a:solidFill>
              <a:latin typeface="+mn-lt"/>
              <a:ea typeface="+mn-ea"/>
            </a:endParaRPr>
          </a:p>
        </p:txBody>
      </p:sp>
      <p:sp>
        <p:nvSpPr>
          <p:cNvPr id="10266" name="角丸四角形吹き出し 39"/>
          <p:cNvSpPr>
            <a:spLocks noChangeArrowheads="1"/>
          </p:cNvSpPr>
          <p:nvPr/>
        </p:nvSpPr>
        <p:spPr bwMode="auto">
          <a:xfrm>
            <a:off x="827584" y="2996952"/>
            <a:ext cx="1643062" cy="500063"/>
          </a:xfrm>
          <a:prstGeom prst="wedgeRoundRectCallout">
            <a:avLst>
              <a:gd name="adj1" fmla="val 160788"/>
              <a:gd name="adj2" fmla="val 175554"/>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コピーレフト</a:t>
            </a:r>
          </a:p>
        </p:txBody>
      </p:sp>
      <p:sp>
        <p:nvSpPr>
          <p:cNvPr id="10267" name="角丸四角形吹き出し 40"/>
          <p:cNvSpPr>
            <a:spLocks noChangeArrowheads="1"/>
          </p:cNvSpPr>
          <p:nvPr/>
        </p:nvSpPr>
        <p:spPr bwMode="auto">
          <a:xfrm>
            <a:off x="1115616" y="3789040"/>
            <a:ext cx="1643062" cy="642937"/>
          </a:xfrm>
          <a:prstGeom prst="wedgeRoundRectCallout">
            <a:avLst>
              <a:gd name="adj1" fmla="val 118148"/>
              <a:gd name="adj2" fmla="val 29347"/>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ソフトウェアの</a:t>
            </a:r>
            <a:endParaRPr kumimoji="0" lang="en-US" altLang="ja-JP" sz="1400">
              <a:solidFill>
                <a:schemeClr val="bg1"/>
              </a:solidFill>
              <a:latin typeface="+mn-lt"/>
              <a:ea typeface="+mn-ea"/>
            </a:endParaRPr>
          </a:p>
          <a:p>
            <a:pPr algn="ctr">
              <a:spcBef>
                <a:spcPct val="20000"/>
              </a:spcBef>
              <a:defRPr/>
            </a:pPr>
            <a:r>
              <a:rPr kumimoji="0" lang="ja-JP" altLang="en-US" sz="1400">
                <a:solidFill>
                  <a:schemeClr val="bg1"/>
                </a:solidFill>
                <a:latin typeface="+mn-lt"/>
                <a:ea typeface="+mn-ea"/>
              </a:rPr>
              <a:t>「自由」</a:t>
            </a:r>
          </a:p>
        </p:txBody>
      </p:sp>
      <p:sp>
        <p:nvSpPr>
          <p:cNvPr id="10268" name="角丸四角形吹き出し 41"/>
          <p:cNvSpPr>
            <a:spLocks noChangeArrowheads="1"/>
          </p:cNvSpPr>
          <p:nvPr/>
        </p:nvSpPr>
        <p:spPr bwMode="auto">
          <a:xfrm>
            <a:off x="1763688" y="4725144"/>
            <a:ext cx="1643063" cy="500062"/>
          </a:xfrm>
          <a:prstGeom prst="wedgeRoundRectCallout">
            <a:avLst>
              <a:gd name="adj1" fmla="val 77643"/>
              <a:gd name="adj2" fmla="val -75750"/>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GPL</a:t>
            </a:r>
            <a:endParaRPr kumimoji="0" lang="ja-JP" altLang="en-US" sz="1400">
              <a:solidFill>
                <a:schemeClr val="bg1"/>
              </a:solidFill>
              <a:latin typeface="+mn-lt"/>
              <a:ea typeface="+mn-ea"/>
            </a:endParaRPr>
          </a:p>
        </p:txBody>
      </p:sp>
      <p:sp>
        <p:nvSpPr>
          <p:cNvPr id="10269" name="角丸四角形吹き出し 42"/>
          <p:cNvSpPr>
            <a:spLocks noChangeArrowheads="1"/>
          </p:cNvSpPr>
          <p:nvPr/>
        </p:nvSpPr>
        <p:spPr bwMode="auto">
          <a:xfrm>
            <a:off x="5098256" y="1488045"/>
            <a:ext cx="1643063" cy="500062"/>
          </a:xfrm>
          <a:prstGeom prst="wedgeRoundRectCallout">
            <a:avLst>
              <a:gd name="adj1" fmla="val 80717"/>
              <a:gd name="adj2" fmla="val 162721"/>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ソース公開によるメリット</a:t>
            </a:r>
          </a:p>
        </p:txBody>
      </p:sp>
      <p:sp>
        <p:nvSpPr>
          <p:cNvPr id="10270" name="角丸四角形吹き出し 43"/>
          <p:cNvSpPr>
            <a:spLocks noChangeArrowheads="1"/>
          </p:cNvSpPr>
          <p:nvPr/>
        </p:nvSpPr>
        <p:spPr bwMode="auto">
          <a:xfrm>
            <a:off x="7072313" y="1010581"/>
            <a:ext cx="1357312" cy="642937"/>
          </a:xfrm>
          <a:prstGeom prst="wedgeRoundRectCallout">
            <a:avLst>
              <a:gd name="adj1" fmla="val -14347"/>
              <a:gd name="adj2" fmla="val 182688"/>
              <a:gd name="adj3" fmla="val 16667"/>
            </a:avLst>
          </a:prstGeom>
          <a:solidFill>
            <a:schemeClr val="accent1"/>
          </a:solidFill>
          <a:ln w="38100" algn="ctr">
            <a:noFill/>
            <a:round/>
            <a:headEnd/>
            <a:tailEnd/>
          </a:ln>
          <a:effectLst/>
        </p:spPr>
        <p:txBody>
          <a:bodyPr anchor="ctr"/>
          <a:lstStyle/>
          <a:p>
            <a:pPr algn="ctr">
              <a:spcBef>
                <a:spcPct val="20000"/>
              </a:spcBef>
              <a:defRPr/>
            </a:pPr>
            <a:r>
              <a:rPr kumimoji="0" lang="ja-JP" altLang="en-US" sz="1400">
                <a:solidFill>
                  <a:schemeClr val="bg1"/>
                </a:solidFill>
                <a:latin typeface="+mn-lt"/>
                <a:ea typeface="+mn-ea"/>
              </a:rPr>
              <a:t>商用利用の</a:t>
            </a:r>
            <a:endParaRPr kumimoji="0" lang="en-US" altLang="ja-JP" sz="1400">
              <a:solidFill>
                <a:schemeClr val="bg1"/>
              </a:solidFill>
              <a:latin typeface="+mn-lt"/>
              <a:ea typeface="+mn-ea"/>
            </a:endParaRPr>
          </a:p>
          <a:p>
            <a:pPr algn="ctr">
              <a:spcBef>
                <a:spcPct val="20000"/>
              </a:spcBef>
              <a:defRPr/>
            </a:pPr>
            <a:r>
              <a:rPr kumimoji="0" lang="ja-JP" altLang="en-US" sz="1400">
                <a:solidFill>
                  <a:schemeClr val="bg1"/>
                </a:solidFill>
                <a:latin typeface="+mn-lt"/>
                <a:ea typeface="+mn-ea"/>
              </a:rPr>
              <a:t>利便性</a:t>
            </a:r>
          </a:p>
        </p:txBody>
      </p:sp>
      <p:sp>
        <p:nvSpPr>
          <p:cNvPr id="48" name="テキスト ボックス 47"/>
          <p:cNvSpPr txBox="1"/>
          <p:nvPr/>
        </p:nvSpPr>
        <p:spPr>
          <a:xfrm>
            <a:off x="7812360" y="1753652"/>
            <a:ext cx="1196161" cy="523220"/>
          </a:xfrm>
          <a:prstGeom prst="rect">
            <a:avLst/>
          </a:prstGeom>
          <a:noFill/>
          <a:effectLst/>
        </p:spPr>
        <p:txBody>
          <a:bodyPr wrap="none">
            <a:spAutoFit/>
          </a:bodyPr>
          <a:lstStyle/>
          <a:p>
            <a:pPr>
              <a:defRPr/>
            </a:pPr>
            <a:r>
              <a:rPr lang="en-US" altLang="ja-JP" sz="2800" dirty="0" smtClean="0">
                <a:solidFill>
                  <a:srgbClr val="C00000"/>
                </a:solidFill>
                <a:latin typeface="+mn-lt"/>
                <a:ea typeface="+mn-ea"/>
              </a:rPr>
              <a:t>FLOSS</a:t>
            </a:r>
            <a:endParaRPr lang="en-US" altLang="ja-JP" sz="2800" dirty="0">
              <a:solidFill>
                <a:srgbClr val="C00000"/>
              </a:solidFill>
              <a:latin typeface="+mn-lt"/>
              <a:ea typeface="+mn-ea"/>
            </a:endParaRPr>
          </a:p>
        </p:txBody>
      </p:sp>
      <p:sp>
        <p:nvSpPr>
          <p:cNvPr id="29" name="テキスト ボックス 26"/>
          <p:cNvSpPr txBox="1">
            <a:spLocks noChangeArrowheads="1"/>
          </p:cNvSpPr>
          <p:nvPr/>
        </p:nvSpPr>
        <p:spPr bwMode="auto">
          <a:xfrm>
            <a:off x="6468307" y="6309320"/>
            <a:ext cx="27430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050" smtClean="0">
                <a:solidFill>
                  <a:srgbClr val="C00000"/>
                </a:solidFill>
                <a:latin typeface="+mn-lt"/>
                <a:ea typeface="+mn-ea"/>
              </a:rPr>
              <a:t>※</a:t>
            </a:r>
            <a:r>
              <a:rPr lang="ja-JP" altLang="en-US" sz="1050" smtClean="0">
                <a:solidFill>
                  <a:srgbClr val="C00000"/>
                </a:solidFill>
                <a:latin typeface="+mn-lt"/>
                <a:ea typeface="+mn-ea"/>
              </a:rPr>
              <a:t>オープンソース＝無償である必要は無い</a:t>
            </a:r>
            <a:endParaRPr lang="en-US" altLang="ja-JP" sz="1050">
              <a:solidFill>
                <a:srgbClr val="C00000"/>
              </a:solidFill>
              <a:latin typeface="+mn-lt"/>
              <a:ea typeface="+mn-ea"/>
            </a:endParaRPr>
          </a:p>
        </p:txBody>
      </p:sp>
      <p:sp>
        <p:nvSpPr>
          <p:cNvPr id="2" name="右矢印 1"/>
          <p:cNvSpPr/>
          <p:nvPr/>
        </p:nvSpPr>
        <p:spPr bwMode="auto">
          <a:xfrm>
            <a:off x="1547664" y="5301208"/>
            <a:ext cx="7488832" cy="576064"/>
          </a:xfrm>
          <a:prstGeom prst="rightArrow">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商用ソフト </a:t>
            </a:r>
            <a:r>
              <a:rPr kumimoji="0" lang="en-US" altLang="ja-JP" sz="1400" b="0" i="0" u="none" strike="noStrike" cap="none" normalizeH="0" dirty="0" smtClean="0">
                <a:ln>
                  <a:noFill/>
                </a:ln>
                <a:solidFill>
                  <a:schemeClr val="bg1"/>
                </a:solidFill>
                <a:effectLst/>
                <a:latin typeface="+mn-lt"/>
                <a:ea typeface="+mn-ea"/>
              </a:rPr>
              <a:t>(</a:t>
            </a:r>
            <a:r>
              <a:rPr kumimoji="0" lang="ja-JP" altLang="en-US" sz="1400" b="0" i="0" u="none" strike="noStrike" cap="none" normalizeH="0" dirty="0" smtClean="0">
                <a:ln>
                  <a:noFill/>
                </a:ln>
                <a:solidFill>
                  <a:schemeClr val="bg1"/>
                </a:solidFill>
                <a:effectLst/>
                <a:latin typeface="+mn-lt"/>
                <a:ea typeface="+mn-ea"/>
              </a:rPr>
              <a:t>バイナリ配布、複製の禁止、人数・使用方法の制限など</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47" name="フリーフォーム 46"/>
          <p:cNvSpPr>
            <a:spLocks/>
          </p:cNvSpPr>
          <p:nvPr/>
        </p:nvSpPr>
        <p:spPr bwMode="auto">
          <a:xfrm>
            <a:off x="2938463" y="2219672"/>
            <a:ext cx="5962650" cy="3153544"/>
          </a:xfrm>
          <a:custGeom>
            <a:avLst/>
            <a:gdLst>
              <a:gd name="T0" fmla="*/ 5933472 w 5963056"/>
              <a:gd name="T1" fmla="*/ 3638144 h 3657600"/>
              <a:gd name="T2" fmla="*/ 5952884 w 5963056"/>
              <a:gd name="T3" fmla="*/ 0 h 3657600"/>
              <a:gd name="T4" fmla="*/ 2767647 w 5963056"/>
              <a:gd name="T5" fmla="*/ 0 h 3657600"/>
              <a:gd name="T6" fmla="*/ 0 w 5963056"/>
              <a:gd name="T7" fmla="*/ 1994170 h 3657600"/>
              <a:gd name="T8" fmla="*/ 19431 w 5963056"/>
              <a:gd name="T9" fmla="*/ 3657600 h 3657600"/>
              <a:gd name="T10" fmla="*/ 5933472 w 5963056"/>
              <a:gd name="T11" fmla="*/ 3638144 h 3657600"/>
              <a:gd name="T12" fmla="*/ 0 60000 65536"/>
              <a:gd name="T13" fmla="*/ 0 60000 65536"/>
              <a:gd name="T14" fmla="*/ 0 60000 65536"/>
              <a:gd name="T15" fmla="*/ 0 60000 65536"/>
              <a:gd name="T16" fmla="*/ 0 60000 65536"/>
              <a:gd name="T17" fmla="*/ 0 60000 65536"/>
              <a:gd name="T18" fmla="*/ 0 w 5963056"/>
              <a:gd name="T19" fmla="*/ 0 h 3657600"/>
              <a:gd name="T20" fmla="*/ 5963056 w 5963056"/>
              <a:gd name="T21" fmla="*/ 3657600 h 3657600"/>
            </a:gdLst>
            <a:ahLst/>
            <a:cxnLst>
              <a:cxn ang="T12">
                <a:pos x="T0" y="T1"/>
              </a:cxn>
              <a:cxn ang="T13">
                <a:pos x="T2" y="T3"/>
              </a:cxn>
              <a:cxn ang="T14">
                <a:pos x="T4" y="T5"/>
              </a:cxn>
              <a:cxn ang="T15">
                <a:pos x="T6" y="T7"/>
              </a:cxn>
              <a:cxn ang="T16">
                <a:pos x="T8" y="T9"/>
              </a:cxn>
              <a:cxn ang="T17">
                <a:pos x="T10" y="T11"/>
              </a:cxn>
            </a:cxnLst>
            <a:rect l="T18" t="T19" r="T20" b="T21"/>
            <a:pathLst>
              <a:path w="5963056" h="3657600">
                <a:moveTo>
                  <a:pt x="5943600" y="3638145"/>
                </a:moveTo>
                <a:lnTo>
                  <a:pt x="5963056" y="0"/>
                </a:lnTo>
                <a:lnTo>
                  <a:pt x="2772383" y="0"/>
                </a:lnTo>
                <a:lnTo>
                  <a:pt x="0" y="1994170"/>
                </a:lnTo>
                <a:lnTo>
                  <a:pt x="19456" y="3657600"/>
                </a:lnTo>
                <a:lnTo>
                  <a:pt x="5943600" y="3638145"/>
                </a:lnTo>
                <a:close/>
              </a:path>
            </a:pathLst>
          </a:custGeom>
          <a:noFill/>
          <a:ln w="38100" algn="ctr">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a:latin typeface="+mn-lt"/>
              <a:ea typeface="+mn-ea"/>
            </a:endParaRPr>
          </a:p>
        </p:txBody>
      </p:sp>
    </p:spTree>
    <p:extLst>
      <p:ext uri="{BB962C8B-B14F-4D97-AF65-F5344CB8AC3E}">
        <p14:creationId xmlns:p14="http://schemas.microsoft.com/office/powerpoint/2010/main" val="3225399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0264"/>
                                        </p:tgtEl>
                                        <p:attrNameLst>
                                          <p:attrName>style.visibility</p:attrName>
                                        </p:attrNameLst>
                                      </p:cBhvr>
                                      <p:to>
                                        <p:strVal val="visible"/>
                                      </p:to>
                                    </p:set>
                                    <p:anim calcmode="lin" valueType="num">
                                      <p:cBhvr>
                                        <p:cTn id="28" dur="500" fill="hold"/>
                                        <p:tgtEl>
                                          <p:spTgt spid="10264"/>
                                        </p:tgtEl>
                                        <p:attrNameLst>
                                          <p:attrName>ppt_w</p:attrName>
                                        </p:attrNameLst>
                                      </p:cBhvr>
                                      <p:tavLst>
                                        <p:tav tm="0">
                                          <p:val>
                                            <p:fltVal val="0"/>
                                          </p:val>
                                        </p:tav>
                                        <p:tav tm="100000">
                                          <p:val>
                                            <p:strVal val="#ppt_w"/>
                                          </p:val>
                                        </p:tav>
                                      </p:tavLst>
                                    </p:anim>
                                    <p:anim calcmode="lin" valueType="num">
                                      <p:cBhvr>
                                        <p:cTn id="29" dur="500" fill="hold"/>
                                        <p:tgtEl>
                                          <p:spTgt spid="10264"/>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10266"/>
                                        </p:tgtEl>
                                        <p:attrNameLst>
                                          <p:attrName>style.visibility</p:attrName>
                                        </p:attrNameLst>
                                      </p:cBhvr>
                                      <p:to>
                                        <p:strVal val="visible"/>
                                      </p:to>
                                    </p:set>
                                    <p:anim calcmode="lin" valueType="num">
                                      <p:cBhvr>
                                        <p:cTn id="34" dur="500" fill="hold"/>
                                        <p:tgtEl>
                                          <p:spTgt spid="10266"/>
                                        </p:tgtEl>
                                        <p:attrNameLst>
                                          <p:attrName>ppt_w</p:attrName>
                                        </p:attrNameLst>
                                      </p:cBhvr>
                                      <p:tavLst>
                                        <p:tav tm="0">
                                          <p:val>
                                            <p:fltVal val="0"/>
                                          </p:val>
                                        </p:tav>
                                        <p:tav tm="100000">
                                          <p:val>
                                            <p:strVal val="#ppt_w"/>
                                          </p:val>
                                        </p:tav>
                                      </p:tavLst>
                                    </p:anim>
                                    <p:anim calcmode="lin" valueType="num">
                                      <p:cBhvr>
                                        <p:cTn id="35" dur="500" fill="hold"/>
                                        <p:tgtEl>
                                          <p:spTgt spid="10266"/>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0267"/>
                                        </p:tgtEl>
                                        <p:attrNameLst>
                                          <p:attrName>style.visibility</p:attrName>
                                        </p:attrNameLst>
                                      </p:cBhvr>
                                      <p:to>
                                        <p:strVal val="visible"/>
                                      </p:to>
                                    </p:set>
                                    <p:anim calcmode="lin" valueType="num">
                                      <p:cBhvr>
                                        <p:cTn id="38" dur="500" fill="hold"/>
                                        <p:tgtEl>
                                          <p:spTgt spid="10267"/>
                                        </p:tgtEl>
                                        <p:attrNameLst>
                                          <p:attrName>ppt_w</p:attrName>
                                        </p:attrNameLst>
                                      </p:cBhvr>
                                      <p:tavLst>
                                        <p:tav tm="0">
                                          <p:val>
                                            <p:fltVal val="0"/>
                                          </p:val>
                                        </p:tav>
                                        <p:tav tm="100000">
                                          <p:val>
                                            <p:strVal val="#ppt_w"/>
                                          </p:val>
                                        </p:tav>
                                      </p:tavLst>
                                    </p:anim>
                                    <p:anim calcmode="lin" valueType="num">
                                      <p:cBhvr>
                                        <p:cTn id="39" dur="500" fill="hold"/>
                                        <p:tgtEl>
                                          <p:spTgt spid="10267"/>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268"/>
                                        </p:tgtEl>
                                        <p:attrNameLst>
                                          <p:attrName>style.visibility</p:attrName>
                                        </p:attrNameLst>
                                      </p:cBhvr>
                                      <p:to>
                                        <p:strVal val="visible"/>
                                      </p:to>
                                    </p:set>
                                    <p:anim calcmode="lin" valueType="num">
                                      <p:cBhvr>
                                        <p:cTn id="42" dur="500" fill="hold"/>
                                        <p:tgtEl>
                                          <p:spTgt spid="10268"/>
                                        </p:tgtEl>
                                        <p:attrNameLst>
                                          <p:attrName>ppt_w</p:attrName>
                                        </p:attrNameLst>
                                      </p:cBhvr>
                                      <p:tavLst>
                                        <p:tav tm="0">
                                          <p:val>
                                            <p:fltVal val="0"/>
                                          </p:val>
                                        </p:tav>
                                        <p:tav tm="100000">
                                          <p:val>
                                            <p:strVal val="#ppt_w"/>
                                          </p:val>
                                        </p:tav>
                                      </p:tavLst>
                                    </p:anim>
                                    <p:anim calcmode="lin" valueType="num">
                                      <p:cBhvr>
                                        <p:cTn id="43" dur="500" fill="hold"/>
                                        <p:tgtEl>
                                          <p:spTgt spid="1026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0265"/>
                                        </p:tgtEl>
                                        <p:attrNameLst>
                                          <p:attrName>style.visibility</p:attrName>
                                        </p:attrNameLst>
                                      </p:cBhvr>
                                      <p:to>
                                        <p:strVal val="visible"/>
                                      </p:to>
                                    </p:set>
                                    <p:anim calcmode="lin" valueType="num">
                                      <p:cBhvr>
                                        <p:cTn id="52" dur="500" fill="hold"/>
                                        <p:tgtEl>
                                          <p:spTgt spid="10265"/>
                                        </p:tgtEl>
                                        <p:attrNameLst>
                                          <p:attrName>ppt_w</p:attrName>
                                        </p:attrNameLst>
                                      </p:cBhvr>
                                      <p:tavLst>
                                        <p:tav tm="0">
                                          <p:val>
                                            <p:fltVal val="0"/>
                                          </p:val>
                                        </p:tav>
                                        <p:tav tm="100000">
                                          <p:val>
                                            <p:strVal val="#ppt_w"/>
                                          </p:val>
                                        </p:tav>
                                      </p:tavLst>
                                    </p:anim>
                                    <p:anim calcmode="lin" valueType="num">
                                      <p:cBhvr>
                                        <p:cTn id="53" dur="500" fill="hold"/>
                                        <p:tgtEl>
                                          <p:spTgt spid="10265"/>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nodeType="clickEffect">
                                  <p:stCondLst>
                                    <p:cond delay="0"/>
                                  </p:stCondLst>
                                  <p:childTnLst>
                                    <p:set>
                                      <p:cBhvr>
                                        <p:cTn id="57" dur="1" fill="hold">
                                          <p:stCondLst>
                                            <p:cond delay="0"/>
                                          </p:stCondLst>
                                        </p:cTn>
                                        <p:tgtEl>
                                          <p:spTgt spid="10270"/>
                                        </p:tgtEl>
                                        <p:attrNameLst>
                                          <p:attrName>style.visibility</p:attrName>
                                        </p:attrNameLst>
                                      </p:cBhvr>
                                      <p:to>
                                        <p:strVal val="visible"/>
                                      </p:to>
                                    </p:set>
                                    <p:anim calcmode="lin" valueType="num">
                                      <p:cBhvr>
                                        <p:cTn id="58" dur="500" fill="hold"/>
                                        <p:tgtEl>
                                          <p:spTgt spid="10270"/>
                                        </p:tgtEl>
                                        <p:attrNameLst>
                                          <p:attrName>ppt_w</p:attrName>
                                        </p:attrNameLst>
                                      </p:cBhvr>
                                      <p:tavLst>
                                        <p:tav tm="0">
                                          <p:val>
                                            <p:fltVal val="0"/>
                                          </p:val>
                                        </p:tav>
                                        <p:tav tm="100000">
                                          <p:val>
                                            <p:strVal val="#ppt_w"/>
                                          </p:val>
                                        </p:tav>
                                      </p:tavLst>
                                    </p:anim>
                                    <p:anim calcmode="lin" valueType="num">
                                      <p:cBhvr>
                                        <p:cTn id="59" dur="500" fill="hold"/>
                                        <p:tgtEl>
                                          <p:spTgt spid="10270"/>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0269"/>
                                        </p:tgtEl>
                                        <p:attrNameLst>
                                          <p:attrName>style.visibility</p:attrName>
                                        </p:attrNameLst>
                                      </p:cBhvr>
                                      <p:to>
                                        <p:strVal val="visible"/>
                                      </p:to>
                                    </p:set>
                                    <p:anim calcmode="lin" valueType="num">
                                      <p:cBhvr>
                                        <p:cTn id="62" dur="500" fill="hold"/>
                                        <p:tgtEl>
                                          <p:spTgt spid="10269"/>
                                        </p:tgtEl>
                                        <p:attrNameLst>
                                          <p:attrName>ppt_w</p:attrName>
                                        </p:attrNameLst>
                                      </p:cBhvr>
                                      <p:tavLst>
                                        <p:tav tm="0">
                                          <p:val>
                                            <p:fltVal val="0"/>
                                          </p:val>
                                        </p:tav>
                                        <p:tav tm="100000">
                                          <p:val>
                                            <p:strVal val="#ppt_w"/>
                                          </p:val>
                                        </p:tav>
                                      </p:tavLst>
                                    </p:anim>
                                    <p:anim calcmode="lin" valueType="num">
                                      <p:cBhvr>
                                        <p:cTn id="63" dur="500" fill="hold"/>
                                        <p:tgtEl>
                                          <p:spTgt spid="10269"/>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9" grpId="0"/>
      <p:bldP spid="2"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750114" y="4038600"/>
            <a:ext cx="36247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800" dirty="0" smtClean="0">
                <a:solidFill>
                  <a:srgbClr val="0000CC"/>
                </a:solidFill>
                <a:latin typeface="+mn-lt"/>
                <a:ea typeface="+mn-ea"/>
              </a:rPr>
              <a:t>Linux</a:t>
            </a:r>
            <a:r>
              <a:rPr lang="ja-JP" altLang="en-US" sz="2800" dirty="0" smtClean="0">
                <a:solidFill>
                  <a:srgbClr val="0000CC"/>
                </a:solidFill>
                <a:latin typeface="+mn-lt"/>
                <a:ea typeface="+mn-ea"/>
              </a:rPr>
              <a:t>の</a:t>
            </a:r>
            <a:r>
              <a:rPr lang="ja-JP" altLang="en-US" sz="2800" dirty="0">
                <a:solidFill>
                  <a:srgbClr val="0000CC"/>
                </a:solidFill>
                <a:latin typeface="+mn-lt"/>
                <a:ea typeface="+mn-ea"/>
              </a:rPr>
              <a:t>ビジネスモデル</a:t>
            </a:r>
            <a:endParaRPr lang="en-US" altLang="ja-JP" sz="2800" dirty="0" smtClean="0">
              <a:solidFill>
                <a:srgbClr val="0000CC"/>
              </a:solidFill>
              <a:latin typeface="+mn-lt"/>
              <a:ea typeface="+mn-ea"/>
            </a:endParaRPr>
          </a:p>
        </p:txBody>
      </p:sp>
    </p:spTree>
    <p:extLst>
      <p:ext uri="{BB962C8B-B14F-4D97-AF65-F5344CB8AC3E}">
        <p14:creationId xmlns:p14="http://schemas.microsoft.com/office/powerpoint/2010/main" val="1764036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mtClean="0">
                <a:latin typeface="Arial" charset="0"/>
              </a:rPr>
              <a:t>ディストリビューション</a:t>
            </a:r>
            <a:endParaRPr lang="ja-JP" altLang="en-US" dirty="0" smtClean="0">
              <a:latin typeface="Arial" charset="0"/>
            </a:endParaRPr>
          </a:p>
        </p:txBody>
      </p:sp>
      <p:graphicFrame>
        <p:nvGraphicFramePr>
          <p:cNvPr id="3" name="図表 2"/>
          <p:cNvGraphicFramePr/>
          <p:nvPr>
            <p:extLst>
              <p:ext uri="{D42A27DB-BD31-4B8C-83A1-F6EECF244321}">
                <p14:modId xmlns:p14="http://schemas.microsoft.com/office/powerpoint/2010/main" val="3262006833"/>
              </p:ext>
            </p:extLst>
          </p:nvPr>
        </p:nvGraphicFramePr>
        <p:xfrm>
          <a:off x="-428660" y="1142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角丸四角形 4"/>
          <p:cNvSpPr>
            <a:spLocks noChangeArrowheads="1"/>
          </p:cNvSpPr>
          <p:nvPr/>
        </p:nvSpPr>
        <p:spPr bwMode="auto">
          <a:xfrm>
            <a:off x="5214938" y="1143000"/>
            <a:ext cx="3500437" cy="1643063"/>
          </a:xfrm>
          <a:prstGeom prst="roundRect">
            <a:avLst>
              <a:gd name="adj" fmla="val 9472"/>
            </a:avLst>
          </a:prstGeom>
          <a:solidFill>
            <a:schemeClr val="bg1"/>
          </a:solidFill>
          <a:ln w="38100" algn="ctr">
            <a:solidFill>
              <a:srgbClr val="00B050"/>
            </a:solidFill>
            <a:prstDash val="sysDash"/>
            <a:round/>
            <a:headEnd/>
            <a:tailEnd/>
          </a:ln>
        </p:spPr>
        <p:txBody>
          <a:bodyPr anchor="ctr"/>
          <a:lstStyle/>
          <a:p>
            <a:pPr algn="ctr">
              <a:defRPr/>
            </a:pPr>
            <a:r>
              <a:rPr lang="en-US" altLang="ja-JP" sz="1600" dirty="0">
                <a:solidFill>
                  <a:srgbClr val="00B050"/>
                </a:solidFill>
                <a:latin typeface="+mn-lt"/>
                <a:ea typeface="+mn-ea"/>
                <a:cs typeface="Arial" pitchFamily="34" charset="0"/>
              </a:rPr>
              <a:t>Linux</a:t>
            </a:r>
            <a:r>
              <a:rPr lang="ja-JP" altLang="en-US" sz="1600" dirty="0">
                <a:solidFill>
                  <a:srgbClr val="00B050"/>
                </a:solidFill>
                <a:latin typeface="+mn-lt"/>
                <a:ea typeface="+mn-ea"/>
                <a:cs typeface="Arial" pitchFamily="34" charset="0"/>
              </a:rPr>
              <a:t>のカーネルコミュニティ</a:t>
            </a:r>
            <a:r>
              <a:rPr lang="ja-JP" altLang="en-US" sz="1600" dirty="0" smtClean="0">
                <a:solidFill>
                  <a:srgbClr val="00B050"/>
                </a:solidFill>
                <a:latin typeface="+mn-lt"/>
                <a:ea typeface="+mn-ea"/>
                <a:cs typeface="Arial" pitchFamily="34" charset="0"/>
              </a:rPr>
              <a:t>は</a:t>
            </a:r>
          </a:p>
          <a:p>
            <a:pPr algn="ctr">
              <a:defRPr/>
            </a:pPr>
            <a:r>
              <a:rPr lang="ja-JP" altLang="en-US" sz="1600" dirty="0" smtClean="0">
                <a:solidFill>
                  <a:srgbClr val="00B050"/>
                </a:solidFill>
                <a:latin typeface="+mn-lt"/>
                <a:ea typeface="+mn-ea"/>
                <a:cs typeface="Arial" pitchFamily="34" charset="0"/>
              </a:rPr>
              <a:t>カーネル</a:t>
            </a:r>
            <a:r>
              <a:rPr lang="ja-JP" altLang="en-US" sz="1600" dirty="0">
                <a:solidFill>
                  <a:srgbClr val="00B050"/>
                </a:solidFill>
                <a:latin typeface="+mn-lt"/>
                <a:ea typeface="+mn-ea"/>
                <a:cs typeface="Arial" pitchFamily="34" charset="0"/>
              </a:rPr>
              <a:t>の開発しかしない。</a:t>
            </a:r>
            <a:endParaRPr lang="en-US" altLang="ja-JP" sz="1600" dirty="0">
              <a:solidFill>
                <a:srgbClr val="00B050"/>
              </a:solidFill>
              <a:latin typeface="+mn-lt"/>
              <a:ea typeface="+mn-ea"/>
              <a:cs typeface="Arial" pitchFamily="34" charset="0"/>
            </a:endParaRPr>
          </a:p>
          <a:p>
            <a:pPr algn="ctr">
              <a:defRPr/>
            </a:pPr>
            <a:r>
              <a:rPr lang="ja-JP" altLang="en-US" sz="1600" dirty="0">
                <a:solidFill>
                  <a:srgbClr val="00B050"/>
                </a:solidFill>
                <a:latin typeface="+mn-lt"/>
                <a:ea typeface="+mn-ea"/>
                <a:cs typeface="Arial" pitchFamily="34" charset="0"/>
              </a:rPr>
              <a:t>しかし、</a:t>
            </a:r>
            <a:r>
              <a:rPr lang="en-US" altLang="ja-JP" sz="1600" dirty="0">
                <a:solidFill>
                  <a:srgbClr val="00B050"/>
                </a:solidFill>
                <a:latin typeface="+mn-lt"/>
                <a:ea typeface="+mn-ea"/>
                <a:cs typeface="Arial" pitchFamily="34" charset="0"/>
              </a:rPr>
              <a:t>OS</a:t>
            </a:r>
            <a:r>
              <a:rPr lang="ja-JP" altLang="en-US" sz="1600" dirty="0">
                <a:solidFill>
                  <a:srgbClr val="00B050"/>
                </a:solidFill>
                <a:latin typeface="+mn-lt"/>
                <a:ea typeface="+mn-ea"/>
                <a:cs typeface="Arial" pitchFamily="34" charset="0"/>
              </a:rPr>
              <a:t>はカーネルだけで</a:t>
            </a:r>
            <a:r>
              <a:rPr lang="ja-JP" altLang="en-US" sz="1600" dirty="0" smtClean="0">
                <a:solidFill>
                  <a:srgbClr val="00B050"/>
                </a:solidFill>
                <a:latin typeface="+mn-lt"/>
                <a:ea typeface="+mn-ea"/>
                <a:cs typeface="Arial" pitchFamily="34" charset="0"/>
              </a:rPr>
              <a:t>は</a:t>
            </a:r>
          </a:p>
          <a:p>
            <a:pPr algn="ctr">
              <a:defRPr/>
            </a:pPr>
            <a:r>
              <a:rPr lang="ja-JP" altLang="en-US" sz="1600" dirty="0" smtClean="0">
                <a:solidFill>
                  <a:srgbClr val="00B050"/>
                </a:solidFill>
                <a:latin typeface="+mn-lt"/>
                <a:ea typeface="+mn-ea"/>
                <a:cs typeface="Arial" pitchFamily="34" charset="0"/>
              </a:rPr>
              <a:t>成立</a:t>
            </a:r>
            <a:r>
              <a:rPr lang="ja-JP" altLang="en-US" sz="1600" dirty="0">
                <a:solidFill>
                  <a:srgbClr val="00B050"/>
                </a:solidFill>
                <a:latin typeface="+mn-lt"/>
                <a:ea typeface="+mn-ea"/>
                <a:cs typeface="Arial" pitchFamily="34" charset="0"/>
              </a:rPr>
              <a:t>しない。</a:t>
            </a:r>
          </a:p>
        </p:txBody>
      </p:sp>
      <p:sp>
        <p:nvSpPr>
          <p:cNvPr id="9" name="角丸四角形 8"/>
          <p:cNvSpPr/>
          <p:nvPr/>
        </p:nvSpPr>
        <p:spPr bwMode="auto">
          <a:xfrm>
            <a:off x="714348" y="5429264"/>
            <a:ext cx="3786214"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使いやすくパッケージする</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ja-JP" altLang="en-US" sz="1600" dirty="0">
                <a:solidFill>
                  <a:schemeClr val="bg1"/>
                </a:solidFill>
                <a:latin typeface="+mn-lt"/>
                <a:ea typeface="+mn-ea"/>
                <a:cs typeface="Arial" pitchFamily="34" charset="0"/>
              </a:rPr>
              <a:t>＝ディストリビューション</a:t>
            </a:r>
          </a:p>
        </p:txBody>
      </p:sp>
    </p:spTree>
    <p:extLst>
      <p:ext uri="{BB962C8B-B14F-4D97-AF65-F5344CB8AC3E}">
        <p14:creationId xmlns:p14="http://schemas.microsoft.com/office/powerpoint/2010/main" val="125895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smtClean="0">
                <a:latin typeface="Arial" charset="0"/>
              </a:rPr>
              <a:t>Linux</a:t>
            </a:r>
            <a:r>
              <a:rPr lang="ja-JP" altLang="en-US" smtClean="0">
                <a:latin typeface="Arial" charset="0"/>
              </a:rPr>
              <a:t>ディストリビューションの誕生</a:t>
            </a:r>
          </a:p>
        </p:txBody>
      </p:sp>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再パッケージ</a:t>
            </a:r>
          </a:p>
          <a:p>
            <a:pPr algn="ctr">
              <a:lnSpc>
                <a:spcPct val="95000"/>
              </a:lnSpc>
              <a:defRPr/>
            </a:pPr>
            <a:r>
              <a:rPr lang="ja-JP" altLang="en-US" sz="100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spTree>
    <p:extLst>
      <p:ext uri="{BB962C8B-B14F-4D97-AF65-F5344CB8AC3E}">
        <p14:creationId xmlns:p14="http://schemas.microsoft.com/office/powerpoint/2010/main" val="4709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461"/>
                                        </p:tgtEl>
                                        <p:attrNameLst>
                                          <p:attrName>style.visibility</p:attrName>
                                        </p:attrNameLst>
                                      </p:cBhvr>
                                      <p:to>
                                        <p:strVal val="visible"/>
                                      </p:to>
                                    </p:set>
                                    <p:anim calcmode="lin" valueType="num">
                                      <p:cBhvr>
                                        <p:cTn id="7" dur="500" fill="hold"/>
                                        <p:tgtEl>
                                          <p:spTgt spid="17461"/>
                                        </p:tgtEl>
                                        <p:attrNameLst>
                                          <p:attrName>ppt_w</p:attrName>
                                        </p:attrNameLst>
                                      </p:cBhvr>
                                      <p:tavLst>
                                        <p:tav tm="0">
                                          <p:val>
                                            <p:fltVal val="0"/>
                                          </p:val>
                                        </p:tav>
                                        <p:tav tm="100000">
                                          <p:val>
                                            <p:strVal val="#ppt_w"/>
                                          </p:val>
                                        </p:tav>
                                      </p:tavLst>
                                    </p:anim>
                                    <p:anim calcmode="lin" valueType="num">
                                      <p:cBhvr>
                                        <p:cTn id="8" dur="500" fill="hold"/>
                                        <p:tgtEl>
                                          <p:spTgt spid="17461"/>
                                        </p:tgtEl>
                                        <p:attrNameLst>
                                          <p:attrName>ppt_h</p:attrName>
                                        </p:attrNameLst>
                                      </p:cBhvr>
                                      <p:tavLst>
                                        <p:tav tm="0">
                                          <p:val>
                                            <p:fltVal val="0"/>
                                          </p:val>
                                        </p:tav>
                                        <p:tav tm="100000">
                                          <p:val>
                                            <p:strVal val="#ppt_h"/>
                                          </p:val>
                                        </p:tav>
                                      </p:tavLst>
                                    </p:anim>
                                    <p:animEffect transition="in" filter="fade">
                                      <p:cBhvr>
                                        <p:cTn id="9" dur="500"/>
                                        <p:tgtEl>
                                          <p:spTgt spid="1746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455"/>
                                        </p:tgtEl>
                                        <p:attrNameLst>
                                          <p:attrName>style.visibility</p:attrName>
                                        </p:attrNameLst>
                                      </p:cBhvr>
                                      <p:to>
                                        <p:strVal val="visible"/>
                                      </p:to>
                                    </p:set>
                                    <p:anim calcmode="lin" valueType="num">
                                      <p:cBhvr>
                                        <p:cTn id="12" dur="500" fill="hold"/>
                                        <p:tgtEl>
                                          <p:spTgt spid="17455"/>
                                        </p:tgtEl>
                                        <p:attrNameLst>
                                          <p:attrName>ppt_w</p:attrName>
                                        </p:attrNameLst>
                                      </p:cBhvr>
                                      <p:tavLst>
                                        <p:tav tm="0">
                                          <p:val>
                                            <p:fltVal val="0"/>
                                          </p:val>
                                        </p:tav>
                                        <p:tav tm="100000">
                                          <p:val>
                                            <p:strVal val="#ppt_w"/>
                                          </p:val>
                                        </p:tav>
                                      </p:tavLst>
                                    </p:anim>
                                    <p:anim calcmode="lin" valueType="num">
                                      <p:cBhvr>
                                        <p:cTn id="13" dur="500" fill="hold"/>
                                        <p:tgtEl>
                                          <p:spTgt spid="17455"/>
                                        </p:tgtEl>
                                        <p:attrNameLst>
                                          <p:attrName>ppt_h</p:attrName>
                                        </p:attrNameLst>
                                      </p:cBhvr>
                                      <p:tavLst>
                                        <p:tav tm="0">
                                          <p:val>
                                            <p:fltVal val="0"/>
                                          </p:val>
                                        </p:tav>
                                        <p:tav tm="100000">
                                          <p:val>
                                            <p:strVal val="#ppt_h"/>
                                          </p:val>
                                        </p:tav>
                                      </p:tavLst>
                                    </p:anim>
                                    <p:animEffect transition="in" filter="fade">
                                      <p:cBhvr>
                                        <p:cTn id="14" dur="500"/>
                                        <p:tgtEl>
                                          <p:spTgt spid="1745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456"/>
                                        </p:tgtEl>
                                        <p:attrNameLst>
                                          <p:attrName>style.visibility</p:attrName>
                                        </p:attrNameLst>
                                      </p:cBhvr>
                                      <p:to>
                                        <p:strVal val="visible"/>
                                      </p:to>
                                    </p:set>
                                    <p:anim calcmode="lin" valueType="num">
                                      <p:cBhvr>
                                        <p:cTn id="17" dur="500" fill="hold"/>
                                        <p:tgtEl>
                                          <p:spTgt spid="17456"/>
                                        </p:tgtEl>
                                        <p:attrNameLst>
                                          <p:attrName>ppt_w</p:attrName>
                                        </p:attrNameLst>
                                      </p:cBhvr>
                                      <p:tavLst>
                                        <p:tav tm="0">
                                          <p:val>
                                            <p:fltVal val="0"/>
                                          </p:val>
                                        </p:tav>
                                        <p:tav tm="100000">
                                          <p:val>
                                            <p:strVal val="#ppt_w"/>
                                          </p:val>
                                        </p:tav>
                                      </p:tavLst>
                                    </p:anim>
                                    <p:anim calcmode="lin" valueType="num">
                                      <p:cBhvr>
                                        <p:cTn id="18" dur="500" fill="hold"/>
                                        <p:tgtEl>
                                          <p:spTgt spid="17456"/>
                                        </p:tgtEl>
                                        <p:attrNameLst>
                                          <p:attrName>ppt_h</p:attrName>
                                        </p:attrNameLst>
                                      </p:cBhvr>
                                      <p:tavLst>
                                        <p:tav tm="0">
                                          <p:val>
                                            <p:fltVal val="0"/>
                                          </p:val>
                                        </p:tav>
                                        <p:tav tm="100000">
                                          <p:val>
                                            <p:strVal val="#ppt_h"/>
                                          </p:val>
                                        </p:tav>
                                      </p:tavLst>
                                    </p:anim>
                                    <p:animEffect transition="in" filter="fade">
                                      <p:cBhvr>
                                        <p:cTn id="19" dur="500"/>
                                        <p:tgtEl>
                                          <p:spTgt spid="17456"/>
                                        </p:tgtEl>
                                      </p:cBhvr>
                                    </p:animEffect>
                                  </p:childTnLst>
                                </p:cTn>
                              </p:par>
                              <p:par>
                                <p:cTn id="20" presetID="53" presetClass="entr" presetSubtype="16" fill="hold" nodeType="withEffect">
                                  <p:stCondLst>
                                    <p:cond delay="0"/>
                                  </p:stCondLst>
                                  <p:childTnLst>
                                    <p:set>
                                      <p:cBhvr>
                                        <p:cTn id="21" dur="1" fill="hold">
                                          <p:stCondLst>
                                            <p:cond delay="0"/>
                                          </p:stCondLst>
                                        </p:cTn>
                                        <p:tgtEl>
                                          <p:spTgt spid="24611"/>
                                        </p:tgtEl>
                                        <p:attrNameLst>
                                          <p:attrName>style.visibility</p:attrName>
                                        </p:attrNameLst>
                                      </p:cBhvr>
                                      <p:to>
                                        <p:strVal val="visible"/>
                                      </p:to>
                                    </p:set>
                                    <p:anim calcmode="lin" valueType="num">
                                      <p:cBhvr>
                                        <p:cTn id="22" dur="500" fill="hold"/>
                                        <p:tgtEl>
                                          <p:spTgt spid="24611"/>
                                        </p:tgtEl>
                                        <p:attrNameLst>
                                          <p:attrName>ppt_w</p:attrName>
                                        </p:attrNameLst>
                                      </p:cBhvr>
                                      <p:tavLst>
                                        <p:tav tm="0">
                                          <p:val>
                                            <p:fltVal val="0"/>
                                          </p:val>
                                        </p:tav>
                                        <p:tav tm="100000">
                                          <p:val>
                                            <p:strVal val="#ppt_w"/>
                                          </p:val>
                                        </p:tav>
                                      </p:tavLst>
                                    </p:anim>
                                    <p:anim calcmode="lin" valueType="num">
                                      <p:cBhvr>
                                        <p:cTn id="23" dur="500" fill="hold"/>
                                        <p:tgtEl>
                                          <p:spTgt spid="24611"/>
                                        </p:tgtEl>
                                        <p:attrNameLst>
                                          <p:attrName>ppt_h</p:attrName>
                                        </p:attrNameLst>
                                      </p:cBhvr>
                                      <p:tavLst>
                                        <p:tav tm="0">
                                          <p:val>
                                            <p:fltVal val="0"/>
                                          </p:val>
                                        </p:tav>
                                        <p:tav tm="100000">
                                          <p:val>
                                            <p:strVal val="#ppt_h"/>
                                          </p:val>
                                        </p:tav>
                                      </p:tavLst>
                                    </p:anim>
                                    <p:animEffect transition="in" filter="fade">
                                      <p:cBhvr>
                                        <p:cTn id="24" dur="500"/>
                                        <p:tgtEl>
                                          <p:spTgt spid="24611"/>
                                        </p:tgtEl>
                                      </p:cBhvr>
                                    </p:animEffect>
                                  </p:childTnLst>
                                </p:cTn>
                              </p:par>
                              <p:par>
                                <p:cTn id="25" presetID="53" presetClass="entr" presetSubtype="16" fill="hold" nodeType="withEffect">
                                  <p:stCondLst>
                                    <p:cond delay="0"/>
                                  </p:stCondLst>
                                  <p:childTnLst>
                                    <p:set>
                                      <p:cBhvr>
                                        <p:cTn id="26" dur="1" fill="hold">
                                          <p:stCondLst>
                                            <p:cond delay="0"/>
                                          </p:stCondLst>
                                        </p:cTn>
                                        <p:tgtEl>
                                          <p:spTgt spid="24614"/>
                                        </p:tgtEl>
                                        <p:attrNameLst>
                                          <p:attrName>style.visibility</p:attrName>
                                        </p:attrNameLst>
                                      </p:cBhvr>
                                      <p:to>
                                        <p:strVal val="visible"/>
                                      </p:to>
                                    </p:set>
                                    <p:anim calcmode="lin" valueType="num">
                                      <p:cBhvr>
                                        <p:cTn id="27" dur="500" fill="hold"/>
                                        <p:tgtEl>
                                          <p:spTgt spid="24614"/>
                                        </p:tgtEl>
                                        <p:attrNameLst>
                                          <p:attrName>ppt_w</p:attrName>
                                        </p:attrNameLst>
                                      </p:cBhvr>
                                      <p:tavLst>
                                        <p:tav tm="0">
                                          <p:val>
                                            <p:fltVal val="0"/>
                                          </p:val>
                                        </p:tav>
                                        <p:tav tm="100000">
                                          <p:val>
                                            <p:strVal val="#ppt_w"/>
                                          </p:val>
                                        </p:tav>
                                      </p:tavLst>
                                    </p:anim>
                                    <p:anim calcmode="lin" valueType="num">
                                      <p:cBhvr>
                                        <p:cTn id="28" dur="500" fill="hold"/>
                                        <p:tgtEl>
                                          <p:spTgt spid="24614"/>
                                        </p:tgtEl>
                                        <p:attrNameLst>
                                          <p:attrName>ppt_h</p:attrName>
                                        </p:attrNameLst>
                                      </p:cBhvr>
                                      <p:tavLst>
                                        <p:tav tm="0">
                                          <p:val>
                                            <p:fltVal val="0"/>
                                          </p:val>
                                        </p:tav>
                                        <p:tav tm="100000">
                                          <p:val>
                                            <p:strVal val="#ppt_h"/>
                                          </p:val>
                                        </p:tav>
                                      </p:tavLst>
                                    </p:anim>
                                    <p:animEffect transition="in" filter="fade">
                                      <p:cBhvr>
                                        <p:cTn id="29" dur="500"/>
                                        <p:tgtEl>
                                          <p:spTgt spid="24614"/>
                                        </p:tgtEl>
                                      </p:cBhvr>
                                    </p:animEffect>
                                  </p:childTnLst>
                                </p:cTn>
                              </p:par>
                              <p:par>
                                <p:cTn id="30" presetID="53" presetClass="entr" presetSubtype="16" fill="hold" nodeType="withEffect">
                                  <p:stCondLst>
                                    <p:cond delay="0"/>
                                  </p:stCondLst>
                                  <p:childTnLst>
                                    <p:set>
                                      <p:cBhvr>
                                        <p:cTn id="31" dur="1" fill="hold">
                                          <p:stCondLst>
                                            <p:cond delay="0"/>
                                          </p:stCondLst>
                                        </p:cTn>
                                        <p:tgtEl>
                                          <p:spTgt spid="24615"/>
                                        </p:tgtEl>
                                        <p:attrNameLst>
                                          <p:attrName>style.visibility</p:attrName>
                                        </p:attrNameLst>
                                      </p:cBhvr>
                                      <p:to>
                                        <p:strVal val="visible"/>
                                      </p:to>
                                    </p:set>
                                    <p:anim calcmode="lin" valueType="num">
                                      <p:cBhvr>
                                        <p:cTn id="32" dur="500" fill="hold"/>
                                        <p:tgtEl>
                                          <p:spTgt spid="24615"/>
                                        </p:tgtEl>
                                        <p:attrNameLst>
                                          <p:attrName>ppt_w</p:attrName>
                                        </p:attrNameLst>
                                      </p:cBhvr>
                                      <p:tavLst>
                                        <p:tav tm="0">
                                          <p:val>
                                            <p:fltVal val="0"/>
                                          </p:val>
                                        </p:tav>
                                        <p:tav tm="100000">
                                          <p:val>
                                            <p:strVal val="#ppt_w"/>
                                          </p:val>
                                        </p:tav>
                                      </p:tavLst>
                                    </p:anim>
                                    <p:anim calcmode="lin" valueType="num">
                                      <p:cBhvr>
                                        <p:cTn id="33" dur="500" fill="hold"/>
                                        <p:tgtEl>
                                          <p:spTgt spid="24615"/>
                                        </p:tgtEl>
                                        <p:attrNameLst>
                                          <p:attrName>ppt_h</p:attrName>
                                        </p:attrNameLst>
                                      </p:cBhvr>
                                      <p:tavLst>
                                        <p:tav tm="0">
                                          <p:val>
                                            <p:fltVal val="0"/>
                                          </p:val>
                                        </p:tav>
                                        <p:tav tm="100000">
                                          <p:val>
                                            <p:strVal val="#ppt_h"/>
                                          </p:val>
                                        </p:tav>
                                      </p:tavLst>
                                    </p:anim>
                                    <p:animEffect transition="in" filter="fade">
                                      <p:cBhvr>
                                        <p:cTn id="34" dur="500"/>
                                        <p:tgtEl>
                                          <p:spTgt spid="246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424"/>
                                        </p:tgtEl>
                                        <p:attrNameLst>
                                          <p:attrName>style.visibility</p:attrName>
                                        </p:attrNameLst>
                                      </p:cBhvr>
                                      <p:to>
                                        <p:strVal val="visible"/>
                                      </p:to>
                                    </p:set>
                                    <p:anim calcmode="lin" valueType="num">
                                      <p:cBhvr>
                                        <p:cTn id="37" dur="500" fill="hold"/>
                                        <p:tgtEl>
                                          <p:spTgt spid="17424"/>
                                        </p:tgtEl>
                                        <p:attrNameLst>
                                          <p:attrName>ppt_w</p:attrName>
                                        </p:attrNameLst>
                                      </p:cBhvr>
                                      <p:tavLst>
                                        <p:tav tm="0">
                                          <p:val>
                                            <p:fltVal val="0"/>
                                          </p:val>
                                        </p:tav>
                                        <p:tav tm="100000">
                                          <p:val>
                                            <p:strVal val="#ppt_w"/>
                                          </p:val>
                                        </p:tav>
                                      </p:tavLst>
                                    </p:anim>
                                    <p:anim calcmode="lin" valueType="num">
                                      <p:cBhvr>
                                        <p:cTn id="38" dur="500" fill="hold"/>
                                        <p:tgtEl>
                                          <p:spTgt spid="17424"/>
                                        </p:tgtEl>
                                        <p:attrNameLst>
                                          <p:attrName>ppt_h</p:attrName>
                                        </p:attrNameLst>
                                      </p:cBhvr>
                                      <p:tavLst>
                                        <p:tav tm="0">
                                          <p:val>
                                            <p:fltVal val="0"/>
                                          </p:val>
                                        </p:tav>
                                        <p:tav tm="100000">
                                          <p:val>
                                            <p:strVal val="#ppt_h"/>
                                          </p:val>
                                        </p:tav>
                                      </p:tavLst>
                                    </p:anim>
                                    <p:animEffect transition="in" filter="fade">
                                      <p:cBhvr>
                                        <p:cTn id="39" dur="500"/>
                                        <p:tgtEl>
                                          <p:spTgt spid="174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425"/>
                                        </p:tgtEl>
                                        <p:attrNameLst>
                                          <p:attrName>style.visibility</p:attrName>
                                        </p:attrNameLst>
                                      </p:cBhvr>
                                      <p:to>
                                        <p:strVal val="visible"/>
                                      </p:to>
                                    </p:set>
                                    <p:anim calcmode="lin" valueType="num">
                                      <p:cBhvr>
                                        <p:cTn id="42" dur="500" fill="hold"/>
                                        <p:tgtEl>
                                          <p:spTgt spid="17425"/>
                                        </p:tgtEl>
                                        <p:attrNameLst>
                                          <p:attrName>ppt_w</p:attrName>
                                        </p:attrNameLst>
                                      </p:cBhvr>
                                      <p:tavLst>
                                        <p:tav tm="0">
                                          <p:val>
                                            <p:fltVal val="0"/>
                                          </p:val>
                                        </p:tav>
                                        <p:tav tm="100000">
                                          <p:val>
                                            <p:strVal val="#ppt_w"/>
                                          </p:val>
                                        </p:tav>
                                      </p:tavLst>
                                    </p:anim>
                                    <p:anim calcmode="lin" valueType="num">
                                      <p:cBhvr>
                                        <p:cTn id="43" dur="500" fill="hold"/>
                                        <p:tgtEl>
                                          <p:spTgt spid="17425"/>
                                        </p:tgtEl>
                                        <p:attrNameLst>
                                          <p:attrName>ppt_h</p:attrName>
                                        </p:attrNameLst>
                                      </p:cBhvr>
                                      <p:tavLst>
                                        <p:tav tm="0">
                                          <p:val>
                                            <p:fltVal val="0"/>
                                          </p:val>
                                        </p:tav>
                                        <p:tav tm="100000">
                                          <p:val>
                                            <p:strVal val="#ppt_h"/>
                                          </p:val>
                                        </p:tav>
                                      </p:tavLst>
                                    </p:anim>
                                    <p:animEffect transition="in" filter="fade">
                                      <p:cBhvr>
                                        <p:cTn id="44" dur="500"/>
                                        <p:tgtEl>
                                          <p:spTgt spid="174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426"/>
                                        </p:tgtEl>
                                        <p:attrNameLst>
                                          <p:attrName>style.visibility</p:attrName>
                                        </p:attrNameLst>
                                      </p:cBhvr>
                                      <p:to>
                                        <p:strVal val="visible"/>
                                      </p:to>
                                    </p:set>
                                    <p:anim calcmode="lin" valueType="num">
                                      <p:cBhvr>
                                        <p:cTn id="47" dur="500" fill="hold"/>
                                        <p:tgtEl>
                                          <p:spTgt spid="17426"/>
                                        </p:tgtEl>
                                        <p:attrNameLst>
                                          <p:attrName>ppt_w</p:attrName>
                                        </p:attrNameLst>
                                      </p:cBhvr>
                                      <p:tavLst>
                                        <p:tav tm="0">
                                          <p:val>
                                            <p:fltVal val="0"/>
                                          </p:val>
                                        </p:tav>
                                        <p:tav tm="100000">
                                          <p:val>
                                            <p:strVal val="#ppt_w"/>
                                          </p:val>
                                        </p:tav>
                                      </p:tavLst>
                                    </p:anim>
                                    <p:anim calcmode="lin" valueType="num">
                                      <p:cBhvr>
                                        <p:cTn id="48" dur="500" fill="hold"/>
                                        <p:tgtEl>
                                          <p:spTgt spid="17426"/>
                                        </p:tgtEl>
                                        <p:attrNameLst>
                                          <p:attrName>ppt_h</p:attrName>
                                        </p:attrNameLst>
                                      </p:cBhvr>
                                      <p:tavLst>
                                        <p:tav tm="0">
                                          <p:val>
                                            <p:fltVal val="0"/>
                                          </p:val>
                                        </p:tav>
                                        <p:tav tm="100000">
                                          <p:val>
                                            <p:strVal val="#ppt_h"/>
                                          </p:val>
                                        </p:tav>
                                      </p:tavLst>
                                    </p:anim>
                                    <p:animEffect transition="in" filter="fade">
                                      <p:cBhvr>
                                        <p:cTn id="49" dur="500"/>
                                        <p:tgtEl>
                                          <p:spTgt spid="1742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427"/>
                                        </p:tgtEl>
                                        <p:attrNameLst>
                                          <p:attrName>style.visibility</p:attrName>
                                        </p:attrNameLst>
                                      </p:cBhvr>
                                      <p:to>
                                        <p:strVal val="visible"/>
                                      </p:to>
                                    </p:set>
                                    <p:anim calcmode="lin" valueType="num">
                                      <p:cBhvr>
                                        <p:cTn id="52" dur="500" fill="hold"/>
                                        <p:tgtEl>
                                          <p:spTgt spid="17427"/>
                                        </p:tgtEl>
                                        <p:attrNameLst>
                                          <p:attrName>ppt_w</p:attrName>
                                        </p:attrNameLst>
                                      </p:cBhvr>
                                      <p:tavLst>
                                        <p:tav tm="0">
                                          <p:val>
                                            <p:fltVal val="0"/>
                                          </p:val>
                                        </p:tav>
                                        <p:tav tm="100000">
                                          <p:val>
                                            <p:strVal val="#ppt_w"/>
                                          </p:val>
                                        </p:tav>
                                      </p:tavLst>
                                    </p:anim>
                                    <p:anim calcmode="lin" valueType="num">
                                      <p:cBhvr>
                                        <p:cTn id="53" dur="500" fill="hold"/>
                                        <p:tgtEl>
                                          <p:spTgt spid="17427"/>
                                        </p:tgtEl>
                                        <p:attrNameLst>
                                          <p:attrName>ppt_h</p:attrName>
                                        </p:attrNameLst>
                                      </p:cBhvr>
                                      <p:tavLst>
                                        <p:tav tm="0">
                                          <p:val>
                                            <p:fltVal val="0"/>
                                          </p:val>
                                        </p:tav>
                                        <p:tav tm="100000">
                                          <p:val>
                                            <p:strVal val="#ppt_h"/>
                                          </p:val>
                                        </p:tav>
                                      </p:tavLst>
                                    </p:anim>
                                    <p:animEffect transition="in" filter="fade">
                                      <p:cBhvr>
                                        <p:cTn id="54" dur="500"/>
                                        <p:tgtEl>
                                          <p:spTgt spid="1742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428"/>
                                        </p:tgtEl>
                                        <p:attrNameLst>
                                          <p:attrName>style.visibility</p:attrName>
                                        </p:attrNameLst>
                                      </p:cBhvr>
                                      <p:to>
                                        <p:strVal val="visible"/>
                                      </p:to>
                                    </p:set>
                                    <p:anim calcmode="lin" valueType="num">
                                      <p:cBhvr>
                                        <p:cTn id="57" dur="500" fill="hold"/>
                                        <p:tgtEl>
                                          <p:spTgt spid="17428"/>
                                        </p:tgtEl>
                                        <p:attrNameLst>
                                          <p:attrName>ppt_w</p:attrName>
                                        </p:attrNameLst>
                                      </p:cBhvr>
                                      <p:tavLst>
                                        <p:tav tm="0">
                                          <p:val>
                                            <p:fltVal val="0"/>
                                          </p:val>
                                        </p:tav>
                                        <p:tav tm="100000">
                                          <p:val>
                                            <p:strVal val="#ppt_w"/>
                                          </p:val>
                                        </p:tav>
                                      </p:tavLst>
                                    </p:anim>
                                    <p:anim calcmode="lin" valueType="num">
                                      <p:cBhvr>
                                        <p:cTn id="58" dur="500" fill="hold"/>
                                        <p:tgtEl>
                                          <p:spTgt spid="17428"/>
                                        </p:tgtEl>
                                        <p:attrNameLst>
                                          <p:attrName>ppt_h</p:attrName>
                                        </p:attrNameLst>
                                      </p:cBhvr>
                                      <p:tavLst>
                                        <p:tav tm="0">
                                          <p:val>
                                            <p:fltVal val="0"/>
                                          </p:val>
                                        </p:tav>
                                        <p:tav tm="100000">
                                          <p:val>
                                            <p:strVal val="#ppt_h"/>
                                          </p:val>
                                        </p:tav>
                                      </p:tavLst>
                                    </p:anim>
                                    <p:animEffect transition="in" filter="fade">
                                      <p:cBhvr>
                                        <p:cTn id="59" dur="500"/>
                                        <p:tgtEl>
                                          <p:spTgt spid="17428"/>
                                        </p:tgtEl>
                                      </p:cBhvr>
                                    </p:animEffect>
                                  </p:childTnLst>
                                </p:cTn>
                              </p:par>
                              <p:par>
                                <p:cTn id="60" presetID="53" presetClass="entr" presetSubtype="16" fill="hold" nodeType="withEffect">
                                  <p:stCondLst>
                                    <p:cond delay="0"/>
                                  </p:stCondLst>
                                  <p:childTnLst>
                                    <p:set>
                                      <p:cBhvr>
                                        <p:cTn id="61" dur="1" fill="hold">
                                          <p:stCondLst>
                                            <p:cond delay="0"/>
                                          </p:stCondLst>
                                        </p:cTn>
                                        <p:tgtEl>
                                          <p:spTgt spid="24625"/>
                                        </p:tgtEl>
                                        <p:attrNameLst>
                                          <p:attrName>style.visibility</p:attrName>
                                        </p:attrNameLst>
                                      </p:cBhvr>
                                      <p:to>
                                        <p:strVal val="visible"/>
                                      </p:to>
                                    </p:set>
                                    <p:anim calcmode="lin" valueType="num">
                                      <p:cBhvr>
                                        <p:cTn id="62" dur="500" fill="hold"/>
                                        <p:tgtEl>
                                          <p:spTgt spid="24625"/>
                                        </p:tgtEl>
                                        <p:attrNameLst>
                                          <p:attrName>ppt_w</p:attrName>
                                        </p:attrNameLst>
                                      </p:cBhvr>
                                      <p:tavLst>
                                        <p:tav tm="0">
                                          <p:val>
                                            <p:fltVal val="0"/>
                                          </p:val>
                                        </p:tav>
                                        <p:tav tm="100000">
                                          <p:val>
                                            <p:strVal val="#ppt_w"/>
                                          </p:val>
                                        </p:tav>
                                      </p:tavLst>
                                    </p:anim>
                                    <p:anim calcmode="lin" valueType="num">
                                      <p:cBhvr>
                                        <p:cTn id="63" dur="500" fill="hold"/>
                                        <p:tgtEl>
                                          <p:spTgt spid="24625"/>
                                        </p:tgtEl>
                                        <p:attrNameLst>
                                          <p:attrName>ppt_h</p:attrName>
                                        </p:attrNameLst>
                                      </p:cBhvr>
                                      <p:tavLst>
                                        <p:tav tm="0">
                                          <p:val>
                                            <p:fltVal val="0"/>
                                          </p:val>
                                        </p:tav>
                                        <p:tav tm="100000">
                                          <p:val>
                                            <p:strVal val="#ppt_h"/>
                                          </p:val>
                                        </p:tav>
                                      </p:tavLst>
                                    </p:anim>
                                    <p:animEffect transition="in" filter="fade">
                                      <p:cBhvr>
                                        <p:cTn id="64" dur="500"/>
                                        <p:tgtEl>
                                          <p:spTgt spid="24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24" grpId="0" animBg="1"/>
      <p:bldP spid="17425" grpId="0" animBg="1"/>
      <p:bldP spid="17426" grpId="0" animBg="1"/>
      <p:bldP spid="17427" grpId="0" animBg="1"/>
      <p:bldP spid="174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smtClean="0">
                <a:latin typeface="Arial" charset="0"/>
              </a:rPr>
              <a:t>Linux</a:t>
            </a:r>
            <a:r>
              <a:rPr lang="ja-JP" altLang="en-US" dirty="0" smtClean="0">
                <a:latin typeface="Arial" charset="0"/>
              </a:rPr>
              <a:t>の転機／</a:t>
            </a:r>
            <a:r>
              <a:rPr lang="en-US" altLang="ja-JP" dirty="0" smtClean="0">
                <a:latin typeface="Arial" charset="0"/>
              </a:rPr>
              <a:t>IBM</a:t>
            </a:r>
            <a:r>
              <a:rPr lang="ja-JP" altLang="en-US" dirty="0" smtClean="0">
                <a:latin typeface="Arial" charset="0"/>
              </a:rPr>
              <a:t>によるコミットメント</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5332245"/>
            <a:ext cx="3384376"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en-US" altLang="ja-JP" sz="2400" dirty="0">
                <a:solidFill>
                  <a:schemeClr val="bg1"/>
                </a:solidFill>
                <a:latin typeface="+mn-lt"/>
                <a:ea typeface="+mn-ea"/>
              </a:rPr>
              <a:t>Linux</a:t>
            </a:r>
            <a:r>
              <a:rPr kumimoji="0" lang="ja-JP" altLang="en-US" sz="2400" dirty="0">
                <a:solidFill>
                  <a:schemeClr val="bg1"/>
                </a:solidFill>
                <a:latin typeface="+mn-lt"/>
                <a:ea typeface="+mn-ea"/>
              </a:rPr>
              <a:t>の商用利用に道</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69689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537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z="2400" dirty="0" smtClean="0"/>
              <a:t>「ディストリビューション」と「サブスクリプション」</a:t>
            </a:r>
          </a:p>
        </p:txBody>
      </p:sp>
      <p:graphicFrame>
        <p:nvGraphicFramePr>
          <p:cNvPr id="3" name="図表 2"/>
          <p:cNvGraphicFramePr/>
          <p:nvPr>
            <p:extLst>
              <p:ext uri="{D42A27DB-BD31-4B8C-83A1-F6EECF244321}">
                <p14:modId xmlns:p14="http://schemas.microsoft.com/office/powerpoint/2010/main" val="699193191"/>
              </p:ext>
            </p:extLst>
          </p:nvPr>
        </p:nvGraphicFramePr>
        <p:xfrm>
          <a:off x="-428660" y="1142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グループ化 6"/>
          <p:cNvGrpSpPr>
            <a:grpSpLocks/>
          </p:cNvGrpSpPr>
          <p:nvPr/>
        </p:nvGrpSpPr>
        <p:grpSpPr bwMode="auto">
          <a:xfrm>
            <a:off x="5002228" y="3141663"/>
            <a:ext cx="3617897" cy="2144712"/>
            <a:chOff x="5216545" y="4143380"/>
            <a:chExt cx="3617901" cy="1285884"/>
          </a:xfrm>
        </p:grpSpPr>
        <p:graphicFrame>
          <p:nvGraphicFramePr>
            <p:cNvPr id="5" name="図表 4"/>
            <p:cNvGraphicFramePr/>
            <p:nvPr>
              <p:extLst>
                <p:ext uri="{D42A27DB-BD31-4B8C-83A1-F6EECF244321}">
                  <p14:modId xmlns:p14="http://schemas.microsoft.com/office/powerpoint/2010/main" val="3347330659"/>
                </p:ext>
              </p:extLst>
            </p:nvPr>
          </p:nvGraphicFramePr>
          <p:xfrm>
            <a:off x="6286512" y="4143380"/>
            <a:ext cx="2547934" cy="12858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正方形/長方形 5"/>
            <p:cNvSpPr/>
            <p:nvPr/>
          </p:nvSpPr>
          <p:spPr>
            <a:xfrm>
              <a:off x="5216545" y="4143380"/>
              <a:ext cx="877164" cy="553592"/>
            </a:xfrm>
            <a:prstGeom prst="rect">
              <a:avLst/>
            </a:prstGeom>
            <a:noFill/>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Arial" pitchFamily="34" charset="0"/>
                </a:rPr>
                <a:t>＋</a:t>
              </a:r>
            </a:p>
          </p:txBody>
        </p:sp>
      </p:grpSp>
      <p:sp>
        <p:nvSpPr>
          <p:cNvPr id="8" name="角丸四角形 4"/>
          <p:cNvSpPr>
            <a:spLocks noChangeArrowheads="1"/>
          </p:cNvSpPr>
          <p:nvPr/>
        </p:nvSpPr>
        <p:spPr bwMode="auto">
          <a:xfrm>
            <a:off x="5214938" y="1143000"/>
            <a:ext cx="3500437" cy="1643063"/>
          </a:xfrm>
          <a:prstGeom prst="roundRect">
            <a:avLst>
              <a:gd name="adj" fmla="val 9472"/>
            </a:avLst>
          </a:prstGeom>
          <a:solidFill>
            <a:schemeClr val="bg1"/>
          </a:solidFill>
          <a:ln w="38100" algn="ctr">
            <a:solidFill>
              <a:srgbClr val="C00000"/>
            </a:solidFill>
            <a:prstDash val="sysDash"/>
            <a:round/>
            <a:headEnd/>
            <a:tailEnd/>
          </a:ln>
        </p:spPr>
        <p:txBody>
          <a:bodyPr anchor="ctr"/>
          <a:lstStyle/>
          <a:p>
            <a:pPr algn="ctr">
              <a:defRPr/>
            </a:pPr>
            <a:r>
              <a:rPr lang="ja-JP" altLang="en-US" smtClean="0">
                <a:solidFill>
                  <a:srgbClr val="C00000"/>
                </a:solidFill>
                <a:latin typeface="+mn-lt"/>
                <a:ea typeface="+mn-ea"/>
                <a:cs typeface="Arial" pitchFamily="34" charset="0"/>
              </a:rPr>
              <a:t>顧客のサポートへ・品質保証への不安に応えるために一定期間（</a:t>
            </a:r>
            <a:r>
              <a:rPr lang="en-US" altLang="ja-JP" smtClean="0">
                <a:solidFill>
                  <a:srgbClr val="C00000"/>
                </a:solidFill>
                <a:latin typeface="+mn-lt"/>
                <a:ea typeface="+mn-ea"/>
                <a:cs typeface="Arial" pitchFamily="34" charset="0"/>
              </a:rPr>
              <a:t>RHEL</a:t>
            </a:r>
            <a:r>
              <a:rPr lang="ja-JP" altLang="en-US" smtClean="0">
                <a:solidFill>
                  <a:srgbClr val="C00000"/>
                </a:solidFill>
                <a:latin typeface="+mn-lt"/>
                <a:ea typeface="+mn-ea"/>
                <a:cs typeface="Arial" pitchFamily="34" charset="0"/>
              </a:rPr>
              <a:t>では</a:t>
            </a:r>
            <a:r>
              <a:rPr lang="en-US" altLang="ja-JP" smtClean="0">
                <a:solidFill>
                  <a:srgbClr val="C00000"/>
                </a:solidFill>
                <a:latin typeface="+mn-lt"/>
                <a:ea typeface="+mn-ea"/>
                <a:cs typeface="Arial" pitchFamily="34" charset="0"/>
              </a:rPr>
              <a:t>7</a:t>
            </a:r>
            <a:r>
              <a:rPr lang="ja-JP" altLang="en-US" smtClean="0">
                <a:solidFill>
                  <a:srgbClr val="C00000"/>
                </a:solidFill>
                <a:latin typeface="+mn-lt"/>
                <a:ea typeface="+mn-ea"/>
                <a:cs typeface="Arial" pitchFamily="34" charset="0"/>
              </a:rPr>
              <a:t>年）のサポート継続をコミット</a:t>
            </a:r>
            <a:endParaRPr lang="ja-JP" altLang="en-US" dirty="0">
              <a:solidFill>
                <a:srgbClr val="C00000"/>
              </a:solidFill>
              <a:latin typeface="+mn-lt"/>
              <a:ea typeface="+mn-ea"/>
              <a:cs typeface="Arial" pitchFamily="34" charset="0"/>
            </a:endParaRPr>
          </a:p>
        </p:txBody>
      </p:sp>
      <p:sp>
        <p:nvSpPr>
          <p:cNvPr id="9" name="角丸四角形 8"/>
          <p:cNvSpPr/>
          <p:nvPr/>
        </p:nvSpPr>
        <p:spPr bwMode="auto">
          <a:xfrm>
            <a:off x="714348" y="5429264"/>
            <a:ext cx="3786214"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使いやすくパッケージする</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ja-JP" altLang="en-US" sz="1600" dirty="0">
                <a:solidFill>
                  <a:schemeClr val="bg1"/>
                </a:solidFill>
                <a:latin typeface="+mn-lt"/>
                <a:ea typeface="+mn-ea"/>
                <a:cs typeface="Arial" pitchFamily="34" charset="0"/>
              </a:rPr>
              <a:t>＝ディストリビューション</a:t>
            </a:r>
          </a:p>
        </p:txBody>
      </p:sp>
      <p:sp>
        <p:nvSpPr>
          <p:cNvPr id="10" name="角丸四角形 9"/>
          <p:cNvSpPr/>
          <p:nvPr/>
        </p:nvSpPr>
        <p:spPr bwMode="auto">
          <a:xfrm>
            <a:off x="5143504" y="5429264"/>
            <a:ext cx="3643338" cy="642942"/>
          </a:xfrm>
          <a:prstGeom prst="roundRect">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継続的なサポートを提供</a:t>
            </a:r>
            <a:endParaRPr kumimoji="0" lang="en-US" altLang="ja-JP" sz="1600" dirty="0">
              <a:solidFill>
                <a:schemeClr val="bg1"/>
              </a:solidFill>
              <a:latin typeface="+mn-lt"/>
              <a:ea typeface="+mn-ea"/>
              <a:cs typeface="Arial" pitchFamily="34" charset="0"/>
            </a:endParaRPr>
          </a:p>
          <a:p>
            <a:pPr algn="ctr">
              <a:spcBef>
                <a:spcPct val="20000"/>
              </a:spcBef>
              <a:defRPr/>
            </a:pPr>
            <a:r>
              <a:rPr kumimoji="0" lang="ja-JP" altLang="en-US" sz="1600" dirty="0">
                <a:solidFill>
                  <a:schemeClr val="bg1"/>
                </a:solidFill>
                <a:latin typeface="+mn-lt"/>
                <a:ea typeface="+mn-ea"/>
                <a:cs typeface="Arial" pitchFamily="34" charset="0"/>
              </a:rPr>
              <a:t>＝サブスクリプション</a:t>
            </a:r>
          </a:p>
        </p:txBody>
      </p:sp>
      <p:sp>
        <p:nvSpPr>
          <p:cNvPr id="11" name="角丸四角形 10"/>
          <p:cNvSpPr/>
          <p:nvPr/>
        </p:nvSpPr>
        <p:spPr bwMode="auto">
          <a:xfrm>
            <a:off x="5143504" y="6143644"/>
            <a:ext cx="3643338" cy="357190"/>
          </a:xfrm>
          <a:prstGeom prst="roundRect">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600" dirty="0">
                <a:solidFill>
                  <a:schemeClr val="bg1"/>
                </a:solidFill>
                <a:latin typeface="+mn-lt"/>
                <a:ea typeface="+mn-ea"/>
                <a:cs typeface="Arial" pitchFamily="34" charset="0"/>
              </a:rPr>
              <a:t>ビジネスで受け入れられた理由</a:t>
            </a:r>
          </a:p>
        </p:txBody>
      </p:sp>
    </p:spTree>
    <p:extLst>
      <p:ext uri="{BB962C8B-B14F-4D97-AF65-F5344CB8AC3E}">
        <p14:creationId xmlns:p14="http://schemas.microsoft.com/office/powerpoint/2010/main" val="31307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タイトル 1"/>
          <p:cNvSpPr>
            <a:spLocks noGrp="1"/>
          </p:cNvSpPr>
          <p:nvPr>
            <p:ph type="title" idx="4294967295"/>
          </p:nvPr>
        </p:nvSpPr>
        <p:spPr>
          <a:xfrm>
            <a:off x="250825" y="323850"/>
            <a:ext cx="8893175" cy="361950"/>
          </a:xfrm>
        </p:spPr>
        <p:txBody>
          <a:bodyPr/>
          <a:lstStyle/>
          <a:p>
            <a:r>
              <a:rPr lang="ja-JP" altLang="en-US" dirty="0" smtClean="0">
                <a:latin typeface="+mn-lt"/>
                <a:ea typeface="+mn-ea"/>
              </a:rPr>
              <a:t>サブスクリプション</a:t>
            </a:r>
            <a:r>
              <a:rPr lang="ja-JP" altLang="en-US" dirty="0">
                <a:latin typeface="+mn-lt"/>
                <a:ea typeface="+mn-ea"/>
              </a:rPr>
              <a:t>・モデル</a:t>
            </a:r>
            <a:endParaRPr lang="ja-JP" altLang="en-US" dirty="0" smtClean="0">
              <a:latin typeface="+mn-lt"/>
              <a:ea typeface="+mn-ea"/>
            </a:endParaRPr>
          </a:p>
        </p:txBody>
      </p:sp>
      <p:sp>
        <p:nvSpPr>
          <p:cNvPr id="14" name="角丸四角形 13"/>
          <p:cNvSpPr/>
          <p:nvPr/>
        </p:nvSpPr>
        <p:spPr bwMode="auto">
          <a:xfrm>
            <a:off x="990600" y="1066399"/>
            <a:ext cx="2209800" cy="797472"/>
          </a:xfrm>
          <a:prstGeom prst="roundRect">
            <a:avLst>
              <a:gd name="adj" fmla="val 0"/>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サブスクリプション</a:t>
            </a:r>
          </a:p>
        </p:txBody>
      </p:sp>
      <p:sp>
        <p:nvSpPr>
          <p:cNvPr id="4" name="テキスト ボックス 3"/>
          <p:cNvSpPr txBox="1"/>
          <p:nvPr/>
        </p:nvSpPr>
        <p:spPr>
          <a:xfrm>
            <a:off x="3275855" y="1172747"/>
            <a:ext cx="4877545" cy="584775"/>
          </a:xfrm>
          <a:prstGeom prst="rect">
            <a:avLst/>
          </a:prstGeom>
          <a:noFill/>
        </p:spPr>
        <p:txBody>
          <a:bodyPr wrap="square" rtlCol="0">
            <a:spAutoFit/>
          </a:bodyPr>
          <a:lstStyle/>
          <a:p>
            <a:r>
              <a:rPr lang="ja-JP" altLang="en-US" sz="1600" dirty="0">
                <a:solidFill>
                  <a:schemeClr val="accent6"/>
                </a:solidFill>
                <a:latin typeface="+mn-lt"/>
                <a:ea typeface="+mn-ea"/>
              </a:rPr>
              <a:t>一定期間に定額</a:t>
            </a:r>
            <a:r>
              <a:rPr lang="ja-JP" altLang="en-US" sz="1600" dirty="0" smtClean="0">
                <a:solidFill>
                  <a:schemeClr val="accent6"/>
                </a:solidFill>
                <a:latin typeface="+mn-lt"/>
                <a:ea typeface="+mn-ea"/>
              </a:rPr>
              <a:t>で、</a:t>
            </a:r>
            <a:r>
              <a:rPr lang="ja-JP" altLang="en-US" sz="1600" dirty="0">
                <a:solidFill>
                  <a:schemeClr val="accent6"/>
                </a:solidFill>
                <a:latin typeface="+mn-lt"/>
                <a:ea typeface="+mn-ea"/>
              </a:rPr>
              <a:t>期限付きの使用権</a:t>
            </a:r>
            <a:r>
              <a:rPr lang="en-US" altLang="ja-JP" sz="1600" dirty="0">
                <a:solidFill>
                  <a:schemeClr val="accent6"/>
                </a:solidFill>
                <a:latin typeface="+mn-lt"/>
                <a:ea typeface="+mn-ea"/>
              </a:rPr>
              <a:t>(</a:t>
            </a:r>
            <a:r>
              <a:rPr lang="ja-JP" altLang="en-US" sz="1600" dirty="0">
                <a:solidFill>
                  <a:schemeClr val="accent6"/>
                </a:solidFill>
                <a:latin typeface="+mn-lt"/>
                <a:ea typeface="+mn-ea"/>
              </a:rPr>
              <a:t>ライセンス</a:t>
            </a:r>
            <a:r>
              <a:rPr lang="en-US" altLang="ja-JP" sz="1600" dirty="0" smtClean="0">
                <a:solidFill>
                  <a:schemeClr val="accent6"/>
                </a:solidFill>
                <a:latin typeface="+mn-lt"/>
                <a:ea typeface="+mn-ea"/>
              </a:rPr>
              <a:t>)</a:t>
            </a:r>
            <a:endParaRPr lang="ja-JP" altLang="en-US" sz="1600" dirty="0" smtClean="0">
              <a:solidFill>
                <a:schemeClr val="accent6"/>
              </a:solidFill>
              <a:latin typeface="+mn-lt"/>
              <a:ea typeface="+mn-ea"/>
            </a:endParaRPr>
          </a:p>
          <a:p>
            <a:r>
              <a:rPr lang="ja-JP" altLang="en-US" sz="1600" dirty="0" smtClean="0">
                <a:solidFill>
                  <a:schemeClr val="accent6"/>
                </a:solidFill>
                <a:latin typeface="+mn-lt"/>
                <a:ea typeface="+mn-ea"/>
              </a:rPr>
              <a:t>やサポート</a:t>
            </a:r>
            <a:r>
              <a:rPr lang="ja-JP" altLang="en-US" sz="1600" dirty="0">
                <a:solidFill>
                  <a:schemeClr val="accent6"/>
                </a:solidFill>
                <a:latin typeface="+mn-lt"/>
                <a:ea typeface="+mn-ea"/>
              </a:rPr>
              <a:t>を受ける権利など</a:t>
            </a:r>
            <a:r>
              <a:rPr lang="ja-JP" altLang="en-US" sz="1600" dirty="0" smtClean="0">
                <a:solidFill>
                  <a:schemeClr val="accent6"/>
                </a:solidFill>
                <a:latin typeface="+mn-lt"/>
                <a:ea typeface="+mn-ea"/>
              </a:rPr>
              <a:t>を提供する方式</a:t>
            </a:r>
            <a:endParaRPr kumimoji="1" lang="ja-JP" altLang="en-US" sz="1600" dirty="0">
              <a:solidFill>
                <a:schemeClr val="accent6"/>
              </a:solidFill>
              <a:latin typeface="+mn-lt"/>
              <a:ea typeface="+mn-ea"/>
            </a:endParaRPr>
          </a:p>
        </p:txBody>
      </p:sp>
      <p:grpSp>
        <p:nvGrpSpPr>
          <p:cNvPr id="3" name="グループ化 2"/>
          <p:cNvGrpSpPr/>
          <p:nvPr/>
        </p:nvGrpSpPr>
        <p:grpSpPr>
          <a:xfrm>
            <a:off x="703663" y="3647888"/>
            <a:ext cx="7449737" cy="924112"/>
            <a:chOff x="703663" y="3647888"/>
            <a:chExt cx="7449737" cy="924112"/>
          </a:xfrm>
        </p:grpSpPr>
        <p:sp>
          <p:nvSpPr>
            <p:cNvPr id="20" name="ホームベース 19"/>
            <p:cNvSpPr/>
            <p:nvPr/>
          </p:nvSpPr>
          <p:spPr bwMode="auto">
            <a:xfrm>
              <a:off x="990600" y="3962400"/>
              <a:ext cx="7162800" cy="609600"/>
            </a:xfrm>
            <a:prstGeom prst="homePlate">
              <a:avLst/>
            </a:prstGeom>
            <a:solidFill>
              <a:schemeClr val="accent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rPr>
                <a:t>ライセンス</a:t>
              </a:r>
              <a:r>
                <a:rPr kumimoji="0" lang="ja-JP" altLang="en-US" sz="2000" dirty="0">
                  <a:solidFill>
                    <a:schemeClr val="bg1"/>
                  </a:solidFill>
                </a:rPr>
                <a:t>期間</a:t>
              </a:r>
              <a:r>
                <a:rPr kumimoji="0" lang="ja-JP" altLang="en-US" sz="2000" dirty="0" smtClean="0">
                  <a:solidFill>
                    <a:schemeClr val="bg1"/>
                  </a:solidFill>
                </a:rPr>
                <a:t>限定使用権</a:t>
              </a:r>
              <a:r>
                <a:rPr kumimoji="0" lang="ja-JP" altLang="en-US" sz="2000" b="0" i="0" u="none" strike="noStrike" cap="none" normalizeH="0" baseline="0" dirty="0" smtClean="0">
                  <a:ln>
                    <a:noFill/>
                  </a:ln>
                  <a:solidFill>
                    <a:schemeClr val="bg1"/>
                  </a:solidFill>
                  <a:effectLst/>
                </a:rPr>
                <a:t>　＋　サポート</a:t>
              </a:r>
            </a:p>
          </p:txBody>
        </p:sp>
        <p:sp>
          <p:nvSpPr>
            <p:cNvPr id="22" name="テキスト ボックス 21"/>
            <p:cNvSpPr txBox="1"/>
            <p:nvPr/>
          </p:nvSpPr>
          <p:spPr>
            <a:xfrm>
              <a:off x="703663" y="3647888"/>
              <a:ext cx="2159566" cy="307777"/>
            </a:xfrm>
            <a:prstGeom prst="rect">
              <a:avLst/>
            </a:prstGeom>
            <a:noFill/>
          </p:spPr>
          <p:txBody>
            <a:bodyPr wrap="none" rtlCol="0">
              <a:spAutoFit/>
            </a:bodyPr>
            <a:lstStyle/>
            <a:p>
              <a:pPr algn="r"/>
              <a:r>
                <a:rPr kumimoji="1" lang="ja-JP" altLang="en-US" sz="1400" dirty="0" smtClean="0">
                  <a:solidFill>
                    <a:srgbClr val="0070C0"/>
                  </a:solidFill>
                  <a:latin typeface="+mn-lt"/>
                  <a:ea typeface="+mn-ea"/>
                </a:rPr>
                <a:t>サブスクリプション方式</a:t>
              </a:r>
              <a:endParaRPr kumimoji="1" lang="ja-JP" altLang="en-US" sz="1400" dirty="0">
                <a:solidFill>
                  <a:srgbClr val="0070C0"/>
                </a:solidFill>
                <a:latin typeface="+mn-lt"/>
                <a:ea typeface="+mn-ea"/>
              </a:endParaRPr>
            </a:p>
          </p:txBody>
        </p:sp>
      </p:grpSp>
      <p:grpSp>
        <p:nvGrpSpPr>
          <p:cNvPr id="5" name="グループ化 4"/>
          <p:cNvGrpSpPr/>
          <p:nvPr/>
        </p:nvGrpSpPr>
        <p:grpSpPr>
          <a:xfrm>
            <a:off x="998483" y="4876800"/>
            <a:ext cx="7154917" cy="1472863"/>
            <a:chOff x="998483" y="4876800"/>
            <a:chExt cx="7154917" cy="1472863"/>
          </a:xfrm>
        </p:grpSpPr>
        <p:sp>
          <p:nvSpPr>
            <p:cNvPr id="15" name="角丸四角形 14"/>
            <p:cNvSpPr/>
            <p:nvPr/>
          </p:nvSpPr>
          <p:spPr bwMode="auto">
            <a:xfrm>
              <a:off x="998483" y="4876800"/>
              <a:ext cx="7154917" cy="1472863"/>
            </a:xfrm>
            <a:prstGeom prst="roundRect">
              <a:avLst>
                <a:gd name="adj" fmla="val 0"/>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a:solidFill>
                  <a:schemeClr val="bg1"/>
                </a:solidFill>
              </a:endParaRPr>
            </a:p>
          </p:txBody>
        </p:sp>
        <p:sp>
          <p:nvSpPr>
            <p:cNvPr id="12" name="テキスト ボックス 11"/>
            <p:cNvSpPr txBox="1"/>
            <p:nvPr/>
          </p:nvSpPr>
          <p:spPr>
            <a:xfrm>
              <a:off x="1200970" y="5232737"/>
              <a:ext cx="6876230" cy="923330"/>
            </a:xfrm>
            <a:prstGeom prst="rect">
              <a:avLst/>
            </a:prstGeom>
            <a:noFill/>
          </p:spPr>
          <p:txBody>
            <a:bodyPr wrap="square" rtlCol="0">
              <a:spAutoFit/>
            </a:bodyPr>
            <a:lstStyle/>
            <a:p>
              <a:pPr marL="342900" indent="-342900">
                <a:buFont typeface="Wingdings" pitchFamily="2" charset="2"/>
                <a:buChar char="l"/>
              </a:pPr>
              <a:r>
                <a:rPr kumimoji="1" lang="ja-JP" altLang="en-US" sz="1800" dirty="0" smtClean="0">
                  <a:solidFill>
                    <a:schemeClr val="bg1"/>
                  </a:solidFill>
                  <a:latin typeface="+mn-lt"/>
                  <a:ea typeface="+mn-ea"/>
                </a:rPr>
                <a:t>社内エンジニア・スキルの不足</a:t>
              </a:r>
            </a:p>
            <a:p>
              <a:pPr marL="342900" indent="-342900">
                <a:buFont typeface="Wingdings" pitchFamily="2" charset="2"/>
                <a:buChar char="l"/>
              </a:pPr>
              <a:r>
                <a:rPr lang="ja-JP" altLang="en-US" sz="1800" dirty="0" smtClean="0">
                  <a:solidFill>
                    <a:schemeClr val="bg1"/>
                  </a:solidFill>
                  <a:latin typeface="+mn-lt"/>
                  <a:ea typeface="+mn-ea"/>
                </a:rPr>
                <a:t>ライセンス契約数の増加に伴う条件遵守や管理の負担増大</a:t>
              </a:r>
            </a:p>
            <a:p>
              <a:pPr marL="342900" indent="-342900">
                <a:buFont typeface="Wingdings" pitchFamily="2" charset="2"/>
                <a:buChar char="l"/>
              </a:pPr>
              <a:r>
                <a:rPr kumimoji="1" lang="ja-JP" altLang="en-US" sz="1800" dirty="0">
                  <a:solidFill>
                    <a:schemeClr val="bg1"/>
                  </a:solidFill>
                  <a:latin typeface="+mn-lt"/>
                  <a:ea typeface="+mn-ea"/>
                </a:rPr>
                <a:t>変更</a:t>
              </a:r>
              <a:r>
                <a:rPr kumimoji="1" lang="ja-JP" altLang="en-US" sz="1800" dirty="0" smtClean="0">
                  <a:solidFill>
                    <a:schemeClr val="bg1"/>
                  </a:solidFill>
                  <a:latin typeface="+mn-lt"/>
                  <a:ea typeface="+mn-ea"/>
                </a:rPr>
                <a:t>や解約などについての自由の束縛</a:t>
              </a:r>
              <a:endParaRPr kumimoji="1" lang="ja-JP" altLang="en-US" sz="1800" dirty="0">
                <a:solidFill>
                  <a:schemeClr val="bg1"/>
                </a:solidFill>
                <a:latin typeface="+mn-lt"/>
                <a:ea typeface="+mn-ea"/>
              </a:endParaRPr>
            </a:p>
          </p:txBody>
        </p:sp>
        <p:sp>
          <p:nvSpPr>
            <p:cNvPr id="25" name="テキスト ボックス 24"/>
            <p:cNvSpPr txBox="1"/>
            <p:nvPr/>
          </p:nvSpPr>
          <p:spPr>
            <a:xfrm>
              <a:off x="1200970" y="4941525"/>
              <a:ext cx="3236784" cy="307777"/>
            </a:xfrm>
            <a:prstGeom prst="rect">
              <a:avLst/>
            </a:prstGeom>
            <a:noFill/>
          </p:spPr>
          <p:txBody>
            <a:bodyPr wrap="none" rtlCol="0">
              <a:spAutoFit/>
            </a:bodyPr>
            <a:lstStyle/>
            <a:p>
              <a:r>
                <a:rPr kumimoji="1" lang="ja-JP" altLang="en-US" sz="1400" dirty="0" smtClean="0">
                  <a:solidFill>
                    <a:schemeClr val="bg1"/>
                  </a:solidFill>
                  <a:latin typeface="+mn-lt"/>
                  <a:ea typeface="+mn-ea"/>
                </a:rPr>
                <a:t>サブスクリプション方式　拡大の理由</a:t>
              </a:r>
              <a:endParaRPr kumimoji="1" lang="ja-JP" altLang="en-US" sz="1400" dirty="0">
                <a:solidFill>
                  <a:schemeClr val="bg1"/>
                </a:solidFill>
                <a:latin typeface="+mn-lt"/>
                <a:ea typeface="+mn-ea"/>
              </a:endParaRPr>
            </a:p>
          </p:txBody>
        </p:sp>
        <p:cxnSp>
          <p:nvCxnSpPr>
            <p:cNvPr id="17" name="直線コネクタ 16"/>
            <p:cNvCxnSpPr/>
            <p:nvPr/>
          </p:nvCxnSpPr>
          <p:spPr bwMode="auto">
            <a:xfrm>
              <a:off x="4437754" y="5196333"/>
              <a:ext cx="3448568" cy="0"/>
            </a:xfrm>
            <a:prstGeom prst="line">
              <a:avLst/>
            </a:prstGeom>
            <a:solidFill>
              <a:schemeClr val="bg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 name="グループ化 1"/>
          <p:cNvGrpSpPr/>
          <p:nvPr/>
        </p:nvGrpSpPr>
        <p:grpSpPr>
          <a:xfrm>
            <a:off x="703663" y="1919827"/>
            <a:ext cx="7449737" cy="1585373"/>
            <a:chOff x="703663" y="1919827"/>
            <a:chExt cx="7449737" cy="1585373"/>
          </a:xfrm>
        </p:grpSpPr>
        <p:sp>
          <p:nvSpPr>
            <p:cNvPr id="10" name="正方形/長方形 9"/>
            <p:cNvSpPr/>
            <p:nvPr/>
          </p:nvSpPr>
          <p:spPr bwMode="auto">
            <a:xfrm>
              <a:off x="990600" y="2286000"/>
              <a:ext cx="1524000" cy="914400"/>
            </a:xfrm>
            <a:prstGeom prst="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ライセンス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永続使用権</a:t>
              </a:r>
            </a:p>
          </p:txBody>
        </p:sp>
        <p:sp>
          <p:nvSpPr>
            <p:cNvPr id="19" name="ホームベース 18"/>
            <p:cNvSpPr/>
            <p:nvPr/>
          </p:nvSpPr>
          <p:spPr bwMode="auto">
            <a:xfrm>
              <a:off x="990600" y="3200400"/>
              <a:ext cx="7162800" cy="304800"/>
            </a:xfrm>
            <a:prstGeom prst="homePlate">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rPr>
                <a:t>サポート</a:t>
              </a:r>
            </a:p>
          </p:txBody>
        </p:sp>
        <p:sp>
          <p:nvSpPr>
            <p:cNvPr id="11" name="テキスト ボックス 10"/>
            <p:cNvSpPr txBox="1"/>
            <p:nvPr/>
          </p:nvSpPr>
          <p:spPr>
            <a:xfrm>
              <a:off x="703663" y="1919827"/>
              <a:ext cx="1441420" cy="307777"/>
            </a:xfrm>
            <a:prstGeom prst="rect">
              <a:avLst/>
            </a:prstGeom>
            <a:noFill/>
          </p:spPr>
          <p:txBody>
            <a:bodyPr wrap="none" rtlCol="0">
              <a:spAutoFit/>
            </a:bodyPr>
            <a:lstStyle/>
            <a:p>
              <a:pPr algn="r"/>
              <a:r>
                <a:rPr kumimoji="1" lang="ja-JP" altLang="en-US" sz="1400" dirty="0" smtClean="0">
                  <a:solidFill>
                    <a:srgbClr val="0070C0"/>
                  </a:solidFill>
                  <a:latin typeface="+mn-lt"/>
                  <a:ea typeface="+mn-ea"/>
                </a:rPr>
                <a:t>ライセンス方式</a:t>
              </a:r>
              <a:endParaRPr kumimoji="1" lang="ja-JP" altLang="en-US" sz="1400" dirty="0">
                <a:solidFill>
                  <a:srgbClr val="0070C0"/>
                </a:solidFill>
                <a:latin typeface="+mn-lt"/>
                <a:ea typeface="+mn-ea"/>
              </a:endParaRPr>
            </a:p>
          </p:txBody>
        </p:sp>
        <p:sp>
          <p:nvSpPr>
            <p:cNvPr id="28" name="テキスト ボックス 27"/>
            <p:cNvSpPr txBox="1"/>
            <p:nvPr/>
          </p:nvSpPr>
          <p:spPr>
            <a:xfrm>
              <a:off x="2716122" y="2558534"/>
              <a:ext cx="5032147" cy="369332"/>
            </a:xfrm>
            <a:prstGeom prst="rect">
              <a:avLst/>
            </a:prstGeom>
            <a:noFill/>
          </p:spPr>
          <p:txBody>
            <a:bodyPr wrap="none" rtlCol="0">
              <a:spAutoFit/>
            </a:bodyPr>
            <a:lstStyle/>
            <a:p>
              <a:r>
                <a:rPr kumimoji="1" lang="ja-JP" altLang="en-US" sz="1800" dirty="0" smtClean="0">
                  <a:solidFill>
                    <a:schemeClr val="accent4"/>
                  </a:solidFill>
                  <a:latin typeface="+mn-lt"/>
                  <a:ea typeface="+mn-ea"/>
                </a:rPr>
                <a:t>ライセンス契約とサポート契約は、個別に締結</a:t>
              </a:r>
              <a:endParaRPr kumimoji="1" lang="ja-JP" altLang="en-US" sz="1800" dirty="0">
                <a:solidFill>
                  <a:schemeClr val="accent4"/>
                </a:solidFill>
                <a:latin typeface="+mn-lt"/>
                <a:ea typeface="+mn-ea"/>
              </a:endParaRPr>
            </a:p>
          </p:txBody>
        </p:sp>
      </p:grpSp>
    </p:spTree>
    <p:extLst>
      <p:ext uri="{BB962C8B-B14F-4D97-AF65-F5344CB8AC3E}">
        <p14:creationId xmlns:p14="http://schemas.microsoft.com/office/powerpoint/2010/main" val="42239906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smtClean="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3747065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6"/>
          <p:cNvSpPr>
            <a:spLocks noChangeArrowheads="1"/>
          </p:cNvSpPr>
          <p:nvPr/>
        </p:nvSpPr>
        <p:spPr bwMode="auto">
          <a:xfrm>
            <a:off x="7077478" y="2744429"/>
            <a:ext cx="1605306" cy="1368783"/>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27653" name="タイトル 1"/>
          <p:cNvSpPr>
            <a:spLocks noGrp="1"/>
          </p:cNvSpPr>
          <p:nvPr>
            <p:ph type="title" idx="4294967295"/>
          </p:nvPr>
        </p:nvSpPr>
        <p:spPr/>
        <p:txBody>
          <a:bodyPr/>
          <a:lstStyle/>
          <a:p>
            <a:pPr eaLnBrk="1" hangingPunct="1"/>
            <a:r>
              <a:rPr lang="en-US" altLang="ja-JP" smtClean="0">
                <a:latin typeface="Arial" charset="0"/>
              </a:rPr>
              <a:t>Linux</a:t>
            </a:r>
            <a:r>
              <a:rPr lang="ja-JP" altLang="en-US" smtClean="0">
                <a:latin typeface="Arial" charset="0"/>
              </a:rPr>
              <a:t>の開発・ビジネスモデル（</a:t>
            </a:r>
            <a:r>
              <a:rPr lang="en-US" altLang="ja-JP" smtClean="0">
                <a:latin typeface="Arial" charset="0"/>
              </a:rPr>
              <a:t>RHEL</a:t>
            </a:r>
            <a:r>
              <a:rPr lang="ja-JP" altLang="en-US" smtClean="0">
                <a:latin typeface="Arial" charset="0"/>
              </a:rPr>
              <a:t>）</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1" name="角丸四角形 6"/>
          <p:cNvSpPr>
            <a:spLocks noChangeArrowheads="1"/>
          </p:cNvSpPr>
          <p:nvPr/>
        </p:nvSpPr>
        <p:spPr bwMode="auto">
          <a:xfrm>
            <a:off x="266349" y="2761926"/>
            <a:ext cx="2448471" cy="584778"/>
          </a:xfrm>
          <a:prstGeom prst="roundRect">
            <a:avLst>
              <a:gd name="adj" fmla="val 16667"/>
            </a:avLst>
          </a:prstGeom>
          <a:solidFill>
            <a:schemeClr val="accent1"/>
          </a:solidFill>
          <a:ln w="25400" algn="ctr">
            <a:noFill/>
            <a:round/>
            <a:headEnd/>
            <a:tailEnd/>
          </a:ln>
        </p:spPr>
        <p:txBody>
          <a:bodyPr anchor="ctr"/>
          <a:lstStyle/>
          <a:p>
            <a:pPr>
              <a:defRPr/>
            </a:pPr>
            <a:r>
              <a:rPr lang="ja-JP" altLang="en-US" dirty="0">
                <a:solidFill>
                  <a:schemeClr val="bg1"/>
                </a:solidFill>
                <a:latin typeface="+mj-ea"/>
                <a:ea typeface="+mj-ea"/>
              </a:rPr>
              <a:t>ハードウェアベンダ</a:t>
            </a:r>
            <a:endParaRPr lang="en-US" altLang="ja-JP" dirty="0">
              <a:solidFill>
                <a:schemeClr val="bg1"/>
              </a:solidFill>
              <a:latin typeface="+mj-ea"/>
              <a:ea typeface="+mj-ea"/>
            </a:endParaRPr>
          </a:p>
          <a:p>
            <a:pPr>
              <a:defRPr/>
            </a:pPr>
            <a:r>
              <a:rPr lang="ja-JP" altLang="en-US" sz="800" dirty="0">
                <a:solidFill>
                  <a:schemeClr val="bg1"/>
                </a:solidFill>
                <a:latin typeface="+mj-ea"/>
                <a:ea typeface="+mj-ea"/>
              </a:rPr>
              <a:t>（</a:t>
            </a:r>
            <a:r>
              <a:rPr lang="en-US" altLang="ja-JP" sz="800" dirty="0">
                <a:solidFill>
                  <a:schemeClr val="bg1"/>
                </a:solidFill>
                <a:latin typeface="+mj-ea"/>
                <a:ea typeface="+mj-ea"/>
              </a:rPr>
              <a:t>IBM</a:t>
            </a:r>
            <a:r>
              <a:rPr lang="ja-JP" altLang="en-US" sz="800" dirty="0" err="1">
                <a:solidFill>
                  <a:schemeClr val="bg1"/>
                </a:solidFill>
                <a:latin typeface="+mj-ea"/>
                <a:ea typeface="+mj-ea"/>
              </a:rPr>
              <a:t>、</a:t>
            </a:r>
            <a:r>
              <a:rPr lang="en-US" altLang="ja-JP" sz="800" dirty="0">
                <a:solidFill>
                  <a:schemeClr val="bg1"/>
                </a:solidFill>
                <a:latin typeface="+mj-ea"/>
                <a:ea typeface="+mj-ea"/>
              </a:rPr>
              <a:t>HP</a:t>
            </a:r>
            <a:r>
              <a:rPr lang="ja-JP" altLang="en-US" sz="800" dirty="0" err="1">
                <a:solidFill>
                  <a:schemeClr val="bg1"/>
                </a:solidFill>
                <a:latin typeface="+mj-ea"/>
                <a:ea typeface="+mj-ea"/>
              </a:rPr>
              <a:t>、</a:t>
            </a:r>
            <a:r>
              <a:rPr lang="en-US" altLang="ja-JP" sz="800" dirty="0">
                <a:solidFill>
                  <a:schemeClr val="bg1"/>
                </a:solidFill>
                <a:latin typeface="+mj-ea"/>
                <a:ea typeface="+mj-ea"/>
              </a:rPr>
              <a:t>DELL</a:t>
            </a:r>
            <a:r>
              <a:rPr lang="ja-JP" altLang="en-US" sz="800" dirty="0" err="1">
                <a:solidFill>
                  <a:schemeClr val="bg1"/>
                </a:solidFill>
                <a:latin typeface="+mj-ea"/>
                <a:ea typeface="+mj-ea"/>
              </a:rPr>
              <a:t>、</a:t>
            </a:r>
            <a:r>
              <a:rPr lang="ja-JP" altLang="en-US" sz="800" dirty="0">
                <a:solidFill>
                  <a:schemeClr val="bg1"/>
                </a:solidFill>
                <a:latin typeface="+mj-ea"/>
                <a:ea typeface="+mj-ea"/>
              </a:rPr>
              <a:t>富士通。日立、</a:t>
            </a:r>
            <a:r>
              <a:rPr lang="en-US" altLang="ja-JP" sz="800" dirty="0">
                <a:solidFill>
                  <a:schemeClr val="bg1"/>
                </a:solidFill>
                <a:latin typeface="+mj-ea"/>
                <a:ea typeface="+mj-ea"/>
              </a:rPr>
              <a:t>NEC</a:t>
            </a:r>
            <a:r>
              <a:rPr lang="ja-JP" altLang="en-US" sz="800" dirty="0">
                <a:solidFill>
                  <a:schemeClr val="bg1"/>
                </a:solidFill>
                <a:latin typeface="+mj-ea"/>
                <a:ea typeface="+mj-ea"/>
              </a:rPr>
              <a:t>）</a:t>
            </a: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619500" y="1924050"/>
            <a:ext cx="1193800" cy="276225"/>
          </a:xfrm>
          <a:prstGeom prst="rect">
            <a:avLst/>
          </a:prstGeom>
          <a:noFill/>
          <a:ln w="9525">
            <a:noFill/>
            <a:miter lim="800000"/>
            <a:headEnd/>
            <a:tailEnd/>
          </a:ln>
        </p:spPr>
        <p:txBody>
          <a:bodyPr wrap="none">
            <a:spAutoFit/>
          </a:bodyPr>
          <a:lstStyle/>
          <a:p>
            <a:pPr>
              <a:defRPr/>
            </a:pPr>
            <a:r>
              <a:rPr lang="en-US" altLang="ja-JP" sz="1200">
                <a:solidFill>
                  <a:srgbClr val="C00000"/>
                </a:solidFill>
                <a:latin typeface="+mj-ea"/>
                <a:ea typeface="+mj-ea"/>
              </a:rPr>
              <a:t>【</a:t>
            </a:r>
            <a:r>
              <a:rPr lang="ja-JP" altLang="en-US" sz="1200">
                <a:solidFill>
                  <a:srgbClr val="C00000"/>
                </a:solidFill>
                <a:latin typeface="+mj-ea"/>
                <a:ea typeface="+mj-ea"/>
              </a:rPr>
              <a:t>サポート費用</a:t>
            </a:r>
            <a:r>
              <a:rPr lang="en-US" altLang="ja-JP" sz="120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AutoShape 100"/>
          <p:cNvSpPr>
            <a:spLocks noChangeArrowheads="1"/>
          </p:cNvSpPr>
          <p:nvPr/>
        </p:nvSpPr>
        <p:spPr bwMode="auto">
          <a:xfrm>
            <a:off x="7524750" y="4795838"/>
            <a:ext cx="1368425" cy="18002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pic>
        <p:nvPicPr>
          <p:cNvPr id="27679"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775" y="5011738"/>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テキスト ボックス 31"/>
          <p:cNvSpPr txBox="1">
            <a:spLocks noChangeArrowheads="1"/>
          </p:cNvSpPr>
          <p:nvPr/>
        </p:nvSpPr>
        <p:spPr bwMode="auto">
          <a:xfrm>
            <a:off x="7735888" y="4795838"/>
            <a:ext cx="946150" cy="244475"/>
          </a:xfrm>
          <a:prstGeom prst="rect">
            <a:avLst/>
          </a:prstGeom>
          <a:noFill/>
          <a:ln w="9525">
            <a:noFill/>
            <a:miter lim="800000"/>
            <a:headEnd/>
            <a:tailEnd/>
          </a:ln>
        </p:spPr>
        <p:txBody>
          <a:bodyPr wrap="none">
            <a:spAutoFit/>
          </a:bodyPr>
          <a:lstStyle/>
          <a:p>
            <a:pPr>
              <a:defRPr/>
            </a:pPr>
            <a:r>
              <a:rPr lang="ja-JP" altLang="en-US" sz="1000">
                <a:latin typeface="+mj-ea"/>
                <a:ea typeface="+mj-ea"/>
              </a:rPr>
              <a:t>一般ユーザー</a:t>
            </a:r>
          </a:p>
        </p:txBody>
      </p:sp>
      <p:pic>
        <p:nvPicPr>
          <p:cNvPr id="27681"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551656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4"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58769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Picture 7" descr="j04339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775" y="551656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6" name="Picture 7" descr="j04339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5475" y="49403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43513" y="2913063"/>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314950" y="2841625"/>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87975" y="2770188"/>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pic>
        <p:nvPicPr>
          <p:cNvPr id="2769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125" y="2862263"/>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79"/>
          <p:cNvSpPr>
            <a:spLocks noChangeShapeType="1"/>
          </p:cNvSpPr>
          <p:nvPr/>
        </p:nvSpPr>
        <p:spPr bwMode="auto">
          <a:xfrm>
            <a:off x="2214563" y="3986213"/>
            <a:ext cx="1147762" cy="809625"/>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7" name="Line 79"/>
          <p:cNvSpPr>
            <a:spLocks noChangeShapeType="1"/>
          </p:cNvSpPr>
          <p:nvPr/>
        </p:nvSpPr>
        <p:spPr bwMode="auto">
          <a:xfrm>
            <a:off x="4035425" y="4224338"/>
            <a:ext cx="0" cy="436562"/>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225425" y="2163763"/>
            <a:ext cx="1279525" cy="277812"/>
          </a:xfrm>
          <a:prstGeom prst="rect">
            <a:avLst/>
          </a:prstGeom>
          <a:noFill/>
          <a:ln w="9525">
            <a:noFill/>
            <a:miter lim="800000"/>
            <a:headEnd/>
            <a:tailEnd/>
          </a:ln>
        </p:spPr>
        <p:txBody>
          <a:bodyPr wrap="none">
            <a:spAutoFit/>
          </a:bodyPr>
          <a:lstStyle/>
          <a:p>
            <a:pPr>
              <a:defRPr/>
            </a:pPr>
            <a:r>
              <a:rPr lang="en-US" altLang="ja-JP" sz="1200">
                <a:solidFill>
                  <a:srgbClr val="C00000"/>
                </a:solidFill>
                <a:latin typeface="+mj-ea"/>
                <a:ea typeface="+mj-ea"/>
              </a:rPr>
              <a:t>HW+RHEL</a:t>
            </a:r>
            <a:r>
              <a:rPr lang="ja-JP" altLang="en-US" sz="1200">
                <a:solidFill>
                  <a:srgbClr val="C00000"/>
                </a:solidFill>
                <a:latin typeface="+mj-ea"/>
                <a:ea typeface="+mj-ea"/>
              </a:rPr>
              <a:t>を販売</a:t>
            </a:r>
            <a:endParaRPr lang="en-US" altLang="ja-JP" sz="120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693988" y="3319463"/>
            <a:ext cx="1193800" cy="276225"/>
          </a:xfrm>
          <a:prstGeom prst="rect">
            <a:avLst/>
          </a:prstGeom>
          <a:noFill/>
          <a:ln w="9525">
            <a:noFill/>
            <a:miter lim="800000"/>
            <a:headEnd/>
            <a:tailEnd/>
          </a:ln>
        </p:spPr>
        <p:txBody>
          <a:bodyPr wrap="none">
            <a:spAutoFit/>
          </a:bodyPr>
          <a:lstStyle/>
          <a:p>
            <a:pPr>
              <a:defRPr/>
            </a:pPr>
            <a:r>
              <a:rPr lang="en-US" altLang="ja-JP" sz="1200">
                <a:solidFill>
                  <a:srgbClr val="C00000"/>
                </a:solidFill>
                <a:latin typeface="+mj-ea"/>
                <a:ea typeface="+mj-ea"/>
              </a:rPr>
              <a:t>【</a:t>
            </a:r>
            <a:r>
              <a:rPr lang="ja-JP" altLang="en-US" sz="1200">
                <a:solidFill>
                  <a:srgbClr val="C00000"/>
                </a:solidFill>
                <a:latin typeface="+mj-ea"/>
                <a:ea typeface="+mj-ea"/>
              </a:rPr>
              <a:t>サポート費用</a:t>
            </a:r>
            <a:r>
              <a:rPr lang="en-US" altLang="ja-JP" sz="1200">
                <a:solidFill>
                  <a:srgbClr val="C00000"/>
                </a:solidFill>
                <a:latin typeface="+mj-ea"/>
                <a:ea typeface="+mj-ea"/>
              </a:rPr>
              <a:t>】</a:t>
            </a:r>
          </a:p>
        </p:txBody>
      </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83" name="Line 81"/>
          <p:cNvSpPr>
            <a:spLocks noChangeShapeType="1"/>
          </p:cNvSpPr>
          <p:nvPr/>
        </p:nvSpPr>
        <p:spPr bwMode="auto">
          <a:xfrm>
            <a:off x="6100763" y="3179763"/>
            <a:ext cx="782637" cy="9525"/>
          </a:xfrm>
          <a:prstGeom prst="line">
            <a:avLst/>
          </a:prstGeom>
          <a:noFill/>
          <a:ln w="57150">
            <a:solidFill>
              <a:srgbClr val="4168A7"/>
            </a:solidFill>
            <a:prstDash val="sysDot"/>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pic>
        <p:nvPicPr>
          <p:cNvPr id="2772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6363" y="3379788"/>
            <a:ext cx="60642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2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6163" y="2990850"/>
            <a:ext cx="12239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Line 81"/>
          <p:cNvSpPr>
            <a:spLocks noChangeShapeType="1"/>
          </p:cNvSpPr>
          <p:nvPr/>
        </p:nvSpPr>
        <p:spPr bwMode="auto">
          <a:xfrm flipV="1">
            <a:off x="7921625" y="1916113"/>
            <a:ext cx="0" cy="755650"/>
          </a:xfrm>
          <a:prstGeom prst="line">
            <a:avLst/>
          </a:prstGeom>
          <a:noFill/>
          <a:ln w="57150">
            <a:solidFill>
              <a:srgbClr val="4168A7"/>
            </a:solidFill>
            <a:prstDash val="sysDot"/>
            <a:round/>
            <a:headEnd/>
            <a:tailEnd type="triangle" w="med" len="med"/>
          </a:ln>
        </p:spPr>
        <p:txBody>
          <a:bodyPr/>
          <a:lstStyle/>
          <a:p>
            <a:pPr>
              <a:defRPr/>
            </a:pPr>
            <a:endParaRPr lang="ja-JP" altLang="en-US">
              <a:latin typeface="+mj-ea"/>
              <a:ea typeface="+mj-ea"/>
            </a:endParaRPr>
          </a:p>
        </p:txBody>
      </p:sp>
      <p:sp>
        <p:nvSpPr>
          <p:cNvPr id="89" name="Line 81"/>
          <p:cNvSpPr>
            <a:spLocks noChangeShapeType="1"/>
          </p:cNvSpPr>
          <p:nvPr/>
        </p:nvSpPr>
        <p:spPr bwMode="auto">
          <a:xfrm>
            <a:off x="8023225" y="4211638"/>
            <a:ext cx="0" cy="511175"/>
          </a:xfrm>
          <a:prstGeom prst="line">
            <a:avLst/>
          </a:prstGeom>
          <a:noFill/>
          <a:ln w="57150">
            <a:solidFill>
              <a:srgbClr val="4168A7"/>
            </a:solidFill>
            <a:prstDash val="sysDot"/>
            <a:round/>
            <a:headEnd/>
            <a:tailEnd type="triangle" w="med" len="med"/>
          </a:ln>
        </p:spPr>
        <p:txBody>
          <a:bodyPr/>
          <a:lstStyle/>
          <a:p>
            <a:pPr>
              <a:defRPr/>
            </a:pPr>
            <a:endParaRPr lang="ja-JP" altLang="en-US">
              <a:latin typeface="+mj-ea"/>
              <a:ea typeface="+mj-ea"/>
            </a:endParaRPr>
          </a:p>
        </p:txBody>
      </p:sp>
    </p:spTree>
    <p:extLst>
      <p:ext uri="{BB962C8B-B14F-4D97-AF65-F5344CB8AC3E}">
        <p14:creationId xmlns:p14="http://schemas.microsoft.com/office/powerpoint/2010/main" val="562111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OSS</a:t>
            </a:r>
            <a:r>
              <a:rPr lang="ja-JP" altLang="en-US" dirty="0" smtClean="0"/>
              <a:t>に関連する</a:t>
            </a:r>
            <a:r>
              <a:rPr lang="en-US" altLang="ja-JP" dirty="0" smtClean="0"/>
              <a:t>IBM</a:t>
            </a:r>
            <a:r>
              <a:rPr lang="ja-JP" altLang="en-US" dirty="0" smtClean="0"/>
              <a:t>の動き</a:t>
            </a:r>
            <a:endParaRPr lang="ja-JP" altLang="en-US" dirty="0"/>
          </a:p>
        </p:txBody>
      </p:sp>
      <p:pic>
        <p:nvPicPr>
          <p:cNvPr id="1027" name="Picture 3" descr="C:\Users\Shoji Okoshi\Deskto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588" y="961927"/>
            <a:ext cx="4041609" cy="29711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hoji Okoshi\Deskto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6" y="961927"/>
            <a:ext cx="4761816" cy="2778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oji Okoshi\Desktop\ScreenClip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54" y="3573016"/>
            <a:ext cx="4695660" cy="29314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hoji Okoshi\Desktop\ScreenCl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588" y="3421359"/>
            <a:ext cx="4040165" cy="308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0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202968" y="4038600"/>
            <a:ext cx="27190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800" smtClean="0">
                <a:solidFill>
                  <a:srgbClr val="0000CC"/>
                </a:solidFill>
                <a:latin typeface="+mn-lt"/>
                <a:ea typeface="+mn-ea"/>
              </a:rPr>
              <a:t>IBM</a:t>
            </a:r>
            <a:r>
              <a:rPr lang="ja-JP" altLang="en-US" sz="2800" smtClean="0">
                <a:solidFill>
                  <a:srgbClr val="0000CC"/>
                </a:solidFill>
                <a:latin typeface="+mn-lt"/>
                <a:ea typeface="+mn-ea"/>
              </a:rPr>
              <a:t>と「オープン」</a:t>
            </a:r>
            <a:endParaRPr lang="en-US" altLang="ja-JP" sz="2800" smtClean="0">
              <a:solidFill>
                <a:srgbClr val="0000CC"/>
              </a:solidFill>
              <a:latin typeface="+mn-lt"/>
              <a:ea typeface="+mn-ea"/>
            </a:endParaRPr>
          </a:p>
        </p:txBody>
      </p:sp>
    </p:spTree>
    <p:extLst>
      <p:ext uri="{BB962C8B-B14F-4D97-AF65-F5344CB8AC3E}">
        <p14:creationId xmlns:p14="http://schemas.microsoft.com/office/powerpoint/2010/main" val="2882809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IBM</a:t>
            </a:r>
            <a:r>
              <a:rPr lang="ja-JP" altLang="en-US" dirty="0" smtClean="0"/>
              <a:t>とオープン</a:t>
            </a:r>
            <a:endParaRPr lang="ja-JP" altLang="en-US" dirty="0"/>
          </a:p>
        </p:txBody>
      </p:sp>
      <p:sp>
        <p:nvSpPr>
          <p:cNvPr id="2" name="角丸四角形 1"/>
          <p:cNvSpPr/>
          <p:nvPr/>
        </p:nvSpPr>
        <p:spPr bwMode="auto">
          <a:xfrm>
            <a:off x="395537" y="1196752"/>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オープンアーキテクチャ</a:t>
            </a:r>
          </a:p>
        </p:txBody>
      </p:sp>
      <p:sp>
        <p:nvSpPr>
          <p:cNvPr id="6" name="角丸四角形 5"/>
          <p:cNvSpPr/>
          <p:nvPr/>
        </p:nvSpPr>
        <p:spPr bwMode="auto">
          <a:xfrm>
            <a:off x="395537" y="2492896"/>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オープンソース</a:t>
            </a:r>
          </a:p>
        </p:txBody>
      </p:sp>
      <p:sp>
        <p:nvSpPr>
          <p:cNvPr id="7" name="角丸四角形 6"/>
          <p:cNvSpPr/>
          <p:nvPr/>
        </p:nvSpPr>
        <p:spPr bwMode="auto">
          <a:xfrm>
            <a:off x="395536" y="3822948"/>
            <a:ext cx="3384375" cy="1190228"/>
          </a:xfrm>
          <a:prstGeom prst="roundRect">
            <a:avLst>
              <a:gd name="adj" fmla="val 0"/>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オープンスタンダード</a:t>
            </a:r>
          </a:p>
        </p:txBody>
      </p:sp>
      <p:grpSp>
        <p:nvGrpSpPr>
          <p:cNvPr id="18" name="グループ化 17"/>
          <p:cNvGrpSpPr/>
          <p:nvPr/>
        </p:nvGrpSpPr>
        <p:grpSpPr>
          <a:xfrm>
            <a:off x="3707904" y="1196752"/>
            <a:ext cx="5040560" cy="1190228"/>
            <a:chOff x="3707904" y="1306860"/>
            <a:chExt cx="5040560" cy="1484784"/>
          </a:xfrm>
        </p:grpSpPr>
        <p:sp>
          <p:nvSpPr>
            <p:cNvPr id="9" name="角丸四角形 8"/>
            <p:cNvSpPr/>
            <p:nvPr/>
          </p:nvSpPr>
          <p:spPr bwMode="auto">
            <a:xfrm>
              <a:off x="4860033" y="1306860"/>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a:t>
              </a:r>
              <a:r>
                <a:rPr kumimoji="0" lang="en-US" altLang="ja-JP" dirty="0" smtClean="0">
                  <a:solidFill>
                    <a:schemeClr val="bg1"/>
                  </a:solidFill>
                  <a:latin typeface="+mn-lt"/>
                  <a:ea typeface="+mn-ea"/>
                </a:rPr>
                <a:t>System360</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IBM PC</a:t>
              </a:r>
            </a:p>
          </p:txBody>
        </p:sp>
        <p:sp>
          <p:nvSpPr>
            <p:cNvPr id="15" name="右矢印 14"/>
            <p:cNvSpPr/>
            <p:nvPr/>
          </p:nvSpPr>
          <p:spPr bwMode="auto">
            <a:xfrm>
              <a:off x="3707904" y="1306860"/>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grpSp>
        <p:nvGrpSpPr>
          <p:cNvPr id="19" name="グループ化 18"/>
          <p:cNvGrpSpPr/>
          <p:nvPr/>
        </p:nvGrpSpPr>
        <p:grpSpPr>
          <a:xfrm>
            <a:off x="3707904" y="2492896"/>
            <a:ext cx="5040559" cy="1190228"/>
            <a:chOff x="3707904" y="2902632"/>
            <a:chExt cx="5040559" cy="1484784"/>
          </a:xfrm>
        </p:grpSpPr>
        <p:sp>
          <p:nvSpPr>
            <p:cNvPr id="13" name="角丸四角形 12"/>
            <p:cNvSpPr/>
            <p:nvPr/>
          </p:nvSpPr>
          <p:spPr bwMode="auto">
            <a:xfrm>
              <a:off x="4860032" y="2902632"/>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a:t>
              </a:r>
              <a:r>
                <a:rPr kumimoji="0" lang="en-US" altLang="ja-JP" sz="1600" dirty="0" smtClean="0">
                  <a:solidFill>
                    <a:schemeClr val="bg1"/>
                  </a:solidFill>
                  <a:latin typeface="+mn-lt"/>
                  <a:ea typeface="+mn-ea"/>
                </a:rPr>
                <a:t>1999</a:t>
              </a:r>
              <a:r>
                <a:rPr kumimoji="0" lang="ja-JP" altLang="en-US" sz="1600" dirty="0" smtClean="0">
                  <a:solidFill>
                    <a:schemeClr val="bg1"/>
                  </a:solidFill>
                  <a:latin typeface="+mn-lt"/>
                  <a:ea typeface="+mn-ea"/>
                </a:rPr>
                <a:t>年、</a:t>
              </a:r>
              <a:r>
                <a:rPr kumimoji="0" lang="en-US" altLang="ja-JP" sz="1600" dirty="0" smtClean="0">
                  <a:solidFill>
                    <a:schemeClr val="bg1"/>
                  </a:solidFill>
                  <a:latin typeface="+mn-lt"/>
                  <a:ea typeface="+mn-ea"/>
                </a:rPr>
                <a:t>Linux</a:t>
              </a:r>
              <a:r>
                <a:rPr kumimoji="0" lang="ja-JP" altLang="en-US" sz="1600" dirty="0" err="1">
                  <a:solidFill>
                    <a:schemeClr val="bg1"/>
                  </a:solidFill>
                  <a:latin typeface="+mn-lt"/>
                  <a:ea typeface="+mn-ea"/>
                </a:rPr>
                <a:t>へ</a:t>
              </a:r>
              <a:r>
                <a:rPr kumimoji="0" lang="ja-JP" altLang="en-US" sz="1600" dirty="0" err="1" smtClean="0">
                  <a:solidFill>
                    <a:schemeClr val="bg1"/>
                  </a:solidFill>
                  <a:latin typeface="+mn-lt"/>
                  <a:ea typeface="+mn-ea"/>
                </a:rPr>
                <a:t>の</a:t>
              </a:r>
              <a:r>
                <a:rPr kumimoji="0" lang="ja-JP" altLang="en-US" sz="1600" dirty="0" smtClean="0">
                  <a:solidFill>
                    <a:schemeClr val="bg1"/>
                  </a:solidFill>
                  <a:latin typeface="+mn-lt"/>
                  <a:ea typeface="+mn-ea"/>
                </a:rPr>
                <a:t>コミットを発表</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・その他の</a:t>
              </a:r>
              <a:r>
                <a:rPr kumimoji="0" lang="en-US" altLang="ja-JP" sz="1600" b="0" i="0" u="none" strike="noStrike" cap="none" normalizeH="0" dirty="0" smtClean="0">
                  <a:ln>
                    <a:noFill/>
                  </a:ln>
                  <a:solidFill>
                    <a:schemeClr val="bg1"/>
                  </a:solidFill>
                  <a:effectLst/>
                  <a:latin typeface="+mn-lt"/>
                  <a:ea typeface="+mn-ea"/>
                </a:rPr>
                <a:t>OSS</a:t>
              </a:r>
              <a:r>
                <a:rPr kumimoji="0" lang="ja-JP" altLang="en-US" sz="1600" b="0" i="0" u="none" strike="noStrike" cap="none" normalizeH="0" dirty="0" err="1" smtClean="0">
                  <a:ln>
                    <a:noFill/>
                  </a:ln>
                  <a:solidFill>
                    <a:schemeClr val="bg1"/>
                  </a:solidFill>
                  <a:effectLst/>
                  <a:latin typeface="+mn-lt"/>
                  <a:ea typeface="+mn-ea"/>
                </a:rPr>
                <a:t>への</a:t>
              </a:r>
              <a:r>
                <a:rPr kumimoji="0" lang="ja-JP" altLang="en-US" sz="1600" b="0" i="0" u="none" strike="noStrike" cap="none" normalizeH="0" dirty="0" smtClean="0">
                  <a:ln>
                    <a:noFill/>
                  </a:ln>
                  <a:solidFill>
                    <a:schemeClr val="bg1"/>
                  </a:solidFill>
                  <a:effectLst/>
                  <a:latin typeface="+mn-lt"/>
                  <a:ea typeface="+mn-ea"/>
                </a:rPr>
                <a:t>投資</a:t>
              </a:r>
              <a:endParaRPr kumimoji="0" lang="en-US" altLang="ja-JP" sz="16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・自社技術の公開 </a:t>
              </a:r>
              <a:r>
                <a:rPr kumimoji="0" lang="en-US" altLang="ja-JP" sz="1600" dirty="0" smtClean="0">
                  <a:solidFill>
                    <a:schemeClr val="bg1"/>
                  </a:solidFill>
                  <a:latin typeface="+mn-lt"/>
                  <a:ea typeface="+mn-ea"/>
                </a:rPr>
                <a:t>(Eclipse)</a:t>
              </a:r>
              <a:endParaRPr kumimoji="0" lang="ja-JP" altLang="en-US" sz="1600" b="0" i="0" u="none" strike="noStrike" cap="none" normalizeH="0" dirty="0" smtClean="0">
                <a:ln>
                  <a:noFill/>
                </a:ln>
                <a:solidFill>
                  <a:schemeClr val="bg1"/>
                </a:solidFill>
                <a:effectLst/>
                <a:latin typeface="+mn-lt"/>
                <a:ea typeface="+mn-ea"/>
              </a:endParaRPr>
            </a:p>
          </p:txBody>
        </p:sp>
        <p:sp>
          <p:nvSpPr>
            <p:cNvPr id="16" name="右矢印 15"/>
            <p:cNvSpPr/>
            <p:nvPr/>
          </p:nvSpPr>
          <p:spPr bwMode="auto">
            <a:xfrm>
              <a:off x="3707904" y="2902632"/>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grpSp>
        <p:nvGrpSpPr>
          <p:cNvPr id="20" name="グループ化 19"/>
          <p:cNvGrpSpPr/>
          <p:nvPr/>
        </p:nvGrpSpPr>
        <p:grpSpPr>
          <a:xfrm>
            <a:off x="3707904" y="3822948"/>
            <a:ext cx="5040558" cy="1190228"/>
            <a:chOff x="3707904" y="4509120"/>
            <a:chExt cx="5040558" cy="1484784"/>
          </a:xfrm>
        </p:grpSpPr>
        <p:sp>
          <p:nvSpPr>
            <p:cNvPr id="14" name="角丸四角形 13"/>
            <p:cNvSpPr/>
            <p:nvPr/>
          </p:nvSpPr>
          <p:spPr bwMode="auto">
            <a:xfrm>
              <a:off x="4860031" y="4509120"/>
              <a:ext cx="3888431" cy="148478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・様々な標準化団体に参加</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lt"/>
                  <a:ea typeface="+mn-ea"/>
                </a:rPr>
                <a:t>・製品</a:t>
              </a:r>
              <a:r>
                <a:rPr kumimoji="0" lang="en-US" altLang="ja-JP" sz="1600" dirty="0" smtClean="0">
                  <a:solidFill>
                    <a:schemeClr val="bg1"/>
                  </a:solidFill>
                  <a:latin typeface="+mn-lt"/>
                  <a:ea typeface="+mn-ea"/>
                </a:rPr>
                <a:t>/</a:t>
              </a:r>
              <a:r>
                <a:rPr kumimoji="0" lang="ja-JP" altLang="en-US" sz="1600" dirty="0" smtClean="0">
                  <a:solidFill>
                    <a:schemeClr val="bg1"/>
                  </a:solidFill>
                  <a:latin typeface="+mn-lt"/>
                  <a:ea typeface="+mn-ea"/>
                </a:rPr>
                <a:t>サービスに積極的に取り入れ</a:t>
              </a:r>
              <a:endParaRPr kumimoji="0" lang="en-US" altLang="ja-JP" sz="16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a:t>
              </a:r>
              <a:r>
                <a:rPr kumimoji="0" lang="ja-JP" altLang="en-US" sz="1600" dirty="0" smtClean="0">
                  <a:solidFill>
                    <a:schemeClr val="bg1"/>
                  </a:solidFill>
                  <a:latin typeface="+mn-lt"/>
                  <a:ea typeface="+mn-ea"/>
                </a:rPr>
                <a:t>相互接続性の向上</a:t>
              </a:r>
              <a:endParaRPr kumimoji="0" lang="en-US" altLang="ja-JP" sz="1600" dirty="0" smtClean="0">
                <a:solidFill>
                  <a:schemeClr val="bg1"/>
                </a:solidFill>
                <a:latin typeface="+mn-lt"/>
                <a:ea typeface="+mn-ea"/>
              </a:endParaRPr>
            </a:p>
          </p:txBody>
        </p:sp>
        <p:sp>
          <p:nvSpPr>
            <p:cNvPr id="17" name="右矢印 16"/>
            <p:cNvSpPr/>
            <p:nvPr/>
          </p:nvSpPr>
          <p:spPr bwMode="auto">
            <a:xfrm>
              <a:off x="3707904" y="4509120"/>
              <a:ext cx="1224136" cy="1484784"/>
            </a:xfrm>
            <a:prstGeom prst="rightArrow">
              <a:avLst>
                <a:gd name="adj1" fmla="val 50000"/>
                <a:gd name="adj2" fmla="val 41499"/>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smtClean="0">
                <a:ln>
                  <a:noFill/>
                </a:ln>
                <a:solidFill>
                  <a:srgbClr val="484848"/>
                </a:solidFill>
                <a:effectLst/>
                <a:latin typeface="+mn-lt"/>
                <a:ea typeface="+mn-ea"/>
              </a:endParaRPr>
            </a:p>
          </p:txBody>
        </p:sp>
      </p:grpSp>
      <p:sp>
        <p:nvSpPr>
          <p:cNvPr id="24" name="角丸四角形 23"/>
          <p:cNvSpPr/>
          <p:nvPr/>
        </p:nvSpPr>
        <p:spPr bwMode="auto">
          <a:xfrm>
            <a:off x="395537" y="5203349"/>
            <a:ext cx="2650877"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開発の効率化</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選択と集中</a:t>
            </a:r>
            <a:r>
              <a:rPr kumimoji="0" lang="en-US" altLang="ja-JP" sz="2000" b="0" i="0" u="none" strike="noStrike" cap="none" normalizeH="0" dirty="0" smtClean="0">
                <a:ln>
                  <a:noFill/>
                </a:ln>
                <a:solidFill>
                  <a:schemeClr val="bg1"/>
                </a:solidFill>
                <a:effectLst/>
                <a:latin typeface="+mn-lt"/>
                <a:ea typeface="+mn-ea"/>
              </a:rPr>
              <a:t>)</a:t>
            </a:r>
            <a:endParaRPr kumimoji="0" lang="ja-JP" altLang="en-US" sz="2000" b="0" i="0" u="none" strike="noStrike" cap="none" normalizeH="0" dirty="0" smtClean="0">
              <a:ln>
                <a:noFill/>
              </a:ln>
              <a:solidFill>
                <a:schemeClr val="bg1"/>
              </a:solidFill>
              <a:effectLst/>
              <a:latin typeface="+mn-lt"/>
              <a:ea typeface="+mn-ea"/>
            </a:endParaRPr>
          </a:p>
        </p:txBody>
      </p:sp>
      <p:sp>
        <p:nvSpPr>
          <p:cNvPr id="25" name="角丸四角形 24"/>
          <p:cNvSpPr/>
          <p:nvPr/>
        </p:nvSpPr>
        <p:spPr bwMode="auto">
          <a:xfrm>
            <a:off x="3203848" y="5229200"/>
            <a:ext cx="2736304"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独</a:t>
            </a:r>
            <a:r>
              <a:rPr kumimoji="0" lang="ja-JP" altLang="en-US" sz="2400" dirty="0" smtClean="0">
                <a:solidFill>
                  <a:schemeClr val="bg1"/>
                </a:solidFill>
                <a:latin typeface="+mn-lt"/>
                <a:ea typeface="+mn-ea"/>
              </a:rPr>
              <a:t>均法対策</a:t>
            </a:r>
            <a:r>
              <a:rPr kumimoji="0" lang="ja-JP" altLang="en-US" sz="2400" dirty="0">
                <a:solidFill>
                  <a:schemeClr val="bg1"/>
                </a:solidFill>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26" name="角丸四角形 25"/>
          <p:cNvSpPr/>
          <p:nvPr/>
        </p:nvSpPr>
        <p:spPr bwMode="auto">
          <a:xfrm>
            <a:off x="6097584" y="5203349"/>
            <a:ext cx="2650877" cy="900336"/>
          </a:xfrm>
          <a:prstGeom prst="roundRect">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他社プロプライエタリ技術への依存を回避</a:t>
            </a:r>
            <a:endParaRPr kumimoji="0" lang="ja-JP" altLang="en-US"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8209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000" dirty="0" smtClean="0"/>
              <a:t>IBM</a:t>
            </a:r>
            <a:r>
              <a:rPr lang="ja-JP" altLang="en-US" sz="2000" dirty="0" smtClean="0"/>
              <a:t>社内の開発者同士でコミュニケーションを取ることを禁止</a:t>
            </a:r>
            <a:endParaRPr lang="ja-JP"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57054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470101" y="6309320"/>
            <a:ext cx="4572000" cy="276999"/>
          </a:xfrm>
          <a:prstGeom prst="rect">
            <a:avLst/>
          </a:prstGeom>
        </p:spPr>
        <p:txBody>
          <a:bodyPr>
            <a:spAutoFit/>
          </a:bodyPr>
          <a:lstStyle/>
          <a:p>
            <a:pPr algn="r"/>
            <a:r>
              <a:rPr lang="en-US" altLang="ja-JP" sz="1200" dirty="0"/>
              <a:t>https://jp.linux.com/whats-new/interviews/322100</a:t>
            </a:r>
            <a:endParaRPr lang="ja-JP" altLang="en-US" sz="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746" y="2766020"/>
            <a:ext cx="56292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bwMode="auto">
          <a:xfrm>
            <a:off x="3320282" y="4293096"/>
            <a:ext cx="5628740" cy="72008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412865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824658" y="4038600"/>
            <a:ext cx="34756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smtClean="0">
                <a:solidFill>
                  <a:srgbClr val="0000CC"/>
                </a:solidFill>
                <a:latin typeface="+mn-lt"/>
                <a:ea typeface="+mn-ea"/>
              </a:rPr>
              <a:t>変わるオープンソース</a:t>
            </a:r>
          </a:p>
        </p:txBody>
      </p:sp>
    </p:spTree>
    <p:extLst>
      <p:ext uri="{BB962C8B-B14F-4D97-AF65-F5344CB8AC3E}">
        <p14:creationId xmlns:p14="http://schemas.microsoft.com/office/powerpoint/2010/main" val="2300219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例えばセキュリティ・アプライアンスの場合</a:t>
            </a:r>
            <a:endParaRPr lang="ja-JP" altLang="en-US" sz="2800" dirty="0"/>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smtClean="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smtClean="0">
                  <a:latin typeface="+mn-lt"/>
                  <a:ea typeface="+mn-ea"/>
                </a:rPr>
                <a:t>既製品で充分 </a:t>
              </a:r>
              <a:r>
                <a:rPr kumimoji="1" lang="en-US" altLang="ja-JP" dirty="0" smtClean="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a:t>
              </a:r>
              <a:r>
                <a:rPr lang="ja-JP" altLang="en-US" dirty="0" smtClean="0">
                  <a:latin typeface="+mn-lt"/>
                  <a:ea typeface="+mn-ea"/>
                </a:rPr>
                <a:t>強化</a:t>
              </a:r>
              <a:r>
                <a:rPr lang="en-US" altLang="ja-JP" dirty="0">
                  <a:latin typeface="+mn-lt"/>
                  <a:ea typeface="+mn-ea"/>
                </a:rPr>
                <a:t>OS</a:t>
              </a:r>
              <a:r>
                <a:rPr lang="ja-JP" altLang="en-US" dirty="0" smtClean="0">
                  <a:latin typeface="+mn-lt"/>
                  <a:ea typeface="+mn-ea"/>
                </a:rPr>
                <a:t>を自社開発</a:t>
              </a:r>
              <a:r>
                <a:rPr lang="en-US" altLang="ja-JP" dirty="0" smtClean="0">
                  <a:latin typeface="+mn-lt"/>
                  <a:ea typeface="+mn-ea"/>
                </a:rPr>
                <a:t>/</a:t>
              </a:r>
              <a:r>
                <a:rPr lang="ja-JP" altLang="en-US" dirty="0" smtClean="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手軽に使えて改変可能で安価な</a:t>
            </a:r>
            <a:r>
              <a:rPr kumimoji="0" lang="en-US" altLang="ja-JP" sz="2000" b="0" i="0" u="none" strike="noStrike" cap="none" normalizeH="0" dirty="0" smtClean="0">
                <a:ln>
                  <a:noFill/>
                </a:ln>
                <a:solidFill>
                  <a:schemeClr val="bg1"/>
                </a:solidFill>
                <a:effectLst/>
                <a:latin typeface="+mn-lt"/>
                <a:ea typeface="+mn-ea"/>
              </a:rPr>
              <a:t>OS</a:t>
            </a:r>
            <a:r>
              <a:rPr kumimoji="0" lang="ja-JP" altLang="en-US" sz="2000" b="0" i="0" u="none" strike="noStrike" cap="none" normalizeH="0" dirty="0" smtClean="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Linux</a:t>
              </a:r>
              <a:r>
                <a:rPr kumimoji="0" lang="ja-JP" altLang="en-US" b="0" i="0" u="none" strike="noStrike" cap="none" normalizeH="0" dirty="0" smtClean="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a:t>
              </a:r>
              <a:r>
                <a:rPr kumimoji="0" lang="ja-JP" altLang="en-US" dirty="0" smtClean="0">
                  <a:solidFill>
                    <a:schemeClr val="bg1"/>
                  </a:solidFill>
                  <a:latin typeface="+mn-lt"/>
                  <a:ea typeface="+mn-ea"/>
                </a:rPr>
                <a:t>、自社に有利な仕様も入れることができる</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単独で開発するよりも安価に、迅速に高品質の</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ここに注力</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19764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smtClean="0">
                <a:latin typeface="Arial" charset="0"/>
              </a:rPr>
              <a:t>OSS</a:t>
            </a:r>
            <a:r>
              <a:rPr lang="ja-JP" altLang="en-US" smtClean="0">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a:t>
            </a:r>
            <a:r>
              <a:rPr lang="ja-JP" altLang="en-US" sz="1200" dirty="0" smtClean="0">
                <a:solidFill>
                  <a:schemeClr val="bg1"/>
                </a:solidFill>
                <a:cs typeface="Arial" pitchFamily="34" charset="0"/>
              </a:rPr>
              <a:t>よる</a:t>
            </a:r>
          </a:p>
          <a:p>
            <a:pPr algn="ctr">
              <a:spcBef>
                <a:spcPct val="20000"/>
              </a:spcBef>
              <a:defRPr/>
            </a:pPr>
            <a:r>
              <a:rPr lang="ja-JP" altLang="en-US" sz="1200" dirty="0" smtClean="0">
                <a:solidFill>
                  <a:schemeClr val="bg1"/>
                </a:solidFill>
                <a:cs typeface="Arial" pitchFamily="34" charset="0"/>
              </a:rPr>
              <a:t>クオリティ</a:t>
            </a:r>
            <a:r>
              <a:rPr lang="ja-JP" altLang="en-US" sz="1200" dirty="0">
                <a:solidFill>
                  <a:schemeClr val="bg1"/>
                </a:solidFill>
                <a:cs typeface="Arial" pitchFamily="34" charset="0"/>
              </a:rPr>
              <a:t>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カスタマイズが容易</a:t>
            </a:r>
          </a:p>
        </p:txBody>
      </p:sp>
      <p:sp>
        <p:nvSpPr>
          <p:cNvPr id="6159" name="正方形/長方形 8"/>
          <p:cNvSpPr>
            <a:spLocks noChangeArrowheads="1"/>
          </p:cNvSpPr>
          <p:nvPr/>
        </p:nvSpPr>
        <p:spPr bwMode="auto">
          <a:xfrm>
            <a:off x="3454939" y="5739513"/>
            <a:ext cx="5452088" cy="64181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ソースが公開されていれば、カスタマイズにより独自機能の拡張が容易に行える。</a:t>
            </a:r>
            <a:endParaRPr lang="en-US" altLang="ja-JP" sz="1050">
              <a:solidFill>
                <a:schemeClr val="bg1"/>
              </a:solidFill>
              <a:cs typeface="Arial" pitchFamily="34" charset="0"/>
            </a:endParaRPr>
          </a:p>
          <a:p>
            <a:pPr>
              <a:spcBef>
                <a:spcPct val="20000"/>
              </a:spcBef>
              <a:defRPr/>
            </a:pPr>
            <a:r>
              <a:rPr lang="ja-JP" altLang="en-US" sz="1050">
                <a:solidFill>
                  <a:schemeClr val="bg1"/>
                </a:solidFill>
                <a:cs typeface="Arial" pitchFamily="34" charset="0"/>
              </a:rPr>
              <a:t>技術力さえあれば、他社との大幅な差別化も可能。</a:t>
            </a:r>
            <a:endParaRPr lang="en-US" altLang="ja-JP" sz="105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679450"/>
            <a:ext cx="1857375"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679450"/>
            <a:ext cx="5452088" cy="75584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503019"/>
            <a:ext cx="1857375" cy="540299"/>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何かあって</a:t>
            </a:r>
            <a:r>
              <a:rPr lang="ja-JP" altLang="en-US" sz="1200" dirty="0">
                <a:solidFill>
                  <a:schemeClr val="bg1"/>
                </a:solidFill>
                <a:cs typeface="Arial" pitchFamily="34" charset="0"/>
              </a:rPr>
              <a:t>も自分で</a:t>
            </a:r>
            <a:r>
              <a:rPr lang="ja-JP" altLang="en-US" sz="1200" dirty="0" smtClean="0">
                <a:solidFill>
                  <a:schemeClr val="bg1"/>
                </a:solidFill>
                <a:cs typeface="Arial" pitchFamily="34" charset="0"/>
              </a:rPr>
              <a:t>直せる（</a:t>
            </a:r>
            <a:r>
              <a:rPr lang="ja-JP" altLang="en-US" sz="1200" dirty="0">
                <a:solidFill>
                  <a:schemeClr val="bg1"/>
                </a:solidFill>
                <a:cs typeface="Arial" pitchFamily="34" charset="0"/>
              </a:rPr>
              <a:t>かもしれない）</a:t>
            </a:r>
          </a:p>
        </p:txBody>
      </p:sp>
      <p:sp>
        <p:nvSpPr>
          <p:cNvPr id="6153" name="正方形/長方形 12"/>
          <p:cNvSpPr>
            <a:spLocks noChangeArrowheads="1"/>
          </p:cNvSpPr>
          <p:nvPr/>
        </p:nvSpPr>
        <p:spPr bwMode="auto">
          <a:xfrm>
            <a:off x="3454939" y="2503019"/>
            <a:ext cx="5452088" cy="540299"/>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コミュニティによる開発が何らかの理由で中止されたとしても、自分でバグフィックスや機能拡張を続けることが（すくなくとも理論上は）可能。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p>
        </p:txBody>
      </p:sp>
      <p:sp>
        <p:nvSpPr>
          <p:cNvPr id="15" name="正方形/長方形 6"/>
          <p:cNvSpPr>
            <a:spLocks noChangeArrowheads="1"/>
          </p:cNvSpPr>
          <p:nvPr/>
        </p:nvSpPr>
        <p:spPr bwMode="auto">
          <a:xfrm>
            <a:off x="179512" y="1001513"/>
            <a:ext cx="1243728" cy="3147568"/>
          </a:xfrm>
          <a:prstGeom prst="rect">
            <a:avLst/>
          </a:prstGeom>
          <a:solidFill>
            <a:schemeClr val="accent3"/>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利用者</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6" name="正方形/長方形 6"/>
          <p:cNvSpPr>
            <a:spLocks noChangeArrowheads="1"/>
          </p:cNvSpPr>
          <p:nvPr/>
        </p:nvSpPr>
        <p:spPr bwMode="auto">
          <a:xfrm>
            <a:off x="179512" y="4247271"/>
            <a:ext cx="1243728" cy="2134056"/>
          </a:xfrm>
          <a:prstGeom prst="rect">
            <a:avLst/>
          </a:prstGeom>
          <a:solidFill>
            <a:schemeClr val="accent3"/>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ベンダー</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7" name="正方形/長方形 6"/>
          <p:cNvSpPr>
            <a:spLocks noChangeArrowheads="1"/>
          </p:cNvSpPr>
          <p:nvPr/>
        </p:nvSpPr>
        <p:spPr bwMode="auto">
          <a:xfrm>
            <a:off x="1515754" y="1001512"/>
            <a:ext cx="1857375" cy="61021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610214"/>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中立性の確保</a:t>
            </a:r>
          </a:p>
        </p:txBody>
      </p:sp>
      <p:sp>
        <p:nvSpPr>
          <p:cNvPr id="22" name="正方形/長方形 7"/>
          <p:cNvSpPr>
            <a:spLocks noChangeArrowheads="1"/>
          </p:cNvSpPr>
          <p:nvPr/>
        </p:nvSpPr>
        <p:spPr bwMode="auto">
          <a:xfrm>
            <a:off x="3454939" y="5279456"/>
            <a:ext cx="5452088" cy="39233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自社技術の中立性・オープン性をアピールできる。</a:t>
            </a:r>
            <a:endParaRPr lang="ja-JP" altLang="en-US" sz="1050" dirty="0">
              <a:solidFill>
                <a:schemeClr val="bg1"/>
              </a:solidFill>
              <a:cs typeface="Arial" pitchFamily="34" charset="0"/>
            </a:endParaRPr>
          </a:p>
        </p:txBody>
      </p:sp>
    </p:spTree>
    <p:extLst>
      <p:ext uri="{BB962C8B-B14F-4D97-AF65-F5344CB8AC3E}">
        <p14:creationId xmlns:p14="http://schemas.microsoft.com/office/powerpoint/2010/main" val="425244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OSS</a:t>
            </a:r>
            <a:r>
              <a:rPr lang="ja-JP" altLang="en-US" smtClean="0"/>
              <a:t>に参入するベンダーの思惑</a:t>
            </a:r>
            <a:endParaRPr lang="ja-JP" altLang="en-US" dirty="0"/>
          </a:p>
        </p:txBody>
      </p:sp>
      <p:sp>
        <p:nvSpPr>
          <p:cNvPr id="3" name="コンテンツ プレースホルダー 2"/>
          <p:cNvSpPr>
            <a:spLocks noGrp="1"/>
          </p:cNvSpPr>
          <p:nvPr>
            <p:ph idx="1"/>
          </p:nvPr>
        </p:nvSpPr>
        <p:spPr>
          <a:xfrm>
            <a:off x="457200" y="1052736"/>
            <a:ext cx="8229600" cy="4525963"/>
          </a:xfrm>
        </p:spPr>
        <p:txBody>
          <a:bodyPr/>
          <a:lstStyle/>
          <a:p>
            <a:r>
              <a:rPr lang="ja-JP" altLang="en-US" sz="2000" dirty="0" smtClean="0"/>
              <a:t>開発コストの低減</a:t>
            </a:r>
            <a:endParaRPr lang="en-US" altLang="ja-JP" sz="2000" dirty="0" smtClean="0"/>
          </a:p>
          <a:p>
            <a:pPr lvl="1"/>
            <a:r>
              <a:rPr lang="ja-JP" altLang="en-US" sz="1800" dirty="0" smtClean="0"/>
              <a:t>単独で開発するよりも安上がり</a:t>
            </a:r>
            <a:endParaRPr lang="en-US" altLang="ja-JP" sz="1800" dirty="0" smtClean="0"/>
          </a:p>
          <a:p>
            <a:pPr lvl="2"/>
            <a:r>
              <a:rPr lang="ja-JP" altLang="en-US" sz="1800" dirty="0" smtClean="0"/>
              <a:t>ハードウェアベンダーが</a:t>
            </a:r>
            <a:r>
              <a:rPr lang="en-US" altLang="ja-JP" sz="1800" dirty="0" smtClean="0"/>
              <a:t>Linux</a:t>
            </a:r>
            <a:r>
              <a:rPr lang="ja-JP" altLang="en-US" sz="1800" dirty="0" smtClean="0"/>
              <a:t>をサポートする理由</a:t>
            </a:r>
            <a:endParaRPr lang="en-US" altLang="ja-JP" sz="1800" dirty="0" smtClean="0"/>
          </a:p>
          <a:p>
            <a:pPr lvl="2"/>
            <a:r>
              <a:rPr lang="ja-JP" altLang="en-US" sz="1800" dirty="0" smtClean="0"/>
              <a:t>ソフトウェアベンダーが</a:t>
            </a:r>
            <a:r>
              <a:rPr lang="en-US" altLang="ja-JP" sz="1800" dirty="0" smtClean="0"/>
              <a:t>OSS</a:t>
            </a:r>
            <a:r>
              <a:rPr lang="ja-JP" altLang="en-US" sz="1800" dirty="0" smtClean="0"/>
              <a:t>ミドルウェアをサポートする理由</a:t>
            </a:r>
            <a:endParaRPr lang="en-US" altLang="ja-JP" sz="1800" dirty="0" smtClean="0"/>
          </a:p>
          <a:p>
            <a:pPr lvl="1"/>
            <a:r>
              <a:rPr lang="ja-JP" altLang="en-US" sz="1800" dirty="0"/>
              <a:t>共通部分</a:t>
            </a:r>
            <a:r>
              <a:rPr lang="ja-JP" altLang="en-US" sz="1800" dirty="0" smtClean="0"/>
              <a:t>は皆で作り、差別化部分に集中する</a:t>
            </a:r>
            <a:endParaRPr lang="en-US" altLang="ja-JP" sz="1800" dirty="0" smtClean="0"/>
          </a:p>
          <a:p>
            <a:r>
              <a:rPr lang="ja-JP" altLang="en-US" sz="2000" dirty="0" smtClean="0"/>
              <a:t>製品の中立・透明性</a:t>
            </a:r>
            <a:endParaRPr lang="en-US" altLang="ja-JP" sz="2000" dirty="0" smtClean="0"/>
          </a:p>
          <a:p>
            <a:pPr lvl="1"/>
            <a:r>
              <a:rPr lang="ja-JP" altLang="en-US" sz="1800" dirty="0" smtClean="0"/>
              <a:t>敵を作らない、皆が開発に参加しやすくなる</a:t>
            </a:r>
            <a:endParaRPr lang="en-US" altLang="ja-JP" sz="1800" dirty="0" smtClean="0"/>
          </a:p>
          <a:p>
            <a:pPr lvl="1"/>
            <a:r>
              <a:rPr lang="en-US" altLang="ja-JP" sz="1800" dirty="0" smtClean="0"/>
              <a:t>1</a:t>
            </a:r>
            <a:r>
              <a:rPr lang="ja-JP" altLang="en-US" sz="1800" dirty="0" smtClean="0"/>
              <a:t>位</a:t>
            </a:r>
            <a:r>
              <a:rPr lang="ja-JP" altLang="en-US" sz="1800" dirty="0"/>
              <a:t>企業</a:t>
            </a:r>
            <a:r>
              <a:rPr lang="ja-JP" altLang="en-US" sz="1800" dirty="0" smtClean="0"/>
              <a:t>の優位性を失わせる（技術のコモディティ化）</a:t>
            </a:r>
            <a:endParaRPr lang="en-US" altLang="ja-JP" sz="1800" dirty="0" smtClean="0"/>
          </a:p>
          <a:p>
            <a:r>
              <a:rPr lang="ja-JP" altLang="en-US" sz="2000" dirty="0" smtClean="0"/>
              <a:t>ソフトウェアの利用形態の変化への対応</a:t>
            </a:r>
            <a:endParaRPr lang="en-US" altLang="ja-JP" sz="2000" dirty="0" smtClean="0"/>
          </a:p>
          <a:p>
            <a:pPr lvl="1"/>
            <a:r>
              <a:rPr lang="ja-JP" altLang="en-US" sz="1800" dirty="0" smtClean="0"/>
              <a:t>クラウドの普及、仮想化、マルチコア化</a:t>
            </a:r>
            <a:endParaRPr lang="en-US" altLang="ja-JP" sz="1800" dirty="0" smtClean="0"/>
          </a:p>
          <a:p>
            <a:pPr lvl="1"/>
            <a:r>
              <a:rPr lang="ja-JP" altLang="en-US" sz="1800" dirty="0"/>
              <a:t>ライセンス</a:t>
            </a:r>
            <a:r>
              <a:rPr lang="ja-JP" altLang="en-US" sz="1800" dirty="0" smtClean="0"/>
              <a:t>からサブスクリプションへ</a:t>
            </a:r>
            <a:endParaRPr lang="en-US" altLang="ja-JP" sz="1800" dirty="0" smtClean="0"/>
          </a:p>
        </p:txBody>
      </p:sp>
      <p:pic>
        <p:nvPicPr>
          <p:cNvPr id="1026" name="Picture 2" descr="http://www.wkshop.net/WKSP_SLOT2/html/ja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4991106"/>
            <a:ext cx="1383705" cy="1387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qTXvowecccE/SsX2TS8MbWI/AAAAAAAAAyI/qTbi8VujaBY/s200/Mozil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041701"/>
            <a:ext cx="1368771" cy="12866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ime-az.com/images/2009/06/20090606Symbian_O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677" y="5804774"/>
            <a:ext cx="1447545"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b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085709"/>
            <a:ext cx="1597956" cy="1293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mobilecrunch.com/wp-content/uploads/2010/01/scaled.500px-android-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5085709"/>
            <a:ext cx="1286644" cy="128664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6"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8"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0" descr="data:image/jpg;base64,/9j/4AAQSkZJRgABAQAAAQABAAD/2wCEAAkGBhQREBQUEBQVFRUVFRUVFhUUFBUWEBQUFRQVFBQXFRQXHCYeGBkjGRUUHy8gIycpLC0tFR4xNTAqNSYrLCkBCQoKDgwOGg8PGiokHyQpLCwsLS8sLC0sKjAsKSwsLCwpLSwsKSwsLCwsLCwsKSwpLCksLC0pKSwsLCwpKS0sLP/AABEIAOEA4QMBIgACEQEDEQH/xAAcAAEAAgMBAQEAAAAAAAAAAAAABAUDBgcBAgj/xABEEAABAwEEBgYHBwIGAQUAAAABAAIDEQQFITEGEkFRYXEiMoGRobEHExRCUsHRIzNicpLh8IKiJEOywtLxUxVjc4OT/8QAGwEAAgMBAQEAAAAAAAAAAAAAAAUCAwQGAQf/xAAyEQACAgEEAAMGBQMFAAAAAAAAAQIDEQQSITEFQVETIjJhgZFxobHR8BQjwQYzQuHx/9oADAMBAAIRAxEAPwDuKIiACIiACIiACIiACIiACIiACLHLaGt6zmjmQPNRnX1AM5oh/wDYz6rzJJRb6RNRQhfcBymi/wD0Z9Vnitsbuq9juTgfIoygcJLtGZERekQiIgAiIgAiIgAiIgAiIgAiIgAiIgAiIgAiIgAiLU9ONOfYNRjGa8kgJGsaRtANKmmJx2Yc1GUlFZZbVVK2ShBcm0yyhoJcQ0DMkgAcyVrV5+kOzRYRkzO/B1P1nDuquXW6+p7W7XtMhpsGTB+Vgw+ayRhzW1jjJ4uoCeQKzu9voc1+Fxj/ALjy/RcL7m4T6c2qX7trIhvprO73YeCr57xlf99aXngHkDuFAtLmvx7s3U4BRzbq5lUuxsYw0MY9JL6f5NxM0AzdVfQtsC0r2xPbFHeXf03zZu3tMB2p6qJ2Th3rSfbF6LbxXu88/pn5Nm9xGVn3Mz28nkDuqpsOl9si6xbKPxNFe9tCudx3s5uTj3qfZ9KXDrYheqzBVPSN9pP6HTbv9JcLjS0MdEd46bPAaw7itqsV4RzN1oXte3e0g9+481xB+kELx0mqKL1ETtezSuY4biQf3HAq1Xtd8mGfhcZ/DmL+6P0Ci5fo56XaUZbW1GXrWDEfnYM+be5dJsVujmYJIXtex2TmmoP78FohOMuhPqNLbp3ia+vkZ0RFMzBERABERABERABERABERABRbxvOOBmvK6gyAzc47mjMlRb9v5lmb8UjuoyuJ4k7Gjeud3je75HmSR2s7IEZAfDGNjeKpstUeF2Zrr1Dhdnz6QfSLOxrY4CYS8a3R++DK0FXbCaHLIbVpE1smlhZLKZJnNc9tXudI5o6DhUmppiVJ00OtayTsjjpy1AfqpOjkRELici4OG+lNUnvAUZxzAZ+FT2Xxk+c5MGj0we10jyKg0xyaAPBYr10tzbDyL/+P1VZpJGG2h2rhUNJAyJoqqiwubXB3ENNGb3v7Gb2srz2pYqJRV5NXszL7UntS+I4C40aCTuAJPcFZQ6LWp/Vgf2jV/1UXqy+iEtsfiaRA9qT2pWp0Ltf/hP6mfVRLTo/aI+vDIBv1SR3he4foeKVb6kvuRfak9qWItSijks2GX2pPaliolEZDYZfairbRzTKewya8DsD143YxPH4m7+IxCpKJReqTXKIzpjOO2Syj9IaHacQXjHWM6krR04nHpt4j4m12jtotjX5Vu68JLPK2WF5Y9hq1zcx9RsIOBXftAdPGXjFR1GWhg+0ZscMtdn4d42E8iWFN+/h9nI+JeFvT/3K+Y/p/wBG2IiLSIwiIgAiIgAiIgAq++74bZoi92Ljgxm17tg5bSdgU6SQNBLiAACSTkAMSSuX33ezrXPrNqAatiB9yLa8je7PuGxVW2bF8yi+32ceOyLa7W6V7nyO1iT0iPeOyNm5oU6xWGgq4DWIpwaPhCq7LKHWhjG9RlacSBi49q2NoWOPPIuh73LNB0zsZpHJuBid+Zh6Pe0juUy76NDRsLQ08iM++hV/fN1iRj2HqyDP4ZB1T8u1azZKhga4Uc3oOG0FuBWyt5jhjLTWNJY7Rqt92j1k7zQih1aHPo4Y9oKg0V5pLY6SCQZSDH87cHd+B7V7o5oy+1v+GNp6T/k3efJKpRe9xPqVF1b08bs4jj+IrbuuqS0P1Ymlx27gN5OQW8XR6O42UNoPrHfC2ojHbmfBWttt1muyzitGj3WjGSR3zPE4Bc7vfSy1W4kNPqofhaSKj8Ts38slphSl3yxLqfEZS+F7Y/n/AD8DfrTpFYbGNUPjaR7kTdZ3bq/Mqpm9KkAPRildxOo35labY7hByBdzwarWLR6g9wchU+AWtUyYjnrak+my6b6VotsEnY5hU+yekmyPwcXx/mZUd7SVqUt2MyL467nNI8wo02jwIq0A8Y3A+CHTNHsdZU/ii0dKfY7JbW1AjlHxMI1h2jEdq1a+vR25tXWZ2sPgd1/6XZHwWmCCWzv14nOaRtaS145jat10X9JAeRHbKNJwEowafzj3eYw5LPOCfEkM9PqZxW6qWV6GmywlpLXAgjAgihB4hfFF1rSDRmO1trg2SnRkHgHbwuY2+73wyGOQUcO47iDtCyTg4HQ6XUw1C44foQ6JRZKJRVZNuwx0Uq67yks0zJYXFr2GoI8QRtBGBG0FYaJRep4PJVqSw1wfpDQ/Sll4WZsraB46MjK4sft/pOYO7iCrxfnz0daQmx2sGp1HjVe3Y4bDzGY7V+gIZQ9oc01BAIO8FNNPf7RYfaPnvimh/pLsR+F8r9vofaIi0ioIiIAIiIA1TTy9dWNsANPWVdJwibmP6jhyDloss2pCXnrzYN/DGFNv22G1Wp1MpH6reEMeAPbi7+pVN9WkPmIb1WdBvIJbbPLbE19m6Tl9F/P52YrBNqPa7cfDathtF9in2eJO0jALW4wpUYVcZNFMJNLCLmyXrWolxB3DFVN8xUeZWYtoA/DEgZP5gYHhjsWeMKTGFdCbTNFdkovJSvu4WkCMmms5pa7cR9WkjnRXt63lDdtk1qUa0arGDrPechzOZPNQLfcz7O1sg+6ecN8TicAfwnZuy3LVtL7PLaZmyylvqowGsjBNanNzqimJ8gFocNz3LzOp0utxRsk+Fyl+JRSyS2yUz2k1Luqz3Q3YANjeG3Mq1jhDaCms7Y0ZD8x+S8szN3/Svbnu0OqTg0YuO0ptptFlbpcIS6vxHMsLl/kjDYWGnSGsTkBg0dilyF4zIbwCnNtzA3oN6RwApg1uxRRAXGpTSEYw+FYE9k52czl+xAtMXrBR+PPNVcl1uaaxnxoQtlNjWCWCiJ1ws+JE6b7KPgf0fRWRREik9HcR1x27VS31cFOkzGuRGTue4rZHtUeR2rUEVBzCz36GucPd7LtN4ldVbuZ8aBaaGJws1pPQJ1Y3O/y3bGOPwnZu5ZblpVo8LTFVo+1YCWnfvaefmuX3xdOsasz8COPFSbJpfeMIDRIXAAABzI5MBgMSK+K5uyprMWjt9NrovFsHhkZzKGhzC8ovi1aQSve58sDCXGpIY9lTtOBovll8xHrRvb+Vwd4OA80vdE0dbX4pp5rl4MtEoskdohf1ZQ07pGlviKjxUg3e+ms0azfiYQ5ve1VOMl2jfXdTZ8MkRonlrgRmDVdz9Hl++sjEbjs1mcs3D5/qXDdVbroPeZYGkZxv7x1gO3pDtUPaupqxeXf4ef7/AEFHj2kVum3eaO4IviGUOaHNycARyIqF9roU88o+dBERegFWaSWwxWWVwz1dVv5n9Bvia9is1qnpCterBG3e8uPJjT/uc1QseItlVstsGzSrscA6aXZEzUbzoqFhqaq2B1Lvrtlk8Af2VTGlcvIRzfS/nJJjUuNRY1KjQgRKjUyyx6zgN5A7yocatbkbWZnMnuBVseWXwWXgk+kC0iK7pAPe1Ix2uB8mlc5t1q/wgc7Mhvf/AALdPSw//CxDfN5Md9Vzm/paQwN3tr4AfMphX3yMovGTNd+IBW0P6EAaM3Ur24latc2IA4rZLdJ1Qukre6uLEclibFliqriy2SqrbGVf2JwULG0XVpNnw+w4KstdnotkleKKktzlXXJtllkUka/OxfM8OvFX3m4cxsqs1pKxQuweOFVXr9yp9pF8xaf+GR0+HZtfTRSwxh0ga6oBqMN+xW0FwxuexlSC9wYCctZxo2tMhXaqG3S0NRmDVXlw3oXzQtdn62OhHB7cwlers3Q9pHvH6DXTR2+4/Jk+36BTQ114pKD3mESM8MR2hUslwg5OB4OGK77JkeRVJabMyT7xjX/maCe/NIL/ABN6dpSWUxjCnd0cOtOjP4Afy4HwVd/6SY3Vje+Nw4kHvFCu3WnRWB3VDoz+E1b+l31VHeOhLyOjqyjd1ZO4/IqyrxTTW8Phln9+vlNnO7PPanA68cdoaM3Ehkg/qFD3gqddekUcTxEInskdLGDrSNe0CtMCAPiVxHdnqS5pDgTmHChHYtBvOSlpeRm1wPa0D6LTdVXKGY+fBsr8R1E4uqT4P03olatezAfAS3s6zfA07FdLT9ArVUEbHMDh2H6OC3BeeGW+000c9rj7cCu+O2bCIiYFIXO/SjaaOa3dGT+t9P8AYuiLlfpSl+3I3MjHi8/NZ9Q8QMmseKmVd8dGyWVvAu8P3VRGVbaSH7Kzf/H8gqeMpfPsUWfF9v0JkZUqMqFGVKjKEeomRlW9xO+2Z2+RVNGVYXdPqyMO5w7tqui+S+Dw0ZfSlBrWNjvhlH9zXDzouXX8fs7OfwuHcQu16V3f6+xTMGLtXWb+Zh1x30p2rilubr2U0zieHf0uwPit0RjHtoz3O+hHYVfzyVIWpXTaa4bdi2KGWoT7w+1ThsfaFOsg4S3LpljZ5qK0s9soqFr1mZOtc4FUJmwPt6r7TaaqEbSsT5qqMa8EpT9RM+qwh1NbkjnLBbZdSM1zOP0WXxGahTs85Fmki527vJGuXlN06b1suhtn17dZx/7jT2NOsfJaiw+snHDE9n8C6V6Kbu17W6Q5RMP6n9EeGt3Ln73ipr+cj+tcnW3nA8lUEq0tL6NPLzVUVx3is/eivkMqFwzwr5K9JXyUikzUjFarO2QasjQ8bK5jkcx2Ln2knooEj3SWSUNLsTHLWlfwvaPAjtXRCV8Ocr9Pr9RS8VvPy7PHCPZF0NsboDCx+YbqHsZTzat5Wq2D72M/iHjgtqXVf6dudlE93e5/mkYNYsTX4BERdIYguU+lNn+IP5Yz/rHyXVlzb0rWbpNdviH9jz/zCz6lZrMetWama7pAa2eyu/BTwCpYyra1u17uhd8DqeY+ipY3JdPvInsfvZ+SJ0blJjcoMblKjchHqZOjcpMblAjcpMb1Yi1M3u6bX6yJp2jA8wuV6V3P7HbHCn2M2sW7tV3XbzaT3UW5XFeXq30d1XYHgdhVxpHcDLbAY34HrMfmWP2HkciNy2VyyhhXPck12j8/Wuzus8pbszadjmnIq2sF7b+1Zrzu0scbNahqPYeg7OlcqHawrXLTZnwu1Xim4+6RvB2rTXZKuW+BbOEbY4Zu8U4cKgrJrLSIbyI2qYy/nDam8PE449+LFc9BJP3WbXrLxz6ZrWmaROqsdvvgnCuG1aP6+twckVx0Vjkosv8A29oxOWwb+Ko72vQvKr324lSrHYTXWk7GnzP0SK2crZ75DuqqNcdsTLd1m1W1PWd4DYP5wXeNArgNksjQ8Ukk+0fvFR0W9g8SVqPo80JMjm2q0NowdKJhze7Y8j4Rs38s+nySaoqUs1dy6zwuzZXEi3hLkO0qCSvqSSpJK+CVwmqv9rY5DSEdqweFfJK9JXySsEpFqPCsLzif5s/dZSsBK8rfLBkm7vvWcXDvr8/lxW2rU7qFZmc/LFbYu4/08v7M5esv0SFmr+JL5BERdIYwtR9I9i14GO3Ocw8nt+rW9625V2kFh9dZpGDPVq38zek3xAHaoWR3RaKrY7oNHH7j+0sk8W1pqPPzCoo3K3uqb1VsLfdkGHbiFX3nZ/VTPbsrUcjilEul9jn5fCn6cH1G5SY3qAx6kMevEyKZPjepDHqAx6kMepplqZPY9bJcd94COQ8GuPkVqbJFnZIrYywXwm4vKNu0j0YhtserKKOHUkb12H5t3g+Ga5Zfmjk9jq20RiWCuDxUs782HgfFb/dmkJZRr+k3f7w+oV5LfMIjLnOBbkRmTw1dq1wnno3QsUuuzgjrgZIfsJKE+5Jn2OGaiTaOWhv+WT+Wh8l0S83QCR0scTIRl0RSvGmQJ4BV9jintsvqrM08TkAN73e6P5ir84WWbIpvs0uK5Zh/luHMUHeV9m5Hk9JzW9use5uHiuyWb0Qx6o9bPIXUx1GtDa8NaporWxejCxR4ua+T87zTuZRUvVwxgkqnnJxq6biL3hsEbpZOAqRxoMG8z3rqGinoxEZEtto5wxEQxYD+M+8eAw5rebHYI4W6sLGsbuY0NHbTNfU1qDee4LDfrMRy3hF0a+TISANwCrLVadY8Ni8ntJdn3LDVcnrdf7X3IfD+pvrq28sEr5JQlfJKTSkaUgSvCUJXyqJSJHjzgsS+3nw8z+1fBIY9Y071oqg8JLtkJMsrig6YPAn5fNbCq66IqAnsHIf9+CsV9G8Kp9jpor15E98t02EREzKQiIgDiPpDu/2a2HVwx9Yz8riTQcnaw7Ao19ATQsmbmB0uW3uK6L6TtGjarL6yMfaQVcN7mHrt8A7+niuW3BbKa0L8jWgO/aEquhsm15MQ6iv2dri+n0QWPUhj1httmMTyNmw8F8skWbox9cE9j1nZIoDJFmZIppk0ywZIszZFXiWmJXzHrS5VbHvyc/luCurg5vCL64ym8RJ5t1TSPEjN3ut+p4KPa7aIxVxLnHZtP0Cw2y3NiGowDWyAGQ5/RbBoxoEXkT2+tDi2I9Z24ybh+HvpktU51aaG6bHen023rllTo/orNeDvWSH1cIPXO3eIwczxy55LqV1WeGyxiOCPVaM/icd7icSULsAAAGgUAAoABkAF81XK6rxeyyXucIb16dJck43gNxXw68dw7yodV5VYJeI3v/l+SLVTH0M0lrcdvcsBKVXlVgsulN5k8lqil0CV4SvCV4Ss8pE8AleErwleKlyJYC8caL1Yi6vy+qK4bnz0DeBTZ/KqdBFqjifNfFmgpic/JWd2waz6nJvns+vcui0Okdk0vN/kjJbZhFnZ4tVoG4eO3xWREXfRiopJeQpbyERF6AREQAIXHNPdEDBPrwigd0mUyNM28x4ii7GoN8XU20xGN/NrtrXDIj+ZEqm6tWRwZ9RSrYY8zhkjxPHjg4Z7wVTmrTQ5ra73uR0UrgRqyNwI9142Ht2FUVugrmKOG/NKZxa7EFkWu+yMyRZmyKDWma+nv6JpuUY8tIqTLGxReuJJ6jTl8R48FNtc7qtjiaXSPwaAKndgFRXdb/VOr7pzHz5rr1w3MyBjZCAZXtrrfA12Oq35rfqdTXoqtz+nzOo0en91KP1K/RXQttmpLaKPnOIGbIz83ce7etlc+ua+CV5VcLq9dZqZ7pv6D2upQWEfVV5VeVXlVhci3B7VKr5qvKqDke4Pqq+aryq8qq3I9we1XhK8qiqcj0ISvl8gGf7nksRq7Pu+u9ShW5A3g9c/W5ef7KVZ7PtPcvYLNTE5qQnOn023mX2/czTn6HrWkkAZlXtmg1Ggd/EqNd1j1ek7M5DcPqpy7Tw7Seyjvl2/yQuus3PCCIiaFAREQAREQAREQBS6S6OttTKiglaOi7Yfwu4eXfXl94XbRxZK0tc3A/ED/OxdqVPpDo2y1Nr1ZAOi+n9rt48vPPbTu5XZj1Gn38rv9Tg95Xa6PHNvxD57lEgm1XA502HIjaO5b3eF3PgeWStof7XDe07QqO2XEx+LOgeHVPZs7EslW0+BLOlp8FDb7KGkOZix+LTu3tPELp+g9/i02YMcftYAGuG1zBgx47MDxHFc8dY3xgslaTGdrcQ07HDcVgsVsksc7ZIziMQc2Pacwd4O0KzU0rXUOt8S8ht4frfZyUZnaapVV1yX7HbIvWRYEdeMnpMPzadhU+q+e31zpm4TWGjrotSWUe1Sq+apVUORPB7VeVXi8JUMt8ID2qJQ7u+g88UDePY36n6KxUzffH4/t2ebkEWRlnO6nfVZ2WUDPHyVq0k2+OiPtEQWWauI5EnYRmOW0c1MhgDee9ZgNm8HvAJHke9eAVyTyGnisSS5f5P5GZzfR4rGwWD3n9g+ZX3Y7upi/PYNg58VPXSaLw/biy3vyX7mO23PEQiInRmCIiACIiACIiACIiACIiAIt43ZHOzUlaHDZ8TTvadhWh31oXLDV0VZWcB9o0cWjPmO4LoyKudcZ9lNlMbO+ziywy2GN7S17cDtbg5p3j+Yrrd6aNQWjF7KO+NnRf27D21WqXh6P5W4wubINzui/wCh7wsrplF5QvnpZx65OZvgnsEzZInUHuyDqOG1rx5tK6Lo7pG21tAcBHLuqDG/jG7/AGnHmqm03VNEC2WF2qcCHNJjPaMO1a3a9HyCXWV5af8Axl1D/S7b2rJq9HRrY7bliXr5mjT66zT8dr0OreyuXosh3hc0uzTu12QhlpaZWbpKiQD8Mn1qt3ufTay2mgbJ6t59yWjTXg7qu71zl/gbp5w5L1Q6o8Srt4zh+jLUWTivXWMEbVIRYo6euLykbHNsxNhbnT+bV9gL3+fuvtsDjkCVtjUn/tx+iRW3js+F6pcd2OPWIHiVOhsrW5DtOaY0+F3W/F7q+f7f+FMr4x65IFnsDiQTgBjjmexTrPZGsyz3nNZ0T/TaOvTrEeX6syzscwiIthWEREAEREAEREAEREAEREAEREAEREAEREAFFtN1xSfeRsdzaCe9SkRjJ40n2Usuh9lcKerpwDn0/TWngq+T0Z2F2cR/VTyW1IoqKXRB1Qfkigu7QuGD7l0zR8HrnOj/AEuqB2K1bdzBsJ5kqUiqlp6pPdKKb/BFsW4rC6MbIGjJoHYsiIrlFRWEjzOQiIvQCIiACIiACIiACIiACIiACIiACIiACIiACIiACIiACIiACIiACIiACIiACIiACIiACIiACIiACIiACIiA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6" name="Picture 12" descr="http://www.blogcdn.com/japanese.engadget.com/media/2009/07/google-chrome-logo%5B1%5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2667" y="4725144"/>
            <a:ext cx="90455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00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オープン化への潮流</a:t>
            </a:r>
            <a:endParaRPr kumimoji="1" lang="ja-JP" altLang="en-US" dirty="0"/>
          </a:p>
        </p:txBody>
      </p:sp>
      <p:sp>
        <p:nvSpPr>
          <p:cNvPr id="7" name="角丸四角形 6"/>
          <p:cNvSpPr/>
          <p:nvPr/>
        </p:nvSpPr>
        <p:spPr bwMode="auto">
          <a:xfrm>
            <a:off x="1979712" y="1688722"/>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プロプライエタリな技術への警戒</a:t>
            </a:r>
          </a:p>
        </p:txBody>
      </p:sp>
      <p:sp>
        <p:nvSpPr>
          <p:cNvPr id="8" name="角丸四角形 7"/>
          <p:cNvSpPr/>
          <p:nvPr/>
        </p:nvSpPr>
        <p:spPr bwMode="auto">
          <a:xfrm>
            <a:off x="4355976" y="168872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開発コストが増大し、自社</a:t>
            </a:r>
            <a:r>
              <a:rPr kumimoji="0" lang="ja-JP" altLang="en-US" sz="2000" dirty="0" smtClean="0">
                <a:solidFill>
                  <a:schemeClr val="bg1"/>
                </a:solidFill>
                <a:latin typeface="+mn-lt"/>
                <a:ea typeface="+mn-ea"/>
              </a:rPr>
              <a:t>で負担しきれない</a:t>
            </a:r>
            <a:endParaRPr kumimoji="0" lang="ja-JP" altLang="en-US" sz="2000" b="0" i="0" u="none" strike="noStrike" cap="none" normalizeH="0" dirty="0" smtClean="0">
              <a:ln>
                <a:noFill/>
              </a:ln>
              <a:solidFill>
                <a:schemeClr val="bg1"/>
              </a:solidFill>
              <a:effectLst/>
              <a:latin typeface="+mn-lt"/>
              <a:ea typeface="+mn-ea"/>
            </a:endParaRPr>
          </a:p>
        </p:txBody>
      </p:sp>
      <p:sp>
        <p:nvSpPr>
          <p:cNvPr id="15" name="角丸四角形 14"/>
          <p:cNvSpPr/>
          <p:nvPr/>
        </p:nvSpPr>
        <p:spPr bwMode="auto">
          <a:xfrm>
            <a:off x="1979712" y="3848962"/>
            <a:ext cx="4608512" cy="1296144"/>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オープンで標準化された技術</a:t>
            </a:r>
            <a:endParaRPr kumimoji="0" lang="en-US" altLang="ja-JP" sz="2000" b="0"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a:solidFill>
                  <a:schemeClr val="bg1"/>
                </a:solidFill>
                <a:latin typeface="+mn-lt"/>
                <a:ea typeface="+mn-ea"/>
              </a:rPr>
              <a:t>共同開発に</a:t>
            </a:r>
            <a:r>
              <a:rPr kumimoji="0" lang="ja-JP" altLang="en-US" sz="2000" smtClean="0">
                <a:solidFill>
                  <a:schemeClr val="bg1"/>
                </a:solidFill>
                <a:latin typeface="+mn-lt"/>
                <a:ea typeface="+mn-ea"/>
              </a:rPr>
              <a:t>よるコスト削減</a:t>
            </a:r>
            <a:endParaRPr kumimoji="0" lang="en-US" altLang="ja-JP" sz="200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a:ln>
                  <a:noFill/>
                </a:ln>
                <a:solidFill>
                  <a:schemeClr val="bg1"/>
                </a:solidFill>
                <a:effectLst/>
                <a:latin typeface="+mn-lt"/>
                <a:ea typeface="+mn-ea"/>
              </a:rPr>
              <a:t>オープン化に</a:t>
            </a:r>
            <a:r>
              <a:rPr kumimoji="0" lang="ja-JP" altLang="en-US" sz="2000" b="0" i="0" u="none" strike="noStrike" cap="none" normalizeH="0" smtClean="0">
                <a:ln>
                  <a:noFill/>
                </a:ln>
                <a:solidFill>
                  <a:schemeClr val="bg1"/>
                </a:solidFill>
                <a:effectLst/>
                <a:latin typeface="+mn-lt"/>
                <a:ea typeface="+mn-ea"/>
              </a:rPr>
              <a:t>よる品質の向上</a:t>
            </a:r>
            <a:endParaRPr kumimoji="0" lang="ja-JP" altLang="en-US" sz="2000" b="0" i="0" u="none" strike="noStrike" cap="none" normalizeH="0" dirty="0" smtClean="0">
              <a:ln>
                <a:noFill/>
              </a:ln>
              <a:solidFill>
                <a:schemeClr val="bg1"/>
              </a:solidFill>
              <a:effectLst/>
              <a:latin typeface="+mn-lt"/>
              <a:ea typeface="+mn-ea"/>
            </a:endParaRPr>
          </a:p>
        </p:txBody>
      </p:sp>
      <p:sp>
        <p:nvSpPr>
          <p:cNvPr id="16" name="角丸四角形 15"/>
          <p:cNvSpPr/>
          <p:nvPr/>
        </p:nvSpPr>
        <p:spPr bwMode="auto">
          <a:xfrm>
            <a:off x="4355976" y="276884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コア技術でない部分の開発負担を抑えたい</a:t>
            </a:r>
          </a:p>
        </p:txBody>
      </p:sp>
      <p:sp>
        <p:nvSpPr>
          <p:cNvPr id="17" name="角丸四角形 16"/>
          <p:cNvSpPr/>
          <p:nvPr/>
        </p:nvSpPr>
        <p:spPr bwMode="auto">
          <a:xfrm>
            <a:off x="1979712" y="2768842"/>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他社にプラットフォームを握られたくない</a:t>
            </a:r>
          </a:p>
        </p:txBody>
      </p:sp>
      <p:sp>
        <p:nvSpPr>
          <p:cNvPr id="19" name="角丸四角形 18"/>
          <p:cNvSpPr/>
          <p:nvPr/>
        </p:nvSpPr>
        <p:spPr bwMode="auto">
          <a:xfrm>
            <a:off x="1979712" y="5217114"/>
            <a:ext cx="2315957"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自社技術を積極的に公開してコミュニティを主導</a:t>
            </a:r>
          </a:p>
        </p:txBody>
      </p:sp>
      <p:sp>
        <p:nvSpPr>
          <p:cNvPr id="20" name="角丸四角形 19"/>
          <p:cNvSpPr/>
          <p:nvPr/>
        </p:nvSpPr>
        <p:spPr bwMode="auto">
          <a:xfrm>
            <a:off x="4355976" y="5217114"/>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自社のコア技術</a:t>
            </a:r>
            <a:r>
              <a:rPr kumimoji="0" lang="ja-JP" altLang="en-US" sz="2000" dirty="0" smtClean="0">
                <a:solidFill>
                  <a:schemeClr val="bg1"/>
                </a:solidFill>
                <a:latin typeface="+mn-lt"/>
                <a:ea typeface="+mn-ea"/>
              </a:rPr>
              <a:t>を温存し、</a:t>
            </a:r>
            <a:r>
              <a:rPr kumimoji="0" lang="en-US" altLang="ja-JP" sz="2000" dirty="0" smtClean="0">
                <a:solidFill>
                  <a:schemeClr val="bg1"/>
                </a:solidFill>
                <a:latin typeface="+mn-lt"/>
                <a:ea typeface="+mn-ea"/>
              </a:rPr>
              <a:t>OSS</a:t>
            </a:r>
            <a:r>
              <a:rPr kumimoji="0" lang="ja-JP" altLang="en-US" sz="2000" dirty="0" smtClean="0">
                <a:solidFill>
                  <a:schemeClr val="bg1"/>
                </a:solidFill>
                <a:latin typeface="+mn-lt"/>
                <a:ea typeface="+mn-ea"/>
              </a:rPr>
              <a:t>を活用</a:t>
            </a:r>
            <a:endParaRPr kumimoji="0" lang="ja-JP" altLang="en-US" sz="2000" b="0" i="0" u="none" strike="noStrike" cap="none" normalizeH="0" dirty="0" smtClean="0">
              <a:ln>
                <a:noFill/>
              </a:ln>
              <a:solidFill>
                <a:schemeClr val="bg1"/>
              </a:solidFill>
              <a:effectLst/>
              <a:latin typeface="+mn-lt"/>
              <a:ea typeface="+mn-ea"/>
            </a:endParaRPr>
          </a:p>
        </p:txBody>
      </p:sp>
      <p:sp>
        <p:nvSpPr>
          <p:cNvPr id="21" name="角丸四角形 20"/>
          <p:cNvSpPr/>
          <p:nvPr/>
        </p:nvSpPr>
        <p:spPr bwMode="auto">
          <a:xfrm>
            <a:off x="251520" y="1688722"/>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背景</a:t>
            </a:r>
          </a:p>
        </p:txBody>
      </p:sp>
      <p:sp>
        <p:nvSpPr>
          <p:cNvPr id="22" name="角丸四角形 21"/>
          <p:cNvSpPr/>
          <p:nvPr/>
        </p:nvSpPr>
        <p:spPr bwMode="auto">
          <a:xfrm>
            <a:off x="251520" y="2768842"/>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思惑</a:t>
            </a:r>
            <a:endParaRPr kumimoji="0" lang="ja-JP" altLang="en-US" sz="2000" b="0" i="0" u="none" strike="noStrike" cap="none" normalizeH="0" dirty="0" smtClean="0">
              <a:ln>
                <a:noFill/>
              </a:ln>
              <a:solidFill>
                <a:schemeClr val="bg1"/>
              </a:solidFill>
              <a:effectLst/>
              <a:latin typeface="+mn-lt"/>
              <a:ea typeface="+mn-ea"/>
            </a:endParaRPr>
          </a:p>
        </p:txBody>
      </p:sp>
      <p:sp>
        <p:nvSpPr>
          <p:cNvPr id="23" name="角丸四角形 22"/>
          <p:cNvSpPr/>
          <p:nvPr/>
        </p:nvSpPr>
        <p:spPr bwMode="auto">
          <a:xfrm>
            <a:off x="251520" y="3848962"/>
            <a:ext cx="1656184" cy="129614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メリット</a:t>
            </a:r>
            <a:endParaRPr kumimoji="0" lang="ja-JP" altLang="en-US" sz="2000" b="0" i="0" u="none" strike="noStrike" cap="none" normalizeH="0" dirty="0" smtClean="0">
              <a:ln>
                <a:noFill/>
              </a:ln>
              <a:solidFill>
                <a:schemeClr val="bg1"/>
              </a:solidFill>
              <a:effectLst/>
              <a:latin typeface="+mn-lt"/>
              <a:ea typeface="+mn-ea"/>
            </a:endParaRPr>
          </a:p>
        </p:txBody>
      </p:sp>
      <p:sp>
        <p:nvSpPr>
          <p:cNvPr id="24" name="角丸四角形 23"/>
          <p:cNvSpPr/>
          <p:nvPr/>
        </p:nvSpPr>
        <p:spPr bwMode="auto">
          <a:xfrm>
            <a:off x="251520" y="5217114"/>
            <a:ext cx="1656184" cy="102019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戦略</a:t>
            </a:r>
            <a:endParaRPr kumimoji="0" lang="ja-JP" altLang="en-US" sz="2000" b="0" i="0" u="none" strike="noStrike" cap="none" normalizeH="0" dirty="0" smtClean="0">
              <a:ln>
                <a:noFill/>
              </a:ln>
              <a:solidFill>
                <a:schemeClr val="bg1"/>
              </a:solidFill>
              <a:effectLst/>
              <a:latin typeface="+mn-lt"/>
              <a:ea typeface="+mn-ea"/>
            </a:endParaRPr>
          </a:p>
        </p:txBody>
      </p:sp>
      <p:sp>
        <p:nvSpPr>
          <p:cNvPr id="25" name="角丸四角形 24"/>
          <p:cNvSpPr/>
          <p:nvPr/>
        </p:nvSpPr>
        <p:spPr bwMode="auto">
          <a:xfrm>
            <a:off x="6660232" y="1688722"/>
            <a:ext cx="2232248" cy="1020198"/>
          </a:xfrm>
          <a:prstGeom prst="roundRect">
            <a:avLst>
              <a:gd name="adj" fmla="val 416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ベンダー仕様・価格を受入れざるを得ない</a:t>
            </a:r>
            <a:endParaRPr kumimoji="0" lang="ja-JP" altLang="en-US" sz="2000" b="0" i="0" u="none" strike="noStrike" cap="none" normalizeH="0" dirty="0" smtClean="0">
              <a:ln>
                <a:noFill/>
              </a:ln>
              <a:solidFill>
                <a:schemeClr val="bg1"/>
              </a:solidFill>
              <a:effectLst/>
              <a:latin typeface="+mn-lt"/>
              <a:ea typeface="+mn-ea"/>
            </a:endParaRPr>
          </a:p>
        </p:txBody>
      </p:sp>
      <p:sp>
        <p:nvSpPr>
          <p:cNvPr id="26" name="角丸四角形 25"/>
          <p:cNvSpPr/>
          <p:nvPr/>
        </p:nvSpPr>
        <p:spPr bwMode="auto">
          <a:xfrm>
            <a:off x="6660232" y="2768842"/>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ソフト開発における主導権の奪取</a:t>
            </a:r>
            <a:endParaRPr kumimoji="0" lang="ja-JP" altLang="en-US" sz="20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6660232" y="5217114"/>
            <a:ext cx="2232248" cy="1020198"/>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ユーザー主導のコミュニティ作り</a:t>
            </a:r>
            <a:endParaRPr kumimoji="0" lang="ja-JP" altLang="en-US" sz="2000" b="0" i="0" u="none" strike="noStrike" cap="none" normalizeH="0" dirty="0" smtClean="0">
              <a:ln>
                <a:noFill/>
              </a:ln>
              <a:solidFill>
                <a:schemeClr val="bg1"/>
              </a:solidFill>
              <a:effectLst/>
              <a:latin typeface="+mn-lt"/>
              <a:ea typeface="+mn-ea"/>
            </a:endParaRPr>
          </a:p>
        </p:txBody>
      </p:sp>
      <p:sp>
        <p:nvSpPr>
          <p:cNvPr id="28" name="角丸四角形 27"/>
          <p:cNvSpPr/>
          <p:nvPr/>
        </p:nvSpPr>
        <p:spPr bwMode="auto">
          <a:xfrm>
            <a:off x="6660232" y="3848962"/>
            <a:ext cx="2232248" cy="1296144"/>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相互運用性の確保</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仕様決定への参加</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ベンダーの監視</a:t>
            </a:r>
            <a:endParaRPr kumimoji="0" lang="ja-JP" altLang="en-US" b="0" i="0" u="none" strike="noStrike" cap="none" normalizeH="0" dirty="0" smtClean="0">
              <a:ln>
                <a:noFill/>
              </a:ln>
              <a:solidFill>
                <a:schemeClr val="bg1"/>
              </a:solidFill>
              <a:effectLst/>
              <a:latin typeface="+mn-lt"/>
              <a:ea typeface="+mn-ea"/>
            </a:endParaRPr>
          </a:p>
        </p:txBody>
      </p:sp>
      <p:sp>
        <p:nvSpPr>
          <p:cNvPr id="29" name="角丸四角形 28"/>
          <p:cNvSpPr/>
          <p:nvPr/>
        </p:nvSpPr>
        <p:spPr bwMode="auto">
          <a:xfrm>
            <a:off x="1979712" y="1124744"/>
            <a:ext cx="4608512" cy="51614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ベンダー</a:t>
            </a:r>
            <a:endParaRPr kumimoji="0" lang="ja-JP" altLang="en-US" sz="2000" b="0" i="0" u="none" strike="noStrike" cap="none" normalizeH="0" dirty="0" smtClean="0">
              <a:ln>
                <a:noFill/>
              </a:ln>
              <a:solidFill>
                <a:schemeClr val="bg1"/>
              </a:solidFill>
              <a:effectLst/>
              <a:latin typeface="+mn-lt"/>
              <a:ea typeface="+mn-ea"/>
            </a:endParaRPr>
          </a:p>
        </p:txBody>
      </p:sp>
      <p:sp>
        <p:nvSpPr>
          <p:cNvPr id="30" name="角丸四角形 29"/>
          <p:cNvSpPr/>
          <p:nvPr/>
        </p:nvSpPr>
        <p:spPr bwMode="auto">
          <a:xfrm>
            <a:off x="6660232" y="1124744"/>
            <a:ext cx="2232248" cy="516142"/>
          </a:xfrm>
          <a:prstGeom prst="roundRect">
            <a:avLst>
              <a:gd name="adj" fmla="val 1389"/>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ユーザー</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9842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033847" y="4038600"/>
            <a:ext cx="30572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dirty="0">
                <a:solidFill>
                  <a:srgbClr val="0000CC"/>
                </a:solidFill>
                <a:latin typeface="+mn-lt"/>
                <a:ea typeface="+mn-ea"/>
              </a:rPr>
              <a:t>オープンソース</a:t>
            </a:r>
            <a:r>
              <a:rPr lang="ja-JP" altLang="en-US" sz="2800" dirty="0" smtClean="0">
                <a:solidFill>
                  <a:srgbClr val="0000CC"/>
                </a:solidFill>
                <a:latin typeface="+mn-lt"/>
                <a:ea typeface="+mn-ea"/>
              </a:rPr>
              <a:t>の</a:t>
            </a:r>
            <a:endParaRPr lang="en-US" altLang="ja-JP" sz="2800" dirty="0" smtClean="0">
              <a:solidFill>
                <a:srgbClr val="0000CC"/>
              </a:solidFill>
              <a:latin typeface="+mn-lt"/>
              <a:ea typeface="+mn-ea"/>
            </a:endParaRPr>
          </a:p>
          <a:p>
            <a:pPr algn="ctr" eaLnBrk="1" hangingPunct="1">
              <a:defRPr/>
            </a:pPr>
            <a:r>
              <a:rPr lang="ja-JP" altLang="en-US" sz="2800" dirty="0" smtClean="0">
                <a:solidFill>
                  <a:srgbClr val="0000CC"/>
                </a:solidFill>
                <a:latin typeface="+mn-lt"/>
                <a:ea typeface="+mn-ea"/>
              </a:rPr>
              <a:t>ビジネスモデル</a:t>
            </a:r>
          </a:p>
        </p:txBody>
      </p:sp>
    </p:spTree>
    <p:extLst>
      <p:ext uri="{BB962C8B-B14F-4D97-AF65-F5344CB8AC3E}">
        <p14:creationId xmlns:p14="http://schemas.microsoft.com/office/powerpoint/2010/main" val="2861267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a:latin typeface="Arial" charset="0"/>
              </a:rPr>
              <a:t>コミュニティ</a:t>
            </a:r>
            <a:r>
              <a:rPr lang="ja-JP" altLang="en-US" sz="2800" smtClean="0">
                <a:latin typeface="Arial" charset="0"/>
              </a:rPr>
              <a:t>の組織化と開発の安定化</a:t>
            </a:r>
          </a:p>
        </p:txBody>
      </p:sp>
      <p:sp>
        <p:nvSpPr>
          <p:cNvPr id="5" name="角丸四角形 4"/>
          <p:cNvSpPr/>
          <p:nvPr/>
        </p:nvSpPr>
        <p:spPr bwMode="auto">
          <a:xfrm>
            <a:off x="2734768" y="2397100"/>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34768" y="4418832"/>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34768" y="1400250"/>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51520" y="1400249"/>
            <a:ext cx="1835819" cy="3968751"/>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56238" y="1395486"/>
            <a:ext cx="1871662" cy="2909986"/>
          </a:xfrm>
          <a:prstGeom prst="roundRect">
            <a:avLst>
              <a:gd name="adj" fmla="val 0"/>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ディストリビュータ</a:t>
            </a:r>
          </a:p>
        </p:txBody>
      </p:sp>
      <p:sp>
        <p:nvSpPr>
          <p:cNvPr id="10" name="角丸四角形 9"/>
          <p:cNvSpPr/>
          <p:nvPr/>
        </p:nvSpPr>
        <p:spPr bwMode="auto">
          <a:xfrm>
            <a:off x="7775972" y="1428029"/>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194620" y="1340768"/>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194620" y="2337618"/>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194620" y="4359350"/>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15570" y="1340768"/>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15570" y="2337618"/>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15570" y="4359350"/>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36520" y="2339206"/>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294029" y="4048945"/>
            <a:ext cx="175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a:t>
            </a:r>
            <a:r>
              <a:rPr lang="ja-JP" altLang="en-US" sz="1400" smtClean="0">
                <a:solidFill>
                  <a:schemeClr val="bg1"/>
                </a:solidFill>
              </a:rPr>
              <a:t>管理</a:t>
            </a:r>
            <a:endParaRPr lang="en-US" altLang="ja-JP" sz="1400" smtClean="0">
              <a:solidFill>
                <a:schemeClr val="bg1"/>
              </a:solidFill>
            </a:endParaRPr>
          </a:p>
          <a:p>
            <a:pPr algn="ctr" eaLnBrk="1" hangingPunct="1"/>
            <a:r>
              <a:rPr lang="ja-JP" altLang="en-US" sz="1400" smtClean="0">
                <a:solidFill>
                  <a:schemeClr val="bg1"/>
                </a:solidFill>
              </a:rPr>
              <a:t>開発</a:t>
            </a:r>
            <a:r>
              <a:rPr lang="ja-JP" altLang="en-US" sz="1400">
                <a:solidFill>
                  <a:schemeClr val="bg1"/>
                </a:solidFill>
              </a:rPr>
              <a:t>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34768" y="3414786"/>
            <a:ext cx="1873250" cy="890686"/>
          </a:xfrm>
          <a:prstGeom prst="roundRect">
            <a:avLst>
              <a:gd name="adj" fmla="val 0"/>
            </a:avLst>
          </a:prstGeom>
          <a:solidFill>
            <a:srgbClr val="00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194620" y="3355304"/>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15570" y="3351288"/>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51520" y="5805264"/>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smtClean="0">
                <a:solidFill>
                  <a:schemeClr val="bg1"/>
                </a:solidFill>
                <a:latin typeface="+mn-lt"/>
                <a:ea typeface="+mn-ea"/>
              </a:rPr>
              <a:t>スポンサー企業・寄付</a:t>
            </a:r>
            <a:endParaRPr kumimoji="0" lang="ja-JP" altLang="en-US" sz="2000">
              <a:solidFill>
                <a:schemeClr val="bg1"/>
              </a:solidFill>
              <a:latin typeface="+mn-lt"/>
              <a:ea typeface="+mn-ea"/>
            </a:endParaRPr>
          </a:p>
        </p:txBody>
      </p:sp>
      <p:sp>
        <p:nvSpPr>
          <p:cNvPr id="3" name="上矢印 2"/>
          <p:cNvSpPr/>
          <p:nvPr/>
        </p:nvSpPr>
        <p:spPr bwMode="auto">
          <a:xfrm>
            <a:off x="294030" y="522920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5" name="上矢印 24"/>
          <p:cNvSpPr/>
          <p:nvPr/>
        </p:nvSpPr>
        <p:spPr bwMode="auto">
          <a:xfrm>
            <a:off x="2795993" y="522624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124631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と</a:t>
            </a:r>
            <a:r>
              <a:rPr kumimoji="1" lang="en-US" altLang="ja-JP" smtClean="0"/>
              <a:t>Sponsorship</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3422226" cy="525658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736"/>
            <a:ext cx="4032448" cy="139182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6300192" y="2492896"/>
            <a:ext cx="2646040" cy="230832"/>
          </a:xfrm>
          <a:prstGeom prst="rect">
            <a:avLst/>
          </a:prstGeom>
        </p:spPr>
        <p:txBody>
          <a:bodyPr wrap="square">
            <a:spAutoFit/>
          </a:bodyPr>
          <a:lstStyle/>
          <a:p>
            <a:r>
              <a:rPr lang="en-US" altLang="ja-JP" sz="900"/>
              <a:t>http://en.wikipedia.org/wiki/Mozilla_Foundation</a:t>
            </a:r>
            <a:endParaRPr lang="ja-JP" altLang="en-US" sz="900"/>
          </a:p>
        </p:txBody>
      </p:sp>
      <p:sp>
        <p:nvSpPr>
          <p:cNvPr id="4" name="正方形/長方形 3"/>
          <p:cNvSpPr/>
          <p:nvPr/>
        </p:nvSpPr>
        <p:spPr>
          <a:xfrm>
            <a:off x="1403648" y="6381328"/>
            <a:ext cx="2646040" cy="230832"/>
          </a:xfrm>
          <a:prstGeom prst="rect">
            <a:avLst/>
          </a:prstGeom>
        </p:spPr>
        <p:txBody>
          <a:bodyPr wrap="square">
            <a:spAutoFit/>
          </a:bodyPr>
          <a:lstStyle/>
          <a:p>
            <a:r>
              <a:rPr lang="en-US" altLang="ja-JP" sz="900"/>
              <a:t>http://www.linuxfoundation.org/about/members</a:t>
            </a:r>
            <a:endParaRPr lang="ja-JP" altLang="en-US" sz="90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52936"/>
            <a:ext cx="2908601" cy="338437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220072" y="6381328"/>
            <a:ext cx="2574032" cy="230832"/>
          </a:xfrm>
          <a:prstGeom prst="rect">
            <a:avLst/>
          </a:prstGeom>
        </p:spPr>
        <p:txBody>
          <a:bodyPr wrap="square">
            <a:spAutoFit/>
          </a:bodyPr>
          <a:lstStyle/>
          <a:p>
            <a:r>
              <a:rPr lang="en-US" altLang="ja-JP" sz="900"/>
              <a:t>http://www.apache.org/foundation/thanks.html</a:t>
            </a:r>
            <a:endParaRPr lang="ja-JP" altLang="en-US" sz="900"/>
          </a:p>
        </p:txBody>
      </p:sp>
    </p:spTree>
    <p:extLst>
      <p:ext uri="{BB962C8B-B14F-4D97-AF65-F5344CB8AC3E}">
        <p14:creationId xmlns:p14="http://schemas.microsoft.com/office/powerpoint/2010/main" val="1182221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 y="152400"/>
            <a:ext cx="8991600" cy="533400"/>
          </a:xfrm>
          <a:noFill/>
        </p:spPr>
        <p:txBody>
          <a:bodyPr/>
          <a:lstStyle/>
          <a:p>
            <a:r>
              <a:rPr lang="en-US" altLang="ja-JP" sz="2800" dirty="0" smtClean="0">
                <a:ea typeface="ＭＳ Ｐゴシック" charset="-128"/>
              </a:rPr>
              <a:t>IBM</a:t>
            </a:r>
            <a:r>
              <a:rPr lang="ja-JP" altLang="en-US" sz="2800" dirty="0" smtClean="0">
                <a:ea typeface="ＭＳ Ｐゴシック" charset="-128"/>
              </a:rPr>
              <a:t>が作り出した「アーキテクチャー」</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グループ化 9"/>
          <p:cNvGrpSpPr/>
          <p:nvPr/>
        </p:nvGrpSpPr>
        <p:grpSpPr>
          <a:xfrm>
            <a:off x="273050" y="1066800"/>
            <a:ext cx="3081337" cy="5422900"/>
            <a:chOff x="273050" y="1066800"/>
            <a:chExt cx="3081337" cy="5422900"/>
          </a:xfrm>
        </p:grpSpPr>
        <p:sp>
          <p:nvSpPr>
            <p:cNvPr id="8" name="角丸四角形 7"/>
            <p:cNvSpPr/>
            <p:nvPr/>
          </p:nvSpPr>
          <p:spPr bwMode="auto">
            <a:xfrm>
              <a:off x="838200" y="1828800"/>
              <a:ext cx="2514601" cy="2057400"/>
            </a:xfrm>
            <a:prstGeom prst="roundRect">
              <a:avLst>
                <a:gd name="adj" fmla="val 5556"/>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3" name="角丸四角形 2"/>
            <p:cNvSpPr/>
            <p:nvPr/>
          </p:nvSpPr>
          <p:spPr bwMode="auto">
            <a:xfrm>
              <a:off x="838200" y="1066800"/>
              <a:ext cx="2514600" cy="3810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ブラックボックス</a:t>
              </a:r>
            </a:p>
          </p:txBody>
        </p:sp>
        <p:sp>
          <p:nvSpPr>
            <p:cNvPr id="90" name="正方形/長方形 89"/>
            <p:cNvSpPr/>
            <p:nvPr/>
          </p:nvSpPr>
          <p:spPr bwMode="auto">
            <a:xfrm>
              <a:off x="993775" y="1943100"/>
              <a:ext cx="2151630" cy="457200"/>
            </a:xfrm>
            <a:prstGeom prst="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アプリケーション</a:t>
              </a:r>
            </a:p>
          </p:txBody>
        </p:sp>
        <p:sp>
          <p:nvSpPr>
            <p:cNvPr id="91" name="正方形/長方形 90"/>
            <p:cNvSpPr/>
            <p:nvPr/>
          </p:nvSpPr>
          <p:spPr bwMode="auto">
            <a:xfrm>
              <a:off x="993775" y="2628900"/>
              <a:ext cx="2151630" cy="457200"/>
            </a:xfrm>
            <a:prstGeom prst="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オペレーティング・システム</a:t>
              </a:r>
            </a:p>
          </p:txBody>
        </p:sp>
        <p:sp>
          <p:nvSpPr>
            <p:cNvPr id="92" name="正方形/長方形 91"/>
            <p:cNvSpPr/>
            <p:nvPr/>
          </p:nvSpPr>
          <p:spPr bwMode="auto">
            <a:xfrm>
              <a:off x="993775" y="3314700"/>
              <a:ext cx="2151630" cy="457200"/>
            </a:xfrm>
            <a:prstGeom prst="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ハードウェア</a:t>
              </a:r>
            </a:p>
          </p:txBody>
        </p:sp>
        <p:sp>
          <p:nvSpPr>
            <p:cNvPr id="93" name="上下矢印 92"/>
            <p:cNvSpPr/>
            <p:nvPr/>
          </p:nvSpPr>
          <p:spPr bwMode="auto">
            <a:xfrm>
              <a:off x="1850572" y="2286000"/>
              <a:ext cx="359228" cy="457200"/>
            </a:xfrm>
            <a:prstGeom prst="upDownArrow">
              <a:avLst/>
            </a:prstGeom>
            <a:solidFill>
              <a:schemeClr val="accent4">
                <a:lumMod val="40000"/>
                <a:lumOff val="6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4" name="上下矢印 93"/>
            <p:cNvSpPr/>
            <p:nvPr/>
          </p:nvSpPr>
          <p:spPr bwMode="auto">
            <a:xfrm>
              <a:off x="1850572" y="2971800"/>
              <a:ext cx="359228" cy="457200"/>
            </a:xfrm>
            <a:prstGeom prst="upDownArrow">
              <a:avLst/>
            </a:prstGeom>
            <a:solidFill>
              <a:schemeClr val="accent4">
                <a:lumMod val="40000"/>
                <a:lumOff val="6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5" name="上下矢印 94"/>
            <p:cNvSpPr/>
            <p:nvPr/>
          </p:nvSpPr>
          <p:spPr bwMode="auto">
            <a:xfrm>
              <a:off x="1393372" y="2298700"/>
              <a:ext cx="359228" cy="457200"/>
            </a:xfrm>
            <a:prstGeom prst="upDownArrow">
              <a:avLst/>
            </a:prstGeom>
            <a:solidFill>
              <a:schemeClr val="accent4">
                <a:lumMod val="40000"/>
                <a:lumOff val="6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6" name="上下矢印 95"/>
            <p:cNvSpPr/>
            <p:nvPr/>
          </p:nvSpPr>
          <p:spPr bwMode="auto">
            <a:xfrm>
              <a:off x="1393372" y="2984500"/>
              <a:ext cx="359228" cy="457200"/>
            </a:xfrm>
            <a:prstGeom prst="upDownArrow">
              <a:avLst/>
            </a:prstGeom>
            <a:solidFill>
              <a:schemeClr val="accent4">
                <a:lumMod val="40000"/>
                <a:lumOff val="6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7" name="上下矢印 96"/>
            <p:cNvSpPr/>
            <p:nvPr/>
          </p:nvSpPr>
          <p:spPr bwMode="auto">
            <a:xfrm>
              <a:off x="2307772" y="2286000"/>
              <a:ext cx="359228" cy="457200"/>
            </a:xfrm>
            <a:prstGeom prst="upDownArrow">
              <a:avLst/>
            </a:prstGeom>
            <a:solidFill>
              <a:schemeClr val="accent4">
                <a:lumMod val="40000"/>
                <a:lumOff val="6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98" name="上下矢印 97"/>
            <p:cNvSpPr/>
            <p:nvPr/>
          </p:nvSpPr>
          <p:spPr bwMode="auto">
            <a:xfrm>
              <a:off x="2307772" y="2971800"/>
              <a:ext cx="359228" cy="457200"/>
            </a:xfrm>
            <a:prstGeom prst="upDownArrow">
              <a:avLst/>
            </a:prstGeom>
            <a:solidFill>
              <a:schemeClr val="accent4">
                <a:lumMod val="40000"/>
                <a:lumOff val="6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44" name="角丸四角形 43"/>
            <p:cNvSpPr/>
            <p:nvPr/>
          </p:nvSpPr>
          <p:spPr bwMode="auto">
            <a:xfrm>
              <a:off x="838200" y="4064000"/>
              <a:ext cx="2514600" cy="7747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a:solidFill>
                    <a:schemeClr val="bg1"/>
                  </a:solidFill>
                  <a:cs typeface="Arial" pitchFamily="34" charset="0"/>
                </a:rPr>
                <a:t>全てをベンダー各社が独自設計・独自開発</a:t>
              </a:r>
            </a:p>
          </p:txBody>
        </p:sp>
        <p:sp>
          <p:nvSpPr>
            <p:cNvPr id="45" name="角丸四角形 44"/>
            <p:cNvSpPr/>
            <p:nvPr/>
          </p:nvSpPr>
          <p:spPr bwMode="auto">
            <a:xfrm>
              <a:off x="838200" y="4889500"/>
              <a:ext cx="2514600" cy="7747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外部仕様（インターフェイス）や内部仕様（プログラム</a:t>
              </a:r>
              <a:r>
                <a:rPr kumimoji="1" lang="ja-JP" altLang="en-US" sz="1200" dirty="0">
                  <a:solidFill>
                    <a:schemeClr val="bg1"/>
                  </a:solidFill>
                  <a:cs typeface="Arial" pitchFamily="34" charset="0"/>
                </a:rPr>
                <a:t>・</a:t>
              </a:r>
              <a:r>
                <a:rPr kumimoji="1" lang="ja-JP" altLang="en-US" sz="1200" dirty="0" smtClean="0">
                  <a:solidFill>
                    <a:schemeClr val="bg1"/>
                  </a:solidFill>
                  <a:cs typeface="Arial" pitchFamily="34" charset="0"/>
                </a:rPr>
                <a:t>コードや実装方法）は</a:t>
              </a:r>
              <a:r>
                <a:rPr kumimoji="1" lang="ja-JP" altLang="en-US" sz="1200" dirty="0">
                  <a:solidFill>
                    <a:schemeClr val="bg1"/>
                  </a:solidFill>
                  <a:cs typeface="Arial" pitchFamily="34" charset="0"/>
                </a:rPr>
                <a:t>非公開</a:t>
              </a:r>
            </a:p>
          </p:txBody>
        </p:sp>
        <p:sp>
          <p:nvSpPr>
            <p:cNvPr id="46" name="角丸四角形 45"/>
            <p:cNvSpPr/>
            <p:nvPr/>
          </p:nvSpPr>
          <p:spPr bwMode="auto">
            <a:xfrm>
              <a:off x="839787" y="5715000"/>
              <a:ext cx="2514600" cy="7747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全てを独自</a:t>
              </a:r>
              <a:r>
                <a:rPr kumimoji="1" lang="ja-JP" altLang="en-US" sz="1200" dirty="0">
                  <a:solidFill>
                    <a:schemeClr val="bg1"/>
                  </a:solidFill>
                  <a:cs typeface="Arial" pitchFamily="34" charset="0"/>
                </a:rPr>
                <a:t>技術</a:t>
              </a:r>
              <a:r>
                <a:rPr kumimoji="1" lang="ja-JP" altLang="en-US" sz="1200" dirty="0" smtClean="0">
                  <a:solidFill>
                    <a:schemeClr val="bg1"/>
                  </a:solidFill>
                  <a:cs typeface="Arial" pitchFamily="34" charset="0"/>
                </a:rPr>
                <a:t>で作り、競争</a:t>
              </a:r>
              <a:r>
                <a:rPr kumimoji="1" lang="ja-JP" altLang="en-US" sz="1200" dirty="0">
                  <a:solidFill>
                    <a:schemeClr val="bg1"/>
                  </a:solidFill>
                  <a:cs typeface="Arial" pitchFamily="34" charset="0"/>
                </a:rPr>
                <a:t>優位を</a:t>
              </a:r>
              <a:r>
                <a:rPr kumimoji="1" lang="ja-JP" altLang="en-US" sz="1200" dirty="0" smtClean="0">
                  <a:solidFill>
                    <a:schemeClr val="bg1"/>
                  </a:solidFill>
                  <a:cs typeface="Arial" pitchFamily="34" charset="0"/>
                </a:rPr>
                <a:t>確立、顧客</a:t>
              </a:r>
              <a:r>
                <a:rPr kumimoji="1" lang="ja-JP" altLang="en-US" sz="1200" dirty="0">
                  <a:solidFill>
                    <a:schemeClr val="bg1"/>
                  </a:solidFill>
                  <a:cs typeface="Arial" pitchFamily="34" charset="0"/>
                </a:rPr>
                <a:t>を囲い込み</a:t>
              </a:r>
            </a:p>
          </p:txBody>
        </p:sp>
        <p:sp>
          <p:nvSpPr>
            <p:cNvPr id="2" name="ホームベース 1"/>
            <p:cNvSpPr/>
            <p:nvPr/>
          </p:nvSpPr>
          <p:spPr bwMode="auto">
            <a:xfrm>
              <a:off x="273050" y="4064000"/>
              <a:ext cx="566737" cy="774700"/>
            </a:xfrm>
            <a:prstGeom prst="homePlate">
              <a:avLst>
                <a:gd name="adj" fmla="val 30617"/>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設計</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100" dirty="0">
                  <a:solidFill>
                    <a:schemeClr val="bg1"/>
                  </a:solidFill>
                </a:rPr>
                <a:t>開発</a:t>
              </a:r>
              <a:endParaRPr kumimoji="0" lang="ja-JP" altLang="en-US" sz="1100" b="0" i="0" u="none" strike="noStrike" cap="none" normalizeH="0" baseline="0" dirty="0" smtClean="0">
                <a:ln>
                  <a:noFill/>
                </a:ln>
                <a:solidFill>
                  <a:schemeClr val="bg1"/>
                </a:solidFill>
                <a:effectLst/>
              </a:endParaRPr>
            </a:p>
          </p:txBody>
        </p:sp>
        <p:sp>
          <p:nvSpPr>
            <p:cNvPr id="42" name="ホームベース 41"/>
            <p:cNvSpPr/>
            <p:nvPr/>
          </p:nvSpPr>
          <p:spPr bwMode="auto">
            <a:xfrm>
              <a:off x="273050" y="4889500"/>
              <a:ext cx="566737" cy="774700"/>
            </a:xfrm>
            <a:prstGeom prst="homePlate">
              <a:avLst>
                <a:gd name="adj" fmla="val 30617"/>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公開</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800" dirty="0">
                  <a:solidFill>
                    <a:schemeClr val="bg1"/>
                  </a:solidFill>
                </a:rPr>
                <a:t>レベル</a:t>
              </a:r>
              <a:endParaRPr kumimoji="0" lang="ja-JP" altLang="en-US" sz="800" b="0" i="0" u="none" strike="noStrike" cap="none" normalizeH="0" baseline="0" dirty="0" smtClean="0">
                <a:ln>
                  <a:noFill/>
                </a:ln>
                <a:solidFill>
                  <a:schemeClr val="bg1"/>
                </a:solidFill>
                <a:effectLst/>
              </a:endParaRPr>
            </a:p>
          </p:txBody>
        </p:sp>
        <p:sp>
          <p:nvSpPr>
            <p:cNvPr id="43" name="ホームベース 42"/>
            <p:cNvSpPr/>
            <p:nvPr/>
          </p:nvSpPr>
          <p:spPr bwMode="auto">
            <a:xfrm>
              <a:off x="273050" y="5715000"/>
              <a:ext cx="566737" cy="774700"/>
            </a:xfrm>
            <a:prstGeom prst="homePlate">
              <a:avLst>
                <a:gd name="adj" fmla="val 32379"/>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chemeClr val="bg1"/>
                  </a:solidFill>
                  <a:effectLst/>
                </a:rPr>
                <a:t>競争</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100" dirty="0">
                  <a:solidFill>
                    <a:schemeClr val="bg1"/>
                  </a:solidFill>
                </a:rPr>
                <a:t>戦略</a:t>
              </a:r>
              <a:endParaRPr kumimoji="0" lang="ja-JP" altLang="en-US" sz="1100" b="0" i="0" u="none" strike="noStrike" cap="none" normalizeH="0" baseline="0" dirty="0" smtClean="0">
                <a:ln>
                  <a:noFill/>
                </a:ln>
                <a:solidFill>
                  <a:schemeClr val="bg1"/>
                </a:solidFill>
                <a:effectLst/>
              </a:endParaRPr>
            </a:p>
          </p:txBody>
        </p:sp>
        <p:sp>
          <p:nvSpPr>
            <p:cNvPr id="6" name="テキスト ボックス 5"/>
            <p:cNvSpPr txBox="1"/>
            <p:nvPr/>
          </p:nvSpPr>
          <p:spPr>
            <a:xfrm>
              <a:off x="878620" y="1524000"/>
              <a:ext cx="2217274" cy="276999"/>
            </a:xfrm>
            <a:prstGeom prst="rect">
              <a:avLst/>
            </a:prstGeom>
            <a:noFill/>
          </p:spPr>
          <p:txBody>
            <a:bodyPr wrap="none" rtlCol="0">
              <a:spAutoFit/>
            </a:bodyPr>
            <a:lstStyle/>
            <a:p>
              <a:pPr algn="ctr"/>
              <a:r>
                <a:rPr kumimoji="1" lang="ja-JP" altLang="en-US" sz="1200" dirty="0" smtClean="0">
                  <a:solidFill>
                    <a:srgbClr val="0000CC"/>
                  </a:solidFill>
                  <a:latin typeface="+mn-lt"/>
                  <a:ea typeface="+mn-ea"/>
                  <a:cs typeface="Arial" pitchFamily="34" charset="0"/>
                </a:rPr>
                <a:t>～</a:t>
              </a:r>
              <a:r>
                <a:rPr kumimoji="1" lang="en-US" altLang="ja-JP" sz="1200" dirty="0" smtClean="0">
                  <a:solidFill>
                    <a:srgbClr val="0000CC"/>
                  </a:solidFill>
                  <a:latin typeface="+mn-lt"/>
                  <a:ea typeface="+mn-ea"/>
                  <a:cs typeface="Arial" pitchFamily="34" charset="0"/>
                </a:rPr>
                <a:t>1964</a:t>
              </a:r>
              <a:r>
                <a:rPr kumimoji="1" lang="ja-JP" altLang="en-US" sz="1200" dirty="0" smtClean="0">
                  <a:solidFill>
                    <a:srgbClr val="0000CC"/>
                  </a:solidFill>
                  <a:latin typeface="+mn-lt"/>
                  <a:ea typeface="+mn-ea"/>
                  <a:cs typeface="Arial" pitchFamily="34" charset="0"/>
                </a:rPr>
                <a:t>　メインフレーム以前</a:t>
              </a:r>
              <a:endParaRPr kumimoji="1" lang="ja-JP" altLang="en-US" sz="1200" dirty="0">
                <a:solidFill>
                  <a:srgbClr val="0000CC"/>
                </a:solidFill>
                <a:latin typeface="+mn-lt"/>
                <a:ea typeface="+mn-ea"/>
                <a:cs typeface="Arial" pitchFamily="34" charset="0"/>
              </a:endParaRPr>
            </a:p>
          </p:txBody>
        </p:sp>
        <p:pic>
          <p:nvPicPr>
            <p:cNvPr id="1026"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17" y="1701799"/>
              <a:ext cx="412267" cy="406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グループ化 10"/>
          <p:cNvGrpSpPr/>
          <p:nvPr/>
        </p:nvGrpSpPr>
        <p:grpSpPr>
          <a:xfrm>
            <a:off x="3221605" y="1066800"/>
            <a:ext cx="2920496" cy="5435600"/>
            <a:chOff x="3221605" y="1066800"/>
            <a:chExt cx="2920496" cy="5435600"/>
          </a:xfrm>
        </p:grpSpPr>
        <p:sp>
          <p:nvSpPr>
            <p:cNvPr id="47" name="角丸四角形 46"/>
            <p:cNvSpPr/>
            <p:nvPr/>
          </p:nvSpPr>
          <p:spPr bwMode="auto">
            <a:xfrm>
              <a:off x="3579813" y="4076700"/>
              <a:ext cx="2514600" cy="7747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全てをベンダー各社が独自設計・独自開発</a:t>
              </a:r>
              <a:endParaRPr kumimoji="1" lang="ja-JP" altLang="en-US" sz="1200" dirty="0">
                <a:solidFill>
                  <a:schemeClr val="bg1"/>
                </a:solidFill>
                <a:cs typeface="Arial" pitchFamily="34" charset="0"/>
              </a:endParaRPr>
            </a:p>
          </p:txBody>
        </p:sp>
        <p:sp>
          <p:nvSpPr>
            <p:cNvPr id="48" name="角丸四角形 47"/>
            <p:cNvSpPr/>
            <p:nvPr/>
          </p:nvSpPr>
          <p:spPr bwMode="auto">
            <a:xfrm>
              <a:off x="3579813" y="4902200"/>
              <a:ext cx="2514600" cy="7747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外部仕様のみ</a:t>
              </a:r>
              <a:r>
                <a:rPr kumimoji="1" lang="ja-JP" altLang="en-US" sz="1200" dirty="0">
                  <a:solidFill>
                    <a:schemeClr val="bg1"/>
                  </a:solidFill>
                  <a:cs typeface="Arial" pitchFamily="34" charset="0"/>
                </a:rPr>
                <a:t>を公開</a:t>
              </a:r>
              <a:r>
                <a:rPr kumimoji="1" lang="ja-JP" altLang="en-US" sz="1200" dirty="0" smtClean="0">
                  <a:solidFill>
                    <a:schemeClr val="bg1"/>
                  </a:solidFill>
                  <a:cs typeface="Arial" pitchFamily="34" charset="0"/>
                </a:rPr>
                <a:t>、内部仕様は</a:t>
              </a:r>
              <a:r>
                <a:rPr kumimoji="1" lang="ja-JP" altLang="en-US" sz="1200" dirty="0">
                  <a:solidFill>
                    <a:schemeClr val="bg1"/>
                  </a:solidFill>
                  <a:cs typeface="Arial" pitchFamily="34" charset="0"/>
                </a:rPr>
                <a:t>非公開</a:t>
              </a:r>
            </a:p>
          </p:txBody>
        </p:sp>
        <p:sp>
          <p:nvSpPr>
            <p:cNvPr id="49" name="角丸四角形 48"/>
            <p:cNvSpPr/>
            <p:nvPr/>
          </p:nvSpPr>
          <p:spPr bwMode="auto">
            <a:xfrm>
              <a:off x="3581400" y="5727700"/>
              <a:ext cx="2514600" cy="7747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コンポーネントを独自</a:t>
              </a:r>
              <a:r>
                <a:rPr kumimoji="1" lang="ja-JP" altLang="en-US" sz="1200" dirty="0">
                  <a:solidFill>
                    <a:schemeClr val="bg1"/>
                  </a:solidFill>
                  <a:cs typeface="Arial" pitchFamily="34" charset="0"/>
                </a:rPr>
                <a:t>技術</a:t>
              </a:r>
              <a:r>
                <a:rPr kumimoji="1" lang="ja-JP" altLang="en-US" sz="1200" dirty="0" smtClean="0">
                  <a:solidFill>
                    <a:schemeClr val="bg1"/>
                  </a:solidFill>
                  <a:cs typeface="Arial" pitchFamily="34" charset="0"/>
                </a:rPr>
                <a:t>で作り競争優位</a:t>
              </a:r>
            </a:p>
            <a:p>
              <a:pPr marL="171450" indent="-171450">
                <a:spcBef>
                  <a:spcPts val="0"/>
                </a:spcBef>
                <a:buFont typeface="Wingdings" pitchFamily="2" charset="2"/>
                <a:buChar char="l"/>
              </a:pPr>
              <a:r>
                <a:rPr kumimoji="1" lang="ja-JP" altLang="en-US" sz="1200" dirty="0" smtClean="0">
                  <a:solidFill>
                    <a:schemeClr val="bg1"/>
                  </a:solidFill>
                  <a:cs typeface="Arial" pitchFamily="34" charset="0"/>
                </a:rPr>
                <a:t>互換</a:t>
              </a:r>
              <a:r>
                <a:rPr kumimoji="1" lang="ja-JP" altLang="en-US" sz="1200" dirty="0">
                  <a:solidFill>
                    <a:schemeClr val="bg1"/>
                  </a:solidFill>
                  <a:cs typeface="Arial" pitchFamily="34" charset="0"/>
                </a:rPr>
                <a:t>グループの拡大による市場全体で顧客を囲い込み</a:t>
              </a:r>
            </a:p>
          </p:txBody>
        </p:sp>
        <p:sp>
          <p:nvSpPr>
            <p:cNvPr id="56" name="テキスト ボックス 55"/>
            <p:cNvSpPr txBox="1"/>
            <p:nvPr/>
          </p:nvSpPr>
          <p:spPr>
            <a:xfrm>
              <a:off x="3535297" y="1523999"/>
              <a:ext cx="2606804" cy="276999"/>
            </a:xfrm>
            <a:prstGeom prst="rect">
              <a:avLst/>
            </a:prstGeom>
            <a:noFill/>
          </p:spPr>
          <p:txBody>
            <a:bodyPr wrap="none" rtlCol="0">
              <a:spAutoFit/>
            </a:bodyPr>
            <a:lstStyle/>
            <a:p>
              <a:pPr algn="ctr"/>
              <a:r>
                <a:rPr kumimoji="1" lang="en-US" altLang="ja-JP" sz="1200" dirty="0" smtClean="0">
                  <a:solidFill>
                    <a:srgbClr val="0000CC"/>
                  </a:solidFill>
                  <a:latin typeface="+mn-lt"/>
                  <a:ea typeface="+mn-ea"/>
                  <a:cs typeface="Arial" pitchFamily="34" charset="0"/>
                </a:rPr>
                <a:t>1964</a:t>
              </a:r>
              <a:r>
                <a:rPr kumimoji="1" lang="ja-JP" altLang="en-US" sz="1200" dirty="0">
                  <a:solidFill>
                    <a:srgbClr val="0000CC"/>
                  </a:solidFill>
                  <a:latin typeface="+mn-lt"/>
                  <a:ea typeface="+mn-ea"/>
                  <a:cs typeface="Arial" pitchFamily="34" charset="0"/>
                </a:rPr>
                <a:t> ～ </a:t>
              </a:r>
              <a:r>
                <a:rPr kumimoji="1" lang="ja-JP" altLang="en-US" sz="1200" dirty="0" smtClean="0">
                  <a:solidFill>
                    <a:srgbClr val="0000CC"/>
                  </a:solidFill>
                  <a:latin typeface="+mn-lt"/>
                  <a:ea typeface="+mn-ea"/>
                  <a:cs typeface="Arial" pitchFamily="34" charset="0"/>
                </a:rPr>
                <a:t>　メインフレーム、</a:t>
              </a:r>
              <a:r>
                <a:rPr kumimoji="1" lang="en-US" altLang="ja-JP" sz="1200" dirty="0" smtClean="0">
                  <a:solidFill>
                    <a:srgbClr val="0000CC"/>
                  </a:solidFill>
                  <a:latin typeface="+mn-lt"/>
                  <a:ea typeface="+mn-ea"/>
                  <a:cs typeface="Arial" pitchFamily="34" charset="0"/>
                </a:rPr>
                <a:t>IA</a:t>
              </a:r>
              <a:r>
                <a:rPr kumimoji="1" lang="ja-JP" altLang="en-US" sz="1200" dirty="0" smtClean="0">
                  <a:solidFill>
                    <a:srgbClr val="0000CC"/>
                  </a:solidFill>
                  <a:latin typeface="+mn-lt"/>
                  <a:ea typeface="+mn-ea"/>
                  <a:cs typeface="Arial" pitchFamily="34" charset="0"/>
                </a:rPr>
                <a:t>など</a:t>
              </a:r>
              <a:endParaRPr kumimoji="1" lang="ja-JP" altLang="en-US" sz="1200" dirty="0">
                <a:solidFill>
                  <a:srgbClr val="0000CC"/>
                </a:solidFill>
                <a:latin typeface="+mn-lt"/>
                <a:ea typeface="+mn-ea"/>
                <a:cs typeface="Arial" pitchFamily="34" charset="0"/>
              </a:endParaRPr>
            </a:p>
          </p:txBody>
        </p:sp>
        <p:sp>
          <p:nvSpPr>
            <p:cNvPr id="65" name="正方形/長方形 64"/>
            <p:cNvSpPr/>
            <p:nvPr/>
          </p:nvSpPr>
          <p:spPr bwMode="auto">
            <a:xfrm>
              <a:off x="3579813" y="1943100"/>
              <a:ext cx="2514600" cy="457200"/>
            </a:xfrm>
            <a:prstGeom prst="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アプリケーション</a:t>
              </a:r>
            </a:p>
          </p:txBody>
        </p:sp>
        <p:sp>
          <p:nvSpPr>
            <p:cNvPr id="66" name="正方形/長方形 65"/>
            <p:cNvSpPr/>
            <p:nvPr/>
          </p:nvSpPr>
          <p:spPr bwMode="auto">
            <a:xfrm>
              <a:off x="3579813" y="2628900"/>
              <a:ext cx="2514600" cy="457200"/>
            </a:xfrm>
            <a:prstGeom prst="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オペレーティング・システム</a:t>
              </a:r>
            </a:p>
          </p:txBody>
        </p:sp>
        <p:sp>
          <p:nvSpPr>
            <p:cNvPr id="71" name="正方形/長方形 70"/>
            <p:cNvSpPr/>
            <p:nvPr/>
          </p:nvSpPr>
          <p:spPr bwMode="auto">
            <a:xfrm>
              <a:off x="3579813" y="3314700"/>
              <a:ext cx="2514600" cy="457200"/>
            </a:xfrm>
            <a:prstGeom prst="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ハードウェア</a:t>
              </a:r>
            </a:p>
          </p:txBody>
        </p:sp>
        <p:sp>
          <p:nvSpPr>
            <p:cNvPr id="4" name="上下矢印 3"/>
            <p:cNvSpPr/>
            <p:nvPr/>
          </p:nvSpPr>
          <p:spPr bwMode="auto">
            <a:xfrm>
              <a:off x="4648200" y="2286000"/>
              <a:ext cx="359228" cy="457200"/>
            </a:xfrm>
            <a:prstGeom prst="upDownArrow">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6" name="上下矢印 75"/>
            <p:cNvSpPr/>
            <p:nvPr/>
          </p:nvSpPr>
          <p:spPr bwMode="auto">
            <a:xfrm>
              <a:off x="4648200" y="2971800"/>
              <a:ext cx="359228" cy="457200"/>
            </a:xfrm>
            <a:prstGeom prst="upDownArrow">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7" name="上下矢印 76"/>
            <p:cNvSpPr/>
            <p:nvPr/>
          </p:nvSpPr>
          <p:spPr bwMode="auto">
            <a:xfrm>
              <a:off x="4191000" y="2298700"/>
              <a:ext cx="359228" cy="457200"/>
            </a:xfrm>
            <a:prstGeom prst="upDownArrow">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8" name="上下矢印 77"/>
            <p:cNvSpPr/>
            <p:nvPr/>
          </p:nvSpPr>
          <p:spPr bwMode="auto">
            <a:xfrm>
              <a:off x="4191000" y="2984500"/>
              <a:ext cx="359228" cy="457200"/>
            </a:xfrm>
            <a:prstGeom prst="upDownArrow">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79" name="上下矢印 78"/>
            <p:cNvSpPr/>
            <p:nvPr/>
          </p:nvSpPr>
          <p:spPr bwMode="auto">
            <a:xfrm>
              <a:off x="5105400" y="2286000"/>
              <a:ext cx="359228" cy="457200"/>
            </a:xfrm>
            <a:prstGeom prst="upDownArrow">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80" name="上下矢印 79"/>
            <p:cNvSpPr/>
            <p:nvPr/>
          </p:nvSpPr>
          <p:spPr bwMode="auto">
            <a:xfrm>
              <a:off x="5105400" y="2971800"/>
              <a:ext cx="359228" cy="457200"/>
            </a:xfrm>
            <a:prstGeom prst="upDownArrow">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sp>
          <p:nvSpPr>
            <p:cNvPr id="62" name="角丸四角形 61"/>
            <p:cNvSpPr/>
            <p:nvPr/>
          </p:nvSpPr>
          <p:spPr bwMode="auto">
            <a:xfrm>
              <a:off x="3579813" y="1066800"/>
              <a:ext cx="2514600" cy="381000"/>
            </a:xfrm>
            <a:prstGeom prst="roundRect">
              <a:avLst/>
            </a:prstGeom>
            <a:solidFill>
              <a:srgbClr val="6699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ベンダー・アーキテクチャー</a:t>
              </a:r>
            </a:p>
          </p:txBody>
        </p:sp>
        <p:pic>
          <p:nvPicPr>
            <p:cNvPr id="59"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2" y="1803508"/>
              <a:ext cx="412267" cy="40629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2" y="2489308"/>
              <a:ext cx="412267" cy="4062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Masanori\AppData\Local\Microsoft\Windows\Temporary Internet Files\Content.IE5\L1KF0AXO\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151" y="3175108"/>
              <a:ext cx="412267" cy="406292"/>
            </a:xfrm>
            <a:prstGeom prst="rect">
              <a:avLst/>
            </a:prstGeom>
            <a:noFill/>
            <a:extLst>
              <a:ext uri="{909E8E84-426E-40DD-AFC4-6F175D3DCCD1}">
                <a14:hiddenFill xmlns:a14="http://schemas.microsoft.com/office/drawing/2010/main">
                  <a:solidFill>
                    <a:srgbClr val="FFFFFF"/>
                  </a:solidFill>
                </a14:hiddenFill>
              </a:ext>
            </a:extLst>
          </p:spPr>
        </p:pic>
        <p:sp>
          <p:nvSpPr>
            <p:cNvPr id="5" name="ストライプ矢印 4"/>
            <p:cNvSpPr/>
            <p:nvPr/>
          </p:nvSpPr>
          <p:spPr bwMode="auto">
            <a:xfrm>
              <a:off x="3221605" y="1066800"/>
              <a:ext cx="512195" cy="419100"/>
            </a:xfrm>
            <a:prstGeom prst="stripedRightArrow">
              <a:avLst/>
            </a:prstGeom>
            <a:solidFill>
              <a:srgbClr val="FF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endParaRPr>
            </a:p>
          </p:txBody>
        </p:sp>
      </p:grpSp>
      <p:sp>
        <p:nvSpPr>
          <p:cNvPr id="9" name="正方形/長方形 8"/>
          <p:cNvSpPr/>
          <p:nvPr/>
        </p:nvSpPr>
        <p:spPr bwMode="auto">
          <a:xfrm>
            <a:off x="6372200" y="1066800"/>
            <a:ext cx="2448272" cy="270510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smtClean="0">
                <a:solidFill>
                  <a:schemeClr val="bg1"/>
                </a:solidFill>
                <a:latin typeface="+mn-lt"/>
                <a:ea typeface="+mn-ea"/>
              </a:rPr>
              <a:t>アーキテクチャー </a:t>
            </a:r>
            <a:r>
              <a:rPr kumimoji="0" lang="en-US" altLang="ja-JP" sz="1600" dirty="0" smtClean="0">
                <a:solidFill>
                  <a:schemeClr val="bg1"/>
                </a:solidFill>
                <a:latin typeface="+mn-lt"/>
                <a:ea typeface="+mn-ea"/>
              </a:rPr>
              <a:t>= </a:t>
            </a:r>
          </a:p>
          <a:p>
            <a:pPr algn="ctr">
              <a:spcBef>
                <a:spcPct val="20000"/>
              </a:spcBef>
            </a:pPr>
            <a:r>
              <a:rPr kumimoji="0" lang="ja-JP" altLang="en-US" sz="1600" dirty="0">
                <a:solidFill>
                  <a:schemeClr val="bg1"/>
                </a:solidFill>
                <a:latin typeface="+mn-lt"/>
                <a:ea typeface="+mn-ea"/>
              </a:rPr>
              <a:t>標準化された技術仕様</a:t>
            </a:r>
          </a:p>
          <a:p>
            <a:pPr algn="ctr">
              <a:spcBef>
                <a:spcPct val="20000"/>
              </a:spcBef>
            </a:pPr>
            <a:endParaRPr kumimoji="0" lang="en-US" altLang="ja-JP" sz="1400" dirty="0" smtClean="0">
              <a:solidFill>
                <a:schemeClr val="bg1"/>
              </a:solidFill>
              <a:latin typeface="+mn-lt"/>
              <a:ea typeface="+mn-ea"/>
            </a:endParaRPr>
          </a:p>
          <a:p>
            <a:pPr algn="ctr">
              <a:spcBef>
                <a:spcPct val="20000"/>
              </a:spcBef>
            </a:pPr>
            <a:r>
              <a:rPr kumimoji="0" lang="ja-JP" altLang="en-US" sz="1400" dirty="0" smtClean="0">
                <a:solidFill>
                  <a:schemeClr val="bg1"/>
                </a:solidFill>
                <a:latin typeface="+mn-lt"/>
                <a:ea typeface="+mn-ea"/>
              </a:rPr>
              <a:t>コンピューター</a:t>
            </a:r>
            <a:r>
              <a:rPr kumimoji="0" lang="ja-JP" altLang="en-US" sz="1400" dirty="0">
                <a:solidFill>
                  <a:schemeClr val="bg1"/>
                </a:solidFill>
                <a:latin typeface="+mn-lt"/>
                <a:ea typeface="+mn-ea"/>
              </a:rPr>
              <a:t>・システムをハードウェア、汎用オペレーティング・システム、アプリケーションに区分</a:t>
            </a:r>
            <a:r>
              <a:rPr kumimoji="0" lang="ja-JP" altLang="en-US" sz="1400" dirty="0" smtClean="0">
                <a:solidFill>
                  <a:schemeClr val="bg1"/>
                </a:solidFill>
                <a:latin typeface="+mn-lt"/>
                <a:ea typeface="+mn-ea"/>
              </a:rPr>
              <a:t>、それぞれ</a:t>
            </a:r>
            <a:r>
              <a:rPr kumimoji="0" lang="ja-JP" altLang="en-US" sz="1400" dirty="0">
                <a:solidFill>
                  <a:schemeClr val="bg1"/>
                </a:solidFill>
                <a:latin typeface="+mn-lt"/>
                <a:ea typeface="+mn-ea"/>
              </a:rPr>
              <a:t>の機能と共に、各境界条件やインターフェイスを定義し、その技術情報を公開</a:t>
            </a:r>
            <a:r>
              <a:rPr kumimoji="0" lang="ja-JP" altLang="en-US" sz="1400" dirty="0" smtClean="0">
                <a:solidFill>
                  <a:schemeClr val="bg1"/>
                </a:solidFill>
                <a:latin typeface="+mn-lt"/>
                <a:ea typeface="+mn-ea"/>
              </a:rPr>
              <a:t>。</a:t>
            </a:r>
            <a:endParaRPr kumimoji="0" lang="ja-JP" altLang="en-US" sz="1400" dirty="0">
              <a:solidFill>
                <a:schemeClr val="bg1"/>
              </a:solidFill>
              <a:latin typeface="+mn-lt"/>
              <a:ea typeface="+mn-ea"/>
            </a:endParaRPr>
          </a:p>
        </p:txBody>
      </p:sp>
      <p:sp>
        <p:nvSpPr>
          <p:cNvPr id="64" name="正方形/長方形 63"/>
          <p:cNvSpPr/>
          <p:nvPr/>
        </p:nvSpPr>
        <p:spPr bwMode="auto">
          <a:xfrm>
            <a:off x="6372200" y="3886200"/>
            <a:ext cx="2448272" cy="155902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複数</a:t>
            </a:r>
            <a:r>
              <a:rPr kumimoji="0" lang="ja-JP" altLang="en-US" sz="1400" dirty="0" smtClean="0">
                <a:solidFill>
                  <a:schemeClr val="bg1"/>
                </a:solidFill>
                <a:latin typeface="+mn-lt"/>
                <a:ea typeface="+mn-ea"/>
              </a:rPr>
              <a:t>の機種</a:t>
            </a:r>
            <a:r>
              <a:rPr kumimoji="0" lang="en-US" altLang="ja-JP" sz="1400" dirty="0" smtClean="0">
                <a:solidFill>
                  <a:schemeClr val="bg1"/>
                </a:solidFill>
                <a:latin typeface="+mn-lt"/>
                <a:ea typeface="+mn-ea"/>
              </a:rPr>
              <a:t>(</a:t>
            </a:r>
            <a:r>
              <a:rPr kumimoji="0" lang="en-US" altLang="ja-JP" sz="1400" dirty="0">
                <a:solidFill>
                  <a:schemeClr val="bg1"/>
                </a:solidFill>
                <a:latin typeface="+mn-lt"/>
                <a:ea typeface="+mn-ea"/>
              </a:rPr>
              <a:t>=</a:t>
            </a:r>
            <a:r>
              <a:rPr kumimoji="0" lang="ja-JP" altLang="en-US" sz="1400" dirty="0" smtClean="0">
                <a:solidFill>
                  <a:schemeClr val="bg1"/>
                </a:solidFill>
                <a:latin typeface="+mn-lt"/>
                <a:ea typeface="+mn-ea"/>
              </a:rPr>
              <a:t>ファミリー</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間で周辺機器やプログラム</a:t>
            </a:r>
            <a:r>
              <a:rPr kumimoji="0" lang="ja-JP" altLang="en-US" sz="1400" dirty="0">
                <a:solidFill>
                  <a:schemeClr val="bg1"/>
                </a:solidFill>
                <a:latin typeface="+mn-lt"/>
                <a:ea typeface="+mn-ea"/>
              </a:rPr>
              <a:t>など</a:t>
            </a:r>
            <a:r>
              <a:rPr kumimoji="0" lang="ja-JP" altLang="en-US" sz="1400" dirty="0" smtClean="0">
                <a:solidFill>
                  <a:schemeClr val="bg1"/>
                </a:solidFill>
                <a:latin typeface="+mn-lt"/>
                <a:ea typeface="+mn-ea"/>
              </a:rPr>
              <a:t>の互換性を実現し、開発</a:t>
            </a:r>
            <a:r>
              <a:rPr kumimoji="0" lang="ja-JP" altLang="en-US" sz="1400" dirty="0">
                <a:solidFill>
                  <a:schemeClr val="bg1"/>
                </a:solidFill>
                <a:latin typeface="+mn-lt"/>
                <a:ea typeface="+mn-ea"/>
              </a:rPr>
              <a:t>生産性向上</a:t>
            </a:r>
            <a:r>
              <a:rPr kumimoji="0" lang="ja-JP" altLang="en-US" sz="1400" dirty="0" smtClean="0">
                <a:solidFill>
                  <a:schemeClr val="bg1"/>
                </a:solidFill>
                <a:latin typeface="+mn-lt"/>
                <a:ea typeface="+mn-ea"/>
              </a:rPr>
              <a:t>、サードパーティによる外部</a:t>
            </a:r>
            <a:r>
              <a:rPr kumimoji="0" lang="ja-JP" altLang="en-US" sz="1400" dirty="0">
                <a:solidFill>
                  <a:schemeClr val="bg1"/>
                </a:solidFill>
                <a:latin typeface="+mn-lt"/>
                <a:ea typeface="+mn-ea"/>
              </a:rPr>
              <a:t>開発の促進、コスト</a:t>
            </a:r>
            <a:r>
              <a:rPr kumimoji="0" lang="ja-JP" altLang="en-US" sz="1400" dirty="0" smtClean="0">
                <a:solidFill>
                  <a:schemeClr val="bg1"/>
                </a:solidFill>
                <a:latin typeface="+mn-lt"/>
                <a:ea typeface="+mn-ea"/>
              </a:rPr>
              <a:t>削減を実現</a:t>
            </a:r>
            <a:endParaRPr kumimoji="0" lang="ja-JP" altLang="en-US" sz="1400" dirty="0">
              <a:solidFill>
                <a:schemeClr val="bg1"/>
              </a:solidFill>
              <a:latin typeface="+mn-lt"/>
              <a:ea typeface="+mn-ea"/>
            </a:endParaRPr>
          </a:p>
        </p:txBody>
      </p:sp>
      <p:sp>
        <p:nvSpPr>
          <p:cNvPr id="67" name="正方形/長方形 66"/>
          <p:cNvSpPr/>
          <p:nvPr/>
        </p:nvSpPr>
        <p:spPr bwMode="auto">
          <a:xfrm>
            <a:off x="6391544" y="5589240"/>
            <a:ext cx="2448272" cy="900460"/>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smtClean="0">
                <a:solidFill>
                  <a:schemeClr val="bg1"/>
                </a:solidFill>
                <a:latin typeface="+mn-lt"/>
                <a:ea typeface="+mn-ea"/>
              </a:rPr>
              <a:t>IBM</a:t>
            </a:r>
            <a:r>
              <a:rPr kumimoji="0" lang="ja-JP" altLang="en-US" sz="1400" dirty="0" smtClean="0">
                <a:solidFill>
                  <a:schemeClr val="bg1"/>
                </a:solidFill>
                <a:latin typeface="+mn-lt"/>
                <a:ea typeface="+mn-ea"/>
              </a:rPr>
              <a:t>にビジネス上の成功をもたらした</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1340109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500" fill="hold"/>
                                        <p:tgtEl>
                                          <p:spTgt spid="64"/>
                                        </p:tgtEl>
                                        <p:attrNameLst>
                                          <p:attrName>ppt_w</p:attrName>
                                        </p:attrNameLst>
                                      </p:cBhvr>
                                      <p:tavLst>
                                        <p:tav tm="0">
                                          <p:val>
                                            <p:fltVal val="0"/>
                                          </p:val>
                                        </p:tav>
                                        <p:tav tm="100000">
                                          <p:val>
                                            <p:strVal val="#ppt_w"/>
                                          </p:val>
                                        </p:tav>
                                      </p:tavLst>
                                    </p:anim>
                                    <p:anim calcmode="lin" valueType="num">
                                      <p:cBhvr>
                                        <p:cTn id="25" dur="500" fill="hold"/>
                                        <p:tgtEl>
                                          <p:spTgt spid="64"/>
                                        </p:tgtEl>
                                        <p:attrNameLst>
                                          <p:attrName>ppt_h</p:attrName>
                                        </p:attrNameLst>
                                      </p:cBhvr>
                                      <p:tavLst>
                                        <p:tav tm="0">
                                          <p:val>
                                            <p:fltVal val="0"/>
                                          </p:val>
                                        </p:tav>
                                        <p:tav tm="100000">
                                          <p:val>
                                            <p:strVal val="#ppt_h"/>
                                          </p:val>
                                        </p:tav>
                                      </p:tavLst>
                                    </p:anim>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500" fill="hold"/>
                                        <p:tgtEl>
                                          <p:spTgt spid="67"/>
                                        </p:tgtEl>
                                        <p:attrNameLst>
                                          <p:attrName>ppt_w</p:attrName>
                                        </p:attrNameLst>
                                      </p:cBhvr>
                                      <p:tavLst>
                                        <p:tav tm="0">
                                          <p:val>
                                            <p:fltVal val="0"/>
                                          </p:val>
                                        </p:tav>
                                        <p:tav tm="100000">
                                          <p:val>
                                            <p:strVal val="#ppt_w"/>
                                          </p:val>
                                        </p:tav>
                                      </p:tavLst>
                                    </p:anim>
                                    <p:anim calcmode="lin" valueType="num">
                                      <p:cBhvr>
                                        <p:cTn id="32" dur="500" fill="hold"/>
                                        <p:tgtEl>
                                          <p:spTgt spid="67"/>
                                        </p:tgtEl>
                                        <p:attrNameLst>
                                          <p:attrName>ppt_h</p:attrName>
                                        </p:attrNameLst>
                                      </p:cBhvr>
                                      <p:tavLst>
                                        <p:tav tm="0">
                                          <p:val>
                                            <p:fltVal val="0"/>
                                          </p:val>
                                        </p:tav>
                                        <p:tav tm="100000">
                                          <p:val>
                                            <p:strVal val="#ppt_h"/>
                                          </p:val>
                                        </p:tav>
                                      </p:tavLst>
                                    </p:anim>
                                    <p:animEffect transition="in" filter="fade">
                                      <p:cBhvr>
                                        <p:cTn id="3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4" grpId="0" animBg="1"/>
      <p:bldP spid="6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Mozilla</a:t>
            </a:r>
            <a:r>
              <a:rPr kumimoji="1" lang="ja-JP" altLang="en-US" smtClean="0"/>
              <a:t>の収益源は？</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271588"/>
            <a:ext cx="71056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427984" y="6093296"/>
            <a:ext cx="4572000" cy="261610"/>
          </a:xfrm>
          <a:prstGeom prst="rect">
            <a:avLst/>
          </a:prstGeom>
        </p:spPr>
        <p:txBody>
          <a:bodyPr>
            <a:spAutoFit/>
          </a:bodyPr>
          <a:lstStyle/>
          <a:p>
            <a:r>
              <a:rPr lang="en-US" altLang="ja-JP" sz="1100"/>
              <a:t>http://gigazine.net/news/20111208-mozilla-google-active-negotiations/</a:t>
            </a:r>
            <a:endParaRPr lang="ja-JP" altLang="en-US" sz="1100"/>
          </a:p>
        </p:txBody>
      </p:sp>
    </p:spTree>
    <p:extLst>
      <p:ext uri="{BB962C8B-B14F-4D97-AF65-F5344CB8AC3E}">
        <p14:creationId xmlns:p14="http://schemas.microsoft.com/office/powerpoint/2010/main" val="4104255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オープンソースのビジネスモデル</a:t>
            </a:r>
            <a:endParaRPr kumimoji="1" lang="ja-JP" altLang="en-US" dirty="0"/>
          </a:p>
        </p:txBody>
      </p:sp>
      <p:sp>
        <p:nvSpPr>
          <p:cNvPr id="4" name="角丸四角形 3"/>
          <p:cNvSpPr/>
          <p:nvPr/>
        </p:nvSpPr>
        <p:spPr bwMode="auto">
          <a:xfrm>
            <a:off x="251520" y="141277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コミュニティモデル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ボランティアベースのコミュニティを企業の開発者が支援</a:t>
            </a:r>
          </a:p>
        </p:txBody>
      </p:sp>
      <p:grpSp>
        <p:nvGrpSpPr>
          <p:cNvPr id="17" name="グループ化 16"/>
          <p:cNvGrpSpPr/>
          <p:nvPr/>
        </p:nvGrpSpPr>
        <p:grpSpPr>
          <a:xfrm>
            <a:off x="3308669" y="1412776"/>
            <a:ext cx="4359675" cy="4392488"/>
            <a:chOff x="3380677" y="1412776"/>
            <a:chExt cx="4359675" cy="4392488"/>
          </a:xfrm>
        </p:grpSpPr>
        <p:sp>
          <p:nvSpPr>
            <p:cNvPr id="7" name="角丸四角形 6"/>
            <p:cNvSpPr/>
            <p:nvPr/>
          </p:nvSpPr>
          <p:spPr bwMode="auto">
            <a:xfrm>
              <a:off x="4427984" y="3933056"/>
              <a:ext cx="3312368" cy="187220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デュアルライセンスモデル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600" b="0" i="0" u="none" strike="noStrike" cap="none" normalizeH="0" dirty="0"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有償サブスクリプションなどの複数の方式で提供</a:t>
              </a:r>
            </a:p>
          </p:txBody>
        </p:sp>
        <p:sp>
          <p:nvSpPr>
            <p:cNvPr id="13" name="右矢印 12"/>
            <p:cNvSpPr/>
            <p:nvPr/>
          </p:nvSpPr>
          <p:spPr bwMode="auto">
            <a:xfrm rot="2540797">
              <a:off x="3380677" y="3263608"/>
              <a:ext cx="131231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4427984" y="1412776"/>
              <a:ext cx="3312368" cy="187220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ファウンデーションモデル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企業が資金を提供してコミュニティを組織化し、開発を推進</a:t>
              </a:r>
            </a:p>
          </p:txBody>
        </p:sp>
        <p:sp>
          <p:nvSpPr>
            <p:cNvPr id="8" name="右矢印 7"/>
            <p:cNvSpPr/>
            <p:nvPr/>
          </p:nvSpPr>
          <p:spPr bwMode="auto">
            <a:xfrm>
              <a:off x="3563888" y="195283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18" name="グループ化 17"/>
          <p:cNvGrpSpPr/>
          <p:nvPr/>
        </p:nvGrpSpPr>
        <p:grpSpPr>
          <a:xfrm>
            <a:off x="251520" y="2857823"/>
            <a:ext cx="4176464" cy="2947441"/>
            <a:chOff x="323528" y="2857823"/>
            <a:chExt cx="4176464" cy="2947441"/>
          </a:xfrm>
        </p:grpSpPr>
        <p:sp>
          <p:nvSpPr>
            <p:cNvPr id="6" name="角丸四角形 5"/>
            <p:cNvSpPr/>
            <p:nvPr/>
          </p:nvSpPr>
          <p:spPr bwMode="auto">
            <a:xfrm>
              <a:off x="323528" y="393305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単独開発モデル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企業</a:t>
              </a:r>
              <a:r>
                <a:rPr kumimoji="0" lang="ja-JP" altLang="en-US" dirty="0" smtClean="0">
                  <a:solidFill>
                    <a:schemeClr val="bg1"/>
                  </a:solidFill>
                  <a:latin typeface="+mn-lt"/>
                  <a:ea typeface="+mn-ea"/>
                </a:rPr>
                <a:t>が自社技術をオープン化して提供</a:t>
              </a:r>
              <a:endParaRPr kumimoji="0" lang="ja-JP" altLang="en-US" b="0" i="0" u="none" strike="noStrike" cap="none" normalizeH="0" dirty="0" smtClean="0">
                <a:ln>
                  <a:noFill/>
                </a:ln>
                <a:solidFill>
                  <a:schemeClr val="bg1"/>
                </a:solidFill>
                <a:effectLst/>
                <a:latin typeface="+mn-lt"/>
                <a:ea typeface="+mn-ea"/>
              </a:endParaRPr>
            </a:p>
          </p:txBody>
        </p:sp>
        <p:sp>
          <p:nvSpPr>
            <p:cNvPr id="9" name="右矢印 8"/>
            <p:cNvSpPr/>
            <p:nvPr/>
          </p:nvSpPr>
          <p:spPr bwMode="auto">
            <a:xfrm>
              <a:off x="3563888" y="447311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 name="右矢印 9"/>
            <p:cNvSpPr/>
            <p:nvPr/>
          </p:nvSpPr>
          <p:spPr bwMode="auto">
            <a:xfrm rot="18873155">
              <a:off x="3356390" y="3137604"/>
              <a:ext cx="135164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22" name="グループ化 21"/>
          <p:cNvGrpSpPr/>
          <p:nvPr/>
        </p:nvGrpSpPr>
        <p:grpSpPr>
          <a:xfrm>
            <a:off x="7596336" y="1412776"/>
            <a:ext cx="1296144" cy="4392488"/>
            <a:chOff x="7596336" y="1412776"/>
            <a:chExt cx="1296144" cy="4392488"/>
          </a:xfrm>
        </p:grpSpPr>
        <p:sp>
          <p:nvSpPr>
            <p:cNvPr id="20" name="角丸四角形 19"/>
            <p:cNvSpPr/>
            <p:nvPr/>
          </p:nvSpPr>
          <p:spPr bwMode="auto">
            <a:xfrm>
              <a:off x="8006604" y="1412776"/>
              <a:ext cx="885876" cy="439248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ディストリビューション</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サブスクリプション</a:t>
              </a:r>
            </a:p>
          </p:txBody>
        </p:sp>
        <p:sp>
          <p:nvSpPr>
            <p:cNvPr id="19" name="右矢印 18"/>
            <p:cNvSpPr/>
            <p:nvPr/>
          </p:nvSpPr>
          <p:spPr bwMode="auto">
            <a:xfrm>
              <a:off x="7596336" y="195283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1" name="右矢印 20"/>
            <p:cNvSpPr/>
            <p:nvPr/>
          </p:nvSpPr>
          <p:spPr bwMode="auto">
            <a:xfrm>
              <a:off x="7596336" y="447311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26230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方式が増える</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534795" cy="523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572000" y="6237312"/>
            <a:ext cx="4572000" cy="307777"/>
          </a:xfrm>
          <a:prstGeom prst="rect">
            <a:avLst/>
          </a:prstGeom>
        </p:spPr>
        <p:txBody>
          <a:bodyPr>
            <a:spAutoFit/>
          </a:bodyPr>
          <a:lstStyle/>
          <a:p>
            <a:r>
              <a:rPr lang="en-US" altLang="ja-JP" sz="1400"/>
              <a:t>http://sourceforge.jp/magazine/12/04/13/0359223</a:t>
            </a:r>
            <a:endParaRPr lang="ja-JP" altLang="en-US" sz="1400"/>
          </a:p>
        </p:txBody>
      </p:sp>
      <p:sp>
        <p:nvSpPr>
          <p:cNvPr id="4" name="正方形/長方形 3"/>
          <p:cNvSpPr/>
          <p:nvPr/>
        </p:nvSpPr>
        <p:spPr bwMode="auto">
          <a:xfrm>
            <a:off x="4860032" y="1628800"/>
            <a:ext cx="3312368" cy="288032"/>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正方形/長方形 6"/>
          <p:cNvSpPr/>
          <p:nvPr/>
        </p:nvSpPr>
        <p:spPr bwMode="auto">
          <a:xfrm>
            <a:off x="971600" y="2780928"/>
            <a:ext cx="2952328" cy="2448272"/>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図 4"/>
          <p:cNvPicPr>
            <a:picLocks noChangeAspect="1"/>
          </p:cNvPicPr>
          <p:nvPr/>
        </p:nvPicPr>
        <p:blipFill>
          <a:blip r:embed="rId3"/>
          <a:stretch>
            <a:fillRect/>
          </a:stretch>
        </p:blipFill>
        <p:spPr>
          <a:xfrm>
            <a:off x="1259632" y="2852936"/>
            <a:ext cx="2540000" cy="2387600"/>
          </a:xfrm>
          <a:prstGeom prst="rect">
            <a:avLst/>
          </a:prstGeom>
        </p:spPr>
      </p:pic>
    </p:spTree>
    <p:extLst>
      <p:ext uri="{BB962C8B-B14F-4D97-AF65-F5344CB8AC3E}">
        <p14:creationId xmlns:p14="http://schemas.microsoft.com/office/powerpoint/2010/main" val="62879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「企業の色」は嫌われる</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99" y="1654666"/>
            <a:ext cx="49720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563888" y="5445224"/>
            <a:ext cx="4572000" cy="276999"/>
          </a:xfrm>
          <a:prstGeom prst="rect">
            <a:avLst/>
          </a:prstGeom>
        </p:spPr>
        <p:txBody>
          <a:bodyPr>
            <a:spAutoFit/>
          </a:bodyPr>
          <a:lstStyle/>
          <a:p>
            <a:pPr algn="r"/>
            <a:r>
              <a:rPr lang="en-US" altLang="ja-JP" sz="1200" dirty="0"/>
              <a:t>http://</a:t>
            </a:r>
            <a:r>
              <a:rPr lang="en-US" altLang="ja-JP" sz="1200" dirty="0" err="1"/>
              <a:t>www.atmarkit.co.jp</a:t>
            </a:r>
            <a:r>
              <a:rPr lang="en-US" altLang="ja-JP" sz="1200" dirty="0"/>
              <a:t>/news/201204/05/</a:t>
            </a:r>
            <a:r>
              <a:rPr lang="en-US" altLang="ja-JP" sz="1200" dirty="0" err="1"/>
              <a:t>cloudstack.html</a:t>
            </a:r>
            <a:endParaRPr lang="ja-JP" altLang="en-US" sz="1200" dirty="0"/>
          </a:p>
        </p:txBody>
      </p:sp>
      <p:sp>
        <p:nvSpPr>
          <p:cNvPr id="4" name="正方形/長方形 3"/>
          <p:cNvSpPr/>
          <p:nvPr/>
        </p:nvSpPr>
        <p:spPr bwMode="auto">
          <a:xfrm>
            <a:off x="7200800" y="1495817"/>
            <a:ext cx="1080120" cy="360040"/>
          </a:xfrm>
          <a:prstGeom prst="rect">
            <a:avLst/>
          </a:prstGeom>
          <a:solidFill>
            <a:srgbClr val="FFFFFF"/>
          </a:solid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図 4"/>
          <p:cNvPicPr>
            <a:picLocks noChangeAspect="1"/>
          </p:cNvPicPr>
          <p:nvPr/>
        </p:nvPicPr>
        <p:blipFill>
          <a:blip r:embed="rId3"/>
          <a:stretch>
            <a:fillRect/>
          </a:stretch>
        </p:blipFill>
        <p:spPr>
          <a:xfrm>
            <a:off x="971600" y="1772816"/>
            <a:ext cx="1728192" cy="1343154"/>
          </a:xfrm>
          <a:prstGeom prst="rect">
            <a:avLst/>
          </a:prstGeom>
        </p:spPr>
      </p:pic>
      <p:pic>
        <p:nvPicPr>
          <p:cNvPr id="6" name="図 5"/>
          <p:cNvPicPr>
            <a:picLocks noChangeAspect="1"/>
          </p:cNvPicPr>
          <p:nvPr/>
        </p:nvPicPr>
        <p:blipFill>
          <a:blip r:embed="rId4"/>
          <a:stretch>
            <a:fillRect/>
          </a:stretch>
        </p:blipFill>
        <p:spPr>
          <a:xfrm>
            <a:off x="971600" y="4005064"/>
            <a:ext cx="1584176" cy="1584176"/>
          </a:xfrm>
          <a:prstGeom prst="rect">
            <a:avLst/>
          </a:prstGeom>
        </p:spPr>
      </p:pic>
      <p:pic>
        <p:nvPicPr>
          <p:cNvPr id="7" name="図 6"/>
          <p:cNvPicPr>
            <a:picLocks noChangeAspect="1"/>
          </p:cNvPicPr>
          <p:nvPr/>
        </p:nvPicPr>
        <p:blipFill>
          <a:blip r:embed="rId5"/>
          <a:stretch>
            <a:fillRect/>
          </a:stretch>
        </p:blipFill>
        <p:spPr>
          <a:xfrm>
            <a:off x="1043608" y="3284984"/>
            <a:ext cx="1584176" cy="470120"/>
          </a:xfrm>
          <a:prstGeom prst="rect">
            <a:avLst/>
          </a:prstGeom>
        </p:spPr>
      </p:pic>
    </p:spTree>
    <p:extLst>
      <p:ext uri="{BB962C8B-B14F-4D97-AF65-F5344CB8AC3E}">
        <p14:creationId xmlns:p14="http://schemas.microsoft.com/office/powerpoint/2010/main" val="13798804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オープン時代のソフトウェアビジネス</a:t>
            </a:r>
            <a:endParaRPr lang="ja-JP" altLang="en-US" dirty="0"/>
          </a:p>
        </p:txBody>
      </p:sp>
      <p:sp>
        <p:nvSpPr>
          <p:cNvPr id="3" name="コンテンツ プレースホルダー 2"/>
          <p:cNvSpPr>
            <a:spLocks noGrp="1"/>
          </p:cNvSpPr>
          <p:nvPr>
            <p:ph idx="1"/>
          </p:nvPr>
        </p:nvSpPr>
        <p:spPr>
          <a:xfrm>
            <a:off x="457200" y="1189053"/>
            <a:ext cx="5338936" cy="4525963"/>
          </a:xfrm>
        </p:spPr>
        <p:txBody>
          <a:bodyPr/>
          <a:lstStyle/>
          <a:p>
            <a:r>
              <a:rPr lang="ja-JP" altLang="en-US" sz="1800" dirty="0" smtClean="0"/>
              <a:t>クラウド環境でのソフトウェアビジネス</a:t>
            </a:r>
            <a:endParaRPr lang="en-US" altLang="ja-JP" sz="1800" dirty="0" smtClean="0"/>
          </a:p>
          <a:p>
            <a:pPr lvl="1"/>
            <a:r>
              <a:rPr lang="en-US" altLang="ja-JP" sz="1600" dirty="0" smtClean="0"/>
              <a:t>OSS</a:t>
            </a:r>
            <a:r>
              <a:rPr lang="ja-JP" altLang="en-US" sz="1600" dirty="0" smtClean="0"/>
              <a:t>の台頭により、ライセンスビジネスが成り立ちにくくなる</a:t>
            </a:r>
            <a:endParaRPr lang="en-US" altLang="ja-JP" sz="1600" dirty="0" smtClean="0"/>
          </a:p>
          <a:p>
            <a:pPr lvl="1"/>
            <a:r>
              <a:rPr lang="ja-JP" altLang="en-US" sz="1600" dirty="0" smtClean="0"/>
              <a:t>仮想化、クラウド化により、従来型のライセンスモデル</a:t>
            </a:r>
            <a:r>
              <a:rPr lang="en-US" altLang="ja-JP" sz="1600" dirty="0" smtClean="0"/>
              <a:t>(</a:t>
            </a:r>
            <a:r>
              <a:rPr lang="ja-JP" altLang="en-US" sz="1600" dirty="0" smtClean="0"/>
              <a:t>台数ベース</a:t>
            </a:r>
            <a:r>
              <a:rPr lang="en-US" altLang="ja-JP" sz="1600" dirty="0" smtClean="0"/>
              <a:t>)</a:t>
            </a:r>
            <a:r>
              <a:rPr lang="ja-JP" altLang="en-US" sz="1600" dirty="0" smtClean="0"/>
              <a:t>が成り立ちにくくなる</a:t>
            </a:r>
            <a:endParaRPr lang="en-US" altLang="ja-JP" sz="1600" dirty="0" smtClean="0"/>
          </a:p>
          <a:p>
            <a:pPr lvl="1"/>
            <a:endParaRPr lang="en-US" altLang="ja-JP" sz="1600" dirty="0" smtClean="0"/>
          </a:p>
          <a:p>
            <a:r>
              <a:rPr lang="ja-JP" altLang="en-US" sz="1800" dirty="0" smtClean="0"/>
              <a:t>「所有」から「利用」へ</a:t>
            </a:r>
            <a:endParaRPr lang="en-US" altLang="ja-JP" sz="1800" dirty="0" smtClean="0"/>
          </a:p>
          <a:p>
            <a:pPr lvl="1"/>
            <a:r>
              <a:rPr lang="ja-JP" altLang="en-US" sz="1600" dirty="0" smtClean="0"/>
              <a:t>ライセンスモデルからサブスクリプションモデルへ</a:t>
            </a:r>
            <a:endParaRPr lang="en-US" altLang="ja-JP" sz="1600" dirty="0" smtClean="0"/>
          </a:p>
          <a:p>
            <a:pPr lvl="2"/>
            <a:r>
              <a:rPr lang="ja-JP" altLang="en-US" sz="1600" dirty="0" smtClean="0"/>
              <a:t>サービスを提供し、サービスを利用</a:t>
            </a:r>
            <a:endParaRPr lang="en-US" altLang="ja-JP" sz="1600" dirty="0" smtClean="0"/>
          </a:p>
          <a:p>
            <a:pPr lvl="2"/>
            <a:r>
              <a:rPr lang="ja-JP" altLang="en-US" sz="1600" dirty="0" smtClean="0"/>
              <a:t>使った分だけ払う</a:t>
            </a:r>
            <a:endParaRPr lang="en-US" altLang="ja-JP" sz="1600" dirty="0" smtClean="0"/>
          </a:p>
          <a:p>
            <a:pPr lvl="2"/>
            <a:endParaRPr lang="en-US" altLang="ja-JP" sz="1600" dirty="0" smtClean="0"/>
          </a:p>
          <a:p>
            <a:r>
              <a:rPr lang="ja-JP" altLang="en-US" sz="1800" dirty="0" smtClean="0"/>
              <a:t>「</a:t>
            </a:r>
            <a:r>
              <a:rPr lang="en-US" altLang="ja-JP" sz="1800" dirty="0" smtClean="0"/>
              <a:t>Consume</a:t>
            </a:r>
            <a:r>
              <a:rPr lang="ja-JP" altLang="en-US" sz="1800" dirty="0" smtClean="0"/>
              <a:t>」から「</a:t>
            </a:r>
            <a:r>
              <a:rPr lang="en-US" altLang="ja-JP" sz="1800" dirty="0" smtClean="0"/>
              <a:t>Contribute</a:t>
            </a:r>
            <a:r>
              <a:rPr lang="ja-JP" altLang="en-US" sz="1800" dirty="0" smtClean="0"/>
              <a:t>」へ</a:t>
            </a:r>
            <a:endParaRPr lang="en-US" altLang="ja-JP" sz="1800" dirty="0" smtClean="0"/>
          </a:p>
          <a:p>
            <a:pPr lvl="1"/>
            <a:r>
              <a:rPr lang="ja-JP" altLang="en-US" sz="1600" dirty="0" smtClean="0"/>
              <a:t>コミュニティに積極的に関与する</a:t>
            </a:r>
            <a:endParaRPr lang="en-US" altLang="ja-JP" sz="1600" dirty="0" smtClean="0"/>
          </a:p>
          <a:p>
            <a:pPr lvl="2"/>
            <a:r>
              <a:rPr lang="ja-JP" altLang="en-US" sz="1600" dirty="0" smtClean="0"/>
              <a:t>日本は「参加せず、使うだけ」という批判</a:t>
            </a:r>
            <a:endParaRPr lang="en-US" altLang="ja-JP" sz="1600" dirty="0" smtClean="0"/>
          </a:p>
          <a:p>
            <a:pPr lvl="2"/>
            <a:r>
              <a:rPr lang="ja-JP" altLang="en-US" sz="1600" dirty="0" smtClean="0"/>
              <a:t>ノウハウの蓄積、仕様決定をリード</a:t>
            </a:r>
            <a:endParaRPr lang="en-US" altLang="ja-JP" sz="1600" dirty="0" smtClean="0"/>
          </a:p>
          <a:p>
            <a:pPr lvl="1"/>
            <a:r>
              <a:rPr lang="ja-JP" altLang="en-US" sz="1600" dirty="0" smtClean="0"/>
              <a:t>「うまく使う」ための工夫、独自サポートが差別化につながる</a:t>
            </a:r>
            <a:endParaRPr lang="en-US" altLang="ja-JP" sz="1600" dirty="0" smtClean="0"/>
          </a:p>
          <a:p>
            <a:pPr lvl="1"/>
            <a:endParaRPr lang="en-US" altLang="ja-JP" sz="1600" dirty="0" smtClean="0"/>
          </a:p>
        </p:txBody>
      </p:sp>
      <p:sp>
        <p:nvSpPr>
          <p:cNvPr id="4" name="角丸四角形 3"/>
          <p:cNvSpPr/>
          <p:nvPr/>
        </p:nvSpPr>
        <p:spPr bwMode="auto">
          <a:xfrm>
            <a:off x="5796136" y="1196752"/>
            <a:ext cx="2808312" cy="1800200"/>
          </a:xfrm>
          <a:prstGeom prst="roundRect">
            <a:avLst>
              <a:gd name="adj" fmla="val 0"/>
            </a:avLst>
          </a:prstGeom>
          <a:solidFill>
            <a:srgbClr val="00B05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rPr>
              <a:t>システム開発型ビジネス</a:t>
            </a:r>
          </a:p>
          <a:p>
            <a:pPr marL="538163" lvl="1" indent="-285750">
              <a:spcBef>
                <a:spcPct val="20000"/>
              </a:spcBef>
              <a:buFont typeface="Wingdings" pitchFamily="2" charset="2"/>
              <a:buChar char="Ø"/>
            </a:pPr>
            <a:r>
              <a:rPr kumimoji="0" lang="ja-JP" altLang="en-US" sz="1400" b="0" i="0" u="none" strike="noStrike" cap="none" normalizeH="0" dirty="0" smtClean="0">
                <a:ln>
                  <a:noFill/>
                </a:ln>
                <a:solidFill>
                  <a:schemeClr val="bg1"/>
                </a:solidFill>
                <a:effectLst/>
              </a:rPr>
              <a:t>ライセンス販売</a:t>
            </a:r>
          </a:p>
          <a:p>
            <a:pPr marL="538163" lvl="1" indent="-285750">
              <a:spcBef>
                <a:spcPct val="20000"/>
              </a:spcBef>
              <a:buFont typeface="Wingdings" pitchFamily="2" charset="2"/>
              <a:buChar char="Ø"/>
            </a:pPr>
            <a:r>
              <a:rPr kumimoji="0" lang="ja-JP" altLang="en-US" sz="1400" dirty="0" smtClean="0">
                <a:solidFill>
                  <a:schemeClr val="bg1"/>
                </a:solidFill>
              </a:rPr>
              <a:t>開発工数受託・請負</a:t>
            </a:r>
          </a:p>
          <a:p>
            <a:pPr marL="538163" lvl="1" indent="-285750">
              <a:spcBef>
                <a:spcPct val="20000"/>
              </a:spcBef>
              <a:buFont typeface="Wingdings" pitchFamily="2" charset="2"/>
              <a:buChar char="Ø"/>
            </a:pPr>
            <a:r>
              <a:rPr kumimoji="0" lang="ja-JP" altLang="en-US" sz="1400" b="0" i="0" u="none" strike="noStrike" cap="none" normalizeH="0" dirty="0" smtClean="0">
                <a:ln>
                  <a:noFill/>
                </a:ln>
                <a:solidFill>
                  <a:schemeClr val="bg1"/>
                </a:solidFill>
                <a:effectLst/>
              </a:rPr>
              <a:t>保守</a:t>
            </a:r>
            <a:r>
              <a:rPr kumimoji="0" lang="ja-JP" altLang="en-US" sz="1400" dirty="0" smtClean="0">
                <a:solidFill>
                  <a:schemeClr val="bg1"/>
                </a:solidFill>
              </a:rPr>
              <a:t>＋</a:t>
            </a:r>
            <a:r>
              <a:rPr kumimoji="0" lang="ja-JP" altLang="en-US" sz="1400" b="0" i="0" u="none" strike="noStrike" cap="none" normalizeH="0" dirty="0" smtClean="0">
                <a:ln>
                  <a:noFill/>
                </a:ln>
                <a:solidFill>
                  <a:schemeClr val="bg1"/>
                </a:solidFill>
                <a:effectLst/>
              </a:rPr>
              <a:t>運用</a:t>
            </a:r>
            <a:r>
              <a:rPr kumimoji="0" lang="ja-JP" altLang="en-US" sz="1400" dirty="0" smtClean="0">
                <a:solidFill>
                  <a:schemeClr val="bg1"/>
                </a:solidFill>
              </a:rPr>
              <a:t>受託</a:t>
            </a:r>
            <a:endParaRPr kumimoji="0" lang="ja-JP" altLang="en-US" sz="1400" b="0" i="0" u="none" strike="noStrike" cap="none" normalizeH="0" dirty="0" smtClean="0">
              <a:ln>
                <a:noFill/>
              </a:ln>
              <a:solidFill>
                <a:schemeClr val="bg1"/>
              </a:solidFill>
              <a:effectLst/>
            </a:endParaRPr>
          </a:p>
        </p:txBody>
      </p:sp>
      <p:grpSp>
        <p:nvGrpSpPr>
          <p:cNvPr id="5" name="グループ化 4"/>
          <p:cNvGrpSpPr/>
          <p:nvPr/>
        </p:nvGrpSpPr>
        <p:grpSpPr>
          <a:xfrm>
            <a:off x="5796136" y="3212976"/>
            <a:ext cx="2808312" cy="2880320"/>
            <a:chOff x="5796136" y="3212976"/>
            <a:chExt cx="2808312" cy="2880320"/>
          </a:xfrm>
        </p:grpSpPr>
        <p:sp>
          <p:nvSpPr>
            <p:cNvPr id="6" name="角丸四角形 5"/>
            <p:cNvSpPr/>
            <p:nvPr/>
          </p:nvSpPr>
          <p:spPr bwMode="auto">
            <a:xfrm>
              <a:off x="5796136" y="4293096"/>
              <a:ext cx="2808312" cy="1800200"/>
            </a:xfrm>
            <a:prstGeom prst="roundRect">
              <a:avLst>
                <a:gd name="adj" fmla="val 0"/>
              </a:avLst>
            </a:prstGeom>
            <a:solidFill>
              <a:srgbClr val="3333FF"/>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rPr>
                <a:t>サービス提供型ビジネス</a:t>
              </a:r>
            </a:p>
            <a:p>
              <a:pPr marL="538163" lvl="1" indent="-285750">
                <a:spcBef>
                  <a:spcPct val="20000"/>
                </a:spcBef>
                <a:buFont typeface="Wingdings" pitchFamily="2" charset="2"/>
                <a:buChar char="Ø"/>
              </a:pPr>
              <a:r>
                <a:rPr kumimoji="0" lang="ja-JP" altLang="en-US" sz="1400" dirty="0" smtClean="0">
                  <a:solidFill>
                    <a:schemeClr val="bg1"/>
                  </a:solidFill>
                </a:rPr>
                <a:t>従量課金</a:t>
              </a:r>
            </a:p>
            <a:p>
              <a:pPr marL="538163" lvl="1" indent="-285750">
                <a:spcBef>
                  <a:spcPct val="20000"/>
                </a:spcBef>
                <a:buFont typeface="Wingdings" pitchFamily="2" charset="2"/>
                <a:buChar char="Ø"/>
              </a:pPr>
              <a:r>
                <a:rPr kumimoji="0" lang="ja-JP" altLang="en-US" sz="1400" dirty="0" smtClean="0">
                  <a:solidFill>
                    <a:schemeClr val="bg1"/>
                  </a:solidFill>
                </a:rPr>
                <a:t>サブスプリクション</a:t>
              </a:r>
              <a:endParaRPr kumimoji="0" lang="ja-JP" altLang="en-US" sz="1400" b="0" i="0" u="none" strike="noStrike" cap="none" normalizeH="0" dirty="0" smtClean="0">
                <a:ln>
                  <a:noFill/>
                </a:ln>
                <a:solidFill>
                  <a:schemeClr val="bg1"/>
                </a:solidFill>
                <a:effectLst/>
              </a:endParaRPr>
            </a:p>
          </p:txBody>
        </p:sp>
        <p:sp>
          <p:nvSpPr>
            <p:cNvPr id="7" name="下矢印 6"/>
            <p:cNvSpPr/>
            <p:nvPr/>
          </p:nvSpPr>
          <p:spPr bwMode="auto">
            <a:xfrm>
              <a:off x="6696236" y="3212976"/>
              <a:ext cx="1008112" cy="864096"/>
            </a:xfrm>
            <a:prstGeom prst="downArrow">
              <a:avLst/>
            </a:prstGeom>
            <a:solidFill>
              <a:srgbClr val="FF660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endParaRPr>
            </a:p>
          </p:txBody>
        </p:sp>
      </p:grpSp>
    </p:spTree>
    <p:extLst>
      <p:ext uri="{BB962C8B-B14F-4D97-AF65-F5344CB8AC3E}">
        <p14:creationId xmlns:p14="http://schemas.microsoft.com/office/powerpoint/2010/main" val="32565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213384" y="4038600"/>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dirty="0" smtClean="0">
                <a:solidFill>
                  <a:srgbClr val="0000CC"/>
                </a:solidFill>
                <a:latin typeface="+mn-lt"/>
                <a:ea typeface="+mn-ea"/>
              </a:rPr>
              <a:t>様々なオープン</a:t>
            </a:r>
            <a:endParaRPr lang="en-US" altLang="ja-JP" sz="2800" dirty="0" smtClean="0">
              <a:solidFill>
                <a:srgbClr val="0000CC"/>
              </a:solidFill>
              <a:latin typeface="+mn-lt"/>
              <a:ea typeface="+mn-ea"/>
            </a:endParaRPr>
          </a:p>
        </p:txBody>
      </p:sp>
    </p:spTree>
    <p:extLst>
      <p:ext uri="{BB962C8B-B14F-4D97-AF65-F5344CB8AC3E}">
        <p14:creationId xmlns:p14="http://schemas.microsoft.com/office/powerpoint/2010/main" val="2027785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オープン</a:t>
            </a:r>
            <a:r>
              <a:rPr kumimoji="1" lang="ja-JP" altLang="en-US" sz="2800" dirty="0"/>
              <a:t>・</a:t>
            </a:r>
            <a:r>
              <a:rPr kumimoji="1" lang="ja-JP" altLang="en-US" sz="2800" dirty="0" smtClean="0"/>
              <a:t>クラウドの動向</a:t>
            </a:r>
            <a:endParaRPr kumimoji="1" lang="ja-JP" altLang="en-US" sz="2800" dirty="0"/>
          </a:p>
        </p:txBody>
      </p:sp>
      <p:sp>
        <p:nvSpPr>
          <p:cNvPr id="3" name="角丸四角形 2"/>
          <p:cNvSpPr/>
          <p:nvPr/>
        </p:nvSpPr>
        <p:spPr bwMode="auto">
          <a:xfrm>
            <a:off x="107504" y="1143000"/>
            <a:ext cx="8928992" cy="5334000"/>
          </a:xfrm>
          <a:prstGeom prst="roundRect">
            <a:avLst>
              <a:gd name="adj" fmla="val 0"/>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4" name="角丸四角形 3"/>
          <p:cNvSpPr/>
          <p:nvPr/>
        </p:nvSpPr>
        <p:spPr bwMode="auto">
          <a:xfrm>
            <a:off x="323528" y="3631860"/>
            <a:ext cx="6984776" cy="1512168"/>
          </a:xfrm>
          <a:prstGeom prst="roundRect">
            <a:avLst>
              <a:gd name="adj" fmla="val 0"/>
            </a:avLst>
          </a:prstGeom>
          <a:solidFill>
            <a:srgbClr val="00B0F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IaaS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5" name="角丸四角形 4"/>
          <p:cNvSpPr/>
          <p:nvPr/>
        </p:nvSpPr>
        <p:spPr bwMode="auto">
          <a:xfrm>
            <a:off x="323528" y="2013012"/>
            <a:ext cx="6984776" cy="1512168"/>
          </a:xfrm>
          <a:prstGeom prst="roundRect">
            <a:avLst>
              <a:gd name="adj" fmla="val 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PaaS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6" name="角丸四角形 5"/>
          <p:cNvSpPr/>
          <p:nvPr/>
        </p:nvSpPr>
        <p:spPr bwMode="auto">
          <a:xfrm>
            <a:off x="323528" y="1412776"/>
            <a:ext cx="6984776" cy="473380"/>
          </a:xfrm>
          <a:prstGeom prst="roundRect">
            <a:avLst>
              <a:gd name="adj" fmla="val 0"/>
            </a:avLst>
          </a:prstGeom>
          <a:solidFill>
            <a:srgbClr val="6600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SaaS</a:t>
            </a:r>
            <a:endParaRPr kumimoji="0" lang="ja-JP" altLang="en-US" sz="2400" b="0" i="0" u="none" strike="noStrike" cap="none" normalizeH="0" dirty="0" smtClean="0">
              <a:ln>
                <a:noFill/>
              </a:ln>
              <a:solidFill>
                <a:schemeClr val="bg1"/>
              </a:solidFill>
              <a:effectLst/>
              <a:latin typeface="+mn-lt"/>
              <a:ea typeface="+mn-ea"/>
              <a:cs typeface="Tahoma" pitchFamily="34" charset="0"/>
            </a:endParaRPr>
          </a:p>
        </p:txBody>
      </p:sp>
      <p:sp>
        <p:nvSpPr>
          <p:cNvPr id="7" name="角丸四角形 6"/>
          <p:cNvSpPr/>
          <p:nvPr/>
        </p:nvSpPr>
        <p:spPr bwMode="auto">
          <a:xfrm>
            <a:off x="1439300" y="2144942"/>
            <a:ext cx="2826490"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mn-lt"/>
                <a:ea typeface="+mn-ea"/>
                <a:cs typeface="Tahoma" pitchFamily="34" charset="0"/>
              </a:rPr>
              <a:t>CloudFoundry</a:t>
            </a:r>
            <a:endParaRPr kumimoji="0" lang="en-US" altLang="ja-JP" sz="2400" b="0" i="0" u="none" strike="noStrike" cap="none" normalizeH="0" dirty="0" smtClean="0">
              <a:ln>
                <a:noFill/>
              </a:ln>
              <a:solidFill>
                <a:schemeClr val="bg1"/>
              </a:solidFill>
              <a:effectLst/>
              <a:latin typeface="+mn-lt"/>
              <a:ea typeface="+mn-ea"/>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cs typeface="Tahoma" pitchFamily="34" charset="0"/>
              </a:rPr>
              <a:t>(VMw</a:t>
            </a:r>
            <a:r>
              <a:rPr kumimoji="0" lang="en-US" altLang="ja-JP" sz="1400" dirty="0" smtClean="0">
                <a:solidFill>
                  <a:schemeClr val="bg1"/>
                </a:solidFill>
                <a:latin typeface="+mn-lt"/>
                <a:ea typeface="+mn-ea"/>
                <a:cs typeface="Tahoma" pitchFamily="34" charset="0"/>
              </a:rPr>
              <a:t>are)</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8" name="角丸四角形 7"/>
          <p:cNvSpPr/>
          <p:nvPr/>
        </p:nvSpPr>
        <p:spPr bwMode="auto">
          <a:xfrm>
            <a:off x="4321132" y="2144942"/>
            <a:ext cx="2771148"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dirty="0" err="1" smtClean="0">
                <a:solidFill>
                  <a:schemeClr val="bg1"/>
                </a:solidFill>
                <a:latin typeface="+mn-lt"/>
                <a:ea typeface="+mn-ea"/>
                <a:cs typeface="Tahoma" pitchFamily="34" charset="0"/>
              </a:rPr>
              <a:t>OpenShift</a:t>
            </a:r>
            <a:endParaRPr kumimoji="0" lang="en-US" altLang="ja-JP" sz="2400" dirty="0" smtClean="0">
              <a:solidFill>
                <a:schemeClr val="bg1"/>
              </a:solidFill>
              <a:latin typeface="+mn-lt"/>
              <a:ea typeface="+mn-ea"/>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cs typeface="Tahoma" pitchFamily="34" charset="0"/>
              </a:rPr>
              <a:t>(</a:t>
            </a:r>
            <a:r>
              <a:rPr kumimoji="0" lang="en-US" altLang="ja-JP" sz="1400" dirty="0" err="1" smtClean="0">
                <a:solidFill>
                  <a:schemeClr val="bg1"/>
                </a:solidFill>
                <a:latin typeface="+mn-lt"/>
                <a:ea typeface="+mn-ea"/>
                <a:cs typeface="Tahoma" pitchFamily="34" charset="0"/>
              </a:rPr>
              <a:t>RedHat</a:t>
            </a:r>
            <a:r>
              <a:rPr kumimoji="0" lang="en-US" altLang="ja-JP" sz="1400" dirty="0" smtClean="0">
                <a:solidFill>
                  <a:schemeClr val="bg1"/>
                </a:solidFill>
                <a:latin typeface="+mn-lt"/>
                <a:ea typeface="+mn-ea"/>
                <a:cs typeface="Tahoma" pitchFamily="34" charset="0"/>
              </a:rPr>
              <a:t>)</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9" name="角丸四角形 8"/>
          <p:cNvSpPr/>
          <p:nvPr/>
        </p:nvSpPr>
        <p:spPr bwMode="auto">
          <a:xfrm>
            <a:off x="1439300" y="3763790"/>
            <a:ext cx="1831570" cy="1248308"/>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OpenStack</a:t>
            </a:r>
            <a:r>
              <a:rPr kumimoji="0" lang="en-US" altLang="ja-JP" sz="2000" dirty="0">
                <a:solidFill>
                  <a:schemeClr val="bg1"/>
                </a:solidFill>
                <a:latin typeface="+mn-lt"/>
                <a:ea typeface="+mn-ea"/>
                <a:cs typeface="Tahoma" pitchFamily="34" charset="0"/>
              </a:rPr>
              <a:t> </a:t>
            </a:r>
            <a:r>
              <a:rPr kumimoji="0" lang="en-US" altLang="ja-JP" sz="1200" dirty="0">
                <a:solidFill>
                  <a:schemeClr val="bg1"/>
                </a:solidFill>
                <a:latin typeface="+mn-lt"/>
                <a:ea typeface="+mn-ea"/>
                <a:cs typeface="Tahoma" pitchFamily="34" charset="0"/>
              </a:rPr>
              <a:t>(Rackspace/NASA)</a:t>
            </a:r>
          </a:p>
        </p:txBody>
      </p:sp>
      <p:sp>
        <p:nvSpPr>
          <p:cNvPr id="10" name="角丸四角形 9"/>
          <p:cNvSpPr/>
          <p:nvPr/>
        </p:nvSpPr>
        <p:spPr bwMode="auto">
          <a:xfrm>
            <a:off x="3347864" y="3763790"/>
            <a:ext cx="1831570" cy="1248308"/>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CloudStack</a:t>
            </a:r>
            <a:r>
              <a:rPr kumimoji="0" lang="en-US" altLang="ja-JP" sz="2000" dirty="0">
                <a:solidFill>
                  <a:schemeClr val="bg1"/>
                </a:solidFill>
                <a:latin typeface="+mn-lt"/>
                <a:ea typeface="+mn-ea"/>
                <a:cs typeface="Tahoma" pitchFamily="34" charset="0"/>
              </a:rPr>
              <a:t> </a:t>
            </a:r>
            <a:r>
              <a:rPr kumimoji="0" lang="en-US" altLang="ja-JP" sz="1200" dirty="0" smtClean="0">
                <a:solidFill>
                  <a:schemeClr val="bg1"/>
                </a:solidFill>
                <a:latin typeface="+mn-lt"/>
                <a:ea typeface="+mn-ea"/>
                <a:cs typeface="Tahoma" pitchFamily="34" charset="0"/>
              </a:rPr>
              <a:t>(Apache)</a:t>
            </a:r>
          </a:p>
        </p:txBody>
      </p:sp>
      <p:sp>
        <p:nvSpPr>
          <p:cNvPr id="11" name="角丸四角形 10"/>
          <p:cNvSpPr/>
          <p:nvPr/>
        </p:nvSpPr>
        <p:spPr bwMode="auto">
          <a:xfrm>
            <a:off x="5260710" y="3760380"/>
            <a:ext cx="1831570" cy="1248308"/>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cs typeface="Tahoma" pitchFamily="34" charset="0"/>
              </a:rPr>
              <a:t>CloudForms</a:t>
            </a:r>
            <a:r>
              <a:rPr kumimoji="0" lang="en-US" altLang="ja-JP" sz="2000" dirty="0">
                <a:solidFill>
                  <a:schemeClr val="bg1"/>
                </a:solidFill>
                <a:latin typeface="+mn-lt"/>
                <a:ea typeface="+mn-ea"/>
                <a:cs typeface="Tahoma" pitchFamily="34" charset="0"/>
              </a:rPr>
              <a:t> </a:t>
            </a:r>
            <a:r>
              <a:rPr kumimoji="0" lang="en-US" altLang="ja-JP" sz="1200" dirty="0">
                <a:solidFill>
                  <a:schemeClr val="bg1"/>
                </a:solidFill>
                <a:latin typeface="+mn-lt"/>
                <a:ea typeface="+mn-ea"/>
                <a:cs typeface="Tahoma" pitchFamily="34" charset="0"/>
              </a:rPr>
              <a:t>(</a:t>
            </a:r>
            <a:r>
              <a:rPr kumimoji="0" lang="en-US" altLang="ja-JP" sz="1200" dirty="0" err="1">
                <a:solidFill>
                  <a:schemeClr val="bg1"/>
                </a:solidFill>
                <a:latin typeface="+mn-lt"/>
                <a:ea typeface="+mn-ea"/>
                <a:cs typeface="Tahoma" pitchFamily="34" charset="0"/>
              </a:rPr>
              <a:t>RedHat</a:t>
            </a:r>
            <a:r>
              <a:rPr kumimoji="0" lang="en-US" altLang="ja-JP" sz="1200" dirty="0">
                <a:solidFill>
                  <a:schemeClr val="bg1"/>
                </a:solidFill>
                <a:latin typeface="+mn-lt"/>
                <a:ea typeface="+mn-ea"/>
                <a:cs typeface="Tahoma" pitchFamily="34" charset="0"/>
              </a:rPr>
              <a:t>)</a:t>
            </a:r>
            <a:endParaRPr kumimoji="0" lang="en-US" altLang="ja-JP" sz="1200" dirty="0" smtClean="0">
              <a:solidFill>
                <a:schemeClr val="bg1"/>
              </a:solidFill>
              <a:latin typeface="+mn-lt"/>
              <a:ea typeface="+mn-ea"/>
              <a:cs typeface="Tahoma" pitchFamily="34" charset="0"/>
            </a:endParaRPr>
          </a:p>
        </p:txBody>
      </p:sp>
      <p:sp>
        <p:nvSpPr>
          <p:cNvPr id="12" name="角丸四角形 11"/>
          <p:cNvSpPr/>
          <p:nvPr/>
        </p:nvSpPr>
        <p:spPr bwMode="auto">
          <a:xfrm>
            <a:off x="323528" y="5301208"/>
            <a:ext cx="6984776" cy="576064"/>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cs typeface="Tahoma" pitchFamily="34" charset="0"/>
              </a:rPr>
              <a:t>ネットワーク</a:t>
            </a:r>
          </a:p>
        </p:txBody>
      </p:sp>
      <p:sp>
        <p:nvSpPr>
          <p:cNvPr id="13" name="角丸四角形 12"/>
          <p:cNvSpPr/>
          <p:nvPr/>
        </p:nvSpPr>
        <p:spPr bwMode="auto">
          <a:xfrm>
            <a:off x="1439300" y="5445224"/>
            <a:ext cx="5652980" cy="288032"/>
          </a:xfrm>
          <a:prstGeom prst="roundRect">
            <a:avLst>
              <a:gd name="adj" fmla="val 0"/>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err="1" smtClean="0">
                <a:ln>
                  <a:noFill/>
                </a:ln>
                <a:solidFill>
                  <a:schemeClr val="bg1"/>
                </a:solidFill>
                <a:effectLst/>
                <a:latin typeface="+mn-lt"/>
                <a:ea typeface="+mn-ea"/>
                <a:cs typeface="Tahoma" pitchFamily="34" charset="0"/>
              </a:rPr>
              <a:t>OpenFlow</a:t>
            </a:r>
            <a:r>
              <a:rPr kumimoji="0" lang="en-US" altLang="ja-JP" b="0" i="0" u="none" strike="noStrike" cap="none" normalizeH="0" dirty="0" smtClean="0">
                <a:ln>
                  <a:noFill/>
                </a:ln>
                <a:solidFill>
                  <a:schemeClr val="bg1"/>
                </a:solidFill>
                <a:effectLst/>
                <a:latin typeface="+mn-lt"/>
                <a:ea typeface="+mn-ea"/>
                <a:cs typeface="Tahoma" pitchFamily="34" charset="0"/>
              </a:rPr>
              <a:t>/Software-defined Network</a:t>
            </a:r>
            <a:endParaRPr kumimoji="0" lang="ja-JP" altLang="en-US" b="0" i="0" u="none" strike="noStrike" cap="none" normalizeH="0" dirty="0" smtClean="0">
              <a:ln>
                <a:noFill/>
              </a:ln>
              <a:solidFill>
                <a:schemeClr val="bg1"/>
              </a:solidFill>
              <a:effectLst/>
              <a:latin typeface="+mn-lt"/>
              <a:ea typeface="+mn-ea"/>
              <a:cs typeface="Tahoma" pitchFamily="34" charset="0"/>
            </a:endParaRPr>
          </a:p>
        </p:txBody>
      </p:sp>
      <p:sp>
        <p:nvSpPr>
          <p:cNvPr id="14" name="角丸四角形 13"/>
          <p:cNvSpPr/>
          <p:nvPr/>
        </p:nvSpPr>
        <p:spPr bwMode="auto">
          <a:xfrm>
            <a:off x="1439300" y="5949280"/>
            <a:ext cx="5652980" cy="288032"/>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cs typeface="Tahoma" pitchFamily="34" charset="0"/>
              </a:rPr>
              <a:t>Open Compute Project (Facebook)</a:t>
            </a:r>
          </a:p>
        </p:txBody>
      </p:sp>
      <p:sp>
        <p:nvSpPr>
          <p:cNvPr id="15" name="正方形/長方形 14"/>
          <p:cNvSpPr/>
          <p:nvPr/>
        </p:nvSpPr>
        <p:spPr>
          <a:xfrm>
            <a:off x="359180" y="5870578"/>
            <a:ext cx="2286000" cy="430887"/>
          </a:xfrm>
          <a:prstGeom prst="rect">
            <a:avLst/>
          </a:prstGeom>
        </p:spPr>
        <p:txBody>
          <a:bodyPr>
            <a:spAutoFit/>
          </a:bodyPr>
          <a:lstStyle/>
          <a:p>
            <a:pPr lvl="0">
              <a:spcBef>
                <a:spcPct val="20000"/>
              </a:spcBef>
            </a:pPr>
            <a:r>
              <a:rPr kumimoji="0" lang="ja-JP" altLang="en-US" sz="1100" dirty="0">
                <a:solidFill>
                  <a:srgbClr val="FFFFFF"/>
                </a:solidFill>
                <a:latin typeface="+mn-lt"/>
                <a:ea typeface="+mn-ea"/>
                <a:cs typeface="Tahoma" pitchFamily="34" charset="0"/>
              </a:rPr>
              <a:t>データセンター</a:t>
            </a:r>
          </a:p>
          <a:p>
            <a:pPr lvl="0">
              <a:spcBef>
                <a:spcPts val="0"/>
              </a:spcBef>
            </a:pPr>
            <a:r>
              <a:rPr kumimoji="0" lang="ja-JP" altLang="en-US" sz="1100" dirty="0">
                <a:solidFill>
                  <a:srgbClr val="FFFFFF"/>
                </a:solidFill>
                <a:latin typeface="+mn-lt"/>
                <a:ea typeface="+mn-ea"/>
                <a:cs typeface="Tahoma" pitchFamily="34" charset="0"/>
              </a:rPr>
              <a:t>インフラ</a:t>
            </a:r>
          </a:p>
        </p:txBody>
      </p:sp>
      <p:sp>
        <p:nvSpPr>
          <p:cNvPr id="16" name="角丸四角形 15"/>
          <p:cNvSpPr/>
          <p:nvPr/>
        </p:nvSpPr>
        <p:spPr bwMode="auto">
          <a:xfrm>
            <a:off x="7452320" y="1412776"/>
            <a:ext cx="1403804" cy="482453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cs typeface="Tahoma" pitchFamily="34" charset="0"/>
              </a:rPr>
              <a:t>運用</a:t>
            </a:r>
            <a:r>
              <a:rPr kumimoji="0" lang="ja-JP" altLang="en-US" sz="1400" dirty="0">
                <a:solidFill>
                  <a:schemeClr val="bg1"/>
                </a:solidFill>
                <a:latin typeface="+mn-lt"/>
                <a:ea typeface="+mn-ea"/>
                <a:cs typeface="Tahoma" pitchFamily="34" charset="0"/>
              </a:rPr>
              <a:t>・</a:t>
            </a:r>
            <a:r>
              <a:rPr kumimoji="0" lang="ja-JP" altLang="en-US" sz="1400" dirty="0" smtClean="0">
                <a:solidFill>
                  <a:schemeClr val="bg1"/>
                </a:solidFill>
                <a:latin typeface="+mn-lt"/>
                <a:ea typeface="+mn-ea"/>
                <a:cs typeface="Tahoma" pitchFamily="34" charset="0"/>
              </a:rPr>
              <a:t>管理</a:t>
            </a:r>
            <a:endParaRPr kumimoji="0" lang="ja-JP" altLang="en-US" sz="1400" b="0" i="0" u="none" strike="noStrike" cap="none" normalizeH="0" dirty="0" smtClean="0">
              <a:ln>
                <a:noFill/>
              </a:ln>
              <a:solidFill>
                <a:schemeClr val="bg1"/>
              </a:solidFill>
              <a:effectLst/>
              <a:latin typeface="+mn-lt"/>
              <a:ea typeface="+mn-ea"/>
              <a:cs typeface="Tahoma" pitchFamily="34" charset="0"/>
            </a:endParaRPr>
          </a:p>
        </p:txBody>
      </p:sp>
      <p:sp>
        <p:nvSpPr>
          <p:cNvPr id="17" name="角丸四角形 16"/>
          <p:cNvSpPr/>
          <p:nvPr/>
        </p:nvSpPr>
        <p:spPr bwMode="auto">
          <a:xfrm>
            <a:off x="7569447" y="2013011"/>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Hinemos</a:t>
            </a:r>
            <a:r>
              <a:rPr kumimoji="0" lang="en-US" altLang="ja-JP" sz="1200" dirty="0" smtClean="0">
                <a:solidFill>
                  <a:schemeClr val="bg1"/>
                </a:solidFill>
                <a:latin typeface="+mn-lt"/>
                <a:ea typeface="+mn-ea"/>
                <a:cs typeface="Arial" pitchFamily="34" charset="0"/>
              </a:rPr>
              <a:t> </a:t>
            </a:r>
            <a:endParaRPr kumimoji="0" lang="en-US" altLang="ja-JP" sz="1200" dirty="0">
              <a:solidFill>
                <a:schemeClr val="bg1"/>
              </a:solidFill>
              <a:latin typeface="+mn-lt"/>
              <a:ea typeface="+mn-ea"/>
              <a:cs typeface="Arial" pitchFamily="34" charset="0"/>
            </a:endParaRPr>
          </a:p>
        </p:txBody>
      </p:sp>
      <p:sp>
        <p:nvSpPr>
          <p:cNvPr id="19" name="角丸四角形 18"/>
          <p:cNvSpPr/>
          <p:nvPr/>
        </p:nvSpPr>
        <p:spPr bwMode="auto">
          <a:xfrm>
            <a:off x="7569447" y="2769096"/>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Hyperic</a:t>
            </a:r>
            <a:r>
              <a:rPr kumimoji="0" lang="en-US" altLang="ja-JP" sz="1200" dirty="0" smtClean="0">
                <a:solidFill>
                  <a:schemeClr val="bg1"/>
                </a:solidFill>
                <a:latin typeface="+mn-lt"/>
                <a:ea typeface="+mn-ea"/>
                <a:cs typeface="Arial" pitchFamily="34" charset="0"/>
              </a:rPr>
              <a:t> HQ</a:t>
            </a:r>
            <a:endParaRPr kumimoji="0" lang="en-US" altLang="ja-JP" sz="1200" dirty="0">
              <a:solidFill>
                <a:schemeClr val="bg1"/>
              </a:solidFill>
              <a:latin typeface="+mn-lt"/>
              <a:ea typeface="+mn-ea"/>
              <a:cs typeface="Arial" pitchFamily="34" charset="0"/>
            </a:endParaRPr>
          </a:p>
        </p:txBody>
      </p:sp>
      <p:sp>
        <p:nvSpPr>
          <p:cNvPr id="20" name="角丸四角形 19"/>
          <p:cNvSpPr/>
          <p:nvPr/>
        </p:nvSpPr>
        <p:spPr bwMode="auto">
          <a:xfrm>
            <a:off x="7563043" y="3525180"/>
            <a:ext cx="1169550" cy="695909"/>
          </a:xfrm>
          <a:prstGeom prst="roundRect">
            <a:avLst>
              <a:gd name="adj" fmla="val 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err="1" smtClean="0">
                <a:solidFill>
                  <a:schemeClr val="bg1"/>
                </a:solidFill>
                <a:latin typeface="+mn-lt"/>
                <a:ea typeface="+mn-ea"/>
                <a:cs typeface="Arial" pitchFamily="34" charset="0"/>
              </a:rPr>
              <a:t>Zabbix</a:t>
            </a:r>
            <a:endParaRPr kumimoji="0" lang="en-US" altLang="ja-JP" sz="1200" dirty="0">
              <a:solidFill>
                <a:schemeClr val="bg1"/>
              </a:solidFill>
              <a:latin typeface="+mn-lt"/>
              <a:ea typeface="+mn-ea"/>
              <a:cs typeface="Arial" pitchFamily="34" charset="0"/>
            </a:endParaRPr>
          </a:p>
        </p:txBody>
      </p:sp>
      <p:sp>
        <p:nvSpPr>
          <p:cNvPr id="21" name="角丸四角形 20"/>
          <p:cNvSpPr/>
          <p:nvPr/>
        </p:nvSpPr>
        <p:spPr bwMode="auto">
          <a:xfrm>
            <a:off x="7586037" y="4508842"/>
            <a:ext cx="1169550" cy="695909"/>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smtClean="0">
                <a:solidFill>
                  <a:schemeClr val="bg1"/>
                </a:solidFill>
                <a:latin typeface="+mn-lt"/>
                <a:ea typeface="+mn-ea"/>
                <a:cs typeface="Arial" pitchFamily="34" charset="0"/>
              </a:rPr>
              <a:t>Puppet</a:t>
            </a:r>
            <a:endParaRPr kumimoji="0" lang="en-US" altLang="ja-JP" sz="1200" dirty="0">
              <a:solidFill>
                <a:schemeClr val="bg1"/>
              </a:solidFill>
              <a:latin typeface="+mn-lt"/>
              <a:ea typeface="+mn-ea"/>
              <a:cs typeface="Arial" pitchFamily="34" charset="0"/>
            </a:endParaRPr>
          </a:p>
        </p:txBody>
      </p:sp>
      <p:sp>
        <p:nvSpPr>
          <p:cNvPr id="22" name="角丸四角形 21"/>
          <p:cNvSpPr/>
          <p:nvPr/>
        </p:nvSpPr>
        <p:spPr bwMode="auto">
          <a:xfrm>
            <a:off x="7586037" y="5280150"/>
            <a:ext cx="1169550" cy="695909"/>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1200" dirty="0" smtClean="0">
                <a:solidFill>
                  <a:schemeClr val="bg1"/>
                </a:solidFill>
                <a:latin typeface="+mn-lt"/>
                <a:ea typeface="+mn-ea"/>
                <a:cs typeface="Arial" pitchFamily="34" charset="0"/>
              </a:rPr>
              <a:t>Chef</a:t>
            </a:r>
            <a:endParaRPr kumimoji="0" lang="en-US" altLang="ja-JP" sz="1200"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38199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7" grpId="0" animBg="1"/>
      <p:bldP spid="19" grpId="0" animBg="1"/>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KERS&amp;horbar;21世紀の産業革命が始ま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bwMode="auto">
          <a:xfrm>
            <a:off x="2843808" y="2060848"/>
            <a:ext cx="3456384" cy="27363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smtClean="0">
                <a:ln>
                  <a:noFill/>
                </a:ln>
                <a:solidFill>
                  <a:schemeClr val="bg1"/>
                </a:solidFill>
                <a:effectLst/>
                <a:latin typeface="+mn-lt"/>
                <a:ea typeface="+mn-ea"/>
              </a:rPr>
              <a:t>CAD</a:t>
            </a:r>
            <a:r>
              <a:rPr kumimoji="0" lang="ja-JP" altLang="en-US" b="0" i="0" u="none" strike="noStrike" cap="none" normalizeH="0" smtClean="0">
                <a:ln>
                  <a:noFill/>
                </a:ln>
                <a:solidFill>
                  <a:schemeClr val="bg1"/>
                </a:solidFill>
                <a:effectLst/>
                <a:latin typeface="+mn-lt"/>
                <a:ea typeface="+mn-ea"/>
              </a:rPr>
              <a:t>の低価格化</a:t>
            </a:r>
            <a:endParaRPr kumimoji="0" lang="en-US" altLang="ja-JP"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smtClean="0">
                <a:ln>
                  <a:noFill/>
                </a:ln>
                <a:solidFill>
                  <a:schemeClr val="bg1"/>
                </a:solidFill>
                <a:effectLst/>
                <a:latin typeface="+mn-lt"/>
                <a:ea typeface="+mn-ea"/>
              </a:rPr>
              <a:t>CAD</a:t>
            </a:r>
            <a:r>
              <a:rPr kumimoji="0" lang="ja-JP" altLang="en-US" b="0" i="0" u="none" strike="noStrike" cap="none" normalizeH="0" smtClean="0">
                <a:ln>
                  <a:noFill/>
                </a:ln>
                <a:solidFill>
                  <a:schemeClr val="bg1"/>
                </a:solidFill>
                <a:effectLst/>
                <a:latin typeface="+mn-lt"/>
                <a:ea typeface="+mn-ea"/>
              </a:rPr>
              <a:t>データフォーマットの統一</a:t>
            </a:r>
          </a:p>
        </p:txBody>
      </p:sp>
      <p:sp>
        <p:nvSpPr>
          <p:cNvPr id="2" name="タイトル 1"/>
          <p:cNvSpPr>
            <a:spLocks noGrp="1"/>
          </p:cNvSpPr>
          <p:nvPr>
            <p:ph type="title"/>
          </p:nvPr>
        </p:nvSpPr>
        <p:spPr/>
        <p:txBody>
          <a:bodyPr/>
          <a:lstStyle/>
          <a:p>
            <a:r>
              <a:rPr kumimoji="1" lang="ja-JP" altLang="en-US" smtClean="0"/>
              <a:t>オープンソース・ハードウェア</a:t>
            </a:r>
            <a:endParaRPr kumimoji="1" lang="ja-JP" altLang="en-US"/>
          </a:p>
        </p:txBody>
      </p:sp>
      <p:sp>
        <p:nvSpPr>
          <p:cNvPr id="5" name="角丸四角形 4"/>
          <p:cNvSpPr/>
          <p:nvPr/>
        </p:nvSpPr>
        <p:spPr bwMode="auto">
          <a:xfrm>
            <a:off x="2987824" y="4365104"/>
            <a:ext cx="3528392" cy="57606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誰もが「メイカー」になれる</a:t>
            </a:r>
          </a:p>
        </p:txBody>
      </p:sp>
      <p:sp>
        <p:nvSpPr>
          <p:cNvPr id="6" name="角丸四角形 5"/>
          <p:cNvSpPr/>
          <p:nvPr/>
        </p:nvSpPr>
        <p:spPr bwMode="auto">
          <a:xfrm>
            <a:off x="2987824" y="3068960"/>
            <a:ext cx="3528392" cy="57606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3D</a:t>
            </a:r>
            <a:r>
              <a:rPr kumimoji="0" lang="ja-JP" altLang="en-US" sz="1400" dirty="0" smtClean="0">
                <a:solidFill>
                  <a:schemeClr val="bg1"/>
                </a:solidFill>
                <a:latin typeface="+mn-lt"/>
                <a:ea typeface="+mn-ea"/>
              </a:rPr>
              <a:t>プリンタで手軽にプロトタイプを作成</a:t>
            </a:r>
            <a:endParaRPr kumimoji="0" lang="ja-JP" altLang="en-US" sz="1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2987824" y="3717032"/>
            <a:ext cx="3528392" cy="57606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数量に応じて最適な生産者にデータを送って生産委託</a:t>
            </a:r>
          </a:p>
        </p:txBody>
      </p:sp>
      <p:sp>
        <p:nvSpPr>
          <p:cNvPr id="8" name="角丸四角形 7"/>
          <p:cNvSpPr/>
          <p:nvPr/>
        </p:nvSpPr>
        <p:spPr bwMode="auto">
          <a:xfrm>
            <a:off x="7164288" y="3068960"/>
            <a:ext cx="1440160" cy="187220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smtClean="0">
                <a:ln>
                  <a:noFill/>
                </a:ln>
                <a:solidFill>
                  <a:schemeClr val="bg1"/>
                </a:solidFill>
                <a:effectLst/>
                <a:latin typeface="+mn-lt"/>
                <a:ea typeface="+mn-ea"/>
              </a:rPr>
              <a:t>生産手段の民主化</a:t>
            </a:r>
          </a:p>
        </p:txBody>
      </p:sp>
      <p:sp>
        <p:nvSpPr>
          <p:cNvPr id="4" name="ストライプ矢印 3"/>
          <p:cNvSpPr/>
          <p:nvPr/>
        </p:nvSpPr>
        <p:spPr bwMode="auto">
          <a:xfrm>
            <a:off x="6372200" y="3068960"/>
            <a:ext cx="936104" cy="1872208"/>
          </a:xfrm>
          <a:prstGeom prst="striped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42495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Open Source Hardware</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52736"/>
            <a:ext cx="78486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OSI logo 100x117 for use on ligh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1934"/>
            <a:ext cx="952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oshwlogo.com/logos/oshw-logo-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3" y="4941168"/>
            <a:ext cx="1440160" cy="151595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3851920" y="5118212"/>
            <a:ext cx="4536504" cy="1047091"/>
          </a:xfrm>
          <a:prstGeom prst="roundRect">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a:solidFill>
                  <a:schemeClr val="bg1"/>
                </a:solidFill>
              </a:rPr>
              <a:t>マシンやデバイスなどの物理的なハードを対象に、設計が一般に公開されており、誰もが作成、改変、頒布、利用できるもの</a:t>
            </a:r>
            <a:endParaRPr kumimoji="0" lang="ja-JP" altLang="en-US" sz="1400" b="0" i="0" u="none" strike="noStrike" cap="none" normalizeH="0" smtClean="0">
              <a:ln>
                <a:noFill/>
              </a:ln>
              <a:solidFill>
                <a:schemeClr val="bg1"/>
              </a:solidFill>
              <a:effectLst/>
              <a:latin typeface="+mn-lt"/>
              <a:ea typeface="+mn-ea"/>
            </a:endParaRPr>
          </a:p>
        </p:txBody>
      </p:sp>
      <p:sp>
        <p:nvSpPr>
          <p:cNvPr id="3" name="正方形/長方形 2"/>
          <p:cNvSpPr/>
          <p:nvPr/>
        </p:nvSpPr>
        <p:spPr>
          <a:xfrm>
            <a:off x="6300192" y="4725144"/>
            <a:ext cx="2146742" cy="253916"/>
          </a:xfrm>
          <a:prstGeom prst="rect">
            <a:avLst/>
          </a:prstGeom>
        </p:spPr>
        <p:txBody>
          <a:bodyPr wrap="none">
            <a:spAutoFit/>
          </a:bodyPr>
          <a:lstStyle/>
          <a:p>
            <a:r>
              <a:rPr lang="en-US" altLang="ja-JP" sz="1050"/>
              <a:t>http://freedomdefined.org/OSHW</a:t>
            </a:r>
            <a:endParaRPr lang="ja-JP" altLang="en-US" sz="1050"/>
          </a:p>
        </p:txBody>
      </p:sp>
    </p:spTree>
    <p:extLst>
      <p:ext uri="{BB962C8B-B14F-4D97-AF65-F5344CB8AC3E}">
        <p14:creationId xmlns:p14="http://schemas.microsoft.com/office/powerpoint/2010/main" val="2108091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3D</a:t>
            </a:r>
            <a:r>
              <a:rPr kumimoji="1" lang="ja-JP" altLang="en-US" dirty="0" smtClean="0"/>
              <a:t>プリンタ</a:t>
            </a:r>
            <a:endParaRPr kumimoji="1" lang="ja-JP" altLang="en-US" dirty="0"/>
          </a:p>
        </p:txBody>
      </p:sp>
      <p:pic>
        <p:nvPicPr>
          <p:cNvPr id="4100" name="Picture 4" descr="http://social-design-net.com/wp-content/uploads/2013/01/if-user-community-is-your-priority-get-a-replicator-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9" y="980728"/>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gzn.jp/img/2012/07/31/3d-printer-wf2012s/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089" y="3827984"/>
            <a:ext cx="4524375"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4355976" y="980728"/>
            <a:ext cx="4392488" cy="129614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600" dirty="0" smtClean="0">
                <a:solidFill>
                  <a:schemeClr val="bg1"/>
                </a:solidFill>
                <a:latin typeface="+mn-lt"/>
                <a:ea typeface="+mn-ea"/>
              </a:rPr>
              <a:t>機能・機構検証</a:t>
            </a:r>
            <a:endParaRPr kumimoji="0" lang="ja-JP" altLang="en-US" sz="3600" dirty="0">
              <a:solidFill>
                <a:schemeClr val="bg1"/>
              </a:solidFill>
              <a:latin typeface="+mn-lt"/>
              <a:ea typeface="+mn-ea"/>
            </a:endParaRPr>
          </a:p>
        </p:txBody>
      </p:sp>
      <p:sp>
        <p:nvSpPr>
          <p:cNvPr id="20" name="正方形/長方形 19"/>
          <p:cNvSpPr/>
          <p:nvPr/>
        </p:nvSpPr>
        <p:spPr bwMode="auto">
          <a:xfrm>
            <a:off x="4355976" y="2409478"/>
            <a:ext cx="4392488" cy="129614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600" dirty="0" smtClean="0">
                <a:solidFill>
                  <a:schemeClr val="bg1"/>
                </a:solidFill>
                <a:latin typeface="+mn-lt"/>
                <a:ea typeface="+mn-ea"/>
              </a:rPr>
              <a:t>デザイン検証</a:t>
            </a:r>
            <a:endParaRPr kumimoji="0" lang="ja-JP" altLang="en-US" sz="3600" dirty="0">
              <a:solidFill>
                <a:schemeClr val="bg1"/>
              </a:solidFill>
              <a:latin typeface="+mn-lt"/>
              <a:ea typeface="+mn-ea"/>
            </a:endParaRPr>
          </a:p>
        </p:txBody>
      </p:sp>
      <p:sp>
        <p:nvSpPr>
          <p:cNvPr id="21" name="正方形/長方形 20"/>
          <p:cNvSpPr/>
          <p:nvPr/>
        </p:nvSpPr>
        <p:spPr bwMode="auto">
          <a:xfrm>
            <a:off x="402009" y="3963515"/>
            <a:ext cx="3655443" cy="116175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600" dirty="0" smtClean="0">
                <a:solidFill>
                  <a:schemeClr val="bg1"/>
                </a:solidFill>
                <a:latin typeface="+mn-lt"/>
                <a:ea typeface="+mn-ea"/>
              </a:rPr>
              <a:t>試作</a:t>
            </a:r>
            <a:endParaRPr kumimoji="0" lang="ja-JP" altLang="en-US" sz="3600" dirty="0">
              <a:solidFill>
                <a:schemeClr val="bg1"/>
              </a:solidFill>
              <a:latin typeface="+mn-lt"/>
              <a:ea typeface="+mn-ea"/>
            </a:endParaRPr>
          </a:p>
        </p:txBody>
      </p:sp>
      <p:sp>
        <p:nvSpPr>
          <p:cNvPr id="22" name="正方形/長方形 21"/>
          <p:cNvSpPr/>
          <p:nvPr/>
        </p:nvSpPr>
        <p:spPr bwMode="auto">
          <a:xfrm>
            <a:off x="424457" y="5229199"/>
            <a:ext cx="3655443" cy="113243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600" dirty="0" smtClean="0">
                <a:solidFill>
                  <a:schemeClr val="bg1"/>
                </a:solidFill>
                <a:latin typeface="+mn-lt"/>
                <a:ea typeface="+mn-ea"/>
              </a:rPr>
              <a:t>モックアップ</a:t>
            </a:r>
            <a:endParaRPr kumimoji="0" lang="ja-JP" altLang="en-US" sz="3600" dirty="0">
              <a:solidFill>
                <a:schemeClr val="bg1"/>
              </a:solidFill>
              <a:latin typeface="+mn-lt"/>
              <a:ea typeface="+mn-ea"/>
            </a:endParaRPr>
          </a:p>
        </p:txBody>
      </p:sp>
    </p:spTree>
    <p:extLst>
      <p:ext uri="{BB962C8B-B14F-4D97-AF65-F5344CB8AC3E}">
        <p14:creationId xmlns:p14="http://schemas.microsoft.com/office/powerpoint/2010/main" val="40099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fade">
                                      <p:cBhvr>
                                        <p:cTn id="11" dur="500"/>
                                        <p:tgtEl>
                                          <p:spTgt spid="410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世界</a:t>
            </a:r>
            <a:r>
              <a:rPr kumimoji="1" lang="ja-JP" altLang="en-US" dirty="0" smtClean="0"/>
              <a:t>初の「個人向け」コンピュータ</a:t>
            </a:r>
            <a:endParaRPr kumimoji="1" lang="ja-JP" altLang="en-US" dirty="0"/>
          </a:p>
        </p:txBody>
      </p:sp>
      <p:sp>
        <p:nvSpPr>
          <p:cNvPr id="3" name="コンテンツ プレースホルダー 2"/>
          <p:cNvSpPr>
            <a:spLocks noGrp="1"/>
          </p:cNvSpPr>
          <p:nvPr>
            <p:ph idx="1"/>
          </p:nvPr>
        </p:nvSpPr>
        <p:spPr>
          <a:xfrm>
            <a:off x="5148064" y="1772816"/>
            <a:ext cx="3672408" cy="3312368"/>
          </a:xfrm>
        </p:spPr>
        <p:txBody>
          <a:bodyPr/>
          <a:lstStyle/>
          <a:p>
            <a:r>
              <a:rPr kumimoji="1" lang="en-US" altLang="ja-JP" dirty="0" smtClean="0"/>
              <a:t>CPU	Intel8080</a:t>
            </a:r>
          </a:p>
          <a:p>
            <a:r>
              <a:rPr lang="ja-JP" altLang="en-US" dirty="0" smtClean="0"/>
              <a:t>クロック</a:t>
            </a:r>
            <a:r>
              <a:rPr lang="en-US" altLang="ja-JP" dirty="0" smtClean="0"/>
              <a:t>	2MHz</a:t>
            </a:r>
            <a:endParaRPr kumimoji="1" lang="en-US" altLang="ja-JP" dirty="0" smtClean="0"/>
          </a:p>
          <a:p>
            <a:r>
              <a:rPr lang="ja-JP" altLang="en-US" dirty="0" smtClean="0"/>
              <a:t>メモリ</a:t>
            </a:r>
            <a:r>
              <a:rPr lang="en-US" altLang="ja-JP" dirty="0" smtClean="0"/>
              <a:t>	256byte</a:t>
            </a:r>
          </a:p>
          <a:p>
            <a:r>
              <a:rPr kumimoji="1" lang="ja-JP" altLang="en-US" dirty="0" smtClean="0"/>
              <a:t>アドレス</a:t>
            </a:r>
            <a:r>
              <a:rPr kumimoji="1" lang="en-US" altLang="ja-JP" dirty="0" smtClean="0"/>
              <a:t>	16bit</a:t>
            </a:r>
          </a:p>
          <a:p>
            <a:r>
              <a:rPr lang="ja-JP" altLang="en-US" dirty="0" smtClean="0"/>
              <a:t>データ</a:t>
            </a:r>
            <a:r>
              <a:rPr lang="en-US" altLang="ja-JP" dirty="0" smtClean="0"/>
              <a:t>	8bit</a:t>
            </a:r>
          </a:p>
          <a:p>
            <a:r>
              <a:rPr lang="ja-JP" altLang="en-US" dirty="0" smtClean="0"/>
              <a:t>価格</a:t>
            </a:r>
            <a:r>
              <a:rPr lang="en-US" altLang="ja-JP" dirty="0" smtClean="0"/>
              <a:t>	$439 (</a:t>
            </a:r>
            <a:r>
              <a:rPr lang="en-US" altLang="ja-JP" dirty="0"/>
              <a:t>kit</a:t>
            </a:r>
            <a:r>
              <a:rPr lang="en-US" altLang="ja-JP" dirty="0" smtClean="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536505" cy="266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432047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bwMode="auto">
          <a:xfrm>
            <a:off x="5291415" y="5085184"/>
            <a:ext cx="3240361"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1974</a:t>
            </a:r>
            <a:r>
              <a:rPr kumimoji="0" lang="ja-JP" altLang="en-US" sz="2400" dirty="0" smtClean="0">
                <a:solidFill>
                  <a:schemeClr val="bg1"/>
                </a:solidFill>
                <a:latin typeface="+mn-lt"/>
                <a:ea typeface="+mn-ea"/>
              </a:rPr>
              <a:t>年</a:t>
            </a:r>
            <a:r>
              <a:rPr kumimoji="0" lang="en-US" altLang="ja-JP" sz="2400" dirty="0" smtClean="0">
                <a:solidFill>
                  <a:schemeClr val="bg1"/>
                </a:solidFill>
                <a:latin typeface="+mn-lt"/>
                <a:ea typeface="+mn-ea"/>
              </a:rPr>
              <a:t>12</a:t>
            </a:r>
            <a:r>
              <a:rPr kumimoji="0" lang="ja-JP" altLang="en-US" sz="2400" dirty="0" smtClean="0">
                <a:solidFill>
                  <a:schemeClr val="bg1"/>
                </a:solidFill>
                <a:latin typeface="+mn-lt"/>
                <a:ea typeface="+mn-ea"/>
              </a:rPr>
              <a:t>月発売</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2475921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3D</a:t>
            </a:r>
            <a:r>
              <a:rPr kumimoji="1" lang="ja-JP" altLang="en-US" dirty="0" smtClean="0"/>
              <a:t>プリンタの種類</a:t>
            </a:r>
            <a:endParaRPr kumimoji="1" lang="ja-JP" altLang="en-US" dirty="0"/>
          </a:p>
        </p:txBody>
      </p:sp>
      <p:sp>
        <p:nvSpPr>
          <p:cNvPr id="3" name="正方形/長方形 2"/>
          <p:cNvSpPr/>
          <p:nvPr/>
        </p:nvSpPr>
        <p:spPr bwMode="auto">
          <a:xfrm>
            <a:off x="251520" y="1052736"/>
            <a:ext cx="1944216"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3D</a:t>
            </a:r>
            <a:r>
              <a:rPr kumimoji="0" lang="ja-JP" altLang="en-US" sz="2000" dirty="0" smtClean="0">
                <a:solidFill>
                  <a:schemeClr val="bg1"/>
                </a:solidFill>
                <a:latin typeface="+mn-lt"/>
                <a:ea typeface="+mn-ea"/>
              </a:rPr>
              <a:t>プロッター</a:t>
            </a:r>
            <a:endParaRPr kumimoji="0" lang="ja-JP" altLang="en-US" sz="2000" dirty="0">
              <a:solidFill>
                <a:schemeClr val="bg1"/>
              </a:solidFill>
              <a:latin typeface="+mn-lt"/>
              <a:ea typeface="+mn-ea"/>
            </a:endParaRPr>
          </a:p>
        </p:txBody>
      </p:sp>
      <p:sp>
        <p:nvSpPr>
          <p:cNvPr id="4" name="正方形/長方形 3"/>
          <p:cNvSpPr/>
          <p:nvPr/>
        </p:nvSpPr>
        <p:spPr bwMode="auto">
          <a:xfrm>
            <a:off x="251520" y="2717305"/>
            <a:ext cx="1944216" cy="308622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3D</a:t>
            </a:r>
            <a:r>
              <a:rPr kumimoji="0" lang="ja-JP" altLang="en-US" sz="2000" dirty="0">
                <a:solidFill>
                  <a:schemeClr val="bg1"/>
                </a:solidFill>
                <a:latin typeface="+mn-lt"/>
                <a:ea typeface="+mn-ea"/>
              </a:rPr>
              <a:t>プリンタ</a:t>
            </a:r>
          </a:p>
        </p:txBody>
      </p:sp>
      <p:sp>
        <p:nvSpPr>
          <p:cNvPr id="5" name="正方形/長方形 4"/>
          <p:cNvSpPr/>
          <p:nvPr/>
        </p:nvSpPr>
        <p:spPr bwMode="auto">
          <a:xfrm>
            <a:off x="2339752" y="1063846"/>
            <a:ext cx="1944216"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切削</a:t>
            </a:r>
            <a:endParaRPr kumimoji="0" lang="ja-JP" altLang="en-US" sz="2000" dirty="0">
              <a:solidFill>
                <a:schemeClr val="bg1"/>
              </a:solidFill>
              <a:latin typeface="+mn-lt"/>
              <a:ea typeface="+mn-ea"/>
            </a:endParaRPr>
          </a:p>
        </p:txBody>
      </p:sp>
      <p:sp>
        <p:nvSpPr>
          <p:cNvPr id="6" name="正方形/長方形 5"/>
          <p:cNvSpPr/>
          <p:nvPr/>
        </p:nvSpPr>
        <p:spPr bwMode="auto">
          <a:xfrm>
            <a:off x="2339752" y="2728413"/>
            <a:ext cx="1944216" cy="3086225"/>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積層</a:t>
            </a:r>
            <a:endParaRPr kumimoji="0" lang="ja-JP" altLang="en-US" sz="2000" dirty="0">
              <a:solidFill>
                <a:schemeClr val="bg1"/>
              </a:solidFill>
              <a:latin typeface="+mn-lt"/>
              <a:ea typeface="+mn-ea"/>
            </a:endParaRPr>
          </a:p>
        </p:txBody>
      </p:sp>
      <p:sp>
        <p:nvSpPr>
          <p:cNvPr id="7" name="正方形/長方形 6"/>
          <p:cNvSpPr/>
          <p:nvPr/>
        </p:nvSpPr>
        <p:spPr bwMode="auto">
          <a:xfrm>
            <a:off x="4428936" y="2727825"/>
            <a:ext cx="2375311" cy="1277239"/>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光学</a:t>
            </a:r>
            <a:r>
              <a:rPr kumimoji="0" lang="ja-JP" altLang="en-US" sz="2000" dirty="0" smtClean="0">
                <a:solidFill>
                  <a:schemeClr val="bg1"/>
                </a:solidFill>
                <a:latin typeface="+mn-lt"/>
                <a:ea typeface="+mn-ea"/>
              </a:rPr>
              <a:t>造形</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熱溶解</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インクジェット</a:t>
            </a:r>
            <a:endParaRPr kumimoji="0" lang="en-US" altLang="ja-JP" sz="2000" dirty="0" smtClean="0">
              <a:solidFill>
                <a:schemeClr val="bg1"/>
              </a:solidFill>
              <a:latin typeface="+mn-lt"/>
              <a:ea typeface="+mn-ea"/>
            </a:endParaRPr>
          </a:p>
        </p:txBody>
      </p:sp>
      <p:sp>
        <p:nvSpPr>
          <p:cNvPr id="8" name="正方形/長方形 7"/>
          <p:cNvSpPr/>
          <p:nvPr/>
        </p:nvSpPr>
        <p:spPr bwMode="auto">
          <a:xfrm>
            <a:off x="4427983" y="1063846"/>
            <a:ext cx="2375311"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樹脂</a:t>
            </a:r>
            <a:endParaRPr kumimoji="0" lang="en-US" altLang="ja-JP" sz="2000" dirty="0" smtClean="0">
              <a:solidFill>
                <a:schemeClr val="bg1"/>
              </a:solidFill>
              <a:latin typeface="+mn-lt"/>
              <a:ea typeface="+mn-ea"/>
            </a:endParaRPr>
          </a:p>
          <a:p>
            <a:pPr algn="ctr">
              <a:spcBef>
                <a:spcPct val="20000"/>
              </a:spcBef>
            </a:pPr>
            <a:r>
              <a:rPr kumimoji="0" lang="ja-JP" altLang="en-US" sz="2000" dirty="0">
                <a:solidFill>
                  <a:schemeClr val="bg1"/>
                </a:solidFill>
                <a:latin typeface="+mn-lt"/>
                <a:ea typeface="+mn-ea"/>
              </a:rPr>
              <a:t>金属</a:t>
            </a:r>
          </a:p>
        </p:txBody>
      </p:sp>
      <p:sp>
        <p:nvSpPr>
          <p:cNvPr id="10" name="正方形/長方形 9"/>
          <p:cNvSpPr/>
          <p:nvPr/>
        </p:nvSpPr>
        <p:spPr bwMode="auto">
          <a:xfrm>
            <a:off x="6948264" y="2718622"/>
            <a:ext cx="1944216" cy="1277239"/>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樹脂</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紙</a:t>
            </a:r>
            <a:endParaRPr kumimoji="0" lang="ja-JP" altLang="en-US" sz="2000" dirty="0">
              <a:solidFill>
                <a:schemeClr val="bg1"/>
              </a:solidFill>
              <a:latin typeface="+mn-lt"/>
              <a:ea typeface="+mn-ea"/>
            </a:endParaRPr>
          </a:p>
        </p:txBody>
      </p:sp>
      <p:sp>
        <p:nvSpPr>
          <p:cNvPr id="11" name="正方形/長方形 10"/>
          <p:cNvSpPr/>
          <p:nvPr/>
        </p:nvSpPr>
        <p:spPr bwMode="auto">
          <a:xfrm>
            <a:off x="4427983" y="4149081"/>
            <a:ext cx="2375311" cy="87520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粉末焼結</a:t>
            </a:r>
            <a:endParaRPr kumimoji="0" lang="en-US" altLang="ja-JP" sz="2000" dirty="0" smtClean="0">
              <a:solidFill>
                <a:schemeClr val="bg1"/>
              </a:solidFill>
              <a:latin typeface="+mn-lt"/>
              <a:ea typeface="+mn-ea"/>
            </a:endParaRPr>
          </a:p>
        </p:txBody>
      </p:sp>
      <p:sp>
        <p:nvSpPr>
          <p:cNvPr id="12" name="正方形/長方形 11"/>
          <p:cNvSpPr/>
          <p:nvPr/>
        </p:nvSpPr>
        <p:spPr bwMode="auto">
          <a:xfrm>
            <a:off x="4428936" y="5168302"/>
            <a:ext cx="2375311" cy="64633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石膏</a:t>
            </a:r>
            <a:endParaRPr kumimoji="0" lang="en-US" altLang="ja-JP" sz="2000" dirty="0" smtClean="0">
              <a:solidFill>
                <a:schemeClr val="bg1"/>
              </a:solidFill>
              <a:latin typeface="+mn-lt"/>
              <a:ea typeface="+mn-ea"/>
            </a:endParaRPr>
          </a:p>
        </p:txBody>
      </p:sp>
      <p:sp>
        <p:nvSpPr>
          <p:cNvPr id="13" name="正方形/長方形 12"/>
          <p:cNvSpPr/>
          <p:nvPr/>
        </p:nvSpPr>
        <p:spPr bwMode="auto">
          <a:xfrm>
            <a:off x="6948264" y="1063846"/>
            <a:ext cx="1944216"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樹脂</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金属</a:t>
            </a:r>
            <a:endParaRPr kumimoji="0" lang="en-US" altLang="ja-JP" sz="2000" dirty="0" smtClean="0">
              <a:solidFill>
                <a:schemeClr val="bg1"/>
              </a:solidFill>
              <a:latin typeface="+mn-lt"/>
              <a:ea typeface="+mn-ea"/>
            </a:endParaRPr>
          </a:p>
        </p:txBody>
      </p:sp>
      <p:sp>
        <p:nvSpPr>
          <p:cNvPr id="15" name="正方形/長方形 14"/>
          <p:cNvSpPr/>
          <p:nvPr/>
        </p:nvSpPr>
        <p:spPr bwMode="auto">
          <a:xfrm>
            <a:off x="6948264" y="4149080"/>
            <a:ext cx="1944216" cy="87520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樹脂</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金属</a:t>
            </a:r>
            <a:endParaRPr kumimoji="0" lang="en-US" altLang="ja-JP" sz="2000" dirty="0" smtClean="0">
              <a:solidFill>
                <a:schemeClr val="bg1"/>
              </a:solidFill>
              <a:latin typeface="+mn-lt"/>
              <a:ea typeface="+mn-ea"/>
            </a:endParaRPr>
          </a:p>
        </p:txBody>
      </p:sp>
      <p:sp>
        <p:nvSpPr>
          <p:cNvPr id="16" name="正方形/長方形 15"/>
          <p:cNvSpPr/>
          <p:nvPr/>
        </p:nvSpPr>
        <p:spPr bwMode="auto">
          <a:xfrm>
            <a:off x="6949217" y="5168301"/>
            <a:ext cx="1943263" cy="64633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石膏</a:t>
            </a:r>
            <a:endParaRPr kumimoji="0" lang="en-US" altLang="ja-JP" sz="2000" dirty="0" smtClean="0">
              <a:solidFill>
                <a:schemeClr val="bg1"/>
              </a:solidFill>
              <a:latin typeface="+mn-lt"/>
              <a:ea typeface="+mn-ea"/>
            </a:endParaRPr>
          </a:p>
        </p:txBody>
      </p:sp>
      <p:sp>
        <p:nvSpPr>
          <p:cNvPr id="17" name="正方形/長方形 16"/>
          <p:cNvSpPr/>
          <p:nvPr/>
        </p:nvSpPr>
        <p:spPr bwMode="auto">
          <a:xfrm>
            <a:off x="251520" y="5967039"/>
            <a:ext cx="4032448" cy="55830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フルカラー対応も可能</a:t>
            </a:r>
            <a:endParaRPr kumimoji="0" lang="en-US" altLang="ja-JP" sz="2000" dirty="0" smtClean="0">
              <a:solidFill>
                <a:schemeClr val="bg1"/>
              </a:solidFill>
              <a:latin typeface="+mn-lt"/>
              <a:ea typeface="+mn-ea"/>
            </a:endParaRPr>
          </a:p>
        </p:txBody>
      </p:sp>
      <p:sp>
        <p:nvSpPr>
          <p:cNvPr id="18" name="正方形/長方形 17"/>
          <p:cNvSpPr/>
          <p:nvPr/>
        </p:nvSpPr>
        <p:spPr bwMode="auto">
          <a:xfrm>
            <a:off x="4427240" y="5967039"/>
            <a:ext cx="4465240" cy="55830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方式については発展途上</a:t>
            </a:r>
            <a:endParaRPr kumimoji="0" lang="en-US" altLang="ja-JP" sz="2000" dirty="0" smtClean="0">
              <a:solidFill>
                <a:schemeClr val="bg1"/>
              </a:solidFill>
              <a:latin typeface="+mn-lt"/>
              <a:ea typeface="+mn-ea"/>
            </a:endParaRPr>
          </a:p>
        </p:txBody>
      </p:sp>
    </p:spTree>
    <p:extLst>
      <p:ext uri="{BB962C8B-B14F-4D97-AF65-F5344CB8AC3E}">
        <p14:creationId xmlns:p14="http://schemas.microsoft.com/office/powerpoint/2010/main" val="5380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積層型の原理</a:t>
            </a:r>
            <a:endParaRPr kumimoji="1" lang="ja-JP" altLang="en-US" dirty="0"/>
          </a:p>
        </p:txBody>
      </p:sp>
      <p:sp>
        <p:nvSpPr>
          <p:cNvPr id="3" name="正方形/長方形 2"/>
          <p:cNvSpPr/>
          <p:nvPr/>
        </p:nvSpPr>
        <p:spPr bwMode="auto">
          <a:xfrm>
            <a:off x="791580" y="3141493"/>
            <a:ext cx="2664296" cy="28803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nvGrpSpPr>
          <p:cNvPr id="91" name="グループ化 90"/>
          <p:cNvGrpSpPr/>
          <p:nvPr/>
        </p:nvGrpSpPr>
        <p:grpSpPr>
          <a:xfrm>
            <a:off x="1079612" y="3069485"/>
            <a:ext cx="2088232" cy="72008"/>
            <a:chOff x="1079612" y="3069485"/>
            <a:chExt cx="2088232" cy="72008"/>
          </a:xfrm>
        </p:grpSpPr>
        <p:sp>
          <p:nvSpPr>
            <p:cNvPr id="4" name="正方形/長方形 3"/>
            <p:cNvSpPr/>
            <p:nvPr/>
          </p:nvSpPr>
          <p:spPr bwMode="auto">
            <a:xfrm>
              <a:off x="1079612" y="30694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 name="正方形/長方形 4"/>
            <p:cNvSpPr/>
            <p:nvPr/>
          </p:nvSpPr>
          <p:spPr bwMode="auto">
            <a:xfrm>
              <a:off x="1907704" y="30694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 name="正方形/長方形 5"/>
            <p:cNvSpPr/>
            <p:nvPr/>
          </p:nvSpPr>
          <p:spPr bwMode="auto">
            <a:xfrm>
              <a:off x="2735796" y="30694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90" name="グループ化 89"/>
          <p:cNvGrpSpPr/>
          <p:nvPr/>
        </p:nvGrpSpPr>
        <p:grpSpPr>
          <a:xfrm>
            <a:off x="792406" y="1772816"/>
            <a:ext cx="574412" cy="1080120"/>
            <a:chOff x="791579" y="1844824"/>
            <a:chExt cx="574412" cy="1080120"/>
          </a:xfrm>
        </p:grpSpPr>
        <p:sp>
          <p:nvSpPr>
            <p:cNvPr id="88" name="正方形/長方形 87"/>
            <p:cNvSpPr/>
            <p:nvPr/>
          </p:nvSpPr>
          <p:spPr bwMode="auto">
            <a:xfrm>
              <a:off x="791580" y="1844824"/>
              <a:ext cx="574411" cy="64807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89" name="台形 88"/>
            <p:cNvSpPr/>
            <p:nvPr/>
          </p:nvSpPr>
          <p:spPr bwMode="auto">
            <a:xfrm rot="10800000">
              <a:off x="791579" y="2492896"/>
              <a:ext cx="574411" cy="432048"/>
            </a:xfrm>
            <a:prstGeom prst="trapezoid">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Tree>
    <p:extLst>
      <p:ext uri="{BB962C8B-B14F-4D97-AF65-F5344CB8AC3E}">
        <p14:creationId xmlns:p14="http://schemas.microsoft.com/office/powerpoint/2010/main" val="31274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90"/>
                                        </p:tgtEl>
                                        <p:attrNameLst>
                                          <p:attrName>ppt_x</p:attrName>
                                          <p:attrName>ppt_y</p:attrName>
                                        </p:attrNameLst>
                                      </p:cBhvr>
                                    </p:animMotion>
                                  </p:childTnLst>
                                </p:cTn>
                              </p:par>
                              <p:par>
                                <p:cTn id="7" presetID="22" presetClass="entr" presetSubtype="8" fill="hold" nodeType="withEffect">
                                  <p:stCondLst>
                                    <p:cond delay="200"/>
                                  </p:stCondLst>
                                  <p:childTnLst>
                                    <p:set>
                                      <p:cBhvr>
                                        <p:cTn id="8" dur="1" fill="hold">
                                          <p:stCondLst>
                                            <p:cond delay="0"/>
                                          </p:stCondLst>
                                        </p:cTn>
                                        <p:tgtEl>
                                          <p:spTgt spid="91"/>
                                        </p:tgtEl>
                                        <p:attrNameLst>
                                          <p:attrName>style.visibility</p:attrName>
                                        </p:attrNameLst>
                                      </p:cBhvr>
                                      <p:to>
                                        <p:strVal val="visible"/>
                                      </p:to>
                                    </p:set>
                                    <p:animEffect transition="in" filter="wipe(left)">
                                      <p:cBhvr>
                                        <p:cTn id="9" dur="1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積層型の原理</a:t>
            </a:r>
            <a:endParaRPr kumimoji="1" lang="ja-JP" altLang="en-US" dirty="0"/>
          </a:p>
        </p:txBody>
      </p:sp>
      <p:sp>
        <p:nvSpPr>
          <p:cNvPr id="3" name="正方形/長方形 2"/>
          <p:cNvSpPr/>
          <p:nvPr/>
        </p:nvSpPr>
        <p:spPr bwMode="auto">
          <a:xfrm>
            <a:off x="791580" y="3141493"/>
            <a:ext cx="2664296" cy="28803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nvGrpSpPr>
          <p:cNvPr id="91" name="グループ化 90"/>
          <p:cNvGrpSpPr/>
          <p:nvPr/>
        </p:nvGrpSpPr>
        <p:grpSpPr>
          <a:xfrm>
            <a:off x="1079612" y="3069485"/>
            <a:ext cx="2088232" cy="72008"/>
            <a:chOff x="1079612" y="3069485"/>
            <a:chExt cx="2088232" cy="72008"/>
          </a:xfrm>
        </p:grpSpPr>
        <p:sp>
          <p:nvSpPr>
            <p:cNvPr id="4" name="正方形/長方形 3"/>
            <p:cNvSpPr/>
            <p:nvPr/>
          </p:nvSpPr>
          <p:spPr bwMode="auto">
            <a:xfrm>
              <a:off x="1079612" y="30694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 name="正方形/長方形 4"/>
            <p:cNvSpPr/>
            <p:nvPr/>
          </p:nvSpPr>
          <p:spPr bwMode="auto">
            <a:xfrm>
              <a:off x="1907704" y="30694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 name="正方形/長方形 5"/>
            <p:cNvSpPr/>
            <p:nvPr/>
          </p:nvSpPr>
          <p:spPr bwMode="auto">
            <a:xfrm>
              <a:off x="2735796" y="30694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96" name="グループ化 95"/>
          <p:cNvGrpSpPr/>
          <p:nvPr/>
        </p:nvGrpSpPr>
        <p:grpSpPr>
          <a:xfrm>
            <a:off x="5400092" y="3068960"/>
            <a:ext cx="2664296" cy="360040"/>
            <a:chOff x="5400092" y="3068960"/>
            <a:chExt cx="2664296" cy="360040"/>
          </a:xfrm>
        </p:grpSpPr>
        <p:sp>
          <p:nvSpPr>
            <p:cNvPr id="13" name="正方形/長方形 12"/>
            <p:cNvSpPr/>
            <p:nvPr/>
          </p:nvSpPr>
          <p:spPr bwMode="auto">
            <a:xfrm>
              <a:off x="5400092" y="3140968"/>
              <a:ext cx="2664296" cy="28803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4" name="正方形/長方形 13"/>
            <p:cNvSpPr/>
            <p:nvPr/>
          </p:nvSpPr>
          <p:spPr bwMode="auto">
            <a:xfrm>
              <a:off x="5688124" y="3068960"/>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5" name="正方形/長方形 14"/>
            <p:cNvSpPr/>
            <p:nvPr/>
          </p:nvSpPr>
          <p:spPr bwMode="auto">
            <a:xfrm>
              <a:off x="6516216" y="3068960"/>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6" name="正方形/長方形 15"/>
            <p:cNvSpPr/>
            <p:nvPr/>
          </p:nvSpPr>
          <p:spPr bwMode="auto">
            <a:xfrm>
              <a:off x="7344308" y="3068960"/>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95" name="グループ化 94"/>
          <p:cNvGrpSpPr/>
          <p:nvPr/>
        </p:nvGrpSpPr>
        <p:grpSpPr>
          <a:xfrm>
            <a:off x="5688124" y="2996952"/>
            <a:ext cx="2088232" cy="72533"/>
            <a:chOff x="5688124" y="2996952"/>
            <a:chExt cx="2088232" cy="72533"/>
          </a:xfrm>
        </p:grpSpPr>
        <p:sp>
          <p:nvSpPr>
            <p:cNvPr id="27" name="正方形/長方形 26"/>
            <p:cNvSpPr/>
            <p:nvPr/>
          </p:nvSpPr>
          <p:spPr bwMode="auto">
            <a:xfrm>
              <a:off x="5688124" y="2996952"/>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8" name="正方形/長方形 27"/>
            <p:cNvSpPr/>
            <p:nvPr/>
          </p:nvSpPr>
          <p:spPr bwMode="auto">
            <a:xfrm>
              <a:off x="6408204" y="2996952"/>
              <a:ext cx="648072" cy="72533"/>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9" name="正方形/長方形 28"/>
            <p:cNvSpPr/>
            <p:nvPr/>
          </p:nvSpPr>
          <p:spPr bwMode="auto">
            <a:xfrm>
              <a:off x="7344308" y="2996952"/>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90" name="グループ化 89"/>
          <p:cNvGrpSpPr/>
          <p:nvPr/>
        </p:nvGrpSpPr>
        <p:grpSpPr>
          <a:xfrm>
            <a:off x="3061484" y="1772816"/>
            <a:ext cx="574412" cy="1080120"/>
            <a:chOff x="791579" y="1844824"/>
            <a:chExt cx="574412" cy="1080120"/>
          </a:xfrm>
        </p:grpSpPr>
        <p:sp>
          <p:nvSpPr>
            <p:cNvPr id="88" name="正方形/長方形 87"/>
            <p:cNvSpPr/>
            <p:nvPr/>
          </p:nvSpPr>
          <p:spPr bwMode="auto">
            <a:xfrm>
              <a:off x="791580" y="1844824"/>
              <a:ext cx="574411" cy="64807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89" name="台形 88"/>
            <p:cNvSpPr/>
            <p:nvPr/>
          </p:nvSpPr>
          <p:spPr bwMode="auto">
            <a:xfrm rot="10800000">
              <a:off x="791579" y="2492896"/>
              <a:ext cx="574411" cy="432048"/>
            </a:xfrm>
            <a:prstGeom prst="trapezoid">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92" name="グループ化 91"/>
          <p:cNvGrpSpPr/>
          <p:nvPr/>
        </p:nvGrpSpPr>
        <p:grpSpPr>
          <a:xfrm>
            <a:off x="5400918" y="1772816"/>
            <a:ext cx="574412" cy="1080120"/>
            <a:chOff x="791579" y="1844824"/>
            <a:chExt cx="574412" cy="1080120"/>
          </a:xfrm>
        </p:grpSpPr>
        <p:sp>
          <p:nvSpPr>
            <p:cNvPr id="93" name="正方形/長方形 92"/>
            <p:cNvSpPr/>
            <p:nvPr/>
          </p:nvSpPr>
          <p:spPr bwMode="auto">
            <a:xfrm>
              <a:off x="791580" y="1844824"/>
              <a:ext cx="574411" cy="64807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94" name="台形 93"/>
            <p:cNvSpPr/>
            <p:nvPr/>
          </p:nvSpPr>
          <p:spPr bwMode="auto">
            <a:xfrm rot="10800000">
              <a:off x="791579" y="2492896"/>
              <a:ext cx="574411" cy="432048"/>
            </a:xfrm>
            <a:prstGeom prst="trapezoid">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8" name="グループ化 7"/>
          <p:cNvGrpSpPr/>
          <p:nvPr/>
        </p:nvGrpSpPr>
        <p:grpSpPr>
          <a:xfrm>
            <a:off x="5400092" y="3861048"/>
            <a:ext cx="2664296" cy="1944741"/>
            <a:chOff x="5400092" y="3861048"/>
            <a:chExt cx="2664296" cy="1944741"/>
          </a:xfrm>
        </p:grpSpPr>
        <p:grpSp>
          <p:nvGrpSpPr>
            <p:cNvPr id="86" name="グループ化 85"/>
            <p:cNvGrpSpPr/>
            <p:nvPr/>
          </p:nvGrpSpPr>
          <p:grpSpPr>
            <a:xfrm>
              <a:off x="5400092" y="5013176"/>
              <a:ext cx="2664296" cy="792613"/>
              <a:chOff x="5400092" y="5013176"/>
              <a:chExt cx="2664296" cy="792613"/>
            </a:xfrm>
          </p:grpSpPr>
          <p:sp>
            <p:nvSpPr>
              <p:cNvPr id="18" name="正方形/長方形 17"/>
              <p:cNvSpPr/>
              <p:nvPr/>
            </p:nvSpPr>
            <p:spPr bwMode="auto">
              <a:xfrm>
                <a:off x="5400092" y="5517757"/>
                <a:ext cx="2664296" cy="28803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0" name="正方形/長方形 29"/>
              <p:cNvSpPr/>
              <p:nvPr/>
            </p:nvSpPr>
            <p:spPr bwMode="auto">
              <a:xfrm>
                <a:off x="5688124" y="5445224"/>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1" name="正方形/長方形 30"/>
              <p:cNvSpPr/>
              <p:nvPr/>
            </p:nvSpPr>
            <p:spPr bwMode="auto">
              <a:xfrm>
                <a:off x="6516216" y="5445224"/>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2" name="正方形/長方形 31"/>
              <p:cNvSpPr/>
              <p:nvPr/>
            </p:nvSpPr>
            <p:spPr bwMode="auto">
              <a:xfrm>
                <a:off x="7344308" y="5445224"/>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3" name="正方形/長方形 32"/>
              <p:cNvSpPr/>
              <p:nvPr/>
            </p:nvSpPr>
            <p:spPr bwMode="auto">
              <a:xfrm>
                <a:off x="5688124" y="5373216"/>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4" name="正方形/長方形 33"/>
              <p:cNvSpPr/>
              <p:nvPr/>
            </p:nvSpPr>
            <p:spPr bwMode="auto">
              <a:xfrm>
                <a:off x="6408204" y="5373216"/>
                <a:ext cx="648072" cy="72533"/>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5" name="正方形/長方形 34"/>
              <p:cNvSpPr/>
              <p:nvPr/>
            </p:nvSpPr>
            <p:spPr bwMode="auto">
              <a:xfrm>
                <a:off x="7344308" y="5373216"/>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6" name="正方形/長方形 35"/>
              <p:cNvSpPr/>
              <p:nvPr/>
            </p:nvSpPr>
            <p:spPr bwMode="auto">
              <a:xfrm>
                <a:off x="5688124" y="5301208"/>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7" name="正方形/長方形 36"/>
              <p:cNvSpPr/>
              <p:nvPr/>
            </p:nvSpPr>
            <p:spPr bwMode="auto">
              <a:xfrm>
                <a:off x="5688124" y="5229200"/>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8" name="正方形/長方形 37"/>
              <p:cNvSpPr/>
              <p:nvPr/>
            </p:nvSpPr>
            <p:spPr bwMode="auto">
              <a:xfrm>
                <a:off x="5688124" y="5157192"/>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9" name="正方形/長方形 38"/>
              <p:cNvSpPr/>
              <p:nvPr/>
            </p:nvSpPr>
            <p:spPr bwMode="auto">
              <a:xfrm>
                <a:off x="5688124" y="5085184"/>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0" name="正方形/長方形 39"/>
              <p:cNvSpPr/>
              <p:nvPr/>
            </p:nvSpPr>
            <p:spPr bwMode="auto">
              <a:xfrm>
                <a:off x="5688123" y="5013176"/>
                <a:ext cx="788783"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2" name="正方形/長方形 41"/>
              <p:cNvSpPr/>
              <p:nvPr/>
            </p:nvSpPr>
            <p:spPr bwMode="auto">
              <a:xfrm>
                <a:off x="7344308" y="5301208"/>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3" name="正方形/長方形 42"/>
              <p:cNvSpPr/>
              <p:nvPr/>
            </p:nvSpPr>
            <p:spPr bwMode="auto">
              <a:xfrm>
                <a:off x="7344308" y="5229200"/>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4" name="正方形/長方形 43"/>
              <p:cNvSpPr/>
              <p:nvPr/>
            </p:nvSpPr>
            <p:spPr bwMode="auto">
              <a:xfrm>
                <a:off x="7344308" y="5157192"/>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5" name="正方形/長方形 44"/>
              <p:cNvSpPr/>
              <p:nvPr/>
            </p:nvSpPr>
            <p:spPr bwMode="auto">
              <a:xfrm>
                <a:off x="7344308" y="5085184"/>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6" name="正方形/長方形 45"/>
              <p:cNvSpPr/>
              <p:nvPr/>
            </p:nvSpPr>
            <p:spPr bwMode="auto">
              <a:xfrm>
                <a:off x="6984268" y="5013176"/>
                <a:ext cx="79208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8" name="正方形/長方形 47"/>
              <p:cNvSpPr/>
              <p:nvPr/>
            </p:nvSpPr>
            <p:spPr bwMode="auto">
              <a:xfrm>
                <a:off x="6336196" y="5301208"/>
                <a:ext cx="79208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49" name="正方形/長方形 48"/>
              <p:cNvSpPr/>
              <p:nvPr/>
            </p:nvSpPr>
            <p:spPr bwMode="auto">
              <a:xfrm>
                <a:off x="6260883" y="5224091"/>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0" name="正方形/長方形 49"/>
              <p:cNvSpPr/>
              <p:nvPr/>
            </p:nvSpPr>
            <p:spPr bwMode="auto">
              <a:xfrm>
                <a:off x="6768244" y="5229977"/>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1" name="正方形/長方形 50"/>
              <p:cNvSpPr/>
              <p:nvPr/>
            </p:nvSpPr>
            <p:spPr bwMode="auto">
              <a:xfrm>
                <a:off x="6192180" y="5157969"/>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2" name="正方形/長方形 51"/>
              <p:cNvSpPr/>
              <p:nvPr/>
            </p:nvSpPr>
            <p:spPr bwMode="auto">
              <a:xfrm>
                <a:off x="6840252" y="5157969"/>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3" name="正方形/長方形 52"/>
              <p:cNvSpPr/>
              <p:nvPr/>
            </p:nvSpPr>
            <p:spPr bwMode="auto">
              <a:xfrm>
                <a:off x="6120172" y="5085961"/>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4" name="正方形/長方形 53"/>
              <p:cNvSpPr/>
              <p:nvPr/>
            </p:nvSpPr>
            <p:spPr bwMode="auto">
              <a:xfrm>
                <a:off x="6912260" y="5085184"/>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7" name="下矢印 6"/>
            <p:cNvSpPr/>
            <p:nvPr/>
          </p:nvSpPr>
          <p:spPr bwMode="auto">
            <a:xfrm>
              <a:off x="6029749" y="3861048"/>
              <a:ext cx="1404982" cy="720080"/>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10" name="グループ化 9"/>
          <p:cNvGrpSpPr/>
          <p:nvPr/>
        </p:nvGrpSpPr>
        <p:grpSpPr>
          <a:xfrm>
            <a:off x="791580" y="4793600"/>
            <a:ext cx="4140460" cy="1012189"/>
            <a:chOff x="791580" y="4793600"/>
            <a:chExt cx="4140460" cy="1012189"/>
          </a:xfrm>
        </p:grpSpPr>
        <p:grpSp>
          <p:nvGrpSpPr>
            <p:cNvPr id="85" name="グループ化 84"/>
            <p:cNvGrpSpPr/>
            <p:nvPr/>
          </p:nvGrpSpPr>
          <p:grpSpPr>
            <a:xfrm>
              <a:off x="791580" y="4793600"/>
              <a:ext cx="2664296" cy="1012189"/>
              <a:chOff x="791580" y="4793600"/>
              <a:chExt cx="2664296" cy="1012189"/>
            </a:xfrm>
          </p:grpSpPr>
          <p:sp>
            <p:nvSpPr>
              <p:cNvPr id="23" name="正方形/長方形 22"/>
              <p:cNvSpPr/>
              <p:nvPr/>
            </p:nvSpPr>
            <p:spPr bwMode="auto">
              <a:xfrm>
                <a:off x="791580" y="5517757"/>
                <a:ext cx="2664296" cy="28803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6" name="正方形/長方形 55"/>
              <p:cNvSpPr/>
              <p:nvPr/>
            </p:nvSpPr>
            <p:spPr bwMode="auto">
              <a:xfrm>
                <a:off x="1079612" y="5446093"/>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7" name="正方形/長方形 56"/>
              <p:cNvSpPr/>
              <p:nvPr/>
            </p:nvSpPr>
            <p:spPr bwMode="auto">
              <a:xfrm>
                <a:off x="1907704" y="5446093"/>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8" name="正方形/長方形 57"/>
              <p:cNvSpPr/>
              <p:nvPr/>
            </p:nvSpPr>
            <p:spPr bwMode="auto">
              <a:xfrm>
                <a:off x="2735796" y="5446093"/>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59" name="正方形/長方形 58"/>
              <p:cNvSpPr/>
              <p:nvPr/>
            </p:nvSpPr>
            <p:spPr bwMode="auto">
              <a:xfrm>
                <a:off x="1079612" y="53740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0" name="正方形/長方形 59"/>
              <p:cNvSpPr/>
              <p:nvPr/>
            </p:nvSpPr>
            <p:spPr bwMode="auto">
              <a:xfrm>
                <a:off x="1799692" y="5374085"/>
                <a:ext cx="648072" cy="72533"/>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1" name="正方形/長方形 60"/>
              <p:cNvSpPr/>
              <p:nvPr/>
            </p:nvSpPr>
            <p:spPr bwMode="auto">
              <a:xfrm>
                <a:off x="2735796" y="5374085"/>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2" name="正方形/長方形 61"/>
              <p:cNvSpPr/>
              <p:nvPr/>
            </p:nvSpPr>
            <p:spPr bwMode="auto">
              <a:xfrm>
                <a:off x="1079612" y="5302077"/>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3" name="正方形/長方形 62"/>
              <p:cNvSpPr/>
              <p:nvPr/>
            </p:nvSpPr>
            <p:spPr bwMode="auto">
              <a:xfrm>
                <a:off x="1079612" y="5230069"/>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4" name="正方形/長方形 63"/>
              <p:cNvSpPr/>
              <p:nvPr/>
            </p:nvSpPr>
            <p:spPr bwMode="auto">
              <a:xfrm>
                <a:off x="1079612" y="5158061"/>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5" name="正方形/長方形 64"/>
              <p:cNvSpPr/>
              <p:nvPr/>
            </p:nvSpPr>
            <p:spPr bwMode="auto">
              <a:xfrm>
                <a:off x="1079612" y="5086053"/>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6" name="正方形/長方形 65"/>
              <p:cNvSpPr/>
              <p:nvPr/>
            </p:nvSpPr>
            <p:spPr bwMode="auto">
              <a:xfrm>
                <a:off x="1079611" y="5014045"/>
                <a:ext cx="788783"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7" name="正方形/長方形 66"/>
              <p:cNvSpPr/>
              <p:nvPr/>
            </p:nvSpPr>
            <p:spPr bwMode="auto">
              <a:xfrm>
                <a:off x="2735796" y="5302077"/>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8" name="正方形/長方形 67"/>
              <p:cNvSpPr/>
              <p:nvPr/>
            </p:nvSpPr>
            <p:spPr bwMode="auto">
              <a:xfrm>
                <a:off x="2735796" y="5230069"/>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69" name="正方形/長方形 68"/>
              <p:cNvSpPr/>
              <p:nvPr/>
            </p:nvSpPr>
            <p:spPr bwMode="auto">
              <a:xfrm>
                <a:off x="2735796" y="5158061"/>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0" name="正方形/長方形 69"/>
              <p:cNvSpPr/>
              <p:nvPr/>
            </p:nvSpPr>
            <p:spPr bwMode="auto">
              <a:xfrm>
                <a:off x="2735796" y="5086053"/>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1" name="正方形/長方形 70"/>
              <p:cNvSpPr/>
              <p:nvPr/>
            </p:nvSpPr>
            <p:spPr bwMode="auto">
              <a:xfrm>
                <a:off x="2375756" y="5014045"/>
                <a:ext cx="79208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2" name="正方形/長方形 71"/>
              <p:cNvSpPr/>
              <p:nvPr/>
            </p:nvSpPr>
            <p:spPr bwMode="auto">
              <a:xfrm>
                <a:off x="1727684" y="5302077"/>
                <a:ext cx="79208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3" name="正方形/長方形 72"/>
              <p:cNvSpPr/>
              <p:nvPr/>
            </p:nvSpPr>
            <p:spPr bwMode="auto">
              <a:xfrm>
                <a:off x="1652371" y="5224960"/>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4" name="正方形/長方形 73"/>
              <p:cNvSpPr/>
              <p:nvPr/>
            </p:nvSpPr>
            <p:spPr bwMode="auto">
              <a:xfrm>
                <a:off x="2159732" y="5230846"/>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5" name="正方形/長方形 74"/>
              <p:cNvSpPr/>
              <p:nvPr/>
            </p:nvSpPr>
            <p:spPr bwMode="auto">
              <a:xfrm>
                <a:off x="1583668" y="5158838"/>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6" name="正方形/長方形 75"/>
              <p:cNvSpPr/>
              <p:nvPr/>
            </p:nvSpPr>
            <p:spPr bwMode="auto">
              <a:xfrm>
                <a:off x="2231740" y="5158838"/>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7" name="正方形/長方形 76"/>
              <p:cNvSpPr/>
              <p:nvPr/>
            </p:nvSpPr>
            <p:spPr bwMode="auto">
              <a:xfrm>
                <a:off x="1511660" y="5086830"/>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8" name="正方形/長方形 77"/>
              <p:cNvSpPr/>
              <p:nvPr/>
            </p:nvSpPr>
            <p:spPr bwMode="auto">
              <a:xfrm>
                <a:off x="2303748" y="5086053"/>
                <a:ext cx="432048"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79" name="正方形/長方形 78"/>
              <p:cNvSpPr/>
              <p:nvPr/>
            </p:nvSpPr>
            <p:spPr bwMode="auto">
              <a:xfrm>
                <a:off x="1079611" y="4937616"/>
                <a:ext cx="720081"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80" name="正方形/長方形 79"/>
              <p:cNvSpPr/>
              <p:nvPr/>
            </p:nvSpPr>
            <p:spPr bwMode="auto">
              <a:xfrm>
                <a:off x="2447764" y="4937616"/>
                <a:ext cx="720080"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81" name="正方形/長方形 80"/>
              <p:cNvSpPr/>
              <p:nvPr/>
            </p:nvSpPr>
            <p:spPr bwMode="auto">
              <a:xfrm>
                <a:off x="1079611" y="4865608"/>
                <a:ext cx="648073"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82" name="正方形/長方形 81"/>
              <p:cNvSpPr/>
              <p:nvPr/>
            </p:nvSpPr>
            <p:spPr bwMode="auto">
              <a:xfrm>
                <a:off x="2519772" y="4865608"/>
                <a:ext cx="648072"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83" name="正方形/長方形 82"/>
              <p:cNvSpPr/>
              <p:nvPr/>
            </p:nvSpPr>
            <p:spPr bwMode="auto">
              <a:xfrm>
                <a:off x="1079611" y="4793600"/>
                <a:ext cx="572761"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84" name="正方形/長方形 83"/>
              <p:cNvSpPr/>
              <p:nvPr/>
            </p:nvSpPr>
            <p:spPr bwMode="auto">
              <a:xfrm>
                <a:off x="2591780" y="4793600"/>
                <a:ext cx="576956" cy="72008"/>
              </a:xfrm>
              <a:prstGeom prst="rect">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9" name="左矢印 8"/>
            <p:cNvSpPr/>
            <p:nvPr/>
          </p:nvSpPr>
          <p:spPr bwMode="auto">
            <a:xfrm>
              <a:off x="3995936" y="4916018"/>
              <a:ext cx="936104" cy="688153"/>
            </a:xfrm>
            <a:prstGeom prst="lef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Tree>
    <p:extLst>
      <p:ext uri="{BB962C8B-B14F-4D97-AF65-F5344CB8AC3E}">
        <p14:creationId xmlns:p14="http://schemas.microsoft.com/office/powerpoint/2010/main" val="15961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92"/>
                                        </p:tgtEl>
                                        <p:attrNameLst>
                                          <p:attrName>ppt_x</p:attrName>
                                          <p:attrName>ppt_y</p:attrName>
                                        </p:attrNameLst>
                                      </p:cBhvr>
                                    </p:animMotion>
                                  </p:childTnLst>
                                </p:cTn>
                              </p:par>
                              <p:par>
                                <p:cTn id="7" presetID="22" presetClass="entr" presetSubtype="8" fill="hold" nodeType="withEffect">
                                  <p:stCondLst>
                                    <p:cond delay="200"/>
                                  </p:stCondLst>
                                  <p:childTnLst>
                                    <p:set>
                                      <p:cBhvr>
                                        <p:cTn id="8" dur="1" fill="hold">
                                          <p:stCondLst>
                                            <p:cond delay="0"/>
                                          </p:stCondLst>
                                        </p:cTn>
                                        <p:tgtEl>
                                          <p:spTgt spid="95"/>
                                        </p:tgtEl>
                                        <p:attrNameLst>
                                          <p:attrName>style.visibility</p:attrName>
                                        </p:attrNameLst>
                                      </p:cBhvr>
                                      <p:to>
                                        <p:strVal val="visible"/>
                                      </p:to>
                                    </p:set>
                                    <p:animEffect transition="in" filter="wipe(left)">
                                      <p:cBhvr>
                                        <p:cTn id="9" dur="1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a:t>
            </a:r>
            <a:endParaRPr kumimoji="1" lang="ja-JP" altLang="en-US" dirty="0"/>
          </a:p>
        </p:txBody>
      </p:sp>
      <p:pic>
        <p:nvPicPr>
          <p:cNvPr id="5122" name="Picture 2" descr="C:\Users\SHOJIO~1\AppData\Local\Temp\ScreenCl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37304"/>
            <a:ext cx="4032448" cy="349452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39553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特定のデータが、一切の著作権、特許などの制御メカニズムの制限なしで、全ての人が望むように利用・再掲載できるような形で入手できるべきであるという</a:t>
            </a:r>
            <a:r>
              <a:rPr kumimoji="0" lang="ja-JP" altLang="en-US" dirty="0" smtClean="0">
                <a:solidFill>
                  <a:schemeClr val="bg1"/>
                </a:solidFill>
                <a:latin typeface="+mn-lt"/>
                <a:ea typeface="+mn-ea"/>
              </a:rPr>
              <a:t>アイデア </a:t>
            </a:r>
            <a:r>
              <a:rPr kumimoji="0" lang="en-US" altLang="ja-JP" dirty="0" smtClean="0">
                <a:solidFill>
                  <a:schemeClr val="bg1"/>
                </a:solidFill>
                <a:latin typeface="+mn-lt"/>
                <a:ea typeface="+mn-ea"/>
              </a:rPr>
              <a:t>(Wikipedia)</a:t>
            </a:r>
            <a:endParaRPr kumimoji="0" lang="ja-JP" altLang="en-US" dirty="0">
              <a:solidFill>
                <a:schemeClr val="bg1"/>
              </a:solidFill>
              <a:latin typeface="+mn-lt"/>
              <a:ea typeface="+mn-ea"/>
            </a:endParaRPr>
          </a:p>
        </p:txBody>
      </p:sp>
      <p:sp>
        <p:nvSpPr>
          <p:cNvPr id="4" name="正方形/長方形 3"/>
          <p:cNvSpPr/>
          <p:nvPr/>
        </p:nvSpPr>
        <p:spPr bwMode="auto">
          <a:xfrm>
            <a:off x="471601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行政や公的機関などが業務で蓄積した情報を、利用しやすい形で広く公開</a:t>
            </a:r>
            <a:r>
              <a:rPr kumimoji="0" lang="ja-JP" altLang="en-US" dirty="0" smtClean="0">
                <a:solidFill>
                  <a:schemeClr val="bg1"/>
                </a:solidFill>
                <a:latin typeface="+mn-lt"/>
                <a:ea typeface="+mn-ea"/>
              </a:rPr>
              <a:t>する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日経コンピュータ</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
        <p:nvSpPr>
          <p:cNvPr id="6" name="正方形/長方形 5"/>
          <p:cNvSpPr/>
          <p:nvPr/>
        </p:nvSpPr>
        <p:spPr bwMode="auto">
          <a:xfrm>
            <a:off x="4716016" y="3037304"/>
            <a:ext cx="4032448" cy="111177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気象庁</a:t>
            </a:r>
            <a:endParaRPr kumimoji="0" lang="en-US" altLang="ja-JP" sz="2800" dirty="0" smtClean="0">
              <a:solidFill>
                <a:schemeClr val="bg1"/>
              </a:solidFill>
              <a:latin typeface="+mn-lt"/>
              <a:ea typeface="+mn-ea"/>
            </a:endParaRPr>
          </a:p>
          <a:p>
            <a:pPr algn="ctr">
              <a:spcBef>
                <a:spcPct val="20000"/>
              </a:spcBef>
            </a:pPr>
            <a:r>
              <a:rPr kumimoji="0" lang="en-US" altLang="ja-JP" dirty="0">
                <a:solidFill>
                  <a:schemeClr val="bg1"/>
                </a:solidFill>
                <a:latin typeface="+mn-lt"/>
                <a:ea typeface="+mn-ea"/>
              </a:rPr>
              <a:t>2013</a:t>
            </a:r>
            <a:r>
              <a:rPr kumimoji="0" lang="ja-JP" altLang="en-US" dirty="0">
                <a:solidFill>
                  <a:schemeClr val="bg1"/>
                </a:solidFill>
                <a:latin typeface="+mn-lt"/>
                <a:ea typeface="+mn-ea"/>
              </a:rPr>
              <a:t>年</a:t>
            </a:r>
            <a:r>
              <a:rPr kumimoji="0" lang="en-US" altLang="ja-JP" dirty="0">
                <a:solidFill>
                  <a:schemeClr val="bg1"/>
                </a:solidFill>
                <a:latin typeface="+mn-lt"/>
                <a:ea typeface="+mn-ea"/>
              </a:rPr>
              <a:t>5</a:t>
            </a:r>
            <a:r>
              <a:rPr kumimoji="0" lang="ja-JP" altLang="en-US" dirty="0">
                <a:solidFill>
                  <a:schemeClr val="bg1"/>
                </a:solidFill>
                <a:latin typeface="+mn-lt"/>
                <a:ea typeface="+mn-ea"/>
              </a:rPr>
              <a:t>月</a:t>
            </a:r>
            <a:r>
              <a:rPr kumimoji="0" lang="en-US" altLang="ja-JP" dirty="0">
                <a:solidFill>
                  <a:schemeClr val="bg1"/>
                </a:solidFill>
                <a:latin typeface="+mn-lt"/>
                <a:ea typeface="+mn-ea"/>
              </a:rPr>
              <a:t>1</a:t>
            </a:r>
            <a:r>
              <a:rPr kumimoji="0" lang="ja-JP" altLang="en-US" dirty="0" smtClean="0">
                <a:solidFill>
                  <a:schemeClr val="bg1"/>
                </a:solidFill>
                <a:latin typeface="+mn-lt"/>
                <a:ea typeface="+mn-ea"/>
              </a:rPr>
              <a:t>日、過去の気象データを無料で公開</a:t>
            </a:r>
            <a:endParaRPr kumimoji="0" lang="ja-JP" altLang="en-US" dirty="0">
              <a:solidFill>
                <a:schemeClr val="bg1"/>
              </a:solidFill>
              <a:latin typeface="+mn-lt"/>
              <a:ea typeface="+mn-ea"/>
            </a:endParaRPr>
          </a:p>
        </p:txBody>
      </p:sp>
      <p:sp>
        <p:nvSpPr>
          <p:cNvPr id="7" name="正方形/長方形 6"/>
          <p:cNvSpPr/>
          <p:nvPr/>
        </p:nvSpPr>
        <p:spPr bwMode="auto">
          <a:xfrm>
            <a:off x="4716016" y="4293096"/>
            <a:ext cx="4032448"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それまで有料で入手または自社でデータを蓄積していたが、それを無料で利用できるようになった</a:t>
            </a:r>
            <a:endParaRPr kumimoji="0" lang="ja-JP" altLang="en-US" dirty="0">
              <a:solidFill>
                <a:schemeClr val="bg1"/>
              </a:solidFill>
              <a:latin typeface="+mn-lt"/>
              <a:ea typeface="+mn-ea"/>
            </a:endParaRPr>
          </a:p>
        </p:txBody>
      </p:sp>
      <p:sp>
        <p:nvSpPr>
          <p:cNvPr id="8" name="正方形/長方形 7"/>
          <p:cNvSpPr/>
          <p:nvPr/>
        </p:nvSpPr>
        <p:spPr bwMode="auto">
          <a:xfrm>
            <a:off x="4716016" y="5561856"/>
            <a:ext cx="4032448" cy="9699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様々な規模の企業が様々な用途に利用可能→データ再利用の可能性</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11363036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経産省のオープンデータポータル</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04900"/>
            <a:ext cx="72009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897468" y="5877272"/>
            <a:ext cx="2274982" cy="369332"/>
          </a:xfrm>
          <a:prstGeom prst="rect">
            <a:avLst/>
          </a:prstGeom>
        </p:spPr>
        <p:txBody>
          <a:bodyPr wrap="none">
            <a:spAutoFit/>
          </a:bodyPr>
          <a:lstStyle/>
          <a:p>
            <a:r>
              <a:rPr lang="en-US" altLang="ja-JP" dirty="0"/>
              <a:t>http://datameti.go.jp/</a:t>
            </a:r>
            <a:endParaRPr lang="ja-JP" altLang="en-US" dirty="0"/>
          </a:p>
        </p:txBody>
      </p:sp>
    </p:spTree>
    <p:extLst>
      <p:ext uri="{BB962C8B-B14F-4D97-AF65-F5344CB8AC3E}">
        <p14:creationId xmlns:p14="http://schemas.microsoft.com/office/powerpoint/2010/main" val="8857161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7213"/>
            <a:ext cx="909637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652120" y="6021288"/>
            <a:ext cx="3403496" cy="369332"/>
          </a:xfrm>
          <a:prstGeom prst="rect">
            <a:avLst/>
          </a:prstGeom>
        </p:spPr>
        <p:txBody>
          <a:bodyPr wrap="none">
            <a:spAutoFit/>
          </a:bodyPr>
          <a:lstStyle/>
          <a:p>
            <a:r>
              <a:rPr lang="en-US" altLang="ja-JP" dirty="0"/>
              <a:t>http://opengovernmentdata.org/</a:t>
            </a:r>
            <a:endParaRPr lang="ja-JP" altLang="en-US" dirty="0"/>
          </a:p>
        </p:txBody>
      </p:sp>
    </p:spTree>
    <p:extLst>
      <p:ext uri="{BB962C8B-B14F-4D97-AF65-F5344CB8AC3E}">
        <p14:creationId xmlns:p14="http://schemas.microsoft.com/office/powerpoint/2010/main" val="33549375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83" y="548680"/>
            <a:ext cx="8400231" cy="525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348863" y="6137719"/>
            <a:ext cx="3518912" cy="369332"/>
          </a:xfrm>
          <a:prstGeom prst="rect">
            <a:avLst/>
          </a:prstGeom>
        </p:spPr>
        <p:txBody>
          <a:bodyPr wrap="none">
            <a:spAutoFit/>
          </a:bodyPr>
          <a:lstStyle/>
          <a:p>
            <a:r>
              <a:rPr lang="en-US" altLang="ja-JP" dirty="0"/>
              <a:t>http://opendatahandbook.org/en/</a:t>
            </a:r>
            <a:endParaRPr lang="ja-JP" altLang="en-US" dirty="0"/>
          </a:p>
        </p:txBody>
      </p:sp>
    </p:spTree>
    <p:extLst>
      <p:ext uri="{BB962C8B-B14F-4D97-AF65-F5344CB8AC3E}">
        <p14:creationId xmlns:p14="http://schemas.microsoft.com/office/powerpoint/2010/main" val="1610638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OJIO~1\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1226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683568"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無関心</a:t>
            </a:r>
          </a:p>
        </p:txBody>
      </p:sp>
      <p:sp>
        <p:nvSpPr>
          <p:cNvPr id="7" name="正方形/長方形 6"/>
          <p:cNvSpPr/>
          <p:nvPr/>
        </p:nvSpPr>
        <p:spPr bwMode="auto">
          <a:xfrm>
            <a:off x="3347864"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混乱</a:t>
            </a:r>
            <a:endParaRPr kumimoji="0" lang="ja-JP" altLang="en-US" sz="2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5940152" y="3946376"/>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困難</a:t>
            </a:r>
          </a:p>
        </p:txBody>
      </p:sp>
      <p:sp>
        <p:nvSpPr>
          <p:cNvPr id="9" name="正方形/長方形 8"/>
          <p:cNvSpPr/>
          <p:nvPr/>
        </p:nvSpPr>
        <p:spPr bwMode="auto">
          <a:xfrm>
            <a:off x="683568"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費用</a:t>
            </a:r>
          </a:p>
        </p:txBody>
      </p:sp>
      <p:sp>
        <p:nvSpPr>
          <p:cNvPr id="10" name="正方形/長方形 9"/>
          <p:cNvSpPr/>
          <p:nvPr/>
        </p:nvSpPr>
        <p:spPr bwMode="auto">
          <a:xfrm>
            <a:off x="3347864"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スタッフ</a:t>
            </a:r>
          </a:p>
        </p:txBody>
      </p:sp>
      <p:sp>
        <p:nvSpPr>
          <p:cNvPr id="11" name="正方形/長方形 10"/>
          <p:cNvSpPr/>
          <p:nvPr/>
        </p:nvSpPr>
        <p:spPr bwMode="auto">
          <a:xfrm>
            <a:off x="5940152" y="4746848"/>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合法性</a:t>
            </a:r>
          </a:p>
        </p:txBody>
      </p:sp>
      <p:sp>
        <p:nvSpPr>
          <p:cNvPr id="12" name="正方形/長方形 11"/>
          <p:cNvSpPr/>
          <p:nvPr/>
        </p:nvSpPr>
        <p:spPr bwMode="auto">
          <a:xfrm>
            <a:off x="683568"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正確さ</a:t>
            </a:r>
          </a:p>
        </p:txBody>
      </p:sp>
      <p:sp>
        <p:nvSpPr>
          <p:cNvPr id="13" name="正方形/長方形 12"/>
          <p:cNvSpPr/>
          <p:nvPr/>
        </p:nvSpPr>
        <p:spPr bwMode="auto">
          <a:xfrm>
            <a:off x="3347864"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プライバシー</a:t>
            </a:r>
          </a:p>
        </p:txBody>
      </p:sp>
      <p:sp>
        <p:nvSpPr>
          <p:cNvPr id="14" name="正方形/長方形 13"/>
          <p:cNvSpPr/>
          <p:nvPr/>
        </p:nvSpPr>
        <p:spPr bwMode="auto">
          <a:xfrm>
            <a:off x="5940152" y="5547320"/>
            <a:ext cx="2448272" cy="64807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紛失</a:t>
            </a:r>
          </a:p>
        </p:txBody>
      </p:sp>
    </p:spTree>
    <p:extLst>
      <p:ext uri="{BB962C8B-B14F-4D97-AF65-F5344CB8AC3E}">
        <p14:creationId xmlns:p14="http://schemas.microsoft.com/office/powerpoint/2010/main" val="21287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278306" y="4038600"/>
            <a:ext cx="25683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smtClean="0">
                <a:solidFill>
                  <a:srgbClr val="0000CC"/>
                </a:solidFill>
                <a:latin typeface="+mn-lt"/>
                <a:ea typeface="+mn-ea"/>
              </a:rPr>
              <a:t>オープン時代の</a:t>
            </a:r>
            <a:endParaRPr lang="en-US" altLang="ja-JP" sz="2800" smtClean="0">
              <a:solidFill>
                <a:srgbClr val="0000CC"/>
              </a:solidFill>
              <a:latin typeface="+mn-lt"/>
              <a:ea typeface="+mn-ea"/>
            </a:endParaRPr>
          </a:p>
          <a:p>
            <a:pPr algn="ctr" eaLnBrk="1" hangingPunct="1">
              <a:defRPr/>
            </a:pPr>
            <a:r>
              <a:rPr lang="en-US" altLang="ja-JP" sz="2800" smtClean="0">
                <a:solidFill>
                  <a:srgbClr val="0000CC"/>
                </a:solidFill>
                <a:latin typeface="+mn-lt"/>
                <a:ea typeface="+mn-ea"/>
              </a:rPr>
              <a:t>IT</a:t>
            </a:r>
            <a:r>
              <a:rPr lang="ja-JP" altLang="en-US" sz="2800" smtClean="0">
                <a:solidFill>
                  <a:srgbClr val="0000CC"/>
                </a:solidFill>
                <a:latin typeface="+mn-lt"/>
                <a:ea typeface="+mn-ea"/>
              </a:rPr>
              <a:t>ビジネス</a:t>
            </a:r>
            <a:endParaRPr lang="en-US" altLang="ja-JP" sz="2800" smtClean="0">
              <a:solidFill>
                <a:srgbClr val="0000CC"/>
              </a:solidFill>
              <a:latin typeface="+mn-lt"/>
              <a:ea typeface="+mn-ea"/>
            </a:endParaRPr>
          </a:p>
        </p:txBody>
      </p:sp>
    </p:spTree>
    <p:extLst>
      <p:ext uri="{BB962C8B-B14F-4D97-AF65-F5344CB8AC3E}">
        <p14:creationId xmlns:p14="http://schemas.microsoft.com/office/powerpoint/2010/main" val="23474084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「損して得を取る」ビジネスモデル</a:t>
            </a:r>
            <a:endParaRPr kumimoji="1" lang="ja-JP" altLang="en-US" dirty="0"/>
          </a:p>
        </p:txBody>
      </p:sp>
      <p:pic>
        <p:nvPicPr>
          <p:cNvPr id="3074" name="Picture 2" descr="http://www.welcomekyushu.jp/hospitality/yurukyara/img/kumamoto/p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1829"/>
            <a:ext cx="4191000" cy="31242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4514528" y="2177766"/>
            <a:ext cx="4032448" cy="2952328"/>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latin typeface="+mn-lt"/>
                <a:ea typeface="+mn-ea"/>
              </a:rPr>
              <a:t>発表後しばらくはキャラクターを使用した商品開発などは</a:t>
            </a:r>
            <a:r>
              <a:rPr kumimoji="0" lang="ja-JP" altLang="en-US" sz="2000" dirty="0" smtClean="0">
                <a:latin typeface="+mn-lt"/>
                <a:ea typeface="+mn-ea"/>
              </a:rPr>
              <a:t>不可で</a:t>
            </a:r>
            <a:r>
              <a:rPr kumimoji="0" lang="ja-JP" altLang="en-US" sz="2000" dirty="0">
                <a:latin typeface="+mn-lt"/>
                <a:ea typeface="+mn-ea"/>
              </a:rPr>
              <a:t>あったが、著作権を熊本県が買い上げることにより、</a:t>
            </a:r>
            <a:r>
              <a:rPr kumimoji="0" lang="en-US" altLang="ja-JP" sz="2000" dirty="0">
                <a:latin typeface="+mn-lt"/>
                <a:ea typeface="+mn-ea"/>
              </a:rPr>
              <a:t>2010</a:t>
            </a:r>
            <a:r>
              <a:rPr kumimoji="0" lang="ja-JP" altLang="en-US" sz="2000" dirty="0">
                <a:latin typeface="+mn-lt"/>
                <a:ea typeface="+mn-ea"/>
              </a:rPr>
              <a:t>年</a:t>
            </a:r>
            <a:r>
              <a:rPr kumimoji="0" lang="en-US" altLang="ja-JP" sz="2000" dirty="0">
                <a:latin typeface="+mn-lt"/>
                <a:ea typeface="+mn-ea"/>
              </a:rPr>
              <a:t>12</a:t>
            </a:r>
            <a:r>
              <a:rPr kumimoji="0" lang="ja-JP" altLang="en-US" sz="2000" dirty="0">
                <a:latin typeface="+mn-lt"/>
                <a:ea typeface="+mn-ea"/>
              </a:rPr>
              <a:t>月</a:t>
            </a:r>
            <a:r>
              <a:rPr kumimoji="0" lang="en-US" altLang="ja-JP" sz="2000" dirty="0">
                <a:latin typeface="+mn-lt"/>
                <a:ea typeface="+mn-ea"/>
              </a:rPr>
              <a:t>24</a:t>
            </a:r>
            <a:r>
              <a:rPr kumimoji="0" lang="ja-JP" altLang="en-US" sz="2000" dirty="0">
                <a:latin typeface="+mn-lt"/>
                <a:ea typeface="+mn-ea"/>
              </a:rPr>
              <a:t>日以降は携帯ストラップやぬいぐるみなどの商品開発・グッズ販売においても県の許可を得た上で（当面の間は）無料で使用可能と</a:t>
            </a:r>
            <a:r>
              <a:rPr kumimoji="0" lang="ja-JP" altLang="en-US" sz="2000" dirty="0" smtClean="0">
                <a:latin typeface="+mn-lt"/>
                <a:ea typeface="+mn-ea"/>
              </a:rPr>
              <a:t>なった。</a:t>
            </a:r>
            <a:r>
              <a:rPr kumimoji="0" lang="en-US" altLang="ja-JP" sz="2000" dirty="0" smtClean="0">
                <a:latin typeface="+mn-lt"/>
                <a:ea typeface="+mn-ea"/>
              </a:rPr>
              <a:t>(Wikipedia)</a:t>
            </a:r>
            <a:endParaRPr kumimoji="0" lang="ja-JP" altLang="en-US" sz="2000" dirty="0">
              <a:latin typeface="+mn-lt"/>
              <a:ea typeface="+mn-ea"/>
            </a:endParaRPr>
          </a:p>
        </p:txBody>
      </p:sp>
    </p:spTree>
    <p:extLst>
      <p:ext uri="{BB962C8B-B14F-4D97-AF65-F5344CB8AC3E}">
        <p14:creationId xmlns:p14="http://schemas.microsoft.com/office/powerpoint/2010/main" val="74713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Apple 1</a:t>
            </a:r>
            <a:endParaRPr kumimoji="1" lang="ja-JP" altLang="en-US"/>
          </a:p>
        </p:txBody>
      </p:sp>
      <p:sp>
        <p:nvSpPr>
          <p:cNvPr id="3" name="コンテンツ プレースホルダー 2"/>
          <p:cNvSpPr>
            <a:spLocks noGrp="1"/>
          </p:cNvSpPr>
          <p:nvPr>
            <p:ph idx="1"/>
          </p:nvPr>
        </p:nvSpPr>
        <p:spPr>
          <a:xfrm>
            <a:off x="4932040" y="1292044"/>
            <a:ext cx="3672408" cy="3888432"/>
          </a:xfrm>
        </p:spPr>
        <p:txBody>
          <a:bodyPr/>
          <a:lstStyle/>
          <a:p>
            <a:r>
              <a:rPr kumimoji="1" lang="en-US" altLang="ja-JP" smtClean="0"/>
              <a:t>CPU	MOS6502</a:t>
            </a:r>
          </a:p>
          <a:p>
            <a:r>
              <a:rPr lang="ja-JP" altLang="en-US" smtClean="0"/>
              <a:t>クロック</a:t>
            </a:r>
            <a:r>
              <a:rPr lang="en-US" altLang="ja-JP" smtClean="0"/>
              <a:t>	1MHz</a:t>
            </a:r>
            <a:endParaRPr kumimoji="1" lang="en-US" altLang="ja-JP" smtClean="0"/>
          </a:p>
          <a:p>
            <a:r>
              <a:rPr lang="ja-JP" altLang="en-US" smtClean="0"/>
              <a:t>メモリ</a:t>
            </a:r>
            <a:r>
              <a:rPr lang="en-US" altLang="ja-JP" smtClean="0"/>
              <a:t>	4Kbyte</a:t>
            </a:r>
          </a:p>
          <a:p>
            <a:r>
              <a:rPr kumimoji="1" lang="ja-JP" altLang="en-US" smtClean="0"/>
              <a:t>アドレス</a:t>
            </a:r>
            <a:r>
              <a:rPr kumimoji="1" lang="en-US" altLang="ja-JP" smtClean="0"/>
              <a:t>	16bit</a:t>
            </a:r>
          </a:p>
          <a:p>
            <a:r>
              <a:rPr lang="ja-JP" altLang="en-US" smtClean="0"/>
              <a:t>データ</a:t>
            </a:r>
            <a:r>
              <a:rPr lang="en-US" altLang="ja-JP" smtClean="0"/>
              <a:t>	8bit</a:t>
            </a:r>
          </a:p>
          <a:p>
            <a:r>
              <a:rPr lang="ja-JP" altLang="en-US" smtClean="0"/>
              <a:t>価格</a:t>
            </a:r>
            <a:r>
              <a:rPr lang="en-US" altLang="ja-JP" smtClean="0"/>
              <a:t>	$666.66</a:t>
            </a:r>
          </a:p>
          <a:p>
            <a:r>
              <a:rPr kumimoji="1" lang="ja-JP" altLang="en-US" smtClean="0"/>
              <a:t>発売</a:t>
            </a:r>
            <a:r>
              <a:rPr kumimoji="1" lang="en-US" altLang="ja-JP" smtClean="0"/>
              <a:t>	1976</a:t>
            </a:r>
            <a:r>
              <a:rPr kumimoji="1" lang="ja-JP" altLang="en-US" smtClean="0"/>
              <a:t>年春</a:t>
            </a:r>
            <a:endParaRPr kumimoji="1" lang="en-US" altLang="ja-JP" smtClean="0"/>
          </a:p>
          <a:p>
            <a:r>
              <a:rPr lang="ja-JP" altLang="en-US" smtClean="0"/>
              <a:t>ブートローダ</a:t>
            </a:r>
            <a:endParaRPr lang="en-US" altLang="ja-JP" smtClean="0"/>
          </a:p>
          <a:p>
            <a:r>
              <a:rPr lang="ja-JP" altLang="en-US" smtClean="0"/>
              <a:t>カセットテープ</a:t>
            </a:r>
            <a:r>
              <a:rPr lang="en-US" altLang="ja-JP" smtClean="0"/>
              <a:t>I/F</a:t>
            </a:r>
          </a:p>
          <a:p>
            <a:r>
              <a:rPr kumimoji="1" lang="ja-JP" altLang="en-US" smtClean="0"/>
              <a:t>ビデオ</a:t>
            </a:r>
            <a:r>
              <a:rPr kumimoji="1" lang="en-US" altLang="ja-JP" smtClean="0"/>
              <a:t>I/F</a:t>
            </a:r>
          </a:p>
          <a:p>
            <a:r>
              <a:rPr lang="ja-JP" altLang="en-US" smtClean="0"/>
              <a:t>キーボード</a:t>
            </a:r>
            <a:r>
              <a:rPr lang="en-US" altLang="ja-JP"/>
              <a:t>I/F</a:t>
            </a:r>
            <a:endParaRPr kumimoji="1" lang="ja-JP" altLang="en-US"/>
          </a:p>
        </p:txBody>
      </p:sp>
      <p:pic>
        <p:nvPicPr>
          <p:cNvPr id="4098" name="Picture 2" descr="ap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65104"/>
            <a:ext cx="2304256" cy="19224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omepage3.nifty.com/old_apple_world/Apple1/apple-1-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3600400" cy="21771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homepage3.nifty.com/old_apple_world/Apple1/apple-1-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429000"/>
            <a:ext cx="2160240" cy="66558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123728" y="6165304"/>
            <a:ext cx="1923925" cy="307777"/>
          </a:xfrm>
          <a:prstGeom prst="rect">
            <a:avLst/>
          </a:prstGeom>
          <a:noFill/>
        </p:spPr>
        <p:txBody>
          <a:bodyPr wrap="none" rtlCol="0">
            <a:spAutoFit/>
          </a:bodyPr>
          <a:lstStyle/>
          <a:p>
            <a:r>
              <a:rPr kumimoji="1" lang="ja-JP" altLang="en-US" sz="1400" smtClean="0"/>
              <a:t>ユーザー自作のケース</a:t>
            </a:r>
            <a:endParaRPr kumimoji="1" lang="ja-JP" altLang="en-US" sz="1400"/>
          </a:p>
        </p:txBody>
      </p:sp>
    </p:spTree>
    <p:extLst>
      <p:ext uri="{BB962C8B-B14F-4D97-AF65-F5344CB8AC3E}">
        <p14:creationId xmlns:p14="http://schemas.microsoft.com/office/powerpoint/2010/main" val="13889998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グレイトフル・デッド</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3972145" cy="544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bwMode="auto">
          <a:xfrm>
            <a:off x="4644447" y="2060848"/>
            <a:ext cx="417646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録音自由</a:t>
            </a:r>
            <a:endParaRPr kumimoji="0" lang="ja-JP" altLang="en-US" sz="2000" dirty="0">
              <a:solidFill>
                <a:schemeClr val="bg1"/>
              </a:solidFill>
              <a:latin typeface="+mn-lt"/>
              <a:ea typeface="+mn-ea"/>
            </a:endParaRPr>
          </a:p>
        </p:txBody>
      </p:sp>
      <p:sp>
        <p:nvSpPr>
          <p:cNvPr id="5" name="正方形/長方形 4"/>
          <p:cNvSpPr/>
          <p:nvPr/>
        </p:nvSpPr>
        <p:spPr bwMode="auto">
          <a:xfrm>
            <a:off x="4644447" y="3149352"/>
            <a:ext cx="417646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テープ交換自由</a:t>
            </a:r>
            <a:endParaRPr kumimoji="0" lang="ja-JP" altLang="en-US" sz="2000" dirty="0">
              <a:solidFill>
                <a:schemeClr val="bg1"/>
              </a:solidFill>
              <a:latin typeface="+mn-lt"/>
              <a:ea typeface="+mn-ea"/>
            </a:endParaRPr>
          </a:p>
        </p:txBody>
      </p:sp>
      <p:sp>
        <p:nvSpPr>
          <p:cNvPr id="6" name="正方形/長方形 5"/>
          <p:cNvSpPr/>
          <p:nvPr/>
        </p:nvSpPr>
        <p:spPr bwMode="auto">
          <a:xfrm>
            <a:off x="4644008" y="4983138"/>
            <a:ext cx="4176464" cy="14401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コンサートへの動員</a:t>
            </a:r>
            <a:endParaRPr kumimoji="0" lang="en-US" altLang="ja-JP" sz="2800" dirty="0" smtClean="0">
              <a:solidFill>
                <a:schemeClr val="bg1"/>
              </a:solidFill>
              <a:latin typeface="+mn-lt"/>
              <a:ea typeface="+mn-ea"/>
            </a:endParaRPr>
          </a:p>
          <a:p>
            <a:pPr algn="ctr">
              <a:spcBef>
                <a:spcPct val="20000"/>
              </a:spcBef>
            </a:pPr>
            <a:r>
              <a:rPr kumimoji="0" lang="ja-JP" altLang="en-US" sz="2800" dirty="0" smtClean="0">
                <a:solidFill>
                  <a:schemeClr val="bg1"/>
                </a:solidFill>
                <a:latin typeface="+mn-lt"/>
                <a:ea typeface="+mn-ea"/>
              </a:rPr>
              <a:t>＝高収益</a:t>
            </a:r>
            <a:endParaRPr kumimoji="0" lang="en-US" altLang="ja-JP" sz="2800" dirty="0" smtClean="0">
              <a:solidFill>
                <a:schemeClr val="bg1"/>
              </a:solidFill>
              <a:latin typeface="+mn-lt"/>
              <a:ea typeface="+mn-ea"/>
            </a:endParaRPr>
          </a:p>
        </p:txBody>
      </p:sp>
      <p:sp>
        <p:nvSpPr>
          <p:cNvPr id="7" name="正方形/長方形 6"/>
          <p:cNvSpPr/>
          <p:nvPr/>
        </p:nvSpPr>
        <p:spPr bwMode="auto">
          <a:xfrm>
            <a:off x="4644447" y="980728"/>
            <a:ext cx="4176464"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レコード販売から</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コンサート活動へのシフト</a:t>
            </a:r>
            <a:endParaRPr kumimoji="0" lang="ja-JP" altLang="en-US" sz="2000" dirty="0">
              <a:solidFill>
                <a:schemeClr val="bg1"/>
              </a:solidFill>
              <a:latin typeface="+mn-lt"/>
              <a:ea typeface="+mn-ea"/>
            </a:endParaRPr>
          </a:p>
        </p:txBody>
      </p:sp>
      <p:sp>
        <p:nvSpPr>
          <p:cNvPr id="4" name="下矢印 3"/>
          <p:cNvSpPr/>
          <p:nvPr/>
        </p:nvSpPr>
        <p:spPr bwMode="auto">
          <a:xfrm>
            <a:off x="5904587" y="4221088"/>
            <a:ext cx="1656184"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16567344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クリエイティブ・コモンズ</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7"/>
            <a:ext cx="6087709" cy="54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1378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オープンで無ければ生き残れない</a:t>
            </a:r>
            <a:endParaRPr lang="ja-JP" altLang="en-US"/>
          </a:p>
        </p:txBody>
      </p:sp>
      <p:sp>
        <p:nvSpPr>
          <p:cNvPr id="3" name="コンテンツ プレースホルダー 2"/>
          <p:cNvSpPr>
            <a:spLocks noGrp="1"/>
          </p:cNvSpPr>
          <p:nvPr>
            <p:ph idx="1"/>
          </p:nvPr>
        </p:nvSpPr>
        <p:spPr>
          <a:xfrm>
            <a:off x="457200" y="1189053"/>
            <a:ext cx="8435280" cy="4525963"/>
          </a:xfrm>
        </p:spPr>
        <p:txBody>
          <a:bodyPr/>
          <a:lstStyle/>
          <a:p>
            <a:r>
              <a:rPr lang="ja-JP" altLang="en-US" dirty="0" smtClean="0"/>
              <a:t>開発プロセスの民主化</a:t>
            </a:r>
            <a:endParaRPr lang="en-US" altLang="ja-JP" dirty="0" smtClean="0"/>
          </a:p>
          <a:p>
            <a:pPr lvl="1"/>
            <a:r>
              <a:rPr lang="ja-JP" altLang="en-US" dirty="0" smtClean="0"/>
              <a:t>ベンダーもユーザーも開発プロセスに参加できる</a:t>
            </a:r>
            <a:endParaRPr lang="en-US" altLang="ja-JP" dirty="0" smtClean="0"/>
          </a:p>
          <a:p>
            <a:pPr lvl="1"/>
            <a:r>
              <a:rPr lang="ja-JP" altLang="en-US" dirty="0" smtClean="0"/>
              <a:t>皆で力を合わせ、成果物を共有</a:t>
            </a:r>
            <a:endParaRPr lang="en-US" altLang="ja-JP" dirty="0" smtClean="0"/>
          </a:p>
          <a:p>
            <a:pPr lvl="1"/>
            <a:r>
              <a:rPr lang="ja-JP" altLang="en-US" dirty="0" smtClean="0"/>
              <a:t>成果の独り占めは許されない</a:t>
            </a:r>
          </a:p>
          <a:p>
            <a:r>
              <a:rPr lang="ja-JP" altLang="en-US" dirty="0" smtClean="0"/>
              <a:t>一人勝ちは許されない</a:t>
            </a:r>
            <a:endParaRPr lang="en-US" altLang="ja-JP" dirty="0" smtClean="0"/>
          </a:p>
          <a:p>
            <a:pPr lvl="1"/>
            <a:r>
              <a:rPr lang="ja-JP" altLang="en-US" dirty="0" smtClean="0"/>
              <a:t>ベンダーは自社技術を標準化したいが、他社はそれを阻止したい</a:t>
            </a:r>
            <a:endParaRPr lang="en-US" altLang="ja-JP" dirty="0" smtClean="0"/>
          </a:p>
          <a:p>
            <a:pPr lvl="1"/>
            <a:r>
              <a:rPr lang="en-US" altLang="ja-JP" dirty="0" smtClean="0"/>
              <a:t>2</a:t>
            </a:r>
            <a:r>
              <a:rPr lang="ja-JP" altLang="en-US" dirty="0" smtClean="0"/>
              <a:t>位以下のベンダーとユーザーが結集して技術を標準化</a:t>
            </a:r>
            <a:endParaRPr lang="en-US" altLang="ja-JP" dirty="0" smtClean="0"/>
          </a:p>
          <a:p>
            <a:pPr lvl="1"/>
            <a:r>
              <a:rPr lang="ja-JP" altLang="en-US" dirty="0" smtClean="0"/>
              <a:t>業界</a:t>
            </a:r>
            <a:r>
              <a:rPr lang="en-US" altLang="ja-JP" dirty="0" smtClean="0"/>
              <a:t>1</a:t>
            </a:r>
            <a:r>
              <a:rPr lang="ja-JP" altLang="en-US" dirty="0" smtClean="0"/>
              <a:t>位の企業といえどもそれを無視できない</a:t>
            </a:r>
            <a:endParaRPr lang="en-US" altLang="ja-JP" dirty="0" smtClean="0"/>
          </a:p>
          <a:p>
            <a:r>
              <a:rPr lang="ja-JP" altLang="en-US" dirty="0" smtClean="0"/>
              <a:t>オープン化の道</a:t>
            </a:r>
            <a:endParaRPr lang="en-US" altLang="ja-JP" dirty="0" smtClean="0"/>
          </a:p>
          <a:p>
            <a:pPr lvl="1"/>
            <a:r>
              <a:rPr lang="ja-JP" altLang="en-US" dirty="0" smtClean="0"/>
              <a:t>ソース、</a:t>
            </a:r>
            <a:r>
              <a:rPr lang="en-US" altLang="ja-JP" dirty="0" smtClean="0"/>
              <a:t>API</a:t>
            </a:r>
            <a:r>
              <a:rPr lang="ja-JP" altLang="en-US" dirty="0" err="1" smtClean="0"/>
              <a:t>、</a:t>
            </a:r>
            <a:r>
              <a:rPr lang="ja-JP" altLang="en-US" dirty="0" smtClean="0"/>
              <a:t>仕様、設計図、開発プロセス、利用権の公開</a:t>
            </a:r>
            <a:endParaRPr lang="en-US" altLang="ja-JP" dirty="0" smtClean="0"/>
          </a:p>
          <a:p>
            <a:pPr lvl="1"/>
            <a:r>
              <a:rPr lang="ja-JP" altLang="en-US" dirty="0" smtClean="0"/>
              <a:t>自社技術のオープン化を進め、他社のリソースを集める</a:t>
            </a:r>
            <a:endParaRPr lang="en-US" altLang="ja-JP" dirty="0" smtClean="0"/>
          </a:p>
          <a:p>
            <a:pPr lvl="1"/>
            <a:r>
              <a:rPr lang="ja-JP" altLang="en-US" dirty="0" smtClean="0"/>
              <a:t>オープン技術をうまく使って自社のリソースを節約し、他の部分で差別化を図る</a:t>
            </a:r>
            <a:endParaRPr lang="en-US" altLang="ja-JP" dirty="0" smtClean="0"/>
          </a:p>
        </p:txBody>
      </p:sp>
    </p:spTree>
    <p:extLst>
      <p:ext uri="{BB962C8B-B14F-4D97-AF65-F5344CB8AC3E}">
        <p14:creationId xmlns:p14="http://schemas.microsoft.com/office/powerpoint/2010/main" val="1097323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Apple II (1977)</a:t>
            </a:r>
            <a:endParaRPr kumimoji="1" lang="ja-JP" altLang="en-US"/>
          </a:p>
        </p:txBody>
      </p:sp>
      <p:sp>
        <p:nvSpPr>
          <p:cNvPr id="3" name="コンテンツ プレースホルダー 2"/>
          <p:cNvSpPr>
            <a:spLocks noGrp="1"/>
          </p:cNvSpPr>
          <p:nvPr>
            <p:ph idx="1"/>
          </p:nvPr>
        </p:nvSpPr>
        <p:spPr>
          <a:xfrm>
            <a:off x="3491880" y="1189053"/>
            <a:ext cx="5544616" cy="4832235"/>
          </a:xfrm>
        </p:spPr>
        <p:txBody>
          <a:bodyPr/>
          <a:lstStyle/>
          <a:p>
            <a:r>
              <a:rPr kumimoji="1" lang="ja-JP" altLang="en-US" dirty="0" smtClean="0"/>
              <a:t>オールインワンパッケージ</a:t>
            </a:r>
            <a:endParaRPr kumimoji="1" lang="en-US" altLang="ja-JP" dirty="0" smtClean="0"/>
          </a:p>
          <a:p>
            <a:r>
              <a:rPr lang="ja-JP" altLang="en-US" dirty="0" smtClean="0"/>
              <a:t>標準でカラーグラフィックスを装備</a:t>
            </a:r>
            <a:endParaRPr lang="en-US" altLang="ja-JP" dirty="0" smtClean="0"/>
          </a:p>
          <a:p>
            <a:pPr lvl="1"/>
            <a:r>
              <a:rPr kumimoji="1" lang="en-US" altLang="ja-JP" dirty="0" smtClean="0"/>
              <a:t>280x192 (6</a:t>
            </a:r>
            <a:r>
              <a:rPr kumimoji="1" lang="ja-JP" altLang="en-US" dirty="0" smtClean="0"/>
              <a:t>色</a:t>
            </a:r>
            <a:r>
              <a:rPr kumimoji="1" lang="en-US" altLang="ja-JP" dirty="0" smtClean="0"/>
              <a:t>)</a:t>
            </a:r>
          </a:p>
          <a:p>
            <a:r>
              <a:rPr lang="en-US" altLang="ja-JP" dirty="0" err="1" smtClean="0"/>
              <a:t>Woz</a:t>
            </a:r>
            <a:r>
              <a:rPr lang="en-US" altLang="ja-JP" dirty="0" smtClean="0"/>
              <a:t> Integer BASIC (6K BASIC)</a:t>
            </a:r>
          </a:p>
          <a:p>
            <a:r>
              <a:rPr lang="en-US" altLang="ja-JP" dirty="0" smtClean="0"/>
              <a:t>Microsoft BASIC (10K BASIC)</a:t>
            </a:r>
          </a:p>
          <a:p>
            <a:r>
              <a:rPr kumimoji="1" lang="ja-JP" altLang="en-US" dirty="0" smtClean="0"/>
              <a:t>拡張</a:t>
            </a:r>
            <a:r>
              <a:rPr lang="ja-JP" altLang="en-US" dirty="0" smtClean="0"/>
              <a:t>スロット、ゲームポート</a:t>
            </a:r>
            <a:endParaRPr kumimoji="1" lang="en-US" altLang="ja-JP" dirty="0" smtClean="0"/>
          </a:p>
          <a:p>
            <a:r>
              <a:rPr lang="en-US" altLang="ja-JP" dirty="0" smtClean="0"/>
              <a:t>MOS 6502 (1MHz)</a:t>
            </a:r>
          </a:p>
          <a:p>
            <a:r>
              <a:rPr kumimoji="1" lang="en-US" altLang="ja-JP" dirty="0" smtClean="0"/>
              <a:t>RAM 4KB-48KB</a:t>
            </a:r>
            <a:endParaRPr kumimoji="1" lang="en-US" altLang="ja-JP" dirty="0"/>
          </a:p>
          <a:p>
            <a:r>
              <a:rPr lang="en-US" altLang="ja-JP" dirty="0" smtClean="0"/>
              <a:t>$1,298 (4KB RAM)</a:t>
            </a:r>
          </a:p>
        </p:txBody>
      </p:sp>
      <p:pic>
        <p:nvPicPr>
          <p:cNvPr id="7170" name="Picture 2" descr="subLOGIC Flight Simulator II for Apple II - Chicago Meigs Field 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2520280" cy="1732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pple II compute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2541458"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bwMode="auto">
          <a:xfrm>
            <a:off x="251520" y="5589240"/>
            <a:ext cx="2952328" cy="720080"/>
          </a:xfrm>
          <a:prstGeom prst="roundRect">
            <a:avLst/>
          </a:prstGeom>
          <a:solidFill>
            <a:schemeClr val="bg1"/>
          </a:solidFill>
          <a:ln w="38100" cap="flat" cmpd="sng" algn="ctr">
            <a:solidFill>
              <a:srgbClr val="4168A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1982</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年までに累計</a:t>
            </a:r>
            <a:r>
              <a:rPr kumimoji="0" lang="en-US" altLang="ja-JP" sz="1400" b="0" i="0" u="none" strike="noStrike" cap="none" normalizeH="0" baseline="0" smtClean="0">
                <a:ln>
                  <a:noFill/>
                </a:ln>
                <a:solidFill>
                  <a:srgbClr val="484848"/>
                </a:solidFill>
                <a:effectLst/>
                <a:latin typeface="Arial" charset="0"/>
                <a:ea typeface="HG丸ｺﾞｼｯｸM-PRO" pitchFamily="50" charset="-128"/>
              </a:rPr>
              <a:t>75</a:t>
            </a:r>
            <a:r>
              <a:rPr kumimoji="0" lang="ja-JP" altLang="en-US" sz="1400" b="0" i="0" u="none" strike="noStrike" cap="none" normalizeH="0" baseline="0" smtClean="0">
                <a:ln>
                  <a:noFill/>
                </a:ln>
                <a:solidFill>
                  <a:srgbClr val="484848"/>
                </a:solidFill>
                <a:effectLst/>
                <a:latin typeface="Arial" charset="0"/>
                <a:ea typeface="HG丸ｺﾞｼｯｸM-PRO" pitchFamily="50" charset="-128"/>
              </a:rPr>
              <a:t>万台を出荷</a:t>
            </a:r>
            <a:endParaRPr kumimoji="0" lang="en-US" altLang="ja-JP" sz="1400" b="0" i="0" u="none" strike="noStrike" cap="none" normalizeH="0" baseline="0" smtClean="0">
              <a:ln>
                <a:noFill/>
              </a:ln>
              <a:solidFill>
                <a:srgbClr val="484848"/>
              </a:solidFill>
              <a:effectLst/>
              <a:latin typeface="Arial" charset="0"/>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a:solidFill>
                  <a:srgbClr val="484848"/>
                </a:solidFill>
                <a:ea typeface="HG丸ｺﾞｼｯｸM-PRO" pitchFamily="50" charset="-128"/>
              </a:rPr>
              <a:t>1984</a:t>
            </a:r>
            <a:r>
              <a:rPr kumimoji="0" lang="ja-JP" altLang="en-US" sz="1400">
                <a:solidFill>
                  <a:srgbClr val="484848"/>
                </a:solidFill>
                <a:ea typeface="HG丸ｺﾞｼｯｸM-PRO" pitchFamily="50" charset="-128"/>
              </a:rPr>
              <a:t>年末まで</a:t>
            </a:r>
            <a:r>
              <a:rPr kumimoji="0" lang="ja-JP" altLang="en-US" sz="1400" smtClean="0">
                <a:solidFill>
                  <a:srgbClr val="484848"/>
                </a:solidFill>
                <a:ea typeface="HG丸ｺﾞｼｯｸM-PRO" pitchFamily="50" charset="-128"/>
              </a:rPr>
              <a:t>に類型</a:t>
            </a:r>
            <a:r>
              <a:rPr kumimoji="0" lang="en-US" altLang="ja-JP" sz="1400" smtClean="0">
                <a:solidFill>
                  <a:srgbClr val="484848"/>
                </a:solidFill>
                <a:ea typeface="HG丸ｺﾞｼｯｸM-PRO" pitchFamily="50" charset="-128"/>
              </a:rPr>
              <a:t>200</a:t>
            </a:r>
            <a:r>
              <a:rPr kumimoji="0" lang="ja-JP" altLang="en-US" sz="1400">
                <a:solidFill>
                  <a:srgbClr val="484848"/>
                </a:solidFill>
                <a:ea typeface="HG丸ｺﾞｼｯｸM-PRO" pitchFamily="50" charset="-128"/>
              </a:rPr>
              <a:t>万台</a:t>
            </a: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3563888" y="5301208"/>
            <a:ext cx="5328592" cy="7920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回路図、</a:t>
            </a:r>
            <a:r>
              <a:rPr kumimoji="0" lang="en-US" altLang="ja-JP" sz="2000" dirty="0" smtClean="0">
                <a:solidFill>
                  <a:schemeClr val="bg1"/>
                </a:solidFill>
                <a:latin typeface="+mn-lt"/>
                <a:ea typeface="+mn-ea"/>
              </a:rPr>
              <a:t>OS API</a:t>
            </a:r>
            <a:r>
              <a:rPr kumimoji="0" lang="ja-JP" altLang="en-US" sz="2000" dirty="0" smtClean="0">
                <a:solidFill>
                  <a:schemeClr val="bg1"/>
                </a:solidFill>
                <a:latin typeface="+mn-lt"/>
                <a:ea typeface="+mn-ea"/>
              </a:rPr>
              <a:t>を公開してサードパーティソフトや周辺機器の開発を推奨</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661905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ビジネス向けキラーアプリ </a:t>
            </a:r>
            <a:r>
              <a:rPr kumimoji="1" lang="en-US" altLang="ja-JP" smtClean="0"/>
              <a:t>- Visicalc (1979)</a:t>
            </a:r>
            <a:endParaRPr kumimoji="1" lang="ja-JP" altLang="en-US"/>
          </a:p>
        </p:txBody>
      </p:sp>
      <p:sp>
        <p:nvSpPr>
          <p:cNvPr id="3" name="コンテンツ プレースホルダー 2"/>
          <p:cNvSpPr>
            <a:spLocks noGrp="1"/>
          </p:cNvSpPr>
          <p:nvPr>
            <p:ph idx="1"/>
          </p:nvPr>
        </p:nvSpPr>
        <p:spPr>
          <a:xfrm>
            <a:off x="2987824" y="1958447"/>
            <a:ext cx="5904656" cy="3270753"/>
          </a:xfrm>
        </p:spPr>
        <p:txBody>
          <a:bodyPr/>
          <a:lstStyle/>
          <a:p>
            <a:r>
              <a:rPr kumimoji="1" lang="ja-JP" altLang="en-US" dirty="0" smtClean="0"/>
              <a:t>世界初のパソコン用表計算ソフト</a:t>
            </a:r>
            <a:endParaRPr kumimoji="1" lang="en-US" altLang="ja-JP" dirty="0" smtClean="0"/>
          </a:p>
          <a:p>
            <a:r>
              <a:rPr lang="en-US" altLang="ja-JP" dirty="0" smtClean="0"/>
              <a:t>Apple II</a:t>
            </a:r>
            <a:r>
              <a:rPr lang="ja-JP" altLang="en-US" dirty="0" smtClean="0"/>
              <a:t>用に開発</a:t>
            </a:r>
            <a:endParaRPr lang="en-US" altLang="ja-JP" dirty="0" smtClean="0"/>
          </a:p>
          <a:p>
            <a:pPr lvl="1"/>
            <a:r>
              <a:rPr kumimoji="1" lang="ja-JP" altLang="en-US" dirty="0"/>
              <a:t>米国ビジネスマン</a:t>
            </a:r>
            <a:r>
              <a:rPr kumimoji="1" lang="ja-JP" altLang="en-US" dirty="0" smtClean="0"/>
              <a:t>の確定申告用に大ヒット</a:t>
            </a:r>
            <a:endParaRPr kumimoji="1" lang="en-US" altLang="ja-JP" dirty="0" smtClean="0"/>
          </a:p>
          <a:p>
            <a:pPr lvl="1"/>
            <a:r>
              <a:rPr lang="ja-JP" altLang="en-US" dirty="0" smtClean="0"/>
              <a:t>それまでホビー用途が主流だった</a:t>
            </a:r>
            <a:r>
              <a:rPr lang="en-US" altLang="ja-JP" dirty="0" smtClean="0"/>
              <a:t>Apple II</a:t>
            </a:r>
            <a:r>
              <a:rPr lang="ja-JP" altLang="en-US" dirty="0" smtClean="0"/>
              <a:t>のビジネス分野での活用が始まる</a:t>
            </a:r>
            <a:endParaRPr lang="en-US" altLang="ja-JP" dirty="0" smtClean="0"/>
          </a:p>
          <a:p>
            <a:endParaRPr kumimoji="1" lang="en-US" altLang="ja-JP" dirty="0" smtClean="0"/>
          </a:p>
          <a:p>
            <a:r>
              <a:rPr kumimoji="1" lang="en-US" altLang="ja-JP" dirty="0" smtClean="0"/>
              <a:t>IBM</a:t>
            </a:r>
            <a:r>
              <a:rPr kumimoji="1" lang="ja-JP" altLang="en-US" dirty="0" smtClean="0"/>
              <a:t>が</a:t>
            </a:r>
            <a:r>
              <a:rPr kumimoji="1" lang="en-US" altLang="ja-JP" dirty="0" smtClean="0"/>
              <a:t>PC</a:t>
            </a:r>
            <a:r>
              <a:rPr lang="ja-JP" altLang="en-US" dirty="0" err="1"/>
              <a:t>への</a:t>
            </a:r>
            <a:r>
              <a:rPr kumimoji="1" lang="ja-JP" altLang="en-US" dirty="0" smtClean="0"/>
              <a:t>参入を本格的に検討するきっかけとなったとされる</a:t>
            </a:r>
            <a:endParaRPr kumimoji="1" lang="ja-JP" altLang="en-US" dirty="0"/>
          </a:p>
        </p:txBody>
      </p:sp>
      <p:pic>
        <p:nvPicPr>
          <p:cNvPr id="12290" name="Picture 2" descr="http://iland.ua/images/v1/postimg/image/articles/2006/visical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381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74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spcBef>
            <a:spcPct val="20000"/>
          </a:spcBef>
          <a:defRPr kumimoji="0" sz="2000" dirty="0">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9336</TotalTime>
  <Words>4294</Words>
  <Application>Microsoft Office PowerPoint</Application>
  <PresentationFormat>画面に合わせる (4:3)</PresentationFormat>
  <Paragraphs>815</Paragraphs>
  <Slides>72</Slides>
  <Notes>23</Notes>
  <HiddenSlides>0</HiddenSlides>
  <MMClips>0</MMClips>
  <ScaleCrop>false</ScaleCrop>
  <HeadingPairs>
    <vt:vector size="4" baseType="variant">
      <vt:variant>
        <vt:lpstr>テーマ</vt:lpstr>
      </vt:variant>
      <vt:variant>
        <vt:i4>2</vt:i4>
      </vt:variant>
      <vt:variant>
        <vt:lpstr>スライド タイトル</vt:lpstr>
      </vt:variant>
      <vt:variant>
        <vt:i4>72</vt:i4>
      </vt:variant>
    </vt:vector>
  </HeadingPairs>
  <TitlesOfParts>
    <vt:vector size="74" baseType="lpstr">
      <vt:lpstr>0905_Juku</vt:lpstr>
      <vt:lpstr>906_Juku</vt:lpstr>
      <vt:lpstr>"オープン"のトレンドとビジネス戦略</vt:lpstr>
      <vt:lpstr>Agenda</vt:lpstr>
      <vt:lpstr>ITにおける「オープン化」の歴史</vt:lpstr>
      <vt:lpstr>PowerPoint プレゼンテーション</vt:lpstr>
      <vt:lpstr>IBMが作り出した「アーキテクチャー」</vt:lpstr>
      <vt:lpstr>世界初の「個人向け」コンピュータ</vt:lpstr>
      <vt:lpstr>Apple 1</vt:lpstr>
      <vt:lpstr>Apple II (1977)</vt:lpstr>
      <vt:lpstr>ビジネス向けキラーアプリ - Visicalc (1979)</vt:lpstr>
      <vt:lpstr>IBM PC (1981)</vt:lpstr>
      <vt:lpstr>Macintosh (1984)</vt:lpstr>
      <vt:lpstr>IBM PC/AT (1984)</vt:lpstr>
      <vt:lpstr>IBM PC/ATと互換機</vt:lpstr>
      <vt:lpstr>PowerPoint プレゼンテーション</vt:lpstr>
      <vt:lpstr>OSSは「十分使える」</vt:lpstr>
      <vt:lpstr>Linuxは今や基幹業務にも採用</vt:lpstr>
      <vt:lpstr>ユーザーにとってのOSSのメリット</vt:lpstr>
      <vt:lpstr>クラウドに期待される価値の違い</vt:lpstr>
      <vt:lpstr>PowerPoint プレゼンテーション</vt:lpstr>
      <vt:lpstr>２つのオープンソース</vt:lpstr>
      <vt:lpstr>リチャード・ストールマン</vt:lpstr>
      <vt:lpstr>GNUプロジェクト30周年</vt:lpstr>
      <vt:lpstr>フリー(自由)ソフトウェアとは</vt:lpstr>
      <vt:lpstr>ソフトウェアのライセンス(使用許諾)</vt:lpstr>
      <vt:lpstr>GPL の何が問題なのか？</vt:lpstr>
      <vt:lpstr>たとえば、本IT塾のPPTファイルは</vt:lpstr>
      <vt:lpstr>「ビジネスで使いやすい」オープンソースとは</vt:lpstr>
      <vt:lpstr>オープンソースソフトウェアの定義</vt:lpstr>
      <vt:lpstr>OSSライセンスの採用状況</vt:lpstr>
      <vt:lpstr>フリーウェア、フリーソフトウェア、OSS</vt:lpstr>
      <vt:lpstr>PowerPoint プレゼンテーション</vt:lpstr>
      <vt:lpstr>ディストリビューション</vt:lpstr>
      <vt:lpstr>Linuxディストリビューションの誕生</vt:lpstr>
      <vt:lpstr>Linuxの転機／IBMによるコミットメント</vt:lpstr>
      <vt:lpstr>「ディストリビューション」と「サブスクリプション」</vt:lpstr>
      <vt:lpstr>サブスクリプション・モデル</vt:lpstr>
      <vt:lpstr>オープンソース開発の実際</vt:lpstr>
      <vt:lpstr>Linuxの開発・ビジネスモデル（RHEL）</vt:lpstr>
      <vt:lpstr>OSSに関連するIBMの動き</vt:lpstr>
      <vt:lpstr>IBMとオープン</vt:lpstr>
      <vt:lpstr>IBM社内の開発者同士でコミュニケーションを取ることを禁止</vt:lpstr>
      <vt:lpstr>PowerPoint プレゼンテーション</vt:lpstr>
      <vt:lpstr>例えばセキュリティ・アプライアンスの場合</vt:lpstr>
      <vt:lpstr>OSSはベンダーにとってもメリットがある</vt:lpstr>
      <vt:lpstr>OSSに参入するベンダーの思惑</vt:lpstr>
      <vt:lpstr>オープン化への潮流</vt:lpstr>
      <vt:lpstr>PowerPoint プレゼンテーション</vt:lpstr>
      <vt:lpstr>コミュニティの組織化と開発の安定化</vt:lpstr>
      <vt:lpstr>FoundationとSponsorship</vt:lpstr>
      <vt:lpstr>Mozillaの収益源は？</vt:lpstr>
      <vt:lpstr>オープンソースのビジネスモデル</vt:lpstr>
      <vt:lpstr>Foundation方式が増える</vt:lpstr>
      <vt:lpstr>「企業の色」は嫌われる</vt:lpstr>
      <vt:lpstr>オープン時代のソフトウェアビジネス</vt:lpstr>
      <vt:lpstr>PowerPoint プレゼンテーション</vt:lpstr>
      <vt:lpstr>オープン・クラウドの動向</vt:lpstr>
      <vt:lpstr>オープンソース・ハードウェア</vt:lpstr>
      <vt:lpstr>Open Source Hardware</vt:lpstr>
      <vt:lpstr>3Dプリンタ</vt:lpstr>
      <vt:lpstr>3Dプリンタの種類</vt:lpstr>
      <vt:lpstr>積層型の原理</vt:lpstr>
      <vt:lpstr>積層型の原理</vt:lpstr>
      <vt:lpstr>オープンデータ</vt:lpstr>
      <vt:lpstr>経産省のオープンデータポータル</vt:lpstr>
      <vt:lpstr>PowerPoint プレゼンテーション</vt:lpstr>
      <vt:lpstr>PowerPoint プレゼンテーション</vt:lpstr>
      <vt:lpstr>PowerPoint プレゼンテーション</vt:lpstr>
      <vt:lpstr>PowerPoint プレゼンテーション</vt:lpstr>
      <vt:lpstr>「損して得を取る」ビジネスモデル</vt:lpstr>
      <vt:lpstr>グレイトフル・デッド</vt:lpstr>
      <vt:lpstr>クリエイティブ・コモンズ</vt:lpstr>
      <vt:lpstr>オープンで無ければ生き残れない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Windows ユーザー</cp:lastModifiedBy>
  <cp:revision>1740</cp:revision>
  <dcterms:created xsi:type="dcterms:W3CDTF">2008-07-07T05:29:44Z</dcterms:created>
  <dcterms:modified xsi:type="dcterms:W3CDTF">2013-10-29T08:28:30Z</dcterms:modified>
</cp:coreProperties>
</file>