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 id="2147484413" r:id="rId2"/>
  </p:sldMasterIdLst>
  <p:notesMasterIdLst>
    <p:notesMasterId r:id="rId56"/>
  </p:notesMasterIdLst>
  <p:handoutMasterIdLst>
    <p:handoutMasterId r:id="rId57"/>
  </p:handoutMasterIdLst>
  <p:sldIdLst>
    <p:sldId id="774" r:id="rId3"/>
    <p:sldId id="861" r:id="rId4"/>
    <p:sldId id="857" r:id="rId5"/>
    <p:sldId id="859" r:id="rId6"/>
    <p:sldId id="794" r:id="rId7"/>
    <p:sldId id="797" r:id="rId8"/>
    <p:sldId id="795" r:id="rId9"/>
    <p:sldId id="796" r:id="rId10"/>
    <p:sldId id="798" r:id="rId11"/>
    <p:sldId id="799" r:id="rId12"/>
    <p:sldId id="800" r:id="rId13"/>
    <p:sldId id="863" r:id="rId14"/>
    <p:sldId id="802" r:id="rId15"/>
    <p:sldId id="803" r:id="rId16"/>
    <p:sldId id="866" r:id="rId17"/>
    <p:sldId id="804" r:id="rId18"/>
    <p:sldId id="805" r:id="rId19"/>
    <p:sldId id="806" r:id="rId20"/>
    <p:sldId id="807" r:id="rId21"/>
    <p:sldId id="808" r:id="rId22"/>
    <p:sldId id="865" r:id="rId23"/>
    <p:sldId id="867" r:id="rId24"/>
    <p:sldId id="810" r:id="rId25"/>
    <p:sldId id="811" r:id="rId26"/>
    <p:sldId id="876" r:id="rId27"/>
    <p:sldId id="874" r:id="rId28"/>
    <p:sldId id="815" r:id="rId29"/>
    <p:sldId id="890" r:id="rId30"/>
    <p:sldId id="877" r:id="rId31"/>
    <p:sldId id="850" r:id="rId32"/>
    <p:sldId id="884" r:id="rId33"/>
    <p:sldId id="885" r:id="rId34"/>
    <p:sldId id="883" r:id="rId35"/>
    <p:sldId id="848" r:id="rId36"/>
    <p:sldId id="889" r:id="rId37"/>
    <p:sldId id="886" r:id="rId38"/>
    <p:sldId id="878" r:id="rId39"/>
    <p:sldId id="887" r:id="rId40"/>
    <p:sldId id="869" r:id="rId41"/>
    <p:sldId id="871" r:id="rId42"/>
    <p:sldId id="881" r:id="rId43"/>
    <p:sldId id="880" r:id="rId44"/>
    <p:sldId id="879" r:id="rId45"/>
    <p:sldId id="891" r:id="rId46"/>
    <p:sldId id="892" r:id="rId47"/>
    <p:sldId id="821" r:id="rId48"/>
    <p:sldId id="823" r:id="rId49"/>
    <p:sldId id="838" r:id="rId50"/>
    <p:sldId id="864" r:id="rId51"/>
    <p:sldId id="820" r:id="rId52"/>
    <p:sldId id="824" r:id="rId53"/>
    <p:sldId id="819" r:id="rId54"/>
    <p:sldId id="870" r:id="rId55"/>
  </p:sldIdLst>
  <p:sldSz cx="9144000" cy="6858000" type="screen4x3"/>
  <p:notesSz cx="6735763" cy="97996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FF3300"/>
    <a:srgbClr val="FFA893"/>
    <a:srgbClr val="83A0CF"/>
    <a:srgbClr val="5F84C1"/>
    <a:srgbClr val="FF9933"/>
    <a:srgbClr val="C4E59F"/>
    <a:srgbClr val="4168A7"/>
    <a:srgbClr val="CC3300"/>
    <a:srgbClr val="BED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34" autoAdjust="0"/>
    <p:restoredTop sz="97436" autoAdjust="0"/>
  </p:normalViewPr>
  <p:slideViewPr>
    <p:cSldViewPr>
      <p:cViewPr>
        <p:scale>
          <a:sx n="73" d="100"/>
          <a:sy n="73" d="100"/>
        </p:scale>
        <p:origin x="-90" y="-33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ea typeface="ＭＳ Ｐゴシック" pitchFamily="50" charset="-128"/>
              </a:defRPr>
            </a:lvl1pPr>
          </a:lstStyle>
          <a:p>
            <a:pPr>
              <a:defRPr/>
            </a:pPr>
            <a:fld id="{0AA14E4A-D519-4207-AB9F-25D9B750305D}" type="datetimeFigureOut">
              <a:rPr lang="ja-JP" altLang="en-US"/>
              <a:pPr>
                <a:defRPr/>
              </a:pPr>
              <a:t>2014/2/26</a:t>
            </a:fld>
            <a:endParaRPr lang="ja-JP" altLang="en-US"/>
          </a:p>
        </p:txBody>
      </p:sp>
      <p:sp>
        <p:nvSpPr>
          <p:cNvPr id="4" name="フッター プレースホルダ 3"/>
          <p:cNvSpPr>
            <a:spLocks noGrp="1"/>
          </p:cNvSpPr>
          <p:nvPr>
            <p:ph type="ftr" sz="quarter" idx="2"/>
          </p:nvPr>
        </p:nvSpPr>
        <p:spPr>
          <a:xfrm>
            <a:off x="0" y="9307513"/>
            <a:ext cx="2919413" cy="490537"/>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4763" y="9307513"/>
            <a:ext cx="2919412" cy="490537"/>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9E656511-CDE8-4CA9-BEA6-D2871B19B697}" type="slidenum">
              <a:rPr lang="ja-JP" altLang="en-US"/>
              <a:pPr>
                <a:defRPr/>
              </a:pPr>
              <a:t>‹#›</a:t>
            </a:fld>
            <a:endParaRPr lang="ja-JP" altLang="en-US"/>
          </a:p>
        </p:txBody>
      </p:sp>
    </p:spTree>
    <p:extLst>
      <p:ext uri="{BB962C8B-B14F-4D97-AF65-F5344CB8AC3E}">
        <p14:creationId xmlns:p14="http://schemas.microsoft.com/office/powerpoint/2010/main" val="578478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0538"/>
          </a:xfrm>
          <a:prstGeom prst="rect">
            <a:avLst/>
          </a:prstGeom>
        </p:spPr>
        <p:txBody>
          <a:bodyPr vert="horz" lIns="91440" tIns="45720" rIns="91440" bIns="45720" rtlCol="0"/>
          <a:lstStyle>
            <a:lvl1pPr algn="r">
              <a:defRPr sz="1200">
                <a:ea typeface="ＭＳ Ｐゴシック" charset="-128"/>
              </a:defRPr>
            </a:lvl1pPr>
          </a:lstStyle>
          <a:p>
            <a:pPr>
              <a:defRPr/>
            </a:pPr>
            <a:fld id="{3B6DFC2A-5616-47D2-9589-8F842B3FCC91}" type="datetimeFigureOut">
              <a:rPr lang="ja-JP" altLang="en-US"/>
              <a:pPr>
                <a:defRPr/>
              </a:pPr>
              <a:t>2014/2/26</a:t>
            </a:fld>
            <a:endParaRPr lang="ja-JP" altLang="en-US"/>
          </a:p>
        </p:txBody>
      </p:sp>
      <p:sp>
        <p:nvSpPr>
          <p:cNvPr id="4" name="スライド イメージ プレースホルダ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73100" y="4654550"/>
            <a:ext cx="5389563" cy="4410075"/>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07513"/>
            <a:ext cx="2919413" cy="490537"/>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07513"/>
            <a:ext cx="2919412" cy="490537"/>
          </a:xfrm>
          <a:prstGeom prst="rect">
            <a:avLst/>
          </a:prstGeom>
        </p:spPr>
        <p:txBody>
          <a:bodyPr vert="horz" lIns="91440" tIns="45720" rIns="91440" bIns="45720" rtlCol="0" anchor="b"/>
          <a:lstStyle>
            <a:lvl1pPr algn="r">
              <a:defRPr sz="1200">
                <a:ea typeface="ＭＳ Ｐゴシック" charset="-128"/>
              </a:defRPr>
            </a:lvl1pPr>
          </a:lstStyle>
          <a:p>
            <a:pPr>
              <a:defRPr/>
            </a:pPr>
            <a:fld id="{176AC7E5-8118-4582-812F-16B79581149B}" type="slidenum">
              <a:rPr lang="ja-JP" altLang="en-US"/>
              <a:pPr>
                <a:defRPr/>
              </a:pPr>
              <a:t>‹#›</a:t>
            </a:fld>
            <a:endParaRPr lang="ja-JP" altLang="en-US"/>
          </a:p>
        </p:txBody>
      </p:sp>
    </p:spTree>
    <p:extLst>
      <p:ext uri="{BB962C8B-B14F-4D97-AF65-F5344CB8AC3E}">
        <p14:creationId xmlns:p14="http://schemas.microsoft.com/office/powerpoint/2010/main" val="725371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04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0B18D3F-269F-4971-BC47-6C75E5AA44F3}" type="slidenum">
              <a:rPr lang="ja-JP" altLang="en-US" smtClean="0"/>
              <a:pPr eaLnBrk="1" hangingPunct="1"/>
              <a:t>1</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txBox="1">
            <a:spLocks noGrp="1" noChangeArrowheads="1"/>
          </p:cNvSpPr>
          <p:nvPr/>
        </p:nvSpPr>
        <p:spPr bwMode="auto">
          <a:xfrm>
            <a:off x="3814191" y="9305930"/>
            <a:ext cx="2920020" cy="492156"/>
          </a:xfrm>
          <a:prstGeom prst="rect">
            <a:avLst/>
          </a:prstGeom>
          <a:noFill/>
          <a:ln w="9525">
            <a:noFill/>
            <a:miter lim="800000"/>
            <a:headEnd/>
            <a:tailEnd/>
          </a:ln>
        </p:spPr>
        <p:txBody>
          <a:bodyPr lIns="94454" tIns="47227" rIns="94454" bIns="47227" anchor="b"/>
          <a:lstStyle/>
          <a:p>
            <a:pPr algn="r" defTabSz="909716"/>
            <a:fld id="{834C2FAE-C42C-49E5-9AD6-74412C77A832}" type="slidenum">
              <a:rPr lang="ja-JP" altLang="en-US">
                <a:solidFill>
                  <a:schemeClr val="tx1"/>
                </a:solidFill>
                <a:latin typeface="Times New Roman" pitchFamily="18" charset="0"/>
                <a:ea typeface="ＭＳ Ｐゴシック" charset="-128"/>
              </a:rPr>
              <a:pPr algn="r" defTabSz="909716"/>
              <a:t>11</a:t>
            </a:fld>
            <a:endParaRPr lang="en-US" altLang="ja-JP">
              <a:solidFill>
                <a:schemeClr val="tx1"/>
              </a:solidFill>
              <a:latin typeface="Times New Roman" pitchFamily="18" charset="0"/>
              <a:ea typeface="ＭＳ Ｐゴシック" charset="-128"/>
            </a:endParaRPr>
          </a:p>
        </p:txBody>
      </p:sp>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lIns="91398" tIns="45700" rIns="91398" bIns="45700"/>
          <a:lstStyle/>
          <a:p>
            <a:pPr>
              <a:spcBef>
                <a:spcPct val="0"/>
              </a:spcBef>
            </a:pPr>
            <a:endParaRPr lang="ja-JP" altLang="en-US" smtClean="0"/>
          </a:p>
        </p:txBody>
      </p:sp>
      <p:sp>
        <p:nvSpPr>
          <p:cNvPr id="72708" name="スライド番号プレースホルダ 3"/>
          <p:cNvSpPr txBox="1">
            <a:spLocks noGrp="1"/>
          </p:cNvSpPr>
          <p:nvPr/>
        </p:nvSpPr>
        <p:spPr bwMode="auto">
          <a:xfrm>
            <a:off x="3814191" y="9307483"/>
            <a:ext cx="2920020" cy="490603"/>
          </a:xfrm>
          <a:prstGeom prst="rect">
            <a:avLst/>
          </a:prstGeom>
          <a:noFill/>
          <a:ln w="9525">
            <a:noFill/>
            <a:miter lim="800000"/>
            <a:headEnd/>
            <a:tailEnd/>
          </a:ln>
        </p:spPr>
        <p:txBody>
          <a:bodyPr lIns="91398" tIns="45700" rIns="91398" bIns="45700" anchor="b"/>
          <a:lstStyle/>
          <a:p>
            <a:pPr algn="r" defTabSz="905059"/>
            <a:fld id="{D05300FB-9013-4713-B36C-75CE8151337E}" type="slidenum">
              <a:rPr lang="ja-JP" altLang="en-US">
                <a:solidFill>
                  <a:schemeClr val="tx1"/>
                </a:solidFill>
                <a:ea typeface="ＭＳ Ｐゴシック" charset="-128"/>
              </a:rPr>
              <a:pPr algn="r" defTabSz="905059"/>
              <a:t>11</a:t>
            </a:fld>
            <a:endParaRPr lang="en-US" altLang="ja-JP">
              <a:solidFill>
                <a:schemeClr val="tx1"/>
              </a:solidFill>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70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7C7D07A-49F2-4CE8-B6C7-6FA747E5BF76}" type="slidenum">
              <a:rPr lang="ja-JP" altLang="en-US" smtClean="0"/>
              <a:pPr eaLnBrk="1" hangingPunct="1"/>
              <a:t>16</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83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8D9DF51-C647-4F58-B7D0-BE632A5AD632}" type="slidenum">
              <a:rPr lang="ja-JP" altLang="en-US" smtClean="0"/>
              <a:pPr eaLnBrk="1" hangingPunct="1"/>
              <a:t>17</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9933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C109B37-B384-4E94-9580-3600EBE00D4F}" type="slidenum">
              <a:rPr lang="ja-JP" altLang="en-US" smtClean="0"/>
              <a:pPr eaLnBrk="1" hangingPunct="1"/>
              <a:t>23</a:t>
            </a:fld>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240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58F8247-DD47-4F4E-A39E-E167BD40ECDB}" type="slidenum">
              <a:rPr lang="ja-JP" altLang="en-US" smtClean="0"/>
              <a:pPr eaLnBrk="1" hangingPunct="1"/>
              <a:t>24</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66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CD4EB4C-C273-42A5-BCCD-F9E22A70A663}" type="slidenum">
              <a:rPr lang="ja-JP" altLang="en-US" smtClean="0"/>
              <a:pPr eaLnBrk="1" hangingPunct="1"/>
              <a:t>25</a:t>
            </a:fld>
            <a:endParaRPr lang="en-US"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ja-JP" altLang="en-US">
              <a:latin typeface="Calibri" charset="0"/>
              <a:ea typeface="ＭＳ Ｐゴシック" charset="0"/>
            </a:endParaRPr>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13CA3838-2D66-8C48-8DC7-4A286FC9F25D}" type="slidenum">
              <a:rPr lang="ja-JP" altLang="en-US"/>
              <a:pPr eaLnBrk="1" hangingPunct="1"/>
              <a:t>26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71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F5C0054-EF0C-4563-86E9-E6A2F3767AC4}" type="slidenum">
              <a:rPr lang="ja-JP" altLang="en-US" smtClean="0"/>
              <a:pPr eaLnBrk="1" hangingPunct="1"/>
              <a:t>27</a:t>
            </a:fld>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ja-JP" altLang="en-US">
              <a:latin typeface="Calibri" charset="0"/>
              <a:ea typeface="ＭＳ Ｐゴシック" charset="0"/>
            </a:endParaRPr>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13CA3838-2D66-8C48-8DC7-4A286FC9F25D}" type="slidenum">
              <a:rPr lang="ja-JP" altLang="en-US"/>
              <a:pPr eaLnBrk="1" hangingPunct="1"/>
              <a:t>35</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814191" y="9305930"/>
            <a:ext cx="2920020" cy="492156"/>
          </a:xfrm>
          <a:prstGeom prst="rect">
            <a:avLst/>
          </a:prstGeom>
          <a:noFill/>
          <a:ln w="9525">
            <a:noFill/>
            <a:miter lim="800000"/>
            <a:headEnd/>
            <a:tailEnd/>
          </a:ln>
        </p:spPr>
        <p:txBody>
          <a:bodyPr lIns="94447" tIns="47223" rIns="94447" bIns="47223" anchor="b"/>
          <a:lstStyle/>
          <a:p>
            <a:pPr algn="r" defTabSz="909645"/>
            <a:fld id="{7BFCBB4C-A883-4786-941D-2D57D0135022}" type="slidenum">
              <a:rPr lang="ja-JP" altLang="en-US">
                <a:solidFill>
                  <a:schemeClr val="tx1"/>
                </a:solidFill>
                <a:latin typeface="Times New Roman" pitchFamily="18" charset="0"/>
                <a:ea typeface="ＭＳ Ｐゴシック" charset="-128"/>
              </a:rPr>
              <a:pPr algn="r" defTabSz="909645"/>
              <a:t>36</a:t>
            </a:fld>
            <a:endParaRPr lang="en-US" altLang="ja-JP">
              <a:solidFill>
                <a:schemeClr val="tx1"/>
              </a:solidFill>
              <a:latin typeface="Times New Roman" pitchFamily="18" charset="0"/>
              <a:ea typeface="ＭＳ Ｐゴシック" charset="-128"/>
            </a:endParaRPr>
          </a:p>
        </p:txBody>
      </p:sp>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lIns="91392" tIns="45696" rIns="91392" bIns="45696"/>
          <a:lstStyle/>
          <a:p>
            <a:pPr>
              <a:spcBef>
                <a:spcPct val="0"/>
              </a:spcBef>
            </a:pPr>
            <a:endParaRPr lang="ja-JP" altLang="en-US" smtClean="0"/>
          </a:p>
        </p:txBody>
      </p:sp>
      <p:sp>
        <p:nvSpPr>
          <p:cNvPr id="74756" name="スライド番号プレースホルダ 3"/>
          <p:cNvSpPr txBox="1">
            <a:spLocks noGrp="1"/>
          </p:cNvSpPr>
          <p:nvPr/>
        </p:nvSpPr>
        <p:spPr bwMode="auto">
          <a:xfrm>
            <a:off x="3814191" y="9307483"/>
            <a:ext cx="2920020" cy="490603"/>
          </a:xfrm>
          <a:prstGeom prst="rect">
            <a:avLst/>
          </a:prstGeom>
          <a:noFill/>
          <a:ln w="9525">
            <a:noFill/>
            <a:miter lim="800000"/>
            <a:headEnd/>
            <a:tailEnd/>
          </a:ln>
        </p:spPr>
        <p:txBody>
          <a:bodyPr lIns="91392" tIns="45696" rIns="91392" bIns="45696" anchor="b"/>
          <a:lstStyle/>
          <a:p>
            <a:pPr algn="r" defTabSz="904989"/>
            <a:fld id="{F739DED2-1609-4C3A-A60D-404EAC0F51CB}" type="slidenum">
              <a:rPr lang="ja-JP" altLang="en-US">
                <a:solidFill>
                  <a:schemeClr val="tx1"/>
                </a:solidFill>
                <a:ea typeface="ＭＳ Ｐゴシック" charset="-128"/>
              </a:rPr>
              <a:pPr algn="r" defTabSz="904989"/>
              <a:t>36</a:t>
            </a:fld>
            <a:endParaRPr lang="en-US" altLang="ja-JP">
              <a:solidFill>
                <a:schemeClr val="tx1"/>
              </a:solidFill>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43604"/>
            <a:fld id="{7FACAF0C-EC15-4D0E-98AB-65E9F71F98EA}" type="slidenum">
              <a:rPr lang="ja-JP" altLang="en-US" smtClean="0"/>
              <a:pPr defTabSz="943604"/>
              <a:t>2</a:t>
            </a:fld>
            <a:endParaRPr lang="en-US" altLang="ja-JP"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65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66AC7E1-A3C8-4A2C-8D54-D5A619C769D4}" type="slidenum">
              <a:rPr lang="ja-JP" altLang="en-US" smtClean="0"/>
              <a:pPr eaLnBrk="1" hangingPunct="1"/>
              <a:t>38</a:t>
            </a:fld>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75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C5CF53F-2F8E-449B-B328-B4C4EC26A28A}" type="slidenum">
              <a:rPr lang="ja-JP" altLang="en-US" smtClean="0"/>
              <a:pPr eaLnBrk="1" hangingPunct="1"/>
              <a:t>39</a:t>
            </a:fld>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95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E38E5B5-564D-4175-8D6D-E3207EC8F10D}" type="slidenum">
              <a:rPr lang="ja-JP" altLang="en-US" smtClean="0"/>
              <a:pPr eaLnBrk="1" hangingPunct="1"/>
              <a:t>40</a:t>
            </a:fld>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75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C5CF53F-2F8E-449B-B328-B4C4EC26A28A}" type="slidenum">
              <a:rPr lang="ja-JP" altLang="en-US" smtClean="0"/>
              <a:pPr eaLnBrk="1" hangingPunct="1"/>
              <a:t>44</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91" eaLnBrk="0" hangingPunct="0">
              <a:defRPr kumimoji="1" sz="1200">
                <a:solidFill>
                  <a:srgbClr val="484848"/>
                </a:solidFill>
                <a:latin typeface="Arial" charset="0"/>
                <a:ea typeface="HG丸ｺﾞｼｯｸM-PRO" pitchFamily="50" charset="-128"/>
              </a:defRPr>
            </a:lvl1pPr>
            <a:lvl2pPr marL="734102" indent="-282347" defTabSz="914491" eaLnBrk="0" hangingPunct="0">
              <a:defRPr kumimoji="1" sz="1200">
                <a:solidFill>
                  <a:srgbClr val="484848"/>
                </a:solidFill>
                <a:latin typeface="Arial" charset="0"/>
                <a:ea typeface="HG丸ｺﾞｼｯｸM-PRO" pitchFamily="50" charset="-128"/>
              </a:defRPr>
            </a:lvl2pPr>
            <a:lvl3pPr marL="1129388" indent="-225878" defTabSz="914491" eaLnBrk="0" hangingPunct="0">
              <a:defRPr kumimoji="1" sz="1200">
                <a:solidFill>
                  <a:srgbClr val="484848"/>
                </a:solidFill>
                <a:latin typeface="Arial" charset="0"/>
                <a:ea typeface="HG丸ｺﾞｼｯｸM-PRO" pitchFamily="50" charset="-128"/>
              </a:defRPr>
            </a:lvl3pPr>
            <a:lvl4pPr marL="1581143" indent="-225878" defTabSz="914491" eaLnBrk="0" hangingPunct="0">
              <a:defRPr kumimoji="1" sz="1200">
                <a:solidFill>
                  <a:srgbClr val="484848"/>
                </a:solidFill>
                <a:latin typeface="Arial" charset="0"/>
                <a:ea typeface="HG丸ｺﾞｼｯｸM-PRO" pitchFamily="50" charset="-128"/>
              </a:defRPr>
            </a:lvl4pPr>
            <a:lvl5pPr marL="2032898" indent="-225878" defTabSz="914491" eaLnBrk="0" hangingPunct="0">
              <a:defRPr kumimoji="1" sz="1200">
                <a:solidFill>
                  <a:srgbClr val="484848"/>
                </a:solidFill>
                <a:latin typeface="Arial" charset="0"/>
                <a:ea typeface="HG丸ｺﾞｼｯｸM-PRO" pitchFamily="50" charset="-128"/>
              </a:defRPr>
            </a:lvl5pPr>
            <a:lvl6pPr marL="2484653" indent="-225878" defTabSz="914491" eaLnBrk="0" fontAlgn="base" hangingPunct="0">
              <a:spcBef>
                <a:spcPct val="0"/>
              </a:spcBef>
              <a:spcAft>
                <a:spcPct val="0"/>
              </a:spcAft>
              <a:defRPr kumimoji="1" sz="1200">
                <a:solidFill>
                  <a:srgbClr val="484848"/>
                </a:solidFill>
                <a:latin typeface="Arial" charset="0"/>
                <a:ea typeface="HG丸ｺﾞｼｯｸM-PRO" pitchFamily="50" charset="-128"/>
              </a:defRPr>
            </a:lvl6pPr>
            <a:lvl7pPr marL="2936409" indent="-225878" defTabSz="914491" eaLnBrk="0" fontAlgn="base" hangingPunct="0">
              <a:spcBef>
                <a:spcPct val="0"/>
              </a:spcBef>
              <a:spcAft>
                <a:spcPct val="0"/>
              </a:spcAft>
              <a:defRPr kumimoji="1" sz="1200">
                <a:solidFill>
                  <a:srgbClr val="484848"/>
                </a:solidFill>
                <a:latin typeface="Arial" charset="0"/>
                <a:ea typeface="HG丸ｺﾞｼｯｸM-PRO" pitchFamily="50" charset="-128"/>
              </a:defRPr>
            </a:lvl7pPr>
            <a:lvl8pPr marL="3388164" indent="-225878" defTabSz="914491" eaLnBrk="0" fontAlgn="base" hangingPunct="0">
              <a:spcBef>
                <a:spcPct val="0"/>
              </a:spcBef>
              <a:spcAft>
                <a:spcPct val="0"/>
              </a:spcAft>
              <a:defRPr kumimoji="1" sz="1200">
                <a:solidFill>
                  <a:srgbClr val="484848"/>
                </a:solidFill>
                <a:latin typeface="Arial" charset="0"/>
                <a:ea typeface="HG丸ｺﾞｼｯｸM-PRO" pitchFamily="50" charset="-128"/>
              </a:defRPr>
            </a:lvl8pPr>
            <a:lvl9pPr marL="3839919" indent="-225878" defTabSz="914491" eaLnBrk="0" fontAlgn="base" hangingPunct="0">
              <a:spcBef>
                <a:spcPct val="0"/>
              </a:spcBef>
              <a:spcAft>
                <a:spcPct val="0"/>
              </a:spcAft>
              <a:defRPr kumimoji="1" sz="1200">
                <a:solidFill>
                  <a:srgbClr val="484848"/>
                </a:solidFill>
                <a:latin typeface="Arial" charset="0"/>
                <a:ea typeface="HG丸ｺﾞｼｯｸM-PRO" pitchFamily="50" charset="-128"/>
              </a:defRPr>
            </a:lvl9pPr>
          </a:lstStyle>
          <a:p>
            <a:pPr eaLnBrk="1" hangingPunct="1"/>
            <a:fld id="{379DD00B-0BB6-4324-BCCF-9DB5BB5BCB26}" type="slidenum">
              <a:rPr lang="ja-JP" altLang="en-US" smtClean="0">
                <a:solidFill>
                  <a:schemeClr val="tx1"/>
                </a:solidFill>
                <a:latin typeface="Times New Roman" pitchFamily="18" charset="0"/>
                <a:ea typeface="ＭＳ Ｐゴシック" pitchFamily="50" charset="-128"/>
              </a:rPr>
              <a:pPr eaLnBrk="1" hangingPunct="1"/>
              <a:t>46</a:t>
            </a:fld>
            <a:endParaRPr lang="en-US" altLang="ja-JP" smtClean="0">
              <a:solidFill>
                <a:schemeClr val="tx1"/>
              </a:solidFill>
              <a:latin typeface="Times New Roman" pitchFamily="18" charset="0"/>
              <a:ea typeface="ＭＳ Ｐゴシック" pitchFamily="50" charset="-128"/>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DD60EB9-6A75-4254-A377-24A5F671E07F}" type="slidenum">
              <a:rPr lang="ja-JP" altLang="en-US" smtClean="0"/>
              <a:pPr eaLnBrk="1" hangingPunct="1"/>
              <a:t>47</a:t>
            </a:fld>
            <a:endParaRPr lang="en-US" altLang="ja-JP"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
        <p:nvSpPr>
          <p:cNvPr id="1105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2" eaLnBrk="0" hangingPunct="0">
              <a:defRPr kumimoji="1">
                <a:solidFill>
                  <a:schemeClr val="tx1"/>
                </a:solidFill>
                <a:latin typeface="Arial" charset="0"/>
                <a:ea typeface="ＭＳ Ｐゴシック" charset="-128"/>
              </a:defRPr>
            </a:lvl1pPr>
            <a:lvl2pPr marL="733589" indent="-282150" defTabSz="913852" eaLnBrk="0" hangingPunct="0">
              <a:defRPr kumimoji="1">
                <a:solidFill>
                  <a:schemeClr val="tx1"/>
                </a:solidFill>
                <a:latin typeface="Arial" charset="0"/>
                <a:ea typeface="ＭＳ Ｐゴシック" charset="-128"/>
              </a:defRPr>
            </a:lvl2pPr>
            <a:lvl3pPr marL="1128598" indent="-225720" defTabSz="913852" eaLnBrk="0" hangingPunct="0">
              <a:defRPr kumimoji="1">
                <a:solidFill>
                  <a:schemeClr val="tx1"/>
                </a:solidFill>
                <a:latin typeface="Arial" charset="0"/>
                <a:ea typeface="ＭＳ Ｐゴシック" charset="-128"/>
              </a:defRPr>
            </a:lvl3pPr>
            <a:lvl4pPr marL="1580037" indent="-225720" defTabSz="913852" eaLnBrk="0" hangingPunct="0">
              <a:defRPr kumimoji="1">
                <a:solidFill>
                  <a:schemeClr val="tx1"/>
                </a:solidFill>
                <a:latin typeface="Arial" charset="0"/>
                <a:ea typeface="ＭＳ Ｐゴシック" charset="-128"/>
              </a:defRPr>
            </a:lvl4pPr>
            <a:lvl5pPr marL="2031477" indent="-225720" defTabSz="913852" eaLnBrk="0" hangingPunct="0">
              <a:defRPr kumimoji="1">
                <a:solidFill>
                  <a:schemeClr val="tx1"/>
                </a:solidFill>
                <a:latin typeface="Arial" charset="0"/>
                <a:ea typeface="ＭＳ Ｐゴシック" charset="-128"/>
              </a:defRPr>
            </a:lvl5pPr>
            <a:lvl6pPr marL="2482916" indent="-225720" defTabSz="913852" eaLnBrk="0" fontAlgn="base" hangingPunct="0">
              <a:spcBef>
                <a:spcPct val="0"/>
              </a:spcBef>
              <a:spcAft>
                <a:spcPct val="0"/>
              </a:spcAft>
              <a:defRPr kumimoji="1">
                <a:solidFill>
                  <a:schemeClr val="tx1"/>
                </a:solidFill>
                <a:latin typeface="Arial" charset="0"/>
                <a:ea typeface="ＭＳ Ｐゴシック" charset="-128"/>
              </a:defRPr>
            </a:lvl6pPr>
            <a:lvl7pPr marL="2934355" indent="-225720" defTabSz="913852" eaLnBrk="0" fontAlgn="base" hangingPunct="0">
              <a:spcBef>
                <a:spcPct val="0"/>
              </a:spcBef>
              <a:spcAft>
                <a:spcPct val="0"/>
              </a:spcAft>
              <a:defRPr kumimoji="1">
                <a:solidFill>
                  <a:schemeClr val="tx1"/>
                </a:solidFill>
                <a:latin typeface="Arial" charset="0"/>
                <a:ea typeface="ＭＳ Ｐゴシック" charset="-128"/>
              </a:defRPr>
            </a:lvl7pPr>
            <a:lvl8pPr marL="3385795" indent="-225720" defTabSz="913852" eaLnBrk="0" fontAlgn="base" hangingPunct="0">
              <a:spcBef>
                <a:spcPct val="0"/>
              </a:spcBef>
              <a:spcAft>
                <a:spcPct val="0"/>
              </a:spcAft>
              <a:defRPr kumimoji="1">
                <a:solidFill>
                  <a:schemeClr val="tx1"/>
                </a:solidFill>
                <a:latin typeface="Arial" charset="0"/>
                <a:ea typeface="ＭＳ Ｐゴシック" charset="-128"/>
              </a:defRPr>
            </a:lvl8pPr>
            <a:lvl9pPr marL="3837234" indent="-225720" defTabSz="91385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F17A41D-95CD-4EED-8DFC-6F0A3C37C622}" type="slidenum">
              <a:rPr lang="ja-JP" altLang="en-US" smtClean="0"/>
              <a:pPr eaLnBrk="1" hangingPunct="1"/>
              <a:t>49</a:t>
            </a:fld>
            <a:endParaRPr lang="en-US"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91" eaLnBrk="0" hangingPunct="0">
              <a:defRPr kumimoji="1" sz="1200">
                <a:solidFill>
                  <a:srgbClr val="484848"/>
                </a:solidFill>
                <a:latin typeface="Arial" charset="0"/>
                <a:ea typeface="HG丸ｺﾞｼｯｸM-PRO" pitchFamily="50" charset="-128"/>
              </a:defRPr>
            </a:lvl1pPr>
            <a:lvl2pPr marL="734102" indent="-282347" defTabSz="914491" eaLnBrk="0" hangingPunct="0">
              <a:defRPr kumimoji="1" sz="1200">
                <a:solidFill>
                  <a:srgbClr val="484848"/>
                </a:solidFill>
                <a:latin typeface="Arial" charset="0"/>
                <a:ea typeface="HG丸ｺﾞｼｯｸM-PRO" pitchFamily="50" charset="-128"/>
              </a:defRPr>
            </a:lvl2pPr>
            <a:lvl3pPr marL="1129388" indent="-225878" defTabSz="914491" eaLnBrk="0" hangingPunct="0">
              <a:defRPr kumimoji="1" sz="1200">
                <a:solidFill>
                  <a:srgbClr val="484848"/>
                </a:solidFill>
                <a:latin typeface="Arial" charset="0"/>
                <a:ea typeface="HG丸ｺﾞｼｯｸM-PRO" pitchFamily="50" charset="-128"/>
              </a:defRPr>
            </a:lvl3pPr>
            <a:lvl4pPr marL="1581143" indent="-225878" defTabSz="914491" eaLnBrk="0" hangingPunct="0">
              <a:defRPr kumimoji="1" sz="1200">
                <a:solidFill>
                  <a:srgbClr val="484848"/>
                </a:solidFill>
                <a:latin typeface="Arial" charset="0"/>
                <a:ea typeface="HG丸ｺﾞｼｯｸM-PRO" pitchFamily="50" charset="-128"/>
              </a:defRPr>
            </a:lvl4pPr>
            <a:lvl5pPr marL="2032898" indent="-225878" defTabSz="914491" eaLnBrk="0" hangingPunct="0">
              <a:defRPr kumimoji="1" sz="1200">
                <a:solidFill>
                  <a:srgbClr val="484848"/>
                </a:solidFill>
                <a:latin typeface="Arial" charset="0"/>
                <a:ea typeface="HG丸ｺﾞｼｯｸM-PRO" pitchFamily="50" charset="-128"/>
              </a:defRPr>
            </a:lvl5pPr>
            <a:lvl6pPr marL="2484653" indent="-225878" defTabSz="914491" eaLnBrk="0" fontAlgn="base" hangingPunct="0">
              <a:spcBef>
                <a:spcPct val="0"/>
              </a:spcBef>
              <a:spcAft>
                <a:spcPct val="0"/>
              </a:spcAft>
              <a:defRPr kumimoji="1" sz="1200">
                <a:solidFill>
                  <a:srgbClr val="484848"/>
                </a:solidFill>
                <a:latin typeface="Arial" charset="0"/>
                <a:ea typeface="HG丸ｺﾞｼｯｸM-PRO" pitchFamily="50" charset="-128"/>
              </a:defRPr>
            </a:lvl6pPr>
            <a:lvl7pPr marL="2936409" indent="-225878" defTabSz="914491" eaLnBrk="0" fontAlgn="base" hangingPunct="0">
              <a:spcBef>
                <a:spcPct val="0"/>
              </a:spcBef>
              <a:spcAft>
                <a:spcPct val="0"/>
              </a:spcAft>
              <a:defRPr kumimoji="1" sz="1200">
                <a:solidFill>
                  <a:srgbClr val="484848"/>
                </a:solidFill>
                <a:latin typeface="Arial" charset="0"/>
                <a:ea typeface="HG丸ｺﾞｼｯｸM-PRO" pitchFamily="50" charset="-128"/>
              </a:defRPr>
            </a:lvl7pPr>
            <a:lvl8pPr marL="3388164" indent="-225878" defTabSz="914491" eaLnBrk="0" fontAlgn="base" hangingPunct="0">
              <a:spcBef>
                <a:spcPct val="0"/>
              </a:spcBef>
              <a:spcAft>
                <a:spcPct val="0"/>
              </a:spcAft>
              <a:defRPr kumimoji="1" sz="1200">
                <a:solidFill>
                  <a:srgbClr val="484848"/>
                </a:solidFill>
                <a:latin typeface="Arial" charset="0"/>
                <a:ea typeface="HG丸ｺﾞｼｯｸM-PRO" pitchFamily="50" charset="-128"/>
              </a:defRPr>
            </a:lvl8pPr>
            <a:lvl9pPr marL="3839919" indent="-225878" defTabSz="914491" eaLnBrk="0" fontAlgn="base" hangingPunct="0">
              <a:spcBef>
                <a:spcPct val="0"/>
              </a:spcBef>
              <a:spcAft>
                <a:spcPct val="0"/>
              </a:spcAft>
              <a:defRPr kumimoji="1" sz="1200">
                <a:solidFill>
                  <a:srgbClr val="484848"/>
                </a:solidFill>
                <a:latin typeface="Arial" charset="0"/>
                <a:ea typeface="HG丸ｺﾞｼｯｸM-PRO" pitchFamily="50" charset="-128"/>
              </a:defRPr>
            </a:lvl9pPr>
          </a:lstStyle>
          <a:p>
            <a:pPr eaLnBrk="1" hangingPunct="1"/>
            <a:fld id="{379DD00B-0BB6-4324-BCCF-9DB5BB5BCB26}" type="slidenum">
              <a:rPr lang="ja-JP" altLang="en-US" smtClean="0">
                <a:solidFill>
                  <a:schemeClr val="tx1"/>
                </a:solidFill>
                <a:latin typeface="Times New Roman" pitchFamily="18" charset="0"/>
                <a:ea typeface="ＭＳ Ｐゴシック" pitchFamily="50" charset="-128"/>
              </a:rPr>
              <a:pPr eaLnBrk="1" hangingPunct="1"/>
              <a:t>50</a:t>
            </a:fld>
            <a:endParaRPr lang="en-US" altLang="ja-JP" smtClean="0">
              <a:solidFill>
                <a:schemeClr val="tx1"/>
              </a:solidFill>
              <a:latin typeface="Times New Roman" pitchFamily="18" charset="0"/>
              <a:ea typeface="ＭＳ Ｐゴシック" pitchFamily="50" charset="-128"/>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60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3276BEE-F758-4F14-8F73-1F8332C03854}" type="slidenum">
              <a:rPr lang="ja-JP" altLang="en-US" smtClean="0"/>
              <a:pPr eaLnBrk="1" hangingPunct="1"/>
              <a:t>51</a:t>
            </a:fld>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85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177FB05-21F8-4446-9741-419DC92525A1}" type="slidenum">
              <a:rPr lang="ja-JP" altLang="en-US" smtClean="0"/>
              <a:pPr eaLnBrk="1" hangingPunct="1"/>
              <a:t>53</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66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CD4EB4C-C273-42A5-BCCD-F9E22A70A663}" type="slidenum">
              <a:rPr lang="ja-JP" altLang="en-US" smtClean="0"/>
              <a:pPr eaLnBrk="1" hangingPunct="1"/>
              <a:t>3</a:t>
            </a:fld>
            <a:endParaRPr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14191" y="9305930"/>
            <a:ext cx="2920020" cy="492156"/>
          </a:xfrm>
          <a:prstGeom prst="rect">
            <a:avLst/>
          </a:prstGeom>
          <a:noFill/>
          <a:ln w="9525">
            <a:noFill/>
            <a:miter lim="800000"/>
            <a:headEnd/>
            <a:tailEnd/>
          </a:ln>
        </p:spPr>
        <p:txBody>
          <a:bodyPr lIns="94454" tIns="47227" rIns="94454" bIns="47227" anchor="b"/>
          <a:lstStyle/>
          <a:p>
            <a:pPr algn="r" defTabSz="943869"/>
            <a:fld id="{2D48A9BA-2689-43A1-BD0A-A3B307D39728}" type="slidenum">
              <a:rPr kumimoji="0" lang="ja-JP" altLang="en-US" sz="1300">
                <a:ea typeface="ＭＳ Ｐゴシック" charset="-128"/>
              </a:rPr>
              <a:pPr algn="r" defTabSz="943869"/>
              <a:t>5</a:t>
            </a:fld>
            <a:endParaRPr kumimoji="0" lang="en-US" altLang="ja-JP" sz="1300">
              <a:ea typeface="ＭＳ Ｐゴシック" charset="-128"/>
            </a:endParaRPr>
          </a:p>
        </p:txBody>
      </p:sp>
      <p:sp>
        <p:nvSpPr>
          <p:cNvPr id="64514" name="スライド イメージ プレースホルダ 1"/>
          <p:cNvSpPr>
            <a:spLocks noGrp="1" noRot="1" noChangeAspect="1" noTextEdit="1"/>
          </p:cNvSpPr>
          <p:nvPr>
            <p:ph type="sldImg"/>
          </p:nvPr>
        </p:nvSpPr>
        <p:spPr>
          <a:xfrm>
            <a:off x="920750" y="736600"/>
            <a:ext cx="4895850" cy="3671888"/>
          </a:xfrm>
          <a:ln/>
        </p:spPr>
      </p:sp>
      <p:sp>
        <p:nvSpPr>
          <p:cNvPr id="64515" name="ノート プレースホルダ 2"/>
          <p:cNvSpPr>
            <a:spLocks noGrp="1"/>
          </p:cNvSpPr>
          <p:nvPr>
            <p:ph type="body" idx="1"/>
          </p:nvPr>
        </p:nvSpPr>
        <p:spPr>
          <a:xfrm>
            <a:off x="673732" y="4654518"/>
            <a:ext cx="5388300" cy="4409216"/>
          </a:xfrm>
          <a:noFill/>
          <a:ln/>
        </p:spPr>
        <p:txBody>
          <a:bodyPr lIns="91420" tIns="45711" rIns="91420" bIns="45711"/>
          <a:lstStyle/>
          <a:p>
            <a:pPr eaLnBrk="1" hangingPunct="1">
              <a:spcBef>
                <a:spcPct val="0"/>
              </a:spcBef>
            </a:pPr>
            <a:endParaRPr lang="ja-JP" altLang="en-US" smtClean="0"/>
          </a:p>
        </p:txBody>
      </p:sp>
      <p:sp>
        <p:nvSpPr>
          <p:cNvPr id="64516" name="スライド番号プレースホルダ 3"/>
          <p:cNvSpPr txBox="1">
            <a:spLocks noGrp="1"/>
          </p:cNvSpPr>
          <p:nvPr/>
        </p:nvSpPr>
        <p:spPr bwMode="auto">
          <a:xfrm>
            <a:off x="3814191" y="9305930"/>
            <a:ext cx="2920020" cy="492156"/>
          </a:xfrm>
          <a:prstGeom prst="rect">
            <a:avLst/>
          </a:prstGeom>
          <a:noFill/>
          <a:ln w="9525">
            <a:noFill/>
            <a:miter lim="800000"/>
            <a:headEnd/>
            <a:tailEnd/>
          </a:ln>
        </p:spPr>
        <p:txBody>
          <a:bodyPr lIns="91420" tIns="45711" rIns="91420" bIns="45711" anchor="b"/>
          <a:lstStyle/>
          <a:p>
            <a:pPr algn="r" defTabSz="905059"/>
            <a:fld id="{9200E267-B13C-4FA2-B019-75E5F1AB75C4}" type="slidenum">
              <a:rPr lang="ja-JP" altLang="en-US" sz="1300">
                <a:ea typeface="ＭＳ Ｐゴシック" charset="-128"/>
              </a:rPr>
              <a:pPr algn="r" defTabSz="905059"/>
              <a:t>5</a:t>
            </a:fld>
            <a:endParaRPr lang="en-US" altLang="ja-JP" sz="130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17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0FED746-22BD-4912-8DFC-28228D77E278}" type="slidenum">
              <a:rPr lang="ja-JP" altLang="en-US" smtClean="0"/>
              <a:pPr eaLnBrk="1" hangingPunct="1"/>
              <a:t>6</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86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D39BBE0-0E23-4D83-BB3A-D0CAA8FBA511}" type="slidenum">
              <a:rPr lang="ja-JP" altLang="en-US" smtClean="0"/>
              <a:pPr eaLnBrk="1" hangingPunct="1"/>
              <a:t>7</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97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9FC7955-3FA5-41F7-AE7F-24FB1F034614}" type="slidenum">
              <a:rPr lang="ja-JP" altLang="en-US" smtClean="0"/>
              <a:pPr eaLnBrk="1" hangingPunct="1"/>
              <a:t>8</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DC9AFFD-E4D5-4137-9012-FEC50CB25E28}" type="slidenum">
              <a:rPr lang="ja-JP" altLang="en-US" smtClean="0"/>
              <a:pPr eaLnBrk="1" hangingPunct="1"/>
              <a:t>9</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66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CD4EB4C-C273-42A5-BCCD-F9E22A70A663}" type="slidenum">
              <a:rPr lang="ja-JP" altLang="en-US" smtClean="0"/>
              <a:pPr eaLnBrk="1" hangingPunct="1"/>
              <a:t>10</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正方形/長方形 1"/>
          <p:cNvSpPr/>
          <p:nvPr userDrawn="1"/>
        </p:nvSpPr>
        <p:spPr bwMode="auto">
          <a:xfrm>
            <a:off x="755576" y="717472"/>
            <a:ext cx="7632848" cy="5400600"/>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Text Box 13"/>
          <p:cNvSpPr txBox="1">
            <a:spLocks noChangeArrowheads="1"/>
          </p:cNvSpPr>
          <p:nvPr/>
        </p:nvSpPr>
        <p:spPr bwMode="auto">
          <a:xfrm>
            <a:off x="6588224" y="-1"/>
            <a:ext cx="255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1200" baseline="0" dirty="0" smtClean="0">
                <a:latin typeface="+mn-lt"/>
                <a:ea typeface="+mn-ea"/>
              </a:rPr>
              <a:t>IT</a:t>
            </a:r>
            <a:r>
              <a:rPr lang="ja-JP" altLang="en-US" sz="1200" baseline="0" dirty="0" smtClean="0">
                <a:latin typeface="+mn-lt"/>
                <a:ea typeface="+mn-ea"/>
              </a:rPr>
              <a:t>ソリューション塾　講義資料</a:t>
            </a:r>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正方形/長方形 14"/>
          <p:cNvSpPr/>
          <p:nvPr userDrawn="1"/>
        </p:nvSpPr>
        <p:spPr bwMode="auto">
          <a:xfrm>
            <a:off x="755576" y="1916832"/>
            <a:ext cx="7632848" cy="31573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68996" name="Rectangle 4"/>
          <p:cNvSpPr>
            <a:spLocks noGrp="1" noChangeArrowheads="1"/>
          </p:cNvSpPr>
          <p:nvPr>
            <p:ph type="ctrTitle"/>
          </p:nvPr>
        </p:nvSpPr>
        <p:spPr>
          <a:xfrm>
            <a:off x="1" y="2960572"/>
            <a:ext cx="9143999" cy="914400"/>
          </a:xfrm>
        </p:spPr>
        <p:txBody>
          <a:bodyPr/>
          <a:lstStyle>
            <a:lvl1pPr algn="ctr">
              <a:defRPr>
                <a:solidFill>
                  <a:schemeClr val="bg1"/>
                </a:solidFill>
              </a:defRPr>
            </a:lvl1pPr>
          </a:lstStyle>
          <a:p>
            <a:r>
              <a:rPr lang="ja-JP" altLang="en-US" dirty="0" smtClean="0"/>
              <a:t>マスタ タイトルの書式設定</a:t>
            </a:r>
            <a:endParaRPr lang="ja-JP" altLang="en-US" dirty="0"/>
          </a:p>
        </p:txBody>
      </p:sp>
      <p:sp>
        <p:nvSpPr>
          <p:cNvPr id="14" name="Text Box 24"/>
          <p:cNvSpPr txBox="1">
            <a:spLocks noChangeArrowheads="1"/>
          </p:cNvSpPr>
          <p:nvPr userDrawn="1"/>
        </p:nvSpPr>
        <p:spPr bwMode="auto">
          <a:xfrm>
            <a:off x="5868144" y="6638066"/>
            <a:ext cx="31133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baseline="0" dirty="0" smtClean="0">
                <a:latin typeface="+mn-lt"/>
                <a:ea typeface="+mn-ea"/>
              </a:rPr>
              <a:t>© 2009-14,all rights reserved by </a:t>
            </a:r>
            <a:r>
              <a:rPr lang="en-US" altLang="ja-JP" sz="800" baseline="0" dirty="0" err="1" smtClean="0">
                <a:latin typeface="+mn-lt"/>
                <a:ea typeface="+mn-ea"/>
              </a:rPr>
              <a:t>NetCommerce</a:t>
            </a:r>
            <a:r>
              <a:rPr lang="en-US" altLang="ja-JP" sz="800" baseline="0" dirty="0" smtClean="0">
                <a:latin typeface="+mn-lt"/>
                <a:ea typeface="+mn-ea"/>
              </a:rPr>
              <a:t> &amp; applied marketing</a:t>
            </a:r>
          </a:p>
        </p:txBody>
      </p:sp>
      <p:sp>
        <p:nvSpPr>
          <p:cNvPr id="8" name="正方形/長方形 7"/>
          <p:cNvSpPr/>
          <p:nvPr userDrawn="1"/>
        </p:nvSpPr>
        <p:spPr bwMode="auto">
          <a:xfrm>
            <a:off x="7496752" y="1916832"/>
            <a:ext cx="891671" cy="216024"/>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正方形/長方形 8"/>
          <p:cNvSpPr/>
          <p:nvPr userDrawn="1"/>
        </p:nvSpPr>
        <p:spPr bwMode="auto">
          <a:xfrm>
            <a:off x="6605081" y="1916832"/>
            <a:ext cx="891671" cy="216024"/>
          </a:xfrm>
          <a:prstGeom prst="rect">
            <a:avLst/>
          </a:prstGeom>
          <a:solidFill>
            <a:schemeClr val="accent1">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38097688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 name="正方形/長方形 3"/>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smtClean="0"/>
              <a:t>© 2009-13,all rights reserved by NetCommerce &amp; applied marketing</a:t>
            </a:r>
          </a:p>
        </p:txBody>
      </p:sp>
    </p:spTree>
    <p:extLst>
      <p:ext uri="{BB962C8B-B14F-4D97-AF65-F5344CB8AC3E}">
        <p14:creationId xmlns:p14="http://schemas.microsoft.com/office/powerpoint/2010/main" val="6709932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7" name="正方形/長方形 6"/>
          <p:cNvSpPr/>
          <p:nvPr userDrawn="1"/>
        </p:nvSpPr>
        <p:spPr bwMode="auto">
          <a:xfrm>
            <a:off x="-4744" y="0"/>
            <a:ext cx="9148744" cy="6860362"/>
          </a:xfrm>
          <a:prstGeom prst="rect">
            <a:avLst/>
          </a:prstGeom>
          <a:solidFill>
            <a:schemeClr val="tx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solidFill>
                  <a:schemeClr val="bg1"/>
                </a:solidFill>
              </a:rPr>
              <a:t>© 2009-13,all rights reserved by </a:t>
            </a:r>
            <a:r>
              <a:rPr lang="en-US" altLang="ja-JP" sz="800" dirty="0" err="1" smtClean="0">
                <a:solidFill>
                  <a:schemeClr val="bg1"/>
                </a:solidFill>
              </a:rPr>
              <a:t>NetCommerce</a:t>
            </a:r>
            <a:r>
              <a:rPr lang="en-US" altLang="ja-JP" sz="800" dirty="0" smtClean="0">
                <a:solidFill>
                  <a:schemeClr val="bg1"/>
                </a:solidFill>
              </a:rPr>
              <a:t> &amp; applied marketing</a:t>
            </a:r>
          </a:p>
        </p:txBody>
      </p:sp>
    </p:spTree>
    <p:extLst>
      <p:ext uri="{BB962C8B-B14F-4D97-AF65-F5344CB8AC3E}">
        <p14:creationId xmlns:p14="http://schemas.microsoft.com/office/powerpoint/2010/main" val="1083124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baseline="0">
                <a:solidFill>
                  <a:schemeClr val="accent4"/>
                </a:solidFill>
                <a:ea typeface="+mn-ea"/>
              </a:defRPr>
            </a:lvl1pPr>
            <a:lvl2pPr>
              <a:defRPr sz="2000" baseline="0">
                <a:solidFill>
                  <a:schemeClr val="accent4"/>
                </a:solidFill>
                <a:ea typeface="+mn-ea"/>
              </a:defRPr>
            </a:lvl2pPr>
            <a:lvl3pPr>
              <a:defRPr sz="2000" baseline="0">
                <a:solidFill>
                  <a:schemeClr val="accent4"/>
                </a:solidFill>
                <a:ea typeface="+mn-ea"/>
              </a:defRPr>
            </a:lvl3pPr>
            <a:lvl4pPr>
              <a:defRPr sz="1800" baseline="0">
                <a:solidFill>
                  <a:schemeClr val="accent4"/>
                </a:solidFill>
                <a:ea typeface="+mn-ea"/>
              </a:defRPr>
            </a:lvl4pPr>
            <a:lvl5pPr>
              <a:defRPr sz="1800" baseline="0">
                <a:solidFill>
                  <a:schemeClr val="accent4"/>
                </a:solidFill>
                <a:ea typeface="+mn-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1440592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4018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188906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8246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37063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88907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9158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8247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正方形/長方形 8"/>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正方形/長方形 7"/>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 name="正方形/長方形 1"/>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26" name="Rectangle 16"/>
          <p:cNvSpPr>
            <a:spLocks noChangeArrowheads="1"/>
          </p:cNvSpPr>
          <p:nvPr/>
        </p:nvSpPr>
        <p:spPr bwMode="auto">
          <a:xfrm>
            <a:off x="0" y="0"/>
            <a:ext cx="9144000" cy="838200"/>
          </a:xfrm>
          <a:prstGeom prst="rect">
            <a:avLst/>
          </a:prstGeom>
          <a:solidFill>
            <a:schemeClr val="accent4"/>
          </a:solidFill>
          <a:ln>
            <a:noFill/>
          </a:ln>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9" name="Text Box 22"/>
          <p:cNvSpPr txBox="1">
            <a:spLocks noChangeArrowheads="1"/>
          </p:cNvSpPr>
          <p:nvPr/>
        </p:nvSpPr>
        <p:spPr bwMode="auto">
          <a:xfrm>
            <a:off x="6615063" y="6583363"/>
            <a:ext cx="2552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latin typeface="+mn-lt"/>
                <a:ea typeface="+mn-ea"/>
              </a:rPr>
              <a:t>NetCommerce</a:t>
            </a:r>
            <a:r>
              <a:rPr lang="en-US" altLang="ja-JP" sz="1200" dirty="0" smtClean="0">
                <a:solidFill>
                  <a:schemeClr val="bg1"/>
                </a:solidFill>
                <a:latin typeface="+mn-lt"/>
                <a:ea typeface="+mn-ea"/>
              </a:rPr>
              <a:t>   applied marketing</a:t>
            </a:r>
          </a:p>
        </p:txBody>
      </p:sp>
      <p:sp>
        <p:nvSpPr>
          <p:cNvPr id="1030" name="Text Box 24"/>
          <p:cNvSpPr txBox="1">
            <a:spLocks noChangeArrowheads="1"/>
          </p:cNvSpPr>
          <p:nvPr/>
        </p:nvSpPr>
        <p:spPr bwMode="auto">
          <a:xfrm>
            <a:off x="-4744" y="6644144"/>
            <a:ext cx="32976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latin typeface="+mn-lt"/>
                <a:ea typeface="+mn-ea"/>
              </a:rPr>
              <a:t>© 2009-14,all rights reserved by </a:t>
            </a:r>
            <a:r>
              <a:rPr lang="en-US" altLang="ja-JP" sz="800" dirty="0" err="1" smtClean="0">
                <a:latin typeface="+mn-lt"/>
                <a:ea typeface="+mn-ea"/>
              </a:rPr>
              <a:t>NetCommerce</a:t>
            </a:r>
            <a:r>
              <a:rPr lang="en-US" altLang="ja-JP" sz="800" dirty="0" smtClean="0">
                <a:latin typeface="+mn-lt"/>
                <a:ea typeface="+mn-ea"/>
              </a:rPr>
              <a:t> &amp; applied marketing</a:t>
            </a:r>
          </a:p>
        </p:txBody>
      </p:sp>
    </p:spTree>
  </p:cSld>
  <p:clrMap bg1="lt1" tx1="dk1" bg2="lt2" tx2="dk2" accent1="accent1" accent2="accent2" accent3="accent3" accent4="accent4" accent5="accent5" accent6="accent6" hlink="hlink" folHlink="folHlink"/>
  <p:sldLayoutIdLst>
    <p:sldLayoutId id="2147484411" r:id="rId1"/>
    <p:sldLayoutId id="2147484401" r:id="rId2"/>
    <p:sldLayoutId id="2147484404" r:id="rId3"/>
    <p:sldLayoutId id="2147484405" r:id="rId4"/>
    <p:sldLayoutId id="2147484406" r:id="rId5"/>
    <p:sldLayoutId id="2147484407" r:id="rId6"/>
    <p:sldLayoutId id="2147484408" r:id="rId7"/>
    <p:sldLayoutId id="2147484409" r:id="rId8"/>
    <p:sldLayoutId id="2147484410" r:id="rId9"/>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3365978793"/>
      </p:ext>
    </p:extLst>
  </p:cSld>
  <p:clrMap bg1="lt1" tx1="dk1" bg2="lt2" tx2="dk2" accent1="accent1" accent2="accent2" accent3="accent3" accent4="accent4" accent5="accent5" accent6="accent6" hlink="hlink" folHlink="folHlink"/>
  <p:sldLayoutIdLst>
    <p:sldLayoutId id="2147484418" r:id="rId1"/>
    <p:sldLayoutId id="2147484419" r:id="rId2"/>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0.jpeg"/><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png"/><Relationship Id="rId7" Type="http://schemas.openxmlformats.org/officeDocument/2006/relationships/image" Target="../media/image56.gif"/><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55.gif"/><Relationship Id="rId5" Type="http://schemas.openxmlformats.org/officeDocument/2006/relationships/image" Target="../media/image54.png"/><Relationship Id="rId4" Type="http://schemas.openxmlformats.org/officeDocument/2006/relationships/image" Target="../media/image53.jpeg"/><Relationship Id="rId9" Type="http://schemas.openxmlformats.org/officeDocument/2006/relationships/image" Target="../media/image58.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lstStyle/>
          <a:p>
            <a:r>
              <a:rPr lang="ja-JP" altLang="en-US" dirty="0" smtClean="0"/>
              <a:t>クラウド・クライアントとモバイル</a:t>
            </a:r>
          </a:p>
        </p:txBody>
      </p:sp>
    </p:spTree>
    <p:extLst>
      <p:ext uri="{BB962C8B-B14F-4D97-AF65-F5344CB8AC3E}">
        <p14:creationId xmlns:p14="http://schemas.microsoft.com/office/powerpoint/2010/main" val="3554624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円/楕円 26"/>
          <p:cNvSpPr>
            <a:spLocks noChangeArrowheads="1"/>
          </p:cNvSpPr>
          <p:nvPr/>
        </p:nvSpPr>
        <p:spPr bwMode="auto">
          <a:xfrm rot="-1019076">
            <a:off x="4211365" y="2438400"/>
            <a:ext cx="4857750" cy="2813050"/>
          </a:xfrm>
          <a:prstGeom prst="ellipse">
            <a:avLst/>
          </a:prstGeom>
          <a:solidFill>
            <a:srgbClr val="FFE697"/>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5123" name="タイトル 1"/>
          <p:cNvSpPr>
            <a:spLocks noGrp="1"/>
          </p:cNvSpPr>
          <p:nvPr>
            <p:ph type="title"/>
          </p:nvPr>
        </p:nvSpPr>
        <p:spPr/>
        <p:txBody>
          <a:bodyPr/>
          <a:lstStyle/>
          <a:p>
            <a:pPr eaLnBrk="1" hangingPunct="1"/>
            <a:r>
              <a:rPr lang="ja-JP" altLang="en-US" dirty="0" smtClean="0">
                <a:latin typeface="Arial" charset="0"/>
              </a:rPr>
              <a:t>クライアント技術の歩み</a:t>
            </a:r>
          </a:p>
        </p:txBody>
      </p:sp>
      <p:cxnSp>
        <p:nvCxnSpPr>
          <p:cNvPr id="5124" name="直線矢印コネクタ 4"/>
          <p:cNvCxnSpPr>
            <a:cxnSpLocks noChangeShapeType="1"/>
          </p:cNvCxnSpPr>
          <p:nvPr/>
        </p:nvCxnSpPr>
        <p:spPr bwMode="auto">
          <a:xfrm>
            <a:off x="357188" y="6286500"/>
            <a:ext cx="8643937" cy="1588"/>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5125" name="直線矢印コネクタ 5"/>
          <p:cNvCxnSpPr>
            <a:cxnSpLocks noChangeShapeType="1"/>
          </p:cNvCxnSpPr>
          <p:nvPr/>
        </p:nvCxnSpPr>
        <p:spPr bwMode="auto">
          <a:xfrm rot="5400000" flipH="1" flipV="1">
            <a:off x="-2070893" y="3856831"/>
            <a:ext cx="4857750" cy="1587"/>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sp>
        <p:nvSpPr>
          <p:cNvPr id="5126" name="テキスト ボックス 26"/>
          <p:cNvSpPr txBox="1">
            <a:spLocks noChangeArrowheads="1"/>
          </p:cNvSpPr>
          <p:nvPr/>
        </p:nvSpPr>
        <p:spPr bwMode="auto">
          <a:xfrm>
            <a:off x="3500438"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4168A7"/>
                </a:solidFill>
                <a:latin typeface="Century Gothic" pitchFamily="34" charset="0"/>
                <a:ea typeface="HG丸ｺﾞｼｯｸM-PRO" pitchFamily="50" charset="-128"/>
              </a:rPr>
              <a:t>1990</a:t>
            </a:r>
            <a:r>
              <a:rPr lang="ja-JP" altLang="en-US" sz="1600">
                <a:solidFill>
                  <a:srgbClr val="4168A7"/>
                </a:solidFill>
                <a:latin typeface="Century Gothic" pitchFamily="34" charset="0"/>
                <a:ea typeface="HG丸ｺﾞｼｯｸM-PRO" pitchFamily="50" charset="-128"/>
              </a:rPr>
              <a:t>年</a:t>
            </a:r>
            <a:endParaRPr lang="en-US" altLang="ja-JP" sz="1600">
              <a:solidFill>
                <a:srgbClr val="4168A7"/>
              </a:solidFill>
              <a:latin typeface="Century Gothic" pitchFamily="34" charset="0"/>
              <a:ea typeface="HG丸ｺﾞｼｯｸM-PRO" pitchFamily="50" charset="-128"/>
            </a:endParaRPr>
          </a:p>
        </p:txBody>
      </p:sp>
      <p:sp>
        <p:nvSpPr>
          <p:cNvPr id="5127" name="テキスト ボックス 27"/>
          <p:cNvSpPr txBox="1">
            <a:spLocks noChangeArrowheads="1"/>
          </p:cNvSpPr>
          <p:nvPr/>
        </p:nvSpPr>
        <p:spPr bwMode="auto">
          <a:xfrm>
            <a:off x="6357938"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4168A7"/>
                </a:solidFill>
                <a:latin typeface="Century Gothic" pitchFamily="34" charset="0"/>
                <a:ea typeface="HG丸ｺﾞｼｯｸM-PRO" pitchFamily="50" charset="-128"/>
              </a:rPr>
              <a:t>2000</a:t>
            </a:r>
            <a:r>
              <a:rPr lang="ja-JP" altLang="en-US" sz="1600">
                <a:solidFill>
                  <a:srgbClr val="4168A7"/>
                </a:solidFill>
                <a:latin typeface="Century Gothic" pitchFamily="34" charset="0"/>
                <a:ea typeface="HG丸ｺﾞｼｯｸM-PRO" pitchFamily="50" charset="-128"/>
              </a:rPr>
              <a:t>年</a:t>
            </a:r>
            <a:endParaRPr lang="en-US" altLang="ja-JP" sz="1600">
              <a:solidFill>
                <a:srgbClr val="4168A7"/>
              </a:solidFill>
              <a:latin typeface="Century Gothic" pitchFamily="34" charset="0"/>
              <a:ea typeface="HG丸ｺﾞｼｯｸM-PRO" pitchFamily="50" charset="-128"/>
            </a:endParaRPr>
          </a:p>
        </p:txBody>
      </p:sp>
      <p:sp>
        <p:nvSpPr>
          <p:cNvPr id="5128" name="テキスト ボックス 34"/>
          <p:cNvSpPr txBox="1">
            <a:spLocks noChangeArrowheads="1"/>
          </p:cNvSpPr>
          <p:nvPr/>
        </p:nvSpPr>
        <p:spPr bwMode="auto">
          <a:xfrm>
            <a:off x="0" y="1000125"/>
            <a:ext cx="203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4168A7"/>
                </a:solidFill>
                <a:latin typeface="Century Gothic" pitchFamily="34" charset="0"/>
                <a:ea typeface="HG丸ｺﾞｼｯｸM-PRO" pitchFamily="50" charset="-128"/>
              </a:rPr>
              <a:t>クライアントの機能</a:t>
            </a:r>
            <a:endParaRPr lang="en-US" altLang="ja-JP" sz="1600">
              <a:solidFill>
                <a:srgbClr val="4168A7"/>
              </a:solidFill>
              <a:latin typeface="Century Gothic" pitchFamily="34" charset="0"/>
              <a:ea typeface="HG丸ｺﾞｼｯｸM-PRO" pitchFamily="50" charset="-128"/>
            </a:endParaRPr>
          </a:p>
        </p:txBody>
      </p:sp>
      <p:grpSp>
        <p:nvGrpSpPr>
          <p:cNvPr id="5129" name="グループ化 26"/>
          <p:cNvGrpSpPr>
            <a:grpSpLocks/>
          </p:cNvGrpSpPr>
          <p:nvPr/>
        </p:nvGrpSpPr>
        <p:grpSpPr bwMode="auto">
          <a:xfrm>
            <a:off x="642938" y="4500563"/>
            <a:ext cx="2809875" cy="1195387"/>
            <a:chOff x="642938" y="4500563"/>
            <a:chExt cx="2809875" cy="1195387"/>
          </a:xfrm>
        </p:grpSpPr>
        <p:cxnSp>
          <p:nvCxnSpPr>
            <p:cNvPr id="5168" name="直線コネクタ 29"/>
            <p:cNvCxnSpPr>
              <a:cxnSpLocks noChangeShapeType="1"/>
            </p:cNvCxnSpPr>
            <p:nvPr/>
          </p:nvCxnSpPr>
          <p:spPr bwMode="auto">
            <a:xfrm>
              <a:off x="2714625" y="5429250"/>
              <a:ext cx="5715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149" name="Oval 15"/>
            <p:cNvSpPr>
              <a:spLocks noChangeArrowheads="1"/>
            </p:cNvSpPr>
            <p:nvPr/>
          </p:nvSpPr>
          <p:spPr bwMode="auto">
            <a:xfrm>
              <a:off x="642938" y="4500563"/>
              <a:ext cx="1169987" cy="1195387"/>
            </a:xfrm>
            <a:prstGeom prst="ellipse">
              <a:avLst/>
            </a:prstGeom>
            <a:solidFill>
              <a:schemeClr val="accent4"/>
            </a:solidFill>
            <a:ln w="9525">
              <a:noFill/>
              <a:round/>
              <a:headEnd/>
              <a:tailEnd/>
            </a:ln>
          </p:spPr>
          <p:txBody>
            <a:bodyPr wrap="none" anchor="ctr"/>
            <a:lstStyle/>
            <a:p>
              <a:pPr algn="ctr">
                <a:defRPr/>
              </a:pPr>
              <a:r>
                <a:rPr lang="ja-JP" altLang="en-US" sz="1400">
                  <a:solidFill>
                    <a:schemeClr val="bg1"/>
                  </a:solidFill>
                  <a:latin typeface="Century Gothic" pitchFamily="34" charset="0"/>
                  <a:ea typeface="HG丸ｺﾞｼｯｸM-PRO" pitchFamily="50" charset="-128"/>
                </a:rPr>
                <a:t>ダム端末</a:t>
              </a:r>
            </a:p>
          </p:txBody>
        </p:sp>
        <p:pic>
          <p:nvPicPr>
            <p:cNvPr id="5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4786313"/>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0375" y="5214938"/>
              <a:ext cx="45243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角丸四角形 16"/>
          <p:cNvSpPr/>
          <p:nvPr/>
        </p:nvSpPr>
        <p:spPr>
          <a:xfrm>
            <a:off x="3000375" y="5857875"/>
            <a:ext cx="1931665" cy="357188"/>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accent1">
                    <a:lumMod val="50000"/>
                  </a:schemeClr>
                </a:solidFill>
              </a:rPr>
              <a:t>クライアント</a:t>
            </a:r>
            <a:r>
              <a:rPr lang="en-US" altLang="ja-JP" sz="1200" dirty="0">
                <a:solidFill>
                  <a:schemeClr val="accent1">
                    <a:lumMod val="50000"/>
                  </a:schemeClr>
                </a:solidFill>
              </a:rPr>
              <a:t>/</a:t>
            </a:r>
            <a:r>
              <a:rPr lang="ja-JP" altLang="en-US" sz="1200" dirty="0">
                <a:solidFill>
                  <a:schemeClr val="accent1">
                    <a:lumMod val="50000"/>
                  </a:schemeClr>
                </a:solidFill>
              </a:rPr>
              <a:t>サーバー</a:t>
            </a:r>
          </a:p>
        </p:txBody>
      </p:sp>
      <p:sp>
        <p:nvSpPr>
          <p:cNvPr id="18" name="角丸四角形 17"/>
          <p:cNvSpPr/>
          <p:nvPr/>
        </p:nvSpPr>
        <p:spPr>
          <a:xfrm>
            <a:off x="428625" y="5857875"/>
            <a:ext cx="2500313" cy="357188"/>
          </a:xfrm>
          <a:prstGeom prst="roundRect">
            <a:avLst>
              <a:gd name="adj" fmla="val 7657"/>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rgbClr val="0070C0"/>
                </a:solidFill>
              </a:rPr>
              <a:t>メインフレーム</a:t>
            </a:r>
          </a:p>
        </p:txBody>
      </p:sp>
      <p:sp>
        <p:nvSpPr>
          <p:cNvPr id="19" name="角丸四角形 18"/>
          <p:cNvSpPr/>
          <p:nvPr/>
        </p:nvSpPr>
        <p:spPr>
          <a:xfrm>
            <a:off x="6697663" y="5857875"/>
            <a:ext cx="2303462" cy="357188"/>
          </a:xfrm>
          <a:prstGeom prst="roundRect">
            <a:avLst>
              <a:gd name="adj" fmla="val 7657"/>
            </a:avLst>
          </a:prstGeom>
          <a:noFill/>
          <a:ln>
            <a:solidFill>
              <a:srgbClr val="FF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rgbClr val="FF9900"/>
                </a:solidFill>
              </a:rPr>
              <a:t>RIA/</a:t>
            </a:r>
            <a:r>
              <a:rPr lang="ja-JP" altLang="en-US" sz="1200" smtClean="0">
                <a:solidFill>
                  <a:srgbClr val="FF9900"/>
                </a:solidFill>
              </a:rPr>
              <a:t>クラウド</a:t>
            </a:r>
            <a:endParaRPr lang="ja-JP" altLang="en-US" sz="1200" dirty="0">
              <a:solidFill>
                <a:srgbClr val="FF9900"/>
              </a:solidFill>
            </a:endParaRPr>
          </a:p>
        </p:txBody>
      </p:sp>
      <p:grpSp>
        <p:nvGrpSpPr>
          <p:cNvPr id="2" name="グループ化 1"/>
          <p:cNvGrpSpPr/>
          <p:nvPr/>
        </p:nvGrpSpPr>
        <p:grpSpPr>
          <a:xfrm>
            <a:off x="1496599" y="2428875"/>
            <a:ext cx="3116403" cy="1844558"/>
            <a:chOff x="1554022" y="2428875"/>
            <a:chExt cx="3116403" cy="1844558"/>
          </a:xfrm>
        </p:grpSpPr>
        <p:sp>
          <p:nvSpPr>
            <p:cNvPr id="5146" name="Oval 14"/>
            <p:cNvSpPr>
              <a:spLocks noChangeArrowheads="1"/>
            </p:cNvSpPr>
            <p:nvPr/>
          </p:nvSpPr>
          <p:spPr bwMode="auto">
            <a:xfrm>
              <a:off x="3500438" y="2428875"/>
              <a:ext cx="1169987" cy="1195388"/>
            </a:xfrm>
            <a:prstGeom prst="ellipse">
              <a:avLst/>
            </a:prstGeom>
            <a:solidFill>
              <a:schemeClr val="accent4"/>
            </a:solidFill>
            <a:ln w="9525">
              <a:noFill/>
              <a:round/>
              <a:headEnd/>
              <a:tailEnd/>
            </a:ln>
          </p:spPr>
          <p:txBody>
            <a:bodyPr wrap="none" anchor="ctr"/>
            <a:lstStyle/>
            <a:p>
              <a:pPr algn="ctr">
                <a:defRPr/>
              </a:pPr>
              <a:r>
                <a:rPr lang="ja-JP" altLang="en-US" sz="1400">
                  <a:solidFill>
                    <a:schemeClr val="bg1"/>
                  </a:solidFill>
                  <a:latin typeface="Century Gothic" pitchFamily="34" charset="0"/>
                  <a:ea typeface="HG丸ｺﾞｼｯｸM-PRO" pitchFamily="50" charset="-128"/>
                </a:rPr>
                <a:t>ファット</a:t>
              </a:r>
              <a:endParaRPr lang="en-US" altLang="ja-JP" sz="1400">
                <a:solidFill>
                  <a:schemeClr val="bg1"/>
                </a:solidFill>
                <a:latin typeface="Century Gothic" pitchFamily="34" charset="0"/>
                <a:ea typeface="HG丸ｺﾞｼｯｸM-PRO" pitchFamily="50" charset="-128"/>
              </a:endParaRPr>
            </a:p>
            <a:p>
              <a:pPr algn="ctr">
                <a:defRPr/>
              </a:pPr>
              <a:r>
                <a:rPr lang="ja-JP" altLang="en-US" sz="1400">
                  <a:solidFill>
                    <a:schemeClr val="bg1"/>
                  </a:solidFill>
                  <a:latin typeface="Century Gothic" pitchFamily="34" charset="0"/>
                  <a:ea typeface="HG丸ｺﾞｼｯｸM-PRO" pitchFamily="50" charset="-128"/>
                </a:rPr>
                <a:t>クライアント</a:t>
              </a:r>
            </a:p>
          </p:txBody>
        </p:sp>
        <p:sp>
          <p:nvSpPr>
            <p:cNvPr id="20" name="AutoShape 16"/>
            <p:cNvSpPr>
              <a:spLocks noChangeArrowheads="1"/>
            </p:cNvSpPr>
            <p:nvPr/>
          </p:nvSpPr>
          <p:spPr bwMode="auto">
            <a:xfrm rot="19411340">
              <a:off x="1554022" y="3790833"/>
              <a:ext cx="2209384" cy="482600"/>
            </a:xfrm>
            <a:prstGeom prst="rightArrow">
              <a:avLst>
                <a:gd name="adj1" fmla="val 59324"/>
                <a:gd name="adj2" fmla="val 69930"/>
              </a:avLst>
            </a:prstGeom>
            <a:solidFill>
              <a:schemeClr val="accent4">
                <a:lumMod val="60000"/>
                <a:lumOff val="40000"/>
              </a:schemeClr>
            </a:solidFill>
            <a:ln w="28575">
              <a:noFill/>
              <a:miter lim="800000"/>
              <a:headEnd/>
              <a:tailEnd/>
            </a:ln>
          </p:spPr>
          <p:txBody>
            <a:bodyPr wrap="none" anchor="ctr"/>
            <a:lstStyle/>
            <a:p>
              <a:pPr>
                <a:defRPr/>
              </a:pPr>
              <a:endParaRPr lang="ja-JP" altLang="en-US">
                <a:latin typeface="Century Gothic" pitchFamily="34" charset="0"/>
                <a:ea typeface="HG丸ｺﾞｼｯｸM-PRO" pitchFamily="50" charset="-128"/>
              </a:endParaRPr>
            </a:p>
          </p:txBody>
        </p:sp>
      </p:grpSp>
      <p:grpSp>
        <p:nvGrpSpPr>
          <p:cNvPr id="3" name="グループ化 2"/>
          <p:cNvGrpSpPr/>
          <p:nvPr/>
        </p:nvGrpSpPr>
        <p:grpSpPr>
          <a:xfrm>
            <a:off x="4418687" y="3463436"/>
            <a:ext cx="1408753" cy="1732452"/>
            <a:chOff x="4476110" y="3463436"/>
            <a:chExt cx="1408753" cy="1732452"/>
          </a:xfrm>
        </p:grpSpPr>
        <p:sp>
          <p:nvSpPr>
            <p:cNvPr id="5144" name="Oval 13"/>
            <p:cNvSpPr>
              <a:spLocks noChangeArrowheads="1"/>
            </p:cNvSpPr>
            <p:nvPr/>
          </p:nvSpPr>
          <p:spPr bwMode="auto">
            <a:xfrm>
              <a:off x="4714875" y="4000500"/>
              <a:ext cx="1169988" cy="1195388"/>
            </a:xfrm>
            <a:prstGeom prst="ellipse">
              <a:avLst/>
            </a:prstGeom>
            <a:solidFill>
              <a:schemeClr val="accent4"/>
            </a:solidFill>
            <a:ln w="9525">
              <a:noFill/>
              <a:round/>
              <a:headEnd/>
              <a:tailEnd/>
            </a:ln>
          </p:spPr>
          <p:txBody>
            <a:bodyPr wrap="none" anchor="ctr"/>
            <a:lstStyle/>
            <a:p>
              <a:pPr algn="ctr">
                <a:defRPr/>
              </a:pPr>
              <a:r>
                <a:rPr lang="en-US" altLang="ja-JP" sz="1400">
                  <a:solidFill>
                    <a:schemeClr val="bg1"/>
                  </a:solidFill>
                  <a:latin typeface="Century Gothic" pitchFamily="34" charset="0"/>
                  <a:ea typeface="HG丸ｺﾞｼｯｸM-PRO" pitchFamily="50" charset="-128"/>
                </a:rPr>
                <a:t>HTML</a:t>
              </a:r>
            </a:p>
            <a:p>
              <a:pPr algn="ctr">
                <a:defRPr/>
              </a:pPr>
              <a:r>
                <a:rPr lang="ja-JP" altLang="en-US" sz="1400">
                  <a:solidFill>
                    <a:schemeClr val="bg1"/>
                  </a:solidFill>
                  <a:latin typeface="Century Gothic" pitchFamily="34" charset="0"/>
                  <a:ea typeface="HG丸ｺﾞｼｯｸM-PRO" pitchFamily="50" charset="-128"/>
                </a:rPr>
                <a:t>クライアント</a:t>
              </a:r>
            </a:p>
          </p:txBody>
        </p:sp>
        <p:sp>
          <p:nvSpPr>
            <p:cNvPr id="21" name="AutoShape 16"/>
            <p:cNvSpPr>
              <a:spLocks noChangeArrowheads="1"/>
            </p:cNvSpPr>
            <p:nvPr/>
          </p:nvSpPr>
          <p:spPr bwMode="auto">
            <a:xfrm rot="2856712">
              <a:off x="4375669" y="3563877"/>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p:spPr>
          <p:txBody>
            <a:bodyPr wrap="none" anchor="ctr"/>
            <a:lstStyle/>
            <a:p>
              <a:pPr>
                <a:defRPr/>
              </a:pPr>
              <a:endParaRPr lang="ja-JP" altLang="en-US">
                <a:latin typeface="Century Gothic" pitchFamily="34" charset="0"/>
                <a:ea typeface="HG丸ｺﾞｼｯｸM-PRO" pitchFamily="50" charset="-128"/>
              </a:endParaRPr>
            </a:p>
          </p:txBody>
        </p:sp>
      </p:grpSp>
      <p:grpSp>
        <p:nvGrpSpPr>
          <p:cNvPr id="5135" name="グループ化 30"/>
          <p:cNvGrpSpPr>
            <a:grpSpLocks/>
          </p:cNvGrpSpPr>
          <p:nvPr/>
        </p:nvGrpSpPr>
        <p:grpSpPr bwMode="auto">
          <a:xfrm>
            <a:off x="5799549" y="1714500"/>
            <a:ext cx="1599516" cy="2423346"/>
            <a:chOff x="5856972" y="1714500"/>
            <a:chExt cx="1599516" cy="2423346"/>
          </a:xfrm>
        </p:grpSpPr>
        <p:sp>
          <p:nvSpPr>
            <p:cNvPr id="5142" name="Oval 12"/>
            <p:cNvSpPr>
              <a:spLocks noChangeArrowheads="1"/>
            </p:cNvSpPr>
            <p:nvPr/>
          </p:nvSpPr>
          <p:spPr bwMode="auto">
            <a:xfrm>
              <a:off x="6286500" y="1714500"/>
              <a:ext cx="1169988" cy="1195388"/>
            </a:xfrm>
            <a:prstGeom prst="ellipse">
              <a:avLst/>
            </a:prstGeom>
            <a:solidFill>
              <a:schemeClr val="accent3"/>
            </a:solidFill>
            <a:ln w="9525">
              <a:noFill/>
              <a:round/>
              <a:headEnd/>
              <a:tailEnd/>
            </a:ln>
          </p:spPr>
          <p:txBody>
            <a:bodyPr wrap="none" anchor="ctr"/>
            <a:lstStyle/>
            <a:p>
              <a:pPr algn="ctr">
                <a:defRPr/>
              </a:pPr>
              <a:r>
                <a:rPr lang="en-US" altLang="ja-JP" sz="1400">
                  <a:solidFill>
                    <a:schemeClr val="bg1"/>
                  </a:solidFill>
                  <a:latin typeface="Century Gothic" pitchFamily="34" charset="0"/>
                  <a:ea typeface="HG丸ｺﾞｼｯｸM-PRO" pitchFamily="50" charset="-128"/>
                </a:rPr>
                <a:t>Flash</a:t>
              </a:r>
              <a:r>
                <a:rPr lang="ja-JP" altLang="en-US" sz="1400" smtClean="0">
                  <a:solidFill>
                    <a:schemeClr val="bg1"/>
                  </a:solidFill>
                  <a:latin typeface="Century Gothic" pitchFamily="34" charset="0"/>
                  <a:ea typeface="HG丸ｺﾞｼｯｸM-PRO" pitchFamily="50" charset="-128"/>
                </a:rPr>
                <a:t>などの</a:t>
              </a:r>
              <a:endParaRPr lang="en-US" altLang="ja-JP" sz="1400" smtClean="0">
                <a:solidFill>
                  <a:schemeClr val="bg1"/>
                </a:solidFill>
                <a:latin typeface="Century Gothic" pitchFamily="34" charset="0"/>
                <a:ea typeface="HG丸ｺﾞｼｯｸM-PRO" pitchFamily="50" charset="-128"/>
              </a:endParaRPr>
            </a:p>
            <a:p>
              <a:pPr algn="ctr">
                <a:defRPr/>
              </a:pPr>
              <a:r>
                <a:rPr lang="ja-JP" altLang="en-US" sz="1400">
                  <a:solidFill>
                    <a:schemeClr val="bg1"/>
                  </a:solidFill>
                  <a:latin typeface="Century Gothic" pitchFamily="34" charset="0"/>
                  <a:ea typeface="HG丸ｺﾞｼｯｸM-PRO" pitchFamily="50" charset="-128"/>
                </a:rPr>
                <a:t>プラグイン</a:t>
              </a:r>
              <a:endParaRPr lang="ja-JP" altLang="en-US" sz="1400" dirty="0">
                <a:solidFill>
                  <a:schemeClr val="bg1"/>
                </a:solidFill>
                <a:latin typeface="Century Gothic" pitchFamily="34" charset="0"/>
                <a:ea typeface="HG丸ｺﾞｼｯｸM-PRO" pitchFamily="50" charset="-128"/>
              </a:endParaRPr>
            </a:p>
          </p:txBody>
        </p:sp>
        <p:sp>
          <p:nvSpPr>
            <p:cNvPr id="5143" name="AutoShape 16"/>
            <p:cNvSpPr>
              <a:spLocks noChangeArrowheads="1"/>
            </p:cNvSpPr>
            <p:nvPr/>
          </p:nvSpPr>
          <p:spPr bwMode="auto">
            <a:xfrm rot="18420845">
              <a:off x="5405706" y="3203980"/>
              <a:ext cx="1385132" cy="482600"/>
            </a:xfrm>
            <a:prstGeom prst="rightArrow">
              <a:avLst>
                <a:gd name="adj1" fmla="val 59324"/>
                <a:gd name="adj2" fmla="val 45189"/>
              </a:avLst>
            </a:prstGeom>
            <a:solidFill>
              <a:schemeClr val="accent4">
                <a:lumMod val="60000"/>
                <a:lumOff val="40000"/>
              </a:schemeClr>
            </a:solidFill>
            <a:ln w="28575">
              <a:noFill/>
              <a:miter lim="800000"/>
              <a:headEnd/>
              <a:tailEnd/>
            </a:ln>
          </p:spPr>
          <p:txBody>
            <a:bodyPr wrap="none" anchor="ctr"/>
            <a:lstStyle/>
            <a:p>
              <a:pPr>
                <a:defRPr/>
              </a:pPr>
              <a:endParaRPr lang="ja-JP" altLang="en-US">
                <a:latin typeface="Century Gothic" pitchFamily="34" charset="0"/>
                <a:ea typeface="HG丸ｺﾞｼｯｸM-PRO" pitchFamily="50" charset="-128"/>
              </a:endParaRPr>
            </a:p>
          </p:txBody>
        </p:sp>
      </p:grpSp>
      <p:grpSp>
        <p:nvGrpSpPr>
          <p:cNvPr id="6" name="グループ化 31"/>
          <p:cNvGrpSpPr>
            <a:grpSpLocks/>
          </p:cNvGrpSpPr>
          <p:nvPr/>
        </p:nvGrpSpPr>
        <p:grpSpPr bwMode="auto">
          <a:xfrm>
            <a:off x="5906085" y="3214688"/>
            <a:ext cx="2278792" cy="1241577"/>
            <a:chOff x="5963508" y="3214688"/>
            <a:chExt cx="2278792" cy="1241577"/>
          </a:xfrm>
        </p:grpSpPr>
        <p:sp>
          <p:nvSpPr>
            <p:cNvPr id="5140" name="Oval 11"/>
            <p:cNvSpPr>
              <a:spLocks noChangeArrowheads="1"/>
            </p:cNvSpPr>
            <p:nvPr/>
          </p:nvSpPr>
          <p:spPr bwMode="auto">
            <a:xfrm>
              <a:off x="7072313" y="3214688"/>
              <a:ext cx="1169987" cy="1195387"/>
            </a:xfrm>
            <a:prstGeom prst="ellipse">
              <a:avLst/>
            </a:prstGeom>
            <a:solidFill>
              <a:srgbClr val="C00000"/>
            </a:solidFill>
            <a:ln w="9525">
              <a:noFill/>
              <a:round/>
              <a:headEnd/>
              <a:tailEnd/>
            </a:ln>
          </p:spPr>
          <p:txBody>
            <a:bodyPr wrap="none" anchor="ctr"/>
            <a:lstStyle/>
            <a:p>
              <a:pPr algn="ctr">
                <a:defRPr/>
              </a:pPr>
              <a:r>
                <a:rPr lang="en-US" altLang="ja-JP" sz="3200" dirty="0" smtClean="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3" name="AutoShape 16"/>
            <p:cNvSpPr>
              <a:spLocks noChangeArrowheads="1"/>
            </p:cNvSpPr>
            <p:nvPr/>
          </p:nvSpPr>
          <p:spPr bwMode="auto">
            <a:xfrm rot="20368471">
              <a:off x="5963508" y="3973665"/>
              <a:ext cx="1150117" cy="482600"/>
            </a:xfrm>
            <a:prstGeom prst="rightArrow">
              <a:avLst>
                <a:gd name="adj1" fmla="val 59324"/>
                <a:gd name="adj2" fmla="val 45182"/>
              </a:avLst>
            </a:prstGeom>
            <a:solidFill>
              <a:srgbClr val="C00000"/>
            </a:solidFill>
            <a:ln w="28575">
              <a:noFill/>
              <a:miter lim="800000"/>
              <a:headEnd/>
              <a:tailEnd/>
            </a:ln>
          </p:spPr>
          <p:txBody>
            <a:bodyPr wrap="none" anchor="ctr"/>
            <a:lstStyle/>
            <a:p>
              <a:pPr>
                <a:defRPr/>
              </a:pPr>
              <a:endParaRPr lang="ja-JP" altLang="en-US">
                <a:latin typeface="Century Gothic" pitchFamily="34" charset="0"/>
                <a:ea typeface="HG丸ｺﾞｼｯｸM-PRO" pitchFamily="50" charset="-128"/>
              </a:endParaRPr>
            </a:p>
          </p:txBody>
        </p:sp>
      </p:grpSp>
      <p:sp>
        <p:nvSpPr>
          <p:cNvPr id="6170" name="テキスト ボックス 27"/>
          <p:cNvSpPr txBox="1">
            <a:spLocks noChangeArrowheads="1"/>
          </p:cNvSpPr>
          <p:nvPr/>
        </p:nvSpPr>
        <p:spPr bwMode="auto">
          <a:xfrm>
            <a:off x="6586265" y="5000625"/>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a:latin typeface="HG丸ｺﾞｼｯｸM-PRO" pitchFamily="50" charset="-128"/>
                <a:ea typeface="HG丸ｺﾞｼｯｸM-PRO" pitchFamily="50" charset="-128"/>
              </a:rPr>
              <a:t>ブラウザーベース</a:t>
            </a:r>
          </a:p>
        </p:txBody>
      </p:sp>
      <p:sp>
        <p:nvSpPr>
          <p:cNvPr id="32" name="角丸四角形吹き出し 31"/>
          <p:cNvSpPr/>
          <p:nvPr/>
        </p:nvSpPr>
        <p:spPr bwMode="auto">
          <a:xfrm>
            <a:off x="2371437" y="1214422"/>
            <a:ext cx="1357322" cy="642942"/>
          </a:xfrm>
          <a:prstGeom prst="wedgeRoundRectCallout">
            <a:avLst>
              <a:gd name="adj1" fmla="val 52363"/>
              <a:gd name="adj2" fmla="val 167445"/>
              <a:gd name="adj3" fmla="val 16667"/>
            </a:avLst>
          </a:prstGeom>
          <a:solidFill>
            <a:schemeClr val="accent1"/>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400" dirty="0">
                <a:solidFill>
                  <a:schemeClr val="bg1"/>
                </a:solidFill>
                <a:ea typeface="HG丸ｺﾞｼｯｸM-PRO" pitchFamily="50" charset="-128"/>
              </a:rPr>
              <a:t>クライアント配布の問題</a:t>
            </a:r>
          </a:p>
        </p:txBody>
      </p:sp>
      <p:sp>
        <p:nvSpPr>
          <p:cNvPr id="33" name="角丸四角形吹き出し 32"/>
          <p:cNvSpPr/>
          <p:nvPr/>
        </p:nvSpPr>
        <p:spPr bwMode="auto">
          <a:xfrm>
            <a:off x="3728759" y="5357826"/>
            <a:ext cx="1357322" cy="357190"/>
          </a:xfrm>
          <a:prstGeom prst="wedgeRoundRectCallout">
            <a:avLst>
              <a:gd name="adj1" fmla="val 42222"/>
              <a:gd name="adj2" fmla="val -180921"/>
              <a:gd name="adj3" fmla="val 16667"/>
            </a:avLst>
          </a:prstGeom>
          <a:solidFill>
            <a:schemeClr val="accent1"/>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400" dirty="0">
                <a:solidFill>
                  <a:schemeClr val="bg1"/>
                </a:solidFill>
                <a:ea typeface="HG丸ｺﾞｼｯｸM-PRO" pitchFamily="50" charset="-128"/>
              </a:rPr>
              <a:t>表現力の問題</a:t>
            </a:r>
          </a:p>
        </p:txBody>
      </p:sp>
      <p:sp>
        <p:nvSpPr>
          <p:cNvPr id="34" name="角丸四角形吹き出し 33"/>
          <p:cNvSpPr/>
          <p:nvPr/>
        </p:nvSpPr>
        <p:spPr bwMode="auto">
          <a:xfrm>
            <a:off x="6586265" y="1000125"/>
            <a:ext cx="2286803" cy="535768"/>
          </a:xfrm>
          <a:prstGeom prst="wedgeRoundRectCallout">
            <a:avLst>
              <a:gd name="adj1" fmla="val 4632"/>
              <a:gd name="adj2" fmla="val 369281"/>
              <a:gd name="adj3" fmla="val 16667"/>
            </a:avLst>
          </a:prstGeom>
          <a:solidFill>
            <a:srgbClr val="C000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400" b="1" dirty="0" smtClean="0">
                <a:solidFill>
                  <a:schemeClr val="bg1"/>
                </a:solidFill>
                <a:ea typeface="HG丸ｺﾞｼｯｸM-PRO" pitchFamily="50" charset="-128"/>
              </a:rPr>
              <a:t>標準技術による操作性・表現力の向上</a:t>
            </a:r>
            <a:endParaRPr kumimoji="0" lang="ja-JP" altLang="en-US" sz="1400" b="1" dirty="0">
              <a:solidFill>
                <a:schemeClr val="bg1"/>
              </a:solidFill>
              <a:ea typeface="HG丸ｺﾞｼｯｸM-PRO" pitchFamily="50" charset="-128"/>
            </a:endParaRPr>
          </a:p>
        </p:txBody>
      </p:sp>
      <p:sp>
        <p:nvSpPr>
          <p:cNvPr id="35" name="角丸四角形 34"/>
          <p:cNvSpPr/>
          <p:nvPr/>
        </p:nvSpPr>
        <p:spPr>
          <a:xfrm>
            <a:off x="5000067" y="5857875"/>
            <a:ext cx="1643622" cy="357188"/>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accent1">
                    <a:lumMod val="50000"/>
                  </a:schemeClr>
                </a:solidFill>
              </a:rPr>
              <a:t>Web</a:t>
            </a:r>
            <a:r>
              <a:rPr lang="ja-JP" altLang="en-US" sz="1200" smtClean="0">
                <a:solidFill>
                  <a:schemeClr val="accent1">
                    <a:lumMod val="50000"/>
                  </a:schemeClr>
                </a:solidFill>
              </a:rPr>
              <a:t>システム</a:t>
            </a:r>
            <a:endParaRPr lang="ja-JP" altLang="en-US" sz="1200" dirty="0">
              <a:solidFill>
                <a:schemeClr val="accent1">
                  <a:lumMod val="50000"/>
                </a:schemeClr>
              </a:solidFill>
            </a:endParaRPr>
          </a:p>
        </p:txBody>
      </p:sp>
      <p:sp>
        <p:nvSpPr>
          <p:cNvPr id="36" name="角丸四角形吹き出し 35"/>
          <p:cNvSpPr/>
          <p:nvPr/>
        </p:nvSpPr>
        <p:spPr bwMode="auto">
          <a:xfrm>
            <a:off x="4388798" y="1000125"/>
            <a:ext cx="2058997" cy="535768"/>
          </a:xfrm>
          <a:prstGeom prst="wedgeRoundRectCallout">
            <a:avLst>
              <a:gd name="adj1" fmla="val 45576"/>
              <a:gd name="adj2" fmla="val 114281"/>
              <a:gd name="adj3" fmla="val 16667"/>
            </a:avLst>
          </a:prstGeom>
          <a:solidFill>
            <a:schemeClr val="accent3"/>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400" b="1" smtClean="0">
                <a:solidFill>
                  <a:schemeClr val="bg1"/>
                </a:solidFill>
                <a:ea typeface="HG丸ｺﾞｼｯｸM-PRO" pitchFamily="50" charset="-128"/>
              </a:rPr>
              <a:t>独自技術への警戒</a:t>
            </a:r>
            <a:endParaRPr kumimoji="0" lang="ja-JP" altLang="en-US" sz="1400" b="1" dirty="0">
              <a:solidFill>
                <a:schemeClr val="bg1"/>
              </a:solidFill>
              <a:ea typeface="HG丸ｺﾞｼｯｸM-PRO" pitchFamily="50" charset="-128"/>
            </a:endParaRPr>
          </a:p>
        </p:txBody>
      </p:sp>
    </p:spTree>
    <p:extLst>
      <p:ext uri="{BB962C8B-B14F-4D97-AF65-F5344CB8AC3E}">
        <p14:creationId xmlns:p14="http://schemas.microsoft.com/office/powerpoint/2010/main" val="2788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fade">
                                      <p:cBhvr>
                                        <p:cTn id="19" dur="500"/>
                                        <p:tgtEl>
                                          <p:spTgt spid="61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70"/>
                                        </p:tgtEl>
                                        <p:attrNameLst>
                                          <p:attrName>style.visibility</p:attrName>
                                        </p:attrNameLst>
                                      </p:cBhvr>
                                      <p:to>
                                        <p:strVal val="visible"/>
                                      </p:to>
                                    </p:set>
                                    <p:animEffect transition="in" filter="fade">
                                      <p:cBhvr>
                                        <p:cTn id="22" dur="500"/>
                                        <p:tgtEl>
                                          <p:spTgt spid="6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70" grpId="0"/>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p:txBody>
          <a:bodyPr/>
          <a:lstStyle/>
          <a:p>
            <a:r>
              <a:rPr lang="ja-JP" altLang="en-US" sz="2800" dirty="0" smtClean="0">
                <a:ea typeface="ＭＳ Ｐゴシック" charset="-128"/>
              </a:rPr>
              <a:t>第二次ブラウザ戦争</a:t>
            </a:r>
          </a:p>
        </p:txBody>
      </p:sp>
      <p:pic>
        <p:nvPicPr>
          <p:cNvPr id="71687" name="Picture 7"/>
          <p:cNvPicPr>
            <a:picLocks noChangeAspect="1" noChangeArrowheads="1"/>
          </p:cNvPicPr>
          <p:nvPr/>
        </p:nvPicPr>
        <p:blipFill>
          <a:blip r:embed="rId3"/>
          <a:srcRect/>
          <a:stretch>
            <a:fillRect/>
          </a:stretch>
        </p:blipFill>
        <p:spPr bwMode="auto">
          <a:xfrm>
            <a:off x="6249244" y="2881720"/>
            <a:ext cx="1428750" cy="523875"/>
          </a:xfrm>
          <a:prstGeom prst="rect">
            <a:avLst/>
          </a:prstGeom>
          <a:noFill/>
          <a:ln w="9525">
            <a:noFill/>
            <a:miter lim="800000"/>
            <a:headEnd/>
            <a:tailEnd/>
          </a:ln>
        </p:spPr>
      </p:pic>
      <p:pic>
        <p:nvPicPr>
          <p:cNvPr id="71688" name="Picture 9"/>
          <p:cNvPicPr>
            <a:picLocks noChangeAspect="1" noChangeArrowheads="1"/>
          </p:cNvPicPr>
          <p:nvPr/>
        </p:nvPicPr>
        <p:blipFill>
          <a:blip r:embed="rId4"/>
          <a:srcRect/>
          <a:stretch>
            <a:fillRect/>
          </a:stretch>
        </p:blipFill>
        <p:spPr bwMode="auto">
          <a:xfrm>
            <a:off x="6499276" y="3457575"/>
            <a:ext cx="928687" cy="381000"/>
          </a:xfrm>
          <a:prstGeom prst="rect">
            <a:avLst/>
          </a:prstGeom>
          <a:noFill/>
          <a:ln w="9525">
            <a:noFill/>
            <a:miter lim="800000"/>
            <a:headEnd/>
            <a:tailEnd/>
          </a:ln>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147" y="2375875"/>
            <a:ext cx="1074945" cy="453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6223" y="1789102"/>
            <a:ext cx="534793" cy="534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9244" y="1268760"/>
            <a:ext cx="1541553" cy="505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19028" y="1268759"/>
            <a:ext cx="3220753" cy="2554545"/>
          </a:xfrm>
          <a:prstGeom prst="rect">
            <a:avLst/>
          </a:prstGeom>
          <a:noFill/>
        </p:spPr>
        <p:txBody>
          <a:bodyPr wrap="none" rtlCol="0">
            <a:spAutoFit/>
          </a:bodyPr>
          <a:lstStyle/>
          <a:p>
            <a:r>
              <a:rPr lang="en-US" altLang="ja-JP" sz="3200" dirty="0">
                <a:solidFill>
                  <a:schemeClr val="accent4"/>
                </a:solidFill>
                <a:latin typeface="+mn-lt"/>
                <a:ea typeface="+mn-ea"/>
              </a:rPr>
              <a:t>Internet Explorer</a:t>
            </a:r>
          </a:p>
          <a:p>
            <a:r>
              <a:rPr lang="en-US" altLang="ja-JP" sz="3200" dirty="0">
                <a:solidFill>
                  <a:schemeClr val="accent4"/>
                </a:solidFill>
                <a:latin typeface="+mn-lt"/>
                <a:ea typeface="+mn-ea"/>
              </a:rPr>
              <a:t>Mozilla Firefox</a:t>
            </a:r>
          </a:p>
          <a:p>
            <a:r>
              <a:rPr lang="en-US" altLang="ja-JP" sz="3200" dirty="0">
                <a:solidFill>
                  <a:schemeClr val="accent4"/>
                </a:solidFill>
                <a:latin typeface="+mn-lt"/>
                <a:ea typeface="+mn-ea"/>
              </a:rPr>
              <a:t>Apple Safari</a:t>
            </a:r>
          </a:p>
          <a:p>
            <a:r>
              <a:rPr lang="en-US" altLang="ja-JP" sz="3200" dirty="0">
                <a:solidFill>
                  <a:schemeClr val="accent4"/>
                </a:solidFill>
                <a:latin typeface="+mn-lt"/>
                <a:ea typeface="+mn-ea"/>
              </a:rPr>
              <a:t>Google Chrome</a:t>
            </a:r>
          </a:p>
          <a:p>
            <a:r>
              <a:rPr lang="en-US" altLang="ja-JP" sz="3200" dirty="0" smtClean="0">
                <a:solidFill>
                  <a:schemeClr val="accent4"/>
                </a:solidFill>
                <a:latin typeface="+mn-lt"/>
                <a:ea typeface="+mn-ea"/>
              </a:rPr>
              <a:t>Opera</a:t>
            </a:r>
            <a:endParaRPr lang="en-US" altLang="ja-JP" sz="3200" dirty="0">
              <a:solidFill>
                <a:schemeClr val="accent4"/>
              </a:solidFill>
              <a:latin typeface="+mn-lt"/>
              <a:ea typeface="+mn-ea"/>
            </a:endParaRPr>
          </a:p>
        </p:txBody>
      </p:sp>
      <p:sp>
        <p:nvSpPr>
          <p:cNvPr id="5" name="正方形/長方形 4"/>
          <p:cNvSpPr/>
          <p:nvPr/>
        </p:nvSpPr>
        <p:spPr bwMode="auto">
          <a:xfrm>
            <a:off x="611560" y="4077072"/>
            <a:ext cx="8075240" cy="92681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smtClean="0">
                <a:ln>
                  <a:noFill/>
                </a:ln>
                <a:solidFill>
                  <a:schemeClr val="bg1"/>
                </a:solidFill>
                <a:effectLst/>
                <a:latin typeface="+mn-lt"/>
                <a:ea typeface="+mn-ea"/>
              </a:rPr>
              <a:t>JavaScript</a:t>
            </a:r>
            <a:r>
              <a:rPr kumimoji="0" lang="ja-JP" altLang="en-US" sz="2800" dirty="0">
                <a:solidFill>
                  <a:schemeClr val="bg1"/>
                </a:solidFill>
                <a:latin typeface="+mn-lt"/>
                <a:ea typeface="+mn-ea"/>
              </a:rPr>
              <a:t>実行速度</a:t>
            </a:r>
            <a:r>
              <a:rPr kumimoji="0" lang="ja-JP" altLang="en-US" sz="2800" dirty="0" smtClean="0">
                <a:solidFill>
                  <a:schemeClr val="bg1"/>
                </a:solidFill>
                <a:latin typeface="+mn-lt"/>
                <a:ea typeface="+mn-ea"/>
              </a:rPr>
              <a:t>の向上</a:t>
            </a:r>
            <a:endParaRPr kumimoji="0" lang="ja-JP" altLang="en-US" sz="2800" b="0" i="0" u="none" strike="noStrike" cap="none" normalizeH="0" dirty="0" smtClean="0">
              <a:ln>
                <a:noFill/>
              </a:ln>
              <a:solidFill>
                <a:schemeClr val="bg1"/>
              </a:solidFill>
              <a:effectLst/>
              <a:latin typeface="+mn-lt"/>
              <a:ea typeface="+mn-ea"/>
            </a:endParaRPr>
          </a:p>
        </p:txBody>
      </p:sp>
      <p:grpSp>
        <p:nvGrpSpPr>
          <p:cNvPr id="8" name="グループ化 7"/>
          <p:cNvGrpSpPr/>
          <p:nvPr/>
        </p:nvGrpSpPr>
        <p:grpSpPr>
          <a:xfrm>
            <a:off x="611560" y="5003884"/>
            <a:ext cx="8075240" cy="1317877"/>
            <a:chOff x="611560" y="5003884"/>
            <a:chExt cx="8075240" cy="1317877"/>
          </a:xfrm>
        </p:grpSpPr>
        <p:sp>
          <p:nvSpPr>
            <p:cNvPr id="21" name="正方形/長方形 20"/>
            <p:cNvSpPr/>
            <p:nvPr/>
          </p:nvSpPr>
          <p:spPr bwMode="auto">
            <a:xfrm>
              <a:off x="611560" y="5394949"/>
              <a:ext cx="8075240" cy="92681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dirty="0" smtClean="0">
                  <a:solidFill>
                    <a:schemeClr val="bg1"/>
                  </a:solidFill>
                  <a:latin typeface="+mn-lt"/>
                  <a:ea typeface="+mn-ea"/>
                </a:rPr>
                <a:t>Ajax</a:t>
              </a:r>
              <a:r>
                <a:rPr kumimoji="0" lang="ja-JP" altLang="en-US" sz="2800" dirty="0" smtClean="0">
                  <a:solidFill>
                    <a:schemeClr val="bg1"/>
                  </a:solidFill>
                  <a:latin typeface="+mn-lt"/>
                  <a:ea typeface="+mn-ea"/>
                </a:rPr>
                <a:t>ベースの</a:t>
              </a:r>
              <a:r>
                <a:rPr kumimoji="0" lang="en-US" altLang="ja-JP" sz="2800" b="0" i="0" u="none" strike="noStrike" cap="none" normalizeH="0" dirty="0" smtClean="0">
                  <a:ln>
                    <a:noFill/>
                  </a:ln>
                  <a:solidFill>
                    <a:schemeClr val="bg1"/>
                  </a:solidFill>
                  <a:effectLst/>
                  <a:latin typeface="+mn-lt"/>
                  <a:ea typeface="+mn-ea"/>
                </a:rPr>
                <a:t>Web</a:t>
              </a:r>
              <a:r>
                <a:rPr kumimoji="0" lang="ja-JP" altLang="en-US" sz="2800" b="0" i="0" u="none" strike="noStrike" cap="none" normalizeH="0" dirty="0" smtClean="0">
                  <a:ln>
                    <a:noFill/>
                  </a:ln>
                  <a:solidFill>
                    <a:schemeClr val="bg1"/>
                  </a:solidFill>
                  <a:effectLst/>
                  <a:latin typeface="+mn-lt"/>
                  <a:ea typeface="+mn-ea"/>
                </a:rPr>
                <a:t>サービスを快適に利用できる</a:t>
              </a:r>
            </a:p>
          </p:txBody>
        </p:sp>
        <p:sp>
          <p:nvSpPr>
            <p:cNvPr id="6" name="下矢印 5"/>
            <p:cNvSpPr/>
            <p:nvPr/>
          </p:nvSpPr>
          <p:spPr bwMode="auto">
            <a:xfrm>
              <a:off x="3419872" y="5003884"/>
              <a:ext cx="2448272" cy="391065"/>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grpSp>
    </p:spTree>
    <p:extLst>
      <p:ext uri="{BB962C8B-B14F-4D97-AF65-F5344CB8AC3E}">
        <p14:creationId xmlns:p14="http://schemas.microsoft.com/office/powerpoint/2010/main" val="193333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クラウド時代の</a:t>
            </a:r>
            <a:r>
              <a:rPr kumimoji="1" lang="en-US" altLang="ja-JP" dirty="0" smtClean="0"/>
              <a:t/>
            </a:r>
            <a:br>
              <a:rPr kumimoji="1" lang="en-US" altLang="ja-JP" dirty="0" smtClean="0"/>
            </a:br>
            <a:r>
              <a:rPr kumimoji="1" lang="ja-JP" altLang="en-US" dirty="0" smtClean="0"/>
              <a:t>新しいクライアントプラットフォーム</a:t>
            </a:r>
            <a:endParaRPr kumimoji="1" lang="ja-JP" altLang="en-US" dirty="0"/>
          </a:p>
        </p:txBody>
      </p:sp>
    </p:spTree>
    <p:extLst>
      <p:ext uri="{BB962C8B-B14F-4D97-AF65-F5344CB8AC3E}">
        <p14:creationId xmlns:p14="http://schemas.microsoft.com/office/powerpoint/2010/main" val="4232553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152399" y="152400"/>
            <a:ext cx="8956675" cy="533400"/>
          </a:xfrm>
        </p:spPr>
        <p:txBody>
          <a:bodyPr/>
          <a:lstStyle/>
          <a:p>
            <a:r>
              <a:rPr lang="en-US" altLang="ja-JP" sz="2800" dirty="0" smtClean="0"/>
              <a:t>Wintel</a:t>
            </a:r>
            <a:r>
              <a:rPr lang="ja-JP" altLang="en-US" sz="2800" dirty="0" smtClean="0"/>
              <a:t>の終焉と新しいアプリケーションレイヤー</a:t>
            </a:r>
          </a:p>
        </p:txBody>
      </p:sp>
      <p:sp>
        <p:nvSpPr>
          <p:cNvPr id="19" name="下矢印 18"/>
          <p:cNvSpPr/>
          <p:nvPr/>
        </p:nvSpPr>
        <p:spPr bwMode="auto">
          <a:xfrm>
            <a:off x="4292402" y="2951305"/>
            <a:ext cx="1612891" cy="1093402"/>
          </a:xfrm>
          <a:prstGeom prst="downArrow">
            <a:avLst/>
          </a:prstGeom>
          <a:solidFill>
            <a:srgbClr val="FF99FF"/>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 name="正方形/長方形 2"/>
          <p:cNvSpPr>
            <a:spLocks noChangeArrowheads="1"/>
          </p:cNvSpPr>
          <p:nvPr/>
        </p:nvSpPr>
        <p:spPr bwMode="auto">
          <a:xfrm>
            <a:off x="571511" y="2495748"/>
            <a:ext cx="5840986" cy="357188"/>
          </a:xfrm>
          <a:prstGeom prst="rect">
            <a:avLst/>
          </a:prstGeom>
          <a:solidFill>
            <a:schemeClr val="accent4">
              <a:lumMod val="75000"/>
            </a:schemeClr>
          </a:solidFill>
          <a:ln w="38100" algn="ctr">
            <a:noFill/>
            <a:round/>
            <a:headEnd/>
            <a:tailEnd/>
          </a:ln>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6" name="正方形/長方形 10"/>
          <p:cNvSpPr>
            <a:spLocks noChangeArrowheads="1"/>
          </p:cNvSpPr>
          <p:nvPr/>
        </p:nvSpPr>
        <p:spPr bwMode="auto">
          <a:xfrm>
            <a:off x="6412508" y="2495748"/>
            <a:ext cx="1000135" cy="357188"/>
          </a:xfrm>
          <a:prstGeom prst="rect">
            <a:avLst/>
          </a:prstGeom>
          <a:solidFill>
            <a:schemeClr val="accent1">
              <a:lumMod val="7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Mac</a:t>
            </a:r>
            <a:endParaRPr kumimoji="0" lang="ja-JP" altLang="en-US" sz="1400" dirty="0">
              <a:solidFill>
                <a:schemeClr val="bg1"/>
              </a:solidFill>
              <a:latin typeface="+mn-lt"/>
              <a:ea typeface="+mn-ea"/>
            </a:endParaRPr>
          </a:p>
        </p:txBody>
      </p:sp>
      <p:sp>
        <p:nvSpPr>
          <p:cNvPr id="20" name="正方形/長方形 2"/>
          <p:cNvSpPr>
            <a:spLocks noChangeArrowheads="1"/>
          </p:cNvSpPr>
          <p:nvPr/>
        </p:nvSpPr>
        <p:spPr bwMode="auto">
          <a:xfrm>
            <a:off x="571511" y="2138560"/>
            <a:ext cx="4991733" cy="357188"/>
          </a:xfrm>
          <a:prstGeom prst="rect">
            <a:avLst/>
          </a:prstGeom>
          <a:solidFill>
            <a:srgbClr val="4168A7"/>
          </a:solidFill>
          <a:ln w="38100" algn="ctr">
            <a:noFill/>
            <a:round/>
            <a:headEnd/>
            <a:tailEnd/>
          </a:ln>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21" name="正方形/長方形 6"/>
          <p:cNvSpPr>
            <a:spLocks noChangeArrowheads="1"/>
          </p:cNvSpPr>
          <p:nvPr/>
        </p:nvSpPr>
        <p:spPr bwMode="auto">
          <a:xfrm>
            <a:off x="5563244" y="2138560"/>
            <a:ext cx="849264" cy="357188"/>
          </a:xfrm>
          <a:prstGeom prst="rect">
            <a:avLst/>
          </a:prstGeom>
          <a:solidFill>
            <a:srgbClr val="FF9933"/>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Linux</a:t>
            </a:r>
            <a:endParaRPr kumimoji="0" lang="ja-JP" altLang="en-US" sz="1400" dirty="0">
              <a:solidFill>
                <a:schemeClr val="bg1"/>
              </a:solidFill>
              <a:latin typeface="+mn-lt"/>
              <a:ea typeface="+mn-ea"/>
            </a:endParaRPr>
          </a:p>
        </p:txBody>
      </p:sp>
      <p:sp>
        <p:nvSpPr>
          <p:cNvPr id="22" name="正方形/長方形 10"/>
          <p:cNvSpPr>
            <a:spLocks noChangeArrowheads="1"/>
          </p:cNvSpPr>
          <p:nvPr/>
        </p:nvSpPr>
        <p:spPr bwMode="auto">
          <a:xfrm>
            <a:off x="6412497" y="2138560"/>
            <a:ext cx="1000135" cy="362772"/>
          </a:xfrm>
          <a:prstGeom prst="rect">
            <a:avLst/>
          </a:prstGeom>
          <a:solidFill>
            <a:schemeClr val="accent1">
              <a:lumMod val="50000"/>
            </a:schemeClr>
          </a:solidFill>
          <a:ln w="38100" algn="ctr">
            <a:noFill/>
            <a:round/>
            <a:headEnd/>
            <a:tailEnd/>
          </a:ln>
        </p:spPr>
        <p:txBody>
          <a:bodyPr anchor="ctr"/>
          <a:lstStyle/>
          <a:p>
            <a:pPr algn="ctr">
              <a:spcBef>
                <a:spcPct val="20000"/>
              </a:spcBef>
              <a:defRPr/>
            </a:pPr>
            <a:r>
              <a:rPr kumimoji="0" lang="en-US" altLang="ja-JP" sz="1400" smtClean="0">
                <a:solidFill>
                  <a:schemeClr val="bg1"/>
                </a:solidFill>
                <a:latin typeface="+mn-lt"/>
                <a:ea typeface="+mn-ea"/>
              </a:rPr>
              <a:t>MacOS</a:t>
            </a:r>
            <a:endParaRPr kumimoji="0" lang="ja-JP" altLang="en-US" sz="1400" dirty="0">
              <a:solidFill>
                <a:schemeClr val="bg1"/>
              </a:solidFill>
              <a:latin typeface="+mn-lt"/>
              <a:ea typeface="+mn-ea"/>
            </a:endParaRPr>
          </a:p>
        </p:txBody>
      </p:sp>
      <p:sp>
        <p:nvSpPr>
          <p:cNvPr id="7" name="下矢印吹き出し 6"/>
          <p:cNvSpPr/>
          <p:nvPr/>
        </p:nvSpPr>
        <p:spPr bwMode="auto">
          <a:xfrm>
            <a:off x="5563244" y="1709934"/>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8" name="下矢印吹き出し 7"/>
          <p:cNvSpPr/>
          <p:nvPr/>
        </p:nvSpPr>
        <p:spPr bwMode="auto">
          <a:xfrm>
            <a:off x="5920431" y="1709934"/>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1643072" y="1709934"/>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2000258" y="1709934"/>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下矢印吹き出し 11"/>
          <p:cNvSpPr/>
          <p:nvPr/>
        </p:nvSpPr>
        <p:spPr bwMode="auto">
          <a:xfrm>
            <a:off x="2357445" y="1709934"/>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 name="下矢印吹き出し 12"/>
          <p:cNvSpPr/>
          <p:nvPr/>
        </p:nvSpPr>
        <p:spPr bwMode="auto">
          <a:xfrm>
            <a:off x="6412508" y="1709934"/>
            <a:ext cx="285749" cy="500063"/>
          </a:xfrm>
          <a:prstGeom prst="downArrowCallout">
            <a:avLst>
              <a:gd name="adj1" fmla="val 50000"/>
              <a:gd name="adj2" fmla="val 25000"/>
              <a:gd name="adj3" fmla="val 34143"/>
              <a:gd name="adj4" fmla="val 82116"/>
            </a:avLst>
          </a:prstGeom>
          <a:solidFill>
            <a:schemeClr val="accent5">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6769695" y="1709934"/>
            <a:ext cx="285749" cy="500063"/>
          </a:xfrm>
          <a:prstGeom prst="downArrowCallout">
            <a:avLst>
              <a:gd name="adj1" fmla="val 50000"/>
              <a:gd name="adj2" fmla="val 25000"/>
              <a:gd name="adj3" fmla="val 34143"/>
              <a:gd name="adj4" fmla="val 82116"/>
            </a:avLst>
          </a:prstGeom>
          <a:solidFill>
            <a:schemeClr val="accent5">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下矢印吹き出し 22"/>
          <p:cNvSpPr/>
          <p:nvPr/>
        </p:nvSpPr>
        <p:spPr bwMode="auto">
          <a:xfrm>
            <a:off x="571500" y="1709934"/>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下矢印吹き出し 23"/>
          <p:cNvSpPr/>
          <p:nvPr/>
        </p:nvSpPr>
        <p:spPr bwMode="auto">
          <a:xfrm>
            <a:off x="928687" y="1709934"/>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5" name="下矢印吹き出し 24"/>
          <p:cNvSpPr/>
          <p:nvPr/>
        </p:nvSpPr>
        <p:spPr bwMode="auto">
          <a:xfrm>
            <a:off x="1285874" y="1709934"/>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正方形/長方形 10"/>
          <p:cNvSpPr>
            <a:spLocks noChangeArrowheads="1"/>
          </p:cNvSpPr>
          <p:nvPr/>
        </p:nvSpPr>
        <p:spPr bwMode="auto">
          <a:xfrm>
            <a:off x="571511" y="4733130"/>
            <a:ext cx="8011014" cy="285750"/>
          </a:xfrm>
          <a:prstGeom prst="rect">
            <a:avLst/>
          </a:prstGeom>
          <a:solidFill>
            <a:srgbClr val="C00000"/>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Rich Internet Client</a:t>
            </a:r>
            <a:endParaRPr kumimoji="0" lang="ja-JP" altLang="en-US" sz="1400" dirty="0">
              <a:solidFill>
                <a:schemeClr val="bg1"/>
              </a:solidFill>
              <a:latin typeface="+mn-lt"/>
              <a:ea typeface="+mn-ea"/>
            </a:endParaRPr>
          </a:p>
        </p:txBody>
      </p:sp>
      <p:sp>
        <p:nvSpPr>
          <p:cNvPr id="26" name="正方形/長方形 2"/>
          <p:cNvSpPr>
            <a:spLocks noChangeArrowheads="1"/>
          </p:cNvSpPr>
          <p:nvPr/>
        </p:nvSpPr>
        <p:spPr bwMode="auto">
          <a:xfrm>
            <a:off x="571500" y="5376068"/>
            <a:ext cx="3144963" cy="357188"/>
          </a:xfrm>
          <a:prstGeom prst="rect">
            <a:avLst/>
          </a:prstGeom>
          <a:solidFill>
            <a:schemeClr val="accent4">
              <a:lumMod val="75000"/>
            </a:schemeClr>
          </a:solidFill>
          <a:ln w="38100" algn="ctr">
            <a:noFill/>
            <a:round/>
            <a:headEnd/>
            <a:tailEnd/>
          </a:ln>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27" name="正方形/長方形 10"/>
          <p:cNvSpPr>
            <a:spLocks noChangeArrowheads="1"/>
          </p:cNvSpPr>
          <p:nvPr/>
        </p:nvSpPr>
        <p:spPr bwMode="auto">
          <a:xfrm>
            <a:off x="3703469" y="5376068"/>
            <a:ext cx="1428738" cy="357188"/>
          </a:xfrm>
          <a:prstGeom prst="rect">
            <a:avLst/>
          </a:prstGeom>
          <a:solidFill>
            <a:schemeClr val="accent1">
              <a:lumMod val="7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Mac</a:t>
            </a:r>
            <a:endParaRPr kumimoji="0" lang="ja-JP" altLang="en-US" sz="1400" dirty="0">
              <a:solidFill>
                <a:schemeClr val="bg1"/>
              </a:solidFill>
              <a:latin typeface="+mn-lt"/>
              <a:ea typeface="+mn-ea"/>
            </a:endParaRPr>
          </a:p>
        </p:txBody>
      </p:sp>
      <p:sp>
        <p:nvSpPr>
          <p:cNvPr id="28" name="正方形/長方形 2"/>
          <p:cNvSpPr>
            <a:spLocks noChangeArrowheads="1"/>
          </p:cNvSpPr>
          <p:nvPr/>
        </p:nvSpPr>
        <p:spPr bwMode="auto">
          <a:xfrm>
            <a:off x="571500" y="5018880"/>
            <a:ext cx="2144849" cy="357188"/>
          </a:xfrm>
          <a:prstGeom prst="rect">
            <a:avLst/>
          </a:prstGeom>
          <a:solidFill>
            <a:srgbClr val="4168A7"/>
          </a:solidFill>
          <a:ln w="38100" algn="ctr">
            <a:noFill/>
            <a:round/>
            <a:headEnd/>
            <a:tailEnd/>
          </a:ln>
        </p:spPr>
        <p:txBody>
          <a:bodyPr anchor="ctr"/>
          <a:lstStyle/>
          <a:p>
            <a:pPr algn="ctr">
              <a:spcBef>
                <a:spcPct val="20000"/>
              </a:spcBef>
              <a:defRPr/>
            </a:pPr>
            <a:r>
              <a:rPr kumimoji="0" lang="en-US" altLang="ja-JP" sz="1600" dirty="0">
                <a:solidFill>
                  <a:schemeClr val="bg1"/>
                </a:solidFill>
                <a:latin typeface="+mn-lt"/>
                <a:ea typeface="+mn-ea"/>
              </a:rPr>
              <a:t>Windows</a:t>
            </a:r>
            <a:endParaRPr kumimoji="0" lang="ja-JP" altLang="en-US" sz="1600" dirty="0">
              <a:solidFill>
                <a:schemeClr val="bg1"/>
              </a:solidFill>
              <a:latin typeface="+mn-lt"/>
              <a:ea typeface="+mn-ea"/>
            </a:endParaRPr>
          </a:p>
        </p:txBody>
      </p:sp>
      <p:sp>
        <p:nvSpPr>
          <p:cNvPr id="29" name="正方形/長方形 6"/>
          <p:cNvSpPr>
            <a:spLocks noChangeArrowheads="1"/>
          </p:cNvSpPr>
          <p:nvPr/>
        </p:nvSpPr>
        <p:spPr bwMode="auto">
          <a:xfrm>
            <a:off x="2716349" y="5018880"/>
            <a:ext cx="1000114" cy="357188"/>
          </a:xfrm>
          <a:prstGeom prst="rect">
            <a:avLst/>
          </a:prstGeom>
          <a:solidFill>
            <a:srgbClr val="FF9933"/>
          </a:solidFill>
          <a:ln w="38100" algn="ctr">
            <a:noFill/>
            <a:round/>
            <a:headEnd/>
            <a:tailEnd/>
          </a:ln>
        </p:spPr>
        <p:txBody>
          <a:bodyPr anchor="ctr"/>
          <a:lstStyle/>
          <a:p>
            <a:pPr algn="ctr">
              <a:spcBef>
                <a:spcPct val="20000"/>
              </a:spcBef>
              <a:defRPr/>
            </a:pPr>
            <a:r>
              <a:rPr kumimoji="0" lang="en-US" altLang="ja-JP" sz="1600" dirty="0">
                <a:solidFill>
                  <a:schemeClr val="bg1"/>
                </a:solidFill>
                <a:latin typeface="+mn-lt"/>
                <a:ea typeface="+mn-ea"/>
              </a:rPr>
              <a:t>Linux</a:t>
            </a:r>
            <a:endParaRPr kumimoji="0" lang="ja-JP" altLang="en-US" sz="1600" dirty="0">
              <a:solidFill>
                <a:schemeClr val="bg1"/>
              </a:solidFill>
              <a:latin typeface="+mn-lt"/>
              <a:ea typeface="+mn-ea"/>
            </a:endParaRPr>
          </a:p>
        </p:txBody>
      </p:sp>
      <p:sp>
        <p:nvSpPr>
          <p:cNvPr id="30" name="正方形/長方形 10"/>
          <p:cNvSpPr>
            <a:spLocks noChangeArrowheads="1"/>
          </p:cNvSpPr>
          <p:nvPr/>
        </p:nvSpPr>
        <p:spPr bwMode="auto">
          <a:xfrm>
            <a:off x="3703458" y="5018880"/>
            <a:ext cx="1428738" cy="357188"/>
          </a:xfrm>
          <a:prstGeom prst="rect">
            <a:avLst/>
          </a:prstGeom>
          <a:solidFill>
            <a:schemeClr val="accent1">
              <a:lumMod val="50000"/>
            </a:schemeClr>
          </a:solidFill>
          <a:ln w="38100" algn="ctr">
            <a:noFill/>
            <a:round/>
            <a:headEnd/>
            <a:tailEnd/>
          </a:ln>
        </p:spPr>
        <p:txBody>
          <a:bodyPr anchor="ctr"/>
          <a:lstStyle/>
          <a:p>
            <a:pPr algn="ctr">
              <a:spcBef>
                <a:spcPct val="20000"/>
              </a:spcBef>
              <a:defRPr/>
            </a:pPr>
            <a:r>
              <a:rPr kumimoji="0" lang="en-US" altLang="ja-JP" sz="1600" dirty="0">
                <a:solidFill>
                  <a:schemeClr val="bg1"/>
                </a:solidFill>
                <a:latin typeface="+mn-lt"/>
                <a:ea typeface="+mn-ea"/>
              </a:rPr>
              <a:t>Mac</a:t>
            </a:r>
            <a:r>
              <a:rPr kumimoji="0" lang="ja-JP" altLang="en-US" sz="1600" dirty="0">
                <a:solidFill>
                  <a:schemeClr val="bg1"/>
                </a:solidFill>
                <a:latin typeface="+mn-lt"/>
                <a:ea typeface="+mn-ea"/>
              </a:rPr>
              <a:t> </a:t>
            </a:r>
            <a:r>
              <a:rPr kumimoji="0" lang="en-US" altLang="ja-JP" sz="1600" dirty="0">
                <a:solidFill>
                  <a:schemeClr val="bg1"/>
                </a:solidFill>
                <a:latin typeface="+mn-lt"/>
                <a:ea typeface="+mn-ea"/>
              </a:rPr>
              <a:t>OS</a:t>
            </a:r>
            <a:endParaRPr kumimoji="0" lang="ja-JP" altLang="en-US" sz="1600" dirty="0">
              <a:solidFill>
                <a:schemeClr val="bg1"/>
              </a:solidFill>
              <a:latin typeface="+mn-lt"/>
              <a:ea typeface="+mn-ea"/>
            </a:endParaRPr>
          </a:p>
        </p:txBody>
      </p:sp>
      <p:sp>
        <p:nvSpPr>
          <p:cNvPr id="31" name="下矢印吹き出し 30"/>
          <p:cNvSpPr/>
          <p:nvPr/>
        </p:nvSpPr>
        <p:spPr bwMode="auto">
          <a:xfrm>
            <a:off x="2716339" y="4318788"/>
            <a:ext cx="285750" cy="500063"/>
          </a:xfrm>
          <a:prstGeom prst="downArrowCallout">
            <a:avLst>
              <a:gd name="adj1" fmla="val 50000"/>
              <a:gd name="adj2" fmla="val 25000"/>
              <a:gd name="adj3" fmla="val 34143"/>
              <a:gd name="adj4" fmla="val 82116"/>
            </a:avLst>
          </a:prstGeom>
          <a:solidFill>
            <a:srgbClr val="FFA89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2" name="下矢印吹き出し 31"/>
          <p:cNvSpPr/>
          <p:nvPr/>
        </p:nvSpPr>
        <p:spPr bwMode="auto">
          <a:xfrm>
            <a:off x="3073526" y="4318788"/>
            <a:ext cx="285750" cy="500063"/>
          </a:xfrm>
          <a:prstGeom prst="downArrowCallout">
            <a:avLst>
              <a:gd name="adj1" fmla="val 50000"/>
              <a:gd name="adj2" fmla="val 25000"/>
              <a:gd name="adj3" fmla="val 34143"/>
              <a:gd name="adj4" fmla="val 82116"/>
            </a:avLst>
          </a:prstGeom>
          <a:solidFill>
            <a:srgbClr val="FFA89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3" name="下矢印吹き出し 32"/>
          <p:cNvSpPr/>
          <p:nvPr/>
        </p:nvSpPr>
        <p:spPr bwMode="auto">
          <a:xfrm>
            <a:off x="3430713" y="4318788"/>
            <a:ext cx="285750" cy="500063"/>
          </a:xfrm>
          <a:prstGeom prst="downArrowCallout">
            <a:avLst>
              <a:gd name="adj1" fmla="val 50000"/>
              <a:gd name="adj2" fmla="val 25000"/>
              <a:gd name="adj3" fmla="val 34143"/>
              <a:gd name="adj4" fmla="val 82116"/>
            </a:avLst>
          </a:prstGeom>
          <a:solidFill>
            <a:srgbClr val="FFA89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4" name="下矢印吹き出し 33"/>
          <p:cNvSpPr/>
          <p:nvPr/>
        </p:nvSpPr>
        <p:spPr bwMode="auto">
          <a:xfrm>
            <a:off x="1644778" y="4318788"/>
            <a:ext cx="285750" cy="500063"/>
          </a:xfrm>
          <a:prstGeom prst="downArrowCallout">
            <a:avLst>
              <a:gd name="adj1" fmla="val 50000"/>
              <a:gd name="adj2" fmla="val 25000"/>
              <a:gd name="adj3" fmla="val 34143"/>
              <a:gd name="adj4" fmla="val 82116"/>
            </a:avLst>
          </a:prstGeom>
          <a:solidFill>
            <a:srgbClr val="FFA89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 name="下矢印吹き出し 34"/>
          <p:cNvSpPr/>
          <p:nvPr/>
        </p:nvSpPr>
        <p:spPr bwMode="auto">
          <a:xfrm>
            <a:off x="2001965" y="4318788"/>
            <a:ext cx="285750" cy="500063"/>
          </a:xfrm>
          <a:prstGeom prst="downArrowCallout">
            <a:avLst>
              <a:gd name="adj1" fmla="val 50000"/>
              <a:gd name="adj2" fmla="val 25000"/>
              <a:gd name="adj3" fmla="val 34143"/>
              <a:gd name="adj4" fmla="val 82116"/>
            </a:avLst>
          </a:prstGeom>
          <a:solidFill>
            <a:srgbClr val="FFA89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6" name="下矢印吹き出し 35"/>
          <p:cNvSpPr/>
          <p:nvPr/>
        </p:nvSpPr>
        <p:spPr bwMode="auto">
          <a:xfrm>
            <a:off x="2359152" y="4318788"/>
            <a:ext cx="285750" cy="500063"/>
          </a:xfrm>
          <a:prstGeom prst="downArrowCallout">
            <a:avLst>
              <a:gd name="adj1" fmla="val 50000"/>
              <a:gd name="adj2" fmla="val 25000"/>
              <a:gd name="adj3" fmla="val 34143"/>
              <a:gd name="adj4" fmla="val 82116"/>
            </a:avLst>
          </a:prstGeom>
          <a:solidFill>
            <a:srgbClr val="FFA89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7" name="下矢印吹き出し 36"/>
          <p:cNvSpPr/>
          <p:nvPr/>
        </p:nvSpPr>
        <p:spPr bwMode="auto">
          <a:xfrm>
            <a:off x="3787900" y="4318788"/>
            <a:ext cx="285750" cy="500063"/>
          </a:xfrm>
          <a:prstGeom prst="downArrowCallout">
            <a:avLst>
              <a:gd name="adj1" fmla="val 50000"/>
              <a:gd name="adj2" fmla="val 25000"/>
              <a:gd name="adj3" fmla="val 34143"/>
              <a:gd name="adj4" fmla="val 82116"/>
            </a:avLst>
          </a:prstGeom>
          <a:solidFill>
            <a:srgbClr val="FFA89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8" name="下矢印吹き出し 37"/>
          <p:cNvSpPr/>
          <p:nvPr/>
        </p:nvSpPr>
        <p:spPr bwMode="auto">
          <a:xfrm>
            <a:off x="4145087" y="4318788"/>
            <a:ext cx="285750" cy="500063"/>
          </a:xfrm>
          <a:prstGeom prst="downArrowCallout">
            <a:avLst>
              <a:gd name="adj1" fmla="val 50000"/>
              <a:gd name="adj2" fmla="val 25000"/>
              <a:gd name="adj3" fmla="val 34143"/>
              <a:gd name="adj4" fmla="val 82116"/>
            </a:avLst>
          </a:prstGeom>
          <a:solidFill>
            <a:srgbClr val="FFA89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9" name="下矢印吹き出し 38"/>
          <p:cNvSpPr/>
          <p:nvPr/>
        </p:nvSpPr>
        <p:spPr bwMode="auto">
          <a:xfrm>
            <a:off x="4502274" y="4318788"/>
            <a:ext cx="285750" cy="500063"/>
          </a:xfrm>
          <a:prstGeom prst="downArrowCallout">
            <a:avLst>
              <a:gd name="adj1" fmla="val 50000"/>
              <a:gd name="adj2" fmla="val 25000"/>
              <a:gd name="adj3" fmla="val 34143"/>
              <a:gd name="adj4" fmla="val 82116"/>
            </a:avLst>
          </a:prstGeom>
          <a:solidFill>
            <a:srgbClr val="FFA89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0" name="下矢印吹き出し 39"/>
          <p:cNvSpPr/>
          <p:nvPr/>
        </p:nvSpPr>
        <p:spPr bwMode="auto">
          <a:xfrm>
            <a:off x="573206" y="4318788"/>
            <a:ext cx="285750" cy="500063"/>
          </a:xfrm>
          <a:prstGeom prst="downArrowCallout">
            <a:avLst>
              <a:gd name="adj1" fmla="val 50000"/>
              <a:gd name="adj2" fmla="val 25000"/>
              <a:gd name="adj3" fmla="val 34143"/>
              <a:gd name="adj4" fmla="val 82116"/>
            </a:avLst>
          </a:prstGeom>
          <a:solidFill>
            <a:srgbClr val="FFA89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1" name="下矢印吹き出し 40"/>
          <p:cNvSpPr/>
          <p:nvPr/>
        </p:nvSpPr>
        <p:spPr bwMode="auto">
          <a:xfrm>
            <a:off x="930393" y="4318788"/>
            <a:ext cx="285750" cy="500063"/>
          </a:xfrm>
          <a:prstGeom prst="downArrowCallout">
            <a:avLst>
              <a:gd name="adj1" fmla="val 50000"/>
              <a:gd name="adj2" fmla="val 25000"/>
              <a:gd name="adj3" fmla="val 34143"/>
              <a:gd name="adj4" fmla="val 82116"/>
            </a:avLst>
          </a:prstGeom>
          <a:solidFill>
            <a:srgbClr val="FFA89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2" name="下矢印吹き出し 41"/>
          <p:cNvSpPr/>
          <p:nvPr/>
        </p:nvSpPr>
        <p:spPr bwMode="auto">
          <a:xfrm>
            <a:off x="1287580" y="4318788"/>
            <a:ext cx="285750" cy="500063"/>
          </a:xfrm>
          <a:prstGeom prst="downArrowCallout">
            <a:avLst>
              <a:gd name="adj1" fmla="val 50000"/>
              <a:gd name="adj2" fmla="val 25000"/>
              <a:gd name="adj3" fmla="val 34143"/>
              <a:gd name="adj4" fmla="val 82116"/>
            </a:avLst>
          </a:prstGeom>
          <a:solidFill>
            <a:srgbClr val="FFA89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3" name="正方形/長方形 10"/>
          <p:cNvSpPr>
            <a:spLocks noChangeArrowheads="1"/>
          </p:cNvSpPr>
          <p:nvPr/>
        </p:nvSpPr>
        <p:spPr bwMode="auto">
          <a:xfrm>
            <a:off x="5132208" y="5376068"/>
            <a:ext cx="2440173" cy="357188"/>
          </a:xfrm>
          <a:prstGeom prst="rect">
            <a:avLst/>
          </a:prstGeom>
          <a:solidFill>
            <a:srgbClr val="5F84C1"/>
          </a:solidFill>
          <a:ln w="38100" algn="ctr">
            <a:noFill/>
            <a:round/>
            <a:headEnd/>
            <a:tailEnd/>
          </a:ln>
        </p:spPr>
        <p:txBody>
          <a:bodyPr anchor="ctr"/>
          <a:lstStyle/>
          <a:p>
            <a:pPr algn="ctr">
              <a:spcBef>
                <a:spcPct val="20000"/>
              </a:spcBef>
              <a:defRPr/>
            </a:pPr>
            <a:r>
              <a:rPr kumimoji="0" lang="ja-JP" altLang="en-US" sz="1400" dirty="0">
                <a:solidFill>
                  <a:schemeClr val="bg1"/>
                </a:solidFill>
                <a:latin typeface="+mn-lt"/>
                <a:ea typeface="+mn-ea"/>
              </a:rPr>
              <a:t>スマホ</a:t>
            </a:r>
            <a:r>
              <a:rPr kumimoji="0" lang="en-US" altLang="ja-JP" sz="1400" dirty="0" smtClean="0">
                <a:solidFill>
                  <a:schemeClr val="bg1"/>
                </a:solidFill>
                <a:latin typeface="+mn-lt"/>
                <a:ea typeface="+mn-ea"/>
              </a:rPr>
              <a:t>/</a:t>
            </a:r>
            <a:r>
              <a:rPr kumimoji="0" lang="ja-JP" altLang="en-US" sz="1400" dirty="0" smtClean="0">
                <a:solidFill>
                  <a:schemeClr val="bg1"/>
                </a:solidFill>
                <a:latin typeface="+mn-lt"/>
                <a:ea typeface="+mn-ea"/>
              </a:rPr>
              <a:t>タブレット</a:t>
            </a:r>
            <a:endParaRPr kumimoji="0" lang="ja-JP" altLang="en-US" sz="1400" dirty="0">
              <a:solidFill>
                <a:schemeClr val="bg1"/>
              </a:solidFill>
              <a:latin typeface="+mn-lt"/>
              <a:ea typeface="+mn-ea"/>
            </a:endParaRPr>
          </a:p>
        </p:txBody>
      </p:sp>
      <p:sp>
        <p:nvSpPr>
          <p:cNvPr id="44" name="正方形/長方形 10"/>
          <p:cNvSpPr>
            <a:spLocks noChangeArrowheads="1"/>
          </p:cNvSpPr>
          <p:nvPr/>
        </p:nvSpPr>
        <p:spPr bwMode="auto">
          <a:xfrm>
            <a:off x="5132207" y="5018880"/>
            <a:ext cx="3450317" cy="357188"/>
          </a:xfrm>
          <a:prstGeom prst="rect">
            <a:avLst/>
          </a:prstGeom>
          <a:solidFill>
            <a:srgbClr val="BED3FE"/>
          </a:solidFill>
          <a:ln w="38100" algn="ctr">
            <a:noFill/>
            <a:round/>
            <a:headEnd/>
            <a:tailEnd/>
          </a:ln>
        </p:spPr>
        <p:txBody>
          <a:bodyPr anchor="ctr"/>
          <a:lstStyle/>
          <a:p>
            <a:pPr algn="ctr">
              <a:spcBef>
                <a:spcPct val="20000"/>
              </a:spcBef>
              <a:defRPr/>
            </a:pPr>
            <a:r>
              <a:rPr kumimoji="0" lang="en-US" altLang="ja-JP" sz="1600" dirty="0" smtClean="0">
                <a:solidFill>
                  <a:srgbClr val="0070C0"/>
                </a:solidFill>
                <a:latin typeface="+mn-lt"/>
                <a:ea typeface="+mn-ea"/>
              </a:rPr>
              <a:t>Android/</a:t>
            </a:r>
            <a:r>
              <a:rPr kumimoji="0" lang="en-US" altLang="ja-JP" sz="1600" dirty="0" err="1" smtClean="0">
                <a:solidFill>
                  <a:srgbClr val="0070C0"/>
                </a:solidFill>
                <a:latin typeface="+mn-lt"/>
                <a:ea typeface="+mn-ea"/>
              </a:rPr>
              <a:t>iOS</a:t>
            </a:r>
            <a:r>
              <a:rPr kumimoji="0" lang="en-US" altLang="ja-JP" sz="1600" dirty="0" smtClean="0">
                <a:solidFill>
                  <a:srgbClr val="0070C0"/>
                </a:solidFill>
                <a:latin typeface="+mn-lt"/>
                <a:ea typeface="+mn-ea"/>
              </a:rPr>
              <a:t>/</a:t>
            </a:r>
            <a:r>
              <a:rPr kumimoji="0" lang="en-US" altLang="ja-JP" sz="1600" dirty="0" err="1" smtClean="0">
                <a:solidFill>
                  <a:srgbClr val="0070C0"/>
                </a:solidFill>
                <a:latin typeface="+mn-lt"/>
                <a:ea typeface="+mn-ea"/>
              </a:rPr>
              <a:t>WindowsPhone</a:t>
            </a:r>
            <a:endParaRPr kumimoji="0" lang="ja-JP" altLang="en-US" sz="1600" dirty="0">
              <a:solidFill>
                <a:srgbClr val="0070C0"/>
              </a:solidFill>
              <a:latin typeface="+mn-lt"/>
              <a:ea typeface="+mn-ea"/>
            </a:endParaRPr>
          </a:p>
        </p:txBody>
      </p:sp>
      <p:sp>
        <p:nvSpPr>
          <p:cNvPr id="45" name="正方形/長方形 10"/>
          <p:cNvSpPr>
            <a:spLocks noChangeArrowheads="1"/>
          </p:cNvSpPr>
          <p:nvPr/>
        </p:nvSpPr>
        <p:spPr bwMode="auto">
          <a:xfrm>
            <a:off x="7572379" y="5376068"/>
            <a:ext cx="1010145" cy="357188"/>
          </a:xfrm>
          <a:prstGeom prst="rect">
            <a:avLst/>
          </a:prstGeom>
          <a:solidFill>
            <a:srgbClr val="83A0CF"/>
          </a:solidFill>
          <a:ln w="38100" algn="ctr">
            <a:noFill/>
            <a:round/>
            <a:headEnd/>
            <a:tailEnd/>
          </a:ln>
        </p:spPr>
        <p:txBody>
          <a:bodyPr anchor="ctr"/>
          <a:lstStyle/>
          <a:p>
            <a:pPr algn="ctr">
              <a:spcBef>
                <a:spcPct val="20000"/>
              </a:spcBef>
              <a:defRPr/>
            </a:pPr>
            <a:r>
              <a:rPr kumimoji="0" lang="en-US" altLang="ja-JP" sz="1400">
                <a:solidFill>
                  <a:schemeClr val="bg1"/>
                </a:solidFill>
                <a:latin typeface="+mn-lt"/>
                <a:ea typeface="+mn-ea"/>
              </a:rPr>
              <a:t>TV</a:t>
            </a:r>
            <a:endParaRPr kumimoji="0" lang="ja-JP" altLang="en-US" sz="1400" dirty="0">
              <a:solidFill>
                <a:schemeClr val="bg1"/>
              </a:solidFill>
              <a:latin typeface="+mn-lt"/>
              <a:ea typeface="+mn-ea"/>
            </a:endParaRPr>
          </a:p>
        </p:txBody>
      </p:sp>
      <p:sp>
        <p:nvSpPr>
          <p:cNvPr id="47" name="正方形/長方形 10"/>
          <p:cNvSpPr>
            <a:spLocks noChangeArrowheads="1"/>
          </p:cNvSpPr>
          <p:nvPr/>
        </p:nvSpPr>
        <p:spPr bwMode="auto">
          <a:xfrm>
            <a:off x="7412643" y="2495748"/>
            <a:ext cx="1169882" cy="357188"/>
          </a:xfrm>
          <a:prstGeom prst="rect">
            <a:avLst/>
          </a:prstGeom>
          <a:solidFill>
            <a:schemeClr val="accent4">
              <a:lumMod val="60000"/>
              <a:lumOff val="40000"/>
            </a:schemeClr>
          </a:solidFill>
          <a:ln w="38100" algn="ctr">
            <a:noFill/>
            <a:round/>
            <a:headEnd/>
            <a:tailEnd/>
          </a:ln>
        </p:spPr>
        <p:txBody>
          <a:bodyPr anchor="ctr"/>
          <a:lstStyle/>
          <a:p>
            <a:pPr algn="ctr">
              <a:spcBef>
                <a:spcPct val="20000"/>
              </a:spcBef>
              <a:defRPr/>
            </a:pPr>
            <a:r>
              <a:rPr kumimoji="0" lang="ja-JP" altLang="en-US" sz="1400">
                <a:solidFill>
                  <a:schemeClr val="bg1"/>
                </a:solidFill>
                <a:latin typeface="+mn-lt"/>
                <a:ea typeface="+mn-ea"/>
              </a:rPr>
              <a:t>携帯</a:t>
            </a:r>
            <a:endParaRPr kumimoji="0" lang="ja-JP" altLang="en-US" sz="1400" dirty="0">
              <a:solidFill>
                <a:schemeClr val="bg1"/>
              </a:solidFill>
              <a:latin typeface="+mn-lt"/>
              <a:ea typeface="+mn-ea"/>
            </a:endParaRPr>
          </a:p>
        </p:txBody>
      </p:sp>
      <p:sp>
        <p:nvSpPr>
          <p:cNvPr id="48" name="正方形/長方形 10"/>
          <p:cNvSpPr>
            <a:spLocks noChangeArrowheads="1"/>
          </p:cNvSpPr>
          <p:nvPr/>
        </p:nvSpPr>
        <p:spPr bwMode="auto">
          <a:xfrm>
            <a:off x="7412632" y="2138560"/>
            <a:ext cx="285761" cy="357188"/>
          </a:xfrm>
          <a:prstGeom prst="rect">
            <a:avLst/>
          </a:prstGeom>
          <a:solidFill>
            <a:srgbClr val="BED3FE"/>
          </a:solidFill>
          <a:ln w="38100" algn="ctr">
            <a:noFill/>
            <a:round/>
            <a:headEnd/>
            <a:tailEnd/>
          </a:ln>
        </p:spPr>
        <p:txBody>
          <a:bodyPr anchor="ctr"/>
          <a:lstStyle/>
          <a:p>
            <a:pPr algn="ctr">
              <a:spcBef>
                <a:spcPct val="20000"/>
              </a:spcBef>
              <a:defRPr/>
            </a:pPr>
            <a:endParaRPr kumimoji="0" lang="ja-JP" altLang="en-US" sz="1400" dirty="0">
              <a:solidFill>
                <a:srgbClr val="0070C0"/>
              </a:solidFill>
              <a:latin typeface="+mn-lt"/>
              <a:ea typeface="+mn-ea"/>
            </a:endParaRPr>
          </a:p>
        </p:txBody>
      </p:sp>
      <p:sp>
        <p:nvSpPr>
          <p:cNvPr id="49" name="下矢印吹き出し 48"/>
          <p:cNvSpPr/>
          <p:nvPr/>
        </p:nvSpPr>
        <p:spPr bwMode="auto">
          <a:xfrm>
            <a:off x="7412643" y="1709934"/>
            <a:ext cx="285750" cy="500063"/>
          </a:xfrm>
          <a:prstGeom prst="downArrowCallout">
            <a:avLst>
              <a:gd name="adj1" fmla="val 50000"/>
              <a:gd name="adj2" fmla="val 25000"/>
              <a:gd name="adj3" fmla="val 34143"/>
              <a:gd name="adj4" fmla="val 82116"/>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0" name="正方形/長方形 10"/>
          <p:cNvSpPr>
            <a:spLocks noChangeArrowheads="1"/>
          </p:cNvSpPr>
          <p:nvPr/>
        </p:nvSpPr>
        <p:spPr bwMode="auto">
          <a:xfrm>
            <a:off x="7708107" y="2138560"/>
            <a:ext cx="285761" cy="357188"/>
          </a:xfrm>
          <a:prstGeom prst="rect">
            <a:avLst/>
          </a:prstGeom>
          <a:solidFill>
            <a:srgbClr val="BED3FE"/>
          </a:solidFill>
          <a:ln w="38100" algn="ctr">
            <a:noFill/>
            <a:round/>
            <a:headEnd/>
            <a:tailEnd/>
          </a:ln>
        </p:spPr>
        <p:txBody>
          <a:bodyPr anchor="ctr"/>
          <a:lstStyle/>
          <a:p>
            <a:pPr algn="ctr">
              <a:spcBef>
                <a:spcPct val="20000"/>
              </a:spcBef>
              <a:defRPr/>
            </a:pPr>
            <a:endParaRPr kumimoji="0" lang="ja-JP" altLang="en-US" sz="1400" dirty="0">
              <a:solidFill>
                <a:srgbClr val="0070C0"/>
              </a:solidFill>
              <a:latin typeface="+mn-lt"/>
              <a:ea typeface="+mn-ea"/>
            </a:endParaRPr>
          </a:p>
        </p:txBody>
      </p:sp>
      <p:sp>
        <p:nvSpPr>
          <p:cNvPr id="51" name="下矢印吹き出し 50"/>
          <p:cNvSpPr/>
          <p:nvPr/>
        </p:nvSpPr>
        <p:spPr bwMode="auto">
          <a:xfrm>
            <a:off x="7708118" y="1709934"/>
            <a:ext cx="285750" cy="500063"/>
          </a:xfrm>
          <a:prstGeom prst="downArrowCallout">
            <a:avLst>
              <a:gd name="adj1" fmla="val 50000"/>
              <a:gd name="adj2" fmla="val 25000"/>
              <a:gd name="adj3" fmla="val 34143"/>
              <a:gd name="adj4" fmla="val 82116"/>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正方形/長方形 10"/>
          <p:cNvSpPr>
            <a:spLocks noChangeArrowheads="1"/>
          </p:cNvSpPr>
          <p:nvPr/>
        </p:nvSpPr>
        <p:spPr bwMode="auto">
          <a:xfrm>
            <a:off x="8000978" y="2138560"/>
            <a:ext cx="285761" cy="357188"/>
          </a:xfrm>
          <a:prstGeom prst="rect">
            <a:avLst/>
          </a:prstGeom>
          <a:solidFill>
            <a:srgbClr val="BED3FE"/>
          </a:solidFill>
          <a:ln w="38100" algn="ctr">
            <a:noFill/>
            <a:round/>
            <a:headEnd/>
            <a:tailEnd/>
          </a:ln>
        </p:spPr>
        <p:txBody>
          <a:bodyPr anchor="ctr"/>
          <a:lstStyle/>
          <a:p>
            <a:pPr algn="ctr">
              <a:spcBef>
                <a:spcPct val="20000"/>
              </a:spcBef>
              <a:defRPr/>
            </a:pPr>
            <a:endParaRPr kumimoji="0" lang="ja-JP" altLang="en-US" sz="1400" dirty="0">
              <a:solidFill>
                <a:srgbClr val="0070C0"/>
              </a:solidFill>
              <a:latin typeface="+mn-lt"/>
              <a:ea typeface="+mn-ea"/>
            </a:endParaRPr>
          </a:p>
        </p:txBody>
      </p:sp>
      <p:sp>
        <p:nvSpPr>
          <p:cNvPr id="53" name="下矢印吹き出し 52"/>
          <p:cNvSpPr/>
          <p:nvPr/>
        </p:nvSpPr>
        <p:spPr bwMode="auto">
          <a:xfrm>
            <a:off x="8000989" y="1709934"/>
            <a:ext cx="285750" cy="500063"/>
          </a:xfrm>
          <a:prstGeom prst="downArrowCallout">
            <a:avLst>
              <a:gd name="adj1" fmla="val 50000"/>
              <a:gd name="adj2" fmla="val 25000"/>
              <a:gd name="adj3" fmla="val 34143"/>
              <a:gd name="adj4" fmla="val 82116"/>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正方形/長方形 10"/>
          <p:cNvSpPr>
            <a:spLocks noChangeArrowheads="1"/>
          </p:cNvSpPr>
          <p:nvPr/>
        </p:nvSpPr>
        <p:spPr bwMode="auto">
          <a:xfrm>
            <a:off x="8296764" y="2138560"/>
            <a:ext cx="285761" cy="357188"/>
          </a:xfrm>
          <a:prstGeom prst="rect">
            <a:avLst/>
          </a:prstGeom>
          <a:solidFill>
            <a:srgbClr val="BED3FE"/>
          </a:solidFill>
          <a:ln w="38100" algn="ctr">
            <a:noFill/>
            <a:round/>
            <a:headEnd/>
            <a:tailEnd/>
          </a:ln>
        </p:spPr>
        <p:txBody>
          <a:bodyPr anchor="ctr"/>
          <a:lstStyle/>
          <a:p>
            <a:pPr algn="ctr">
              <a:spcBef>
                <a:spcPct val="20000"/>
              </a:spcBef>
              <a:defRPr/>
            </a:pPr>
            <a:endParaRPr kumimoji="0" lang="ja-JP" altLang="en-US" sz="1400" dirty="0">
              <a:solidFill>
                <a:srgbClr val="0070C0"/>
              </a:solidFill>
              <a:latin typeface="+mn-lt"/>
              <a:ea typeface="+mn-ea"/>
            </a:endParaRPr>
          </a:p>
        </p:txBody>
      </p:sp>
      <p:sp>
        <p:nvSpPr>
          <p:cNvPr id="55" name="下矢印吹き出し 54"/>
          <p:cNvSpPr/>
          <p:nvPr/>
        </p:nvSpPr>
        <p:spPr bwMode="auto">
          <a:xfrm>
            <a:off x="8296775" y="1709934"/>
            <a:ext cx="285750" cy="500063"/>
          </a:xfrm>
          <a:prstGeom prst="downArrowCallout">
            <a:avLst>
              <a:gd name="adj1" fmla="val 50000"/>
              <a:gd name="adj2" fmla="val 25000"/>
              <a:gd name="adj3" fmla="val 34143"/>
              <a:gd name="adj4" fmla="val 82116"/>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6" name="下矢印吹き出し 55"/>
          <p:cNvSpPr/>
          <p:nvPr/>
        </p:nvSpPr>
        <p:spPr bwMode="auto">
          <a:xfrm>
            <a:off x="2710189" y="1709934"/>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7" name="下矢印吹き出し 56"/>
          <p:cNvSpPr/>
          <p:nvPr/>
        </p:nvSpPr>
        <p:spPr bwMode="auto">
          <a:xfrm>
            <a:off x="3067376" y="1709934"/>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3410283" y="1709934"/>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3767470" y="1709934"/>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4120214" y="1709934"/>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4477401" y="1709934"/>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5" name="AutoShape 2"/>
          <p:cNvSpPr>
            <a:spLocks noChangeArrowheads="1"/>
          </p:cNvSpPr>
          <p:nvPr/>
        </p:nvSpPr>
        <p:spPr bwMode="auto">
          <a:xfrm>
            <a:off x="571511" y="5877272"/>
            <a:ext cx="8000989" cy="523528"/>
          </a:xfrm>
          <a:prstGeom prst="roundRect">
            <a:avLst>
              <a:gd name="adj" fmla="val 0"/>
            </a:avLst>
          </a:prstGeom>
          <a:solidFill>
            <a:schemeClr val="accent3"/>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anchor="ctr"/>
          <a:lstStyle/>
          <a:p>
            <a:pPr algn="ctr">
              <a:spcBef>
                <a:spcPct val="20000"/>
              </a:spcBef>
            </a:pPr>
            <a:r>
              <a:rPr kumimoji="0" lang="ja-JP" altLang="en-US" sz="2400" dirty="0">
                <a:solidFill>
                  <a:schemeClr val="bg1"/>
                </a:solidFill>
                <a:ea typeface="HGP創英角ｺﾞｼｯｸUB" pitchFamily="50" charset="-128"/>
                <a:cs typeface="Arial" charset="0"/>
              </a:rPr>
              <a:t>プラットフォームに依存しないアプリケーション実行</a:t>
            </a:r>
            <a:r>
              <a:rPr kumimoji="0" lang="ja-JP" altLang="en-US" sz="2400" dirty="0" smtClean="0">
                <a:solidFill>
                  <a:schemeClr val="bg1"/>
                </a:solidFill>
                <a:ea typeface="HGP創英角ｺﾞｼｯｸUB" pitchFamily="50" charset="-128"/>
                <a:cs typeface="Arial" charset="0"/>
              </a:rPr>
              <a:t>環境</a:t>
            </a:r>
            <a:endParaRPr kumimoji="0" lang="ja-JP" altLang="en-US" sz="2400" dirty="0">
              <a:solidFill>
                <a:schemeClr val="bg1"/>
              </a:solidFill>
              <a:ea typeface="HGP創英角ｺﾞｼｯｸUB" pitchFamily="50" charset="-128"/>
              <a:cs typeface="Arial" charset="0"/>
            </a:endParaRPr>
          </a:p>
        </p:txBody>
      </p:sp>
      <p:sp>
        <p:nvSpPr>
          <p:cNvPr id="66" name="正方形/長方形 31"/>
          <p:cNvSpPr>
            <a:spLocks noChangeArrowheads="1"/>
          </p:cNvSpPr>
          <p:nvPr/>
        </p:nvSpPr>
        <p:spPr bwMode="auto">
          <a:xfrm>
            <a:off x="6286473" y="3068960"/>
            <a:ext cx="2296052" cy="428619"/>
          </a:xfrm>
          <a:prstGeom prst="rect">
            <a:avLst/>
          </a:prstGeom>
          <a:solidFill>
            <a:srgbClr val="C00000"/>
          </a:solidFill>
          <a:ln w="38100" algn="ctr">
            <a:noFill/>
            <a:round/>
            <a:headEnd/>
            <a:tailEnd/>
          </a:ln>
        </p:spPr>
        <p:txBody>
          <a:bodyPr anchor="ctr"/>
          <a:lstStyle/>
          <a:p>
            <a:pPr algn="ctr">
              <a:spcBef>
                <a:spcPct val="20000"/>
              </a:spcBef>
              <a:defRPr/>
            </a:pPr>
            <a:r>
              <a:rPr kumimoji="0" lang="en-US" altLang="ja-JP" sz="1400">
                <a:solidFill>
                  <a:schemeClr val="bg1"/>
                </a:solidFill>
                <a:latin typeface="+mn-lt"/>
                <a:ea typeface="+mn-ea"/>
              </a:rPr>
              <a:t>Flash/AIR</a:t>
            </a:r>
            <a:endParaRPr kumimoji="0" lang="ja-JP" altLang="en-US" sz="1400">
              <a:solidFill>
                <a:schemeClr val="bg1"/>
              </a:solidFill>
              <a:latin typeface="+mn-lt"/>
              <a:ea typeface="+mn-ea"/>
            </a:endParaRPr>
          </a:p>
        </p:txBody>
      </p:sp>
      <p:sp>
        <p:nvSpPr>
          <p:cNvPr id="67" name="正方形/長方形 32"/>
          <p:cNvSpPr>
            <a:spLocks noChangeArrowheads="1"/>
          </p:cNvSpPr>
          <p:nvPr/>
        </p:nvSpPr>
        <p:spPr bwMode="auto">
          <a:xfrm>
            <a:off x="6286473" y="3569018"/>
            <a:ext cx="2296052" cy="428619"/>
          </a:xfrm>
          <a:prstGeom prst="rect">
            <a:avLst/>
          </a:prstGeom>
          <a:solidFill>
            <a:srgbClr val="C00000"/>
          </a:solidFill>
          <a:ln w="38100" algn="ctr">
            <a:noFill/>
            <a:round/>
            <a:headEnd/>
            <a:tailEnd/>
          </a:ln>
        </p:spPr>
        <p:txBody>
          <a:bodyPr anchor="ctr"/>
          <a:lstStyle/>
          <a:p>
            <a:pPr algn="ctr">
              <a:spcBef>
                <a:spcPts val="0"/>
              </a:spcBef>
              <a:defRPr/>
            </a:pPr>
            <a:r>
              <a:rPr kumimoji="0" lang="en-US" altLang="ja-JP" sz="1400" dirty="0" smtClean="0">
                <a:solidFill>
                  <a:schemeClr val="bg1"/>
                </a:solidFill>
                <a:latin typeface="+mn-lt"/>
                <a:ea typeface="+mn-ea"/>
              </a:rPr>
              <a:t>Ajax</a:t>
            </a:r>
          </a:p>
          <a:p>
            <a:pPr algn="ctr">
              <a:spcBef>
                <a:spcPts val="0"/>
              </a:spcBef>
              <a:defRPr/>
            </a:pPr>
            <a:r>
              <a:rPr kumimoji="0" lang="en-US" altLang="ja-JP" sz="1000" dirty="0" smtClean="0">
                <a:solidFill>
                  <a:schemeClr val="bg1"/>
                </a:solidFill>
                <a:latin typeface="+mn-lt"/>
                <a:ea typeface="+mn-ea"/>
              </a:rPr>
              <a:t>HTML5/CSS/</a:t>
            </a:r>
            <a:r>
              <a:rPr kumimoji="0" lang="en-US" altLang="ja-JP" sz="1000" dirty="0" err="1" smtClean="0">
                <a:solidFill>
                  <a:schemeClr val="bg1"/>
                </a:solidFill>
                <a:latin typeface="+mn-lt"/>
                <a:ea typeface="+mn-ea"/>
              </a:rPr>
              <a:t>Javascript</a:t>
            </a:r>
            <a:endParaRPr kumimoji="0" lang="ja-JP" altLang="en-US" sz="1000" dirty="0">
              <a:solidFill>
                <a:schemeClr val="bg1"/>
              </a:solidFill>
              <a:latin typeface="+mn-lt"/>
              <a:ea typeface="+mn-ea"/>
            </a:endParaRPr>
          </a:p>
        </p:txBody>
      </p:sp>
      <p:sp>
        <p:nvSpPr>
          <p:cNvPr id="68" name="正方形/長方形 33"/>
          <p:cNvSpPr>
            <a:spLocks noChangeArrowheads="1"/>
          </p:cNvSpPr>
          <p:nvPr/>
        </p:nvSpPr>
        <p:spPr bwMode="auto">
          <a:xfrm>
            <a:off x="6277571" y="4069076"/>
            <a:ext cx="2304953" cy="428619"/>
          </a:xfrm>
          <a:prstGeom prst="rect">
            <a:avLst/>
          </a:prstGeom>
          <a:solidFill>
            <a:srgbClr val="C00000"/>
          </a:solidFill>
          <a:ln w="38100" algn="ctr">
            <a:noFill/>
            <a:round/>
            <a:headEnd/>
            <a:tailEnd/>
          </a:ln>
        </p:spPr>
        <p:txBody>
          <a:bodyPr anchor="ctr"/>
          <a:lstStyle/>
          <a:p>
            <a:pPr algn="ctr">
              <a:spcBef>
                <a:spcPct val="20000"/>
              </a:spcBef>
              <a:defRPr/>
            </a:pPr>
            <a:r>
              <a:rPr kumimoji="0" lang="en-US" altLang="ja-JP" sz="1400">
                <a:solidFill>
                  <a:schemeClr val="bg1"/>
                </a:solidFill>
                <a:latin typeface="+mn-lt"/>
                <a:ea typeface="+mn-ea"/>
              </a:rPr>
              <a:t>Silverlight</a:t>
            </a:r>
            <a:endParaRPr kumimoji="0" lang="ja-JP" altLang="en-US" sz="1400">
              <a:solidFill>
                <a:schemeClr val="bg1"/>
              </a:solidFill>
              <a:latin typeface="+mn-lt"/>
              <a:ea typeface="+mn-ea"/>
            </a:endParaRPr>
          </a:p>
        </p:txBody>
      </p:sp>
      <p:sp>
        <p:nvSpPr>
          <p:cNvPr id="71" name="AutoShape 96"/>
          <p:cNvSpPr>
            <a:spLocks noChangeArrowheads="1"/>
          </p:cNvSpPr>
          <p:nvPr/>
        </p:nvSpPr>
        <p:spPr bwMode="auto">
          <a:xfrm>
            <a:off x="1978624" y="3569018"/>
            <a:ext cx="2404589" cy="537437"/>
          </a:xfrm>
          <a:prstGeom prst="wedgeRoundRectCallout">
            <a:avLst>
              <a:gd name="adj1" fmla="val -16411"/>
              <a:gd name="adj2" fmla="val 83771"/>
              <a:gd name="adj3" fmla="val 16667"/>
            </a:avLst>
          </a:prstGeom>
          <a:solidFill>
            <a:srgbClr val="FFA893"/>
          </a:solidFill>
          <a:ln w="38100" cap="flat" cmpd="sng" algn="ctr">
            <a:noFill/>
            <a:prstDash val="solid"/>
            <a:round/>
            <a:headEnd type="none" w="med" len="med"/>
            <a:tailEnd type="none" w="med" len="med"/>
          </a:ln>
          <a:effectLst/>
          <a:extLst/>
        </p:spPr>
        <p:txBody>
          <a:bodyPr anchor="ctr"/>
          <a:lstStyle/>
          <a:p>
            <a:pPr algn="ctr">
              <a:spcBef>
                <a:spcPts val="0"/>
              </a:spcBef>
            </a:pPr>
            <a:r>
              <a:rPr kumimoji="0" lang="en-US" altLang="ja-JP" sz="1400" dirty="0">
                <a:solidFill>
                  <a:schemeClr val="bg1"/>
                </a:solidFill>
                <a:effectLst/>
                <a:latin typeface="+mn-lt"/>
                <a:ea typeface="+mn-ea"/>
              </a:rPr>
              <a:t>Rich </a:t>
            </a:r>
            <a:r>
              <a:rPr kumimoji="0" lang="en-US" altLang="ja-JP" sz="1400" dirty="0" smtClean="0">
                <a:solidFill>
                  <a:schemeClr val="bg1"/>
                </a:solidFill>
                <a:effectLst/>
                <a:latin typeface="+mn-lt"/>
                <a:ea typeface="+mn-ea"/>
              </a:rPr>
              <a:t>Internet  Application</a:t>
            </a:r>
          </a:p>
          <a:p>
            <a:pPr algn="ctr">
              <a:spcBef>
                <a:spcPts val="0"/>
              </a:spcBef>
            </a:pPr>
            <a:r>
              <a:rPr kumimoji="0" lang="en-US" altLang="ja-JP" sz="1400" dirty="0" smtClean="0">
                <a:solidFill>
                  <a:schemeClr val="bg1"/>
                </a:solidFill>
                <a:latin typeface="+mn-lt"/>
                <a:ea typeface="+mn-ea"/>
              </a:rPr>
              <a:t>Web</a:t>
            </a:r>
            <a:r>
              <a:rPr kumimoji="0" lang="ja-JP" altLang="en-US" sz="1400" dirty="0" smtClean="0">
                <a:solidFill>
                  <a:schemeClr val="bg1"/>
                </a:solidFill>
                <a:latin typeface="+mn-lt"/>
                <a:ea typeface="+mn-ea"/>
              </a:rPr>
              <a:t>アプリ</a:t>
            </a:r>
            <a:r>
              <a:rPr kumimoji="0" lang="en-US" altLang="ja-JP" sz="1400" dirty="0" smtClean="0">
                <a:solidFill>
                  <a:schemeClr val="bg1"/>
                </a:solidFill>
                <a:latin typeface="+mn-lt"/>
                <a:ea typeface="+mn-ea"/>
              </a:rPr>
              <a:t>/Web</a:t>
            </a:r>
            <a:r>
              <a:rPr kumimoji="0" lang="ja-JP" altLang="en-US" sz="1400" dirty="0" smtClean="0">
                <a:solidFill>
                  <a:schemeClr val="bg1"/>
                </a:solidFill>
                <a:latin typeface="+mn-lt"/>
                <a:ea typeface="+mn-ea"/>
              </a:rPr>
              <a:t>サービス</a:t>
            </a:r>
            <a:endParaRPr kumimoji="0" lang="ja-JP" altLang="en-US" sz="1400" dirty="0">
              <a:solidFill>
                <a:schemeClr val="bg1"/>
              </a:solidFill>
              <a:effectLst/>
              <a:latin typeface="+mn-lt"/>
              <a:ea typeface="+mn-ea"/>
            </a:endParaRPr>
          </a:p>
        </p:txBody>
      </p:sp>
      <p:sp>
        <p:nvSpPr>
          <p:cNvPr id="74" name="AutoShape 3"/>
          <p:cNvSpPr>
            <a:spLocks noChangeArrowheads="1"/>
          </p:cNvSpPr>
          <p:nvPr/>
        </p:nvSpPr>
        <p:spPr bwMode="auto">
          <a:xfrm>
            <a:off x="5292080" y="1052737"/>
            <a:ext cx="3271508" cy="446826"/>
          </a:xfrm>
          <a:prstGeom prst="wedgeRoundRectCallout">
            <a:avLst>
              <a:gd name="adj1" fmla="val -33810"/>
              <a:gd name="adj2" fmla="val 70835"/>
              <a:gd name="adj3" fmla="val 16667"/>
            </a:avLst>
          </a:prstGeom>
          <a:noFill/>
          <a:ln w="25400" algn="ctr">
            <a:solidFill>
              <a:srgbClr val="FF0000"/>
            </a:solidFill>
            <a:miter lim="800000"/>
            <a:headEnd/>
            <a:tailEnd/>
          </a:ln>
        </p:spPr>
        <p:txBody>
          <a:bodyPr anchor="ctr"/>
          <a:lstStyle/>
          <a:p>
            <a:pPr algn="ctr">
              <a:spcBef>
                <a:spcPct val="20000"/>
              </a:spcBef>
            </a:pPr>
            <a:r>
              <a:rPr kumimoji="0" lang="en-US" altLang="ja-JP" sz="1200" dirty="0">
                <a:solidFill>
                  <a:srgbClr val="FF0000"/>
                </a:solidFill>
                <a:latin typeface="+mn-ea"/>
                <a:ea typeface="+mn-ea"/>
                <a:cs typeface="Arial" charset="0"/>
              </a:rPr>
              <a:t>OS</a:t>
            </a:r>
            <a:r>
              <a:rPr kumimoji="0" lang="ja-JP" altLang="en-US" sz="1200" dirty="0">
                <a:solidFill>
                  <a:srgbClr val="FF0000"/>
                </a:solidFill>
                <a:latin typeface="+mn-ea"/>
                <a:ea typeface="+mn-ea"/>
                <a:cs typeface="Arial" charset="0"/>
              </a:rPr>
              <a:t>毎</a:t>
            </a:r>
            <a:r>
              <a:rPr kumimoji="0" lang="ja-JP" altLang="en-US" sz="1200" dirty="0" smtClean="0">
                <a:solidFill>
                  <a:srgbClr val="FF0000"/>
                </a:solidFill>
                <a:latin typeface="+mn-ea"/>
                <a:ea typeface="+mn-ea"/>
                <a:cs typeface="Arial" charset="0"/>
              </a:rPr>
              <a:t>に専用のプログラム </a:t>
            </a:r>
            <a:r>
              <a:rPr kumimoji="0" lang="en-US" altLang="ja-JP" sz="1200" dirty="0" smtClean="0">
                <a:solidFill>
                  <a:srgbClr val="FF0000"/>
                </a:solidFill>
                <a:latin typeface="+mn-ea"/>
                <a:ea typeface="+mn-ea"/>
                <a:cs typeface="Arial" charset="0"/>
              </a:rPr>
              <a:t>(</a:t>
            </a:r>
            <a:r>
              <a:rPr kumimoji="0" lang="ja-JP" altLang="en-US" sz="1200" dirty="0">
                <a:solidFill>
                  <a:srgbClr val="FF0000"/>
                </a:solidFill>
                <a:latin typeface="+mn-ea"/>
                <a:ea typeface="+mn-ea"/>
                <a:cs typeface="Arial" charset="0"/>
              </a:rPr>
              <a:t>ネイティブアプリ</a:t>
            </a:r>
            <a:r>
              <a:rPr kumimoji="0" lang="en-US" altLang="ja-JP" sz="1200" dirty="0" smtClean="0">
                <a:solidFill>
                  <a:srgbClr val="FF0000"/>
                </a:solidFill>
                <a:latin typeface="+mn-ea"/>
                <a:ea typeface="+mn-ea"/>
                <a:cs typeface="Arial" charset="0"/>
              </a:rPr>
              <a:t>) </a:t>
            </a:r>
            <a:r>
              <a:rPr kumimoji="0" lang="ja-JP" altLang="en-US" sz="1200" dirty="0" smtClean="0">
                <a:solidFill>
                  <a:srgbClr val="FF0000"/>
                </a:solidFill>
                <a:latin typeface="+mn-ea"/>
                <a:ea typeface="+mn-ea"/>
                <a:cs typeface="Arial" charset="0"/>
              </a:rPr>
              <a:t>を用意する必要がある</a:t>
            </a:r>
            <a:endParaRPr kumimoji="0" lang="ja-JP" altLang="en-US" sz="1200" dirty="0">
              <a:solidFill>
                <a:srgbClr val="FF0000"/>
              </a:solidFill>
              <a:latin typeface="+mn-ea"/>
              <a:ea typeface="+mn-ea"/>
              <a:cs typeface="Arial" charset="0"/>
            </a:endParaRPr>
          </a:p>
        </p:txBody>
      </p:sp>
      <p:sp>
        <p:nvSpPr>
          <p:cNvPr id="77" name="AutoShape 83"/>
          <p:cNvSpPr>
            <a:spLocks noChangeArrowheads="1"/>
          </p:cNvSpPr>
          <p:nvPr/>
        </p:nvSpPr>
        <p:spPr bwMode="auto">
          <a:xfrm>
            <a:off x="573206" y="2951306"/>
            <a:ext cx="3067377" cy="546700"/>
          </a:xfrm>
          <a:prstGeom prst="wedgeRoundRectCallout">
            <a:avLst>
              <a:gd name="adj1" fmla="val -23337"/>
              <a:gd name="adj2" fmla="val 174352"/>
              <a:gd name="adj3" fmla="val 16667"/>
            </a:avLst>
          </a:prstGeom>
          <a:solidFill>
            <a:schemeClr val="bg1"/>
          </a:solidFill>
          <a:ln w="38100" algn="ctr">
            <a:solidFill>
              <a:srgbClr val="0066FF"/>
            </a:solidFill>
            <a:miter lim="800000"/>
            <a:headEnd/>
            <a:tailEnd/>
          </a:ln>
        </p:spPr>
        <p:txBody>
          <a:bodyPr anchor="ctr"/>
          <a:lstStyle/>
          <a:p>
            <a:pPr algn="ctr">
              <a:spcBef>
                <a:spcPts val="0"/>
              </a:spcBef>
            </a:pPr>
            <a:r>
              <a:rPr kumimoji="0" lang="ja-JP" altLang="en-US" sz="1200" dirty="0">
                <a:solidFill>
                  <a:srgbClr val="0066FF"/>
                </a:solidFill>
                <a:latin typeface="+mn-lt"/>
                <a:ea typeface="+mn-ea"/>
                <a:cs typeface="Arial" charset="0"/>
              </a:rPr>
              <a:t>どの</a:t>
            </a:r>
            <a:r>
              <a:rPr kumimoji="0" lang="en-US" altLang="ja-JP" sz="1200" dirty="0">
                <a:solidFill>
                  <a:srgbClr val="0066FF"/>
                </a:solidFill>
                <a:latin typeface="+mn-lt"/>
                <a:ea typeface="+mn-ea"/>
                <a:cs typeface="Arial" charset="0"/>
              </a:rPr>
              <a:t>OS</a:t>
            </a:r>
            <a:r>
              <a:rPr kumimoji="0" lang="ja-JP" altLang="en-US" sz="1200" dirty="0">
                <a:solidFill>
                  <a:srgbClr val="0066FF"/>
                </a:solidFill>
                <a:latin typeface="+mn-lt"/>
                <a:ea typeface="+mn-ea"/>
                <a:cs typeface="Arial" charset="0"/>
              </a:rPr>
              <a:t>／プラットフォームでも</a:t>
            </a:r>
            <a:endParaRPr kumimoji="0" lang="en-US" altLang="ja-JP" sz="1200" dirty="0">
              <a:solidFill>
                <a:srgbClr val="0066FF"/>
              </a:solidFill>
              <a:latin typeface="+mn-lt"/>
              <a:ea typeface="+mn-ea"/>
              <a:cs typeface="Arial" charset="0"/>
            </a:endParaRPr>
          </a:p>
          <a:p>
            <a:pPr algn="ctr">
              <a:spcBef>
                <a:spcPts val="0"/>
              </a:spcBef>
            </a:pPr>
            <a:r>
              <a:rPr kumimoji="0" lang="ja-JP" altLang="en-US" sz="1200" dirty="0">
                <a:solidFill>
                  <a:srgbClr val="0066FF"/>
                </a:solidFill>
                <a:latin typeface="+mn-lt"/>
                <a:ea typeface="+mn-ea"/>
                <a:cs typeface="Arial" charset="0"/>
              </a:rPr>
              <a:t>同じプログラムを動かすことができる。</a:t>
            </a:r>
          </a:p>
        </p:txBody>
      </p:sp>
      <p:sp>
        <p:nvSpPr>
          <p:cNvPr id="64" name="AutoShape 3"/>
          <p:cNvSpPr>
            <a:spLocks noChangeArrowheads="1"/>
          </p:cNvSpPr>
          <p:nvPr/>
        </p:nvSpPr>
        <p:spPr bwMode="auto">
          <a:xfrm>
            <a:off x="539552" y="1052736"/>
            <a:ext cx="4592656" cy="446827"/>
          </a:xfrm>
          <a:prstGeom prst="wedgeRoundRectCallout">
            <a:avLst>
              <a:gd name="adj1" fmla="val -637"/>
              <a:gd name="adj2" fmla="val 82440"/>
              <a:gd name="adj3" fmla="val 16667"/>
            </a:avLst>
          </a:prstGeom>
          <a:noFill/>
          <a:ln w="25400" algn="ctr">
            <a:solidFill>
              <a:srgbClr val="FF0000"/>
            </a:solidFill>
            <a:miter lim="800000"/>
            <a:headEnd/>
            <a:tailEnd/>
          </a:ln>
        </p:spPr>
        <p:txBody>
          <a:bodyPr anchor="ctr"/>
          <a:lstStyle/>
          <a:p>
            <a:pPr algn="ctr">
              <a:spcBef>
                <a:spcPct val="20000"/>
              </a:spcBef>
            </a:pPr>
            <a:r>
              <a:rPr kumimoji="0" lang="en-US" altLang="ja-JP" sz="1200" dirty="0" smtClean="0">
                <a:solidFill>
                  <a:srgbClr val="FF0000"/>
                </a:solidFill>
                <a:latin typeface="+mn-ea"/>
                <a:ea typeface="+mn-ea"/>
                <a:cs typeface="Arial" charset="0"/>
              </a:rPr>
              <a:t>Wintel</a:t>
            </a:r>
            <a:r>
              <a:rPr kumimoji="0" lang="ja-JP" altLang="en-US" sz="1200" dirty="0" smtClean="0">
                <a:solidFill>
                  <a:srgbClr val="FF0000"/>
                </a:solidFill>
                <a:latin typeface="+mn-ea"/>
                <a:ea typeface="+mn-ea"/>
                <a:cs typeface="Arial" charset="0"/>
              </a:rPr>
              <a:t>がデファクトだった時代は</a:t>
            </a:r>
            <a:r>
              <a:rPr kumimoji="0" lang="en-US" altLang="ja-JP" sz="1200" dirty="0" smtClean="0">
                <a:solidFill>
                  <a:srgbClr val="FF0000"/>
                </a:solidFill>
                <a:latin typeface="+mn-ea"/>
                <a:ea typeface="+mn-ea"/>
                <a:cs typeface="Arial" charset="0"/>
              </a:rPr>
              <a:t>Wintel</a:t>
            </a:r>
            <a:r>
              <a:rPr kumimoji="0" lang="ja-JP" altLang="en-US" sz="1200" dirty="0" smtClean="0">
                <a:solidFill>
                  <a:srgbClr val="FF0000"/>
                </a:solidFill>
                <a:latin typeface="+mn-ea"/>
                <a:ea typeface="+mn-ea"/>
                <a:cs typeface="Arial" charset="0"/>
              </a:rPr>
              <a:t>向けにのみアプリを開発すれば良かった→</a:t>
            </a:r>
            <a:r>
              <a:rPr kumimoji="0" lang="en-US" altLang="ja-JP" sz="1200" dirty="0" smtClean="0">
                <a:solidFill>
                  <a:srgbClr val="FF0000"/>
                </a:solidFill>
                <a:latin typeface="+mn-ea"/>
                <a:ea typeface="+mn-ea"/>
                <a:cs typeface="Arial" charset="0"/>
              </a:rPr>
              <a:t>Wintel</a:t>
            </a:r>
            <a:r>
              <a:rPr kumimoji="0" lang="ja-JP" altLang="en-US" sz="1200" dirty="0" smtClean="0">
                <a:solidFill>
                  <a:srgbClr val="FF0000"/>
                </a:solidFill>
                <a:latin typeface="+mn-ea"/>
                <a:ea typeface="+mn-ea"/>
                <a:cs typeface="Arial" charset="0"/>
              </a:rPr>
              <a:t>の終焉により環境が変わった</a:t>
            </a:r>
            <a:endParaRPr kumimoji="0" lang="ja-JP" altLang="en-US" sz="1200" dirty="0">
              <a:solidFill>
                <a:srgbClr val="FF0000"/>
              </a:solidFill>
              <a:latin typeface="+mn-ea"/>
              <a:ea typeface="+mn-ea"/>
              <a:cs typeface="Arial" charset="0"/>
            </a:endParaRPr>
          </a:p>
        </p:txBody>
      </p:sp>
    </p:spTree>
    <p:extLst>
      <p:ext uri="{BB962C8B-B14F-4D97-AF65-F5344CB8AC3E}">
        <p14:creationId xmlns:p14="http://schemas.microsoft.com/office/powerpoint/2010/main" val="408943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ppt_x"/>
                                          </p:val>
                                        </p:tav>
                                        <p:tav tm="100000">
                                          <p:val>
                                            <p:strVal val="#ppt_x"/>
                                          </p:val>
                                        </p:tav>
                                      </p:tavLst>
                                    </p:anim>
                                    <p:anim calcmode="lin" valueType="num">
                                      <p:cBhvr additive="base">
                                        <p:cTn id="56" dur="500" fill="hold"/>
                                        <p:tgtEl>
                                          <p:spTgt spid="53"/>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fill="hold"/>
                                        <p:tgtEl>
                                          <p:spTgt spid="55"/>
                                        </p:tgtEl>
                                        <p:attrNameLst>
                                          <p:attrName>ppt_x</p:attrName>
                                        </p:attrNameLst>
                                      </p:cBhvr>
                                      <p:tavLst>
                                        <p:tav tm="0">
                                          <p:val>
                                            <p:strVal val="#ppt_x"/>
                                          </p:val>
                                        </p:tav>
                                        <p:tav tm="100000">
                                          <p:val>
                                            <p:strVal val="#ppt_x"/>
                                          </p:val>
                                        </p:tav>
                                      </p:tavLst>
                                    </p:anim>
                                    <p:anim calcmode="lin" valueType="num">
                                      <p:cBhvr additive="base">
                                        <p:cTn id="60" dur="500" fill="hold"/>
                                        <p:tgtEl>
                                          <p:spTgt spid="55"/>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ppt_x"/>
                                          </p:val>
                                        </p:tav>
                                        <p:tav tm="100000">
                                          <p:val>
                                            <p:strVal val="#ppt_x"/>
                                          </p:val>
                                        </p:tav>
                                      </p:tavLst>
                                    </p:anim>
                                    <p:anim calcmode="lin" valueType="num">
                                      <p:cBhvr additive="base">
                                        <p:cTn id="64" dur="500" fill="hold"/>
                                        <p:tgtEl>
                                          <p:spTgt spid="5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500" fill="hold"/>
                                        <p:tgtEl>
                                          <p:spTgt spid="57"/>
                                        </p:tgtEl>
                                        <p:attrNameLst>
                                          <p:attrName>ppt_x</p:attrName>
                                        </p:attrNameLst>
                                      </p:cBhvr>
                                      <p:tavLst>
                                        <p:tav tm="0">
                                          <p:val>
                                            <p:strVal val="#ppt_x"/>
                                          </p:val>
                                        </p:tav>
                                        <p:tav tm="100000">
                                          <p:val>
                                            <p:strVal val="#ppt_x"/>
                                          </p:val>
                                        </p:tav>
                                      </p:tavLst>
                                    </p:anim>
                                    <p:anim calcmode="lin" valueType="num">
                                      <p:cBhvr additive="base">
                                        <p:cTn id="68" dur="500" fill="hold"/>
                                        <p:tgtEl>
                                          <p:spTgt spid="57"/>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 calcmode="lin" valueType="num">
                                      <p:cBhvr additive="base">
                                        <p:cTn id="71" dur="500" fill="hold"/>
                                        <p:tgtEl>
                                          <p:spTgt spid="58"/>
                                        </p:tgtEl>
                                        <p:attrNameLst>
                                          <p:attrName>ppt_x</p:attrName>
                                        </p:attrNameLst>
                                      </p:cBhvr>
                                      <p:tavLst>
                                        <p:tav tm="0">
                                          <p:val>
                                            <p:strVal val="#ppt_x"/>
                                          </p:val>
                                        </p:tav>
                                        <p:tav tm="100000">
                                          <p:val>
                                            <p:strVal val="#ppt_x"/>
                                          </p:val>
                                        </p:tav>
                                      </p:tavLst>
                                    </p:anim>
                                    <p:anim calcmode="lin" valueType="num">
                                      <p:cBhvr additive="base">
                                        <p:cTn id="72" dur="500" fill="hold"/>
                                        <p:tgtEl>
                                          <p:spTgt spid="58"/>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additive="base">
                                        <p:cTn id="75" dur="500" fill="hold"/>
                                        <p:tgtEl>
                                          <p:spTgt spid="59"/>
                                        </p:tgtEl>
                                        <p:attrNameLst>
                                          <p:attrName>ppt_x</p:attrName>
                                        </p:attrNameLst>
                                      </p:cBhvr>
                                      <p:tavLst>
                                        <p:tav tm="0">
                                          <p:val>
                                            <p:strVal val="#ppt_x"/>
                                          </p:val>
                                        </p:tav>
                                        <p:tav tm="100000">
                                          <p:val>
                                            <p:strVal val="#ppt_x"/>
                                          </p:val>
                                        </p:tav>
                                      </p:tavLst>
                                    </p:anim>
                                    <p:anim calcmode="lin" valueType="num">
                                      <p:cBhvr additive="base">
                                        <p:cTn id="76" dur="500" fill="hold"/>
                                        <p:tgtEl>
                                          <p:spTgt spid="59"/>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additive="base">
                                        <p:cTn id="79" dur="500" fill="hold"/>
                                        <p:tgtEl>
                                          <p:spTgt spid="60"/>
                                        </p:tgtEl>
                                        <p:attrNameLst>
                                          <p:attrName>ppt_x</p:attrName>
                                        </p:attrNameLst>
                                      </p:cBhvr>
                                      <p:tavLst>
                                        <p:tav tm="0">
                                          <p:val>
                                            <p:strVal val="#ppt_x"/>
                                          </p:val>
                                        </p:tav>
                                        <p:tav tm="100000">
                                          <p:val>
                                            <p:strVal val="#ppt_x"/>
                                          </p:val>
                                        </p:tav>
                                      </p:tavLst>
                                    </p:anim>
                                    <p:anim calcmode="lin" valueType="num">
                                      <p:cBhvr additive="base">
                                        <p:cTn id="80" dur="500" fill="hold"/>
                                        <p:tgtEl>
                                          <p:spTgt spid="60"/>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additive="base">
                                        <p:cTn id="83" dur="500" fill="hold"/>
                                        <p:tgtEl>
                                          <p:spTgt spid="61"/>
                                        </p:tgtEl>
                                        <p:attrNameLst>
                                          <p:attrName>ppt_x</p:attrName>
                                        </p:attrNameLst>
                                      </p:cBhvr>
                                      <p:tavLst>
                                        <p:tav tm="0">
                                          <p:val>
                                            <p:strVal val="#ppt_x"/>
                                          </p:val>
                                        </p:tav>
                                        <p:tav tm="100000">
                                          <p:val>
                                            <p:strVal val="#ppt_x"/>
                                          </p:val>
                                        </p:tav>
                                      </p:tavLst>
                                    </p:anim>
                                    <p:anim calcmode="lin" valueType="num">
                                      <p:cBhvr additive="base">
                                        <p:cTn id="84"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grpId="0" nodeType="clickEffect">
                                  <p:stCondLst>
                                    <p:cond delay="0"/>
                                  </p:stCondLst>
                                  <p:childTnLst>
                                    <p:set>
                                      <p:cBhvr>
                                        <p:cTn id="88" dur="1" fill="hold">
                                          <p:stCondLst>
                                            <p:cond delay="0"/>
                                          </p:stCondLst>
                                        </p:cTn>
                                        <p:tgtEl>
                                          <p:spTgt spid="74"/>
                                        </p:tgtEl>
                                        <p:attrNameLst>
                                          <p:attrName>style.visibility</p:attrName>
                                        </p:attrNameLst>
                                      </p:cBhvr>
                                      <p:to>
                                        <p:strVal val="visible"/>
                                      </p:to>
                                    </p:set>
                                    <p:anim calcmode="lin" valueType="num">
                                      <p:cBhvr additive="base">
                                        <p:cTn id="89" dur="500" fill="hold"/>
                                        <p:tgtEl>
                                          <p:spTgt spid="74"/>
                                        </p:tgtEl>
                                        <p:attrNameLst>
                                          <p:attrName>ppt_x</p:attrName>
                                        </p:attrNameLst>
                                      </p:cBhvr>
                                      <p:tavLst>
                                        <p:tav tm="0">
                                          <p:val>
                                            <p:strVal val="#ppt_x"/>
                                          </p:val>
                                        </p:tav>
                                        <p:tav tm="100000">
                                          <p:val>
                                            <p:strVal val="#ppt_x"/>
                                          </p:val>
                                        </p:tav>
                                      </p:tavLst>
                                    </p:anim>
                                    <p:anim calcmode="lin" valueType="num">
                                      <p:cBhvr additive="base">
                                        <p:cTn id="90" dur="5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1"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anim calcmode="lin" valueType="num">
                                      <p:cBhvr additive="base">
                                        <p:cTn id="95" dur="500" fill="hold"/>
                                        <p:tgtEl>
                                          <p:spTgt spid="64"/>
                                        </p:tgtEl>
                                        <p:attrNameLst>
                                          <p:attrName>ppt_x</p:attrName>
                                        </p:attrNameLst>
                                      </p:cBhvr>
                                      <p:tavLst>
                                        <p:tav tm="0">
                                          <p:val>
                                            <p:strVal val="#ppt_x"/>
                                          </p:val>
                                        </p:tav>
                                        <p:tav tm="100000">
                                          <p:val>
                                            <p:strVal val="#ppt_x"/>
                                          </p:val>
                                        </p:tav>
                                      </p:tavLst>
                                    </p:anim>
                                    <p:anim calcmode="lin" valueType="num">
                                      <p:cBhvr additive="base">
                                        <p:cTn id="96"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wipe(up)">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p:cTn id="111" dur="500" fill="hold"/>
                                        <p:tgtEl>
                                          <p:spTgt spid="27"/>
                                        </p:tgtEl>
                                        <p:attrNameLst>
                                          <p:attrName>ppt_w</p:attrName>
                                        </p:attrNameLst>
                                      </p:cBhvr>
                                      <p:tavLst>
                                        <p:tav tm="0">
                                          <p:val>
                                            <p:fltVal val="0"/>
                                          </p:val>
                                        </p:tav>
                                        <p:tav tm="100000">
                                          <p:val>
                                            <p:strVal val="#ppt_w"/>
                                          </p:val>
                                        </p:tav>
                                      </p:tavLst>
                                    </p:anim>
                                    <p:anim calcmode="lin" valueType="num">
                                      <p:cBhvr>
                                        <p:cTn id="112" dur="500" fill="hold"/>
                                        <p:tgtEl>
                                          <p:spTgt spid="27"/>
                                        </p:tgtEl>
                                        <p:attrNameLst>
                                          <p:attrName>ppt_h</p:attrName>
                                        </p:attrNameLst>
                                      </p:cBhvr>
                                      <p:tavLst>
                                        <p:tav tm="0">
                                          <p:val>
                                            <p:fltVal val="0"/>
                                          </p:val>
                                        </p:tav>
                                        <p:tav tm="100000">
                                          <p:val>
                                            <p:strVal val="#ppt_h"/>
                                          </p:val>
                                        </p:tav>
                                      </p:tavLst>
                                    </p:anim>
                                    <p:animEffect transition="in" filter="fade">
                                      <p:cBhvr>
                                        <p:cTn id="113" dur="500"/>
                                        <p:tgtEl>
                                          <p:spTgt spid="2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fltVal val="0"/>
                                          </p:val>
                                        </p:tav>
                                        <p:tav tm="100000">
                                          <p:val>
                                            <p:strVal val="#ppt_h"/>
                                          </p:val>
                                        </p:tav>
                                      </p:tavLst>
                                    </p:anim>
                                    <p:animEffect transition="in" filter="fade">
                                      <p:cBhvr>
                                        <p:cTn id="118" dur="500"/>
                                        <p:tgtEl>
                                          <p:spTgt spid="2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p:cTn id="121" dur="500" fill="hold"/>
                                        <p:tgtEl>
                                          <p:spTgt spid="29"/>
                                        </p:tgtEl>
                                        <p:attrNameLst>
                                          <p:attrName>ppt_w</p:attrName>
                                        </p:attrNameLst>
                                      </p:cBhvr>
                                      <p:tavLst>
                                        <p:tav tm="0">
                                          <p:val>
                                            <p:fltVal val="0"/>
                                          </p:val>
                                        </p:tav>
                                        <p:tav tm="100000">
                                          <p:val>
                                            <p:strVal val="#ppt_w"/>
                                          </p:val>
                                        </p:tav>
                                      </p:tavLst>
                                    </p:anim>
                                    <p:anim calcmode="lin" valueType="num">
                                      <p:cBhvr>
                                        <p:cTn id="122" dur="500" fill="hold"/>
                                        <p:tgtEl>
                                          <p:spTgt spid="29"/>
                                        </p:tgtEl>
                                        <p:attrNameLst>
                                          <p:attrName>ppt_h</p:attrName>
                                        </p:attrNameLst>
                                      </p:cBhvr>
                                      <p:tavLst>
                                        <p:tav tm="0">
                                          <p:val>
                                            <p:fltVal val="0"/>
                                          </p:val>
                                        </p:tav>
                                        <p:tav tm="100000">
                                          <p:val>
                                            <p:strVal val="#ppt_h"/>
                                          </p:val>
                                        </p:tav>
                                      </p:tavLst>
                                    </p:anim>
                                    <p:animEffect transition="in" filter="fade">
                                      <p:cBhvr>
                                        <p:cTn id="123" dur="500"/>
                                        <p:tgtEl>
                                          <p:spTgt spid="2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44"/>
                                        </p:tgtEl>
                                        <p:attrNameLst>
                                          <p:attrName>style.visibility</p:attrName>
                                        </p:attrNameLst>
                                      </p:cBhvr>
                                      <p:to>
                                        <p:strVal val="visible"/>
                                      </p:to>
                                    </p:set>
                                    <p:anim calcmode="lin" valueType="num">
                                      <p:cBhvr>
                                        <p:cTn id="136" dur="500" fill="hold"/>
                                        <p:tgtEl>
                                          <p:spTgt spid="44"/>
                                        </p:tgtEl>
                                        <p:attrNameLst>
                                          <p:attrName>ppt_w</p:attrName>
                                        </p:attrNameLst>
                                      </p:cBhvr>
                                      <p:tavLst>
                                        <p:tav tm="0">
                                          <p:val>
                                            <p:fltVal val="0"/>
                                          </p:val>
                                        </p:tav>
                                        <p:tav tm="100000">
                                          <p:val>
                                            <p:strVal val="#ppt_w"/>
                                          </p:val>
                                        </p:tav>
                                      </p:tavLst>
                                    </p:anim>
                                    <p:anim calcmode="lin" valueType="num">
                                      <p:cBhvr>
                                        <p:cTn id="137" dur="500" fill="hold"/>
                                        <p:tgtEl>
                                          <p:spTgt spid="44"/>
                                        </p:tgtEl>
                                        <p:attrNameLst>
                                          <p:attrName>ppt_h</p:attrName>
                                        </p:attrNameLst>
                                      </p:cBhvr>
                                      <p:tavLst>
                                        <p:tav tm="0">
                                          <p:val>
                                            <p:fltVal val="0"/>
                                          </p:val>
                                        </p:tav>
                                        <p:tav tm="100000">
                                          <p:val>
                                            <p:strVal val="#ppt_h"/>
                                          </p:val>
                                        </p:tav>
                                      </p:tavLst>
                                    </p:anim>
                                    <p:animEffect transition="in" filter="fade">
                                      <p:cBhvr>
                                        <p:cTn id="138" dur="500"/>
                                        <p:tgtEl>
                                          <p:spTgt spid="4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45"/>
                                        </p:tgtEl>
                                        <p:attrNameLst>
                                          <p:attrName>style.visibility</p:attrName>
                                        </p:attrNameLst>
                                      </p:cBhvr>
                                      <p:to>
                                        <p:strVal val="visible"/>
                                      </p:to>
                                    </p:set>
                                    <p:anim calcmode="lin" valueType="num">
                                      <p:cBhvr>
                                        <p:cTn id="141" dur="500" fill="hold"/>
                                        <p:tgtEl>
                                          <p:spTgt spid="45"/>
                                        </p:tgtEl>
                                        <p:attrNameLst>
                                          <p:attrName>ppt_w</p:attrName>
                                        </p:attrNameLst>
                                      </p:cBhvr>
                                      <p:tavLst>
                                        <p:tav tm="0">
                                          <p:val>
                                            <p:fltVal val="0"/>
                                          </p:val>
                                        </p:tav>
                                        <p:tav tm="100000">
                                          <p:val>
                                            <p:strVal val="#ppt_w"/>
                                          </p:val>
                                        </p:tav>
                                      </p:tavLst>
                                    </p:anim>
                                    <p:anim calcmode="lin" valueType="num">
                                      <p:cBhvr>
                                        <p:cTn id="142" dur="500" fill="hold"/>
                                        <p:tgtEl>
                                          <p:spTgt spid="45"/>
                                        </p:tgtEl>
                                        <p:attrNameLst>
                                          <p:attrName>ppt_h</p:attrName>
                                        </p:attrNameLst>
                                      </p:cBhvr>
                                      <p:tavLst>
                                        <p:tav tm="0">
                                          <p:val>
                                            <p:fltVal val="0"/>
                                          </p:val>
                                        </p:tav>
                                        <p:tav tm="100000">
                                          <p:val>
                                            <p:strVal val="#ppt_h"/>
                                          </p:val>
                                        </p:tav>
                                      </p:tavLst>
                                    </p:anim>
                                    <p:animEffect transition="in" filter="fade">
                                      <p:cBhvr>
                                        <p:cTn id="143" dur="500"/>
                                        <p:tgtEl>
                                          <p:spTgt spid="45"/>
                                        </p:tgtEl>
                                      </p:cBhvr>
                                    </p:animEffect>
                                  </p:childTnLst>
                                </p:cTn>
                              </p:par>
                            </p:childTnLst>
                          </p:cTn>
                        </p:par>
                      </p:childTnLst>
                    </p:cTn>
                  </p:par>
                  <p:par>
                    <p:cTn id="144" fill="hold">
                      <p:stCondLst>
                        <p:cond delay="indefinite"/>
                      </p:stCondLst>
                      <p:childTnLst>
                        <p:par>
                          <p:cTn id="145" fill="hold">
                            <p:stCondLst>
                              <p:cond delay="0"/>
                            </p:stCondLst>
                            <p:childTnLst>
                              <p:par>
                                <p:cTn id="146" presetID="2" presetClass="entr" presetSubtype="8" fill="hold" grpId="0" nodeType="clickEffect">
                                  <p:stCondLst>
                                    <p:cond delay="0"/>
                                  </p:stCondLst>
                                  <p:childTnLst>
                                    <p:set>
                                      <p:cBhvr>
                                        <p:cTn id="147" dur="1" fill="hold">
                                          <p:stCondLst>
                                            <p:cond delay="0"/>
                                          </p:stCondLst>
                                        </p:cTn>
                                        <p:tgtEl>
                                          <p:spTgt spid="16"/>
                                        </p:tgtEl>
                                        <p:attrNameLst>
                                          <p:attrName>style.visibility</p:attrName>
                                        </p:attrNameLst>
                                      </p:cBhvr>
                                      <p:to>
                                        <p:strVal val="visible"/>
                                      </p:to>
                                    </p:set>
                                    <p:anim calcmode="lin" valueType="num">
                                      <p:cBhvr additive="base">
                                        <p:cTn id="148" dur="500" fill="hold"/>
                                        <p:tgtEl>
                                          <p:spTgt spid="16"/>
                                        </p:tgtEl>
                                        <p:attrNameLst>
                                          <p:attrName>ppt_x</p:attrName>
                                        </p:attrNameLst>
                                      </p:cBhvr>
                                      <p:tavLst>
                                        <p:tav tm="0">
                                          <p:val>
                                            <p:strVal val="0-#ppt_w/2"/>
                                          </p:val>
                                        </p:tav>
                                        <p:tav tm="100000">
                                          <p:val>
                                            <p:strVal val="#ppt_x"/>
                                          </p:val>
                                        </p:tav>
                                      </p:tavLst>
                                    </p:anim>
                                    <p:anim calcmode="lin" valueType="num">
                                      <p:cBhvr additive="base">
                                        <p:cTn id="14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1" fill="hold" grpId="0" nodeType="clickEffect">
                                  <p:stCondLst>
                                    <p:cond delay="0"/>
                                  </p:stCondLst>
                                  <p:childTnLst>
                                    <p:set>
                                      <p:cBhvr>
                                        <p:cTn id="153" dur="1" fill="hold">
                                          <p:stCondLst>
                                            <p:cond delay="0"/>
                                          </p:stCondLst>
                                        </p:cTn>
                                        <p:tgtEl>
                                          <p:spTgt spid="31"/>
                                        </p:tgtEl>
                                        <p:attrNameLst>
                                          <p:attrName>style.visibility</p:attrName>
                                        </p:attrNameLst>
                                      </p:cBhvr>
                                      <p:to>
                                        <p:strVal val="visible"/>
                                      </p:to>
                                    </p:set>
                                    <p:anim calcmode="lin" valueType="num">
                                      <p:cBhvr additive="base">
                                        <p:cTn id="154" dur="500" fill="hold"/>
                                        <p:tgtEl>
                                          <p:spTgt spid="31"/>
                                        </p:tgtEl>
                                        <p:attrNameLst>
                                          <p:attrName>ppt_x</p:attrName>
                                        </p:attrNameLst>
                                      </p:cBhvr>
                                      <p:tavLst>
                                        <p:tav tm="0">
                                          <p:val>
                                            <p:strVal val="#ppt_x"/>
                                          </p:val>
                                        </p:tav>
                                        <p:tav tm="100000">
                                          <p:val>
                                            <p:strVal val="#ppt_x"/>
                                          </p:val>
                                        </p:tav>
                                      </p:tavLst>
                                    </p:anim>
                                    <p:anim calcmode="lin" valueType="num">
                                      <p:cBhvr additive="base">
                                        <p:cTn id="155" dur="500" fill="hold"/>
                                        <p:tgtEl>
                                          <p:spTgt spid="31"/>
                                        </p:tgtEl>
                                        <p:attrNameLst>
                                          <p:attrName>ppt_y</p:attrName>
                                        </p:attrNameLst>
                                      </p:cBhvr>
                                      <p:tavLst>
                                        <p:tav tm="0">
                                          <p:val>
                                            <p:strVal val="0-#ppt_h/2"/>
                                          </p:val>
                                        </p:tav>
                                        <p:tav tm="100000">
                                          <p:val>
                                            <p:strVal val="#ppt_y"/>
                                          </p:val>
                                        </p:tav>
                                      </p:tavLst>
                                    </p:anim>
                                  </p:childTnLst>
                                </p:cTn>
                              </p:par>
                              <p:par>
                                <p:cTn id="156" presetID="2" presetClass="entr" presetSubtype="1" fill="hold" grpId="0" nodeType="withEffect">
                                  <p:stCondLst>
                                    <p:cond delay="0"/>
                                  </p:stCondLst>
                                  <p:childTnLst>
                                    <p:set>
                                      <p:cBhvr>
                                        <p:cTn id="157" dur="1" fill="hold">
                                          <p:stCondLst>
                                            <p:cond delay="0"/>
                                          </p:stCondLst>
                                        </p:cTn>
                                        <p:tgtEl>
                                          <p:spTgt spid="32"/>
                                        </p:tgtEl>
                                        <p:attrNameLst>
                                          <p:attrName>style.visibility</p:attrName>
                                        </p:attrNameLst>
                                      </p:cBhvr>
                                      <p:to>
                                        <p:strVal val="visible"/>
                                      </p:to>
                                    </p:set>
                                    <p:anim calcmode="lin" valueType="num">
                                      <p:cBhvr additive="base">
                                        <p:cTn id="158" dur="500" fill="hold"/>
                                        <p:tgtEl>
                                          <p:spTgt spid="32"/>
                                        </p:tgtEl>
                                        <p:attrNameLst>
                                          <p:attrName>ppt_x</p:attrName>
                                        </p:attrNameLst>
                                      </p:cBhvr>
                                      <p:tavLst>
                                        <p:tav tm="0">
                                          <p:val>
                                            <p:strVal val="#ppt_x"/>
                                          </p:val>
                                        </p:tav>
                                        <p:tav tm="100000">
                                          <p:val>
                                            <p:strVal val="#ppt_x"/>
                                          </p:val>
                                        </p:tav>
                                      </p:tavLst>
                                    </p:anim>
                                    <p:anim calcmode="lin" valueType="num">
                                      <p:cBhvr additive="base">
                                        <p:cTn id="159" dur="500" fill="hold"/>
                                        <p:tgtEl>
                                          <p:spTgt spid="32"/>
                                        </p:tgtEl>
                                        <p:attrNameLst>
                                          <p:attrName>ppt_y</p:attrName>
                                        </p:attrNameLst>
                                      </p:cBhvr>
                                      <p:tavLst>
                                        <p:tav tm="0">
                                          <p:val>
                                            <p:strVal val="0-#ppt_h/2"/>
                                          </p:val>
                                        </p:tav>
                                        <p:tav tm="100000">
                                          <p:val>
                                            <p:strVal val="#ppt_y"/>
                                          </p:val>
                                        </p:tav>
                                      </p:tavLst>
                                    </p:anim>
                                  </p:childTnLst>
                                </p:cTn>
                              </p:par>
                              <p:par>
                                <p:cTn id="160" presetID="2" presetClass="entr" presetSubtype="1" fill="hold" grpId="0" nodeType="withEffect">
                                  <p:stCondLst>
                                    <p:cond delay="0"/>
                                  </p:stCondLst>
                                  <p:childTnLst>
                                    <p:set>
                                      <p:cBhvr>
                                        <p:cTn id="161" dur="1" fill="hold">
                                          <p:stCondLst>
                                            <p:cond delay="0"/>
                                          </p:stCondLst>
                                        </p:cTn>
                                        <p:tgtEl>
                                          <p:spTgt spid="33"/>
                                        </p:tgtEl>
                                        <p:attrNameLst>
                                          <p:attrName>style.visibility</p:attrName>
                                        </p:attrNameLst>
                                      </p:cBhvr>
                                      <p:to>
                                        <p:strVal val="visible"/>
                                      </p:to>
                                    </p:set>
                                    <p:anim calcmode="lin" valueType="num">
                                      <p:cBhvr additive="base">
                                        <p:cTn id="162" dur="500" fill="hold"/>
                                        <p:tgtEl>
                                          <p:spTgt spid="33"/>
                                        </p:tgtEl>
                                        <p:attrNameLst>
                                          <p:attrName>ppt_x</p:attrName>
                                        </p:attrNameLst>
                                      </p:cBhvr>
                                      <p:tavLst>
                                        <p:tav tm="0">
                                          <p:val>
                                            <p:strVal val="#ppt_x"/>
                                          </p:val>
                                        </p:tav>
                                        <p:tav tm="100000">
                                          <p:val>
                                            <p:strVal val="#ppt_x"/>
                                          </p:val>
                                        </p:tav>
                                      </p:tavLst>
                                    </p:anim>
                                    <p:anim calcmode="lin" valueType="num">
                                      <p:cBhvr additive="base">
                                        <p:cTn id="163" dur="500" fill="hold"/>
                                        <p:tgtEl>
                                          <p:spTgt spid="33"/>
                                        </p:tgtEl>
                                        <p:attrNameLst>
                                          <p:attrName>ppt_y</p:attrName>
                                        </p:attrNameLst>
                                      </p:cBhvr>
                                      <p:tavLst>
                                        <p:tav tm="0">
                                          <p:val>
                                            <p:strVal val="0-#ppt_h/2"/>
                                          </p:val>
                                        </p:tav>
                                        <p:tav tm="100000">
                                          <p:val>
                                            <p:strVal val="#ppt_y"/>
                                          </p:val>
                                        </p:tav>
                                      </p:tavLst>
                                    </p:anim>
                                  </p:childTnLst>
                                </p:cTn>
                              </p:par>
                              <p:par>
                                <p:cTn id="164" presetID="2" presetClass="entr" presetSubtype="1" fill="hold" grpId="0" nodeType="withEffect">
                                  <p:stCondLst>
                                    <p:cond delay="0"/>
                                  </p:stCondLst>
                                  <p:childTnLst>
                                    <p:set>
                                      <p:cBhvr>
                                        <p:cTn id="165" dur="1" fill="hold">
                                          <p:stCondLst>
                                            <p:cond delay="0"/>
                                          </p:stCondLst>
                                        </p:cTn>
                                        <p:tgtEl>
                                          <p:spTgt spid="34"/>
                                        </p:tgtEl>
                                        <p:attrNameLst>
                                          <p:attrName>style.visibility</p:attrName>
                                        </p:attrNameLst>
                                      </p:cBhvr>
                                      <p:to>
                                        <p:strVal val="visible"/>
                                      </p:to>
                                    </p:set>
                                    <p:anim calcmode="lin" valueType="num">
                                      <p:cBhvr additive="base">
                                        <p:cTn id="166" dur="500" fill="hold"/>
                                        <p:tgtEl>
                                          <p:spTgt spid="34"/>
                                        </p:tgtEl>
                                        <p:attrNameLst>
                                          <p:attrName>ppt_x</p:attrName>
                                        </p:attrNameLst>
                                      </p:cBhvr>
                                      <p:tavLst>
                                        <p:tav tm="0">
                                          <p:val>
                                            <p:strVal val="#ppt_x"/>
                                          </p:val>
                                        </p:tav>
                                        <p:tav tm="100000">
                                          <p:val>
                                            <p:strVal val="#ppt_x"/>
                                          </p:val>
                                        </p:tav>
                                      </p:tavLst>
                                    </p:anim>
                                    <p:anim calcmode="lin" valueType="num">
                                      <p:cBhvr additive="base">
                                        <p:cTn id="167" dur="500" fill="hold"/>
                                        <p:tgtEl>
                                          <p:spTgt spid="34"/>
                                        </p:tgtEl>
                                        <p:attrNameLst>
                                          <p:attrName>ppt_y</p:attrName>
                                        </p:attrNameLst>
                                      </p:cBhvr>
                                      <p:tavLst>
                                        <p:tav tm="0">
                                          <p:val>
                                            <p:strVal val="0-#ppt_h/2"/>
                                          </p:val>
                                        </p:tav>
                                        <p:tav tm="100000">
                                          <p:val>
                                            <p:strVal val="#ppt_y"/>
                                          </p:val>
                                        </p:tav>
                                      </p:tavLst>
                                    </p:anim>
                                  </p:childTnLst>
                                </p:cTn>
                              </p:par>
                              <p:par>
                                <p:cTn id="168" presetID="2" presetClass="entr" presetSubtype="1" fill="hold" grpId="0" nodeType="withEffect">
                                  <p:stCondLst>
                                    <p:cond delay="0"/>
                                  </p:stCondLst>
                                  <p:childTnLst>
                                    <p:set>
                                      <p:cBhvr>
                                        <p:cTn id="169" dur="1" fill="hold">
                                          <p:stCondLst>
                                            <p:cond delay="0"/>
                                          </p:stCondLst>
                                        </p:cTn>
                                        <p:tgtEl>
                                          <p:spTgt spid="35"/>
                                        </p:tgtEl>
                                        <p:attrNameLst>
                                          <p:attrName>style.visibility</p:attrName>
                                        </p:attrNameLst>
                                      </p:cBhvr>
                                      <p:to>
                                        <p:strVal val="visible"/>
                                      </p:to>
                                    </p:set>
                                    <p:anim calcmode="lin" valueType="num">
                                      <p:cBhvr additive="base">
                                        <p:cTn id="170" dur="500" fill="hold"/>
                                        <p:tgtEl>
                                          <p:spTgt spid="35"/>
                                        </p:tgtEl>
                                        <p:attrNameLst>
                                          <p:attrName>ppt_x</p:attrName>
                                        </p:attrNameLst>
                                      </p:cBhvr>
                                      <p:tavLst>
                                        <p:tav tm="0">
                                          <p:val>
                                            <p:strVal val="#ppt_x"/>
                                          </p:val>
                                        </p:tav>
                                        <p:tav tm="100000">
                                          <p:val>
                                            <p:strVal val="#ppt_x"/>
                                          </p:val>
                                        </p:tav>
                                      </p:tavLst>
                                    </p:anim>
                                    <p:anim calcmode="lin" valueType="num">
                                      <p:cBhvr additive="base">
                                        <p:cTn id="171" dur="500" fill="hold"/>
                                        <p:tgtEl>
                                          <p:spTgt spid="35"/>
                                        </p:tgtEl>
                                        <p:attrNameLst>
                                          <p:attrName>ppt_y</p:attrName>
                                        </p:attrNameLst>
                                      </p:cBhvr>
                                      <p:tavLst>
                                        <p:tav tm="0">
                                          <p:val>
                                            <p:strVal val="0-#ppt_h/2"/>
                                          </p:val>
                                        </p:tav>
                                        <p:tav tm="100000">
                                          <p:val>
                                            <p:strVal val="#ppt_y"/>
                                          </p:val>
                                        </p:tav>
                                      </p:tavLst>
                                    </p:anim>
                                  </p:childTnLst>
                                </p:cTn>
                              </p:par>
                              <p:par>
                                <p:cTn id="172" presetID="2" presetClass="entr" presetSubtype="1" fill="hold" grpId="0" nodeType="withEffect">
                                  <p:stCondLst>
                                    <p:cond delay="0"/>
                                  </p:stCondLst>
                                  <p:childTnLst>
                                    <p:set>
                                      <p:cBhvr>
                                        <p:cTn id="173" dur="1" fill="hold">
                                          <p:stCondLst>
                                            <p:cond delay="0"/>
                                          </p:stCondLst>
                                        </p:cTn>
                                        <p:tgtEl>
                                          <p:spTgt spid="36"/>
                                        </p:tgtEl>
                                        <p:attrNameLst>
                                          <p:attrName>style.visibility</p:attrName>
                                        </p:attrNameLst>
                                      </p:cBhvr>
                                      <p:to>
                                        <p:strVal val="visible"/>
                                      </p:to>
                                    </p:set>
                                    <p:anim calcmode="lin" valueType="num">
                                      <p:cBhvr additive="base">
                                        <p:cTn id="174" dur="500" fill="hold"/>
                                        <p:tgtEl>
                                          <p:spTgt spid="36"/>
                                        </p:tgtEl>
                                        <p:attrNameLst>
                                          <p:attrName>ppt_x</p:attrName>
                                        </p:attrNameLst>
                                      </p:cBhvr>
                                      <p:tavLst>
                                        <p:tav tm="0">
                                          <p:val>
                                            <p:strVal val="#ppt_x"/>
                                          </p:val>
                                        </p:tav>
                                        <p:tav tm="100000">
                                          <p:val>
                                            <p:strVal val="#ppt_x"/>
                                          </p:val>
                                        </p:tav>
                                      </p:tavLst>
                                    </p:anim>
                                    <p:anim calcmode="lin" valueType="num">
                                      <p:cBhvr additive="base">
                                        <p:cTn id="175" dur="500" fill="hold"/>
                                        <p:tgtEl>
                                          <p:spTgt spid="36"/>
                                        </p:tgtEl>
                                        <p:attrNameLst>
                                          <p:attrName>ppt_y</p:attrName>
                                        </p:attrNameLst>
                                      </p:cBhvr>
                                      <p:tavLst>
                                        <p:tav tm="0">
                                          <p:val>
                                            <p:strVal val="0-#ppt_h/2"/>
                                          </p:val>
                                        </p:tav>
                                        <p:tav tm="100000">
                                          <p:val>
                                            <p:strVal val="#ppt_y"/>
                                          </p:val>
                                        </p:tav>
                                      </p:tavLst>
                                    </p:anim>
                                  </p:childTnLst>
                                </p:cTn>
                              </p:par>
                              <p:par>
                                <p:cTn id="176" presetID="2" presetClass="entr" presetSubtype="1" fill="hold" grpId="0" nodeType="withEffect">
                                  <p:stCondLst>
                                    <p:cond delay="0"/>
                                  </p:stCondLst>
                                  <p:childTnLst>
                                    <p:set>
                                      <p:cBhvr>
                                        <p:cTn id="177" dur="1" fill="hold">
                                          <p:stCondLst>
                                            <p:cond delay="0"/>
                                          </p:stCondLst>
                                        </p:cTn>
                                        <p:tgtEl>
                                          <p:spTgt spid="37"/>
                                        </p:tgtEl>
                                        <p:attrNameLst>
                                          <p:attrName>style.visibility</p:attrName>
                                        </p:attrNameLst>
                                      </p:cBhvr>
                                      <p:to>
                                        <p:strVal val="visible"/>
                                      </p:to>
                                    </p:set>
                                    <p:anim calcmode="lin" valueType="num">
                                      <p:cBhvr additive="base">
                                        <p:cTn id="178" dur="500" fill="hold"/>
                                        <p:tgtEl>
                                          <p:spTgt spid="37"/>
                                        </p:tgtEl>
                                        <p:attrNameLst>
                                          <p:attrName>ppt_x</p:attrName>
                                        </p:attrNameLst>
                                      </p:cBhvr>
                                      <p:tavLst>
                                        <p:tav tm="0">
                                          <p:val>
                                            <p:strVal val="#ppt_x"/>
                                          </p:val>
                                        </p:tav>
                                        <p:tav tm="100000">
                                          <p:val>
                                            <p:strVal val="#ppt_x"/>
                                          </p:val>
                                        </p:tav>
                                      </p:tavLst>
                                    </p:anim>
                                    <p:anim calcmode="lin" valueType="num">
                                      <p:cBhvr additive="base">
                                        <p:cTn id="179" dur="500" fill="hold"/>
                                        <p:tgtEl>
                                          <p:spTgt spid="37"/>
                                        </p:tgtEl>
                                        <p:attrNameLst>
                                          <p:attrName>ppt_y</p:attrName>
                                        </p:attrNameLst>
                                      </p:cBhvr>
                                      <p:tavLst>
                                        <p:tav tm="0">
                                          <p:val>
                                            <p:strVal val="0-#ppt_h/2"/>
                                          </p:val>
                                        </p:tav>
                                        <p:tav tm="100000">
                                          <p:val>
                                            <p:strVal val="#ppt_y"/>
                                          </p:val>
                                        </p:tav>
                                      </p:tavLst>
                                    </p:anim>
                                  </p:childTnLst>
                                </p:cTn>
                              </p:par>
                              <p:par>
                                <p:cTn id="180" presetID="2" presetClass="entr" presetSubtype="1" fill="hold" grpId="0" nodeType="withEffect">
                                  <p:stCondLst>
                                    <p:cond delay="0"/>
                                  </p:stCondLst>
                                  <p:childTnLst>
                                    <p:set>
                                      <p:cBhvr>
                                        <p:cTn id="181" dur="1" fill="hold">
                                          <p:stCondLst>
                                            <p:cond delay="0"/>
                                          </p:stCondLst>
                                        </p:cTn>
                                        <p:tgtEl>
                                          <p:spTgt spid="38"/>
                                        </p:tgtEl>
                                        <p:attrNameLst>
                                          <p:attrName>style.visibility</p:attrName>
                                        </p:attrNameLst>
                                      </p:cBhvr>
                                      <p:to>
                                        <p:strVal val="visible"/>
                                      </p:to>
                                    </p:set>
                                    <p:anim calcmode="lin" valueType="num">
                                      <p:cBhvr additive="base">
                                        <p:cTn id="182" dur="500" fill="hold"/>
                                        <p:tgtEl>
                                          <p:spTgt spid="38"/>
                                        </p:tgtEl>
                                        <p:attrNameLst>
                                          <p:attrName>ppt_x</p:attrName>
                                        </p:attrNameLst>
                                      </p:cBhvr>
                                      <p:tavLst>
                                        <p:tav tm="0">
                                          <p:val>
                                            <p:strVal val="#ppt_x"/>
                                          </p:val>
                                        </p:tav>
                                        <p:tav tm="100000">
                                          <p:val>
                                            <p:strVal val="#ppt_x"/>
                                          </p:val>
                                        </p:tav>
                                      </p:tavLst>
                                    </p:anim>
                                    <p:anim calcmode="lin" valueType="num">
                                      <p:cBhvr additive="base">
                                        <p:cTn id="183" dur="500" fill="hold"/>
                                        <p:tgtEl>
                                          <p:spTgt spid="38"/>
                                        </p:tgtEl>
                                        <p:attrNameLst>
                                          <p:attrName>ppt_y</p:attrName>
                                        </p:attrNameLst>
                                      </p:cBhvr>
                                      <p:tavLst>
                                        <p:tav tm="0">
                                          <p:val>
                                            <p:strVal val="0-#ppt_h/2"/>
                                          </p:val>
                                        </p:tav>
                                        <p:tav tm="100000">
                                          <p:val>
                                            <p:strVal val="#ppt_y"/>
                                          </p:val>
                                        </p:tav>
                                      </p:tavLst>
                                    </p:anim>
                                  </p:childTnLst>
                                </p:cTn>
                              </p:par>
                              <p:par>
                                <p:cTn id="184" presetID="2" presetClass="entr" presetSubtype="1" fill="hold" grpId="0" nodeType="withEffect">
                                  <p:stCondLst>
                                    <p:cond delay="0"/>
                                  </p:stCondLst>
                                  <p:childTnLst>
                                    <p:set>
                                      <p:cBhvr>
                                        <p:cTn id="185" dur="1" fill="hold">
                                          <p:stCondLst>
                                            <p:cond delay="0"/>
                                          </p:stCondLst>
                                        </p:cTn>
                                        <p:tgtEl>
                                          <p:spTgt spid="39"/>
                                        </p:tgtEl>
                                        <p:attrNameLst>
                                          <p:attrName>style.visibility</p:attrName>
                                        </p:attrNameLst>
                                      </p:cBhvr>
                                      <p:to>
                                        <p:strVal val="visible"/>
                                      </p:to>
                                    </p:set>
                                    <p:anim calcmode="lin" valueType="num">
                                      <p:cBhvr additive="base">
                                        <p:cTn id="186" dur="500" fill="hold"/>
                                        <p:tgtEl>
                                          <p:spTgt spid="39"/>
                                        </p:tgtEl>
                                        <p:attrNameLst>
                                          <p:attrName>ppt_x</p:attrName>
                                        </p:attrNameLst>
                                      </p:cBhvr>
                                      <p:tavLst>
                                        <p:tav tm="0">
                                          <p:val>
                                            <p:strVal val="#ppt_x"/>
                                          </p:val>
                                        </p:tav>
                                        <p:tav tm="100000">
                                          <p:val>
                                            <p:strVal val="#ppt_x"/>
                                          </p:val>
                                        </p:tav>
                                      </p:tavLst>
                                    </p:anim>
                                    <p:anim calcmode="lin" valueType="num">
                                      <p:cBhvr additive="base">
                                        <p:cTn id="187" dur="500" fill="hold"/>
                                        <p:tgtEl>
                                          <p:spTgt spid="39"/>
                                        </p:tgtEl>
                                        <p:attrNameLst>
                                          <p:attrName>ppt_y</p:attrName>
                                        </p:attrNameLst>
                                      </p:cBhvr>
                                      <p:tavLst>
                                        <p:tav tm="0">
                                          <p:val>
                                            <p:strVal val="0-#ppt_h/2"/>
                                          </p:val>
                                        </p:tav>
                                        <p:tav tm="100000">
                                          <p:val>
                                            <p:strVal val="#ppt_y"/>
                                          </p:val>
                                        </p:tav>
                                      </p:tavLst>
                                    </p:anim>
                                  </p:childTnLst>
                                </p:cTn>
                              </p:par>
                              <p:par>
                                <p:cTn id="188" presetID="2" presetClass="entr" presetSubtype="1" fill="hold" grpId="0" nodeType="withEffect">
                                  <p:stCondLst>
                                    <p:cond delay="0"/>
                                  </p:stCondLst>
                                  <p:childTnLst>
                                    <p:set>
                                      <p:cBhvr>
                                        <p:cTn id="189" dur="1" fill="hold">
                                          <p:stCondLst>
                                            <p:cond delay="0"/>
                                          </p:stCondLst>
                                        </p:cTn>
                                        <p:tgtEl>
                                          <p:spTgt spid="40"/>
                                        </p:tgtEl>
                                        <p:attrNameLst>
                                          <p:attrName>style.visibility</p:attrName>
                                        </p:attrNameLst>
                                      </p:cBhvr>
                                      <p:to>
                                        <p:strVal val="visible"/>
                                      </p:to>
                                    </p:set>
                                    <p:anim calcmode="lin" valueType="num">
                                      <p:cBhvr additive="base">
                                        <p:cTn id="190" dur="500" fill="hold"/>
                                        <p:tgtEl>
                                          <p:spTgt spid="40"/>
                                        </p:tgtEl>
                                        <p:attrNameLst>
                                          <p:attrName>ppt_x</p:attrName>
                                        </p:attrNameLst>
                                      </p:cBhvr>
                                      <p:tavLst>
                                        <p:tav tm="0">
                                          <p:val>
                                            <p:strVal val="#ppt_x"/>
                                          </p:val>
                                        </p:tav>
                                        <p:tav tm="100000">
                                          <p:val>
                                            <p:strVal val="#ppt_x"/>
                                          </p:val>
                                        </p:tav>
                                      </p:tavLst>
                                    </p:anim>
                                    <p:anim calcmode="lin" valueType="num">
                                      <p:cBhvr additive="base">
                                        <p:cTn id="191" dur="500" fill="hold"/>
                                        <p:tgtEl>
                                          <p:spTgt spid="40"/>
                                        </p:tgtEl>
                                        <p:attrNameLst>
                                          <p:attrName>ppt_y</p:attrName>
                                        </p:attrNameLst>
                                      </p:cBhvr>
                                      <p:tavLst>
                                        <p:tav tm="0">
                                          <p:val>
                                            <p:strVal val="0-#ppt_h/2"/>
                                          </p:val>
                                        </p:tav>
                                        <p:tav tm="100000">
                                          <p:val>
                                            <p:strVal val="#ppt_y"/>
                                          </p:val>
                                        </p:tav>
                                      </p:tavLst>
                                    </p:anim>
                                  </p:childTnLst>
                                </p:cTn>
                              </p:par>
                              <p:par>
                                <p:cTn id="192" presetID="2" presetClass="entr" presetSubtype="1" fill="hold" grpId="0" nodeType="withEffect">
                                  <p:stCondLst>
                                    <p:cond delay="0"/>
                                  </p:stCondLst>
                                  <p:childTnLst>
                                    <p:set>
                                      <p:cBhvr>
                                        <p:cTn id="193" dur="1" fill="hold">
                                          <p:stCondLst>
                                            <p:cond delay="0"/>
                                          </p:stCondLst>
                                        </p:cTn>
                                        <p:tgtEl>
                                          <p:spTgt spid="41"/>
                                        </p:tgtEl>
                                        <p:attrNameLst>
                                          <p:attrName>style.visibility</p:attrName>
                                        </p:attrNameLst>
                                      </p:cBhvr>
                                      <p:to>
                                        <p:strVal val="visible"/>
                                      </p:to>
                                    </p:set>
                                    <p:anim calcmode="lin" valueType="num">
                                      <p:cBhvr additive="base">
                                        <p:cTn id="194" dur="500" fill="hold"/>
                                        <p:tgtEl>
                                          <p:spTgt spid="41"/>
                                        </p:tgtEl>
                                        <p:attrNameLst>
                                          <p:attrName>ppt_x</p:attrName>
                                        </p:attrNameLst>
                                      </p:cBhvr>
                                      <p:tavLst>
                                        <p:tav tm="0">
                                          <p:val>
                                            <p:strVal val="#ppt_x"/>
                                          </p:val>
                                        </p:tav>
                                        <p:tav tm="100000">
                                          <p:val>
                                            <p:strVal val="#ppt_x"/>
                                          </p:val>
                                        </p:tav>
                                      </p:tavLst>
                                    </p:anim>
                                    <p:anim calcmode="lin" valueType="num">
                                      <p:cBhvr additive="base">
                                        <p:cTn id="195" dur="500" fill="hold"/>
                                        <p:tgtEl>
                                          <p:spTgt spid="41"/>
                                        </p:tgtEl>
                                        <p:attrNameLst>
                                          <p:attrName>ppt_y</p:attrName>
                                        </p:attrNameLst>
                                      </p:cBhvr>
                                      <p:tavLst>
                                        <p:tav tm="0">
                                          <p:val>
                                            <p:strVal val="0-#ppt_h/2"/>
                                          </p:val>
                                        </p:tav>
                                        <p:tav tm="100000">
                                          <p:val>
                                            <p:strVal val="#ppt_y"/>
                                          </p:val>
                                        </p:tav>
                                      </p:tavLst>
                                    </p:anim>
                                  </p:childTnLst>
                                </p:cTn>
                              </p:par>
                              <p:par>
                                <p:cTn id="196" presetID="2" presetClass="entr" presetSubtype="1"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 calcmode="lin" valueType="num">
                                      <p:cBhvr additive="base">
                                        <p:cTn id="198" dur="500" fill="hold"/>
                                        <p:tgtEl>
                                          <p:spTgt spid="42"/>
                                        </p:tgtEl>
                                        <p:attrNameLst>
                                          <p:attrName>ppt_x</p:attrName>
                                        </p:attrNameLst>
                                      </p:cBhvr>
                                      <p:tavLst>
                                        <p:tav tm="0">
                                          <p:val>
                                            <p:strVal val="#ppt_x"/>
                                          </p:val>
                                        </p:tav>
                                        <p:tav tm="100000">
                                          <p:val>
                                            <p:strVal val="#ppt_x"/>
                                          </p:val>
                                        </p:tav>
                                      </p:tavLst>
                                    </p:anim>
                                    <p:anim calcmode="lin" valueType="num">
                                      <p:cBhvr additive="base">
                                        <p:cTn id="199"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53" presetClass="entr" presetSubtype="16" fill="hold" grpId="0" nodeType="clickEffect">
                                  <p:stCondLst>
                                    <p:cond delay="0"/>
                                  </p:stCondLst>
                                  <p:childTnLst>
                                    <p:set>
                                      <p:cBhvr>
                                        <p:cTn id="203" dur="1" fill="hold">
                                          <p:stCondLst>
                                            <p:cond delay="0"/>
                                          </p:stCondLst>
                                        </p:cTn>
                                        <p:tgtEl>
                                          <p:spTgt spid="77"/>
                                        </p:tgtEl>
                                        <p:attrNameLst>
                                          <p:attrName>style.visibility</p:attrName>
                                        </p:attrNameLst>
                                      </p:cBhvr>
                                      <p:to>
                                        <p:strVal val="visible"/>
                                      </p:to>
                                    </p:set>
                                    <p:anim calcmode="lin" valueType="num">
                                      <p:cBhvr>
                                        <p:cTn id="204" dur="500" fill="hold"/>
                                        <p:tgtEl>
                                          <p:spTgt spid="77"/>
                                        </p:tgtEl>
                                        <p:attrNameLst>
                                          <p:attrName>ppt_w</p:attrName>
                                        </p:attrNameLst>
                                      </p:cBhvr>
                                      <p:tavLst>
                                        <p:tav tm="0">
                                          <p:val>
                                            <p:fltVal val="0"/>
                                          </p:val>
                                        </p:tav>
                                        <p:tav tm="100000">
                                          <p:val>
                                            <p:strVal val="#ppt_w"/>
                                          </p:val>
                                        </p:tav>
                                      </p:tavLst>
                                    </p:anim>
                                    <p:anim calcmode="lin" valueType="num">
                                      <p:cBhvr>
                                        <p:cTn id="205" dur="500" fill="hold"/>
                                        <p:tgtEl>
                                          <p:spTgt spid="77"/>
                                        </p:tgtEl>
                                        <p:attrNameLst>
                                          <p:attrName>ppt_h</p:attrName>
                                        </p:attrNameLst>
                                      </p:cBhvr>
                                      <p:tavLst>
                                        <p:tav tm="0">
                                          <p:val>
                                            <p:fltVal val="0"/>
                                          </p:val>
                                        </p:tav>
                                        <p:tav tm="100000">
                                          <p:val>
                                            <p:strVal val="#ppt_h"/>
                                          </p:val>
                                        </p:tav>
                                      </p:tavLst>
                                    </p:anim>
                                    <p:animEffect transition="in" filter="fade">
                                      <p:cBhvr>
                                        <p:cTn id="206" dur="500"/>
                                        <p:tgtEl>
                                          <p:spTgt spid="77"/>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500" fill="hold"/>
                                        <p:tgtEl>
                                          <p:spTgt spid="71"/>
                                        </p:tgtEl>
                                        <p:attrNameLst>
                                          <p:attrName>ppt_w</p:attrName>
                                        </p:attrNameLst>
                                      </p:cBhvr>
                                      <p:tavLst>
                                        <p:tav tm="0">
                                          <p:val>
                                            <p:fltVal val="0"/>
                                          </p:val>
                                        </p:tav>
                                        <p:tav tm="100000">
                                          <p:val>
                                            <p:strVal val="#ppt_w"/>
                                          </p:val>
                                        </p:tav>
                                      </p:tavLst>
                                    </p:anim>
                                    <p:anim calcmode="lin" valueType="num">
                                      <p:cBhvr>
                                        <p:cTn id="210" dur="500" fill="hold"/>
                                        <p:tgtEl>
                                          <p:spTgt spid="71"/>
                                        </p:tgtEl>
                                        <p:attrNameLst>
                                          <p:attrName>ppt_h</p:attrName>
                                        </p:attrNameLst>
                                      </p:cBhvr>
                                      <p:tavLst>
                                        <p:tav tm="0">
                                          <p:val>
                                            <p:fltVal val="0"/>
                                          </p:val>
                                        </p:tav>
                                        <p:tav tm="100000">
                                          <p:val>
                                            <p:strVal val="#ppt_h"/>
                                          </p:val>
                                        </p:tav>
                                      </p:tavLst>
                                    </p:anim>
                                    <p:animEffect transition="in" filter="fade">
                                      <p:cBhvr>
                                        <p:cTn id="211" dur="500"/>
                                        <p:tgtEl>
                                          <p:spTgt spid="71"/>
                                        </p:tgtEl>
                                      </p:cBhvr>
                                    </p:animEffect>
                                  </p:childTnLst>
                                </p:cTn>
                              </p:par>
                            </p:childTnLst>
                          </p:cTn>
                        </p:par>
                      </p:childTnLst>
                    </p:cTn>
                  </p:par>
                  <p:par>
                    <p:cTn id="212" fill="hold">
                      <p:stCondLst>
                        <p:cond delay="indefinite"/>
                      </p:stCondLst>
                      <p:childTnLst>
                        <p:par>
                          <p:cTn id="213" fill="hold">
                            <p:stCondLst>
                              <p:cond delay="0"/>
                            </p:stCondLst>
                            <p:childTnLst>
                              <p:par>
                                <p:cTn id="214" presetID="53" presetClass="entr" presetSubtype="16" fill="hold" grpId="0" nodeType="clickEffect">
                                  <p:stCondLst>
                                    <p:cond delay="0"/>
                                  </p:stCondLst>
                                  <p:childTnLst>
                                    <p:set>
                                      <p:cBhvr>
                                        <p:cTn id="215" dur="1" fill="hold">
                                          <p:stCondLst>
                                            <p:cond delay="0"/>
                                          </p:stCondLst>
                                        </p:cTn>
                                        <p:tgtEl>
                                          <p:spTgt spid="65"/>
                                        </p:tgtEl>
                                        <p:attrNameLst>
                                          <p:attrName>style.visibility</p:attrName>
                                        </p:attrNameLst>
                                      </p:cBhvr>
                                      <p:to>
                                        <p:strVal val="visible"/>
                                      </p:to>
                                    </p:set>
                                    <p:anim calcmode="lin" valueType="num">
                                      <p:cBhvr>
                                        <p:cTn id="216" dur="500" fill="hold"/>
                                        <p:tgtEl>
                                          <p:spTgt spid="65"/>
                                        </p:tgtEl>
                                        <p:attrNameLst>
                                          <p:attrName>ppt_w</p:attrName>
                                        </p:attrNameLst>
                                      </p:cBhvr>
                                      <p:tavLst>
                                        <p:tav tm="0">
                                          <p:val>
                                            <p:fltVal val="0"/>
                                          </p:val>
                                        </p:tav>
                                        <p:tav tm="100000">
                                          <p:val>
                                            <p:strVal val="#ppt_w"/>
                                          </p:val>
                                        </p:tav>
                                      </p:tavLst>
                                    </p:anim>
                                    <p:anim calcmode="lin" valueType="num">
                                      <p:cBhvr>
                                        <p:cTn id="217" dur="500" fill="hold"/>
                                        <p:tgtEl>
                                          <p:spTgt spid="65"/>
                                        </p:tgtEl>
                                        <p:attrNameLst>
                                          <p:attrName>ppt_h</p:attrName>
                                        </p:attrNameLst>
                                      </p:cBhvr>
                                      <p:tavLst>
                                        <p:tav tm="0">
                                          <p:val>
                                            <p:fltVal val="0"/>
                                          </p:val>
                                        </p:tav>
                                        <p:tav tm="100000">
                                          <p:val>
                                            <p:strVal val="#ppt_h"/>
                                          </p:val>
                                        </p:tav>
                                      </p:tavLst>
                                    </p:anim>
                                    <p:animEffect transition="in" filter="fade">
                                      <p:cBhvr>
                                        <p:cTn id="218" dur="500"/>
                                        <p:tgtEl>
                                          <p:spTgt spid="65"/>
                                        </p:tgtEl>
                                      </p:cBhvr>
                                    </p:animEffect>
                                  </p:childTnLst>
                                </p:cTn>
                              </p:par>
                            </p:childTnLst>
                          </p:cTn>
                        </p:par>
                      </p:childTnLst>
                    </p:cTn>
                  </p:par>
                  <p:par>
                    <p:cTn id="219" fill="hold">
                      <p:stCondLst>
                        <p:cond delay="indefinite"/>
                      </p:stCondLst>
                      <p:childTnLst>
                        <p:par>
                          <p:cTn id="220" fill="hold">
                            <p:stCondLst>
                              <p:cond delay="0"/>
                            </p:stCondLst>
                            <p:childTnLst>
                              <p:par>
                                <p:cTn id="221" presetID="23" presetClass="entr" presetSubtype="16" fill="hold" nodeType="clickEffect">
                                  <p:stCondLst>
                                    <p:cond delay="0"/>
                                  </p:stCondLst>
                                  <p:childTnLst>
                                    <p:set>
                                      <p:cBhvr>
                                        <p:cTn id="222" dur="1" fill="hold">
                                          <p:stCondLst>
                                            <p:cond delay="0"/>
                                          </p:stCondLst>
                                        </p:cTn>
                                        <p:tgtEl>
                                          <p:spTgt spid="66"/>
                                        </p:tgtEl>
                                        <p:attrNameLst>
                                          <p:attrName>style.visibility</p:attrName>
                                        </p:attrNameLst>
                                      </p:cBhvr>
                                      <p:to>
                                        <p:strVal val="visible"/>
                                      </p:to>
                                    </p:set>
                                    <p:anim calcmode="lin" valueType="num">
                                      <p:cBhvr>
                                        <p:cTn id="223" dur="500" fill="hold"/>
                                        <p:tgtEl>
                                          <p:spTgt spid="66"/>
                                        </p:tgtEl>
                                        <p:attrNameLst>
                                          <p:attrName>ppt_w</p:attrName>
                                        </p:attrNameLst>
                                      </p:cBhvr>
                                      <p:tavLst>
                                        <p:tav tm="0">
                                          <p:val>
                                            <p:fltVal val="0"/>
                                          </p:val>
                                        </p:tav>
                                        <p:tav tm="100000">
                                          <p:val>
                                            <p:strVal val="#ppt_w"/>
                                          </p:val>
                                        </p:tav>
                                      </p:tavLst>
                                    </p:anim>
                                    <p:anim calcmode="lin" valueType="num">
                                      <p:cBhvr>
                                        <p:cTn id="224" dur="500" fill="hold"/>
                                        <p:tgtEl>
                                          <p:spTgt spid="66"/>
                                        </p:tgtEl>
                                        <p:attrNameLst>
                                          <p:attrName>ppt_h</p:attrName>
                                        </p:attrNameLst>
                                      </p:cBhvr>
                                      <p:tavLst>
                                        <p:tav tm="0">
                                          <p:val>
                                            <p:fltVal val="0"/>
                                          </p:val>
                                        </p:tav>
                                        <p:tav tm="100000">
                                          <p:val>
                                            <p:strVal val="#ppt_h"/>
                                          </p:val>
                                        </p:tav>
                                      </p:tavLst>
                                    </p:anim>
                                  </p:childTnLst>
                                </p:cTn>
                              </p:par>
                              <p:par>
                                <p:cTn id="225" presetID="23" presetClass="entr" presetSubtype="16" fill="hold" nodeType="withEffect">
                                  <p:stCondLst>
                                    <p:cond delay="0"/>
                                  </p:stCondLst>
                                  <p:childTnLst>
                                    <p:set>
                                      <p:cBhvr>
                                        <p:cTn id="226" dur="1" fill="hold">
                                          <p:stCondLst>
                                            <p:cond delay="0"/>
                                          </p:stCondLst>
                                        </p:cTn>
                                        <p:tgtEl>
                                          <p:spTgt spid="67"/>
                                        </p:tgtEl>
                                        <p:attrNameLst>
                                          <p:attrName>style.visibility</p:attrName>
                                        </p:attrNameLst>
                                      </p:cBhvr>
                                      <p:to>
                                        <p:strVal val="visible"/>
                                      </p:to>
                                    </p:set>
                                    <p:anim calcmode="lin" valueType="num">
                                      <p:cBhvr>
                                        <p:cTn id="227" dur="500" fill="hold"/>
                                        <p:tgtEl>
                                          <p:spTgt spid="67"/>
                                        </p:tgtEl>
                                        <p:attrNameLst>
                                          <p:attrName>ppt_w</p:attrName>
                                        </p:attrNameLst>
                                      </p:cBhvr>
                                      <p:tavLst>
                                        <p:tav tm="0">
                                          <p:val>
                                            <p:fltVal val="0"/>
                                          </p:val>
                                        </p:tav>
                                        <p:tav tm="100000">
                                          <p:val>
                                            <p:strVal val="#ppt_w"/>
                                          </p:val>
                                        </p:tav>
                                      </p:tavLst>
                                    </p:anim>
                                    <p:anim calcmode="lin" valueType="num">
                                      <p:cBhvr>
                                        <p:cTn id="228" dur="500" fill="hold"/>
                                        <p:tgtEl>
                                          <p:spTgt spid="67"/>
                                        </p:tgtEl>
                                        <p:attrNameLst>
                                          <p:attrName>ppt_h</p:attrName>
                                        </p:attrNameLst>
                                      </p:cBhvr>
                                      <p:tavLst>
                                        <p:tav tm="0">
                                          <p:val>
                                            <p:fltVal val="0"/>
                                          </p:val>
                                        </p:tav>
                                        <p:tav tm="100000">
                                          <p:val>
                                            <p:strVal val="#ppt_h"/>
                                          </p:val>
                                        </p:tav>
                                      </p:tavLst>
                                    </p:anim>
                                  </p:childTnLst>
                                </p:cTn>
                              </p:par>
                              <p:par>
                                <p:cTn id="229" presetID="23" presetClass="entr" presetSubtype="16" fill="hold" nodeType="withEffect">
                                  <p:stCondLst>
                                    <p:cond delay="0"/>
                                  </p:stCondLst>
                                  <p:childTnLst>
                                    <p:set>
                                      <p:cBhvr>
                                        <p:cTn id="230" dur="1" fill="hold">
                                          <p:stCondLst>
                                            <p:cond delay="0"/>
                                          </p:stCondLst>
                                        </p:cTn>
                                        <p:tgtEl>
                                          <p:spTgt spid="68"/>
                                        </p:tgtEl>
                                        <p:attrNameLst>
                                          <p:attrName>style.visibility</p:attrName>
                                        </p:attrNameLst>
                                      </p:cBhvr>
                                      <p:to>
                                        <p:strVal val="visible"/>
                                      </p:to>
                                    </p:set>
                                    <p:anim calcmode="lin" valueType="num">
                                      <p:cBhvr>
                                        <p:cTn id="231" dur="500" fill="hold"/>
                                        <p:tgtEl>
                                          <p:spTgt spid="68"/>
                                        </p:tgtEl>
                                        <p:attrNameLst>
                                          <p:attrName>ppt_w</p:attrName>
                                        </p:attrNameLst>
                                      </p:cBhvr>
                                      <p:tavLst>
                                        <p:tav tm="0">
                                          <p:val>
                                            <p:fltVal val="0"/>
                                          </p:val>
                                        </p:tav>
                                        <p:tav tm="100000">
                                          <p:val>
                                            <p:strVal val="#ppt_w"/>
                                          </p:val>
                                        </p:tav>
                                      </p:tavLst>
                                    </p:anim>
                                    <p:anim calcmode="lin" valueType="num">
                                      <p:cBhvr>
                                        <p:cTn id="232" dur="500" fill="hold"/>
                                        <p:tgtEl>
                                          <p:spTgt spid="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8" grpId="0" animBg="1"/>
      <p:bldP spid="10" grpId="0" animBg="1"/>
      <p:bldP spid="11" grpId="0" animBg="1"/>
      <p:bldP spid="12" grpId="0" animBg="1"/>
      <p:bldP spid="13" grpId="0" animBg="1"/>
      <p:bldP spid="14" grpId="0" animBg="1"/>
      <p:bldP spid="23" grpId="0" animBg="1"/>
      <p:bldP spid="24" grpId="0" animBg="1"/>
      <p:bldP spid="25" grpId="0" animBg="1"/>
      <p:bldP spid="16"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9" grpId="0" animBg="1"/>
      <p:bldP spid="51" grpId="0" animBg="1"/>
      <p:bldP spid="53" grpId="0" animBg="1"/>
      <p:bldP spid="55" grpId="0" animBg="1"/>
      <p:bldP spid="56" grpId="0" animBg="1"/>
      <p:bldP spid="57" grpId="0" animBg="1"/>
      <p:bldP spid="58" grpId="0" animBg="1"/>
      <p:bldP spid="59" grpId="0" animBg="1"/>
      <p:bldP spid="60" grpId="0" animBg="1"/>
      <p:bldP spid="61" grpId="0" animBg="1"/>
      <p:bldP spid="65" grpId="0" animBg="1"/>
      <p:bldP spid="71" grpId="0" animBg="1"/>
      <p:bldP spid="74" grpId="0" animBg="1"/>
      <p:bldP spid="77" grpId="0" animBg="1"/>
      <p:bldP spid="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2"/>
          <p:cNvSpPr>
            <a:spLocks noGrp="1"/>
          </p:cNvSpPr>
          <p:nvPr>
            <p:ph type="title"/>
          </p:nvPr>
        </p:nvSpPr>
        <p:spPr/>
        <p:txBody>
          <a:bodyPr/>
          <a:lstStyle/>
          <a:p>
            <a:r>
              <a:rPr lang="en-US" altLang="ja-JP" smtClean="0"/>
              <a:t>Adobe Flash</a:t>
            </a:r>
            <a:endParaRPr lang="ja-JP" altLang="en-US" dirty="0" smtClean="0"/>
          </a:p>
        </p:txBody>
      </p:sp>
      <p:sp>
        <p:nvSpPr>
          <p:cNvPr id="28675" name="コンテンツ プレースホルダー 3"/>
          <p:cNvSpPr>
            <a:spLocks noGrp="1"/>
          </p:cNvSpPr>
          <p:nvPr>
            <p:ph idx="1"/>
          </p:nvPr>
        </p:nvSpPr>
        <p:spPr/>
        <p:txBody>
          <a:bodyPr/>
          <a:lstStyle/>
          <a:p>
            <a:r>
              <a:rPr lang="en-US" altLang="ja-JP" sz="1600" dirty="0" smtClean="0"/>
              <a:t>1996</a:t>
            </a:r>
            <a:r>
              <a:rPr lang="ja-JP" altLang="en-US" sz="1600" dirty="0" smtClean="0"/>
              <a:t>年</a:t>
            </a:r>
            <a:endParaRPr lang="en-US" altLang="ja-JP" sz="1600" dirty="0" smtClean="0"/>
          </a:p>
          <a:p>
            <a:pPr lvl="1"/>
            <a:r>
              <a:rPr lang="ja-JP" altLang="en-US" sz="1400" dirty="0" smtClean="0"/>
              <a:t>米</a:t>
            </a:r>
            <a:r>
              <a:rPr lang="en-US" altLang="ja-JP" sz="1400" dirty="0" err="1" smtClean="0"/>
              <a:t>FutureWave</a:t>
            </a:r>
            <a:r>
              <a:rPr lang="en-US" altLang="ja-JP" sz="1400" dirty="0" smtClean="0"/>
              <a:t> Software</a:t>
            </a:r>
            <a:r>
              <a:rPr lang="ja-JP" altLang="en-US" sz="1400" dirty="0" smtClean="0"/>
              <a:t>が</a:t>
            </a:r>
            <a:r>
              <a:rPr lang="en-US" altLang="ja-JP" sz="1400" dirty="0" smtClean="0"/>
              <a:t>Flash1</a:t>
            </a:r>
            <a:r>
              <a:rPr lang="ja-JP" altLang="en-US" sz="1400" dirty="0" smtClean="0"/>
              <a:t>を開発</a:t>
            </a:r>
            <a:endParaRPr lang="en-US" altLang="ja-JP" sz="1400" dirty="0" smtClean="0"/>
          </a:p>
          <a:p>
            <a:pPr lvl="1"/>
            <a:r>
              <a:rPr lang="ja-JP" altLang="en-US" sz="1400" dirty="0" smtClean="0"/>
              <a:t>米</a:t>
            </a:r>
            <a:r>
              <a:rPr lang="en-US" altLang="ja-JP" sz="1400" dirty="0" smtClean="0"/>
              <a:t>Macromedia</a:t>
            </a:r>
            <a:r>
              <a:rPr lang="ja-JP" altLang="en-US" sz="1400" dirty="0" smtClean="0"/>
              <a:t>が</a:t>
            </a:r>
            <a:r>
              <a:rPr lang="en-US" altLang="ja-JP" sz="1400" dirty="0" err="1" smtClean="0"/>
              <a:t>FutureWave</a:t>
            </a:r>
            <a:r>
              <a:rPr lang="ja-JP" altLang="en-US" sz="1400" dirty="0" smtClean="0"/>
              <a:t>を買収</a:t>
            </a:r>
            <a:endParaRPr lang="en-US" altLang="ja-JP" sz="1400" dirty="0" smtClean="0"/>
          </a:p>
          <a:p>
            <a:r>
              <a:rPr lang="en-US" altLang="ja-JP" sz="1600" dirty="0" smtClean="0"/>
              <a:t>2000</a:t>
            </a:r>
            <a:r>
              <a:rPr lang="ja-JP" altLang="en-US" sz="1600" dirty="0" smtClean="0"/>
              <a:t>年</a:t>
            </a:r>
            <a:endParaRPr lang="en-US" altLang="ja-JP" sz="1600" dirty="0" smtClean="0"/>
          </a:p>
          <a:p>
            <a:pPr lvl="1"/>
            <a:r>
              <a:rPr lang="en-US" altLang="ja-JP" sz="1400" dirty="0" err="1" smtClean="0"/>
              <a:t>ActionScript</a:t>
            </a:r>
            <a:r>
              <a:rPr lang="ja-JP" altLang="en-US" sz="1400" dirty="0" smtClean="0"/>
              <a:t>をサポート</a:t>
            </a:r>
            <a:endParaRPr lang="en-US" altLang="ja-JP" sz="1400" dirty="0" smtClean="0"/>
          </a:p>
          <a:p>
            <a:r>
              <a:rPr lang="en-US" altLang="ja-JP" sz="1600" dirty="0" smtClean="0"/>
              <a:t>2005</a:t>
            </a:r>
            <a:r>
              <a:rPr lang="ja-JP" altLang="en-US" sz="1600" dirty="0" smtClean="0"/>
              <a:t>年</a:t>
            </a:r>
            <a:endParaRPr lang="en-US" altLang="ja-JP" sz="1600" dirty="0" smtClean="0"/>
          </a:p>
          <a:p>
            <a:pPr lvl="1"/>
            <a:r>
              <a:rPr lang="ja-JP" altLang="en-US" sz="1400" dirty="0" smtClean="0"/>
              <a:t>米</a:t>
            </a:r>
            <a:r>
              <a:rPr lang="en-US" altLang="ja-JP" sz="1400" dirty="0" smtClean="0"/>
              <a:t>Adobe</a:t>
            </a:r>
            <a:r>
              <a:rPr lang="ja-JP" altLang="en-US" sz="1400" dirty="0" smtClean="0"/>
              <a:t>が</a:t>
            </a:r>
            <a:r>
              <a:rPr lang="en-US" altLang="ja-JP" sz="1400" dirty="0" smtClean="0"/>
              <a:t>Macromedia</a:t>
            </a:r>
            <a:r>
              <a:rPr lang="ja-JP" altLang="en-US" sz="1400" dirty="0" smtClean="0"/>
              <a:t>を買収</a:t>
            </a:r>
            <a:endParaRPr lang="en-US" altLang="ja-JP" sz="1400" dirty="0" smtClean="0"/>
          </a:p>
          <a:p>
            <a:r>
              <a:rPr lang="en-US" altLang="ja-JP" sz="1600" dirty="0" smtClean="0"/>
              <a:t>2007</a:t>
            </a:r>
            <a:r>
              <a:rPr lang="ja-JP" altLang="en-US" sz="1600" dirty="0" smtClean="0"/>
              <a:t>年</a:t>
            </a:r>
            <a:endParaRPr lang="en-US" altLang="ja-JP" sz="1600" dirty="0" smtClean="0"/>
          </a:p>
          <a:p>
            <a:pPr lvl="1"/>
            <a:r>
              <a:rPr lang="en-US" altLang="ja-JP" sz="1400" dirty="0" smtClean="0"/>
              <a:t>Adobe AIR</a:t>
            </a:r>
            <a:r>
              <a:rPr lang="ja-JP" altLang="en-US" sz="1400" dirty="0" smtClean="0"/>
              <a:t>（ブラウザ外で</a:t>
            </a:r>
            <a:r>
              <a:rPr lang="en-US" altLang="ja-JP" sz="1400" dirty="0" smtClean="0"/>
              <a:t>Flash</a:t>
            </a:r>
            <a:r>
              <a:rPr lang="ja-JP" altLang="en-US" sz="1400" dirty="0" smtClean="0"/>
              <a:t>アプリを実行する環境）を発表</a:t>
            </a:r>
            <a:endParaRPr lang="en-US" altLang="ja-JP" sz="1400" dirty="0" smtClean="0"/>
          </a:p>
          <a:p>
            <a:r>
              <a:rPr lang="en-US" altLang="ja-JP" sz="1600" dirty="0" smtClean="0"/>
              <a:t>2008</a:t>
            </a:r>
            <a:r>
              <a:rPr lang="ja-JP" altLang="en-US" sz="1600" dirty="0" smtClean="0"/>
              <a:t>年</a:t>
            </a:r>
            <a:endParaRPr lang="en-US" altLang="ja-JP" sz="1600" dirty="0" smtClean="0"/>
          </a:p>
          <a:p>
            <a:pPr lvl="1"/>
            <a:r>
              <a:rPr lang="en-US" altLang="ja-JP" sz="1400" dirty="0" smtClean="0"/>
              <a:t>Flash</a:t>
            </a:r>
            <a:r>
              <a:rPr lang="ja-JP" altLang="en-US" sz="1400" dirty="0" smtClean="0"/>
              <a:t>技術をオープン化（</a:t>
            </a:r>
            <a:r>
              <a:rPr lang="en-US" altLang="ja-JP" sz="1400" dirty="0" err="1" smtClean="0"/>
              <a:t>OpenScreen</a:t>
            </a:r>
            <a:r>
              <a:rPr lang="en-US" altLang="ja-JP" sz="1400" dirty="0" smtClean="0"/>
              <a:t> Project</a:t>
            </a:r>
            <a:r>
              <a:rPr lang="ja-JP" altLang="en-US" sz="1400" dirty="0" smtClean="0"/>
              <a:t>）</a:t>
            </a:r>
            <a:endParaRPr lang="en-US" altLang="ja-JP" sz="1400" dirty="0" smtClean="0"/>
          </a:p>
          <a:p>
            <a:endParaRPr lang="en-US" altLang="ja-JP" sz="1600" dirty="0" smtClean="0"/>
          </a:p>
          <a:p>
            <a:r>
              <a:rPr lang="ja-JP" altLang="en-US" sz="1600" dirty="0" smtClean="0"/>
              <a:t>ベクターグラフィックスベースのブラウザプラグイン</a:t>
            </a:r>
            <a:endParaRPr lang="en-US" altLang="ja-JP" sz="1600" dirty="0" smtClean="0"/>
          </a:p>
          <a:p>
            <a:r>
              <a:rPr lang="ja-JP" altLang="en-US" sz="1600" dirty="0" smtClean="0"/>
              <a:t>アニメーションやビデオ・オーディオ等、リッチなコンテンツを取り扱い可能</a:t>
            </a:r>
            <a:endParaRPr lang="en-US" altLang="ja-JP" sz="1600" dirty="0" smtClean="0"/>
          </a:p>
          <a:p>
            <a:r>
              <a:rPr lang="ja-JP" altLang="en-US" sz="1600" dirty="0" smtClean="0"/>
              <a:t>独自のスクリプト言語</a:t>
            </a:r>
            <a:r>
              <a:rPr lang="en-US" altLang="ja-JP" sz="1600" dirty="0" smtClean="0"/>
              <a:t>(</a:t>
            </a:r>
            <a:r>
              <a:rPr lang="en-US" altLang="ja-JP" sz="1600" dirty="0" err="1" smtClean="0"/>
              <a:t>ActionScript</a:t>
            </a:r>
            <a:r>
              <a:rPr lang="en-US" altLang="ja-JP" sz="1600" dirty="0" smtClean="0"/>
              <a:t>)</a:t>
            </a:r>
            <a:r>
              <a:rPr lang="ja-JP" altLang="en-US" sz="1600" dirty="0" smtClean="0"/>
              <a:t>により高度な</a:t>
            </a:r>
            <a:r>
              <a:rPr lang="en-US" altLang="ja-JP" sz="1600" dirty="0" smtClean="0"/>
              <a:t>UI</a:t>
            </a:r>
            <a:r>
              <a:rPr lang="ja-JP" altLang="en-US" sz="1600" dirty="0" smtClean="0"/>
              <a:t>を構築可能</a:t>
            </a:r>
            <a:endParaRPr lang="en-US" altLang="ja-JP" sz="1600" dirty="0" smtClean="0"/>
          </a:p>
          <a:p>
            <a:r>
              <a:rPr lang="en-US" altLang="ja-JP" sz="1600" dirty="0" smtClean="0"/>
              <a:t>PC</a:t>
            </a:r>
            <a:r>
              <a:rPr lang="ja-JP" altLang="en-US" sz="1600" dirty="0" smtClean="0"/>
              <a:t>の</a:t>
            </a:r>
            <a:r>
              <a:rPr lang="en-US" altLang="ja-JP" sz="1600" dirty="0" smtClean="0"/>
              <a:t>98%</a:t>
            </a:r>
            <a:r>
              <a:rPr lang="ja-JP" altLang="en-US" sz="1600" dirty="0" smtClean="0"/>
              <a:t>にインストール済み</a:t>
            </a:r>
            <a:endParaRPr lang="en-US" altLang="ja-JP" sz="1600" dirty="0" smtClean="0"/>
          </a:p>
          <a:p>
            <a:r>
              <a:rPr lang="ja-JP" altLang="en-US" sz="1600" dirty="0" smtClean="0"/>
              <a:t>開発者の裾野が広い（主にデザイナー）</a:t>
            </a:r>
            <a:endParaRPr lang="en-US" altLang="ja-JP" sz="1600" dirty="0" smtClean="0"/>
          </a:p>
          <a:p>
            <a:r>
              <a:rPr lang="en-US" altLang="ja-JP" sz="1600" dirty="0" smtClean="0"/>
              <a:t>Rich Internet Client</a:t>
            </a:r>
            <a:r>
              <a:rPr lang="ja-JP" altLang="en-US" sz="1600" dirty="0" smtClean="0"/>
              <a:t>の大本命</a:t>
            </a:r>
            <a:endParaRPr lang="en-US" altLang="ja-JP" sz="1600" dirty="0" smtClean="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557338"/>
            <a:ext cx="1736725" cy="162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81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animEffect transition="in" filter="fade">
                                      <p:cBhvr>
                                        <p:cTn id="9"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Silverlight</a:t>
            </a:r>
            <a:endParaRPr kumimoji="1" lang="ja-JP" altLang="en-US" dirty="0"/>
          </a:p>
        </p:txBody>
      </p:sp>
      <p:pic>
        <p:nvPicPr>
          <p:cNvPr id="9220" name="Picture 4" descr="Microsoft Silverlightは、動画やアニメーションを使ったリッチな Web コンテンツや業務用のアプリケーションを動かすための Web ブラウザープラグイン（追加機能）で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72" y="1044352"/>
            <a:ext cx="8458200" cy="185737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bwMode="auto">
          <a:xfrm>
            <a:off x="362272" y="3132584"/>
            <a:ext cx="8458200" cy="936104"/>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smtClean="0">
                <a:ln>
                  <a:noFill/>
                </a:ln>
                <a:solidFill>
                  <a:schemeClr val="bg1"/>
                </a:solidFill>
                <a:effectLst/>
                <a:latin typeface="+mn-lt"/>
                <a:ea typeface="+mn-ea"/>
              </a:rPr>
              <a:t>Microsoft</a:t>
            </a:r>
            <a:r>
              <a:rPr kumimoji="0" lang="ja-JP" altLang="en-US" sz="2800" b="0" i="0" u="none" strike="noStrike" cap="none" normalizeH="0" dirty="0" smtClean="0">
                <a:ln>
                  <a:noFill/>
                </a:ln>
                <a:solidFill>
                  <a:schemeClr val="bg1"/>
                </a:solidFill>
                <a:effectLst/>
                <a:latin typeface="+mn-lt"/>
                <a:ea typeface="+mn-ea"/>
              </a:rPr>
              <a:t>が</a:t>
            </a:r>
            <a:r>
              <a:rPr kumimoji="0" lang="en-US" altLang="ja-JP" sz="2800" b="0" i="0" u="none" strike="noStrike" cap="none" normalizeH="0" dirty="0" smtClean="0">
                <a:ln>
                  <a:noFill/>
                </a:ln>
                <a:solidFill>
                  <a:schemeClr val="bg1"/>
                </a:solidFill>
                <a:effectLst/>
                <a:latin typeface="+mn-lt"/>
                <a:ea typeface="+mn-ea"/>
              </a:rPr>
              <a:t>2008</a:t>
            </a:r>
            <a:r>
              <a:rPr kumimoji="0" lang="ja-JP" altLang="en-US" sz="2800" b="0" i="0" u="none" strike="noStrike" cap="none" normalizeH="0" dirty="0" smtClean="0">
                <a:ln>
                  <a:noFill/>
                </a:ln>
                <a:solidFill>
                  <a:schemeClr val="bg1"/>
                </a:solidFill>
                <a:effectLst/>
                <a:latin typeface="+mn-lt"/>
                <a:ea typeface="+mn-ea"/>
              </a:rPr>
              <a:t>年に発表したブラウザプラグイン</a:t>
            </a:r>
          </a:p>
        </p:txBody>
      </p:sp>
      <p:sp>
        <p:nvSpPr>
          <p:cNvPr id="8" name="正方形/長方形 7"/>
          <p:cNvSpPr/>
          <p:nvPr/>
        </p:nvSpPr>
        <p:spPr bwMode="auto">
          <a:xfrm>
            <a:off x="362272" y="4221088"/>
            <a:ext cx="8458200" cy="936104"/>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a:solidFill>
                  <a:schemeClr val="bg1"/>
                </a:solidFill>
                <a:latin typeface="+mn-lt"/>
                <a:ea typeface="+mn-ea"/>
              </a:rPr>
              <a:t>Flash</a:t>
            </a:r>
            <a:r>
              <a:rPr kumimoji="0" lang="ja-JP" altLang="en-US" sz="2800" dirty="0">
                <a:solidFill>
                  <a:schemeClr val="bg1"/>
                </a:solidFill>
                <a:latin typeface="+mn-lt"/>
                <a:ea typeface="+mn-ea"/>
              </a:rPr>
              <a:t>対抗の</a:t>
            </a:r>
            <a:r>
              <a:rPr kumimoji="0" lang="ja-JP" altLang="en-US" sz="2800" dirty="0" smtClean="0">
                <a:solidFill>
                  <a:schemeClr val="bg1"/>
                </a:solidFill>
                <a:latin typeface="+mn-lt"/>
                <a:ea typeface="+mn-ea"/>
              </a:rPr>
              <a:t>ベクターグラフィックス技術</a:t>
            </a:r>
            <a:endParaRPr kumimoji="0" lang="ja-JP" altLang="en-US" sz="28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362272" y="5301208"/>
            <a:ext cx="8458200" cy="108012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a:solidFill>
                  <a:schemeClr val="bg1"/>
                </a:solidFill>
                <a:latin typeface="+mn-lt"/>
                <a:ea typeface="+mn-ea"/>
              </a:rPr>
              <a:t>携帯端末、デジタル</a:t>
            </a:r>
            <a:r>
              <a:rPr kumimoji="0" lang="en-US" altLang="ja-JP" sz="2800" dirty="0">
                <a:solidFill>
                  <a:schemeClr val="bg1"/>
                </a:solidFill>
                <a:latin typeface="+mn-lt"/>
                <a:ea typeface="+mn-ea"/>
              </a:rPr>
              <a:t>TV</a:t>
            </a:r>
            <a:r>
              <a:rPr kumimoji="0" lang="ja-JP" altLang="en-US" sz="2800" dirty="0" smtClean="0">
                <a:solidFill>
                  <a:schemeClr val="bg1"/>
                </a:solidFill>
                <a:latin typeface="+mn-lt"/>
                <a:ea typeface="+mn-ea"/>
              </a:rPr>
              <a:t>などにも対応</a:t>
            </a:r>
            <a:endParaRPr kumimoji="0" lang="en-US" altLang="ja-JP" sz="2800" dirty="0" smtClean="0">
              <a:solidFill>
                <a:schemeClr val="bg1"/>
              </a:solidFill>
              <a:latin typeface="+mn-lt"/>
              <a:ea typeface="+mn-ea"/>
            </a:endParaRPr>
          </a:p>
          <a:p>
            <a:pPr algn="ctr">
              <a:spcBef>
                <a:spcPct val="20000"/>
              </a:spcBef>
            </a:pPr>
            <a:r>
              <a:rPr kumimoji="0" lang="en-US" altLang="ja-JP" sz="2800" dirty="0" smtClean="0">
                <a:solidFill>
                  <a:schemeClr val="bg1"/>
                </a:solidFill>
                <a:latin typeface="+mn-lt"/>
                <a:ea typeface="+mn-ea"/>
              </a:rPr>
              <a:t>IE</a:t>
            </a:r>
            <a:r>
              <a:rPr kumimoji="0" lang="ja-JP" altLang="en-US" sz="2800" dirty="0">
                <a:solidFill>
                  <a:schemeClr val="bg1"/>
                </a:solidFill>
                <a:latin typeface="+mn-lt"/>
                <a:ea typeface="+mn-ea"/>
              </a:rPr>
              <a:t>との組合せで次</a:t>
            </a:r>
            <a:r>
              <a:rPr kumimoji="0" lang="ja-JP" altLang="en-US" sz="2800" dirty="0" smtClean="0">
                <a:solidFill>
                  <a:schemeClr val="bg1"/>
                </a:solidFill>
                <a:latin typeface="+mn-lt"/>
                <a:ea typeface="+mn-ea"/>
              </a:rPr>
              <a:t>世代</a:t>
            </a:r>
            <a:r>
              <a:rPr kumimoji="0" lang="en-US" altLang="ja-JP" sz="2800" dirty="0" smtClean="0">
                <a:solidFill>
                  <a:schemeClr val="bg1"/>
                </a:solidFill>
                <a:latin typeface="+mn-lt"/>
                <a:ea typeface="+mn-ea"/>
              </a:rPr>
              <a:t>Web</a:t>
            </a:r>
            <a:r>
              <a:rPr kumimoji="0" lang="ja-JP" altLang="en-US" sz="2800" dirty="0" smtClean="0">
                <a:solidFill>
                  <a:schemeClr val="bg1"/>
                </a:solidFill>
                <a:latin typeface="+mn-lt"/>
                <a:ea typeface="+mn-ea"/>
              </a:rPr>
              <a:t>プラットフォーム</a:t>
            </a:r>
            <a:r>
              <a:rPr kumimoji="0" lang="ja-JP" altLang="en-US" sz="2800" dirty="0">
                <a:solidFill>
                  <a:schemeClr val="bg1"/>
                </a:solidFill>
                <a:latin typeface="+mn-lt"/>
                <a:ea typeface="+mn-ea"/>
              </a:rPr>
              <a:t>を構成</a:t>
            </a:r>
          </a:p>
        </p:txBody>
      </p:sp>
    </p:spTree>
    <p:extLst>
      <p:ext uri="{BB962C8B-B14F-4D97-AF65-F5344CB8AC3E}">
        <p14:creationId xmlns:p14="http://schemas.microsoft.com/office/powerpoint/2010/main" val="3582932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p:nvPr>
        </p:nvSpPr>
        <p:spPr/>
        <p:txBody>
          <a:bodyPr/>
          <a:lstStyle/>
          <a:p>
            <a:r>
              <a:rPr lang="ja-JP" altLang="en-US" dirty="0" smtClean="0"/>
              <a:t>「</a:t>
            </a:r>
            <a:r>
              <a:rPr lang="en-US" altLang="ja-JP" dirty="0" err="1" smtClean="0"/>
              <a:t>iOS</a:t>
            </a:r>
            <a:r>
              <a:rPr lang="ja-JP" altLang="en-US" dirty="0" smtClean="0"/>
              <a:t>は</a:t>
            </a:r>
            <a:r>
              <a:rPr lang="en-US" altLang="ja-JP" dirty="0" smtClean="0"/>
              <a:t>Flash</a:t>
            </a:r>
            <a:r>
              <a:rPr lang="ja-JP" altLang="en-US" dirty="0" smtClean="0"/>
              <a:t>をサポートしない」</a:t>
            </a:r>
          </a:p>
        </p:txBody>
      </p:sp>
      <p:pic>
        <p:nvPicPr>
          <p:cNvPr id="30725" name="Picture 5"/>
          <p:cNvPicPr>
            <a:picLocks noChangeAspect="1" noChangeArrowheads="1"/>
          </p:cNvPicPr>
          <p:nvPr/>
        </p:nvPicPr>
        <p:blipFill>
          <a:blip r:embed="rId3"/>
          <a:srcRect/>
          <a:stretch>
            <a:fillRect/>
          </a:stretch>
        </p:blipFill>
        <p:spPr bwMode="auto">
          <a:xfrm>
            <a:off x="1979712" y="1071563"/>
            <a:ext cx="5353050" cy="50577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3" name="正方形/長方形 2"/>
          <p:cNvSpPr/>
          <p:nvPr/>
        </p:nvSpPr>
        <p:spPr>
          <a:xfrm>
            <a:off x="4355976" y="6309320"/>
            <a:ext cx="4572000" cy="261610"/>
          </a:xfrm>
          <a:prstGeom prst="rect">
            <a:avLst/>
          </a:prstGeom>
        </p:spPr>
        <p:txBody>
          <a:bodyPr>
            <a:spAutoFit/>
          </a:bodyPr>
          <a:lstStyle/>
          <a:p>
            <a:r>
              <a:rPr lang="en-US" altLang="ja-JP" sz="1100"/>
              <a:t>http://journal.mycom.co.jp/news/2010/04/30/003/index.html</a:t>
            </a:r>
            <a:endParaRPr lang="ja-JP" altLang="en-US" sz="1100"/>
          </a:p>
        </p:txBody>
      </p:sp>
    </p:spTree>
    <p:extLst>
      <p:ext uri="{BB962C8B-B14F-4D97-AF65-F5344CB8AC3E}">
        <p14:creationId xmlns:p14="http://schemas.microsoft.com/office/powerpoint/2010/main" val="2824633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3"/>
          <p:cNvSpPr>
            <a:spLocks noGrp="1"/>
          </p:cNvSpPr>
          <p:nvPr>
            <p:ph type="title"/>
          </p:nvPr>
        </p:nvSpPr>
        <p:spPr/>
        <p:txBody>
          <a:bodyPr/>
          <a:lstStyle/>
          <a:p>
            <a:endParaRPr lang="ja-JP" altLang="en-US" dirty="0" smtClean="0"/>
          </a:p>
        </p:txBody>
      </p:sp>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938213"/>
            <a:ext cx="641985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1362075" y="6166009"/>
            <a:ext cx="6419850" cy="246221"/>
          </a:xfrm>
          <a:prstGeom prst="rect">
            <a:avLst/>
          </a:prstGeom>
        </p:spPr>
        <p:txBody>
          <a:bodyPr wrap="square">
            <a:spAutoFit/>
          </a:bodyPr>
          <a:lstStyle/>
          <a:p>
            <a:r>
              <a:rPr lang="en-US" altLang="ja-JP" sz="1000" dirty="0"/>
              <a:t>http://jp.techcrunch.com/2010/02/01/20100131jobs-calls-adobe-lazy-calls-google-on-the-their-bullshit/</a:t>
            </a:r>
            <a:endParaRPr lang="ja-JP" altLang="en-US" sz="1000" dirty="0"/>
          </a:p>
        </p:txBody>
      </p:sp>
      <p:sp>
        <p:nvSpPr>
          <p:cNvPr id="3" name="正方形/長方形 2"/>
          <p:cNvSpPr/>
          <p:nvPr/>
        </p:nvSpPr>
        <p:spPr bwMode="auto">
          <a:xfrm>
            <a:off x="3203848" y="5589240"/>
            <a:ext cx="2232248" cy="3305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70395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浮上した </a:t>
            </a:r>
            <a:r>
              <a:rPr kumimoji="1" lang="en-US" altLang="ja-JP" dirty="0" smtClean="0"/>
              <a:t>Ajax</a:t>
            </a:r>
            <a:endParaRPr kumimoji="1" lang="ja-JP" altLang="en-US" dirty="0"/>
          </a:p>
        </p:txBody>
      </p:sp>
      <p:sp>
        <p:nvSpPr>
          <p:cNvPr id="3" name="コンテンツ プレースホルダー 2"/>
          <p:cNvSpPr>
            <a:spLocks noGrp="1"/>
          </p:cNvSpPr>
          <p:nvPr>
            <p:ph idx="1"/>
          </p:nvPr>
        </p:nvSpPr>
        <p:spPr>
          <a:xfrm>
            <a:off x="457200" y="1189053"/>
            <a:ext cx="8363272" cy="4525963"/>
          </a:xfrm>
        </p:spPr>
        <p:txBody>
          <a:bodyPr/>
          <a:lstStyle/>
          <a:p>
            <a:r>
              <a:rPr kumimoji="1" lang="ja-JP" altLang="en-US" dirty="0" smtClean="0"/>
              <a:t>プラグイン無しで高度な</a:t>
            </a:r>
            <a:r>
              <a:rPr kumimoji="1" lang="en-US" altLang="ja-JP" dirty="0" smtClean="0"/>
              <a:t>UI</a:t>
            </a:r>
            <a:r>
              <a:rPr kumimoji="1" lang="ja-JP" altLang="en-US" dirty="0" smtClean="0"/>
              <a:t>を実現</a:t>
            </a:r>
            <a:endParaRPr kumimoji="1" lang="en-US" altLang="ja-JP" dirty="0" smtClean="0"/>
          </a:p>
          <a:p>
            <a:pPr lvl="1"/>
            <a:r>
              <a:rPr lang="ja-JP" altLang="en-US" dirty="0"/>
              <a:t>プロプライエタリな技術</a:t>
            </a:r>
            <a:r>
              <a:rPr lang="ja-JP" altLang="en-US" dirty="0" smtClean="0"/>
              <a:t>に頼らなくて済む</a:t>
            </a:r>
            <a:endParaRPr lang="en-US" altLang="ja-JP" dirty="0" smtClean="0"/>
          </a:p>
          <a:p>
            <a:pPr lvl="2"/>
            <a:r>
              <a:rPr lang="ja-JP" altLang="en-US" dirty="0"/>
              <a:t>オープンスタンダード</a:t>
            </a:r>
            <a:r>
              <a:rPr lang="ja-JP" altLang="en-US" dirty="0" smtClean="0"/>
              <a:t>に準拠</a:t>
            </a:r>
            <a:endParaRPr lang="en-US" altLang="ja-JP" dirty="0" smtClean="0"/>
          </a:p>
          <a:p>
            <a:pPr lvl="2"/>
            <a:r>
              <a:rPr kumimoji="1" lang="ja-JP" altLang="en-US" dirty="0" smtClean="0"/>
              <a:t>ベンダーロックインからの解放</a:t>
            </a:r>
            <a:endParaRPr kumimoji="1" lang="en-US" altLang="ja-JP" dirty="0" smtClean="0"/>
          </a:p>
          <a:p>
            <a:pPr lvl="1"/>
            <a:r>
              <a:rPr lang="ja-JP" altLang="en-US" dirty="0" smtClean="0"/>
              <a:t>プラグインのダウンロード・インストールが不要</a:t>
            </a:r>
            <a:endParaRPr lang="en-US" altLang="ja-JP" dirty="0" smtClean="0"/>
          </a:p>
          <a:p>
            <a:pPr lvl="2"/>
            <a:r>
              <a:rPr lang="ja-JP" altLang="en-US" dirty="0"/>
              <a:t>動作の安定性</a:t>
            </a:r>
            <a:r>
              <a:rPr lang="ja-JP" altLang="en-US" dirty="0" smtClean="0"/>
              <a:t>が向上</a:t>
            </a:r>
            <a:endParaRPr lang="en-US" altLang="ja-JP" dirty="0" smtClean="0"/>
          </a:p>
          <a:p>
            <a:pPr lvl="2"/>
            <a:r>
              <a:rPr lang="ja-JP" altLang="en-US" dirty="0" smtClean="0"/>
              <a:t>セキュリティ上も安心</a:t>
            </a:r>
            <a:endParaRPr lang="en-US" altLang="ja-JP" dirty="0" smtClean="0"/>
          </a:p>
          <a:p>
            <a:r>
              <a:rPr lang="ja-JP" altLang="en-US" dirty="0" smtClean="0"/>
              <a:t>クライアントの展開が容易</a:t>
            </a:r>
            <a:endParaRPr lang="en-US" altLang="ja-JP" dirty="0" smtClean="0"/>
          </a:p>
          <a:p>
            <a:pPr lvl="1"/>
            <a:r>
              <a:rPr lang="ja-JP" altLang="en-US" dirty="0" smtClean="0"/>
              <a:t>クライアントソフトの配布が不要</a:t>
            </a:r>
            <a:endParaRPr lang="en-US" altLang="ja-JP" dirty="0" smtClean="0"/>
          </a:p>
          <a:p>
            <a:pPr lvl="1"/>
            <a:r>
              <a:rPr kumimoji="1" lang="ja-JP" altLang="en-US" dirty="0"/>
              <a:t>ブラウザのバージョンアップ</a:t>
            </a:r>
            <a:r>
              <a:rPr kumimoji="1" lang="ja-JP" altLang="en-US" dirty="0" smtClean="0"/>
              <a:t>すら不要</a:t>
            </a:r>
            <a:endParaRPr kumimoji="1" lang="en-US" altLang="ja-JP" dirty="0" smtClean="0"/>
          </a:p>
          <a:p>
            <a:r>
              <a:rPr lang="ja-JP" altLang="en-US" dirty="0" smtClean="0"/>
              <a:t>プラットフォーム非依存</a:t>
            </a:r>
            <a:endParaRPr lang="en-US" altLang="ja-JP" dirty="0" smtClean="0"/>
          </a:p>
          <a:p>
            <a:pPr lvl="1"/>
            <a:r>
              <a:rPr kumimoji="1" lang="en-US" altLang="ja-JP" dirty="0" smtClean="0"/>
              <a:t>Windows PC</a:t>
            </a:r>
            <a:r>
              <a:rPr kumimoji="1" lang="ja-JP" altLang="en-US" dirty="0" err="1" smtClean="0"/>
              <a:t>だけ</a:t>
            </a:r>
            <a:r>
              <a:rPr kumimoji="1" lang="ja-JP" altLang="en-US" dirty="0" smtClean="0"/>
              <a:t>ではなく、様々な機器・デバイスから利用可能</a:t>
            </a:r>
            <a:endParaRPr kumimoji="1" lang="en-US" altLang="ja-JP" dirty="0" smtClean="0"/>
          </a:p>
          <a:p>
            <a:endParaRPr lang="en-US" altLang="ja-JP" dirty="0" smtClean="0"/>
          </a:p>
        </p:txBody>
      </p:sp>
    </p:spTree>
    <p:extLst>
      <p:ext uri="{BB962C8B-B14F-4D97-AF65-F5344CB8AC3E}">
        <p14:creationId xmlns:p14="http://schemas.microsoft.com/office/powerpoint/2010/main" val="3695207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Adobe</a:t>
            </a:r>
            <a:r>
              <a:rPr kumimoji="1" lang="ja-JP" altLang="en-US" smtClean="0"/>
              <a:t>の発表</a:t>
            </a:r>
            <a:r>
              <a:rPr lang="ja-JP" altLang="en-US"/>
              <a:t>（</a:t>
            </a:r>
            <a:r>
              <a:rPr kumimoji="1" lang="en-US" altLang="ja-JP" smtClean="0"/>
              <a:t>2011.11</a:t>
            </a:r>
            <a:r>
              <a:rPr kumimoji="1" lang="ja-JP" altLang="en-US" smtClean="0"/>
              <a:t>）</a:t>
            </a:r>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3" y="909638"/>
            <a:ext cx="722947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411760" y="6237312"/>
            <a:ext cx="6534472" cy="246221"/>
          </a:xfrm>
          <a:prstGeom prst="rect">
            <a:avLst/>
          </a:prstGeom>
        </p:spPr>
        <p:txBody>
          <a:bodyPr wrap="square">
            <a:spAutoFit/>
          </a:bodyPr>
          <a:lstStyle/>
          <a:p>
            <a:pPr algn="r"/>
            <a:r>
              <a:rPr lang="en-US" altLang="ja-JP" sz="1000"/>
              <a:t>http://www.adobe.com/jp/aboutadobe/pressroom/pressreleases/20111117_adobe_flash.html</a:t>
            </a:r>
            <a:endParaRPr lang="ja-JP" altLang="en-US" sz="1000"/>
          </a:p>
        </p:txBody>
      </p:sp>
    </p:spTree>
    <p:extLst>
      <p:ext uri="{BB962C8B-B14F-4D97-AF65-F5344CB8AC3E}">
        <p14:creationId xmlns:p14="http://schemas.microsoft.com/office/powerpoint/2010/main" val="1286335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0" y="0"/>
            <a:ext cx="9144000" cy="6934200"/>
          </a:xfrm>
          <a:prstGeom prst="rect">
            <a:avLst/>
          </a:prstGeom>
        </p:spPr>
      </p:pic>
      <p:sp>
        <p:nvSpPr>
          <p:cNvPr id="23554" name="Rectangle 8"/>
          <p:cNvSpPr>
            <a:spLocks noGrp="1" noChangeArrowheads="1"/>
          </p:cNvSpPr>
          <p:nvPr>
            <p:ph type="title"/>
          </p:nvPr>
        </p:nvSpPr>
        <p:spPr>
          <a:xfrm>
            <a:off x="250825" y="228600"/>
            <a:ext cx="8893175" cy="533400"/>
          </a:xfrm>
        </p:spPr>
        <p:txBody>
          <a:bodyPr/>
          <a:lstStyle/>
          <a:p>
            <a:pPr eaLnBrk="1" hangingPunct="1"/>
            <a:r>
              <a:rPr lang="en-US" altLang="ja-JP" sz="2800" dirty="0" smtClean="0">
                <a:ea typeface="ＭＳ Ｐゴシック" charset="-128"/>
              </a:rPr>
              <a:t>IT</a:t>
            </a:r>
            <a:r>
              <a:rPr lang="ja-JP" altLang="en-US" sz="2800" dirty="0" smtClean="0">
                <a:ea typeface="ＭＳ Ｐゴシック" charset="-128"/>
              </a:rPr>
              <a:t>プラットフォームの歴史／サーバーの視点から</a:t>
            </a:r>
            <a:endParaRPr lang="en-US" altLang="ja-JP" sz="2800" dirty="0" smtClean="0">
              <a:ea typeface="ＭＳ Ｐゴシック" charset="-128"/>
            </a:endParaRPr>
          </a:p>
        </p:txBody>
      </p:sp>
      <p:sp>
        <p:nvSpPr>
          <p:cNvPr id="760841" name="AutoShape 9"/>
          <p:cNvSpPr>
            <a:spLocks noChangeArrowheads="1"/>
          </p:cNvSpPr>
          <p:nvPr/>
        </p:nvSpPr>
        <p:spPr bwMode="auto">
          <a:xfrm>
            <a:off x="325492" y="2609850"/>
            <a:ext cx="1219200" cy="609600"/>
          </a:xfrm>
          <a:prstGeom prst="roundRect">
            <a:avLst>
              <a:gd name="adj" fmla="val 16667"/>
            </a:avLst>
          </a:prstGeom>
          <a:solidFill>
            <a:schemeClr val="bg1">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2" name="AutoShape 10"/>
          <p:cNvSpPr>
            <a:spLocks noChangeArrowheads="1"/>
          </p:cNvSpPr>
          <p:nvPr/>
        </p:nvSpPr>
        <p:spPr bwMode="auto">
          <a:xfrm>
            <a:off x="325492" y="3659131"/>
            <a:ext cx="1219200" cy="609600"/>
          </a:xfrm>
          <a:prstGeom prst="roundRect">
            <a:avLst>
              <a:gd name="adj" fmla="val 16667"/>
            </a:avLst>
          </a:prstGeom>
          <a:solidFill>
            <a:schemeClr val="bg1">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3" name="AutoShape 11"/>
          <p:cNvSpPr>
            <a:spLocks noChangeArrowheads="1"/>
          </p:cNvSpPr>
          <p:nvPr/>
        </p:nvSpPr>
        <p:spPr bwMode="auto">
          <a:xfrm>
            <a:off x="325546" y="4796220"/>
            <a:ext cx="1219200" cy="609600"/>
          </a:xfrm>
          <a:prstGeom prst="roundRect">
            <a:avLst>
              <a:gd name="adj" fmla="val 16667"/>
            </a:avLst>
          </a:prstGeom>
          <a:solidFill>
            <a:schemeClr val="bg1">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4" name="AutoShape 12"/>
          <p:cNvSpPr>
            <a:spLocks noChangeArrowheads="1"/>
          </p:cNvSpPr>
          <p:nvPr/>
        </p:nvSpPr>
        <p:spPr bwMode="auto">
          <a:xfrm>
            <a:off x="325492" y="1443202"/>
            <a:ext cx="1219200" cy="609600"/>
          </a:xfrm>
          <a:prstGeom prst="roundRect">
            <a:avLst>
              <a:gd name="adj" fmla="val 16667"/>
            </a:avLst>
          </a:prstGeom>
          <a:solidFill>
            <a:schemeClr val="bg1">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0" name="角丸四角形 69"/>
          <p:cNvSpPr/>
          <p:nvPr/>
        </p:nvSpPr>
        <p:spPr bwMode="auto">
          <a:xfrm>
            <a:off x="2076450" y="6172200"/>
            <a:ext cx="1600200" cy="320675"/>
          </a:xfrm>
          <a:prstGeom prst="roundRect">
            <a:avLst>
              <a:gd name="adj" fmla="val 50000"/>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400" dirty="0">
                <a:solidFill>
                  <a:schemeClr val="bg1"/>
                </a:solidFill>
                <a:latin typeface="HGP創英角ｺﾞｼｯｸUB" pitchFamily="50" charset="-128"/>
                <a:ea typeface="HGP創英角ｺﾞｼｯｸUB" pitchFamily="50" charset="-128"/>
              </a:rPr>
              <a:t>集中システム</a:t>
            </a:r>
          </a:p>
        </p:txBody>
      </p:sp>
      <p:sp>
        <p:nvSpPr>
          <p:cNvPr id="71" name="角丸四角形 70"/>
          <p:cNvSpPr/>
          <p:nvPr/>
        </p:nvSpPr>
        <p:spPr bwMode="auto">
          <a:xfrm>
            <a:off x="7173311" y="6172200"/>
            <a:ext cx="1600200" cy="320675"/>
          </a:xfrm>
          <a:prstGeom prst="roundRect">
            <a:avLst>
              <a:gd name="adj" fmla="val 50000"/>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400" dirty="0">
                <a:solidFill>
                  <a:schemeClr val="bg1"/>
                </a:solidFill>
                <a:latin typeface="HGP創英角ｺﾞｼｯｸUB" pitchFamily="50" charset="-128"/>
                <a:ea typeface="HGP創英角ｺﾞｼｯｸUB" pitchFamily="50" charset="-128"/>
              </a:rPr>
              <a:t>集中システム</a:t>
            </a:r>
          </a:p>
        </p:txBody>
      </p:sp>
      <p:sp>
        <p:nvSpPr>
          <p:cNvPr id="72" name="角丸四角形 71"/>
          <p:cNvSpPr/>
          <p:nvPr/>
        </p:nvSpPr>
        <p:spPr bwMode="auto">
          <a:xfrm>
            <a:off x="323850" y="6172200"/>
            <a:ext cx="1600200" cy="320675"/>
          </a:xfrm>
          <a:prstGeom prst="roundRect">
            <a:avLst>
              <a:gd name="adj" fmla="val 50000"/>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400" dirty="0">
                <a:solidFill>
                  <a:schemeClr val="bg1"/>
                </a:solidFill>
                <a:latin typeface="HGP創英角ｺﾞｼｯｸUB" pitchFamily="50" charset="-128"/>
                <a:ea typeface="HGP創英角ｺﾞｼｯｸUB" pitchFamily="50" charset="-128"/>
              </a:rPr>
              <a:t>分散システム</a:t>
            </a:r>
          </a:p>
        </p:txBody>
      </p:sp>
      <p:sp>
        <p:nvSpPr>
          <p:cNvPr id="73" name="角丸四角形 72"/>
          <p:cNvSpPr/>
          <p:nvPr/>
        </p:nvSpPr>
        <p:spPr bwMode="auto">
          <a:xfrm>
            <a:off x="4505325" y="6172200"/>
            <a:ext cx="1600200" cy="320675"/>
          </a:xfrm>
          <a:prstGeom prst="roundRect">
            <a:avLst>
              <a:gd name="adj" fmla="val 50000"/>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400" dirty="0">
                <a:solidFill>
                  <a:schemeClr val="bg1"/>
                </a:solidFill>
                <a:latin typeface="HGP創英角ｺﾞｼｯｸUB" pitchFamily="50" charset="-128"/>
                <a:ea typeface="HGP創英角ｺﾞｼｯｸUB" pitchFamily="50" charset="-128"/>
              </a:rPr>
              <a:t>分散システム</a:t>
            </a:r>
          </a:p>
        </p:txBody>
      </p:sp>
      <p:sp>
        <p:nvSpPr>
          <p:cNvPr id="205" name="AutoShape 28"/>
          <p:cNvSpPr>
            <a:spLocks noChangeArrowheads="1"/>
          </p:cNvSpPr>
          <p:nvPr/>
        </p:nvSpPr>
        <p:spPr bwMode="auto">
          <a:xfrm>
            <a:off x="2009831" y="3527643"/>
            <a:ext cx="1190570" cy="381000"/>
          </a:xfrm>
          <a:prstGeom prst="roundRect">
            <a:avLst>
              <a:gd name="adj" fmla="val 50000"/>
            </a:avLst>
          </a:prstGeom>
          <a:solidFill>
            <a:srgbClr val="FF66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altLang="ja-JP" sz="1000" dirty="0" smtClean="0">
                <a:solidFill>
                  <a:srgbClr val="FFFFFF"/>
                </a:solidFill>
                <a:ea typeface="HGP創英角ｺﾞｼｯｸUB" pitchFamily="50" charset="-128"/>
              </a:rPr>
              <a:t>IBM System/360</a:t>
            </a:r>
          </a:p>
          <a:p>
            <a:pPr algn="ctr"/>
            <a:r>
              <a:rPr lang="ja-JP" altLang="en-US" sz="1000" dirty="0" smtClean="0">
                <a:solidFill>
                  <a:srgbClr val="FFFFFF"/>
                </a:solidFill>
                <a:ea typeface="HGP創英角ｺﾞｼｯｸUB" pitchFamily="50" charset="-128"/>
              </a:rPr>
              <a:t>アーキテクチャ</a:t>
            </a:r>
            <a:endParaRPr lang="ja-JP" altLang="en-US" sz="1000" dirty="0">
              <a:solidFill>
                <a:srgbClr val="FFFFFF"/>
              </a:solidFill>
              <a:ea typeface="HGP創英角ｺﾞｼｯｸUB" pitchFamily="50" charset="-128"/>
            </a:endParaRPr>
          </a:p>
        </p:txBody>
      </p:sp>
      <p:sp>
        <p:nvSpPr>
          <p:cNvPr id="81" name="ホームベース 80"/>
          <p:cNvSpPr/>
          <p:nvPr/>
        </p:nvSpPr>
        <p:spPr bwMode="auto">
          <a:xfrm>
            <a:off x="2980396" y="5562600"/>
            <a:ext cx="3277583" cy="296862"/>
          </a:xfrm>
          <a:prstGeom prst="homePlate">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自由の獲得</a:t>
            </a:r>
          </a:p>
        </p:txBody>
      </p:sp>
      <p:sp>
        <p:nvSpPr>
          <p:cNvPr id="82" name="ホームベース 81"/>
          <p:cNvSpPr/>
          <p:nvPr/>
        </p:nvSpPr>
        <p:spPr bwMode="auto">
          <a:xfrm>
            <a:off x="5180668" y="5755480"/>
            <a:ext cx="3602422" cy="296862"/>
          </a:xfrm>
          <a:prstGeom prst="homePlate">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TCO</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増大への対処</a:t>
            </a:r>
          </a:p>
        </p:txBody>
      </p:sp>
      <p:grpSp>
        <p:nvGrpSpPr>
          <p:cNvPr id="5" name="図形グループ 4"/>
          <p:cNvGrpSpPr/>
          <p:nvPr/>
        </p:nvGrpSpPr>
        <p:grpSpPr>
          <a:xfrm>
            <a:off x="3200401" y="914401"/>
            <a:ext cx="1903028" cy="4491419"/>
            <a:chOff x="3200401" y="914401"/>
            <a:chExt cx="1903028" cy="4491419"/>
          </a:xfrm>
        </p:grpSpPr>
        <p:sp>
          <p:nvSpPr>
            <p:cNvPr id="23602" name="AutoShape 30"/>
            <p:cNvSpPr>
              <a:spLocks noChangeArrowheads="1"/>
            </p:cNvSpPr>
            <p:nvPr/>
          </p:nvSpPr>
          <p:spPr bwMode="auto">
            <a:xfrm>
              <a:off x="3731829" y="4978838"/>
              <a:ext cx="1371600" cy="426982"/>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a:t>
              </a:r>
              <a:endParaRPr lang="ja-JP" altLang="en-US" sz="1400" dirty="0">
                <a:solidFill>
                  <a:srgbClr val="FFFFFF"/>
                </a:solidFill>
                <a:ea typeface="HGP創英角ｺﾞｼｯｸUB" pitchFamily="50" charset="-128"/>
              </a:endParaRPr>
            </a:p>
          </p:txBody>
        </p:sp>
        <p:sp>
          <p:nvSpPr>
            <p:cNvPr id="23608" name="Text Box 36"/>
            <p:cNvSpPr txBox="1">
              <a:spLocks noChangeArrowheads="1"/>
            </p:cNvSpPr>
            <p:nvPr/>
          </p:nvSpPr>
          <p:spPr bwMode="auto">
            <a:xfrm>
              <a:off x="3737029" y="914401"/>
              <a:ext cx="1200150" cy="396875"/>
            </a:xfrm>
            <a:prstGeom prst="rect">
              <a:avLst/>
            </a:prstGeom>
            <a:noFill/>
            <a:ln w="9525">
              <a:noFill/>
              <a:miter lim="800000"/>
              <a:headEnd/>
              <a:tailEnd/>
            </a:ln>
          </p:spPr>
          <p:txBody>
            <a:bodyPr wrap="none">
              <a:spAutoFit/>
            </a:bodyPr>
            <a:lstStyle/>
            <a:p>
              <a:r>
                <a:rPr lang="ja-JP" altLang="en-US" sz="2000" dirty="0">
                  <a:solidFill>
                    <a:srgbClr val="FFFFFF"/>
                  </a:solidFill>
                  <a:ea typeface="HGP創英角ｺﾞｼｯｸUB" pitchFamily="50" charset="-128"/>
                </a:rPr>
                <a:t>１９８０～</a:t>
              </a:r>
            </a:p>
          </p:txBody>
        </p:sp>
        <p:sp>
          <p:nvSpPr>
            <p:cNvPr id="23635" name="上下矢印 23634"/>
            <p:cNvSpPr/>
            <p:nvPr/>
          </p:nvSpPr>
          <p:spPr bwMode="auto">
            <a:xfrm>
              <a:off x="4149944" y="2076450"/>
              <a:ext cx="533400" cy="2902387"/>
            </a:xfrm>
            <a:prstGeom prst="upDownArrow">
              <a:avLst>
                <a:gd name="adj1" fmla="val 50000"/>
                <a:gd name="adj2" fmla="val 30952"/>
              </a:avLst>
            </a:prstGeom>
            <a:solidFill>
              <a:srgbClr val="FFC000"/>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601" name="AutoShape 29"/>
            <p:cNvSpPr>
              <a:spLocks noChangeArrowheads="1"/>
            </p:cNvSpPr>
            <p:nvPr/>
          </p:nvSpPr>
          <p:spPr bwMode="auto">
            <a:xfrm>
              <a:off x="3731829" y="2359025"/>
              <a:ext cx="1371600" cy="412750"/>
            </a:xfrm>
            <a:prstGeom prst="roundRect">
              <a:avLst>
                <a:gd name="adj" fmla="val 16667"/>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ミニコン</a:t>
              </a:r>
              <a:endParaRPr lang="ja-JP" altLang="en-US" sz="1400" dirty="0">
                <a:solidFill>
                  <a:srgbClr val="FFFFFF"/>
                </a:solidFill>
                <a:ea typeface="HGP創英角ｺﾞｼｯｸUB" pitchFamily="50" charset="-128"/>
              </a:endParaRPr>
            </a:p>
          </p:txBody>
        </p:sp>
        <p:sp>
          <p:nvSpPr>
            <p:cNvPr id="23605" name="AutoShape 33"/>
            <p:cNvSpPr>
              <a:spLocks noChangeArrowheads="1"/>
            </p:cNvSpPr>
            <p:nvPr/>
          </p:nvSpPr>
          <p:spPr bwMode="auto">
            <a:xfrm>
              <a:off x="3731829" y="2882900"/>
              <a:ext cx="1371600" cy="412750"/>
            </a:xfrm>
            <a:prstGeom prst="roundRect">
              <a:avLst>
                <a:gd name="adj" fmla="val 16667"/>
              </a:avLst>
            </a:prstGeom>
            <a:solidFill>
              <a:srgbClr val="0066FF"/>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オフコン</a:t>
              </a:r>
              <a:endParaRPr lang="ja-JP" altLang="en-US" sz="1400" dirty="0">
                <a:solidFill>
                  <a:srgbClr val="FFFFFF"/>
                </a:solidFill>
                <a:ea typeface="HGP創英角ｺﾞｼｯｸUB" pitchFamily="50" charset="-128"/>
              </a:endParaRPr>
            </a:p>
          </p:txBody>
        </p:sp>
        <p:sp>
          <p:nvSpPr>
            <p:cNvPr id="23607" name="AutoShape 35"/>
            <p:cNvSpPr>
              <a:spLocks noChangeArrowheads="1"/>
            </p:cNvSpPr>
            <p:nvPr/>
          </p:nvSpPr>
          <p:spPr bwMode="auto">
            <a:xfrm>
              <a:off x="3731829" y="4210050"/>
              <a:ext cx="1371600" cy="412750"/>
            </a:xfrm>
            <a:prstGeom prst="roundRect">
              <a:avLst>
                <a:gd name="adj" fmla="val 16667"/>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pPr>
              <a:r>
                <a:rPr lang="ja-JP" altLang="en-US" sz="1200" dirty="0">
                  <a:solidFill>
                    <a:srgbClr val="FFFFFF"/>
                  </a:solidFill>
                  <a:ea typeface="HGP創英角ｺﾞｼｯｸUB" pitchFamily="50" charset="-128"/>
                </a:rPr>
                <a:t>エンジニアリング</a:t>
              </a:r>
            </a:p>
            <a:p>
              <a:pPr algn="ctr">
                <a:spcBef>
                  <a:spcPts val="0"/>
                </a:spcBef>
              </a:pPr>
              <a:r>
                <a:rPr lang="ja-JP" altLang="en-US" sz="1200" dirty="0">
                  <a:solidFill>
                    <a:srgbClr val="FFFFFF"/>
                  </a:solidFill>
                  <a:ea typeface="HGP創英角ｺﾞｼｯｸUB" pitchFamily="50" charset="-128"/>
                </a:rPr>
                <a:t>ワークステーション</a:t>
              </a:r>
            </a:p>
          </p:txBody>
        </p:sp>
        <p:cxnSp>
          <p:nvCxnSpPr>
            <p:cNvPr id="23630" name="直線矢印コネクタ 23629"/>
            <p:cNvCxnSpPr>
              <a:stCxn id="23611" idx="3"/>
              <a:endCxn id="127" idx="1"/>
            </p:cNvCxnSpPr>
            <p:nvPr/>
          </p:nvCxnSpPr>
          <p:spPr bwMode="auto">
            <a:xfrm>
              <a:off x="3200401" y="1748002"/>
              <a:ext cx="531428" cy="0"/>
            </a:xfrm>
            <a:prstGeom prst="straightConnector1">
              <a:avLst/>
            </a:prstGeom>
            <a:noFill/>
            <a:ln w="38100">
              <a:solidFill>
                <a:srgbClr val="FFFFFF"/>
              </a:solidFill>
              <a:miter lim="800000"/>
              <a:headEnd/>
              <a:tailEnd type="triangle" w="med" len="med"/>
            </a:ln>
            <a:extLst/>
          </p:spPr>
        </p:cxnSp>
        <p:sp>
          <p:nvSpPr>
            <p:cNvPr id="127" name="AutoShape 15"/>
            <p:cNvSpPr>
              <a:spLocks noChangeArrowheads="1"/>
            </p:cNvSpPr>
            <p:nvPr/>
          </p:nvSpPr>
          <p:spPr bwMode="auto">
            <a:xfrm>
              <a:off x="3731829" y="1443202"/>
              <a:ext cx="1371600" cy="609600"/>
            </a:xfrm>
            <a:prstGeom prst="roundRect">
              <a:avLst>
                <a:gd name="adj" fmla="val 16667"/>
              </a:avLst>
            </a:prstGeom>
            <a:solidFill>
              <a:srgbClr val="7030A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grpSp>
      <p:grpSp>
        <p:nvGrpSpPr>
          <p:cNvPr id="8" name="図形グループ 7"/>
          <p:cNvGrpSpPr/>
          <p:nvPr/>
        </p:nvGrpSpPr>
        <p:grpSpPr>
          <a:xfrm>
            <a:off x="5103429" y="1443202"/>
            <a:ext cx="1906971" cy="3962619"/>
            <a:chOff x="5103429" y="1443202"/>
            <a:chExt cx="1906971" cy="3962619"/>
          </a:xfrm>
        </p:grpSpPr>
        <p:sp>
          <p:nvSpPr>
            <p:cNvPr id="87" name="右矢印 86"/>
            <p:cNvSpPr/>
            <p:nvPr/>
          </p:nvSpPr>
          <p:spPr bwMode="auto">
            <a:xfrm>
              <a:off x="5165671" y="3479143"/>
              <a:ext cx="457200" cy="471216"/>
            </a:xfrm>
            <a:prstGeom prst="rightArrow">
              <a:avLst/>
            </a:prstGeom>
            <a:solidFill>
              <a:srgbClr val="FFC000"/>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cxnSp>
          <p:nvCxnSpPr>
            <p:cNvPr id="23595" name="AutoShape 41"/>
            <p:cNvCxnSpPr>
              <a:cxnSpLocks noChangeShapeType="1"/>
              <a:stCxn id="23602" idx="3"/>
              <a:endCxn id="23597" idx="1"/>
            </p:cNvCxnSpPr>
            <p:nvPr/>
          </p:nvCxnSpPr>
          <p:spPr bwMode="auto">
            <a:xfrm>
              <a:off x="5103429" y="5192329"/>
              <a:ext cx="535371" cy="1"/>
            </a:xfrm>
            <a:prstGeom prst="straightConnector1">
              <a:avLst/>
            </a:prstGeom>
            <a:noFill/>
            <a:ln w="38100">
              <a:solidFill>
                <a:srgbClr val="FFFFFF"/>
              </a:solidFill>
              <a:round/>
              <a:headEnd/>
              <a:tailEnd type="triangle" w="med" len="med"/>
            </a:ln>
          </p:spPr>
        </p:cxnSp>
        <p:sp>
          <p:nvSpPr>
            <p:cNvPr id="23596" name="AutoShape 42"/>
            <p:cNvSpPr>
              <a:spLocks noChangeArrowheads="1"/>
            </p:cNvSpPr>
            <p:nvPr/>
          </p:nvSpPr>
          <p:spPr bwMode="auto">
            <a:xfrm>
              <a:off x="5635571" y="2349500"/>
              <a:ext cx="1371600" cy="412750"/>
            </a:xfrm>
            <a:prstGeom prst="roundRect">
              <a:avLst>
                <a:gd name="adj" fmla="val 16667"/>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80000"/>
                </a:lnSpc>
              </a:pPr>
              <a:r>
                <a:rPr lang="en-US" altLang="ja-JP" sz="1400" dirty="0">
                  <a:solidFill>
                    <a:srgbClr val="FFFFFF"/>
                  </a:solidFill>
                  <a:ea typeface="HGP創英角ｺﾞｼｯｸUB" pitchFamily="50" charset="-128"/>
                </a:rPr>
                <a:t>UNIX</a:t>
              </a:r>
              <a:r>
                <a:rPr lang="ja-JP" altLang="en-US" sz="1400" dirty="0" smtClean="0">
                  <a:solidFill>
                    <a:srgbClr val="FFFFFF"/>
                  </a:solidFill>
                  <a:ea typeface="HGP創英角ｺﾞｼｯｸUB" pitchFamily="50" charset="-128"/>
                </a:rPr>
                <a:t>サーバー</a:t>
              </a:r>
              <a:endParaRPr lang="ja-JP" altLang="en-US" sz="1400" dirty="0">
                <a:solidFill>
                  <a:srgbClr val="FFFFFF"/>
                </a:solidFill>
                <a:ea typeface="HGP創英角ｺﾞｼｯｸUB" pitchFamily="50" charset="-128"/>
              </a:endParaRPr>
            </a:p>
          </p:txBody>
        </p:sp>
        <p:sp>
          <p:nvSpPr>
            <p:cNvPr id="23597" name="AutoShape 43"/>
            <p:cNvSpPr>
              <a:spLocks noChangeArrowheads="1"/>
            </p:cNvSpPr>
            <p:nvPr/>
          </p:nvSpPr>
          <p:spPr bwMode="auto">
            <a:xfrm>
              <a:off x="5638800" y="4978838"/>
              <a:ext cx="1371600" cy="426983"/>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598" name="AutoShape 44"/>
            <p:cNvSpPr>
              <a:spLocks noChangeArrowheads="1"/>
            </p:cNvSpPr>
            <p:nvPr/>
          </p:nvSpPr>
          <p:spPr bwMode="auto">
            <a:xfrm>
              <a:off x="5635571" y="2882900"/>
              <a:ext cx="1371600" cy="41275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ＰＣサーバー</a:t>
              </a:r>
              <a:endParaRPr lang="ja-JP" altLang="en-US" sz="1400" dirty="0">
                <a:solidFill>
                  <a:srgbClr val="FFFFFF"/>
                </a:solidFill>
                <a:ea typeface="HGP創英角ｺﾞｼｯｸUB" pitchFamily="50" charset="-128"/>
              </a:endParaRPr>
            </a:p>
          </p:txBody>
        </p:sp>
        <p:cxnSp>
          <p:nvCxnSpPr>
            <p:cNvPr id="75" name="AutoShape 57"/>
            <p:cNvCxnSpPr>
              <a:cxnSpLocks noChangeShapeType="1"/>
              <a:stCxn id="23607" idx="3"/>
              <a:endCxn id="23597" idx="1"/>
            </p:cNvCxnSpPr>
            <p:nvPr/>
          </p:nvCxnSpPr>
          <p:spPr bwMode="auto">
            <a:xfrm>
              <a:off x="5103429" y="4416425"/>
              <a:ext cx="535371" cy="775905"/>
            </a:xfrm>
            <a:prstGeom prst="bentConnector3">
              <a:avLst>
                <a:gd name="adj1" fmla="val 50000"/>
              </a:avLst>
            </a:prstGeom>
            <a:noFill/>
            <a:ln w="38100">
              <a:solidFill>
                <a:srgbClr val="FFFFFF"/>
              </a:solidFill>
              <a:miter lim="800000"/>
              <a:headEnd/>
              <a:tailEnd type="triangle" w="med" len="med"/>
            </a:ln>
          </p:spPr>
        </p:cxnSp>
        <p:cxnSp>
          <p:nvCxnSpPr>
            <p:cNvPr id="109" name="AutoShape 31"/>
            <p:cNvCxnSpPr>
              <a:cxnSpLocks noChangeShapeType="1"/>
              <a:stCxn id="23601" idx="3"/>
              <a:endCxn id="23596" idx="1"/>
            </p:cNvCxnSpPr>
            <p:nvPr/>
          </p:nvCxnSpPr>
          <p:spPr bwMode="auto">
            <a:xfrm flipV="1">
              <a:off x="5103429" y="2555875"/>
              <a:ext cx="532142" cy="9525"/>
            </a:xfrm>
            <a:prstGeom prst="straightConnector1">
              <a:avLst/>
            </a:prstGeom>
            <a:noFill/>
            <a:ln w="38100">
              <a:solidFill>
                <a:srgbClr val="FFFFFF"/>
              </a:solidFill>
              <a:round/>
              <a:headEnd/>
              <a:tailEnd type="triangle" w="med" len="med"/>
            </a:ln>
          </p:spPr>
        </p:cxnSp>
        <p:cxnSp>
          <p:nvCxnSpPr>
            <p:cNvPr id="112" name="AutoShape 31"/>
            <p:cNvCxnSpPr>
              <a:cxnSpLocks noChangeShapeType="1"/>
              <a:stCxn id="23605" idx="3"/>
              <a:endCxn id="23598" idx="1"/>
            </p:cNvCxnSpPr>
            <p:nvPr/>
          </p:nvCxnSpPr>
          <p:spPr bwMode="auto">
            <a:xfrm>
              <a:off x="5103429" y="3089275"/>
              <a:ext cx="532142" cy="0"/>
            </a:xfrm>
            <a:prstGeom prst="straightConnector1">
              <a:avLst/>
            </a:prstGeom>
            <a:noFill/>
            <a:ln w="38100">
              <a:solidFill>
                <a:srgbClr val="FFFFFF"/>
              </a:solidFill>
              <a:round/>
              <a:headEnd/>
              <a:tailEnd type="triangle" w="med" len="med"/>
            </a:ln>
          </p:spPr>
        </p:cxnSp>
        <p:sp>
          <p:nvSpPr>
            <p:cNvPr id="204" name="AutoShape 28"/>
            <p:cNvSpPr>
              <a:spLocks noChangeArrowheads="1"/>
            </p:cNvSpPr>
            <p:nvPr/>
          </p:nvSpPr>
          <p:spPr bwMode="auto">
            <a:xfrm>
              <a:off x="5638800" y="3527643"/>
              <a:ext cx="1371600" cy="381000"/>
            </a:xfrm>
            <a:prstGeom prst="roundRect">
              <a:avLst>
                <a:gd name="adj" fmla="val 50000"/>
              </a:avLst>
            </a:prstGeom>
            <a:solidFill>
              <a:srgbClr val="FF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r>
                <a:rPr lang="en-US" altLang="ja-JP" sz="1000" dirty="0" smtClean="0">
                  <a:solidFill>
                    <a:schemeClr val="bg1"/>
                  </a:solidFill>
                  <a:latin typeface="HGP創英角ｺﾞｼｯｸUB" pitchFamily="50" charset="-128"/>
                  <a:ea typeface="HGP創英角ｺﾞｼｯｸUB" pitchFamily="50" charset="-128"/>
                </a:rPr>
                <a:t>Intel </a:t>
              </a:r>
            </a:p>
            <a:p>
              <a:pPr algn="ctr"/>
              <a:r>
                <a:rPr lang="ja-JP" altLang="en-US" sz="1000" dirty="0" smtClean="0">
                  <a:solidFill>
                    <a:schemeClr val="bg1"/>
                  </a:solidFill>
                  <a:latin typeface="HGP創英角ｺﾞｼｯｸUB" pitchFamily="50" charset="-128"/>
                  <a:ea typeface="HGP創英角ｺﾞｼｯｸUB" pitchFamily="50" charset="-128"/>
                </a:rPr>
                <a:t>アーキテクチャ</a:t>
              </a:r>
              <a:endParaRPr lang="ja-JP" altLang="en-US" sz="1000" dirty="0">
                <a:solidFill>
                  <a:schemeClr val="bg1"/>
                </a:solidFill>
                <a:latin typeface="HGP創英角ｺﾞｼｯｸUB" pitchFamily="50" charset="-128"/>
                <a:ea typeface="HGP創英角ｺﾞｼｯｸUB" pitchFamily="50" charset="-128"/>
              </a:endParaRPr>
            </a:p>
          </p:txBody>
        </p:sp>
        <p:sp>
          <p:nvSpPr>
            <p:cNvPr id="66" name="AutoShape 15"/>
            <p:cNvSpPr>
              <a:spLocks noChangeArrowheads="1"/>
            </p:cNvSpPr>
            <p:nvPr/>
          </p:nvSpPr>
          <p:spPr bwMode="auto">
            <a:xfrm>
              <a:off x="5635571" y="1443202"/>
              <a:ext cx="1371600" cy="609600"/>
            </a:xfrm>
            <a:prstGeom prst="roundRect">
              <a:avLst>
                <a:gd name="adj" fmla="val 16667"/>
              </a:avLst>
            </a:prstGeom>
            <a:solidFill>
              <a:srgbClr val="7030A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38" name="直線矢印コネクタ 137"/>
            <p:cNvCxnSpPr>
              <a:stCxn id="127" idx="3"/>
              <a:endCxn id="66" idx="1"/>
            </p:cNvCxnSpPr>
            <p:nvPr/>
          </p:nvCxnSpPr>
          <p:spPr bwMode="auto">
            <a:xfrm>
              <a:off x="5103429" y="1748002"/>
              <a:ext cx="532142" cy="0"/>
            </a:xfrm>
            <a:prstGeom prst="straightConnector1">
              <a:avLst/>
            </a:prstGeom>
            <a:noFill/>
            <a:ln w="38100">
              <a:solidFill>
                <a:srgbClr val="FFFFFF"/>
              </a:solidFill>
              <a:miter lim="800000"/>
              <a:headEnd/>
              <a:tailEnd type="triangle" w="med" len="med"/>
            </a:ln>
            <a:extLst/>
          </p:spPr>
        </p:cxnSp>
      </p:grpSp>
      <p:grpSp>
        <p:nvGrpSpPr>
          <p:cNvPr id="9" name="図形グループ 8"/>
          <p:cNvGrpSpPr/>
          <p:nvPr/>
        </p:nvGrpSpPr>
        <p:grpSpPr>
          <a:xfrm>
            <a:off x="7007171" y="914401"/>
            <a:ext cx="2060629" cy="4491419"/>
            <a:chOff x="7007171" y="914401"/>
            <a:chExt cx="2060629" cy="4491419"/>
          </a:xfrm>
        </p:grpSpPr>
        <p:pic>
          <p:nvPicPr>
            <p:cNvPr id="84" name="図 83"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2439" y="2802839"/>
              <a:ext cx="1845361" cy="1845361"/>
            </a:xfrm>
            <a:prstGeom prst="rect">
              <a:avLst/>
            </a:prstGeom>
          </p:spPr>
        </p:pic>
        <p:sp>
          <p:nvSpPr>
            <p:cNvPr id="23580" name="AutoShape 47"/>
            <p:cNvSpPr>
              <a:spLocks noChangeArrowheads="1"/>
            </p:cNvSpPr>
            <p:nvPr/>
          </p:nvSpPr>
          <p:spPr bwMode="auto">
            <a:xfrm>
              <a:off x="7441597" y="1371600"/>
              <a:ext cx="1371600" cy="2124075"/>
            </a:xfrm>
            <a:prstGeom prst="roundRect">
              <a:avLst>
                <a:gd name="adj" fmla="val 10896"/>
              </a:avLst>
            </a:prstGeom>
            <a:noFill/>
            <a:ln w="12700" cmpd="sng">
              <a:prstDash val="sysDash"/>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endParaRPr lang="ja-JP" altLang="en-US" sz="1400" dirty="0" smtClean="0">
                <a:solidFill>
                  <a:srgbClr val="FFFFFF"/>
                </a:solidFill>
                <a:ea typeface="HGP創英角ｺﾞｼｯｸUB" pitchFamily="50" charset="-128"/>
              </a:endParaRPr>
            </a:p>
            <a:p>
              <a:pPr algn="ctr"/>
              <a:endParaRPr lang="ja-JP" altLang="en-US" sz="1400" dirty="0">
                <a:solidFill>
                  <a:srgbClr val="FFFFFF"/>
                </a:solidFill>
                <a:ea typeface="HGP創英角ｺﾞｼｯｸUB" pitchFamily="50" charset="-128"/>
              </a:endParaRPr>
            </a:p>
            <a:p>
              <a:pPr algn="ctr"/>
              <a:endParaRPr lang="ja-JP" altLang="en-US" sz="1400" dirty="0" smtClean="0">
                <a:solidFill>
                  <a:srgbClr val="FFFFFF"/>
                </a:solidFill>
                <a:ea typeface="HGP創英角ｺﾞｼｯｸUB" pitchFamily="50" charset="-128"/>
              </a:endParaRPr>
            </a:p>
            <a:p>
              <a:pPr algn="ctr"/>
              <a:endParaRPr lang="en-US" altLang="ja-JP" sz="1050" dirty="0" smtClean="0">
                <a:solidFill>
                  <a:srgbClr val="FFFFFF"/>
                </a:solidFill>
                <a:ea typeface="HGP創英角ｺﾞｼｯｸUB" pitchFamily="50" charset="-128"/>
              </a:endParaRPr>
            </a:p>
            <a:p>
              <a:pPr algn="ctr"/>
              <a:endParaRPr lang="ja-JP" altLang="en-US" sz="1050" dirty="0">
                <a:solidFill>
                  <a:srgbClr val="FFFFFF"/>
                </a:solidFill>
                <a:ea typeface="HGP創英角ｺﾞｼｯｸUB" pitchFamily="50" charset="-128"/>
              </a:endParaRPr>
            </a:p>
            <a:p>
              <a:pPr algn="ctr"/>
              <a:endParaRPr lang="ja-JP" altLang="en-US" sz="1050" dirty="0" smtClean="0">
                <a:solidFill>
                  <a:srgbClr val="FFFFFF"/>
                </a:solidFill>
                <a:ea typeface="HGP創英角ｺﾞｼｯｸUB" pitchFamily="50" charset="-128"/>
              </a:endParaRPr>
            </a:p>
            <a:p>
              <a:pPr algn="ctr"/>
              <a:endParaRPr lang="ja-JP" altLang="en-US" sz="1050" dirty="0">
                <a:solidFill>
                  <a:srgbClr val="FFFFFF"/>
                </a:solidFill>
                <a:ea typeface="HGP創英角ｺﾞｼｯｸUB" pitchFamily="50" charset="-128"/>
              </a:endParaRPr>
            </a:p>
            <a:p>
              <a:pPr algn="ctr"/>
              <a:endParaRPr lang="ja-JP" altLang="en-US" sz="1050" dirty="0" smtClean="0">
                <a:solidFill>
                  <a:srgbClr val="FFFFFF"/>
                </a:solidFill>
                <a:ea typeface="HGP創英角ｺﾞｼｯｸUB" pitchFamily="50" charset="-128"/>
              </a:endParaRPr>
            </a:p>
            <a:p>
              <a:pPr algn="ctr"/>
              <a:endParaRPr lang="en-US" altLang="ja-JP" sz="1050" dirty="0" smtClean="0">
                <a:solidFill>
                  <a:srgbClr val="FFFFFF"/>
                </a:solidFill>
                <a:ea typeface="HGP創英角ｺﾞｼｯｸUB" pitchFamily="50" charset="-128"/>
              </a:endParaRPr>
            </a:p>
            <a:p>
              <a:pPr algn="ctr"/>
              <a:endParaRPr lang="en-US" altLang="ja-JP" dirty="0" smtClean="0">
                <a:solidFill>
                  <a:srgbClr val="FFFFFF"/>
                </a:solidFill>
                <a:ea typeface="HGP創英角ｺﾞｼｯｸUB" pitchFamily="50" charset="-128"/>
              </a:endParaRPr>
            </a:p>
            <a:p>
              <a:pPr algn="ctr"/>
              <a:r>
                <a:rPr lang="ja-JP" altLang="en-US" dirty="0" smtClean="0">
                  <a:solidFill>
                    <a:srgbClr val="FFFFFF"/>
                  </a:solidFill>
                  <a:effectLst>
                    <a:glow rad="63500">
                      <a:schemeClr val="accent2">
                        <a:satMod val="175000"/>
                        <a:alpha val="40000"/>
                      </a:schemeClr>
                    </a:glow>
                  </a:effectLst>
                  <a:ea typeface="HGP創英角ｺﾞｼｯｸUB" pitchFamily="50" charset="-128"/>
                </a:rPr>
                <a:t>次世代型</a:t>
              </a:r>
              <a:endParaRPr lang="en-US" altLang="ja-JP" dirty="0" smtClean="0">
                <a:solidFill>
                  <a:srgbClr val="FFFFFF"/>
                </a:solidFill>
                <a:effectLst>
                  <a:glow rad="63500">
                    <a:schemeClr val="accent2">
                      <a:satMod val="175000"/>
                      <a:alpha val="40000"/>
                    </a:schemeClr>
                  </a:glow>
                </a:effectLst>
                <a:ea typeface="HGP創英角ｺﾞｼｯｸUB" pitchFamily="50" charset="-128"/>
              </a:endParaRPr>
            </a:p>
            <a:p>
              <a:pPr algn="ctr"/>
              <a:r>
                <a:rPr lang="ja-JP" altLang="en-US" dirty="0" smtClean="0">
                  <a:solidFill>
                    <a:srgbClr val="FFFFFF"/>
                  </a:solidFill>
                  <a:effectLst>
                    <a:glow rad="63500">
                      <a:schemeClr val="accent2">
                        <a:satMod val="175000"/>
                        <a:alpha val="40000"/>
                      </a:schemeClr>
                    </a:glow>
                  </a:effectLst>
                  <a:ea typeface="HGP創英角ｺﾞｼｯｸUB" pitchFamily="50" charset="-128"/>
                </a:rPr>
                <a:t>データセンター</a:t>
              </a:r>
              <a:endParaRPr lang="ja-JP" altLang="en-US" dirty="0">
                <a:solidFill>
                  <a:srgbClr val="FFFFFF"/>
                </a:solidFill>
                <a:effectLst>
                  <a:glow rad="63500">
                    <a:schemeClr val="accent2">
                      <a:satMod val="175000"/>
                      <a:alpha val="40000"/>
                    </a:schemeClr>
                  </a:glow>
                </a:effectLst>
                <a:ea typeface="HGP創英角ｺﾞｼｯｸUB" pitchFamily="50" charset="-128"/>
              </a:endParaRPr>
            </a:p>
            <a:p>
              <a:pPr algn="ctr"/>
              <a:endParaRPr lang="ja-JP" altLang="en-US" sz="1400" dirty="0">
                <a:solidFill>
                  <a:srgbClr val="FFFFFF"/>
                </a:solidFill>
                <a:ea typeface="HGP創英角ｺﾞｼｯｸUB" pitchFamily="50" charset="-128"/>
              </a:endParaRPr>
            </a:p>
          </p:txBody>
        </p:sp>
        <p:sp>
          <p:nvSpPr>
            <p:cNvPr id="23581" name="Text Box 48"/>
            <p:cNvSpPr txBox="1">
              <a:spLocks noChangeArrowheads="1"/>
            </p:cNvSpPr>
            <p:nvPr/>
          </p:nvSpPr>
          <p:spPr bwMode="auto">
            <a:xfrm>
              <a:off x="7535644" y="914401"/>
              <a:ext cx="1200150" cy="396875"/>
            </a:xfrm>
            <a:prstGeom prst="rect">
              <a:avLst/>
            </a:prstGeom>
            <a:noFill/>
            <a:ln w="9525">
              <a:noFill/>
              <a:miter lim="800000"/>
              <a:headEnd/>
              <a:tailEnd/>
            </a:ln>
          </p:spPr>
          <p:txBody>
            <a:bodyPr wrap="none">
              <a:spAutoFit/>
            </a:bodyPr>
            <a:lstStyle/>
            <a:p>
              <a:r>
                <a:rPr lang="ja-JP" altLang="en-US" sz="2000" dirty="0">
                  <a:solidFill>
                    <a:srgbClr val="FFFFFF"/>
                  </a:solidFill>
                  <a:ea typeface="HGP創英角ｺﾞｼｯｸUB" pitchFamily="50" charset="-128"/>
                </a:rPr>
                <a:t>２０１０～</a:t>
              </a:r>
            </a:p>
          </p:txBody>
        </p:sp>
        <p:sp>
          <p:nvSpPr>
            <p:cNvPr id="23582" name="AutoShape 49"/>
            <p:cNvSpPr>
              <a:spLocks noChangeArrowheads="1"/>
            </p:cNvSpPr>
            <p:nvPr/>
          </p:nvSpPr>
          <p:spPr bwMode="auto">
            <a:xfrm>
              <a:off x="7411490" y="4978837"/>
              <a:ext cx="1371600" cy="426983"/>
            </a:xfrm>
            <a:prstGeom prst="roundRect">
              <a:avLst>
                <a:gd name="adj" fmla="val 18491"/>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pPr>
              <a:r>
                <a:rPr lang="en-US" altLang="ja-JP" sz="1200" dirty="0" smtClean="0">
                  <a:solidFill>
                    <a:srgbClr val="FFFFFF"/>
                  </a:solidFill>
                  <a:latin typeface="Arial"/>
                  <a:ea typeface="HGP創英角ｺﾞｼｯｸUB" pitchFamily="50" charset="-128"/>
                  <a:cs typeface="Arial"/>
                </a:rPr>
                <a:t>PC+SMD</a:t>
              </a:r>
              <a:endParaRPr lang="en-US" altLang="ja-JP" sz="800" dirty="0" smtClean="0">
                <a:solidFill>
                  <a:srgbClr val="FFFFFF"/>
                </a:solidFill>
                <a:latin typeface="Arial"/>
                <a:ea typeface="HGP創英角ｺﾞｼｯｸUB" pitchFamily="50" charset="-128"/>
                <a:cs typeface="Arial"/>
              </a:endParaRPr>
            </a:p>
            <a:p>
              <a:pPr algn="ctr">
                <a:lnSpc>
                  <a:spcPct val="90000"/>
                </a:lnSpc>
              </a:pPr>
              <a:r>
                <a:rPr lang="en-US" altLang="ja-JP" sz="800" dirty="0" smtClean="0">
                  <a:solidFill>
                    <a:srgbClr val="FFFFFF"/>
                  </a:solidFill>
                  <a:latin typeface="Arial"/>
                  <a:ea typeface="HGP創英角ｺﾞｼｯｸUB" pitchFamily="50" charset="-128"/>
                  <a:cs typeface="Arial"/>
                </a:rPr>
                <a:t>(Smart Mobile Device)</a:t>
              </a:r>
              <a:endParaRPr lang="ja-JP" altLang="en-US" sz="800" dirty="0">
                <a:solidFill>
                  <a:srgbClr val="FFFFFF"/>
                </a:solidFill>
                <a:latin typeface="Arial"/>
                <a:ea typeface="HGP創英角ｺﾞｼｯｸUB" pitchFamily="50" charset="-128"/>
                <a:cs typeface="Arial"/>
              </a:endParaRPr>
            </a:p>
          </p:txBody>
        </p:sp>
        <p:sp>
          <p:nvSpPr>
            <p:cNvPr id="23583" name="AutoShape 50"/>
            <p:cNvSpPr>
              <a:spLocks noChangeArrowheads="1"/>
            </p:cNvSpPr>
            <p:nvPr/>
          </p:nvSpPr>
          <p:spPr bwMode="auto">
            <a:xfrm flipV="1">
              <a:off x="7792490" y="3495674"/>
              <a:ext cx="609600" cy="1483163"/>
            </a:xfrm>
            <a:prstGeom prst="upDownArrow">
              <a:avLst>
                <a:gd name="adj1" fmla="val 56250"/>
                <a:gd name="adj2" fmla="val 57299"/>
              </a:avLst>
            </a:prstGeom>
            <a:solidFill>
              <a:srgbClr val="0066FF">
                <a:alpha val="47000"/>
              </a:srgbClr>
            </a:solidFill>
            <a:ln w="28575" algn="ctr">
              <a:solidFill>
                <a:schemeClr val="bg1"/>
              </a:solidFill>
              <a:miter lim="800000"/>
              <a:headEnd/>
              <a:tailEnd/>
            </a:ln>
          </p:spPr>
          <p:txBody>
            <a:bodyPr wrap="none" anchor="ctr"/>
            <a:lstStyle/>
            <a:p>
              <a:endParaRPr lang="ja-JP" altLang="en-US" sz="1200" dirty="0">
                <a:solidFill>
                  <a:srgbClr val="484848"/>
                </a:solidFill>
                <a:ea typeface="HG丸ｺﾞｼｯｸM-PRO" pitchFamily="50" charset="-128"/>
              </a:endParaRPr>
            </a:p>
          </p:txBody>
        </p:sp>
        <p:sp>
          <p:nvSpPr>
            <p:cNvPr id="23586" name="Text Box 53"/>
            <p:cNvSpPr txBox="1">
              <a:spLocks noChangeArrowheads="1"/>
            </p:cNvSpPr>
            <p:nvPr/>
          </p:nvSpPr>
          <p:spPr bwMode="auto">
            <a:xfrm>
              <a:off x="7489223" y="3549540"/>
              <a:ext cx="1271588" cy="457200"/>
            </a:xfrm>
            <a:prstGeom prst="rect">
              <a:avLst/>
            </a:prstGeom>
            <a:noFill/>
            <a:ln w="9525">
              <a:noFill/>
              <a:miter lim="800000"/>
              <a:headEnd/>
              <a:tailEnd/>
            </a:ln>
          </p:spPr>
          <p:txBody>
            <a:bodyPr wrap="none">
              <a:spAutoFit/>
            </a:bodyPr>
            <a:lstStyle/>
            <a:p>
              <a:r>
                <a:rPr lang="ja-JP" altLang="en-US" sz="1200" dirty="0">
                  <a:solidFill>
                    <a:srgbClr val="FFFFFF"/>
                  </a:solidFill>
                  <a:effectLst>
                    <a:glow rad="63500">
                      <a:schemeClr val="accent2">
                        <a:satMod val="175000"/>
                        <a:alpha val="40000"/>
                      </a:schemeClr>
                    </a:glow>
                  </a:effectLst>
                  <a:ea typeface="HGP創英角ｺﾞｼｯｸUB" pitchFamily="50" charset="-128"/>
                </a:rPr>
                <a:t>クラウド</a:t>
              </a:r>
            </a:p>
            <a:p>
              <a:r>
                <a:rPr lang="ja-JP" altLang="en-US" sz="1200" dirty="0">
                  <a:solidFill>
                    <a:srgbClr val="FFFFFF"/>
                  </a:solidFill>
                  <a:effectLst>
                    <a:glow rad="63500">
                      <a:schemeClr val="accent2">
                        <a:satMod val="175000"/>
                        <a:alpha val="40000"/>
                      </a:schemeClr>
                    </a:glow>
                  </a:effectLst>
                  <a:ea typeface="HGP創英角ｺﾞｼｯｸUB" pitchFamily="50" charset="-128"/>
                </a:rPr>
                <a:t>コンピューティング</a:t>
              </a:r>
            </a:p>
          </p:txBody>
        </p:sp>
        <p:cxnSp>
          <p:nvCxnSpPr>
            <p:cNvPr id="23588" name="AutoShape 55"/>
            <p:cNvCxnSpPr>
              <a:cxnSpLocks noChangeShapeType="1"/>
              <a:stCxn id="23598" idx="3"/>
              <a:endCxn id="68" idx="1"/>
            </p:cNvCxnSpPr>
            <p:nvPr/>
          </p:nvCxnSpPr>
          <p:spPr bwMode="auto">
            <a:xfrm flipV="1">
              <a:off x="7007171" y="2561568"/>
              <a:ext cx="545552" cy="527707"/>
            </a:xfrm>
            <a:prstGeom prst="bentConnector3">
              <a:avLst>
                <a:gd name="adj1" fmla="val 50000"/>
              </a:avLst>
            </a:prstGeom>
            <a:noFill/>
            <a:ln w="19050">
              <a:solidFill>
                <a:srgbClr val="FFFFFF"/>
              </a:solidFill>
              <a:prstDash val="sysDot"/>
              <a:miter lim="800000"/>
              <a:headEnd/>
              <a:tailEnd type="triangle" w="med" len="med"/>
            </a:ln>
          </p:spPr>
        </p:cxnSp>
        <p:cxnSp>
          <p:nvCxnSpPr>
            <p:cNvPr id="77" name="AutoShape 57"/>
            <p:cNvCxnSpPr>
              <a:cxnSpLocks noChangeShapeType="1"/>
              <a:stCxn id="23597" idx="3"/>
              <a:endCxn id="23582" idx="1"/>
            </p:cNvCxnSpPr>
            <p:nvPr/>
          </p:nvCxnSpPr>
          <p:spPr bwMode="auto">
            <a:xfrm flipV="1">
              <a:off x="7010400" y="5192329"/>
              <a:ext cx="401090" cy="1"/>
            </a:xfrm>
            <a:prstGeom prst="bentConnector3">
              <a:avLst>
                <a:gd name="adj1" fmla="val 50000"/>
              </a:avLst>
            </a:prstGeom>
            <a:noFill/>
            <a:ln w="38100">
              <a:solidFill>
                <a:srgbClr val="FFFFFF"/>
              </a:solidFill>
              <a:miter lim="800000"/>
              <a:headEnd/>
              <a:tailEnd type="triangle" w="med" len="med"/>
            </a:ln>
          </p:spPr>
        </p:cxnSp>
        <p:cxnSp>
          <p:nvCxnSpPr>
            <p:cNvPr id="144" name="AutoShape 55"/>
            <p:cNvCxnSpPr>
              <a:cxnSpLocks noChangeShapeType="1"/>
              <a:stCxn id="23596" idx="3"/>
              <a:endCxn id="68" idx="1"/>
            </p:cNvCxnSpPr>
            <p:nvPr/>
          </p:nvCxnSpPr>
          <p:spPr bwMode="auto">
            <a:xfrm>
              <a:off x="7007171" y="2555875"/>
              <a:ext cx="545552" cy="5693"/>
            </a:xfrm>
            <a:prstGeom prst="bentConnector3">
              <a:avLst>
                <a:gd name="adj1" fmla="val 50000"/>
              </a:avLst>
            </a:prstGeom>
            <a:noFill/>
            <a:ln w="19050">
              <a:solidFill>
                <a:srgbClr val="FFFFFF"/>
              </a:solidFill>
              <a:prstDash val="sysDot"/>
              <a:miter lim="800000"/>
              <a:headEnd/>
              <a:tailEnd type="triangle" w="med" len="med"/>
            </a:ln>
          </p:spPr>
        </p:cxnSp>
        <p:sp>
          <p:nvSpPr>
            <p:cNvPr id="147" name="AutoShape 15"/>
            <p:cNvSpPr>
              <a:spLocks noChangeArrowheads="1"/>
            </p:cNvSpPr>
            <p:nvPr/>
          </p:nvSpPr>
          <p:spPr bwMode="auto">
            <a:xfrm>
              <a:off x="7553380" y="1443202"/>
              <a:ext cx="1143000" cy="633248"/>
            </a:xfrm>
            <a:prstGeom prst="roundRect">
              <a:avLst>
                <a:gd name="adj" fmla="val 16667"/>
              </a:avLst>
            </a:prstGeom>
            <a:solidFill>
              <a:srgbClr val="7030A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57" name="AutoShape 55"/>
            <p:cNvCxnSpPr>
              <a:cxnSpLocks noChangeShapeType="1"/>
              <a:stCxn id="23597" idx="3"/>
              <a:endCxn id="68" idx="1"/>
            </p:cNvCxnSpPr>
            <p:nvPr/>
          </p:nvCxnSpPr>
          <p:spPr bwMode="auto">
            <a:xfrm flipV="1">
              <a:off x="7010400" y="2561568"/>
              <a:ext cx="542323" cy="2630762"/>
            </a:xfrm>
            <a:prstGeom prst="bentConnector3">
              <a:avLst>
                <a:gd name="adj1" fmla="val 50000"/>
              </a:avLst>
            </a:prstGeom>
            <a:noFill/>
            <a:ln w="19050">
              <a:solidFill>
                <a:srgbClr val="FFFFFF"/>
              </a:solidFill>
              <a:prstDash val="sysDot"/>
              <a:miter lim="800000"/>
              <a:headEnd/>
              <a:tailEnd type="triangle" w="med" len="med"/>
            </a:ln>
          </p:spPr>
        </p:cxnSp>
        <p:sp>
          <p:nvSpPr>
            <p:cNvPr id="67" name="AutoShape 44"/>
            <p:cNvSpPr>
              <a:spLocks noChangeArrowheads="1"/>
            </p:cNvSpPr>
            <p:nvPr/>
          </p:nvSpPr>
          <p:spPr bwMode="auto">
            <a:xfrm>
              <a:off x="7552066" y="2131905"/>
              <a:ext cx="1143000" cy="270312"/>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8" name="AutoShape 44"/>
            <p:cNvSpPr>
              <a:spLocks noChangeArrowheads="1"/>
            </p:cNvSpPr>
            <p:nvPr/>
          </p:nvSpPr>
          <p:spPr bwMode="auto">
            <a:xfrm>
              <a:off x="7552723" y="2426412"/>
              <a:ext cx="1143000" cy="270312"/>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9" name="AutoShape 44"/>
            <p:cNvSpPr>
              <a:spLocks noChangeArrowheads="1"/>
            </p:cNvSpPr>
            <p:nvPr/>
          </p:nvSpPr>
          <p:spPr bwMode="auto">
            <a:xfrm>
              <a:off x="7552066" y="2730938"/>
              <a:ext cx="1143000" cy="270312"/>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cxnSp>
          <p:nvCxnSpPr>
            <p:cNvPr id="142" name="直線矢印コネクタ 141"/>
            <p:cNvCxnSpPr>
              <a:stCxn id="66" idx="3"/>
              <a:endCxn id="147" idx="1"/>
            </p:cNvCxnSpPr>
            <p:nvPr/>
          </p:nvCxnSpPr>
          <p:spPr bwMode="auto">
            <a:xfrm>
              <a:off x="7007171" y="1748002"/>
              <a:ext cx="546209" cy="11824"/>
            </a:xfrm>
            <a:prstGeom prst="straightConnector1">
              <a:avLst/>
            </a:prstGeom>
            <a:noFill/>
            <a:ln w="38100">
              <a:solidFill>
                <a:srgbClr val="FFFFFF"/>
              </a:solidFill>
              <a:miter lim="800000"/>
              <a:headEnd/>
              <a:tailEnd type="triangle" w="med" len="med"/>
            </a:ln>
            <a:extLst/>
          </p:spPr>
        </p:cxnSp>
      </p:grpSp>
      <p:grpSp>
        <p:nvGrpSpPr>
          <p:cNvPr id="4" name="図形グループ 3"/>
          <p:cNvGrpSpPr/>
          <p:nvPr/>
        </p:nvGrpSpPr>
        <p:grpSpPr>
          <a:xfrm>
            <a:off x="1324029" y="914401"/>
            <a:ext cx="1876372" cy="4186619"/>
            <a:chOff x="1324029" y="914401"/>
            <a:chExt cx="1876372" cy="4186619"/>
          </a:xfrm>
        </p:grpSpPr>
        <p:sp>
          <p:nvSpPr>
            <p:cNvPr id="23610" name="Text Box 20"/>
            <p:cNvSpPr txBox="1">
              <a:spLocks noChangeArrowheads="1"/>
            </p:cNvSpPr>
            <p:nvPr/>
          </p:nvSpPr>
          <p:spPr bwMode="auto">
            <a:xfrm>
              <a:off x="1324029" y="914401"/>
              <a:ext cx="1200150" cy="396875"/>
            </a:xfrm>
            <a:prstGeom prst="rect">
              <a:avLst/>
            </a:prstGeom>
            <a:noFill/>
            <a:ln w="9525">
              <a:noFill/>
              <a:miter lim="800000"/>
              <a:headEnd/>
              <a:tailEnd/>
            </a:ln>
          </p:spPr>
          <p:txBody>
            <a:bodyPr wrap="none">
              <a:spAutoFit/>
            </a:bodyPr>
            <a:lstStyle/>
            <a:p>
              <a:r>
                <a:rPr lang="ja-JP" altLang="en-US" sz="2000" dirty="0">
                  <a:solidFill>
                    <a:schemeClr val="bg1"/>
                  </a:solidFill>
                  <a:ea typeface="HGP創英角ｺﾞｼｯｸUB" pitchFamily="50" charset="-128"/>
                </a:rPr>
                <a:t>～１９６４</a:t>
              </a:r>
            </a:p>
          </p:txBody>
        </p:sp>
        <p:grpSp>
          <p:nvGrpSpPr>
            <p:cNvPr id="2" name="図形グループ 1"/>
            <p:cNvGrpSpPr/>
            <p:nvPr/>
          </p:nvGrpSpPr>
          <p:grpSpPr>
            <a:xfrm>
              <a:off x="1544692" y="1443202"/>
              <a:ext cx="1655709" cy="3657818"/>
              <a:chOff x="1544692" y="1443202"/>
              <a:chExt cx="1655709" cy="3657818"/>
            </a:xfrm>
          </p:grpSpPr>
          <p:sp>
            <p:nvSpPr>
              <p:cNvPr id="23611" name="AutoShape 15"/>
              <p:cNvSpPr>
                <a:spLocks noChangeArrowheads="1"/>
              </p:cNvSpPr>
              <p:nvPr/>
            </p:nvSpPr>
            <p:spPr bwMode="auto">
              <a:xfrm>
                <a:off x="2009831" y="1443202"/>
                <a:ext cx="1190570" cy="609600"/>
              </a:xfrm>
              <a:prstGeom prst="roundRect">
                <a:avLst>
                  <a:gd name="adj" fmla="val 16667"/>
                </a:avLst>
              </a:prstGeom>
              <a:solidFill>
                <a:srgbClr val="7030A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23612" name="AutoShape 16"/>
              <p:cNvCxnSpPr>
                <a:cxnSpLocks noChangeShapeType="1"/>
                <a:stCxn id="760844" idx="3"/>
                <a:endCxn id="23611" idx="1"/>
              </p:cNvCxnSpPr>
              <p:nvPr/>
            </p:nvCxnSpPr>
            <p:spPr bwMode="auto">
              <a:xfrm>
                <a:off x="1544692" y="1748002"/>
                <a:ext cx="465139" cy="12700"/>
              </a:xfrm>
              <a:prstGeom prst="bentConnector3">
                <a:avLst>
                  <a:gd name="adj1" fmla="val 50000"/>
                </a:avLst>
              </a:prstGeom>
              <a:noFill/>
              <a:ln w="38100">
                <a:solidFill>
                  <a:schemeClr val="bg1"/>
                </a:solidFill>
                <a:miter lim="800000"/>
                <a:headEnd/>
                <a:tailEnd type="triangle" w="med" len="med"/>
              </a:ln>
            </p:spPr>
          </p:cxnSp>
          <p:cxnSp>
            <p:nvCxnSpPr>
              <p:cNvPr id="23613" name="AutoShape 17"/>
              <p:cNvCxnSpPr>
                <a:cxnSpLocks noChangeShapeType="1"/>
                <a:stCxn id="760841" idx="3"/>
                <a:endCxn id="23611" idx="1"/>
              </p:cNvCxnSpPr>
              <p:nvPr/>
            </p:nvCxnSpPr>
            <p:spPr bwMode="auto">
              <a:xfrm flipV="1">
                <a:off x="1544692" y="1748002"/>
                <a:ext cx="465139" cy="1166648"/>
              </a:xfrm>
              <a:prstGeom prst="bentConnector3">
                <a:avLst>
                  <a:gd name="adj1" fmla="val 50000"/>
                </a:avLst>
              </a:prstGeom>
              <a:noFill/>
              <a:ln w="38100">
                <a:solidFill>
                  <a:schemeClr val="bg1"/>
                </a:solidFill>
                <a:miter lim="800000"/>
                <a:headEnd/>
                <a:tailEnd type="triangle" w="med" len="med"/>
              </a:ln>
            </p:spPr>
          </p:cxnSp>
          <p:cxnSp>
            <p:nvCxnSpPr>
              <p:cNvPr id="23614" name="AutoShape 18"/>
              <p:cNvCxnSpPr>
                <a:cxnSpLocks noChangeShapeType="1"/>
                <a:stCxn id="760842" idx="3"/>
                <a:endCxn id="23611" idx="1"/>
              </p:cNvCxnSpPr>
              <p:nvPr/>
            </p:nvCxnSpPr>
            <p:spPr bwMode="auto">
              <a:xfrm flipV="1">
                <a:off x="1544692" y="1748002"/>
                <a:ext cx="465139" cy="2215929"/>
              </a:xfrm>
              <a:prstGeom prst="bentConnector3">
                <a:avLst>
                  <a:gd name="adj1" fmla="val 50000"/>
                </a:avLst>
              </a:prstGeom>
              <a:noFill/>
              <a:ln w="38100">
                <a:solidFill>
                  <a:schemeClr val="bg1"/>
                </a:solidFill>
                <a:miter lim="800000"/>
                <a:headEnd/>
                <a:tailEnd type="triangle" w="med" len="med"/>
              </a:ln>
            </p:spPr>
          </p:cxnSp>
          <p:cxnSp>
            <p:nvCxnSpPr>
              <p:cNvPr id="23615" name="AutoShape 19"/>
              <p:cNvCxnSpPr>
                <a:cxnSpLocks noChangeShapeType="1"/>
                <a:stCxn id="760843" idx="3"/>
                <a:endCxn id="23611" idx="1"/>
              </p:cNvCxnSpPr>
              <p:nvPr/>
            </p:nvCxnSpPr>
            <p:spPr bwMode="auto">
              <a:xfrm flipV="1">
                <a:off x="1544746" y="1748002"/>
                <a:ext cx="465085" cy="3353018"/>
              </a:xfrm>
              <a:prstGeom prst="bentConnector3">
                <a:avLst>
                  <a:gd name="adj1" fmla="val 50000"/>
                </a:avLst>
              </a:prstGeom>
              <a:noFill/>
              <a:ln w="38100">
                <a:solidFill>
                  <a:schemeClr val="bg1"/>
                </a:solidFill>
                <a:miter lim="800000"/>
                <a:headEnd/>
                <a:tailEnd type="triangle" w="med" len="med"/>
              </a:ln>
            </p:spPr>
          </p:cxnSp>
          <p:sp>
            <p:nvSpPr>
              <p:cNvPr id="145" name="AutoShape 69"/>
              <p:cNvSpPr>
                <a:spLocks noChangeArrowheads="1"/>
              </p:cNvSpPr>
              <p:nvPr/>
            </p:nvSpPr>
            <p:spPr bwMode="auto">
              <a:xfrm>
                <a:off x="2009831" y="2131905"/>
                <a:ext cx="860534" cy="356259"/>
              </a:xfrm>
              <a:prstGeom prst="roundRect">
                <a:avLst>
                  <a:gd name="adj" fmla="val 13637"/>
                </a:avLst>
              </a:prstGeom>
              <a:solidFill>
                <a:srgbClr val="660066"/>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ts val="0"/>
                  </a:spcBef>
                </a:pPr>
                <a:r>
                  <a:rPr lang="en-US" altLang="ja-JP" sz="1600" dirty="0" smtClean="0">
                    <a:solidFill>
                      <a:srgbClr val="FFFFFF"/>
                    </a:solidFill>
                  </a:rPr>
                  <a:t>IBM</a:t>
                </a:r>
              </a:p>
              <a:p>
                <a:pPr algn="ctr">
                  <a:lnSpc>
                    <a:spcPct val="90000"/>
                  </a:lnSpc>
                  <a:spcBef>
                    <a:spcPts val="0"/>
                  </a:spcBef>
                </a:pPr>
                <a:r>
                  <a:rPr lang="en-US" altLang="ja-JP" sz="800" dirty="0" smtClean="0">
                    <a:solidFill>
                      <a:srgbClr val="FFFFFF"/>
                    </a:solidFill>
                  </a:rPr>
                  <a:t>System/360</a:t>
                </a:r>
                <a:endParaRPr lang="en-US" altLang="ja-JP" sz="800" dirty="0">
                  <a:solidFill>
                    <a:srgbClr val="FFFFFF"/>
                  </a:solidFill>
                </a:endParaRPr>
              </a:p>
            </p:txBody>
          </p:sp>
        </p:grpSp>
      </p:grpSp>
      <p:sp>
        <p:nvSpPr>
          <p:cNvPr id="760901" name="AutoShape 69"/>
          <p:cNvSpPr>
            <a:spLocks noChangeArrowheads="1"/>
          </p:cNvSpPr>
          <p:nvPr/>
        </p:nvSpPr>
        <p:spPr bwMode="auto">
          <a:xfrm>
            <a:off x="3200401" y="2609850"/>
            <a:ext cx="860534" cy="356259"/>
          </a:xfrm>
          <a:prstGeom prst="roundRect">
            <a:avLst>
              <a:gd name="adj" fmla="val 13637"/>
            </a:avLst>
          </a:prstGeom>
          <a:solidFill>
            <a:srgbClr val="6699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ts val="0"/>
              </a:spcBef>
            </a:pPr>
            <a:r>
              <a:rPr lang="en-US" altLang="ja-JP" sz="1600" dirty="0" smtClean="0">
                <a:solidFill>
                  <a:srgbClr val="FFFFFF"/>
                </a:solidFill>
              </a:rPr>
              <a:t>DEC</a:t>
            </a:r>
          </a:p>
          <a:p>
            <a:pPr algn="ctr">
              <a:lnSpc>
                <a:spcPct val="90000"/>
              </a:lnSpc>
              <a:spcBef>
                <a:spcPts val="0"/>
              </a:spcBef>
            </a:pPr>
            <a:r>
              <a:rPr lang="en-US" altLang="ja-JP" sz="800" dirty="0" smtClean="0">
                <a:solidFill>
                  <a:srgbClr val="FFFFFF"/>
                </a:solidFill>
              </a:rPr>
              <a:t>VAX11/780</a:t>
            </a:r>
            <a:endParaRPr lang="en-US" altLang="ja-JP" sz="800" dirty="0">
              <a:solidFill>
                <a:srgbClr val="FFFFFF"/>
              </a:solidFill>
            </a:endParaRPr>
          </a:p>
        </p:txBody>
      </p:sp>
      <p:grpSp>
        <p:nvGrpSpPr>
          <p:cNvPr id="6" name="図形グループ 5"/>
          <p:cNvGrpSpPr/>
          <p:nvPr/>
        </p:nvGrpSpPr>
        <p:grpSpPr>
          <a:xfrm>
            <a:off x="3248079" y="3476625"/>
            <a:ext cx="1857321" cy="471216"/>
            <a:chOff x="3248079" y="3476625"/>
            <a:chExt cx="1857321" cy="471216"/>
          </a:xfrm>
        </p:grpSpPr>
        <p:sp>
          <p:nvSpPr>
            <p:cNvPr id="23600" name="AutoShape 28"/>
            <p:cNvSpPr>
              <a:spLocks noChangeArrowheads="1"/>
            </p:cNvSpPr>
            <p:nvPr/>
          </p:nvSpPr>
          <p:spPr bwMode="auto">
            <a:xfrm>
              <a:off x="3733800" y="3527643"/>
              <a:ext cx="1371600" cy="381000"/>
            </a:xfrm>
            <a:prstGeom prst="roundRect">
              <a:avLst>
                <a:gd name="adj" fmla="val 50000"/>
              </a:avLst>
            </a:prstGeom>
            <a:solidFill>
              <a:srgbClr val="80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200" dirty="0">
                  <a:solidFill>
                    <a:srgbClr val="FFFFFF"/>
                  </a:solidFill>
                  <a:ea typeface="HGP創英角ｺﾞｼｯｸUB" pitchFamily="50" charset="-128"/>
                </a:rPr>
                <a:t>ダウンサイジング</a:t>
              </a:r>
            </a:p>
          </p:txBody>
        </p:sp>
        <p:sp>
          <p:nvSpPr>
            <p:cNvPr id="23636" name="右矢印 23635"/>
            <p:cNvSpPr/>
            <p:nvPr/>
          </p:nvSpPr>
          <p:spPr bwMode="auto">
            <a:xfrm>
              <a:off x="3248079" y="3476625"/>
              <a:ext cx="457200" cy="471216"/>
            </a:xfrm>
            <a:prstGeom prst="rightArrow">
              <a:avLst/>
            </a:prstGeom>
            <a:solidFill>
              <a:srgbClr val="FFC000"/>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grpSp>
      <p:pic>
        <p:nvPicPr>
          <p:cNvPr id="74" name="図 73"/>
          <p:cNvPicPr>
            <a:picLocks noChangeAspect="1"/>
          </p:cNvPicPr>
          <p:nvPr/>
        </p:nvPicPr>
        <p:blipFill>
          <a:blip r:embed="rId5"/>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4135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Microsoft</a:t>
            </a:r>
            <a:r>
              <a:rPr lang="ja-JP" altLang="en-US" dirty="0"/>
              <a:t>の</a:t>
            </a:r>
            <a:r>
              <a:rPr kumimoji="1" lang="ja-JP" altLang="en-US" dirty="0" smtClean="0"/>
              <a:t>路線転換</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60388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95536" y="4797152"/>
            <a:ext cx="6678488" cy="276999"/>
          </a:xfrm>
          <a:prstGeom prst="rect">
            <a:avLst/>
          </a:prstGeom>
        </p:spPr>
        <p:txBody>
          <a:bodyPr wrap="square">
            <a:spAutoFit/>
          </a:bodyPr>
          <a:lstStyle/>
          <a:p>
            <a:r>
              <a:rPr lang="en-US" altLang="ja-JP" sz="1200" dirty="0"/>
              <a:t>http://www.zdnet.com/blog/microsoft/microsoft-our-strategy-with-silverlight-has-shifted/7834</a:t>
            </a:r>
            <a:endParaRPr lang="ja-JP" altLang="en-US" sz="1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484784"/>
            <a:ext cx="62293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699792" y="6233913"/>
            <a:ext cx="6229350" cy="246221"/>
          </a:xfrm>
          <a:prstGeom prst="rect">
            <a:avLst/>
          </a:prstGeom>
        </p:spPr>
        <p:txBody>
          <a:bodyPr wrap="square">
            <a:spAutoFit/>
          </a:bodyPr>
          <a:lstStyle/>
          <a:p>
            <a:r>
              <a:rPr lang="en-US" altLang="ja-JP" sz="1000" dirty="0"/>
              <a:t>http://www.zdnet.com/blog/microsoft/will-there-be-a-silverlight-6-and-does-it-matter/11180</a:t>
            </a:r>
            <a:endParaRPr lang="ja-JP" altLang="en-US" sz="1000" dirty="0"/>
          </a:p>
        </p:txBody>
      </p:sp>
    </p:spTree>
    <p:extLst>
      <p:ext uri="{BB962C8B-B14F-4D97-AF65-F5344CB8AC3E}">
        <p14:creationId xmlns:p14="http://schemas.microsoft.com/office/powerpoint/2010/main" val="409098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additive="base">
                                        <p:cTn id="17" dur="500" fill="hold"/>
                                        <p:tgtEl>
                                          <p:spTgt spid="8194"/>
                                        </p:tgtEl>
                                        <p:attrNameLst>
                                          <p:attrName>ppt_x</p:attrName>
                                        </p:attrNameLst>
                                      </p:cBhvr>
                                      <p:tavLst>
                                        <p:tav tm="0">
                                          <p:val>
                                            <p:strVal val="1+#ppt_w/2"/>
                                          </p:val>
                                        </p:tav>
                                        <p:tav tm="100000">
                                          <p:val>
                                            <p:strVal val="#ppt_x"/>
                                          </p:val>
                                        </p:tav>
                                      </p:tavLst>
                                    </p:anim>
                                    <p:anim calcmode="lin" valueType="num">
                                      <p:cBhvr additive="base">
                                        <p:cTn id="18" dur="500" fill="hold"/>
                                        <p:tgtEl>
                                          <p:spTgt spid="819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HTML5</a:t>
            </a:r>
            <a:endParaRPr kumimoji="1" lang="ja-JP" altLang="en-US" dirty="0"/>
          </a:p>
        </p:txBody>
      </p:sp>
    </p:spTree>
    <p:extLst>
      <p:ext uri="{BB962C8B-B14F-4D97-AF65-F5344CB8AC3E}">
        <p14:creationId xmlns:p14="http://schemas.microsoft.com/office/powerpoint/2010/main" val="2286456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a:t>
            </a:r>
            <a:r>
              <a:rPr kumimoji="1" lang="ja-JP" altLang="en-US" dirty="0" smtClean="0"/>
              <a:t>の歴史と現状</a:t>
            </a:r>
            <a:endParaRPr kumimoji="1" lang="ja-JP" altLang="en-US" dirty="0"/>
          </a:p>
        </p:txBody>
      </p:sp>
      <p:sp>
        <p:nvSpPr>
          <p:cNvPr id="4" name="正方形/長方形 3"/>
          <p:cNvSpPr/>
          <p:nvPr/>
        </p:nvSpPr>
        <p:spPr bwMode="auto">
          <a:xfrm>
            <a:off x="467987" y="1124744"/>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1.0 (1993</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6" name="正方形/長方形 5"/>
          <p:cNvSpPr/>
          <p:nvPr/>
        </p:nvSpPr>
        <p:spPr bwMode="auto">
          <a:xfrm>
            <a:off x="467987" y="1634817"/>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2.0 (1995</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7" name="正方形/長方形 6"/>
          <p:cNvSpPr/>
          <p:nvPr/>
        </p:nvSpPr>
        <p:spPr bwMode="auto">
          <a:xfrm>
            <a:off x="467544" y="2141240"/>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3.2 (1997</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467987" y="2636912"/>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4.0 (1997</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467544" y="3140968"/>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4.01 (1999</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467544" y="5949280"/>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5 (2014</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11" name="正方形/長方形 10"/>
          <p:cNvSpPr/>
          <p:nvPr/>
        </p:nvSpPr>
        <p:spPr bwMode="auto">
          <a:xfrm>
            <a:off x="2492595" y="1124744"/>
            <a:ext cx="6184304" cy="94212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HTML </a:t>
            </a:r>
            <a:r>
              <a:rPr kumimoji="0" lang="ja-JP" altLang="en-US" sz="2000" b="0" i="0" u="none" strike="noStrike" cap="none" normalizeH="0" dirty="0" smtClean="0">
                <a:ln>
                  <a:noFill/>
                </a:ln>
                <a:solidFill>
                  <a:schemeClr val="bg1"/>
                </a:solidFill>
                <a:effectLst/>
                <a:latin typeface="+mn-lt"/>
                <a:ea typeface="+mn-ea"/>
              </a:rPr>
              <a:t>は元々インターネット上の情報をレイアウトして見つけやすいようにするために考案されたもので、静的なコンテンツを前提にしている。</a:t>
            </a:r>
          </a:p>
        </p:txBody>
      </p:sp>
      <p:sp>
        <p:nvSpPr>
          <p:cNvPr id="12" name="正方形/長方形 11"/>
          <p:cNvSpPr/>
          <p:nvPr/>
        </p:nvSpPr>
        <p:spPr bwMode="auto">
          <a:xfrm>
            <a:off x="2492595" y="2141240"/>
            <a:ext cx="6184304" cy="92772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HTML </a:t>
            </a:r>
            <a:r>
              <a:rPr kumimoji="0" lang="ja-JP" altLang="en-US" sz="2000" b="0" i="0" u="none" strike="noStrike" cap="none" normalizeH="0" dirty="0" smtClean="0">
                <a:ln>
                  <a:noFill/>
                </a:ln>
                <a:solidFill>
                  <a:schemeClr val="bg1"/>
                </a:solidFill>
                <a:effectLst/>
                <a:latin typeface="+mn-lt"/>
                <a:ea typeface="+mn-ea"/>
              </a:rPr>
              <a:t>は</a:t>
            </a:r>
            <a:r>
              <a:rPr kumimoji="0" lang="en-US" altLang="ja-JP" sz="2000" b="0" i="0" u="none" strike="noStrike" cap="none" normalizeH="0" dirty="0" smtClean="0">
                <a:ln>
                  <a:noFill/>
                </a:ln>
                <a:solidFill>
                  <a:schemeClr val="bg1"/>
                </a:solidFill>
                <a:effectLst/>
                <a:latin typeface="+mn-lt"/>
                <a:ea typeface="+mn-ea"/>
              </a:rPr>
              <a:t>1999</a:t>
            </a:r>
            <a:r>
              <a:rPr kumimoji="0" lang="ja-JP" altLang="en-US" sz="2000" b="0" i="0" u="none" strike="noStrike" cap="none" normalizeH="0" dirty="0" smtClean="0">
                <a:ln>
                  <a:noFill/>
                </a:ln>
                <a:solidFill>
                  <a:schemeClr val="bg1"/>
                </a:solidFill>
                <a:effectLst/>
                <a:latin typeface="+mn-lt"/>
                <a:ea typeface="+mn-ea"/>
              </a:rPr>
              <a:t>年の</a:t>
            </a:r>
            <a:r>
              <a:rPr kumimoji="0" lang="en-US" altLang="ja-JP" sz="2000" b="0" i="0" u="none" strike="noStrike" cap="none" normalizeH="0" dirty="0" smtClean="0">
                <a:ln>
                  <a:noFill/>
                </a:ln>
                <a:solidFill>
                  <a:schemeClr val="bg1"/>
                </a:solidFill>
                <a:effectLst/>
                <a:latin typeface="+mn-lt"/>
                <a:ea typeface="+mn-ea"/>
              </a:rPr>
              <a:t>4.01</a:t>
            </a:r>
            <a:r>
              <a:rPr kumimoji="0" lang="ja-JP" altLang="en-US" sz="2000" b="0" i="0" u="none" strike="noStrike" cap="none" normalizeH="0" dirty="0" smtClean="0">
                <a:ln>
                  <a:noFill/>
                </a:ln>
                <a:solidFill>
                  <a:schemeClr val="bg1"/>
                </a:solidFill>
                <a:effectLst/>
                <a:latin typeface="+mn-lt"/>
                <a:ea typeface="+mn-ea"/>
              </a:rPr>
              <a:t>以降アップデートされておらず、マルチメディアや</a:t>
            </a:r>
            <a:r>
              <a:rPr kumimoji="0" lang="en-US" altLang="ja-JP" sz="2000" b="0" i="0" u="none" strike="noStrike" cap="none" normalizeH="0" dirty="0" smtClean="0">
                <a:ln>
                  <a:noFill/>
                </a:ln>
                <a:solidFill>
                  <a:schemeClr val="bg1"/>
                </a:solidFill>
                <a:effectLst/>
                <a:latin typeface="+mn-lt"/>
                <a:ea typeface="+mn-ea"/>
              </a:rPr>
              <a:t>Web</a:t>
            </a:r>
            <a:r>
              <a:rPr kumimoji="0" lang="ja-JP" altLang="en-US" sz="2000" dirty="0">
                <a:solidFill>
                  <a:schemeClr val="bg1"/>
                </a:solidFill>
                <a:latin typeface="+mn-lt"/>
                <a:ea typeface="+mn-ea"/>
              </a:rPr>
              <a:t>アプリケーションへ</a:t>
            </a:r>
            <a:r>
              <a:rPr kumimoji="0" lang="ja-JP" altLang="en-US" sz="2000" dirty="0" smtClean="0">
                <a:solidFill>
                  <a:schemeClr val="bg1"/>
                </a:solidFill>
                <a:latin typeface="+mn-lt"/>
                <a:ea typeface="+mn-ea"/>
              </a:rPr>
              <a:t>の対応が難しい状態が続いてきた。</a:t>
            </a:r>
            <a:endParaRPr kumimoji="0" lang="ja-JP" altLang="en-US" sz="2000" b="0" i="0" u="none" strike="noStrike" cap="none" normalizeH="0" dirty="0" smtClean="0">
              <a:ln>
                <a:noFill/>
              </a:ln>
              <a:solidFill>
                <a:schemeClr val="bg1"/>
              </a:solidFill>
              <a:effectLst/>
              <a:latin typeface="+mn-lt"/>
              <a:ea typeface="+mn-ea"/>
            </a:endParaRPr>
          </a:p>
        </p:txBody>
      </p:sp>
      <p:sp>
        <p:nvSpPr>
          <p:cNvPr id="13" name="正方形/長方形 12"/>
          <p:cNvSpPr/>
          <p:nvPr/>
        </p:nvSpPr>
        <p:spPr bwMode="auto">
          <a:xfrm>
            <a:off x="2492595" y="3135731"/>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このためプラグインを使ってブラウザの機能を拡張する方法</a:t>
            </a:r>
            <a:r>
              <a:rPr kumimoji="0" lang="ja-JP" altLang="en-US" sz="2000" dirty="0" smtClean="0">
                <a:solidFill>
                  <a:schemeClr val="bg1"/>
                </a:solidFill>
                <a:latin typeface="+mn-lt"/>
                <a:ea typeface="+mn-ea"/>
              </a:rPr>
              <a:t>がとられ、</a:t>
            </a:r>
            <a:r>
              <a:rPr kumimoji="0" lang="en-US" altLang="ja-JP" sz="2000" dirty="0" smtClean="0">
                <a:solidFill>
                  <a:schemeClr val="bg1"/>
                </a:solidFill>
                <a:latin typeface="+mn-lt"/>
                <a:ea typeface="+mn-ea"/>
              </a:rPr>
              <a:t>Flash</a:t>
            </a:r>
            <a:r>
              <a:rPr kumimoji="0" lang="ja-JP" altLang="en-US" sz="2000" dirty="0" smtClean="0">
                <a:solidFill>
                  <a:schemeClr val="bg1"/>
                </a:solidFill>
                <a:latin typeface="+mn-lt"/>
                <a:ea typeface="+mn-ea"/>
              </a:rPr>
              <a:t>などが普及した</a:t>
            </a:r>
            <a:r>
              <a:rPr kumimoji="0" lang="ja-JP" altLang="en-US" sz="2000" b="0" i="0" u="none" strike="noStrike" cap="none" normalizeH="0" dirty="0" smtClean="0">
                <a:ln>
                  <a:noFill/>
                </a:ln>
                <a:solidFill>
                  <a:schemeClr val="bg1"/>
                </a:solidFill>
                <a:effectLst/>
                <a:latin typeface="+mn-lt"/>
                <a:ea typeface="+mn-ea"/>
              </a:rPr>
              <a:t>。</a:t>
            </a:r>
          </a:p>
        </p:txBody>
      </p:sp>
      <p:sp>
        <p:nvSpPr>
          <p:cNvPr id="14" name="正方形/長方形 13"/>
          <p:cNvSpPr/>
          <p:nvPr/>
        </p:nvSpPr>
        <p:spPr bwMode="auto">
          <a:xfrm>
            <a:off x="2492595" y="3998776"/>
            <a:ext cx="6184304" cy="101649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Microsoft</a:t>
            </a:r>
            <a:r>
              <a:rPr kumimoji="0" lang="ja-JP" altLang="en-US" sz="2000" b="0" i="0" u="none" strike="noStrike" cap="none" normalizeH="0" dirty="0" smtClean="0">
                <a:ln>
                  <a:noFill/>
                </a:ln>
                <a:solidFill>
                  <a:schemeClr val="bg1"/>
                </a:solidFill>
                <a:effectLst/>
                <a:latin typeface="+mn-lt"/>
                <a:ea typeface="+mn-ea"/>
              </a:rPr>
              <a:t>は</a:t>
            </a:r>
            <a:r>
              <a:rPr kumimoji="0" lang="en-US" altLang="ja-JP" sz="2000" b="0" i="0" u="none" strike="noStrike" cap="none" normalizeH="0" dirty="0" smtClean="0">
                <a:ln>
                  <a:noFill/>
                </a:ln>
                <a:solidFill>
                  <a:schemeClr val="bg1"/>
                </a:solidFill>
                <a:effectLst/>
                <a:latin typeface="+mn-lt"/>
                <a:ea typeface="+mn-ea"/>
              </a:rPr>
              <a:t>IE5/6</a:t>
            </a:r>
            <a:r>
              <a:rPr kumimoji="0" lang="ja-JP" altLang="en-US" sz="2000" dirty="0" smtClean="0">
                <a:solidFill>
                  <a:schemeClr val="bg1"/>
                </a:solidFill>
                <a:latin typeface="+mn-lt"/>
                <a:ea typeface="+mn-ea"/>
              </a:rPr>
              <a:t>で</a:t>
            </a:r>
            <a:r>
              <a:rPr kumimoji="0" lang="en-US" altLang="ja-JP" sz="2000" dirty="0" smtClean="0">
                <a:solidFill>
                  <a:schemeClr val="bg1"/>
                </a:solidFill>
                <a:latin typeface="+mn-lt"/>
                <a:ea typeface="+mn-ea"/>
              </a:rPr>
              <a:t>HTML</a:t>
            </a:r>
            <a:r>
              <a:rPr kumimoji="0" lang="ja-JP" altLang="en-US" sz="2000" dirty="0" smtClean="0">
                <a:solidFill>
                  <a:schemeClr val="bg1"/>
                </a:solidFill>
                <a:latin typeface="+mn-lt"/>
                <a:ea typeface="+mn-ea"/>
              </a:rPr>
              <a:t>に独自の拡張を行い、</a:t>
            </a:r>
            <a:r>
              <a:rPr kumimoji="0" lang="ja-JP" altLang="en-US" sz="2000" dirty="0">
                <a:solidFill>
                  <a:schemeClr val="bg1"/>
                </a:solidFill>
                <a:latin typeface="+mn-lt"/>
                <a:ea typeface="+mn-ea"/>
              </a:rPr>
              <a:t>ブラウザの機能</a:t>
            </a:r>
            <a:r>
              <a:rPr kumimoji="0" lang="ja-JP" altLang="en-US" sz="2000" dirty="0" smtClean="0">
                <a:solidFill>
                  <a:schemeClr val="bg1"/>
                </a:solidFill>
                <a:latin typeface="+mn-lt"/>
                <a:ea typeface="+mn-ea"/>
              </a:rPr>
              <a:t>を拡張したが、インターネットコミュニティからは反発を受けた。</a:t>
            </a:r>
            <a:endParaRPr kumimoji="0" lang="ja-JP" altLang="en-US" sz="2000" b="0" i="0" u="none" strike="noStrike" cap="none" normalizeH="0" dirty="0" smtClean="0">
              <a:ln>
                <a:noFill/>
              </a:ln>
              <a:solidFill>
                <a:schemeClr val="bg1"/>
              </a:solidFill>
              <a:effectLst/>
              <a:latin typeface="+mn-lt"/>
              <a:ea typeface="+mn-ea"/>
            </a:endParaRPr>
          </a:p>
        </p:txBody>
      </p:sp>
      <p:cxnSp>
        <p:nvCxnSpPr>
          <p:cNvPr id="16" name="直線矢印コネクタ 15"/>
          <p:cNvCxnSpPr/>
          <p:nvPr/>
        </p:nvCxnSpPr>
        <p:spPr bwMode="auto">
          <a:xfrm>
            <a:off x="1439652" y="3645024"/>
            <a:ext cx="0" cy="2232248"/>
          </a:xfrm>
          <a:prstGeom prst="straightConnector1">
            <a:avLst/>
          </a:prstGeom>
          <a:solidFill>
            <a:schemeClr val="bg1"/>
          </a:solidFill>
          <a:ln w="38100" cap="flat" cmpd="sng" algn="ctr">
            <a:solidFill>
              <a:schemeClr val="accent3"/>
            </a:solidFill>
            <a:prstDash val="sysDash"/>
            <a:round/>
            <a:headEnd type="none" w="med" len="med"/>
            <a:tailEnd type="arrow"/>
          </a:ln>
          <a:effectLst/>
        </p:spPr>
      </p:cxnSp>
      <p:sp>
        <p:nvSpPr>
          <p:cNvPr id="17" name="正方形/長方形 16"/>
          <p:cNvSpPr/>
          <p:nvPr/>
        </p:nvSpPr>
        <p:spPr bwMode="auto">
          <a:xfrm>
            <a:off x="2492595" y="5949280"/>
            <a:ext cx="6184304"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15</a:t>
            </a:r>
            <a:r>
              <a:rPr kumimoji="0" lang="ja-JP" altLang="en-US" sz="2000" b="0" i="0" u="none" strike="noStrike" cap="none" normalizeH="0" dirty="0" smtClean="0">
                <a:ln>
                  <a:noFill/>
                </a:ln>
                <a:solidFill>
                  <a:schemeClr val="bg1"/>
                </a:solidFill>
                <a:effectLst/>
                <a:latin typeface="+mn-lt"/>
                <a:ea typeface="+mn-ea"/>
              </a:rPr>
              <a:t>年ぶりの新バージョン</a:t>
            </a:r>
          </a:p>
        </p:txBody>
      </p:sp>
      <p:sp>
        <p:nvSpPr>
          <p:cNvPr id="19" name="正方形/長方形 18"/>
          <p:cNvSpPr/>
          <p:nvPr/>
        </p:nvSpPr>
        <p:spPr bwMode="auto">
          <a:xfrm>
            <a:off x="2492595" y="5085184"/>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a:solidFill>
                  <a:schemeClr val="bg1"/>
                </a:solidFill>
                <a:latin typeface="+mn-lt"/>
                <a:ea typeface="+mn-ea"/>
              </a:rPr>
              <a:t>民間</a:t>
            </a:r>
            <a:r>
              <a:rPr kumimoji="0" lang="ja-JP" altLang="en-US" sz="2000" dirty="0" smtClean="0">
                <a:solidFill>
                  <a:schemeClr val="bg1"/>
                </a:solidFill>
                <a:latin typeface="+mn-lt"/>
                <a:ea typeface="+mn-ea"/>
              </a:rPr>
              <a:t>ベンダーが共同で</a:t>
            </a:r>
            <a:r>
              <a:rPr kumimoji="0" lang="en-US" altLang="ja-JP" sz="2000" dirty="0" smtClean="0">
                <a:solidFill>
                  <a:schemeClr val="bg1"/>
                </a:solidFill>
                <a:latin typeface="+mn-lt"/>
                <a:ea typeface="+mn-ea"/>
              </a:rPr>
              <a:t>HTML</a:t>
            </a:r>
            <a:r>
              <a:rPr kumimoji="0" lang="ja-JP" altLang="en-US" sz="2000" dirty="0" smtClean="0">
                <a:solidFill>
                  <a:schemeClr val="bg1"/>
                </a:solidFill>
                <a:latin typeface="+mn-lt"/>
                <a:ea typeface="+mn-ea"/>
              </a:rPr>
              <a:t>の拡張を行い、</a:t>
            </a:r>
            <a:r>
              <a:rPr kumimoji="0" lang="en-US" altLang="ja-JP" sz="2000" dirty="0">
                <a:solidFill>
                  <a:schemeClr val="bg1"/>
                </a:solidFill>
              </a:rPr>
              <a:t> W3C</a:t>
            </a:r>
            <a:r>
              <a:rPr kumimoji="0" lang="ja-JP" altLang="en-US" sz="2000" dirty="0">
                <a:solidFill>
                  <a:schemeClr val="bg1"/>
                </a:solidFill>
              </a:rPr>
              <a:t>に</a:t>
            </a:r>
            <a:r>
              <a:rPr kumimoji="0" lang="en-US" altLang="ja-JP" sz="2000" dirty="0" smtClean="0">
                <a:solidFill>
                  <a:schemeClr val="bg1"/>
                </a:solidFill>
                <a:latin typeface="+mn-lt"/>
                <a:ea typeface="+mn-ea"/>
              </a:rPr>
              <a:t>HTML5</a:t>
            </a:r>
            <a:r>
              <a:rPr kumimoji="0" lang="ja-JP" altLang="en-US" sz="2000" dirty="0" smtClean="0">
                <a:solidFill>
                  <a:schemeClr val="bg1"/>
                </a:solidFill>
                <a:latin typeface="+mn-lt"/>
                <a:ea typeface="+mn-ea"/>
              </a:rPr>
              <a:t>として採用</a:t>
            </a:r>
            <a:r>
              <a:rPr kumimoji="0" lang="ja-JP" altLang="en-US" sz="2000" dirty="0">
                <a:solidFill>
                  <a:schemeClr val="bg1"/>
                </a:solidFill>
                <a:latin typeface="+mn-lt"/>
                <a:ea typeface="+mn-ea"/>
              </a:rPr>
              <a:t>するよう</a:t>
            </a:r>
            <a:r>
              <a:rPr kumimoji="0" lang="ja-JP" altLang="en-US" sz="2000" dirty="0" smtClean="0">
                <a:solidFill>
                  <a:schemeClr val="bg1"/>
                </a:solidFill>
                <a:latin typeface="+mn-lt"/>
                <a:ea typeface="+mn-ea"/>
              </a:rPr>
              <a:t>働きかけた。</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35001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3000"/>
                                        <p:tgtEl>
                                          <p:spTgt spid="16"/>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4"/>
          <p:cNvSpPr>
            <a:spLocks noGrp="1"/>
          </p:cNvSpPr>
          <p:nvPr>
            <p:ph type="title"/>
          </p:nvPr>
        </p:nvSpPr>
        <p:spPr/>
        <p:txBody>
          <a:bodyPr/>
          <a:lstStyle/>
          <a:p>
            <a:r>
              <a:rPr lang="en-US" altLang="ja-JP" smtClean="0"/>
              <a:t>HTML5</a:t>
            </a:r>
            <a:endParaRPr lang="ja-JP" altLang="en-US" dirty="0" smtClean="0"/>
          </a:p>
        </p:txBody>
      </p:sp>
      <p:sp>
        <p:nvSpPr>
          <p:cNvPr id="21507" name="コンテンツ プレースホルダ 2"/>
          <p:cNvSpPr>
            <a:spLocks noGrp="1"/>
          </p:cNvSpPr>
          <p:nvPr>
            <p:ph idx="1"/>
          </p:nvPr>
        </p:nvSpPr>
        <p:spPr/>
        <p:txBody>
          <a:bodyPr/>
          <a:lstStyle/>
          <a:p>
            <a:r>
              <a:rPr lang="en-US" altLang="ja-JP" sz="2000" dirty="0" smtClean="0"/>
              <a:t>2004</a:t>
            </a:r>
            <a:r>
              <a:rPr lang="ja-JP" altLang="en-US" sz="2000" dirty="0" smtClean="0"/>
              <a:t>年、</a:t>
            </a:r>
            <a:r>
              <a:rPr lang="en-US" altLang="ja-JP" sz="2000" dirty="0" smtClean="0"/>
              <a:t>HTML</a:t>
            </a:r>
            <a:r>
              <a:rPr lang="ja-JP" altLang="en-US" sz="2000" dirty="0" smtClean="0"/>
              <a:t>が拡張されない状況を不満とした</a:t>
            </a:r>
            <a:r>
              <a:rPr lang="en-US" altLang="ja-JP" sz="2000" dirty="0" smtClean="0"/>
              <a:t>Apple</a:t>
            </a:r>
            <a:r>
              <a:rPr lang="ja-JP" altLang="en-US" sz="2000" dirty="0" err="1" smtClean="0"/>
              <a:t>、</a:t>
            </a:r>
            <a:r>
              <a:rPr lang="en-US" altLang="ja-JP" sz="2000" dirty="0" smtClean="0"/>
              <a:t>Mozilla</a:t>
            </a:r>
            <a:r>
              <a:rPr lang="ja-JP" altLang="en-US" sz="2000" dirty="0" err="1" smtClean="0"/>
              <a:t>、</a:t>
            </a:r>
            <a:r>
              <a:rPr lang="en-US" altLang="ja-JP" sz="2000" dirty="0" smtClean="0"/>
              <a:t>Opera</a:t>
            </a:r>
            <a:r>
              <a:rPr lang="ja-JP" altLang="en-US" sz="2000" dirty="0" smtClean="0"/>
              <a:t>が</a:t>
            </a:r>
            <a:r>
              <a:rPr lang="en-US" altLang="ja-JP" sz="2000" dirty="0" smtClean="0"/>
              <a:t>WHAT</a:t>
            </a:r>
            <a:r>
              <a:rPr lang="ja-JP" altLang="en-US" sz="2000" dirty="0" smtClean="0"/>
              <a:t> </a:t>
            </a:r>
            <a:r>
              <a:rPr lang="en-US" altLang="ja-JP" sz="2000" dirty="0" smtClean="0"/>
              <a:t>WG</a:t>
            </a:r>
            <a:r>
              <a:rPr lang="ja-JP" altLang="en-US" sz="2000" dirty="0" smtClean="0"/>
              <a:t>を立ち上げ、</a:t>
            </a:r>
            <a:r>
              <a:rPr lang="en-US" altLang="ja-JP" sz="2000" dirty="0" smtClean="0"/>
              <a:t>HTML</a:t>
            </a:r>
            <a:r>
              <a:rPr lang="ja-JP" altLang="en-US" sz="2000" dirty="0" smtClean="0"/>
              <a:t>を独自に拡張し始めた</a:t>
            </a:r>
            <a:endParaRPr lang="en-US" altLang="ja-JP" sz="2000" dirty="0" smtClean="0"/>
          </a:p>
          <a:p>
            <a:r>
              <a:rPr lang="ja-JP" altLang="en-US" sz="2000" dirty="0" smtClean="0"/>
              <a:t>その後、ブラウザの互換性の欠如、</a:t>
            </a:r>
            <a:r>
              <a:rPr lang="en-US" altLang="ja-JP" sz="2000" dirty="0" smtClean="0"/>
              <a:t>HTML</a:t>
            </a:r>
            <a:r>
              <a:rPr lang="ja-JP" altLang="en-US" sz="2000" dirty="0" smtClean="0"/>
              <a:t>の表現力の限界を感じていた</a:t>
            </a:r>
            <a:r>
              <a:rPr lang="en-US" altLang="ja-JP" sz="2000" dirty="0" smtClean="0"/>
              <a:t>Google</a:t>
            </a:r>
            <a:r>
              <a:rPr lang="ja-JP" altLang="en-US" sz="2000" dirty="0" smtClean="0"/>
              <a:t>等が参加</a:t>
            </a:r>
            <a:endParaRPr lang="en-US" altLang="ja-JP" sz="2000" dirty="0" smtClean="0"/>
          </a:p>
          <a:p>
            <a:r>
              <a:rPr lang="en-US" altLang="ja-JP" sz="2000" dirty="0" smtClean="0"/>
              <a:t>2007</a:t>
            </a:r>
            <a:r>
              <a:rPr lang="ja-JP" altLang="en-US" sz="2000" dirty="0" smtClean="0"/>
              <a:t>年、開発成果を</a:t>
            </a:r>
            <a:r>
              <a:rPr lang="en-US" altLang="ja-JP" sz="2000" dirty="0" smtClean="0"/>
              <a:t>W3C</a:t>
            </a:r>
            <a:r>
              <a:rPr lang="ja-JP" altLang="en-US" sz="2000" dirty="0" smtClean="0"/>
              <a:t>に</a:t>
            </a:r>
            <a:r>
              <a:rPr lang="en-US" altLang="ja-JP" sz="2000" dirty="0" smtClean="0"/>
              <a:t>HTML5</a:t>
            </a:r>
            <a:r>
              <a:rPr lang="ja-JP" altLang="en-US" sz="2000" dirty="0" smtClean="0"/>
              <a:t>として勧告するよう要請</a:t>
            </a:r>
            <a:endParaRPr lang="en-US" altLang="ja-JP" sz="2000" dirty="0" smtClean="0"/>
          </a:p>
          <a:p>
            <a:pPr lvl="1"/>
            <a:r>
              <a:rPr lang="en-US" altLang="ja-JP" sz="1800" dirty="0" smtClean="0"/>
              <a:t>HTML5</a:t>
            </a:r>
            <a:r>
              <a:rPr lang="ja-JP" altLang="en-US" sz="1800" dirty="0" err="1" smtClean="0"/>
              <a:t>には</a:t>
            </a:r>
            <a:r>
              <a:rPr lang="en-US" altLang="ja-JP" sz="1800" dirty="0" smtClean="0"/>
              <a:t>ACCESS</a:t>
            </a:r>
            <a:r>
              <a:rPr lang="ja-JP" altLang="en-US" sz="1800" dirty="0" err="1" smtClean="0"/>
              <a:t>、</a:t>
            </a:r>
            <a:r>
              <a:rPr lang="en-US" altLang="ja-JP" sz="1800" dirty="0" smtClean="0"/>
              <a:t>AOL</a:t>
            </a:r>
            <a:r>
              <a:rPr lang="ja-JP" altLang="en-US" sz="1800" dirty="0" err="1" smtClean="0"/>
              <a:t>、</a:t>
            </a:r>
            <a:r>
              <a:rPr lang="en-US" altLang="ja-JP" sz="1800" dirty="0" smtClean="0"/>
              <a:t>Apple</a:t>
            </a:r>
            <a:r>
              <a:rPr lang="ja-JP" altLang="en-US" sz="1800" dirty="0" err="1" smtClean="0"/>
              <a:t>、</a:t>
            </a:r>
            <a:r>
              <a:rPr lang="en-US" altLang="ja-JP" sz="1800" dirty="0" smtClean="0"/>
              <a:t>Google</a:t>
            </a:r>
            <a:r>
              <a:rPr lang="ja-JP" altLang="en-US" sz="1800" dirty="0" err="1" smtClean="0"/>
              <a:t>、</a:t>
            </a:r>
            <a:r>
              <a:rPr lang="en-US" altLang="ja-JP" sz="1800" dirty="0" smtClean="0"/>
              <a:t>IBM</a:t>
            </a:r>
            <a:r>
              <a:rPr lang="ja-JP" altLang="en-US" sz="1800" dirty="0" err="1" smtClean="0"/>
              <a:t>、</a:t>
            </a:r>
            <a:r>
              <a:rPr lang="en-US" altLang="ja-JP" sz="1800" dirty="0" smtClean="0"/>
              <a:t>Microsoft</a:t>
            </a:r>
            <a:r>
              <a:rPr lang="ja-JP" altLang="en-US" sz="1800" dirty="0" err="1" smtClean="0"/>
              <a:t>、</a:t>
            </a:r>
            <a:r>
              <a:rPr lang="en-US" altLang="ja-JP" sz="1800" dirty="0" smtClean="0"/>
              <a:t>Mozilla Foundation</a:t>
            </a:r>
            <a:r>
              <a:rPr lang="ja-JP" altLang="en-US" sz="1800" dirty="0" err="1" smtClean="0"/>
              <a:t>、</a:t>
            </a:r>
            <a:r>
              <a:rPr lang="en-US" altLang="ja-JP" sz="1800" dirty="0" smtClean="0"/>
              <a:t>Nokia</a:t>
            </a:r>
            <a:r>
              <a:rPr lang="ja-JP" altLang="en-US" sz="1800" dirty="0" err="1" smtClean="0"/>
              <a:t>、</a:t>
            </a:r>
            <a:r>
              <a:rPr lang="en-US" altLang="ja-JP" sz="1800" dirty="0" smtClean="0"/>
              <a:t>Opera</a:t>
            </a:r>
            <a:r>
              <a:rPr lang="ja-JP" altLang="en-US" sz="1800" dirty="0" smtClean="0"/>
              <a:t>などが参加</a:t>
            </a:r>
            <a:endParaRPr lang="en-US" altLang="ja-JP" sz="18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750241"/>
            <a:ext cx="3240359" cy="242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コンテンツ プレースホルダ 2"/>
          <p:cNvSpPr txBox="1">
            <a:spLocks/>
          </p:cNvSpPr>
          <p:nvPr/>
        </p:nvSpPr>
        <p:spPr bwMode="auto">
          <a:xfrm>
            <a:off x="467544" y="3756546"/>
            <a:ext cx="4752528" cy="2262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baseline="0">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2000" baseline="0">
                <a:solidFill>
                  <a:srgbClr val="484848"/>
                </a:solidFill>
                <a:latin typeface="+mn-lt"/>
                <a:ea typeface="+mn-ea"/>
              </a:defRPr>
            </a:lvl2pPr>
            <a:lvl3pPr marL="1143000" indent="-228600" algn="l" rtl="0" eaLnBrk="0" fontAlgn="base" hangingPunct="0">
              <a:spcBef>
                <a:spcPct val="20000"/>
              </a:spcBef>
              <a:spcAft>
                <a:spcPct val="0"/>
              </a:spcAft>
              <a:buChar char="•"/>
              <a:defRPr kumimoji="1" sz="2000" baseline="0">
                <a:solidFill>
                  <a:srgbClr val="484848"/>
                </a:solidFill>
                <a:latin typeface="+mn-lt"/>
                <a:ea typeface="+mn-ea"/>
              </a:defRPr>
            </a:lvl3pPr>
            <a:lvl4pPr marL="1600200" indent="-228600" algn="l" rtl="0" eaLnBrk="0" fontAlgn="base" hangingPunct="0">
              <a:spcBef>
                <a:spcPct val="20000"/>
              </a:spcBef>
              <a:spcAft>
                <a:spcPct val="0"/>
              </a:spcAft>
              <a:buChar char="–"/>
              <a:defRPr kumimoji="1" sz="1800" baseline="0">
                <a:solidFill>
                  <a:srgbClr val="484848"/>
                </a:solidFill>
                <a:latin typeface="+mn-lt"/>
                <a:ea typeface="+mn-ea"/>
              </a:defRPr>
            </a:lvl4pPr>
            <a:lvl5pPr marL="2057400" indent="-228600" algn="l" rtl="0" eaLnBrk="0" fontAlgn="base" hangingPunct="0">
              <a:spcBef>
                <a:spcPct val="20000"/>
              </a:spcBef>
              <a:spcAft>
                <a:spcPct val="0"/>
              </a:spcAft>
              <a:buChar char="»"/>
              <a:defRPr kumimoji="1" sz="1800" baseline="0">
                <a:solidFill>
                  <a:srgbClr val="484848"/>
                </a:solidFill>
                <a:latin typeface="+mn-lt"/>
                <a:ea typeface="+mn-ea"/>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a:lstStyle>
          <a:p>
            <a:pPr>
              <a:defRPr/>
            </a:pPr>
            <a:r>
              <a:rPr lang="en-US" altLang="ja-JP" sz="2000" dirty="0" smtClean="0">
                <a:solidFill>
                  <a:schemeClr val="accent4"/>
                </a:solidFill>
              </a:rPr>
              <a:t>2008</a:t>
            </a:r>
            <a:r>
              <a:rPr lang="ja-JP" altLang="en-US" sz="2000" dirty="0" smtClean="0">
                <a:solidFill>
                  <a:schemeClr val="accent4"/>
                </a:solidFill>
              </a:rPr>
              <a:t>年に公開草案、</a:t>
            </a:r>
            <a:r>
              <a:rPr lang="en-US" altLang="ja-JP" sz="2000" dirty="0" smtClean="0">
                <a:solidFill>
                  <a:schemeClr val="accent4"/>
                </a:solidFill>
              </a:rPr>
              <a:t>2009</a:t>
            </a:r>
            <a:r>
              <a:rPr lang="ja-JP" altLang="en-US" sz="2000" dirty="0" smtClean="0">
                <a:solidFill>
                  <a:schemeClr val="accent4"/>
                </a:solidFill>
              </a:rPr>
              <a:t>年に最終草案、</a:t>
            </a:r>
            <a:r>
              <a:rPr lang="en-US" altLang="ja-JP" sz="2000" dirty="0" smtClean="0">
                <a:solidFill>
                  <a:schemeClr val="accent4"/>
                </a:solidFill>
              </a:rPr>
              <a:t>2010</a:t>
            </a:r>
            <a:r>
              <a:rPr lang="ja-JP" altLang="en-US" sz="2000" dirty="0" smtClean="0">
                <a:solidFill>
                  <a:schemeClr val="accent4"/>
                </a:solidFill>
              </a:rPr>
              <a:t>年正式勧告の予定だった</a:t>
            </a:r>
            <a:endParaRPr lang="en-US" altLang="ja-JP" sz="2000" dirty="0" smtClean="0">
              <a:solidFill>
                <a:schemeClr val="accent4"/>
              </a:solidFill>
            </a:endParaRPr>
          </a:p>
          <a:p>
            <a:pPr lvl="1">
              <a:defRPr/>
            </a:pPr>
            <a:r>
              <a:rPr lang="ja-JP" altLang="en-US" dirty="0" smtClean="0"/>
              <a:t>実際には、</a:t>
            </a:r>
            <a:r>
              <a:rPr lang="en-US" altLang="ja-JP" dirty="0" smtClean="0"/>
              <a:t>2011</a:t>
            </a:r>
            <a:r>
              <a:rPr lang="ja-JP" altLang="en-US" dirty="0" smtClean="0"/>
              <a:t>年</a:t>
            </a:r>
            <a:r>
              <a:rPr lang="en-US" altLang="ja-JP" dirty="0" smtClean="0"/>
              <a:t>5</a:t>
            </a:r>
            <a:r>
              <a:rPr lang="ja-JP" altLang="en-US" dirty="0" smtClean="0"/>
              <a:t>月</a:t>
            </a:r>
            <a:r>
              <a:rPr lang="en-US" altLang="ja-JP" dirty="0" smtClean="0"/>
              <a:t>25</a:t>
            </a:r>
            <a:r>
              <a:rPr lang="ja-JP" altLang="en-US" dirty="0" smtClean="0"/>
              <a:t>日ラストコール（最終草案）が公開</a:t>
            </a:r>
            <a:endParaRPr lang="en-US" altLang="ja-JP" dirty="0" smtClean="0"/>
          </a:p>
          <a:p>
            <a:pPr lvl="1">
              <a:defRPr/>
            </a:pPr>
            <a:r>
              <a:rPr lang="en-US" altLang="ja-JP" dirty="0" smtClean="0">
                <a:solidFill>
                  <a:srgbClr val="C00000"/>
                </a:solidFill>
              </a:rPr>
              <a:t>2014</a:t>
            </a:r>
            <a:r>
              <a:rPr lang="ja-JP" altLang="en-US" dirty="0" smtClean="0">
                <a:solidFill>
                  <a:srgbClr val="C00000"/>
                </a:solidFill>
              </a:rPr>
              <a:t>年に正式</a:t>
            </a:r>
            <a:r>
              <a:rPr lang="ja-JP" altLang="en-US" dirty="0">
                <a:solidFill>
                  <a:srgbClr val="C00000"/>
                </a:solidFill>
              </a:rPr>
              <a:t>勧告の</a:t>
            </a:r>
            <a:r>
              <a:rPr lang="ja-JP" altLang="en-US" dirty="0" smtClean="0">
                <a:solidFill>
                  <a:srgbClr val="C00000"/>
                </a:solidFill>
              </a:rPr>
              <a:t>予定</a:t>
            </a:r>
            <a:endParaRPr lang="en-US" altLang="ja-JP" dirty="0" smtClean="0">
              <a:solidFill>
                <a:srgbClr val="C00000"/>
              </a:solidFill>
            </a:endParaRPr>
          </a:p>
          <a:p>
            <a:pPr>
              <a:defRPr/>
            </a:pPr>
            <a:r>
              <a:rPr lang="en-US" altLang="ja-JP" sz="2000" dirty="0" smtClean="0">
                <a:solidFill>
                  <a:schemeClr val="accent4"/>
                </a:solidFill>
              </a:rPr>
              <a:t>HTML5</a:t>
            </a:r>
            <a:r>
              <a:rPr lang="ja-JP" altLang="en-US" sz="2000" dirty="0">
                <a:solidFill>
                  <a:schemeClr val="accent4"/>
                </a:solidFill>
              </a:rPr>
              <a:t>というとき、</a:t>
            </a:r>
            <a:r>
              <a:rPr lang="en-US" altLang="ja-JP" sz="2000" dirty="0" smtClean="0">
                <a:solidFill>
                  <a:schemeClr val="accent4"/>
                </a:solidFill>
              </a:rPr>
              <a:t>JavaScript</a:t>
            </a:r>
            <a:r>
              <a:rPr lang="ja-JP" altLang="en-US" sz="2000" dirty="0" smtClean="0">
                <a:solidFill>
                  <a:schemeClr val="accent4"/>
                </a:solidFill>
              </a:rPr>
              <a:t>と</a:t>
            </a:r>
            <a:r>
              <a:rPr lang="en-US" altLang="ja-JP" sz="2000" dirty="0" smtClean="0">
                <a:solidFill>
                  <a:schemeClr val="accent4"/>
                </a:solidFill>
              </a:rPr>
              <a:t>CSS</a:t>
            </a:r>
            <a:r>
              <a:rPr lang="ja-JP" altLang="en-US" sz="2000" dirty="0" smtClean="0">
                <a:solidFill>
                  <a:schemeClr val="accent4"/>
                </a:solidFill>
              </a:rPr>
              <a:t>の拡張を含む場合もある</a:t>
            </a:r>
          </a:p>
        </p:txBody>
      </p:sp>
    </p:spTree>
    <p:extLst>
      <p:ext uri="{BB962C8B-B14F-4D97-AF65-F5344CB8AC3E}">
        <p14:creationId xmlns:p14="http://schemas.microsoft.com/office/powerpoint/2010/main" val="25986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2"/>
          <p:cNvSpPr>
            <a:spLocks noGrp="1"/>
          </p:cNvSpPr>
          <p:nvPr>
            <p:ph type="title"/>
          </p:nvPr>
        </p:nvSpPr>
        <p:spPr/>
        <p:txBody>
          <a:bodyPr/>
          <a:lstStyle/>
          <a:p>
            <a:r>
              <a:rPr lang="en-US" altLang="ja-JP" dirty="0" smtClean="0"/>
              <a:t>HTML5 (+Ajax)</a:t>
            </a:r>
            <a:r>
              <a:rPr lang="ja-JP" altLang="en-US" dirty="0" err="1" smtClean="0"/>
              <a:t>で</a:t>
            </a:r>
            <a:r>
              <a:rPr lang="ja-JP" altLang="en-US" dirty="0" smtClean="0"/>
              <a:t>できるようになること</a:t>
            </a:r>
          </a:p>
        </p:txBody>
      </p:sp>
      <p:sp>
        <p:nvSpPr>
          <p:cNvPr id="4" name="角丸四角形 3"/>
          <p:cNvSpPr/>
          <p:nvPr/>
        </p:nvSpPr>
        <p:spPr>
          <a:xfrm>
            <a:off x="571500" y="1136730"/>
            <a:ext cx="7786688" cy="642937"/>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a:solidFill>
                  <a:schemeClr val="bg1"/>
                </a:solidFill>
              </a:rPr>
              <a:t>ブラウザ間</a:t>
            </a:r>
            <a:r>
              <a:rPr lang="ja-JP" altLang="en-US" sz="2800" smtClean="0">
                <a:solidFill>
                  <a:schemeClr val="bg1"/>
                </a:solidFill>
              </a:rPr>
              <a:t>の互換性・相互</a:t>
            </a:r>
            <a:r>
              <a:rPr lang="ja-JP" altLang="en-US" sz="2800" dirty="0">
                <a:solidFill>
                  <a:schemeClr val="bg1"/>
                </a:solidFill>
              </a:rPr>
              <a:t>運用性の確保</a:t>
            </a:r>
            <a:endParaRPr lang="en-US" altLang="ja-JP" sz="2800" dirty="0">
              <a:solidFill>
                <a:schemeClr val="bg1"/>
              </a:solidFill>
            </a:endParaRPr>
          </a:p>
        </p:txBody>
      </p:sp>
      <p:sp>
        <p:nvSpPr>
          <p:cNvPr id="5" name="角丸四角形 4"/>
          <p:cNvSpPr/>
          <p:nvPr/>
        </p:nvSpPr>
        <p:spPr>
          <a:xfrm>
            <a:off x="571500" y="1851105"/>
            <a:ext cx="7786688" cy="785807"/>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bg1"/>
                </a:solidFill>
              </a:rPr>
              <a:t>Web</a:t>
            </a:r>
            <a:r>
              <a:rPr lang="ja-JP" altLang="en-US" sz="2400" dirty="0">
                <a:solidFill>
                  <a:schemeClr val="bg1"/>
                </a:solidFill>
              </a:rPr>
              <a:t>アプリケーションの開発を容易にするための新機能や新しい要素を</a:t>
            </a:r>
            <a:r>
              <a:rPr lang="ja-JP" altLang="en-US" sz="2400" dirty="0" smtClean="0">
                <a:solidFill>
                  <a:schemeClr val="bg1"/>
                </a:solidFill>
              </a:rPr>
              <a:t>追加 </a:t>
            </a:r>
            <a:r>
              <a:rPr lang="en-US" altLang="ja-JP" sz="2400" dirty="0" smtClean="0">
                <a:solidFill>
                  <a:schemeClr val="bg1"/>
                </a:solidFill>
              </a:rPr>
              <a:t>(</a:t>
            </a:r>
            <a:r>
              <a:rPr lang="ja-JP" altLang="en-US" sz="2400" dirty="0" smtClean="0">
                <a:solidFill>
                  <a:schemeClr val="bg1"/>
                </a:solidFill>
              </a:rPr>
              <a:t>クラウド対応</a:t>
            </a:r>
            <a:r>
              <a:rPr lang="en-US" altLang="ja-JP" sz="2400" dirty="0" smtClean="0">
                <a:solidFill>
                  <a:schemeClr val="bg1"/>
                </a:solidFill>
              </a:rPr>
              <a:t>)</a:t>
            </a:r>
            <a:endParaRPr lang="en-US" altLang="ja-JP" sz="2400" dirty="0">
              <a:solidFill>
                <a:schemeClr val="bg1"/>
              </a:solidFill>
            </a:endParaRPr>
          </a:p>
        </p:txBody>
      </p:sp>
      <p:sp>
        <p:nvSpPr>
          <p:cNvPr id="6" name="角丸四角形 5"/>
          <p:cNvSpPr/>
          <p:nvPr/>
        </p:nvSpPr>
        <p:spPr>
          <a:xfrm>
            <a:off x="571500"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フォームの拡張</a:t>
            </a:r>
            <a:endParaRPr lang="en-US" altLang="ja-JP" dirty="0">
              <a:solidFill>
                <a:schemeClr val="bg1"/>
              </a:solidFill>
            </a:endParaRPr>
          </a:p>
        </p:txBody>
      </p:sp>
      <p:sp>
        <p:nvSpPr>
          <p:cNvPr id="7" name="角丸四角形 6"/>
          <p:cNvSpPr/>
          <p:nvPr/>
        </p:nvSpPr>
        <p:spPr>
          <a:xfrm>
            <a:off x="4500563"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a:solidFill>
                  <a:schemeClr val="bg1"/>
                </a:solidFill>
              </a:rPr>
              <a:t>ドラッグ＆ドロップ</a:t>
            </a:r>
            <a:endParaRPr lang="en-US" altLang="ja-JP" dirty="0">
              <a:solidFill>
                <a:schemeClr val="bg1"/>
              </a:solidFill>
            </a:endParaRPr>
          </a:p>
        </p:txBody>
      </p:sp>
      <p:sp>
        <p:nvSpPr>
          <p:cNvPr id="8" name="角丸四角形 7"/>
          <p:cNvSpPr/>
          <p:nvPr/>
        </p:nvSpPr>
        <p:spPr>
          <a:xfrm>
            <a:off x="571500"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クライアントサイドストレージ</a:t>
            </a:r>
            <a:endParaRPr lang="en-US" altLang="ja-JP" dirty="0">
              <a:solidFill>
                <a:schemeClr val="bg1"/>
              </a:solidFill>
            </a:endParaRPr>
          </a:p>
        </p:txBody>
      </p:sp>
      <p:sp>
        <p:nvSpPr>
          <p:cNvPr id="9" name="角丸四角形 8"/>
          <p:cNvSpPr/>
          <p:nvPr/>
        </p:nvSpPr>
        <p:spPr>
          <a:xfrm>
            <a:off x="4500563"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sz="1600" dirty="0">
                <a:solidFill>
                  <a:schemeClr val="bg1"/>
                </a:solidFill>
              </a:rPr>
              <a:t>オフラインキャッシュ</a:t>
            </a:r>
            <a:endParaRPr lang="en-US" altLang="ja-JP" sz="1600" dirty="0">
              <a:solidFill>
                <a:schemeClr val="bg1"/>
              </a:solidFill>
            </a:endParaRPr>
          </a:p>
          <a:p>
            <a:pPr marL="0" lvl="2" algn="ctr">
              <a:defRPr/>
            </a:pPr>
            <a:r>
              <a:rPr lang="ja-JP" altLang="en-US" sz="1600" dirty="0">
                <a:solidFill>
                  <a:schemeClr val="bg1"/>
                </a:solidFill>
              </a:rPr>
              <a:t>（オフライン</a:t>
            </a:r>
            <a:r>
              <a:rPr lang="en-US" altLang="ja-JP" sz="1600" dirty="0">
                <a:solidFill>
                  <a:schemeClr val="bg1"/>
                </a:solidFill>
              </a:rPr>
              <a:t>Web</a:t>
            </a:r>
            <a:r>
              <a:rPr lang="ja-JP" altLang="en-US" sz="1600" dirty="0">
                <a:solidFill>
                  <a:schemeClr val="bg1"/>
                </a:solidFill>
              </a:rPr>
              <a:t>アプリケーション）</a:t>
            </a:r>
            <a:endParaRPr lang="en-US" altLang="ja-JP" sz="1600" dirty="0">
              <a:solidFill>
                <a:schemeClr val="bg1"/>
              </a:solidFill>
            </a:endParaRPr>
          </a:p>
        </p:txBody>
      </p:sp>
      <p:sp>
        <p:nvSpPr>
          <p:cNvPr id="10" name="角丸四角形 9"/>
          <p:cNvSpPr/>
          <p:nvPr/>
        </p:nvSpPr>
        <p:spPr>
          <a:xfrm>
            <a:off x="571500"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ベクターグラフィックス</a:t>
            </a:r>
            <a:endParaRPr lang="en-US" altLang="ja-JP" dirty="0">
              <a:solidFill>
                <a:schemeClr val="bg1"/>
              </a:solidFill>
            </a:endParaRPr>
          </a:p>
        </p:txBody>
      </p:sp>
      <p:sp>
        <p:nvSpPr>
          <p:cNvPr id="11" name="角丸四角形 10"/>
          <p:cNvSpPr/>
          <p:nvPr/>
        </p:nvSpPr>
        <p:spPr>
          <a:xfrm>
            <a:off x="4500563"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en-US" altLang="ja-JP" dirty="0">
                <a:solidFill>
                  <a:schemeClr val="bg1"/>
                </a:solidFill>
              </a:rPr>
              <a:t>3</a:t>
            </a:r>
            <a:r>
              <a:rPr lang="ja-JP" altLang="en-US" dirty="0">
                <a:solidFill>
                  <a:schemeClr val="bg1"/>
                </a:solidFill>
              </a:rPr>
              <a:t>次元グラフィックス</a:t>
            </a:r>
            <a:endParaRPr lang="en-US" altLang="ja-JP" dirty="0">
              <a:solidFill>
                <a:schemeClr val="bg1"/>
              </a:solidFill>
            </a:endParaRPr>
          </a:p>
        </p:txBody>
      </p:sp>
      <p:sp>
        <p:nvSpPr>
          <p:cNvPr id="12" name="角丸四角形 11"/>
          <p:cNvSpPr/>
          <p:nvPr/>
        </p:nvSpPr>
        <p:spPr>
          <a:xfrm>
            <a:off x="571500"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オーディオ・ビデオ</a:t>
            </a:r>
            <a:endParaRPr lang="en-US" altLang="ja-JP" dirty="0">
              <a:solidFill>
                <a:schemeClr val="bg1"/>
              </a:solidFill>
            </a:endParaRPr>
          </a:p>
        </p:txBody>
      </p:sp>
      <p:sp>
        <p:nvSpPr>
          <p:cNvPr id="13" name="角丸四角形 12"/>
          <p:cNvSpPr/>
          <p:nvPr/>
        </p:nvSpPr>
        <p:spPr>
          <a:xfrm>
            <a:off x="4500563"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dirty="0">
                <a:solidFill>
                  <a:schemeClr val="bg1"/>
                </a:solidFill>
              </a:rPr>
              <a:t>位置情報</a:t>
            </a:r>
            <a:endParaRPr lang="en-US" altLang="ja-JP" dirty="0">
              <a:solidFill>
                <a:schemeClr val="bg1"/>
              </a:solidFill>
            </a:endParaRPr>
          </a:p>
        </p:txBody>
      </p:sp>
      <p:sp>
        <p:nvSpPr>
          <p:cNvPr id="6157" name="角丸四角形 14"/>
          <p:cNvSpPr>
            <a:spLocks noChangeArrowheads="1"/>
          </p:cNvSpPr>
          <p:nvPr/>
        </p:nvSpPr>
        <p:spPr bwMode="auto">
          <a:xfrm>
            <a:off x="571500" y="5589240"/>
            <a:ext cx="7786688" cy="738906"/>
          </a:xfrm>
          <a:prstGeom prst="roundRect">
            <a:avLst>
              <a:gd name="adj" fmla="val 10444"/>
            </a:avLst>
          </a:prstGeom>
          <a:solidFill>
            <a:schemeClr val="accent3"/>
          </a:solidFill>
          <a:ln w="38100" algn="ctr">
            <a:noFill/>
            <a:round/>
            <a:headEnd/>
            <a:tailEnd/>
          </a:ln>
        </p:spPr>
        <p:txBody>
          <a:bodyPr anchor="ctr"/>
          <a:lstStyle/>
          <a:p>
            <a:pPr algn="ctr">
              <a:spcBef>
                <a:spcPct val="20000"/>
              </a:spcBef>
              <a:defRPr/>
            </a:pPr>
            <a:r>
              <a:rPr kumimoji="0" lang="ja-JP" altLang="en-US" sz="2400" dirty="0">
                <a:solidFill>
                  <a:schemeClr val="bg1"/>
                </a:solidFill>
                <a:latin typeface="+mn-lt"/>
                <a:ea typeface="+mn-ea"/>
              </a:rPr>
              <a:t>これまでプラグインなどを必要としていた処理が</a:t>
            </a:r>
            <a:r>
              <a:rPr kumimoji="0" lang="en-US" altLang="ja-JP" sz="2400" dirty="0" smtClean="0">
                <a:solidFill>
                  <a:schemeClr val="bg1"/>
                </a:solidFill>
                <a:latin typeface="+mn-lt"/>
                <a:ea typeface="+mn-ea"/>
              </a:rPr>
              <a:t>HTML5+Ajax</a:t>
            </a:r>
            <a:r>
              <a:rPr kumimoji="0" lang="ja-JP" altLang="en-US" sz="2400" dirty="0" smtClean="0">
                <a:solidFill>
                  <a:schemeClr val="bg1"/>
                </a:solidFill>
                <a:latin typeface="+mn-lt"/>
                <a:ea typeface="+mn-ea"/>
              </a:rPr>
              <a:t>で実現できる</a:t>
            </a:r>
            <a:endParaRPr kumimoji="0" lang="en-US" altLang="ja-JP" sz="2400" dirty="0">
              <a:solidFill>
                <a:schemeClr val="bg1"/>
              </a:solidFill>
              <a:latin typeface="+mn-lt"/>
              <a:ea typeface="+mn-ea"/>
            </a:endParaRPr>
          </a:p>
        </p:txBody>
      </p:sp>
    </p:spTree>
    <p:extLst>
      <p:ext uri="{BB962C8B-B14F-4D97-AF65-F5344CB8AC3E}">
        <p14:creationId xmlns:p14="http://schemas.microsoft.com/office/powerpoint/2010/main" val="84824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6157"/>
                                        </p:tgtEl>
                                        <p:attrNameLst>
                                          <p:attrName>style.visibility</p:attrName>
                                        </p:attrNameLst>
                                      </p:cBhvr>
                                      <p:to>
                                        <p:strVal val="visible"/>
                                      </p:to>
                                    </p:set>
                                    <p:anim calcmode="lin" valueType="num">
                                      <p:cBhvr>
                                        <p:cTn id="53" dur="500" fill="hold"/>
                                        <p:tgtEl>
                                          <p:spTgt spid="6157"/>
                                        </p:tgtEl>
                                        <p:attrNameLst>
                                          <p:attrName>ppt_w</p:attrName>
                                        </p:attrNameLst>
                                      </p:cBhvr>
                                      <p:tavLst>
                                        <p:tav tm="0">
                                          <p:val>
                                            <p:fltVal val="0"/>
                                          </p:val>
                                        </p:tav>
                                        <p:tav tm="100000">
                                          <p:val>
                                            <p:strVal val="#ppt_w"/>
                                          </p:val>
                                        </p:tav>
                                      </p:tavLst>
                                    </p:anim>
                                    <p:anim calcmode="lin" valueType="num">
                                      <p:cBhvr>
                                        <p:cTn id="54" dur="500" fill="hold"/>
                                        <p:tgtEl>
                                          <p:spTgt spid="6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タイトル 1"/>
          <p:cNvSpPr>
            <a:spLocks noGrp="1"/>
          </p:cNvSpPr>
          <p:nvPr>
            <p:ph type="title"/>
          </p:nvPr>
        </p:nvSpPr>
        <p:spPr/>
        <p:txBody>
          <a:bodyPr/>
          <a:lstStyle/>
          <a:p>
            <a:pPr eaLnBrk="1" hangingPunct="1"/>
            <a:r>
              <a:rPr lang="en-US" altLang="ja-JP" dirty="0">
                <a:latin typeface="Arial" charset="0"/>
              </a:rPr>
              <a:t>HTML5 + Ajax</a:t>
            </a:r>
            <a:r>
              <a:rPr lang="ja-JP" altLang="en-US" dirty="0">
                <a:latin typeface="Arial" charset="0"/>
              </a:rPr>
              <a:t>で</a:t>
            </a:r>
            <a:r>
              <a:rPr lang="en-US" altLang="ja-JP" dirty="0">
                <a:latin typeface="Arial" charset="0"/>
              </a:rPr>
              <a:t>Flash</a:t>
            </a:r>
            <a:r>
              <a:rPr lang="ja-JP" altLang="en-US" dirty="0">
                <a:latin typeface="Arial" charset="0"/>
              </a:rPr>
              <a:t>並の</a:t>
            </a:r>
            <a:r>
              <a:rPr lang="en-US" altLang="ja-JP" dirty="0">
                <a:latin typeface="Arial" charset="0"/>
              </a:rPr>
              <a:t>UI</a:t>
            </a:r>
            <a:r>
              <a:rPr lang="ja-JP" altLang="en-US" dirty="0">
                <a:latin typeface="Arial" charset="0"/>
              </a:rPr>
              <a:t>を構築可能</a:t>
            </a:r>
            <a:endParaRPr lang="ja-JP" altLang="en-US" dirty="0" smtClean="0">
              <a:latin typeface="Arial" charset="0"/>
            </a:endParaRPr>
          </a:p>
        </p:txBody>
      </p:sp>
      <p:cxnSp>
        <p:nvCxnSpPr>
          <p:cNvPr id="5124" name="直線矢印コネクタ 4"/>
          <p:cNvCxnSpPr>
            <a:cxnSpLocks noChangeShapeType="1"/>
          </p:cNvCxnSpPr>
          <p:nvPr/>
        </p:nvCxnSpPr>
        <p:spPr bwMode="auto">
          <a:xfrm>
            <a:off x="357188" y="6286500"/>
            <a:ext cx="8643937" cy="1588"/>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5125" name="直線矢印コネクタ 5"/>
          <p:cNvCxnSpPr>
            <a:cxnSpLocks noChangeShapeType="1"/>
          </p:cNvCxnSpPr>
          <p:nvPr/>
        </p:nvCxnSpPr>
        <p:spPr bwMode="auto">
          <a:xfrm rot="5400000" flipH="1" flipV="1">
            <a:off x="-2070893" y="3856831"/>
            <a:ext cx="4857750" cy="1587"/>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sp>
        <p:nvSpPr>
          <p:cNvPr id="5126" name="テキスト ボックス 26"/>
          <p:cNvSpPr txBox="1">
            <a:spLocks noChangeArrowheads="1"/>
          </p:cNvSpPr>
          <p:nvPr/>
        </p:nvSpPr>
        <p:spPr bwMode="auto">
          <a:xfrm>
            <a:off x="3500438"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4168A7"/>
                </a:solidFill>
                <a:latin typeface="Century Gothic" pitchFamily="34" charset="0"/>
                <a:ea typeface="HG丸ｺﾞｼｯｸM-PRO" pitchFamily="50" charset="-128"/>
              </a:rPr>
              <a:t>1990</a:t>
            </a:r>
            <a:r>
              <a:rPr lang="ja-JP" altLang="en-US" sz="1600">
                <a:solidFill>
                  <a:srgbClr val="4168A7"/>
                </a:solidFill>
                <a:latin typeface="Century Gothic" pitchFamily="34" charset="0"/>
                <a:ea typeface="HG丸ｺﾞｼｯｸM-PRO" pitchFamily="50" charset="-128"/>
              </a:rPr>
              <a:t>年</a:t>
            </a:r>
            <a:endParaRPr lang="en-US" altLang="ja-JP" sz="1600">
              <a:solidFill>
                <a:srgbClr val="4168A7"/>
              </a:solidFill>
              <a:latin typeface="Century Gothic" pitchFamily="34" charset="0"/>
              <a:ea typeface="HG丸ｺﾞｼｯｸM-PRO" pitchFamily="50" charset="-128"/>
            </a:endParaRPr>
          </a:p>
        </p:txBody>
      </p:sp>
      <p:sp>
        <p:nvSpPr>
          <p:cNvPr id="5127" name="テキスト ボックス 27"/>
          <p:cNvSpPr txBox="1">
            <a:spLocks noChangeArrowheads="1"/>
          </p:cNvSpPr>
          <p:nvPr/>
        </p:nvSpPr>
        <p:spPr bwMode="auto">
          <a:xfrm>
            <a:off x="6357938"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4168A7"/>
                </a:solidFill>
                <a:latin typeface="Century Gothic" pitchFamily="34" charset="0"/>
                <a:ea typeface="HG丸ｺﾞｼｯｸM-PRO" pitchFamily="50" charset="-128"/>
              </a:rPr>
              <a:t>2000</a:t>
            </a:r>
            <a:r>
              <a:rPr lang="ja-JP" altLang="en-US" sz="1600">
                <a:solidFill>
                  <a:srgbClr val="4168A7"/>
                </a:solidFill>
                <a:latin typeface="Century Gothic" pitchFamily="34" charset="0"/>
                <a:ea typeface="HG丸ｺﾞｼｯｸM-PRO" pitchFamily="50" charset="-128"/>
              </a:rPr>
              <a:t>年</a:t>
            </a:r>
            <a:endParaRPr lang="en-US" altLang="ja-JP" sz="1600">
              <a:solidFill>
                <a:srgbClr val="4168A7"/>
              </a:solidFill>
              <a:latin typeface="Century Gothic" pitchFamily="34" charset="0"/>
              <a:ea typeface="HG丸ｺﾞｼｯｸM-PRO" pitchFamily="50" charset="-128"/>
            </a:endParaRPr>
          </a:p>
        </p:txBody>
      </p:sp>
      <p:sp>
        <p:nvSpPr>
          <p:cNvPr id="5128" name="テキスト ボックス 34"/>
          <p:cNvSpPr txBox="1">
            <a:spLocks noChangeArrowheads="1"/>
          </p:cNvSpPr>
          <p:nvPr/>
        </p:nvSpPr>
        <p:spPr bwMode="auto">
          <a:xfrm>
            <a:off x="0" y="1000125"/>
            <a:ext cx="203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4168A7"/>
                </a:solidFill>
                <a:latin typeface="Century Gothic" pitchFamily="34" charset="0"/>
                <a:ea typeface="HG丸ｺﾞｼｯｸM-PRO" pitchFamily="50" charset="-128"/>
              </a:rPr>
              <a:t>クライアントの機能</a:t>
            </a:r>
            <a:endParaRPr lang="en-US" altLang="ja-JP" sz="1600">
              <a:solidFill>
                <a:srgbClr val="4168A7"/>
              </a:solidFill>
              <a:latin typeface="Century Gothic" pitchFamily="34" charset="0"/>
              <a:ea typeface="HG丸ｺﾞｼｯｸM-PRO" pitchFamily="50" charset="-128"/>
            </a:endParaRPr>
          </a:p>
        </p:txBody>
      </p:sp>
      <p:grpSp>
        <p:nvGrpSpPr>
          <p:cNvPr id="5129" name="グループ化 26"/>
          <p:cNvGrpSpPr>
            <a:grpSpLocks/>
          </p:cNvGrpSpPr>
          <p:nvPr/>
        </p:nvGrpSpPr>
        <p:grpSpPr bwMode="auto">
          <a:xfrm>
            <a:off x="642938" y="4500563"/>
            <a:ext cx="2809875" cy="1195387"/>
            <a:chOff x="642938" y="4500563"/>
            <a:chExt cx="2809875" cy="1195387"/>
          </a:xfrm>
        </p:grpSpPr>
        <p:cxnSp>
          <p:nvCxnSpPr>
            <p:cNvPr id="5168" name="直線コネクタ 29"/>
            <p:cNvCxnSpPr>
              <a:cxnSpLocks noChangeShapeType="1"/>
            </p:cNvCxnSpPr>
            <p:nvPr/>
          </p:nvCxnSpPr>
          <p:spPr bwMode="auto">
            <a:xfrm>
              <a:off x="2714625" y="5429250"/>
              <a:ext cx="5715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149" name="Oval 15"/>
            <p:cNvSpPr>
              <a:spLocks noChangeArrowheads="1"/>
            </p:cNvSpPr>
            <p:nvPr/>
          </p:nvSpPr>
          <p:spPr bwMode="auto">
            <a:xfrm>
              <a:off x="642938" y="4500563"/>
              <a:ext cx="1169987" cy="1195387"/>
            </a:xfrm>
            <a:prstGeom prst="ellipse">
              <a:avLst/>
            </a:prstGeom>
            <a:solidFill>
              <a:schemeClr val="accent4"/>
            </a:solidFill>
            <a:ln w="9525">
              <a:noFill/>
              <a:round/>
              <a:headEnd/>
              <a:tailEnd/>
            </a:ln>
          </p:spPr>
          <p:txBody>
            <a:bodyPr wrap="none" anchor="ctr"/>
            <a:lstStyle/>
            <a:p>
              <a:pPr algn="ctr">
                <a:defRPr/>
              </a:pPr>
              <a:r>
                <a:rPr lang="ja-JP" altLang="en-US" sz="1400">
                  <a:solidFill>
                    <a:schemeClr val="bg1"/>
                  </a:solidFill>
                  <a:latin typeface="Century Gothic" pitchFamily="34" charset="0"/>
                  <a:ea typeface="HG丸ｺﾞｼｯｸM-PRO" pitchFamily="50" charset="-128"/>
                </a:rPr>
                <a:t>ダム端末</a:t>
              </a:r>
            </a:p>
          </p:txBody>
        </p:sp>
        <p:pic>
          <p:nvPicPr>
            <p:cNvPr id="5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4786313"/>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0375" y="5214938"/>
              <a:ext cx="45243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角丸四角形 16"/>
          <p:cNvSpPr/>
          <p:nvPr/>
        </p:nvSpPr>
        <p:spPr>
          <a:xfrm>
            <a:off x="3000375" y="5857875"/>
            <a:ext cx="1931665" cy="357188"/>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accent1">
                    <a:lumMod val="50000"/>
                  </a:schemeClr>
                </a:solidFill>
              </a:rPr>
              <a:t>クライアント</a:t>
            </a:r>
            <a:r>
              <a:rPr lang="en-US" altLang="ja-JP" sz="1200" dirty="0">
                <a:solidFill>
                  <a:schemeClr val="accent1">
                    <a:lumMod val="50000"/>
                  </a:schemeClr>
                </a:solidFill>
              </a:rPr>
              <a:t>/</a:t>
            </a:r>
            <a:r>
              <a:rPr lang="ja-JP" altLang="en-US" sz="1200" dirty="0">
                <a:solidFill>
                  <a:schemeClr val="accent1">
                    <a:lumMod val="50000"/>
                  </a:schemeClr>
                </a:solidFill>
              </a:rPr>
              <a:t>サーバー</a:t>
            </a:r>
          </a:p>
        </p:txBody>
      </p:sp>
      <p:sp>
        <p:nvSpPr>
          <p:cNvPr id="18" name="角丸四角形 17"/>
          <p:cNvSpPr/>
          <p:nvPr/>
        </p:nvSpPr>
        <p:spPr>
          <a:xfrm>
            <a:off x="428625" y="5857875"/>
            <a:ext cx="2500313" cy="357188"/>
          </a:xfrm>
          <a:prstGeom prst="roundRect">
            <a:avLst>
              <a:gd name="adj" fmla="val 7657"/>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rgbClr val="0070C0"/>
                </a:solidFill>
              </a:rPr>
              <a:t>メインフレーム</a:t>
            </a:r>
          </a:p>
        </p:txBody>
      </p:sp>
      <p:sp>
        <p:nvSpPr>
          <p:cNvPr id="19" name="角丸四角形 18"/>
          <p:cNvSpPr/>
          <p:nvPr/>
        </p:nvSpPr>
        <p:spPr>
          <a:xfrm>
            <a:off x="6697663" y="5857875"/>
            <a:ext cx="2303462" cy="357188"/>
          </a:xfrm>
          <a:prstGeom prst="roundRect">
            <a:avLst>
              <a:gd name="adj" fmla="val 7657"/>
            </a:avLst>
          </a:prstGeom>
          <a:noFill/>
          <a:ln>
            <a:solidFill>
              <a:srgbClr val="FF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rgbClr val="FF9900"/>
                </a:solidFill>
              </a:rPr>
              <a:t>RIA/</a:t>
            </a:r>
            <a:r>
              <a:rPr lang="ja-JP" altLang="en-US" sz="1200" smtClean="0">
                <a:solidFill>
                  <a:srgbClr val="FF9900"/>
                </a:solidFill>
              </a:rPr>
              <a:t>クラウド</a:t>
            </a:r>
            <a:endParaRPr lang="ja-JP" altLang="en-US" sz="1200" dirty="0">
              <a:solidFill>
                <a:srgbClr val="FF9900"/>
              </a:solidFill>
            </a:endParaRPr>
          </a:p>
        </p:txBody>
      </p:sp>
      <p:grpSp>
        <p:nvGrpSpPr>
          <p:cNvPr id="2" name="グループ化 1"/>
          <p:cNvGrpSpPr/>
          <p:nvPr/>
        </p:nvGrpSpPr>
        <p:grpSpPr>
          <a:xfrm>
            <a:off x="1496599" y="2428875"/>
            <a:ext cx="3116403" cy="1844558"/>
            <a:chOff x="1554022" y="2428875"/>
            <a:chExt cx="3116403" cy="1844558"/>
          </a:xfrm>
        </p:grpSpPr>
        <p:sp>
          <p:nvSpPr>
            <p:cNvPr id="5146" name="Oval 14"/>
            <p:cNvSpPr>
              <a:spLocks noChangeArrowheads="1"/>
            </p:cNvSpPr>
            <p:nvPr/>
          </p:nvSpPr>
          <p:spPr bwMode="auto">
            <a:xfrm>
              <a:off x="3500438" y="2428875"/>
              <a:ext cx="1169987" cy="1195388"/>
            </a:xfrm>
            <a:prstGeom prst="ellipse">
              <a:avLst/>
            </a:prstGeom>
            <a:solidFill>
              <a:schemeClr val="accent4"/>
            </a:solidFill>
            <a:ln w="9525">
              <a:noFill/>
              <a:round/>
              <a:headEnd/>
              <a:tailEnd/>
            </a:ln>
          </p:spPr>
          <p:txBody>
            <a:bodyPr wrap="none" anchor="ctr"/>
            <a:lstStyle/>
            <a:p>
              <a:pPr algn="ctr">
                <a:defRPr/>
              </a:pPr>
              <a:r>
                <a:rPr lang="ja-JP" altLang="en-US" sz="1400">
                  <a:solidFill>
                    <a:schemeClr val="bg1"/>
                  </a:solidFill>
                  <a:latin typeface="Century Gothic" pitchFamily="34" charset="0"/>
                  <a:ea typeface="HG丸ｺﾞｼｯｸM-PRO" pitchFamily="50" charset="-128"/>
                </a:rPr>
                <a:t>ファット</a:t>
              </a:r>
              <a:endParaRPr lang="en-US" altLang="ja-JP" sz="1400">
                <a:solidFill>
                  <a:schemeClr val="bg1"/>
                </a:solidFill>
                <a:latin typeface="Century Gothic" pitchFamily="34" charset="0"/>
                <a:ea typeface="HG丸ｺﾞｼｯｸM-PRO" pitchFamily="50" charset="-128"/>
              </a:endParaRPr>
            </a:p>
            <a:p>
              <a:pPr algn="ctr">
                <a:defRPr/>
              </a:pPr>
              <a:r>
                <a:rPr lang="ja-JP" altLang="en-US" sz="1400">
                  <a:solidFill>
                    <a:schemeClr val="bg1"/>
                  </a:solidFill>
                  <a:latin typeface="Century Gothic" pitchFamily="34" charset="0"/>
                  <a:ea typeface="HG丸ｺﾞｼｯｸM-PRO" pitchFamily="50" charset="-128"/>
                </a:rPr>
                <a:t>クライアント</a:t>
              </a:r>
            </a:p>
          </p:txBody>
        </p:sp>
        <p:sp>
          <p:nvSpPr>
            <p:cNvPr id="20" name="AutoShape 16"/>
            <p:cNvSpPr>
              <a:spLocks noChangeArrowheads="1"/>
            </p:cNvSpPr>
            <p:nvPr/>
          </p:nvSpPr>
          <p:spPr bwMode="auto">
            <a:xfrm rot="19411340">
              <a:off x="1554022" y="3790833"/>
              <a:ext cx="2209384" cy="482600"/>
            </a:xfrm>
            <a:prstGeom prst="rightArrow">
              <a:avLst>
                <a:gd name="adj1" fmla="val 59324"/>
                <a:gd name="adj2" fmla="val 69930"/>
              </a:avLst>
            </a:prstGeom>
            <a:solidFill>
              <a:schemeClr val="accent4">
                <a:lumMod val="60000"/>
                <a:lumOff val="40000"/>
              </a:schemeClr>
            </a:solidFill>
            <a:ln w="28575">
              <a:noFill/>
              <a:miter lim="800000"/>
              <a:headEnd/>
              <a:tailEnd/>
            </a:ln>
          </p:spPr>
          <p:txBody>
            <a:bodyPr wrap="none" anchor="ctr"/>
            <a:lstStyle/>
            <a:p>
              <a:pPr>
                <a:defRPr/>
              </a:pPr>
              <a:endParaRPr lang="ja-JP" altLang="en-US">
                <a:latin typeface="Century Gothic" pitchFamily="34" charset="0"/>
                <a:ea typeface="HG丸ｺﾞｼｯｸM-PRO" pitchFamily="50" charset="-128"/>
              </a:endParaRPr>
            </a:p>
          </p:txBody>
        </p:sp>
      </p:grpSp>
      <p:grpSp>
        <p:nvGrpSpPr>
          <p:cNvPr id="3" name="グループ化 2"/>
          <p:cNvGrpSpPr/>
          <p:nvPr/>
        </p:nvGrpSpPr>
        <p:grpSpPr>
          <a:xfrm>
            <a:off x="4418687" y="3463436"/>
            <a:ext cx="1408753" cy="1732452"/>
            <a:chOff x="4476110" y="3463436"/>
            <a:chExt cx="1408753" cy="1732452"/>
          </a:xfrm>
        </p:grpSpPr>
        <p:sp>
          <p:nvSpPr>
            <p:cNvPr id="5144" name="Oval 13"/>
            <p:cNvSpPr>
              <a:spLocks noChangeArrowheads="1"/>
            </p:cNvSpPr>
            <p:nvPr/>
          </p:nvSpPr>
          <p:spPr bwMode="auto">
            <a:xfrm>
              <a:off x="4714875" y="4000500"/>
              <a:ext cx="1169988" cy="1195388"/>
            </a:xfrm>
            <a:prstGeom prst="ellipse">
              <a:avLst/>
            </a:prstGeom>
            <a:solidFill>
              <a:schemeClr val="accent4"/>
            </a:solidFill>
            <a:ln w="9525">
              <a:noFill/>
              <a:round/>
              <a:headEnd/>
              <a:tailEnd/>
            </a:ln>
          </p:spPr>
          <p:txBody>
            <a:bodyPr wrap="none" anchor="ctr"/>
            <a:lstStyle/>
            <a:p>
              <a:pPr algn="ctr">
                <a:defRPr/>
              </a:pPr>
              <a:r>
                <a:rPr lang="en-US" altLang="ja-JP" sz="1400">
                  <a:solidFill>
                    <a:schemeClr val="bg1"/>
                  </a:solidFill>
                  <a:latin typeface="Century Gothic" pitchFamily="34" charset="0"/>
                  <a:ea typeface="HG丸ｺﾞｼｯｸM-PRO" pitchFamily="50" charset="-128"/>
                </a:rPr>
                <a:t>HTML</a:t>
              </a:r>
            </a:p>
            <a:p>
              <a:pPr algn="ctr">
                <a:defRPr/>
              </a:pPr>
              <a:r>
                <a:rPr lang="ja-JP" altLang="en-US" sz="1400">
                  <a:solidFill>
                    <a:schemeClr val="bg1"/>
                  </a:solidFill>
                  <a:latin typeface="Century Gothic" pitchFamily="34" charset="0"/>
                  <a:ea typeface="HG丸ｺﾞｼｯｸM-PRO" pitchFamily="50" charset="-128"/>
                </a:rPr>
                <a:t>クライアント</a:t>
              </a:r>
            </a:p>
          </p:txBody>
        </p:sp>
        <p:sp>
          <p:nvSpPr>
            <p:cNvPr id="21" name="AutoShape 16"/>
            <p:cNvSpPr>
              <a:spLocks noChangeArrowheads="1"/>
            </p:cNvSpPr>
            <p:nvPr/>
          </p:nvSpPr>
          <p:spPr bwMode="auto">
            <a:xfrm rot="2856712">
              <a:off x="4375669" y="3563877"/>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p:spPr>
          <p:txBody>
            <a:bodyPr wrap="none" anchor="ctr"/>
            <a:lstStyle/>
            <a:p>
              <a:pPr>
                <a:defRPr/>
              </a:pPr>
              <a:endParaRPr lang="ja-JP" altLang="en-US">
                <a:latin typeface="Century Gothic" pitchFamily="34" charset="0"/>
                <a:ea typeface="HG丸ｺﾞｼｯｸM-PRO" pitchFamily="50" charset="-128"/>
              </a:endParaRPr>
            </a:p>
          </p:txBody>
        </p:sp>
      </p:grpSp>
      <p:grpSp>
        <p:nvGrpSpPr>
          <p:cNvPr id="5135" name="グループ化 30"/>
          <p:cNvGrpSpPr>
            <a:grpSpLocks/>
          </p:cNvGrpSpPr>
          <p:nvPr/>
        </p:nvGrpSpPr>
        <p:grpSpPr bwMode="auto">
          <a:xfrm>
            <a:off x="5799549" y="1714500"/>
            <a:ext cx="1599516" cy="2423346"/>
            <a:chOff x="5856972" y="1714500"/>
            <a:chExt cx="1599516" cy="2423346"/>
          </a:xfrm>
        </p:grpSpPr>
        <p:sp>
          <p:nvSpPr>
            <p:cNvPr id="5142" name="Oval 12"/>
            <p:cNvSpPr>
              <a:spLocks noChangeArrowheads="1"/>
            </p:cNvSpPr>
            <p:nvPr/>
          </p:nvSpPr>
          <p:spPr bwMode="auto">
            <a:xfrm>
              <a:off x="6286500" y="1714500"/>
              <a:ext cx="1169988" cy="1195388"/>
            </a:xfrm>
            <a:prstGeom prst="ellipse">
              <a:avLst/>
            </a:prstGeom>
            <a:solidFill>
              <a:schemeClr val="accent3"/>
            </a:solidFill>
            <a:ln w="9525">
              <a:noFill/>
              <a:round/>
              <a:headEnd/>
              <a:tailEnd/>
            </a:ln>
          </p:spPr>
          <p:txBody>
            <a:bodyPr wrap="none" anchor="ctr"/>
            <a:lstStyle/>
            <a:p>
              <a:pPr algn="ctr">
                <a:defRPr/>
              </a:pPr>
              <a:r>
                <a:rPr lang="en-US" altLang="ja-JP" sz="1400">
                  <a:solidFill>
                    <a:schemeClr val="bg1"/>
                  </a:solidFill>
                  <a:latin typeface="Century Gothic" pitchFamily="34" charset="0"/>
                  <a:ea typeface="HG丸ｺﾞｼｯｸM-PRO" pitchFamily="50" charset="-128"/>
                </a:rPr>
                <a:t>Flash</a:t>
              </a:r>
              <a:r>
                <a:rPr lang="ja-JP" altLang="en-US" sz="1400" smtClean="0">
                  <a:solidFill>
                    <a:schemeClr val="bg1"/>
                  </a:solidFill>
                  <a:latin typeface="Century Gothic" pitchFamily="34" charset="0"/>
                  <a:ea typeface="HG丸ｺﾞｼｯｸM-PRO" pitchFamily="50" charset="-128"/>
                </a:rPr>
                <a:t>などの</a:t>
              </a:r>
              <a:endParaRPr lang="en-US" altLang="ja-JP" sz="1400" smtClean="0">
                <a:solidFill>
                  <a:schemeClr val="bg1"/>
                </a:solidFill>
                <a:latin typeface="Century Gothic" pitchFamily="34" charset="0"/>
                <a:ea typeface="HG丸ｺﾞｼｯｸM-PRO" pitchFamily="50" charset="-128"/>
              </a:endParaRPr>
            </a:p>
            <a:p>
              <a:pPr algn="ctr">
                <a:defRPr/>
              </a:pPr>
              <a:r>
                <a:rPr lang="ja-JP" altLang="en-US" sz="1400">
                  <a:solidFill>
                    <a:schemeClr val="bg1"/>
                  </a:solidFill>
                  <a:latin typeface="Century Gothic" pitchFamily="34" charset="0"/>
                  <a:ea typeface="HG丸ｺﾞｼｯｸM-PRO" pitchFamily="50" charset="-128"/>
                </a:rPr>
                <a:t>プラグイン</a:t>
              </a:r>
              <a:endParaRPr lang="ja-JP" altLang="en-US" sz="1400" dirty="0">
                <a:solidFill>
                  <a:schemeClr val="bg1"/>
                </a:solidFill>
                <a:latin typeface="Century Gothic" pitchFamily="34" charset="0"/>
                <a:ea typeface="HG丸ｺﾞｼｯｸM-PRO" pitchFamily="50" charset="-128"/>
              </a:endParaRPr>
            </a:p>
          </p:txBody>
        </p:sp>
        <p:sp>
          <p:nvSpPr>
            <p:cNvPr id="5143" name="AutoShape 16"/>
            <p:cNvSpPr>
              <a:spLocks noChangeArrowheads="1"/>
            </p:cNvSpPr>
            <p:nvPr/>
          </p:nvSpPr>
          <p:spPr bwMode="auto">
            <a:xfrm rot="18420845">
              <a:off x="5405706" y="3203980"/>
              <a:ext cx="1385132" cy="482600"/>
            </a:xfrm>
            <a:prstGeom prst="rightArrow">
              <a:avLst>
                <a:gd name="adj1" fmla="val 59324"/>
                <a:gd name="adj2" fmla="val 45189"/>
              </a:avLst>
            </a:prstGeom>
            <a:solidFill>
              <a:schemeClr val="accent4">
                <a:lumMod val="60000"/>
                <a:lumOff val="40000"/>
              </a:schemeClr>
            </a:solidFill>
            <a:ln w="28575">
              <a:noFill/>
              <a:miter lim="800000"/>
              <a:headEnd/>
              <a:tailEnd/>
            </a:ln>
          </p:spPr>
          <p:txBody>
            <a:bodyPr wrap="none" anchor="ctr"/>
            <a:lstStyle/>
            <a:p>
              <a:pPr>
                <a:defRPr/>
              </a:pPr>
              <a:endParaRPr lang="ja-JP" altLang="en-US">
                <a:latin typeface="Century Gothic" pitchFamily="34" charset="0"/>
                <a:ea typeface="HG丸ｺﾞｼｯｸM-PRO" pitchFamily="50" charset="-128"/>
              </a:endParaRPr>
            </a:p>
          </p:txBody>
        </p:sp>
      </p:grpSp>
      <p:grpSp>
        <p:nvGrpSpPr>
          <p:cNvPr id="6" name="グループ化 31"/>
          <p:cNvGrpSpPr>
            <a:grpSpLocks/>
          </p:cNvGrpSpPr>
          <p:nvPr/>
        </p:nvGrpSpPr>
        <p:grpSpPr bwMode="auto">
          <a:xfrm>
            <a:off x="5906085" y="3214688"/>
            <a:ext cx="2278792" cy="1241577"/>
            <a:chOff x="5963508" y="3214688"/>
            <a:chExt cx="2278792" cy="1241577"/>
          </a:xfrm>
        </p:grpSpPr>
        <p:sp>
          <p:nvSpPr>
            <p:cNvPr id="5140" name="Oval 11"/>
            <p:cNvSpPr>
              <a:spLocks noChangeArrowheads="1"/>
            </p:cNvSpPr>
            <p:nvPr/>
          </p:nvSpPr>
          <p:spPr bwMode="auto">
            <a:xfrm>
              <a:off x="7072313" y="3214688"/>
              <a:ext cx="1169987" cy="1195387"/>
            </a:xfrm>
            <a:prstGeom prst="ellipse">
              <a:avLst/>
            </a:prstGeom>
            <a:solidFill>
              <a:srgbClr val="C00000"/>
            </a:solidFill>
            <a:ln w="9525">
              <a:noFill/>
              <a:round/>
              <a:headEnd/>
              <a:tailEnd/>
            </a:ln>
          </p:spPr>
          <p:txBody>
            <a:bodyPr wrap="none" anchor="ctr"/>
            <a:lstStyle/>
            <a:p>
              <a:pPr algn="ctr">
                <a:defRPr/>
              </a:pPr>
              <a:r>
                <a:rPr lang="en-US" altLang="ja-JP" sz="3200" dirty="0" smtClean="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3" name="AutoShape 16"/>
            <p:cNvSpPr>
              <a:spLocks noChangeArrowheads="1"/>
            </p:cNvSpPr>
            <p:nvPr/>
          </p:nvSpPr>
          <p:spPr bwMode="auto">
            <a:xfrm rot="20368471">
              <a:off x="5963508" y="3973665"/>
              <a:ext cx="1150117" cy="482600"/>
            </a:xfrm>
            <a:prstGeom prst="rightArrow">
              <a:avLst>
                <a:gd name="adj1" fmla="val 59324"/>
                <a:gd name="adj2" fmla="val 45182"/>
              </a:avLst>
            </a:prstGeom>
            <a:solidFill>
              <a:srgbClr val="C00000"/>
            </a:solidFill>
            <a:ln w="28575">
              <a:noFill/>
              <a:miter lim="800000"/>
              <a:headEnd/>
              <a:tailEnd/>
            </a:ln>
          </p:spPr>
          <p:txBody>
            <a:bodyPr wrap="none" anchor="ctr"/>
            <a:lstStyle/>
            <a:p>
              <a:pPr>
                <a:defRPr/>
              </a:pPr>
              <a:endParaRPr lang="ja-JP" altLang="en-US">
                <a:latin typeface="Century Gothic" pitchFamily="34" charset="0"/>
                <a:ea typeface="HG丸ｺﾞｼｯｸM-PRO" pitchFamily="50" charset="-128"/>
              </a:endParaRPr>
            </a:p>
          </p:txBody>
        </p:sp>
      </p:grpSp>
      <p:sp>
        <p:nvSpPr>
          <p:cNvPr id="35" name="角丸四角形 34"/>
          <p:cNvSpPr/>
          <p:nvPr/>
        </p:nvSpPr>
        <p:spPr>
          <a:xfrm>
            <a:off x="5000067" y="5857875"/>
            <a:ext cx="1643622" cy="357188"/>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accent1">
                    <a:lumMod val="50000"/>
                  </a:schemeClr>
                </a:solidFill>
              </a:rPr>
              <a:t>Web</a:t>
            </a:r>
            <a:r>
              <a:rPr lang="ja-JP" altLang="en-US" sz="1200" smtClean="0">
                <a:solidFill>
                  <a:schemeClr val="accent1">
                    <a:lumMod val="50000"/>
                  </a:schemeClr>
                </a:solidFill>
              </a:rPr>
              <a:t>システム</a:t>
            </a:r>
            <a:endParaRPr lang="ja-JP" altLang="en-US" sz="1200" dirty="0">
              <a:solidFill>
                <a:schemeClr val="accent1">
                  <a:lumMod val="50000"/>
                </a:schemeClr>
              </a:solidFill>
            </a:endParaRPr>
          </a:p>
        </p:txBody>
      </p:sp>
      <p:grpSp>
        <p:nvGrpSpPr>
          <p:cNvPr id="4" name="グループ化 3"/>
          <p:cNvGrpSpPr/>
          <p:nvPr/>
        </p:nvGrpSpPr>
        <p:grpSpPr>
          <a:xfrm>
            <a:off x="8021682" y="1404464"/>
            <a:ext cx="1090759" cy="1917603"/>
            <a:chOff x="8021682" y="1404464"/>
            <a:chExt cx="1090759" cy="1917603"/>
          </a:xfrm>
        </p:grpSpPr>
        <p:sp>
          <p:nvSpPr>
            <p:cNvPr id="37" name="AutoShape 16"/>
            <p:cNvSpPr>
              <a:spLocks noChangeArrowheads="1"/>
            </p:cNvSpPr>
            <p:nvPr/>
          </p:nvSpPr>
          <p:spPr bwMode="auto">
            <a:xfrm rot="18124087">
              <a:off x="7687923" y="2505709"/>
              <a:ext cx="1150117" cy="482600"/>
            </a:xfrm>
            <a:prstGeom prst="rightArrow">
              <a:avLst>
                <a:gd name="adj1" fmla="val 59324"/>
                <a:gd name="adj2" fmla="val 45182"/>
              </a:avLst>
            </a:prstGeom>
            <a:solidFill>
              <a:srgbClr val="C00000"/>
            </a:solidFill>
            <a:ln w="28575">
              <a:noFill/>
              <a:miter lim="800000"/>
              <a:headEnd/>
              <a:tailEnd/>
            </a:ln>
          </p:spPr>
          <p:txBody>
            <a:bodyPr wrap="none" anchor="ctr"/>
            <a:lstStyle/>
            <a:p>
              <a:pPr>
                <a:defRPr/>
              </a:pPr>
              <a:endParaRPr lang="ja-JP" altLang="en-US">
                <a:latin typeface="Century Gothic" pitchFamily="34" charset="0"/>
                <a:ea typeface="HG丸ｺﾞｼｯｸM-PRO" pitchFamily="50" charset="-128"/>
              </a:endParaRPr>
            </a:p>
          </p:txBody>
        </p:sp>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1274" y="1404464"/>
              <a:ext cx="971167" cy="72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7068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タイトル 1"/>
          <p:cNvSpPr>
            <a:spLocks noGrp="1"/>
          </p:cNvSpPr>
          <p:nvPr>
            <p:ph type="title"/>
          </p:nvPr>
        </p:nvSpPr>
        <p:spPr/>
        <p:txBody>
          <a:bodyPr/>
          <a:lstStyle/>
          <a:p>
            <a:r>
              <a:rPr lang="ja-JP" altLang="en-US" dirty="0" smtClean="0">
                <a:latin typeface="Arial" charset="0"/>
                <a:ea typeface="ＭＳ Ｐゴシック" charset="0"/>
              </a:rPr>
              <a:t>ブラウザの</a:t>
            </a:r>
            <a:r>
              <a:rPr lang="ja-JP" altLang="en-US" dirty="0">
                <a:latin typeface="Arial" charset="0"/>
                <a:ea typeface="ＭＳ Ｐゴシック" charset="0"/>
              </a:rPr>
              <a:t>系譜</a:t>
            </a:r>
          </a:p>
        </p:txBody>
      </p:sp>
      <p:cxnSp>
        <p:nvCxnSpPr>
          <p:cNvPr id="18441" name="直線矢印コネクタ 4"/>
          <p:cNvCxnSpPr>
            <a:cxnSpLocks noChangeShapeType="1"/>
          </p:cNvCxnSpPr>
          <p:nvPr/>
        </p:nvCxnSpPr>
        <p:spPr bwMode="auto">
          <a:xfrm>
            <a:off x="357188" y="6286500"/>
            <a:ext cx="8643937" cy="1588"/>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8442" name="直線矢印コネクタ 5"/>
          <p:cNvCxnSpPr>
            <a:cxnSpLocks noChangeShapeType="1"/>
          </p:cNvCxnSpPr>
          <p:nvPr/>
        </p:nvCxnSpPr>
        <p:spPr bwMode="auto">
          <a:xfrm flipV="1">
            <a:off x="357188" y="1268760"/>
            <a:ext cx="0" cy="5017740"/>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sp>
        <p:nvSpPr>
          <p:cNvPr id="18443" name="テキスト ボックス 26"/>
          <p:cNvSpPr txBox="1">
            <a:spLocks noChangeArrowheads="1"/>
          </p:cNvSpPr>
          <p:nvPr/>
        </p:nvSpPr>
        <p:spPr bwMode="auto">
          <a:xfrm>
            <a:off x="357188"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1990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18444" name="テキスト ボックス 27"/>
          <p:cNvSpPr txBox="1">
            <a:spLocks noChangeArrowheads="1"/>
          </p:cNvSpPr>
          <p:nvPr/>
        </p:nvSpPr>
        <p:spPr bwMode="auto">
          <a:xfrm>
            <a:off x="4572000"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2000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2" name="正方形/長方形 1"/>
          <p:cNvSpPr/>
          <p:nvPr/>
        </p:nvSpPr>
        <p:spPr bwMode="auto">
          <a:xfrm>
            <a:off x="538411" y="56927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Mosaic</a:t>
            </a:r>
            <a:endParaRPr kumimoji="0" lang="ja-JP" altLang="en-US" sz="1400" b="0" i="0" u="none" strike="noStrike" cap="none" normalizeH="0" dirty="0" smtClean="0">
              <a:ln>
                <a:noFill/>
              </a:ln>
              <a:solidFill>
                <a:schemeClr val="bg1"/>
              </a:solidFill>
              <a:effectLst/>
              <a:latin typeface="+mn-lt"/>
              <a:ea typeface="+mn-ea"/>
            </a:endParaRPr>
          </a:p>
        </p:txBody>
      </p:sp>
      <p:sp>
        <p:nvSpPr>
          <p:cNvPr id="35" name="正方形/長方形 34"/>
          <p:cNvSpPr/>
          <p:nvPr/>
        </p:nvSpPr>
        <p:spPr bwMode="auto">
          <a:xfrm>
            <a:off x="4057302" y="5406564"/>
            <a:ext cx="1403400" cy="536937"/>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KHTML/KJS</a:t>
            </a:r>
            <a:endParaRPr kumimoji="0" lang="ja-JP" altLang="en-US" sz="1400" b="0" i="0" u="none" strike="noStrike" cap="none" normalizeH="0" dirty="0" smtClean="0">
              <a:ln>
                <a:noFill/>
              </a:ln>
              <a:solidFill>
                <a:schemeClr val="bg1"/>
              </a:solidFill>
              <a:effectLst/>
              <a:latin typeface="+mn-lt"/>
              <a:ea typeface="+mn-ea"/>
            </a:endParaRPr>
          </a:p>
        </p:txBody>
      </p:sp>
      <p:grpSp>
        <p:nvGrpSpPr>
          <p:cNvPr id="16" name="グループ化 15"/>
          <p:cNvGrpSpPr/>
          <p:nvPr/>
        </p:nvGrpSpPr>
        <p:grpSpPr>
          <a:xfrm>
            <a:off x="830866" y="2474923"/>
            <a:ext cx="1474698" cy="1087966"/>
            <a:chOff x="830866" y="2474923"/>
            <a:chExt cx="1474698" cy="1087966"/>
          </a:xfrm>
        </p:grpSpPr>
        <p:sp>
          <p:nvSpPr>
            <p:cNvPr id="42" name="右矢印 37"/>
            <p:cNvSpPr>
              <a:spLocks noChangeArrowheads="1"/>
            </p:cNvSpPr>
            <p:nvPr/>
          </p:nvSpPr>
          <p:spPr bwMode="auto">
            <a:xfrm rot="3355761">
              <a:off x="1664214" y="2921539"/>
              <a:ext cx="630238" cy="65246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38" name="正方形/長方形 37"/>
            <p:cNvSpPr/>
            <p:nvPr/>
          </p:nvSpPr>
          <p:spPr bwMode="auto">
            <a:xfrm>
              <a:off x="830866" y="2474923"/>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Gecko</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5" name="グループ化 14"/>
          <p:cNvGrpSpPr/>
          <p:nvPr/>
        </p:nvGrpSpPr>
        <p:grpSpPr>
          <a:xfrm>
            <a:off x="1212479" y="2053511"/>
            <a:ext cx="4330101" cy="980841"/>
            <a:chOff x="1212479" y="2053511"/>
            <a:chExt cx="4330101" cy="980841"/>
          </a:xfrm>
        </p:grpSpPr>
        <p:sp>
          <p:nvSpPr>
            <p:cNvPr id="14356" name="右矢印 37"/>
            <p:cNvSpPr>
              <a:spLocks noChangeArrowheads="1"/>
            </p:cNvSpPr>
            <p:nvPr/>
          </p:nvSpPr>
          <p:spPr bwMode="auto">
            <a:xfrm rot="19132620">
              <a:off x="1212479" y="2383477"/>
              <a:ext cx="433010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5" name="正方形/長方形 44"/>
            <p:cNvSpPr/>
            <p:nvPr/>
          </p:nvSpPr>
          <p:spPr bwMode="auto">
            <a:xfrm>
              <a:off x="3275756" y="2053511"/>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Firefox</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9" name="グループ化 18"/>
          <p:cNvGrpSpPr/>
          <p:nvPr/>
        </p:nvGrpSpPr>
        <p:grpSpPr>
          <a:xfrm>
            <a:off x="6400124" y="1149883"/>
            <a:ext cx="2265893" cy="4195977"/>
            <a:chOff x="6400124" y="1149883"/>
            <a:chExt cx="2265893" cy="4195977"/>
          </a:xfrm>
        </p:grpSpPr>
        <p:sp>
          <p:nvSpPr>
            <p:cNvPr id="14373" name="右矢印 37"/>
            <p:cNvSpPr>
              <a:spLocks noChangeArrowheads="1"/>
            </p:cNvSpPr>
            <p:nvPr/>
          </p:nvSpPr>
          <p:spPr bwMode="auto">
            <a:xfrm rot="17297413">
              <a:off x="5327691" y="2684916"/>
              <a:ext cx="4195977" cy="112591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9" name="正方形/長方形 48"/>
            <p:cNvSpPr/>
            <p:nvPr/>
          </p:nvSpPr>
          <p:spPr bwMode="auto">
            <a:xfrm>
              <a:off x="7262617" y="14566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err="1" smtClean="0">
                  <a:solidFill>
                    <a:schemeClr val="bg1"/>
                  </a:solidFill>
                  <a:latin typeface="+mn-lt"/>
                  <a:ea typeface="+mn-ea"/>
                </a:rPr>
                <a:t>Tizen</a:t>
              </a:r>
              <a:endParaRPr kumimoji="0" lang="ja-JP" altLang="en-US" sz="1400" b="0" i="0" u="none" strike="noStrike" cap="none" normalizeH="0" dirty="0" smtClean="0">
                <a:ln>
                  <a:noFill/>
                </a:ln>
                <a:solidFill>
                  <a:schemeClr val="bg1"/>
                </a:solidFill>
                <a:effectLst/>
                <a:latin typeface="+mn-lt"/>
                <a:ea typeface="+mn-ea"/>
              </a:endParaRPr>
            </a:p>
          </p:txBody>
        </p:sp>
        <p:sp>
          <p:nvSpPr>
            <p:cNvPr id="50" name="正方形/長方形 49"/>
            <p:cNvSpPr/>
            <p:nvPr/>
          </p:nvSpPr>
          <p:spPr bwMode="auto">
            <a:xfrm>
              <a:off x="6908039" y="2491040"/>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Blackberry</a:t>
              </a:r>
              <a:endParaRPr kumimoji="0" lang="ja-JP" altLang="en-US" sz="1400" b="0" i="0" u="none" strike="noStrike" cap="none" normalizeH="0" dirty="0" smtClean="0">
                <a:ln>
                  <a:noFill/>
                </a:ln>
                <a:solidFill>
                  <a:schemeClr val="bg1"/>
                </a:solidFill>
                <a:effectLst/>
                <a:latin typeface="+mn-lt"/>
                <a:ea typeface="+mn-ea"/>
              </a:endParaRPr>
            </a:p>
          </p:txBody>
        </p:sp>
        <p:sp>
          <p:nvSpPr>
            <p:cNvPr id="51" name="正方形/長方形 50"/>
            <p:cNvSpPr/>
            <p:nvPr/>
          </p:nvSpPr>
          <p:spPr bwMode="auto">
            <a:xfrm>
              <a:off x="6719669" y="3008236"/>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Palm</a:t>
              </a:r>
              <a:endParaRPr kumimoji="0" lang="ja-JP" altLang="en-US" sz="1400" b="0" i="0" u="none" strike="noStrike" cap="none" normalizeH="0" dirty="0" smtClean="0">
                <a:ln>
                  <a:noFill/>
                </a:ln>
                <a:solidFill>
                  <a:schemeClr val="bg1"/>
                </a:solidFill>
                <a:effectLst/>
                <a:latin typeface="+mn-lt"/>
                <a:ea typeface="+mn-ea"/>
              </a:endParaRPr>
            </a:p>
          </p:txBody>
        </p:sp>
        <p:sp>
          <p:nvSpPr>
            <p:cNvPr id="52" name="正方形/長方形 51"/>
            <p:cNvSpPr/>
            <p:nvPr/>
          </p:nvSpPr>
          <p:spPr bwMode="auto">
            <a:xfrm>
              <a:off x="7097277" y="1973844"/>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Adobe AIR</a:t>
              </a:r>
              <a:endParaRPr kumimoji="0" lang="ja-JP" altLang="en-US" sz="1400" b="0" i="0" u="none" strike="noStrike" cap="none" normalizeH="0" dirty="0" smtClean="0">
                <a:ln>
                  <a:noFill/>
                </a:ln>
                <a:solidFill>
                  <a:schemeClr val="bg1"/>
                </a:solidFill>
                <a:effectLst/>
                <a:latin typeface="+mn-lt"/>
                <a:ea typeface="+mn-ea"/>
              </a:endParaRPr>
            </a:p>
          </p:txBody>
        </p:sp>
        <p:sp>
          <p:nvSpPr>
            <p:cNvPr id="53" name="正方形/長方形 52"/>
            <p:cNvSpPr/>
            <p:nvPr/>
          </p:nvSpPr>
          <p:spPr bwMode="auto">
            <a:xfrm>
              <a:off x="6400124" y="404262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Chrome</a:t>
              </a:r>
              <a:endParaRPr kumimoji="0" lang="ja-JP" altLang="en-US" sz="1400" b="0" i="0" u="none" strike="noStrike" cap="none" normalizeH="0" dirty="0" smtClean="0">
                <a:ln>
                  <a:noFill/>
                </a:ln>
                <a:solidFill>
                  <a:schemeClr val="bg1"/>
                </a:solidFill>
                <a:effectLst/>
                <a:latin typeface="+mn-lt"/>
                <a:ea typeface="+mn-ea"/>
              </a:endParaRPr>
            </a:p>
          </p:txBody>
        </p:sp>
        <p:sp>
          <p:nvSpPr>
            <p:cNvPr id="54" name="正方形/長方形 53"/>
            <p:cNvSpPr/>
            <p:nvPr/>
          </p:nvSpPr>
          <p:spPr bwMode="auto">
            <a:xfrm>
              <a:off x="6575653" y="3525432"/>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Android</a:t>
              </a:r>
              <a:endParaRPr kumimoji="0" lang="ja-JP" altLang="en-US" sz="1400" b="0" i="0" u="none" strike="noStrike" cap="none" normalizeH="0" dirty="0" smtClean="0">
                <a:ln>
                  <a:noFill/>
                </a:ln>
                <a:solidFill>
                  <a:schemeClr val="bg1"/>
                </a:solidFill>
                <a:effectLst/>
                <a:latin typeface="+mn-lt"/>
                <a:ea typeface="+mn-ea"/>
              </a:endParaRPr>
            </a:p>
          </p:txBody>
        </p:sp>
      </p:grpSp>
      <p:sp>
        <p:nvSpPr>
          <p:cNvPr id="55" name="正方形/長方形 54"/>
          <p:cNvSpPr/>
          <p:nvPr/>
        </p:nvSpPr>
        <p:spPr bwMode="auto">
          <a:xfrm>
            <a:off x="6228669" y="4559824"/>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Safari</a:t>
            </a:r>
            <a:endParaRPr kumimoji="0" lang="ja-JP" altLang="en-US" sz="1400" b="0" i="0" u="none" strike="noStrike" cap="none" normalizeH="0" dirty="0" smtClean="0">
              <a:ln>
                <a:noFill/>
              </a:ln>
              <a:solidFill>
                <a:schemeClr val="bg1"/>
              </a:solidFill>
              <a:effectLst/>
              <a:latin typeface="+mn-lt"/>
              <a:ea typeface="+mn-ea"/>
            </a:endParaRPr>
          </a:p>
        </p:txBody>
      </p:sp>
      <p:grpSp>
        <p:nvGrpSpPr>
          <p:cNvPr id="18" name="グループ化 17"/>
          <p:cNvGrpSpPr/>
          <p:nvPr/>
        </p:nvGrpSpPr>
        <p:grpSpPr>
          <a:xfrm>
            <a:off x="5460703" y="5348803"/>
            <a:ext cx="1967913" cy="652462"/>
            <a:chOff x="5460703" y="5348803"/>
            <a:chExt cx="1967913" cy="652462"/>
          </a:xfrm>
        </p:grpSpPr>
        <p:sp>
          <p:nvSpPr>
            <p:cNvPr id="37" name="正方形/長方形 36"/>
            <p:cNvSpPr/>
            <p:nvPr/>
          </p:nvSpPr>
          <p:spPr bwMode="auto">
            <a:xfrm>
              <a:off x="6025216" y="5406565"/>
              <a:ext cx="1403400" cy="536937"/>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Webkit</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(Apple)</a:t>
              </a:r>
              <a:endParaRPr kumimoji="0" lang="ja-JP" altLang="en-US" sz="1400" b="0" i="0" u="none" strike="noStrike" cap="none" normalizeH="0" dirty="0" smtClean="0">
                <a:ln>
                  <a:noFill/>
                </a:ln>
                <a:solidFill>
                  <a:schemeClr val="bg1"/>
                </a:solidFill>
                <a:effectLst/>
                <a:latin typeface="+mn-lt"/>
                <a:ea typeface="+mn-ea"/>
              </a:endParaRPr>
            </a:p>
          </p:txBody>
        </p:sp>
        <p:sp>
          <p:nvSpPr>
            <p:cNvPr id="56" name="右矢印 37"/>
            <p:cNvSpPr>
              <a:spLocks noChangeArrowheads="1"/>
            </p:cNvSpPr>
            <p:nvPr/>
          </p:nvSpPr>
          <p:spPr bwMode="auto">
            <a:xfrm>
              <a:off x="5460703" y="5348803"/>
              <a:ext cx="564514"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sp>
        <p:nvSpPr>
          <p:cNvPr id="58" name="右矢印 37"/>
          <p:cNvSpPr>
            <a:spLocks noChangeArrowheads="1"/>
          </p:cNvSpPr>
          <p:nvPr/>
        </p:nvSpPr>
        <p:spPr bwMode="auto">
          <a:xfrm rot="19154128">
            <a:off x="2761338" y="2424023"/>
            <a:ext cx="451844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nvGrpSpPr>
          <p:cNvPr id="13" name="グループ化 12"/>
          <p:cNvGrpSpPr/>
          <p:nvPr/>
        </p:nvGrpSpPr>
        <p:grpSpPr>
          <a:xfrm>
            <a:off x="1856570" y="4311848"/>
            <a:ext cx="1854755" cy="1203002"/>
            <a:chOff x="1856570" y="4311848"/>
            <a:chExt cx="1854755" cy="1203002"/>
          </a:xfrm>
        </p:grpSpPr>
        <p:sp>
          <p:nvSpPr>
            <p:cNvPr id="14352" name="右矢印 37"/>
            <p:cNvSpPr>
              <a:spLocks noChangeArrowheads="1"/>
            </p:cNvSpPr>
            <p:nvPr/>
          </p:nvSpPr>
          <p:spPr bwMode="auto">
            <a:xfrm rot="18954766">
              <a:off x="1856570" y="4862387"/>
              <a:ext cx="1077913" cy="652463"/>
            </a:xfrm>
            <a:prstGeom prst="rightArrow">
              <a:avLst>
                <a:gd name="adj1" fmla="val 50000"/>
                <a:gd name="adj2" fmla="val 49998"/>
              </a:avLst>
            </a:prstGeom>
            <a:pattFill prst="wdDnDiag">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3" name="正方形/長方形 42"/>
            <p:cNvSpPr/>
            <p:nvPr/>
          </p:nvSpPr>
          <p:spPr bwMode="auto">
            <a:xfrm>
              <a:off x="2307925"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Internet Explorer</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2" name="グループ化 11"/>
          <p:cNvGrpSpPr/>
          <p:nvPr/>
        </p:nvGrpSpPr>
        <p:grpSpPr>
          <a:xfrm>
            <a:off x="803337" y="4311848"/>
            <a:ext cx="1430929" cy="1245785"/>
            <a:chOff x="803337" y="4311848"/>
            <a:chExt cx="1430929" cy="1245785"/>
          </a:xfrm>
        </p:grpSpPr>
        <p:sp>
          <p:nvSpPr>
            <p:cNvPr id="57" name="右矢印 37"/>
            <p:cNvSpPr>
              <a:spLocks noChangeArrowheads="1"/>
            </p:cNvSpPr>
            <p:nvPr/>
          </p:nvSpPr>
          <p:spPr bwMode="auto">
            <a:xfrm rot="18100816">
              <a:off x="724380" y="4826212"/>
              <a:ext cx="810378" cy="652463"/>
            </a:xfrm>
            <a:prstGeom prst="rightArrow">
              <a:avLst>
                <a:gd name="adj1" fmla="val 50000"/>
                <a:gd name="adj2" fmla="val 49998"/>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4" name="正方形/長方形 43"/>
            <p:cNvSpPr/>
            <p:nvPr/>
          </p:nvSpPr>
          <p:spPr bwMode="auto">
            <a:xfrm>
              <a:off x="830866"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NetScape</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7" name="グループ化 16"/>
          <p:cNvGrpSpPr/>
          <p:nvPr/>
        </p:nvGrpSpPr>
        <p:grpSpPr>
          <a:xfrm>
            <a:off x="4057303" y="3550836"/>
            <a:ext cx="1403400" cy="1182424"/>
            <a:chOff x="4057303" y="3550836"/>
            <a:chExt cx="1403400" cy="1182424"/>
          </a:xfrm>
        </p:grpSpPr>
        <p:sp>
          <p:nvSpPr>
            <p:cNvPr id="40" name="正方形/長方形 39"/>
            <p:cNvSpPr/>
            <p:nvPr/>
          </p:nvSpPr>
          <p:spPr bwMode="auto">
            <a:xfrm>
              <a:off x="4057303" y="43118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Trident</a:t>
              </a:r>
              <a:endParaRPr kumimoji="0" lang="ja-JP" altLang="en-US" sz="1400" b="0" i="0" u="none" strike="noStrike" cap="none" normalizeH="0" dirty="0" smtClean="0">
                <a:ln>
                  <a:noFill/>
                </a:ln>
                <a:solidFill>
                  <a:schemeClr val="bg1"/>
                </a:solidFill>
                <a:effectLst/>
                <a:latin typeface="+mn-lt"/>
                <a:ea typeface="+mn-ea"/>
              </a:endParaRPr>
            </a:p>
          </p:txBody>
        </p:sp>
        <p:sp>
          <p:nvSpPr>
            <p:cNvPr id="59" name="右矢印 37"/>
            <p:cNvSpPr>
              <a:spLocks noChangeArrowheads="1"/>
            </p:cNvSpPr>
            <p:nvPr/>
          </p:nvSpPr>
          <p:spPr bwMode="auto">
            <a:xfrm rot="14073902">
              <a:off x="4256881" y="3539723"/>
              <a:ext cx="630237" cy="652463"/>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spTree>
    <p:extLst>
      <p:ext uri="{BB962C8B-B14F-4D97-AF65-F5344CB8AC3E}">
        <p14:creationId xmlns:p14="http://schemas.microsoft.com/office/powerpoint/2010/main" val="408439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down)">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p:cTn id="56" dur="500" fill="hold"/>
                                        <p:tgtEl>
                                          <p:spTgt spid="55"/>
                                        </p:tgtEl>
                                        <p:attrNameLst>
                                          <p:attrName>ppt_w</p:attrName>
                                        </p:attrNameLst>
                                      </p:cBhvr>
                                      <p:tavLst>
                                        <p:tav tm="0">
                                          <p:val>
                                            <p:fltVal val="0"/>
                                          </p:val>
                                        </p:tav>
                                        <p:tav tm="100000">
                                          <p:val>
                                            <p:strVal val="#ppt_w"/>
                                          </p:val>
                                        </p:tav>
                                      </p:tavLst>
                                    </p:anim>
                                    <p:anim calcmode="lin" valueType="num">
                                      <p:cBhvr>
                                        <p:cTn id="57" dur="500" fill="hold"/>
                                        <p:tgtEl>
                                          <p:spTgt spid="55"/>
                                        </p:tgtEl>
                                        <p:attrNameLst>
                                          <p:attrName>ppt_h</p:attrName>
                                        </p:attrNameLst>
                                      </p:cBhvr>
                                      <p:tavLst>
                                        <p:tav tm="0">
                                          <p:val>
                                            <p:fltVal val="0"/>
                                          </p:val>
                                        </p:tav>
                                        <p:tav tm="100000">
                                          <p:val>
                                            <p:strVal val="#ppt_h"/>
                                          </p:val>
                                        </p:tav>
                                      </p:tavLst>
                                    </p:anim>
                                    <p:animEffect transition="in" filter="fade">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animBg="1"/>
      <p:bldP spid="55" grpId="0" animBg="1"/>
      <p:bldP spid="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177855" y="1628800"/>
            <a:ext cx="2714625" cy="3793624"/>
          </a:xfrm>
          <a:prstGeom prst="roundRect">
            <a:avLst>
              <a:gd name="adj" fmla="val 0"/>
            </a:avLst>
          </a:prstGeom>
          <a:solidFill>
            <a:srgbClr val="FFE389"/>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ja-JP" sz="1600" dirty="0">
                <a:solidFill>
                  <a:schemeClr val="accent3">
                    <a:lumMod val="75000"/>
                  </a:schemeClr>
                </a:solidFill>
              </a:rPr>
              <a:t>HTML5</a:t>
            </a:r>
            <a:r>
              <a:rPr lang="ja-JP" altLang="en-US" sz="1600" dirty="0">
                <a:solidFill>
                  <a:schemeClr val="accent3">
                    <a:lumMod val="75000"/>
                  </a:schemeClr>
                </a:solidFill>
              </a:rPr>
              <a:t>対応</a:t>
            </a:r>
          </a:p>
        </p:txBody>
      </p:sp>
      <p:sp>
        <p:nvSpPr>
          <p:cNvPr id="23557" name="タイトル 1"/>
          <p:cNvSpPr>
            <a:spLocks noGrp="1"/>
          </p:cNvSpPr>
          <p:nvPr>
            <p:ph type="title"/>
          </p:nvPr>
        </p:nvSpPr>
        <p:spPr/>
        <p:txBody>
          <a:bodyPr/>
          <a:lstStyle/>
          <a:p>
            <a:r>
              <a:rPr lang="en-US" altLang="ja-JP" smtClean="0"/>
              <a:t>HTML5</a:t>
            </a:r>
            <a:r>
              <a:rPr lang="ja-JP" altLang="en-US" smtClean="0"/>
              <a:t>対応が遅れた</a:t>
            </a:r>
            <a:r>
              <a:rPr lang="en-US" altLang="ja-JP" smtClean="0"/>
              <a:t>Microsoft</a:t>
            </a:r>
            <a:endParaRPr lang="ja-JP" altLang="en-US" dirty="0" smtClean="0"/>
          </a:p>
        </p:txBody>
      </p:sp>
      <p:sp>
        <p:nvSpPr>
          <p:cNvPr id="23558" name="コンテンツ プレースホルダ 2"/>
          <p:cNvSpPr>
            <a:spLocks noGrp="1"/>
          </p:cNvSpPr>
          <p:nvPr>
            <p:ph idx="1"/>
          </p:nvPr>
        </p:nvSpPr>
        <p:spPr>
          <a:xfrm>
            <a:off x="457200" y="1189053"/>
            <a:ext cx="5720655" cy="4525963"/>
          </a:xfrm>
        </p:spPr>
        <p:txBody>
          <a:bodyPr/>
          <a:lstStyle/>
          <a:p>
            <a:r>
              <a:rPr lang="en-US" altLang="ja-JP" sz="2000" dirty="0" smtClean="0"/>
              <a:t>Internet Explorer</a:t>
            </a:r>
          </a:p>
          <a:p>
            <a:pPr lvl="1"/>
            <a:r>
              <a:rPr lang="en-US" altLang="ja-JP" sz="1800" dirty="0" smtClean="0"/>
              <a:t>IE6</a:t>
            </a:r>
            <a:r>
              <a:rPr lang="ja-JP" altLang="en-US" sz="1800" dirty="0" err="1" smtClean="0"/>
              <a:t>には</a:t>
            </a:r>
            <a:r>
              <a:rPr lang="ja-JP" altLang="en-US" sz="1800" dirty="0" smtClean="0"/>
              <a:t>独自仕様が多く、</a:t>
            </a:r>
            <a:r>
              <a:rPr lang="en-US" altLang="ja-JP" sz="1800" dirty="0" smtClean="0"/>
              <a:t>JavaScript</a:t>
            </a:r>
            <a:r>
              <a:rPr lang="ja-JP" altLang="en-US" sz="1800" dirty="0" smtClean="0"/>
              <a:t>のパフォーマンスも低かった</a:t>
            </a:r>
            <a:endParaRPr lang="en-US" altLang="ja-JP" sz="1800" dirty="0" smtClean="0"/>
          </a:p>
          <a:p>
            <a:pPr lvl="1"/>
            <a:r>
              <a:rPr lang="en-US" altLang="ja-JP" sz="1800" dirty="0" smtClean="0"/>
              <a:t>Azure</a:t>
            </a:r>
            <a:r>
              <a:rPr lang="ja-JP" altLang="en-US" sz="1800" dirty="0" smtClean="0"/>
              <a:t>発表当初は</a:t>
            </a:r>
            <a:r>
              <a:rPr lang="en-US" altLang="ja-JP" sz="1800" dirty="0" smtClean="0"/>
              <a:t>IE</a:t>
            </a:r>
            <a:r>
              <a:rPr lang="ja-JP" altLang="en-US" sz="1800" dirty="0" smtClean="0"/>
              <a:t>と</a:t>
            </a:r>
            <a:r>
              <a:rPr lang="en-US" altLang="ja-JP" sz="1800" dirty="0" smtClean="0"/>
              <a:t>Silverlight</a:t>
            </a:r>
            <a:r>
              <a:rPr lang="ja-JP" altLang="en-US" sz="1800" dirty="0" smtClean="0"/>
              <a:t>との組み合わせで</a:t>
            </a:r>
            <a:r>
              <a:rPr lang="en-US" altLang="ja-JP" sz="1800" dirty="0" smtClean="0"/>
              <a:t>RIC</a:t>
            </a:r>
            <a:r>
              <a:rPr lang="ja-JP" altLang="en-US" sz="1800" dirty="0" smtClean="0"/>
              <a:t>を構成する構想だった</a:t>
            </a:r>
            <a:endParaRPr lang="en-US" altLang="ja-JP" sz="1800" dirty="0" smtClean="0"/>
          </a:p>
          <a:p>
            <a:pPr lvl="1"/>
            <a:r>
              <a:rPr lang="en-US" altLang="ja-JP" sz="1800" dirty="0" smtClean="0"/>
              <a:t>IE9 (2011</a:t>
            </a:r>
            <a:r>
              <a:rPr lang="ja-JP" altLang="en-US" sz="1800" dirty="0" smtClean="0"/>
              <a:t>年</a:t>
            </a:r>
            <a:r>
              <a:rPr lang="en-US" altLang="ja-JP" sz="1800" dirty="0" smtClean="0"/>
              <a:t>) </a:t>
            </a:r>
            <a:r>
              <a:rPr lang="ja-JP" altLang="en-US" sz="1800" dirty="0" smtClean="0"/>
              <a:t>で</a:t>
            </a:r>
            <a:r>
              <a:rPr lang="en-US" altLang="ja-JP" sz="1800" dirty="0" smtClean="0"/>
              <a:t>HTML5</a:t>
            </a:r>
            <a:r>
              <a:rPr lang="ja-JP" altLang="en-US" sz="1800" dirty="0" smtClean="0"/>
              <a:t>を一部サポート</a:t>
            </a:r>
            <a:endParaRPr lang="en-US" altLang="ja-JP" sz="1800" dirty="0" smtClean="0"/>
          </a:p>
          <a:p>
            <a:r>
              <a:rPr lang="en-US" altLang="ja-JP" sz="2000" dirty="0" smtClean="0"/>
              <a:t>MS</a:t>
            </a:r>
            <a:r>
              <a:rPr lang="ja-JP" altLang="en-US" sz="2000" dirty="0" smtClean="0"/>
              <a:t>以外の各社</a:t>
            </a:r>
            <a:endParaRPr lang="en-US" altLang="ja-JP" sz="2000" dirty="0" smtClean="0"/>
          </a:p>
          <a:p>
            <a:pPr lvl="1"/>
            <a:r>
              <a:rPr lang="en-US" altLang="ja-JP" sz="1800" dirty="0" smtClean="0"/>
              <a:t>JavaScript</a:t>
            </a:r>
            <a:r>
              <a:rPr lang="ja-JP" altLang="en-US" sz="1800" dirty="0" smtClean="0"/>
              <a:t>処理速度を高速化</a:t>
            </a:r>
            <a:endParaRPr lang="en-US" altLang="ja-JP" sz="1800" dirty="0" smtClean="0"/>
          </a:p>
          <a:p>
            <a:pPr lvl="1"/>
            <a:r>
              <a:rPr lang="ja-JP" altLang="en-US" sz="1800" dirty="0" smtClean="0"/>
              <a:t>正式な仕様確定前に様々な機能をサポート</a:t>
            </a:r>
            <a:endParaRPr lang="en-US" altLang="ja-JP" sz="1800" dirty="0" smtClean="0"/>
          </a:p>
          <a:p>
            <a:pPr lvl="1"/>
            <a:r>
              <a:rPr lang="ja-JP" altLang="en-US" sz="1800" dirty="0" smtClean="0"/>
              <a:t>各社の実装に違いがあり、完全な互換性がとれない状況</a:t>
            </a:r>
            <a:endParaRPr lang="en-US" altLang="ja-JP" sz="1800" dirty="0" smtClean="0"/>
          </a:p>
          <a:p>
            <a:pPr lvl="1"/>
            <a:r>
              <a:rPr lang="ja-JP" altLang="en-US" sz="1800" dirty="0" smtClean="0"/>
              <a:t>モバイルブラウザのエンジンは</a:t>
            </a:r>
            <a:r>
              <a:rPr lang="en-US" altLang="ja-JP" sz="1800" dirty="0" err="1" smtClean="0"/>
              <a:t>Webkit</a:t>
            </a:r>
            <a:r>
              <a:rPr lang="ja-JP" altLang="en-US" sz="1800" dirty="0" smtClean="0"/>
              <a:t>に集約</a:t>
            </a:r>
            <a:endParaRPr lang="en-US" altLang="ja-JP" sz="1800" dirty="0" smtClean="0"/>
          </a:p>
          <a:p>
            <a:r>
              <a:rPr lang="ja-JP" altLang="en-US" sz="2000" dirty="0" smtClean="0"/>
              <a:t>モバイル・ファースト</a:t>
            </a:r>
            <a:endParaRPr lang="en-US" altLang="ja-JP" sz="2000" dirty="0" smtClean="0"/>
          </a:p>
          <a:p>
            <a:pPr lvl="1"/>
            <a:r>
              <a:rPr lang="en-US" altLang="ja-JP" sz="1800" dirty="0" smtClean="0"/>
              <a:t>PC</a:t>
            </a:r>
            <a:r>
              <a:rPr lang="ja-JP" altLang="en-US" sz="1800" dirty="0" smtClean="0"/>
              <a:t>ブラウザはまだ</a:t>
            </a:r>
            <a:r>
              <a:rPr lang="en-US" altLang="ja-JP" sz="1800" dirty="0" smtClean="0"/>
              <a:t>HTML5</a:t>
            </a:r>
            <a:r>
              <a:rPr lang="ja-JP" altLang="en-US" sz="1800" dirty="0" smtClean="0"/>
              <a:t>率が低い</a:t>
            </a:r>
            <a:endParaRPr lang="en-US" altLang="ja-JP" sz="1800" dirty="0" smtClean="0"/>
          </a:p>
          <a:p>
            <a:pPr lvl="1"/>
            <a:r>
              <a:rPr lang="ja-JP" altLang="en-US" sz="1800" dirty="0" smtClean="0"/>
              <a:t>新しいアプリ・サービスはまずモバイルをターゲットに開発されるようになってきている</a:t>
            </a:r>
            <a:endParaRPr lang="en-US" altLang="ja-JP" sz="1800" dirty="0" smtClean="0"/>
          </a:p>
        </p:txBody>
      </p:sp>
      <p:sp>
        <p:nvSpPr>
          <p:cNvPr id="4" name="角丸四角形 3"/>
          <p:cNvSpPr/>
          <p:nvPr/>
        </p:nvSpPr>
        <p:spPr>
          <a:xfrm>
            <a:off x="6320720" y="2110056"/>
            <a:ext cx="2428875" cy="1584176"/>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err="1">
                <a:solidFill>
                  <a:schemeClr val="accent1">
                    <a:lumMod val="50000"/>
                  </a:schemeClr>
                </a:solidFill>
              </a:rPr>
              <a:t>Webkit</a:t>
            </a:r>
            <a:endParaRPr lang="ja-JP" altLang="en-US" sz="1600" dirty="0">
              <a:solidFill>
                <a:schemeClr val="accent1">
                  <a:lumMod val="50000"/>
                </a:schemeClr>
              </a:solidFill>
            </a:endParaRPr>
          </a:p>
        </p:txBody>
      </p:sp>
      <p:sp>
        <p:nvSpPr>
          <p:cNvPr id="5" name="角丸四角形 4"/>
          <p:cNvSpPr/>
          <p:nvPr/>
        </p:nvSpPr>
        <p:spPr>
          <a:xfrm>
            <a:off x="7197937" y="2182064"/>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a:solidFill>
                  <a:schemeClr val="bg1"/>
                </a:solidFill>
              </a:rPr>
              <a:t>Chrome</a:t>
            </a:r>
            <a:endParaRPr lang="ja-JP" altLang="en-US" sz="1600" dirty="0">
              <a:solidFill>
                <a:schemeClr val="bg1"/>
              </a:solidFill>
            </a:endParaRPr>
          </a:p>
        </p:txBody>
      </p:sp>
      <p:sp>
        <p:nvSpPr>
          <p:cNvPr id="7" name="角丸四角形 6"/>
          <p:cNvSpPr/>
          <p:nvPr/>
        </p:nvSpPr>
        <p:spPr>
          <a:xfrm>
            <a:off x="7197937" y="2614112"/>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a:solidFill>
                  <a:schemeClr val="bg1"/>
                </a:solidFill>
              </a:rPr>
              <a:t>Safari</a:t>
            </a:r>
            <a:endParaRPr lang="ja-JP" altLang="en-US" sz="1600" dirty="0">
              <a:solidFill>
                <a:schemeClr val="bg1"/>
              </a:solidFill>
            </a:endParaRPr>
          </a:p>
        </p:txBody>
      </p:sp>
      <p:sp>
        <p:nvSpPr>
          <p:cNvPr id="8" name="角丸四角形 7"/>
          <p:cNvSpPr/>
          <p:nvPr/>
        </p:nvSpPr>
        <p:spPr>
          <a:xfrm>
            <a:off x="7197937" y="5267273"/>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smtClean="0">
                <a:solidFill>
                  <a:schemeClr val="bg1"/>
                </a:solidFill>
              </a:rPr>
              <a:t>IE9</a:t>
            </a:r>
            <a:endParaRPr lang="ja-JP" altLang="en-US" sz="1600" dirty="0">
              <a:solidFill>
                <a:schemeClr val="bg1"/>
              </a:solidFill>
            </a:endParaRPr>
          </a:p>
        </p:txBody>
      </p:sp>
      <p:sp>
        <p:nvSpPr>
          <p:cNvPr id="9" name="角丸四角形 8"/>
          <p:cNvSpPr/>
          <p:nvPr/>
        </p:nvSpPr>
        <p:spPr>
          <a:xfrm>
            <a:off x="7197937" y="3842812"/>
            <a:ext cx="1428750" cy="357187"/>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err="1">
                <a:solidFill>
                  <a:schemeClr val="bg1"/>
                </a:solidFill>
              </a:rPr>
              <a:t>FireFox</a:t>
            </a:r>
            <a:endParaRPr lang="ja-JP" altLang="en-US" sz="1600" dirty="0">
              <a:solidFill>
                <a:schemeClr val="bg1"/>
              </a:solidFill>
            </a:endParaRPr>
          </a:p>
        </p:txBody>
      </p:sp>
      <p:sp>
        <p:nvSpPr>
          <p:cNvPr id="10" name="角丸四角形 9"/>
          <p:cNvSpPr/>
          <p:nvPr/>
        </p:nvSpPr>
        <p:spPr>
          <a:xfrm>
            <a:off x="7197937" y="3046160"/>
            <a:ext cx="1428750" cy="571500"/>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a:solidFill>
                  <a:schemeClr val="bg1"/>
                </a:solidFill>
              </a:rPr>
              <a:t>Other</a:t>
            </a:r>
            <a:r>
              <a:rPr lang="ja-JP" altLang="en-US" sz="1600" dirty="0">
                <a:solidFill>
                  <a:schemeClr val="bg1"/>
                </a:solidFill>
              </a:rPr>
              <a:t> </a:t>
            </a:r>
            <a:r>
              <a:rPr lang="en-US" altLang="ja-JP" sz="1600" dirty="0">
                <a:solidFill>
                  <a:schemeClr val="bg1"/>
                </a:solidFill>
              </a:rPr>
              <a:t>Smart</a:t>
            </a:r>
            <a:r>
              <a:rPr lang="ja-JP" altLang="en-US" sz="1600" dirty="0">
                <a:solidFill>
                  <a:schemeClr val="bg1"/>
                </a:solidFill>
              </a:rPr>
              <a:t> </a:t>
            </a:r>
            <a:r>
              <a:rPr lang="en-US" altLang="ja-JP" sz="1600" dirty="0">
                <a:solidFill>
                  <a:schemeClr val="bg1"/>
                </a:solidFill>
              </a:rPr>
              <a:t>Phones</a:t>
            </a:r>
            <a:endParaRPr lang="ja-JP" altLang="en-US" sz="1600" dirty="0">
              <a:solidFill>
                <a:schemeClr val="bg1"/>
              </a:solidFill>
            </a:endParaRPr>
          </a:p>
        </p:txBody>
      </p:sp>
      <p:sp>
        <p:nvSpPr>
          <p:cNvPr id="13" name="角丸四角形 12"/>
          <p:cNvSpPr/>
          <p:nvPr/>
        </p:nvSpPr>
        <p:spPr>
          <a:xfrm>
            <a:off x="6320720" y="3770234"/>
            <a:ext cx="2428875" cy="500062"/>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a:solidFill>
                  <a:schemeClr val="accent1">
                    <a:lumMod val="50000"/>
                  </a:schemeClr>
                </a:solidFill>
              </a:rPr>
              <a:t>Gecko</a:t>
            </a:r>
            <a:endParaRPr lang="ja-JP" altLang="en-US" sz="1600" dirty="0">
              <a:solidFill>
                <a:schemeClr val="accent1">
                  <a:lumMod val="50000"/>
                </a:schemeClr>
              </a:solidFill>
            </a:endParaRPr>
          </a:p>
        </p:txBody>
      </p:sp>
      <p:sp>
        <p:nvSpPr>
          <p:cNvPr id="15" name="角丸四角形 14"/>
          <p:cNvSpPr/>
          <p:nvPr/>
        </p:nvSpPr>
        <p:spPr>
          <a:xfrm>
            <a:off x="6320720" y="4329427"/>
            <a:ext cx="2428875" cy="1368784"/>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a:solidFill>
                  <a:schemeClr val="accent1">
                    <a:lumMod val="50000"/>
                  </a:schemeClr>
                </a:solidFill>
              </a:rPr>
              <a:t>Trident</a:t>
            </a:r>
            <a:endParaRPr lang="ja-JP" altLang="en-US" sz="1600" dirty="0">
              <a:solidFill>
                <a:schemeClr val="accent1">
                  <a:lumMod val="50000"/>
                </a:schemeClr>
              </a:solidFill>
            </a:endParaRPr>
          </a:p>
        </p:txBody>
      </p:sp>
      <p:sp>
        <p:nvSpPr>
          <p:cNvPr id="18" name="角丸四角形 17"/>
          <p:cNvSpPr/>
          <p:nvPr/>
        </p:nvSpPr>
        <p:spPr>
          <a:xfrm>
            <a:off x="7197937" y="4835225"/>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smtClean="0">
                <a:solidFill>
                  <a:schemeClr val="bg1"/>
                </a:solidFill>
              </a:rPr>
              <a:t>IE10</a:t>
            </a:r>
            <a:endParaRPr lang="ja-JP" altLang="en-US" sz="1600" dirty="0">
              <a:solidFill>
                <a:schemeClr val="bg1"/>
              </a:solidFill>
            </a:endParaRPr>
          </a:p>
        </p:txBody>
      </p:sp>
      <p:sp>
        <p:nvSpPr>
          <p:cNvPr id="14" name="角丸四角形 13"/>
          <p:cNvSpPr/>
          <p:nvPr/>
        </p:nvSpPr>
        <p:spPr>
          <a:xfrm>
            <a:off x="7197937" y="4417164"/>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smtClean="0">
                <a:solidFill>
                  <a:schemeClr val="bg1"/>
                </a:solidFill>
              </a:rPr>
              <a:t>IE11</a:t>
            </a:r>
            <a:endParaRPr lang="ja-JP" altLang="en-US" sz="1600" dirty="0">
              <a:solidFill>
                <a:schemeClr val="bg1"/>
              </a:solidFill>
            </a:endParaRPr>
          </a:p>
        </p:txBody>
      </p:sp>
    </p:spTree>
    <p:extLst>
      <p:ext uri="{BB962C8B-B14F-4D97-AF65-F5344CB8AC3E}">
        <p14:creationId xmlns:p14="http://schemas.microsoft.com/office/powerpoint/2010/main" val="2798757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ブラウザの進化を阻んだ</a:t>
            </a:r>
            <a:r>
              <a:rPr kumimoji="1" lang="en-US" altLang="ja-JP" dirty="0" smtClean="0"/>
              <a:t>? IE6</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987896"/>
            <a:ext cx="707707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1033463" y="6211669"/>
            <a:ext cx="4572000" cy="307777"/>
          </a:xfrm>
          <a:prstGeom prst="rect">
            <a:avLst/>
          </a:prstGeom>
        </p:spPr>
        <p:txBody>
          <a:bodyPr>
            <a:spAutoFit/>
          </a:bodyPr>
          <a:lstStyle/>
          <a:p>
            <a:r>
              <a:rPr lang="en-US" altLang="ja-JP" sz="1400" dirty="0"/>
              <a:t>http://dailynewsagency.com/2011/03/05/ie6-countdown/</a:t>
            </a:r>
            <a:endParaRPr lang="ja-JP" altLang="en-US" sz="1400" dirty="0"/>
          </a:p>
        </p:txBody>
      </p:sp>
    </p:spTree>
    <p:extLst>
      <p:ext uri="{BB962C8B-B14F-4D97-AF65-F5344CB8AC3E}">
        <p14:creationId xmlns:p14="http://schemas.microsoft.com/office/powerpoint/2010/main" val="4014156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2012</a:t>
            </a:r>
            <a:r>
              <a:rPr kumimoji="1" lang="ja-JP" altLang="en-US" dirty="0" smtClean="0"/>
              <a:t>年、</a:t>
            </a:r>
            <a:r>
              <a:rPr kumimoji="1" lang="en-US" altLang="ja-JP" dirty="0" smtClean="0"/>
              <a:t>Chrome</a:t>
            </a:r>
            <a:r>
              <a:rPr kumimoji="1" lang="ja-JP" altLang="en-US" dirty="0" smtClean="0"/>
              <a:t>のシェアが</a:t>
            </a:r>
            <a:r>
              <a:rPr kumimoji="1" lang="en-US" altLang="ja-JP" dirty="0" smtClean="0"/>
              <a:t>IE</a:t>
            </a:r>
            <a:r>
              <a:rPr kumimoji="1" lang="ja-JP" altLang="en-US" dirty="0" smtClean="0"/>
              <a:t>を逆転 </a:t>
            </a:r>
            <a:r>
              <a:rPr kumimoji="1" lang="en-US" altLang="ja-JP" sz="1600" dirty="0" smtClean="0"/>
              <a:t>(Desktop)</a:t>
            </a:r>
            <a:endParaRPr kumimoji="1" lang="ja-JP" altLang="en-US" sz="1600" dirty="0"/>
          </a:p>
        </p:txBody>
      </p:sp>
      <p:sp>
        <p:nvSpPr>
          <p:cNvPr id="5" name="正方形/長方形 4"/>
          <p:cNvSpPr/>
          <p:nvPr/>
        </p:nvSpPr>
        <p:spPr>
          <a:xfrm>
            <a:off x="5824429" y="6156012"/>
            <a:ext cx="2762359" cy="369332"/>
          </a:xfrm>
          <a:prstGeom prst="rect">
            <a:avLst/>
          </a:prstGeom>
        </p:spPr>
        <p:txBody>
          <a:bodyPr wrap="none">
            <a:spAutoFit/>
          </a:bodyPr>
          <a:lstStyle/>
          <a:p>
            <a:r>
              <a:rPr lang="en-US" altLang="ja-JP" dirty="0"/>
              <a:t>http://gs.statcounter.com/</a:t>
            </a:r>
            <a:endParaRPr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980728"/>
            <a:ext cx="801052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2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タイトル 1"/>
          <p:cNvSpPr>
            <a:spLocks noGrp="1"/>
          </p:cNvSpPr>
          <p:nvPr>
            <p:ph type="title"/>
          </p:nvPr>
        </p:nvSpPr>
        <p:spPr/>
        <p:txBody>
          <a:bodyPr/>
          <a:lstStyle/>
          <a:p>
            <a:pPr eaLnBrk="1" hangingPunct="1"/>
            <a:r>
              <a:rPr lang="ja-JP" altLang="en-US" dirty="0" smtClean="0">
                <a:latin typeface="Arial" charset="0"/>
              </a:rPr>
              <a:t>クライアント技術の歩み</a:t>
            </a:r>
          </a:p>
        </p:txBody>
      </p:sp>
      <p:cxnSp>
        <p:nvCxnSpPr>
          <p:cNvPr id="5124" name="直線矢印コネクタ 4"/>
          <p:cNvCxnSpPr>
            <a:cxnSpLocks noChangeShapeType="1"/>
          </p:cNvCxnSpPr>
          <p:nvPr/>
        </p:nvCxnSpPr>
        <p:spPr bwMode="auto">
          <a:xfrm>
            <a:off x="357188" y="6286500"/>
            <a:ext cx="8643937" cy="1588"/>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5125" name="直線矢印コネクタ 5"/>
          <p:cNvCxnSpPr>
            <a:cxnSpLocks noChangeShapeType="1"/>
          </p:cNvCxnSpPr>
          <p:nvPr/>
        </p:nvCxnSpPr>
        <p:spPr bwMode="auto">
          <a:xfrm rot="5400000" flipH="1" flipV="1">
            <a:off x="-2070893" y="3856831"/>
            <a:ext cx="4857750" cy="1587"/>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sp>
        <p:nvSpPr>
          <p:cNvPr id="5126" name="テキスト ボックス 26"/>
          <p:cNvSpPr txBox="1">
            <a:spLocks noChangeArrowheads="1"/>
          </p:cNvSpPr>
          <p:nvPr/>
        </p:nvSpPr>
        <p:spPr bwMode="auto">
          <a:xfrm>
            <a:off x="3500438"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4168A7"/>
                </a:solidFill>
                <a:latin typeface="Century Gothic" pitchFamily="34" charset="0"/>
                <a:ea typeface="HG丸ｺﾞｼｯｸM-PRO" pitchFamily="50" charset="-128"/>
              </a:rPr>
              <a:t>1990</a:t>
            </a:r>
            <a:r>
              <a:rPr lang="ja-JP" altLang="en-US" sz="1600">
                <a:solidFill>
                  <a:srgbClr val="4168A7"/>
                </a:solidFill>
                <a:latin typeface="Century Gothic" pitchFamily="34" charset="0"/>
                <a:ea typeface="HG丸ｺﾞｼｯｸM-PRO" pitchFamily="50" charset="-128"/>
              </a:rPr>
              <a:t>年</a:t>
            </a:r>
            <a:endParaRPr lang="en-US" altLang="ja-JP" sz="1600">
              <a:solidFill>
                <a:srgbClr val="4168A7"/>
              </a:solidFill>
              <a:latin typeface="Century Gothic" pitchFamily="34" charset="0"/>
              <a:ea typeface="HG丸ｺﾞｼｯｸM-PRO" pitchFamily="50" charset="-128"/>
            </a:endParaRPr>
          </a:p>
        </p:txBody>
      </p:sp>
      <p:sp>
        <p:nvSpPr>
          <p:cNvPr id="5127" name="テキスト ボックス 27"/>
          <p:cNvSpPr txBox="1">
            <a:spLocks noChangeArrowheads="1"/>
          </p:cNvSpPr>
          <p:nvPr/>
        </p:nvSpPr>
        <p:spPr bwMode="auto">
          <a:xfrm>
            <a:off x="6357938"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4168A7"/>
                </a:solidFill>
                <a:latin typeface="Century Gothic" pitchFamily="34" charset="0"/>
                <a:ea typeface="HG丸ｺﾞｼｯｸM-PRO" pitchFamily="50" charset="-128"/>
              </a:rPr>
              <a:t>2000</a:t>
            </a:r>
            <a:r>
              <a:rPr lang="ja-JP" altLang="en-US" sz="1600">
                <a:solidFill>
                  <a:srgbClr val="4168A7"/>
                </a:solidFill>
                <a:latin typeface="Century Gothic" pitchFamily="34" charset="0"/>
                <a:ea typeface="HG丸ｺﾞｼｯｸM-PRO" pitchFamily="50" charset="-128"/>
              </a:rPr>
              <a:t>年</a:t>
            </a:r>
            <a:endParaRPr lang="en-US" altLang="ja-JP" sz="1600">
              <a:solidFill>
                <a:srgbClr val="4168A7"/>
              </a:solidFill>
              <a:latin typeface="Century Gothic" pitchFamily="34" charset="0"/>
              <a:ea typeface="HG丸ｺﾞｼｯｸM-PRO" pitchFamily="50" charset="-128"/>
            </a:endParaRPr>
          </a:p>
        </p:txBody>
      </p:sp>
      <p:sp>
        <p:nvSpPr>
          <p:cNvPr id="5128" name="テキスト ボックス 34"/>
          <p:cNvSpPr txBox="1">
            <a:spLocks noChangeArrowheads="1"/>
          </p:cNvSpPr>
          <p:nvPr/>
        </p:nvSpPr>
        <p:spPr bwMode="auto">
          <a:xfrm>
            <a:off x="0" y="1000125"/>
            <a:ext cx="203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4168A7"/>
                </a:solidFill>
                <a:latin typeface="Century Gothic" pitchFamily="34" charset="0"/>
                <a:ea typeface="HG丸ｺﾞｼｯｸM-PRO" pitchFamily="50" charset="-128"/>
              </a:rPr>
              <a:t>クライアントの機能</a:t>
            </a:r>
            <a:endParaRPr lang="en-US" altLang="ja-JP" sz="1600">
              <a:solidFill>
                <a:srgbClr val="4168A7"/>
              </a:solidFill>
              <a:latin typeface="Century Gothic" pitchFamily="34" charset="0"/>
              <a:ea typeface="HG丸ｺﾞｼｯｸM-PRO" pitchFamily="50" charset="-128"/>
            </a:endParaRPr>
          </a:p>
        </p:txBody>
      </p:sp>
      <p:grpSp>
        <p:nvGrpSpPr>
          <p:cNvPr id="5129" name="グループ化 26"/>
          <p:cNvGrpSpPr>
            <a:grpSpLocks/>
          </p:cNvGrpSpPr>
          <p:nvPr/>
        </p:nvGrpSpPr>
        <p:grpSpPr bwMode="auto">
          <a:xfrm>
            <a:off x="642938" y="4500563"/>
            <a:ext cx="2809875" cy="1195387"/>
            <a:chOff x="642938" y="4500563"/>
            <a:chExt cx="2809875" cy="1195387"/>
          </a:xfrm>
        </p:grpSpPr>
        <p:cxnSp>
          <p:nvCxnSpPr>
            <p:cNvPr id="5168" name="直線コネクタ 29"/>
            <p:cNvCxnSpPr>
              <a:cxnSpLocks noChangeShapeType="1"/>
            </p:cNvCxnSpPr>
            <p:nvPr/>
          </p:nvCxnSpPr>
          <p:spPr bwMode="auto">
            <a:xfrm>
              <a:off x="2714625" y="5429250"/>
              <a:ext cx="5715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149" name="Oval 15"/>
            <p:cNvSpPr>
              <a:spLocks noChangeArrowheads="1"/>
            </p:cNvSpPr>
            <p:nvPr/>
          </p:nvSpPr>
          <p:spPr bwMode="auto">
            <a:xfrm>
              <a:off x="642938" y="4500563"/>
              <a:ext cx="1169987" cy="1195387"/>
            </a:xfrm>
            <a:prstGeom prst="ellipse">
              <a:avLst/>
            </a:prstGeom>
            <a:solidFill>
              <a:schemeClr val="accent4"/>
            </a:solidFill>
            <a:ln w="9525">
              <a:noFill/>
              <a:round/>
              <a:headEnd/>
              <a:tailEnd/>
            </a:ln>
          </p:spPr>
          <p:txBody>
            <a:bodyPr wrap="none" anchor="ctr"/>
            <a:lstStyle/>
            <a:p>
              <a:pPr algn="ctr">
                <a:defRPr/>
              </a:pPr>
              <a:r>
                <a:rPr lang="ja-JP" altLang="en-US" sz="1400">
                  <a:solidFill>
                    <a:schemeClr val="bg1"/>
                  </a:solidFill>
                  <a:latin typeface="Century Gothic" pitchFamily="34" charset="0"/>
                  <a:ea typeface="HG丸ｺﾞｼｯｸM-PRO" pitchFamily="50" charset="-128"/>
                </a:rPr>
                <a:t>ダム端末</a:t>
              </a:r>
            </a:p>
          </p:txBody>
        </p:sp>
        <p:pic>
          <p:nvPicPr>
            <p:cNvPr id="5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4786313"/>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0375" y="5214938"/>
              <a:ext cx="45243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角丸四角形 16"/>
          <p:cNvSpPr/>
          <p:nvPr/>
        </p:nvSpPr>
        <p:spPr>
          <a:xfrm>
            <a:off x="3000375" y="5857875"/>
            <a:ext cx="1931665" cy="357188"/>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accent1">
                    <a:lumMod val="50000"/>
                  </a:schemeClr>
                </a:solidFill>
              </a:rPr>
              <a:t>クライアント</a:t>
            </a:r>
            <a:r>
              <a:rPr lang="en-US" altLang="ja-JP" sz="1200" dirty="0">
                <a:solidFill>
                  <a:schemeClr val="accent1">
                    <a:lumMod val="50000"/>
                  </a:schemeClr>
                </a:solidFill>
              </a:rPr>
              <a:t>/</a:t>
            </a:r>
            <a:r>
              <a:rPr lang="ja-JP" altLang="en-US" sz="1200" dirty="0">
                <a:solidFill>
                  <a:schemeClr val="accent1">
                    <a:lumMod val="50000"/>
                  </a:schemeClr>
                </a:solidFill>
              </a:rPr>
              <a:t>サーバー</a:t>
            </a:r>
          </a:p>
        </p:txBody>
      </p:sp>
      <p:sp>
        <p:nvSpPr>
          <p:cNvPr id="18" name="角丸四角形 17"/>
          <p:cNvSpPr/>
          <p:nvPr/>
        </p:nvSpPr>
        <p:spPr>
          <a:xfrm>
            <a:off x="428625" y="5857875"/>
            <a:ext cx="2500313" cy="357188"/>
          </a:xfrm>
          <a:prstGeom prst="roundRect">
            <a:avLst>
              <a:gd name="adj" fmla="val 7657"/>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rgbClr val="0070C0"/>
                </a:solidFill>
              </a:rPr>
              <a:t>メインフレーム</a:t>
            </a:r>
          </a:p>
        </p:txBody>
      </p:sp>
      <p:sp>
        <p:nvSpPr>
          <p:cNvPr id="19" name="角丸四角形 18"/>
          <p:cNvSpPr/>
          <p:nvPr/>
        </p:nvSpPr>
        <p:spPr>
          <a:xfrm>
            <a:off x="6697663" y="5857875"/>
            <a:ext cx="2303462" cy="357188"/>
          </a:xfrm>
          <a:prstGeom prst="roundRect">
            <a:avLst>
              <a:gd name="adj" fmla="val 7657"/>
            </a:avLst>
          </a:prstGeom>
          <a:noFill/>
          <a:ln>
            <a:solidFill>
              <a:srgbClr val="FF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rgbClr val="FF9900"/>
                </a:solidFill>
              </a:rPr>
              <a:t>RIA/</a:t>
            </a:r>
            <a:r>
              <a:rPr lang="ja-JP" altLang="en-US" sz="1200" smtClean="0">
                <a:solidFill>
                  <a:srgbClr val="FF9900"/>
                </a:solidFill>
              </a:rPr>
              <a:t>クラウド</a:t>
            </a:r>
            <a:endParaRPr lang="ja-JP" altLang="en-US" sz="1200" dirty="0">
              <a:solidFill>
                <a:srgbClr val="FF9900"/>
              </a:solidFill>
            </a:endParaRPr>
          </a:p>
        </p:txBody>
      </p:sp>
      <p:grpSp>
        <p:nvGrpSpPr>
          <p:cNvPr id="2" name="グループ化 1"/>
          <p:cNvGrpSpPr/>
          <p:nvPr/>
        </p:nvGrpSpPr>
        <p:grpSpPr>
          <a:xfrm>
            <a:off x="1496599" y="2428875"/>
            <a:ext cx="3116403" cy="1844558"/>
            <a:chOff x="1554022" y="2428875"/>
            <a:chExt cx="3116403" cy="1844558"/>
          </a:xfrm>
        </p:grpSpPr>
        <p:sp>
          <p:nvSpPr>
            <p:cNvPr id="5146" name="Oval 14"/>
            <p:cNvSpPr>
              <a:spLocks noChangeArrowheads="1"/>
            </p:cNvSpPr>
            <p:nvPr/>
          </p:nvSpPr>
          <p:spPr bwMode="auto">
            <a:xfrm>
              <a:off x="3500438" y="2428875"/>
              <a:ext cx="1169987" cy="1195388"/>
            </a:xfrm>
            <a:prstGeom prst="ellipse">
              <a:avLst/>
            </a:prstGeom>
            <a:solidFill>
              <a:schemeClr val="accent4"/>
            </a:solidFill>
            <a:ln w="9525">
              <a:noFill/>
              <a:round/>
              <a:headEnd/>
              <a:tailEnd/>
            </a:ln>
          </p:spPr>
          <p:txBody>
            <a:bodyPr wrap="none" anchor="ctr"/>
            <a:lstStyle/>
            <a:p>
              <a:pPr algn="ctr">
                <a:defRPr/>
              </a:pPr>
              <a:r>
                <a:rPr lang="ja-JP" altLang="en-US" sz="1400">
                  <a:solidFill>
                    <a:schemeClr val="bg1"/>
                  </a:solidFill>
                  <a:latin typeface="Century Gothic" pitchFamily="34" charset="0"/>
                  <a:ea typeface="HG丸ｺﾞｼｯｸM-PRO" pitchFamily="50" charset="-128"/>
                </a:rPr>
                <a:t>ファット</a:t>
              </a:r>
              <a:endParaRPr lang="en-US" altLang="ja-JP" sz="1400">
                <a:solidFill>
                  <a:schemeClr val="bg1"/>
                </a:solidFill>
                <a:latin typeface="Century Gothic" pitchFamily="34" charset="0"/>
                <a:ea typeface="HG丸ｺﾞｼｯｸM-PRO" pitchFamily="50" charset="-128"/>
              </a:endParaRPr>
            </a:p>
            <a:p>
              <a:pPr algn="ctr">
                <a:defRPr/>
              </a:pPr>
              <a:r>
                <a:rPr lang="ja-JP" altLang="en-US" sz="1400">
                  <a:solidFill>
                    <a:schemeClr val="bg1"/>
                  </a:solidFill>
                  <a:latin typeface="Century Gothic" pitchFamily="34" charset="0"/>
                  <a:ea typeface="HG丸ｺﾞｼｯｸM-PRO" pitchFamily="50" charset="-128"/>
                </a:rPr>
                <a:t>クライアント</a:t>
              </a:r>
            </a:p>
          </p:txBody>
        </p:sp>
        <p:sp>
          <p:nvSpPr>
            <p:cNvPr id="20" name="AutoShape 16"/>
            <p:cNvSpPr>
              <a:spLocks noChangeArrowheads="1"/>
            </p:cNvSpPr>
            <p:nvPr/>
          </p:nvSpPr>
          <p:spPr bwMode="auto">
            <a:xfrm rot="19411340">
              <a:off x="1554022" y="3790833"/>
              <a:ext cx="2209384" cy="482600"/>
            </a:xfrm>
            <a:prstGeom prst="rightArrow">
              <a:avLst>
                <a:gd name="adj1" fmla="val 59324"/>
                <a:gd name="adj2" fmla="val 69930"/>
              </a:avLst>
            </a:prstGeom>
            <a:solidFill>
              <a:schemeClr val="accent4">
                <a:lumMod val="60000"/>
                <a:lumOff val="40000"/>
              </a:schemeClr>
            </a:solidFill>
            <a:ln w="28575">
              <a:noFill/>
              <a:miter lim="800000"/>
              <a:headEnd/>
              <a:tailEnd/>
            </a:ln>
          </p:spPr>
          <p:txBody>
            <a:bodyPr wrap="none" anchor="ctr"/>
            <a:lstStyle/>
            <a:p>
              <a:pPr>
                <a:defRPr/>
              </a:pPr>
              <a:endParaRPr lang="ja-JP" altLang="en-US">
                <a:latin typeface="Century Gothic" pitchFamily="34" charset="0"/>
                <a:ea typeface="HG丸ｺﾞｼｯｸM-PRO" pitchFamily="50" charset="-128"/>
              </a:endParaRPr>
            </a:p>
          </p:txBody>
        </p:sp>
      </p:grpSp>
      <p:grpSp>
        <p:nvGrpSpPr>
          <p:cNvPr id="3" name="グループ化 2"/>
          <p:cNvGrpSpPr/>
          <p:nvPr/>
        </p:nvGrpSpPr>
        <p:grpSpPr>
          <a:xfrm>
            <a:off x="4418687" y="3463436"/>
            <a:ext cx="1408753" cy="1732452"/>
            <a:chOff x="4476110" y="3463436"/>
            <a:chExt cx="1408753" cy="1732452"/>
          </a:xfrm>
        </p:grpSpPr>
        <p:sp>
          <p:nvSpPr>
            <p:cNvPr id="5144" name="Oval 13"/>
            <p:cNvSpPr>
              <a:spLocks noChangeArrowheads="1"/>
            </p:cNvSpPr>
            <p:nvPr/>
          </p:nvSpPr>
          <p:spPr bwMode="auto">
            <a:xfrm>
              <a:off x="4714875" y="4000500"/>
              <a:ext cx="1169988" cy="1195388"/>
            </a:xfrm>
            <a:prstGeom prst="ellipse">
              <a:avLst/>
            </a:prstGeom>
            <a:solidFill>
              <a:schemeClr val="accent4"/>
            </a:solidFill>
            <a:ln w="9525">
              <a:noFill/>
              <a:round/>
              <a:headEnd/>
              <a:tailEnd/>
            </a:ln>
          </p:spPr>
          <p:txBody>
            <a:bodyPr wrap="none" anchor="ctr"/>
            <a:lstStyle/>
            <a:p>
              <a:pPr algn="ctr">
                <a:defRPr/>
              </a:pPr>
              <a:r>
                <a:rPr lang="en-US" altLang="ja-JP" sz="1400">
                  <a:solidFill>
                    <a:schemeClr val="bg1"/>
                  </a:solidFill>
                  <a:latin typeface="Century Gothic" pitchFamily="34" charset="0"/>
                  <a:ea typeface="HG丸ｺﾞｼｯｸM-PRO" pitchFamily="50" charset="-128"/>
                </a:rPr>
                <a:t>HTML</a:t>
              </a:r>
            </a:p>
            <a:p>
              <a:pPr algn="ctr">
                <a:defRPr/>
              </a:pPr>
              <a:r>
                <a:rPr lang="ja-JP" altLang="en-US" sz="1400">
                  <a:solidFill>
                    <a:schemeClr val="bg1"/>
                  </a:solidFill>
                  <a:latin typeface="Century Gothic" pitchFamily="34" charset="0"/>
                  <a:ea typeface="HG丸ｺﾞｼｯｸM-PRO" pitchFamily="50" charset="-128"/>
                </a:rPr>
                <a:t>クライアント</a:t>
              </a:r>
            </a:p>
          </p:txBody>
        </p:sp>
        <p:sp>
          <p:nvSpPr>
            <p:cNvPr id="21" name="AutoShape 16"/>
            <p:cNvSpPr>
              <a:spLocks noChangeArrowheads="1"/>
            </p:cNvSpPr>
            <p:nvPr/>
          </p:nvSpPr>
          <p:spPr bwMode="auto">
            <a:xfrm rot="2856712">
              <a:off x="4375669" y="3563877"/>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p:spPr>
          <p:txBody>
            <a:bodyPr wrap="none" anchor="ctr"/>
            <a:lstStyle/>
            <a:p>
              <a:pPr>
                <a:defRPr/>
              </a:pPr>
              <a:endParaRPr lang="ja-JP" altLang="en-US">
                <a:latin typeface="Century Gothic" pitchFamily="34" charset="0"/>
                <a:ea typeface="HG丸ｺﾞｼｯｸM-PRO" pitchFamily="50" charset="-128"/>
              </a:endParaRPr>
            </a:p>
          </p:txBody>
        </p:sp>
      </p:grpSp>
      <p:grpSp>
        <p:nvGrpSpPr>
          <p:cNvPr id="5135" name="グループ化 30"/>
          <p:cNvGrpSpPr>
            <a:grpSpLocks/>
          </p:cNvGrpSpPr>
          <p:nvPr/>
        </p:nvGrpSpPr>
        <p:grpSpPr bwMode="auto">
          <a:xfrm>
            <a:off x="5799549" y="1714500"/>
            <a:ext cx="1599516" cy="2423346"/>
            <a:chOff x="5856972" y="1714500"/>
            <a:chExt cx="1599516" cy="2423346"/>
          </a:xfrm>
        </p:grpSpPr>
        <p:sp>
          <p:nvSpPr>
            <p:cNvPr id="5142" name="Oval 12"/>
            <p:cNvSpPr>
              <a:spLocks noChangeArrowheads="1"/>
            </p:cNvSpPr>
            <p:nvPr/>
          </p:nvSpPr>
          <p:spPr bwMode="auto">
            <a:xfrm>
              <a:off x="6286500" y="1714500"/>
              <a:ext cx="1169988" cy="1195388"/>
            </a:xfrm>
            <a:prstGeom prst="ellipse">
              <a:avLst/>
            </a:prstGeom>
            <a:solidFill>
              <a:schemeClr val="accent3"/>
            </a:solidFill>
            <a:ln w="9525">
              <a:noFill/>
              <a:round/>
              <a:headEnd/>
              <a:tailEnd/>
            </a:ln>
          </p:spPr>
          <p:txBody>
            <a:bodyPr wrap="none" anchor="ctr"/>
            <a:lstStyle/>
            <a:p>
              <a:pPr algn="ctr">
                <a:defRPr/>
              </a:pPr>
              <a:r>
                <a:rPr lang="en-US" altLang="ja-JP" sz="1400">
                  <a:solidFill>
                    <a:schemeClr val="bg1"/>
                  </a:solidFill>
                  <a:latin typeface="Century Gothic" pitchFamily="34" charset="0"/>
                  <a:ea typeface="HG丸ｺﾞｼｯｸM-PRO" pitchFamily="50" charset="-128"/>
                </a:rPr>
                <a:t>Flash</a:t>
              </a:r>
              <a:r>
                <a:rPr lang="ja-JP" altLang="en-US" sz="1400" smtClean="0">
                  <a:solidFill>
                    <a:schemeClr val="bg1"/>
                  </a:solidFill>
                  <a:latin typeface="Century Gothic" pitchFamily="34" charset="0"/>
                  <a:ea typeface="HG丸ｺﾞｼｯｸM-PRO" pitchFamily="50" charset="-128"/>
                </a:rPr>
                <a:t>などの</a:t>
              </a:r>
              <a:endParaRPr lang="en-US" altLang="ja-JP" sz="1400" smtClean="0">
                <a:solidFill>
                  <a:schemeClr val="bg1"/>
                </a:solidFill>
                <a:latin typeface="Century Gothic" pitchFamily="34" charset="0"/>
                <a:ea typeface="HG丸ｺﾞｼｯｸM-PRO" pitchFamily="50" charset="-128"/>
              </a:endParaRPr>
            </a:p>
            <a:p>
              <a:pPr algn="ctr">
                <a:defRPr/>
              </a:pPr>
              <a:r>
                <a:rPr lang="ja-JP" altLang="en-US" sz="1400">
                  <a:solidFill>
                    <a:schemeClr val="bg1"/>
                  </a:solidFill>
                  <a:latin typeface="Century Gothic" pitchFamily="34" charset="0"/>
                  <a:ea typeface="HG丸ｺﾞｼｯｸM-PRO" pitchFamily="50" charset="-128"/>
                </a:rPr>
                <a:t>プラグイン</a:t>
              </a:r>
              <a:endParaRPr lang="ja-JP" altLang="en-US" sz="1400" dirty="0">
                <a:solidFill>
                  <a:schemeClr val="bg1"/>
                </a:solidFill>
                <a:latin typeface="Century Gothic" pitchFamily="34" charset="0"/>
                <a:ea typeface="HG丸ｺﾞｼｯｸM-PRO" pitchFamily="50" charset="-128"/>
              </a:endParaRPr>
            </a:p>
          </p:txBody>
        </p:sp>
        <p:sp>
          <p:nvSpPr>
            <p:cNvPr id="5143" name="AutoShape 16"/>
            <p:cNvSpPr>
              <a:spLocks noChangeArrowheads="1"/>
            </p:cNvSpPr>
            <p:nvPr/>
          </p:nvSpPr>
          <p:spPr bwMode="auto">
            <a:xfrm rot="18420845">
              <a:off x="5405706" y="3203980"/>
              <a:ext cx="1385132" cy="482600"/>
            </a:xfrm>
            <a:prstGeom prst="rightArrow">
              <a:avLst>
                <a:gd name="adj1" fmla="val 59324"/>
                <a:gd name="adj2" fmla="val 45189"/>
              </a:avLst>
            </a:prstGeom>
            <a:solidFill>
              <a:schemeClr val="accent4">
                <a:lumMod val="60000"/>
                <a:lumOff val="40000"/>
              </a:schemeClr>
            </a:solidFill>
            <a:ln w="28575">
              <a:noFill/>
              <a:miter lim="800000"/>
              <a:headEnd/>
              <a:tailEnd/>
            </a:ln>
          </p:spPr>
          <p:txBody>
            <a:bodyPr wrap="none" anchor="ctr"/>
            <a:lstStyle/>
            <a:p>
              <a:pPr>
                <a:defRPr/>
              </a:pPr>
              <a:endParaRPr lang="ja-JP" altLang="en-US">
                <a:latin typeface="Century Gothic" pitchFamily="34" charset="0"/>
                <a:ea typeface="HG丸ｺﾞｼｯｸM-PRO" pitchFamily="50" charset="-128"/>
              </a:endParaRPr>
            </a:p>
          </p:txBody>
        </p:sp>
      </p:grpSp>
      <p:sp>
        <p:nvSpPr>
          <p:cNvPr id="32" name="角丸四角形吹き出し 31"/>
          <p:cNvSpPr/>
          <p:nvPr/>
        </p:nvSpPr>
        <p:spPr bwMode="auto">
          <a:xfrm>
            <a:off x="2371437" y="1214422"/>
            <a:ext cx="1357322" cy="642942"/>
          </a:xfrm>
          <a:prstGeom prst="wedgeRoundRectCallout">
            <a:avLst>
              <a:gd name="adj1" fmla="val 52363"/>
              <a:gd name="adj2" fmla="val 167445"/>
              <a:gd name="adj3" fmla="val 16667"/>
            </a:avLst>
          </a:prstGeom>
          <a:solidFill>
            <a:schemeClr val="accent1"/>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400" dirty="0">
                <a:solidFill>
                  <a:schemeClr val="bg1"/>
                </a:solidFill>
                <a:ea typeface="HG丸ｺﾞｼｯｸM-PRO" pitchFamily="50" charset="-128"/>
              </a:rPr>
              <a:t>クライアント配布の問題</a:t>
            </a:r>
          </a:p>
        </p:txBody>
      </p:sp>
      <p:sp>
        <p:nvSpPr>
          <p:cNvPr id="33" name="角丸四角形吹き出し 32"/>
          <p:cNvSpPr/>
          <p:nvPr/>
        </p:nvSpPr>
        <p:spPr bwMode="auto">
          <a:xfrm>
            <a:off x="3728759" y="5357826"/>
            <a:ext cx="1357322" cy="357190"/>
          </a:xfrm>
          <a:prstGeom prst="wedgeRoundRectCallout">
            <a:avLst>
              <a:gd name="adj1" fmla="val 42222"/>
              <a:gd name="adj2" fmla="val -180921"/>
              <a:gd name="adj3" fmla="val 16667"/>
            </a:avLst>
          </a:prstGeom>
          <a:solidFill>
            <a:schemeClr val="accent1"/>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400" dirty="0">
                <a:solidFill>
                  <a:schemeClr val="bg1"/>
                </a:solidFill>
                <a:ea typeface="HG丸ｺﾞｼｯｸM-PRO" pitchFamily="50" charset="-128"/>
              </a:rPr>
              <a:t>表現力の問題</a:t>
            </a:r>
          </a:p>
        </p:txBody>
      </p:sp>
      <p:sp>
        <p:nvSpPr>
          <p:cNvPr id="35" name="角丸四角形 34"/>
          <p:cNvSpPr/>
          <p:nvPr/>
        </p:nvSpPr>
        <p:spPr>
          <a:xfrm>
            <a:off x="5000067" y="5857875"/>
            <a:ext cx="1643622" cy="357188"/>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accent1">
                    <a:lumMod val="50000"/>
                  </a:schemeClr>
                </a:solidFill>
              </a:rPr>
              <a:t>Web</a:t>
            </a:r>
            <a:r>
              <a:rPr lang="ja-JP" altLang="en-US" sz="1200" smtClean="0">
                <a:solidFill>
                  <a:schemeClr val="accent1">
                    <a:lumMod val="50000"/>
                  </a:schemeClr>
                </a:solidFill>
              </a:rPr>
              <a:t>システム</a:t>
            </a:r>
            <a:endParaRPr lang="ja-JP" altLang="en-US" sz="1200" dirty="0">
              <a:solidFill>
                <a:schemeClr val="accent1">
                  <a:lumMod val="50000"/>
                </a:schemeClr>
              </a:solidFill>
            </a:endParaRPr>
          </a:p>
        </p:txBody>
      </p:sp>
      <p:sp>
        <p:nvSpPr>
          <p:cNvPr id="37" name="角丸四角形吹き出し 36"/>
          <p:cNvSpPr/>
          <p:nvPr/>
        </p:nvSpPr>
        <p:spPr bwMode="auto">
          <a:xfrm>
            <a:off x="4388798" y="1000125"/>
            <a:ext cx="2058997" cy="535768"/>
          </a:xfrm>
          <a:prstGeom prst="wedgeRoundRectCallout">
            <a:avLst>
              <a:gd name="adj1" fmla="val 45576"/>
              <a:gd name="adj2" fmla="val 114281"/>
              <a:gd name="adj3" fmla="val 16667"/>
            </a:avLst>
          </a:prstGeom>
          <a:solidFill>
            <a:schemeClr val="accent3"/>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400" b="1" smtClean="0">
                <a:solidFill>
                  <a:schemeClr val="bg1"/>
                </a:solidFill>
                <a:ea typeface="HG丸ｺﾞｼｯｸM-PRO" pitchFamily="50" charset="-128"/>
              </a:rPr>
              <a:t>独自技術への警戒</a:t>
            </a:r>
            <a:endParaRPr kumimoji="0" lang="ja-JP" altLang="en-US" sz="1400" b="1" dirty="0">
              <a:solidFill>
                <a:schemeClr val="bg1"/>
              </a:solidFill>
              <a:ea typeface="HG丸ｺﾞｼｯｸM-PRO" pitchFamily="50" charset="-128"/>
            </a:endParaRPr>
          </a:p>
        </p:txBody>
      </p:sp>
    </p:spTree>
    <p:extLst>
      <p:ext uri="{BB962C8B-B14F-4D97-AF65-F5344CB8AC3E}">
        <p14:creationId xmlns:p14="http://schemas.microsoft.com/office/powerpoint/2010/main" val="143658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135"/>
                                        </p:tgtEl>
                                        <p:attrNameLst>
                                          <p:attrName>style.visibility</p:attrName>
                                        </p:attrNameLst>
                                      </p:cBhvr>
                                      <p:to>
                                        <p:strVal val="visible"/>
                                      </p:to>
                                    </p:set>
                                    <p:animEffect transition="in" filter="wipe(down)">
                                      <p:cBhvr>
                                        <p:cTn id="31" dur="500"/>
                                        <p:tgtEl>
                                          <p:spTgt spid="513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HTML5</a:t>
            </a:r>
            <a:r>
              <a:rPr kumimoji="1" lang="ja-JP" altLang="en-US" dirty="0" smtClean="0"/>
              <a:t>の</a:t>
            </a:r>
            <a:r>
              <a:rPr lang="ja-JP" altLang="en-US" dirty="0"/>
              <a:t>理想</a:t>
            </a:r>
            <a:r>
              <a:rPr kumimoji="1" lang="ja-JP" altLang="en-US" dirty="0" smtClean="0"/>
              <a:t>と現状 </a:t>
            </a:r>
            <a:r>
              <a:rPr kumimoji="1" lang="en-US" altLang="ja-JP" dirty="0" smtClean="0"/>
              <a:t>(2012-13</a:t>
            </a:r>
            <a:r>
              <a:rPr kumimoji="1" lang="ja-JP" altLang="en-US" dirty="0" smtClean="0"/>
              <a:t>年</a:t>
            </a:r>
            <a:r>
              <a:rPr kumimoji="1" lang="en-US" altLang="ja-JP" dirty="0" smtClean="0"/>
              <a:t>)</a:t>
            </a:r>
            <a:endParaRPr kumimoji="1" lang="ja-JP" altLang="en-US" dirty="0"/>
          </a:p>
        </p:txBody>
      </p:sp>
      <p:sp>
        <p:nvSpPr>
          <p:cNvPr id="3" name="角丸四角形 2"/>
          <p:cNvSpPr/>
          <p:nvPr/>
        </p:nvSpPr>
        <p:spPr>
          <a:xfrm>
            <a:off x="1303714" y="1196753"/>
            <a:ext cx="3893344" cy="785807"/>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ブラウザ間</a:t>
            </a:r>
            <a:r>
              <a:rPr lang="ja-JP" altLang="en-US" sz="1600" dirty="0" smtClean="0">
                <a:solidFill>
                  <a:schemeClr val="bg1"/>
                </a:solidFill>
              </a:rPr>
              <a:t>の互換性・相互</a:t>
            </a:r>
            <a:r>
              <a:rPr lang="ja-JP" altLang="en-US" sz="1600" dirty="0">
                <a:solidFill>
                  <a:schemeClr val="bg1"/>
                </a:solidFill>
              </a:rPr>
              <a:t>運用性の確保</a:t>
            </a:r>
            <a:endParaRPr lang="en-US" altLang="ja-JP" sz="1600" dirty="0">
              <a:solidFill>
                <a:schemeClr val="bg1"/>
              </a:solidFill>
            </a:endParaRPr>
          </a:p>
        </p:txBody>
      </p:sp>
      <p:sp>
        <p:nvSpPr>
          <p:cNvPr id="4" name="角丸四角形 3"/>
          <p:cNvSpPr/>
          <p:nvPr/>
        </p:nvSpPr>
        <p:spPr>
          <a:xfrm>
            <a:off x="1303714" y="2072830"/>
            <a:ext cx="3893344" cy="785807"/>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chemeClr val="bg1"/>
                </a:solidFill>
              </a:rPr>
              <a:t>Web</a:t>
            </a:r>
            <a:r>
              <a:rPr lang="ja-JP" altLang="en-US" sz="1600" dirty="0">
                <a:solidFill>
                  <a:schemeClr val="bg1"/>
                </a:solidFill>
              </a:rPr>
              <a:t>アプリケーションの開発を容易にするための新機能や新しい要素を追加</a:t>
            </a:r>
            <a:endParaRPr lang="en-US" altLang="ja-JP" sz="1600" dirty="0">
              <a:solidFill>
                <a:schemeClr val="bg1"/>
              </a:solidFill>
            </a:endParaRPr>
          </a:p>
        </p:txBody>
      </p:sp>
      <p:sp>
        <p:nvSpPr>
          <p:cNvPr id="5" name="角丸四角形 4"/>
          <p:cNvSpPr/>
          <p:nvPr/>
        </p:nvSpPr>
        <p:spPr>
          <a:xfrm>
            <a:off x="1303714" y="2996952"/>
            <a:ext cx="3893344" cy="563497"/>
          </a:xfrm>
          <a:prstGeom prst="roundRect">
            <a:avLst>
              <a:gd name="adj" fmla="val 0"/>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標準化作業の遅れ</a:t>
            </a:r>
            <a:endParaRPr lang="en-US" altLang="ja-JP" sz="2400" dirty="0">
              <a:solidFill>
                <a:schemeClr val="bg1"/>
              </a:solidFill>
            </a:endParaRPr>
          </a:p>
        </p:txBody>
      </p:sp>
      <p:sp>
        <p:nvSpPr>
          <p:cNvPr id="6" name="角丸四角形 5"/>
          <p:cNvSpPr/>
          <p:nvPr/>
        </p:nvSpPr>
        <p:spPr>
          <a:xfrm>
            <a:off x="5349458" y="2996952"/>
            <a:ext cx="3178123" cy="3306518"/>
          </a:xfrm>
          <a:prstGeom prst="roundRect">
            <a:avLst>
              <a:gd name="adj" fmla="val 0"/>
            </a:avLst>
          </a:prstGeom>
          <a:solidFill>
            <a:schemeClr val="accent2">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現時点ではネイティブアプリの方が操作性・パフォーマンス共に良い</a:t>
            </a:r>
            <a:endParaRPr lang="en-US" altLang="ja-JP" sz="2400" dirty="0" smtClean="0">
              <a:solidFill>
                <a:schemeClr val="bg1"/>
              </a:solidFill>
            </a:endParaRPr>
          </a:p>
          <a:p>
            <a:pPr algn="ctr">
              <a:defRPr/>
            </a:pPr>
            <a:r>
              <a:rPr lang="ja-JP" altLang="en-US" sz="2400" dirty="0" smtClean="0">
                <a:solidFill>
                  <a:schemeClr val="bg1"/>
                </a:solidFill>
              </a:rPr>
              <a:t>↓</a:t>
            </a:r>
            <a:endParaRPr lang="en-US" altLang="ja-JP" sz="2400" dirty="0" smtClean="0">
              <a:solidFill>
                <a:schemeClr val="bg1"/>
              </a:solidFill>
            </a:endParaRPr>
          </a:p>
          <a:p>
            <a:pPr algn="ctr">
              <a:defRPr/>
            </a:pPr>
            <a:r>
              <a:rPr lang="en-US" altLang="ja-JP" sz="2400" dirty="0" smtClean="0">
                <a:solidFill>
                  <a:schemeClr val="bg1"/>
                </a:solidFill>
              </a:rPr>
              <a:t>Apple</a:t>
            </a:r>
            <a:r>
              <a:rPr lang="ja-JP" altLang="en-US" sz="2400" dirty="0" smtClean="0">
                <a:solidFill>
                  <a:schemeClr val="bg1"/>
                </a:solidFill>
              </a:rPr>
              <a:t>などはネイティブへシフト</a:t>
            </a:r>
            <a:endParaRPr lang="en-US" altLang="ja-JP" sz="2400" dirty="0">
              <a:solidFill>
                <a:schemeClr val="bg1"/>
              </a:solidFill>
            </a:endParaRPr>
          </a:p>
        </p:txBody>
      </p:sp>
      <p:sp>
        <p:nvSpPr>
          <p:cNvPr id="9" name="角丸四角形 8"/>
          <p:cNvSpPr/>
          <p:nvPr/>
        </p:nvSpPr>
        <p:spPr>
          <a:xfrm>
            <a:off x="5349458" y="1196753"/>
            <a:ext cx="3178123" cy="1661884"/>
          </a:xfrm>
          <a:prstGeom prst="roundRect">
            <a:avLst>
              <a:gd name="adj" fmla="val 0"/>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bg1"/>
                </a:solidFill>
              </a:rPr>
              <a:t>ワンソース・</a:t>
            </a:r>
            <a:endParaRPr lang="en-US" altLang="ja-JP" sz="2800" dirty="0" smtClean="0">
              <a:solidFill>
                <a:schemeClr val="bg1"/>
              </a:solidFill>
            </a:endParaRPr>
          </a:p>
          <a:p>
            <a:pPr algn="ctr">
              <a:defRPr/>
            </a:pPr>
            <a:r>
              <a:rPr lang="ja-JP" altLang="en-US" sz="2800" dirty="0" smtClean="0">
                <a:solidFill>
                  <a:schemeClr val="bg1"/>
                </a:solidFill>
              </a:rPr>
              <a:t>マルチデバイス</a:t>
            </a:r>
            <a:endParaRPr lang="en-US" altLang="ja-JP" sz="2800" dirty="0">
              <a:solidFill>
                <a:schemeClr val="bg1"/>
              </a:solidFill>
            </a:endParaRPr>
          </a:p>
        </p:txBody>
      </p:sp>
      <p:sp>
        <p:nvSpPr>
          <p:cNvPr id="11" name="角丸四角形 10"/>
          <p:cNvSpPr/>
          <p:nvPr/>
        </p:nvSpPr>
        <p:spPr>
          <a:xfrm>
            <a:off x="588493" y="1196752"/>
            <a:ext cx="599131" cy="1661885"/>
          </a:xfrm>
          <a:prstGeom prst="roundRect">
            <a:avLst>
              <a:gd name="adj" fmla="val 0"/>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理想</a:t>
            </a:r>
            <a:endParaRPr lang="en-US" altLang="ja-JP" sz="2400" dirty="0">
              <a:solidFill>
                <a:schemeClr val="bg1"/>
              </a:solidFill>
            </a:endParaRPr>
          </a:p>
        </p:txBody>
      </p:sp>
      <p:sp>
        <p:nvSpPr>
          <p:cNvPr id="12" name="角丸四角形 11"/>
          <p:cNvSpPr/>
          <p:nvPr/>
        </p:nvSpPr>
        <p:spPr>
          <a:xfrm>
            <a:off x="588493" y="2996952"/>
            <a:ext cx="599131" cy="3306518"/>
          </a:xfrm>
          <a:prstGeom prst="roundRect">
            <a:avLst>
              <a:gd name="adj" fmla="val 0"/>
            </a:avLst>
          </a:prstGeom>
          <a:solidFill>
            <a:schemeClr val="accent2">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現状</a:t>
            </a:r>
            <a:endParaRPr lang="en-US" altLang="ja-JP" sz="2400" dirty="0">
              <a:solidFill>
                <a:schemeClr val="bg1"/>
              </a:solidFill>
            </a:endParaRPr>
          </a:p>
        </p:txBody>
      </p:sp>
      <p:sp>
        <p:nvSpPr>
          <p:cNvPr id="13" name="角丸四角形 12"/>
          <p:cNvSpPr/>
          <p:nvPr/>
        </p:nvSpPr>
        <p:spPr>
          <a:xfrm>
            <a:off x="1303714" y="3682707"/>
            <a:ext cx="3893344" cy="563497"/>
          </a:xfrm>
          <a:prstGeom prst="roundRect">
            <a:avLst>
              <a:gd name="adj" fmla="val 0"/>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サポート企業の足並みの乱れ</a:t>
            </a:r>
            <a:endParaRPr lang="en-US" altLang="ja-JP" sz="2000" dirty="0">
              <a:solidFill>
                <a:schemeClr val="bg1"/>
              </a:solidFill>
            </a:endParaRPr>
          </a:p>
        </p:txBody>
      </p:sp>
      <p:sp>
        <p:nvSpPr>
          <p:cNvPr id="14" name="角丸四角形 13"/>
          <p:cNvSpPr/>
          <p:nvPr/>
        </p:nvSpPr>
        <p:spPr>
          <a:xfrm>
            <a:off x="1303714" y="4368462"/>
            <a:ext cx="3893344" cy="563497"/>
          </a:xfrm>
          <a:prstGeom prst="roundRect">
            <a:avLst>
              <a:gd name="adj" fmla="val 0"/>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パフォーマンス問題</a:t>
            </a:r>
            <a:endParaRPr lang="en-US" altLang="ja-JP" sz="2400" dirty="0">
              <a:solidFill>
                <a:schemeClr val="bg1"/>
              </a:solidFill>
            </a:endParaRPr>
          </a:p>
        </p:txBody>
      </p:sp>
      <p:sp>
        <p:nvSpPr>
          <p:cNvPr id="15" name="角丸四角形 14"/>
          <p:cNvSpPr/>
          <p:nvPr/>
        </p:nvSpPr>
        <p:spPr>
          <a:xfrm>
            <a:off x="1303714" y="5054217"/>
            <a:ext cx="3893344" cy="563497"/>
          </a:xfrm>
          <a:prstGeom prst="roundRect">
            <a:avLst>
              <a:gd name="adj" fmla="val 0"/>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互換性の欠如</a:t>
            </a:r>
            <a:endParaRPr lang="en-US" altLang="ja-JP" sz="2400" dirty="0">
              <a:solidFill>
                <a:schemeClr val="bg1"/>
              </a:solidFill>
            </a:endParaRPr>
          </a:p>
        </p:txBody>
      </p:sp>
      <p:sp>
        <p:nvSpPr>
          <p:cNvPr id="16" name="角丸四角形 15"/>
          <p:cNvSpPr/>
          <p:nvPr/>
        </p:nvSpPr>
        <p:spPr>
          <a:xfrm>
            <a:off x="1303714" y="5739973"/>
            <a:ext cx="3893344" cy="563497"/>
          </a:xfrm>
          <a:prstGeom prst="roundRect">
            <a:avLst>
              <a:gd name="adj" fmla="val 0"/>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rPr>
              <a:t>PC</a:t>
            </a:r>
            <a:r>
              <a:rPr lang="ja-JP" altLang="en-US" sz="2000" dirty="0" smtClean="0">
                <a:solidFill>
                  <a:schemeClr val="bg1"/>
                </a:solidFill>
              </a:rPr>
              <a:t>ブラウザの世代交代の遅れ</a:t>
            </a:r>
            <a:endParaRPr lang="en-US" altLang="ja-JP" sz="2000" dirty="0">
              <a:solidFill>
                <a:schemeClr val="bg1"/>
              </a:solidFill>
            </a:endParaRPr>
          </a:p>
        </p:txBody>
      </p:sp>
    </p:spTree>
    <p:extLst>
      <p:ext uri="{BB962C8B-B14F-4D97-AF65-F5344CB8AC3E}">
        <p14:creationId xmlns:p14="http://schemas.microsoft.com/office/powerpoint/2010/main" val="406806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P spid="11" grpId="0" animBg="1"/>
      <p:bldP spid="12" grpId="0" animBg="1"/>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smtClean="0"/>
              <a:t>HTML5</a:t>
            </a:r>
            <a:r>
              <a:rPr kumimoji="1" lang="ja-JP" altLang="en-US" smtClean="0"/>
              <a:t>は時期尚早</a:t>
            </a:r>
            <a:r>
              <a:rPr kumimoji="1" lang="en-US" altLang="ja-JP" smtClean="0"/>
              <a:t>?</a:t>
            </a: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5184576" cy="404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348880"/>
            <a:ext cx="528637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8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1+#ppt_w/2"/>
                                          </p:val>
                                        </p:tav>
                                        <p:tav tm="100000">
                                          <p:val>
                                            <p:strVal val="#ppt_x"/>
                                          </p:val>
                                        </p:tav>
                                      </p:tavLst>
                                    </p:anim>
                                    <p:anim calcmode="lin" valueType="num">
                                      <p:cBhvr additive="base">
                                        <p:cTn id="8"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アプリビジネス</a:t>
            </a:r>
            <a:r>
              <a:rPr lang="ja-JP" altLang="en-US" smtClean="0"/>
              <a:t>をに舵を切り直した</a:t>
            </a:r>
            <a:r>
              <a:rPr lang="en-US" altLang="ja-JP" smtClean="0"/>
              <a:t>Apple</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233488"/>
            <a:ext cx="619125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203848" y="6237312"/>
            <a:ext cx="5760640" cy="246221"/>
          </a:xfrm>
          <a:prstGeom prst="rect">
            <a:avLst/>
          </a:prstGeom>
        </p:spPr>
        <p:txBody>
          <a:bodyPr wrap="square">
            <a:spAutoFit/>
          </a:bodyPr>
          <a:lstStyle/>
          <a:p>
            <a:r>
              <a:rPr lang="en-US" altLang="ja-JP" sz="1000"/>
              <a:t>http://jp.techcrunch.com/archives/20111007mobile-app-downloads-to-reach-98-billion-by-2015/</a:t>
            </a:r>
            <a:endParaRPr lang="ja-JP" altLang="en-US" sz="1000"/>
          </a:p>
        </p:txBody>
      </p:sp>
    </p:spTree>
    <p:extLst>
      <p:ext uri="{BB962C8B-B14F-4D97-AF65-F5344CB8AC3E}">
        <p14:creationId xmlns:p14="http://schemas.microsoft.com/office/powerpoint/2010/main" val="3445594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153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タイトル 2"/>
          <p:cNvSpPr>
            <a:spLocks noGrp="1"/>
          </p:cNvSpPr>
          <p:nvPr>
            <p:ph type="title"/>
          </p:nvPr>
        </p:nvSpPr>
        <p:spPr/>
        <p:txBody>
          <a:bodyPr/>
          <a:lstStyle/>
          <a:p>
            <a:r>
              <a:rPr kumimoji="1" lang="en-US" altLang="ja-JP" smtClean="0"/>
              <a:t>HTML5</a:t>
            </a:r>
            <a:r>
              <a:rPr kumimoji="1" lang="ja-JP" altLang="en-US" smtClean="0"/>
              <a:t>開発体制が「分裂」</a:t>
            </a:r>
            <a:r>
              <a:rPr kumimoji="1" lang="en-US" altLang="ja-JP" smtClean="0"/>
              <a:t>?</a:t>
            </a:r>
            <a:endParaRPr kumimoji="1" lang="ja-JP" alt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149080"/>
            <a:ext cx="51625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4283968" y="6165304"/>
            <a:ext cx="4572000" cy="276999"/>
          </a:xfrm>
          <a:prstGeom prst="rect">
            <a:avLst/>
          </a:prstGeom>
        </p:spPr>
        <p:txBody>
          <a:bodyPr>
            <a:spAutoFit/>
          </a:bodyPr>
          <a:lstStyle/>
          <a:p>
            <a:r>
              <a:rPr lang="en-US" altLang="ja-JP" sz="1200"/>
              <a:t>http://techon.nikkeibp.co.jp/article/COLUMN/20120807/232711/</a:t>
            </a:r>
            <a:endParaRPr lang="ja-JP" altLang="en-US" sz="1200"/>
          </a:p>
        </p:txBody>
      </p:sp>
    </p:spTree>
    <p:extLst>
      <p:ext uri="{BB962C8B-B14F-4D97-AF65-F5344CB8AC3E}">
        <p14:creationId xmlns:p14="http://schemas.microsoft.com/office/powerpoint/2010/main" val="289317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Google</a:t>
            </a:r>
            <a:r>
              <a:rPr kumimoji="1" lang="ja-JP" altLang="en-US" dirty="0" smtClean="0"/>
              <a:t>が</a:t>
            </a:r>
            <a:r>
              <a:rPr kumimoji="1" lang="en-US" altLang="ja-JP" dirty="0" err="1" smtClean="0"/>
              <a:t>Webkit</a:t>
            </a:r>
            <a:r>
              <a:rPr kumimoji="1" lang="ja-JP" altLang="en-US" dirty="0" smtClean="0"/>
              <a:t>をフォーク</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52500"/>
            <a:ext cx="7620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9574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タイトル 1"/>
          <p:cNvSpPr>
            <a:spLocks noGrp="1"/>
          </p:cNvSpPr>
          <p:nvPr>
            <p:ph type="title"/>
          </p:nvPr>
        </p:nvSpPr>
        <p:spPr/>
        <p:txBody>
          <a:bodyPr/>
          <a:lstStyle/>
          <a:p>
            <a:r>
              <a:rPr lang="en-US" altLang="ja-JP" dirty="0" smtClean="0">
                <a:latin typeface="Arial" charset="0"/>
                <a:ea typeface="ＭＳ Ｐゴシック" charset="0"/>
              </a:rPr>
              <a:t>Blink</a:t>
            </a:r>
            <a:r>
              <a:rPr lang="ja-JP" altLang="en-US" dirty="0" smtClean="0">
                <a:latin typeface="Arial" charset="0"/>
                <a:ea typeface="ＭＳ Ｐゴシック" charset="0"/>
              </a:rPr>
              <a:t>が</a:t>
            </a:r>
            <a:r>
              <a:rPr lang="en-US" altLang="ja-JP" dirty="0" err="1" smtClean="0">
                <a:latin typeface="Arial" charset="0"/>
                <a:ea typeface="ＭＳ Ｐゴシック" charset="0"/>
              </a:rPr>
              <a:t>Webkit</a:t>
            </a:r>
            <a:r>
              <a:rPr lang="ja-JP" altLang="en-US" dirty="0" smtClean="0">
                <a:latin typeface="Arial" charset="0"/>
                <a:ea typeface="ＭＳ Ｐゴシック" charset="0"/>
              </a:rPr>
              <a:t>からフォーク</a:t>
            </a:r>
            <a:endParaRPr lang="ja-JP" altLang="en-US" dirty="0">
              <a:latin typeface="Arial" charset="0"/>
              <a:ea typeface="ＭＳ Ｐゴシック" charset="0"/>
            </a:endParaRPr>
          </a:p>
        </p:txBody>
      </p:sp>
      <p:cxnSp>
        <p:nvCxnSpPr>
          <p:cNvPr id="18441" name="直線矢印コネクタ 4"/>
          <p:cNvCxnSpPr>
            <a:cxnSpLocks noChangeShapeType="1"/>
          </p:cNvCxnSpPr>
          <p:nvPr/>
        </p:nvCxnSpPr>
        <p:spPr bwMode="auto">
          <a:xfrm>
            <a:off x="357188" y="6286500"/>
            <a:ext cx="8643937" cy="1588"/>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8442" name="直線矢印コネクタ 5"/>
          <p:cNvCxnSpPr>
            <a:cxnSpLocks noChangeShapeType="1"/>
          </p:cNvCxnSpPr>
          <p:nvPr/>
        </p:nvCxnSpPr>
        <p:spPr bwMode="auto">
          <a:xfrm flipV="1">
            <a:off x="357188" y="1268760"/>
            <a:ext cx="0" cy="5017740"/>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sp>
        <p:nvSpPr>
          <p:cNvPr id="18443" name="テキスト ボックス 26"/>
          <p:cNvSpPr txBox="1">
            <a:spLocks noChangeArrowheads="1"/>
          </p:cNvSpPr>
          <p:nvPr/>
        </p:nvSpPr>
        <p:spPr bwMode="auto">
          <a:xfrm>
            <a:off x="357188"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1990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18444" name="テキスト ボックス 27"/>
          <p:cNvSpPr txBox="1">
            <a:spLocks noChangeArrowheads="1"/>
          </p:cNvSpPr>
          <p:nvPr/>
        </p:nvSpPr>
        <p:spPr bwMode="auto">
          <a:xfrm>
            <a:off x="4572000"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2000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2" name="正方形/長方形 1"/>
          <p:cNvSpPr/>
          <p:nvPr/>
        </p:nvSpPr>
        <p:spPr bwMode="auto">
          <a:xfrm>
            <a:off x="538411" y="56927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Mosaic</a:t>
            </a:r>
            <a:endParaRPr kumimoji="0" lang="ja-JP" altLang="en-US" sz="1400" b="0" i="0" u="none" strike="noStrike" cap="none" normalizeH="0" dirty="0" smtClean="0">
              <a:ln>
                <a:noFill/>
              </a:ln>
              <a:solidFill>
                <a:schemeClr val="bg1"/>
              </a:solidFill>
              <a:effectLst/>
              <a:latin typeface="+mn-lt"/>
              <a:ea typeface="+mn-ea"/>
            </a:endParaRPr>
          </a:p>
        </p:txBody>
      </p:sp>
      <p:sp>
        <p:nvSpPr>
          <p:cNvPr id="35" name="正方形/長方形 34"/>
          <p:cNvSpPr/>
          <p:nvPr/>
        </p:nvSpPr>
        <p:spPr bwMode="auto">
          <a:xfrm>
            <a:off x="4057302" y="5406564"/>
            <a:ext cx="1403400" cy="536937"/>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KHTML/KJS</a:t>
            </a:r>
            <a:endParaRPr kumimoji="0" lang="ja-JP" altLang="en-US" sz="1400" b="0" i="0" u="none" strike="noStrike" cap="none" normalizeH="0" dirty="0" smtClean="0">
              <a:ln>
                <a:noFill/>
              </a:ln>
              <a:solidFill>
                <a:schemeClr val="bg1"/>
              </a:solidFill>
              <a:effectLst/>
              <a:latin typeface="+mn-lt"/>
              <a:ea typeface="+mn-ea"/>
            </a:endParaRPr>
          </a:p>
        </p:txBody>
      </p:sp>
      <p:grpSp>
        <p:nvGrpSpPr>
          <p:cNvPr id="16" name="グループ化 15"/>
          <p:cNvGrpSpPr/>
          <p:nvPr/>
        </p:nvGrpSpPr>
        <p:grpSpPr>
          <a:xfrm>
            <a:off x="830866" y="2474923"/>
            <a:ext cx="1474698" cy="1087966"/>
            <a:chOff x="830866" y="2474923"/>
            <a:chExt cx="1474698" cy="1087966"/>
          </a:xfrm>
        </p:grpSpPr>
        <p:sp>
          <p:nvSpPr>
            <p:cNvPr id="42" name="右矢印 37"/>
            <p:cNvSpPr>
              <a:spLocks noChangeArrowheads="1"/>
            </p:cNvSpPr>
            <p:nvPr/>
          </p:nvSpPr>
          <p:spPr bwMode="auto">
            <a:xfrm rot="3355761">
              <a:off x="1664214" y="2921539"/>
              <a:ext cx="630238" cy="65246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38" name="正方形/長方形 37"/>
            <p:cNvSpPr/>
            <p:nvPr/>
          </p:nvSpPr>
          <p:spPr bwMode="auto">
            <a:xfrm>
              <a:off x="830866" y="2474923"/>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Gecko</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5" name="グループ化 14"/>
          <p:cNvGrpSpPr/>
          <p:nvPr/>
        </p:nvGrpSpPr>
        <p:grpSpPr>
          <a:xfrm>
            <a:off x="1212479" y="2053511"/>
            <a:ext cx="4330101" cy="980841"/>
            <a:chOff x="1212479" y="2053511"/>
            <a:chExt cx="4330101" cy="980841"/>
          </a:xfrm>
        </p:grpSpPr>
        <p:sp>
          <p:nvSpPr>
            <p:cNvPr id="14356" name="右矢印 37"/>
            <p:cNvSpPr>
              <a:spLocks noChangeArrowheads="1"/>
            </p:cNvSpPr>
            <p:nvPr/>
          </p:nvSpPr>
          <p:spPr bwMode="auto">
            <a:xfrm rot="19132620">
              <a:off x="1212479" y="2383477"/>
              <a:ext cx="433010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5" name="正方形/長方形 44"/>
            <p:cNvSpPr/>
            <p:nvPr/>
          </p:nvSpPr>
          <p:spPr bwMode="auto">
            <a:xfrm>
              <a:off x="3275756" y="2053511"/>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Firefox</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9" name="グループ化 18"/>
          <p:cNvGrpSpPr/>
          <p:nvPr/>
        </p:nvGrpSpPr>
        <p:grpSpPr>
          <a:xfrm>
            <a:off x="6400124" y="1149883"/>
            <a:ext cx="2265893" cy="4195977"/>
            <a:chOff x="6400124" y="1149883"/>
            <a:chExt cx="2265893" cy="4195977"/>
          </a:xfrm>
        </p:grpSpPr>
        <p:sp>
          <p:nvSpPr>
            <p:cNvPr id="14373" name="右矢印 37"/>
            <p:cNvSpPr>
              <a:spLocks noChangeArrowheads="1"/>
            </p:cNvSpPr>
            <p:nvPr/>
          </p:nvSpPr>
          <p:spPr bwMode="auto">
            <a:xfrm rot="17297413">
              <a:off x="5327691" y="2684916"/>
              <a:ext cx="4195977" cy="112591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9" name="正方形/長方形 48"/>
            <p:cNvSpPr/>
            <p:nvPr/>
          </p:nvSpPr>
          <p:spPr bwMode="auto">
            <a:xfrm>
              <a:off x="7262617" y="14566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err="1" smtClean="0">
                  <a:solidFill>
                    <a:schemeClr val="bg1"/>
                  </a:solidFill>
                  <a:latin typeface="+mn-lt"/>
                  <a:ea typeface="+mn-ea"/>
                </a:rPr>
                <a:t>Tizen</a:t>
              </a:r>
              <a:endParaRPr kumimoji="0" lang="ja-JP" altLang="en-US" sz="1400" b="0" i="0" u="none" strike="noStrike" cap="none" normalizeH="0" dirty="0" smtClean="0">
                <a:ln>
                  <a:noFill/>
                </a:ln>
                <a:solidFill>
                  <a:schemeClr val="bg1"/>
                </a:solidFill>
                <a:effectLst/>
                <a:latin typeface="+mn-lt"/>
                <a:ea typeface="+mn-ea"/>
              </a:endParaRPr>
            </a:p>
          </p:txBody>
        </p:sp>
        <p:sp>
          <p:nvSpPr>
            <p:cNvPr id="50" name="正方形/長方形 49"/>
            <p:cNvSpPr/>
            <p:nvPr/>
          </p:nvSpPr>
          <p:spPr bwMode="auto">
            <a:xfrm>
              <a:off x="6908039" y="2491040"/>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Blackberry</a:t>
              </a:r>
              <a:endParaRPr kumimoji="0" lang="ja-JP" altLang="en-US" sz="1400" b="0" i="0" u="none" strike="noStrike" cap="none" normalizeH="0" dirty="0" smtClean="0">
                <a:ln>
                  <a:noFill/>
                </a:ln>
                <a:solidFill>
                  <a:schemeClr val="bg1"/>
                </a:solidFill>
                <a:effectLst/>
                <a:latin typeface="+mn-lt"/>
                <a:ea typeface="+mn-ea"/>
              </a:endParaRPr>
            </a:p>
          </p:txBody>
        </p:sp>
        <p:sp>
          <p:nvSpPr>
            <p:cNvPr id="51" name="正方形/長方形 50"/>
            <p:cNvSpPr/>
            <p:nvPr/>
          </p:nvSpPr>
          <p:spPr bwMode="auto">
            <a:xfrm>
              <a:off x="6719669" y="3008236"/>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Palm</a:t>
              </a:r>
              <a:endParaRPr kumimoji="0" lang="ja-JP" altLang="en-US" sz="1400" b="0" i="0" u="none" strike="noStrike" cap="none" normalizeH="0" dirty="0" smtClean="0">
                <a:ln>
                  <a:noFill/>
                </a:ln>
                <a:solidFill>
                  <a:schemeClr val="bg1"/>
                </a:solidFill>
                <a:effectLst/>
                <a:latin typeface="+mn-lt"/>
                <a:ea typeface="+mn-ea"/>
              </a:endParaRPr>
            </a:p>
          </p:txBody>
        </p:sp>
        <p:sp>
          <p:nvSpPr>
            <p:cNvPr id="52" name="正方形/長方形 51"/>
            <p:cNvSpPr/>
            <p:nvPr/>
          </p:nvSpPr>
          <p:spPr bwMode="auto">
            <a:xfrm>
              <a:off x="7097277" y="1973844"/>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Adobe AIR</a:t>
              </a:r>
              <a:endParaRPr kumimoji="0" lang="ja-JP" altLang="en-US" sz="1400" b="0" i="0" u="none" strike="noStrike" cap="none" normalizeH="0" dirty="0" smtClean="0">
                <a:ln>
                  <a:noFill/>
                </a:ln>
                <a:solidFill>
                  <a:schemeClr val="bg1"/>
                </a:solidFill>
                <a:effectLst/>
                <a:latin typeface="+mn-lt"/>
                <a:ea typeface="+mn-ea"/>
              </a:endParaRPr>
            </a:p>
          </p:txBody>
        </p:sp>
        <p:sp>
          <p:nvSpPr>
            <p:cNvPr id="53" name="正方形/長方形 52"/>
            <p:cNvSpPr/>
            <p:nvPr/>
          </p:nvSpPr>
          <p:spPr bwMode="auto">
            <a:xfrm>
              <a:off x="6400124" y="404262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Chrome</a:t>
              </a:r>
              <a:endParaRPr kumimoji="0" lang="ja-JP" altLang="en-US" sz="1400" b="0" i="0" u="none" strike="noStrike" cap="none" normalizeH="0" dirty="0" smtClean="0">
                <a:ln>
                  <a:noFill/>
                </a:ln>
                <a:solidFill>
                  <a:schemeClr val="bg1"/>
                </a:solidFill>
                <a:effectLst/>
                <a:latin typeface="+mn-lt"/>
                <a:ea typeface="+mn-ea"/>
              </a:endParaRPr>
            </a:p>
          </p:txBody>
        </p:sp>
        <p:sp>
          <p:nvSpPr>
            <p:cNvPr id="54" name="正方形/長方形 53"/>
            <p:cNvSpPr/>
            <p:nvPr/>
          </p:nvSpPr>
          <p:spPr bwMode="auto">
            <a:xfrm>
              <a:off x="6575653" y="3525432"/>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Android</a:t>
              </a:r>
              <a:endParaRPr kumimoji="0" lang="ja-JP" altLang="en-US" sz="1400" b="0" i="0" u="none" strike="noStrike" cap="none" normalizeH="0" dirty="0" smtClean="0">
                <a:ln>
                  <a:noFill/>
                </a:ln>
                <a:solidFill>
                  <a:schemeClr val="bg1"/>
                </a:solidFill>
                <a:effectLst/>
                <a:latin typeface="+mn-lt"/>
                <a:ea typeface="+mn-ea"/>
              </a:endParaRPr>
            </a:p>
          </p:txBody>
        </p:sp>
      </p:grpSp>
      <p:sp>
        <p:nvSpPr>
          <p:cNvPr id="55" name="正方形/長方形 54"/>
          <p:cNvSpPr/>
          <p:nvPr/>
        </p:nvSpPr>
        <p:spPr bwMode="auto">
          <a:xfrm>
            <a:off x="6228669" y="4559824"/>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Safari</a:t>
            </a:r>
            <a:endParaRPr kumimoji="0" lang="ja-JP" altLang="en-US" sz="1400" b="0" i="0" u="none" strike="noStrike" cap="none" normalizeH="0" dirty="0" smtClean="0">
              <a:ln>
                <a:noFill/>
              </a:ln>
              <a:solidFill>
                <a:schemeClr val="bg1"/>
              </a:solidFill>
              <a:effectLst/>
              <a:latin typeface="+mn-lt"/>
              <a:ea typeface="+mn-ea"/>
            </a:endParaRPr>
          </a:p>
        </p:txBody>
      </p:sp>
      <p:grpSp>
        <p:nvGrpSpPr>
          <p:cNvPr id="18" name="グループ化 17"/>
          <p:cNvGrpSpPr/>
          <p:nvPr/>
        </p:nvGrpSpPr>
        <p:grpSpPr>
          <a:xfrm>
            <a:off x="5460703" y="5348803"/>
            <a:ext cx="1967913" cy="652462"/>
            <a:chOff x="5460703" y="5348803"/>
            <a:chExt cx="1967913" cy="652462"/>
          </a:xfrm>
        </p:grpSpPr>
        <p:sp>
          <p:nvSpPr>
            <p:cNvPr id="37" name="正方形/長方形 36"/>
            <p:cNvSpPr/>
            <p:nvPr/>
          </p:nvSpPr>
          <p:spPr bwMode="auto">
            <a:xfrm>
              <a:off x="6025216" y="5406565"/>
              <a:ext cx="1403400" cy="536937"/>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Webkit</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(Apple)</a:t>
              </a:r>
              <a:endParaRPr kumimoji="0" lang="ja-JP" altLang="en-US" sz="1400" b="0" i="0" u="none" strike="noStrike" cap="none" normalizeH="0" dirty="0" smtClean="0">
                <a:ln>
                  <a:noFill/>
                </a:ln>
                <a:solidFill>
                  <a:schemeClr val="bg1"/>
                </a:solidFill>
                <a:effectLst/>
                <a:latin typeface="+mn-lt"/>
                <a:ea typeface="+mn-ea"/>
              </a:endParaRPr>
            </a:p>
          </p:txBody>
        </p:sp>
        <p:sp>
          <p:nvSpPr>
            <p:cNvPr id="56" name="右矢印 37"/>
            <p:cNvSpPr>
              <a:spLocks noChangeArrowheads="1"/>
            </p:cNvSpPr>
            <p:nvPr/>
          </p:nvSpPr>
          <p:spPr bwMode="auto">
            <a:xfrm>
              <a:off x="5460703" y="5348803"/>
              <a:ext cx="564514"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sp>
        <p:nvSpPr>
          <p:cNvPr id="58" name="右矢印 37"/>
          <p:cNvSpPr>
            <a:spLocks noChangeArrowheads="1"/>
          </p:cNvSpPr>
          <p:nvPr/>
        </p:nvSpPr>
        <p:spPr bwMode="auto">
          <a:xfrm rot="19154128">
            <a:off x="2761338" y="2424023"/>
            <a:ext cx="451844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nvGrpSpPr>
          <p:cNvPr id="13" name="グループ化 12"/>
          <p:cNvGrpSpPr/>
          <p:nvPr/>
        </p:nvGrpSpPr>
        <p:grpSpPr>
          <a:xfrm>
            <a:off x="1856570" y="4311848"/>
            <a:ext cx="1854755" cy="1203002"/>
            <a:chOff x="1856570" y="4311848"/>
            <a:chExt cx="1854755" cy="1203002"/>
          </a:xfrm>
        </p:grpSpPr>
        <p:sp>
          <p:nvSpPr>
            <p:cNvPr id="14352" name="右矢印 37"/>
            <p:cNvSpPr>
              <a:spLocks noChangeArrowheads="1"/>
            </p:cNvSpPr>
            <p:nvPr/>
          </p:nvSpPr>
          <p:spPr bwMode="auto">
            <a:xfrm rot="18954766">
              <a:off x="1856570" y="4862387"/>
              <a:ext cx="1077913" cy="652463"/>
            </a:xfrm>
            <a:prstGeom prst="rightArrow">
              <a:avLst>
                <a:gd name="adj1" fmla="val 50000"/>
                <a:gd name="adj2" fmla="val 49998"/>
              </a:avLst>
            </a:prstGeom>
            <a:pattFill prst="wdDnDiag">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3" name="正方形/長方形 42"/>
            <p:cNvSpPr/>
            <p:nvPr/>
          </p:nvSpPr>
          <p:spPr bwMode="auto">
            <a:xfrm>
              <a:off x="2307925"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Internet Explorer</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2" name="グループ化 11"/>
          <p:cNvGrpSpPr/>
          <p:nvPr/>
        </p:nvGrpSpPr>
        <p:grpSpPr>
          <a:xfrm>
            <a:off x="803337" y="4311848"/>
            <a:ext cx="1430929" cy="1245785"/>
            <a:chOff x="803337" y="4311848"/>
            <a:chExt cx="1430929" cy="1245785"/>
          </a:xfrm>
        </p:grpSpPr>
        <p:sp>
          <p:nvSpPr>
            <p:cNvPr id="57" name="右矢印 37"/>
            <p:cNvSpPr>
              <a:spLocks noChangeArrowheads="1"/>
            </p:cNvSpPr>
            <p:nvPr/>
          </p:nvSpPr>
          <p:spPr bwMode="auto">
            <a:xfrm rot="18100816">
              <a:off x="724380" y="4826212"/>
              <a:ext cx="810378" cy="652463"/>
            </a:xfrm>
            <a:prstGeom prst="rightArrow">
              <a:avLst>
                <a:gd name="adj1" fmla="val 50000"/>
                <a:gd name="adj2" fmla="val 49998"/>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4" name="正方形/長方形 43"/>
            <p:cNvSpPr/>
            <p:nvPr/>
          </p:nvSpPr>
          <p:spPr bwMode="auto">
            <a:xfrm>
              <a:off x="830866"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NetScape</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7" name="グループ化 16"/>
          <p:cNvGrpSpPr/>
          <p:nvPr/>
        </p:nvGrpSpPr>
        <p:grpSpPr>
          <a:xfrm>
            <a:off x="4057303" y="3550836"/>
            <a:ext cx="1403400" cy="1182424"/>
            <a:chOff x="4057303" y="3550836"/>
            <a:chExt cx="1403400" cy="1182424"/>
          </a:xfrm>
        </p:grpSpPr>
        <p:sp>
          <p:nvSpPr>
            <p:cNvPr id="40" name="正方形/長方形 39"/>
            <p:cNvSpPr/>
            <p:nvPr/>
          </p:nvSpPr>
          <p:spPr bwMode="auto">
            <a:xfrm>
              <a:off x="4057303" y="43118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Trident</a:t>
              </a:r>
              <a:endParaRPr kumimoji="0" lang="ja-JP" altLang="en-US" sz="1400" b="0" i="0" u="none" strike="noStrike" cap="none" normalizeH="0" dirty="0" smtClean="0">
                <a:ln>
                  <a:noFill/>
                </a:ln>
                <a:solidFill>
                  <a:schemeClr val="bg1"/>
                </a:solidFill>
                <a:effectLst/>
                <a:latin typeface="+mn-lt"/>
                <a:ea typeface="+mn-ea"/>
              </a:endParaRPr>
            </a:p>
          </p:txBody>
        </p:sp>
        <p:sp>
          <p:nvSpPr>
            <p:cNvPr id="59" name="右矢印 37"/>
            <p:cNvSpPr>
              <a:spLocks noChangeArrowheads="1"/>
            </p:cNvSpPr>
            <p:nvPr/>
          </p:nvSpPr>
          <p:spPr bwMode="auto">
            <a:xfrm rot="14073902">
              <a:off x="4256881" y="3539723"/>
              <a:ext cx="630237" cy="652463"/>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grpSp>
        <p:nvGrpSpPr>
          <p:cNvPr id="4" name="グループ化 3"/>
          <p:cNvGrpSpPr/>
          <p:nvPr/>
        </p:nvGrpSpPr>
        <p:grpSpPr>
          <a:xfrm>
            <a:off x="7470036" y="5348803"/>
            <a:ext cx="1477171" cy="652462"/>
            <a:chOff x="7470036" y="5348803"/>
            <a:chExt cx="1477171" cy="652462"/>
          </a:xfrm>
        </p:grpSpPr>
        <p:sp>
          <p:nvSpPr>
            <p:cNvPr id="60" name="右矢印 37"/>
            <p:cNvSpPr>
              <a:spLocks noChangeArrowheads="1"/>
            </p:cNvSpPr>
            <p:nvPr/>
          </p:nvSpPr>
          <p:spPr bwMode="auto">
            <a:xfrm>
              <a:off x="7470036" y="5348803"/>
              <a:ext cx="213803"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61" name="正方形/長方形 60"/>
            <p:cNvSpPr/>
            <p:nvPr/>
          </p:nvSpPr>
          <p:spPr bwMode="auto">
            <a:xfrm>
              <a:off x="7714128" y="5406566"/>
              <a:ext cx="1233079" cy="536936"/>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Blink</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mn-lt"/>
                  <a:ea typeface="+mn-ea"/>
                </a:rPr>
                <a:t>(Google)</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1" name="グループ化 10"/>
          <p:cNvGrpSpPr/>
          <p:nvPr/>
        </p:nvGrpSpPr>
        <p:grpSpPr>
          <a:xfrm>
            <a:off x="7803524" y="3736138"/>
            <a:ext cx="527144" cy="1670428"/>
            <a:chOff x="7803524" y="3736138"/>
            <a:chExt cx="527144" cy="1670428"/>
          </a:xfrm>
        </p:grpSpPr>
        <p:cxnSp>
          <p:nvCxnSpPr>
            <p:cNvPr id="5" name="カギ線コネクタ 4"/>
            <p:cNvCxnSpPr>
              <a:stCxn id="54" idx="3"/>
              <a:endCxn id="61" idx="0"/>
            </p:cNvCxnSpPr>
            <p:nvPr/>
          </p:nvCxnSpPr>
          <p:spPr bwMode="auto">
            <a:xfrm>
              <a:off x="7979053" y="3736138"/>
              <a:ext cx="351615" cy="1670428"/>
            </a:xfrm>
            <a:prstGeom prst="bentConnector2">
              <a:avLst/>
            </a:prstGeom>
            <a:solidFill>
              <a:schemeClr val="bg1"/>
            </a:solidFill>
            <a:ln w="38100" cap="flat" cmpd="sng" algn="ctr">
              <a:solidFill>
                <a:srgbClr val="FF3300"/>
              </a:solidFill>
              <a:prstDash val="solid"/>
              <a:round/>
              <a:headEnd type="none" w="med" len="med"/>
              <a:tailEnd type="arrow"/>
            </a:ln>
            <a:effectLst/>
          </p:spPr>
        </p:cxnSp>
        <p:cxnSp>
          <p:nvCxnSpPr>
            <p:cNvPr id="10" name="カギ線コネクタ 9"/>
            <p:cNvCxnSpPr>
              <a:stCxn id="53" idx="3"/>
              <a:endCxn id="61" idx="0"/>
            </p:cNvCxnSpPr>
            <p:nvPr/>
          </p:nvCxnSpPr>
          <p:spPr bwMode="auto">
            <a:xfrm>
              <a:off x="7803524" y="4253334"/>
              <a:ext cx="527144" cy="1153232"/>
            </a:xfrm>
            <a:prstGeom prst="bentConnector2">
              <a:avLst/>
            </a:prstGeom>
            <a:solidFill>
              <a:schemeClr val="bg1"/>
            </a:solidFill>
            <a:ln w="38100" cap="flat" cmpd="sng" algn="ctr">
              <a:solidFill>
                <a:srgbClr val="FF3300"/>
              </a:solidFill>
              <a:prstDash val="solid"/>
              <a:round/>
              <a:headEnd type="none" w="med" len="med"/>
              <a:tailEnd type="arrow"/>
            </a:ln>
            <a:effectLst/>
          </p:spPr>
        </p:cxnSp>
      </p:grpSp>
    </p:spTree>
    <p:extLst>
      <p:ext uri="{BB962C8B-B14F-4D97-AF65-F5344CB8AC3E}">
        <p14:creationId xmlns:p14="http://schemas.microsoft.com/office/powerpoint/2010/main" val="219031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3"/>
          <p:cNvSpPr>
            <a:spLocks noGrp="1"/>
          </p:cNvSpPr>
          <p:nvPr>
            <p:ph type="title" idx="4294967295"/>
          </p:nvPr>
        </p:nvSpPr>
        <p:spPr>
          <a:xfrm>
            <a:off x="250825" y="304800"/>
            <a:ext cx="8131175" cy="423863"/>
          </a:xfrm>
        </p:spPr>
        <p:txBody>
          <a:bodyPr/>
          <a:lstStyle/>
          <a:p>
            <a:r>
              <a:rPr lang="en-US" altLang="ja-JP" sz="2800" dirty="0" smtClean="0">
                <a:latin typeface="+mn-lt"/>
                <a:ea typeface="+mn-ea"/>
              </a:rPr>
              <a:t>Google</a:t>
            </a:r>
            <a:r>
              <a:rPr lang="ja-JP" altLang="en-US" sz="2800" dirty="0" smtClean="0">
                <a:latin typeface="+mn-lt"/>
                <a:ea typeface="+mn-ea"/>
              </a:rPr>
              <a:t> が狙うもの</a:t>
            </a:r>
          </a:p>
        </p:txBody>
      </p:sp>
      <p:grpSp>
        <p:nvGrpSpPr>
          <p:cNvPr id="2" name="グループ化 17"/>
          <p:cNvGrpSpPr>
            <a:grpSpLocks/>
          </p:cNvGrpSpPr>
          <p:nvPr/>
        </p:nvGrpSpPr>
        <p:grpSpPr bwMode="auto">
          <a:xfrm>
            <a:off x="457200" y="1365250"/>
            <a:ext cx="4419600" cy="1524000"/>
            <a:chOff x="457200" y="1066800"/>
            <a:chExt cx="4419600" cy="1524000"/>
          </a:xfrm>
          <a:solidFill>
            <a:schemeClr val="bg1">
              <a:lumMod val="95000"/>
            </a:schemeClr>
          </a:solidFill>
        </p:grpSpPr>
        <p:sp>
          <p:nvSpPr>
            <p:cNvPr id="16396" name="AutoShape 51"/>
            <p:cNvSpPr>
              <a:spLocks noChangeArrowheads="1"/>
            </p:cNvSpPr>
            <p:nvPr/>
          </p:nvSpPr>
          <p:spPr bwMode="auto">
            <a:xfrm>
              <a:off x="457200" y="1066800"/>
              <a:ext cx="4419600" cy="1524000"/>
            </a:xfrm>
            <a:prstGeom prst="roundRect">
              <a:avLst>
                <a:gd name="adj" fmla="val 4069"/>
              </a:avLst>
            </a:prstGeom>
            <a:solidFill>
              <a:schemeClr val="bg1">
                <a:lumMod val="95000"/>
              </a:schemeClr>
            </a:solidFill>
            <a:ln w="38100" algn="ctr">
              <a:noFill/>
              <a:round/>
              <a:headEnd/>
              <a:tailEnd/>
            </a:ln>
          </p:spPr>
          <p:txBody>
            <a:bodyPr wrap="none" anchor="ctr"/>
            <a:lstStyle/>
            <a:p>
              <a:pPr>
                <a:defRPr/>
              </a:pPr>
              <a:endParaRPr lang="ja-JP" altLang="en-US" sz="1800">
                <a:solidFill>
                  <a:schemeClr val="tx1"/>
                </a:solidFill>
                <a:latin typeface="+mn-lt"/>
                <a:ea typeface="+mn-ea"/>
                <a:cs typeface="Arial" pitchFamily="34" charset="0"/>
              </a:endParaRPr>
            </a:p>
          </p:txBody>
        </p:sp>
        <p:sp>
          <p:nvSpPr>
            <p:cNvPr id="16397" name="Text Box 46"/>
            <p:cNvSpPr txBox="1">
              <a:spLocks noChangeArrowheads="1"/>
            </p:cNvSpPr>
            <p:nvPr/>
          </p:nvSpPr>
          <p:spPr bwMode="auto">
            <a:xfrm>
              <a:off x="457200" y="1143000"/>
              <a:ext cx="4419600" cy="1348061"/>
            </a:xfrm>
            <a:prstGeom prst="rect">
              <a:avLst/>
            </a:prstGeom>
            <a:noFill/>
            <a:ln w="38100" algn="ctr">
              <a:noFill/>
              <a:miter lim="800000"/>
              <a:headEnd/>
              <a:tailEnd/>
            </a:ln>
          </p:spPr>
          <p:txBody>
            <a:bodyPr>
              <a:spAutoFit/>
            </a:bodyPr>
            <a:lstStyle/>
            <a:p>
              <a:pPr>
                <a:lnSpc>
                  <a:spcPct val="120000"/>
                </a:lnSpc>
                <a:defRPr/>
              </a:pPr>
              <a:r>
                <a:rPr lang="ja-JP" altLang="en-US" sz="1400" dirty="0">
                  <a:solidFill>
                    <a:schemeClr val="tx1"/>
                  </a:solidFill>
                  <a:latin typeface="+mn-lt"/>
                  <a:ea typeface="+mn-ea"/>
                  <a:cs typeface="Arial" pitchFamily="34" charset="0"/>
                </a:rPr>
                <a:t>「新しいコンピューティング・サービスは、どこかの雲の中にあるサーバーから始まる。ＰＣ、Ｍａｃ、携帯電話など、どのようなデバイスからでも</a:t>
              </a:r>
              <a:r>
                <a:rPr lang="ja-JP" altLang="en-US" sz="1400" b="1" u="sng" dirty="0">
                  <a:solidFill>
                    <a:srgbClr val="C00000"/>
                  </a:solidFill>
                  <a:latin typeface="+mn-lt"/>
                  <a:ea typeface="+mn-ea"/>
                  <a:cs typeface="Arial" pitchFamily="34" charset="0"/>
                </a:rPr>
                <a:t>適切なアクセス手段</a:t>
              </a:r>
              <a:r>
                <a:rPr lang="ja-JP" altLang="en-US" sz="1400" dirty="0">
                  <a:solidFill>
                    <a:schemeClr val="tx1"/>
                  </a:solidFill>
                  <a:latin typeface="+mn-lt"/>
                  <a:ea typeface="+mn-ea"/>
                  <a:cs typeface="Arial" pitchFamily="34" charset="0"/>
                </a:rPr>
                <a:t>があれば利用できる。」　</a:t>
              </a:r>
            </a:p>
            <a:p>
              <a:pPr>
                <a:lnSpc>
                  <a:spcPct val="120000"/>
                </a:lnSpc>
                <a:defRPr/>
              </a:pPr>
              <a:r>
                <a:rPr lang="en-US" altLang="ja-JP" sz="1050" dirty="0">
                  <a:solidFill>
                    <a:schemeClr val="tx1"/>
                  </a:solidFill>
                  <a:latin typeface="+mn-lt"/>
                  <a:ea typeface="+mn-ea"/>
                  <a:cs typeface="Arial" pitchFamily="34" charset="0"/>
                </a:rPr>
                <a:t>Google CEO </a:t>
              </a:r>
              <a:r>
                <a:rPr lang="ja-JP" altLang="en-US" sz="1050" dirty="0">
                  <a:solidFill>
                    <a:schemeClr val="tx1"/>
                  </a:solidFill>
                  <a:latin typeface="+mn-lt"/>
                  <a:ea typeface="+mn-ea"/>
                  <a:cs typeface="Arial" pitchFamily="34" charset="0"/>
                </a:rPr>
                <a:t>エリック・シュミット　</a:t>
              </a:r>
              <a:r>
                <a:rPr lang="en-US" altLang="ja-JP" sz="1050" dirty="0">
                  <a:solidFill>
                    <a:schemeClr val="tx1"/>
                  </a:solidFill>
                  <a:latin typeface="+mn-lt"/>
                  <a:ea typeface="+mn-ea"/>
                  <a:cs typeface="Arial" pitchFamily="34" charset="0"/>
                </a:rPr>
                <a:t>2006</a:t>
              </a:r>
              <a:r>
                <a:rPr lang="ja-JP" altLang="en-US" sz="1050" dirty="0">
                  <a:solidFill>
                    <a:schemeClr val="tx1"/>
                  </a:solidFill>
                  <a:latin typeface="+mn-lt"/>
                  <a:ea typeface="+mn-ea"/>
                  <a:cs typeface="Arial" pitchFamily="34" charset="0"/>
                </a:rPr>
                <a:t>年</a:t>
              </a:r>
              <a:r>
                <a:rPr lang="en-US" altLang="ja-JP" sz="1050" dirty="0">
                  <a:solidFill>
                    <a:schemeClr val="tx1"/>
                  </a:solidFill>
                  <a:latin typeface="+mn-lt"/>
                  <a:ea typeface="+mn-ea"/>
                  <a:cs typeface="Arial" pitchFamily="34" charset="0"/>
                </a:rPr>
                <a:t>8</a:t>
              </a:r>
              <a:r>
                <a:rPr lang="ja-JP" altLang="en-US" sz="1050" dirty="0">
                  <a:solidFill>
                    <a:schemeClr val="tx1"/>
                  </a:solidFill>
                  <a:latin typeface="+mn-lt"/>
                  <a:ea typeface="+mn-ea"/>
                  <a:cs typeface="Arial" pitchFamily="34" charset="0"/>
                </a:rPr>
                <a:t>月のスピーチ</a:t>
              </a:r>
            </a:p>
          </p:txBody>
        </p:sp>
      </p:grpSp>
      <p:grpSp>
        <p:nvGrpSpPr>
          <p:cNvPr id="3" name="グループ化 18"/>
          <p:cNvGrpSpPr>
            <a:grpSpLocks/>
          </p:cNvGrpSpPr>
          <p:nvPr/>
        </p:nvGrpSpPr>
        <p:grpSpPr bwMode="auto">
          <a:xfrm>
            <a:off x="4800600" y="1370013"/>
            <a:ext cx="3927475" cy="1524000"/>
            <a:chOff x="4800600" y="1071546"/>
            <a:chExt cx="3927178" cy="1524000"/>
          </a:xfrm>
        </p:grpSpPr>
        <p:sp>
          <p:nvSpPr>
            <p:cNvPr id="16393" name="AutoShape 51"/>
            <p:cNvSpPr>
              <a:spLocks noChangeArrowheads="1"/>
            </p:cNvSpPr>
            <p:nvPr/>
          </p:nvSpPr>
          <p:spPr bwMode="auto">
            <a:xfrm>
              <a:off x="5072066" y="1071546"/>
              <a:ext cx="3643338" cy="1524000"/>
            </a:xfrm>
            <a:prstGeom prst="roundRect">
              <a:avLst>
                <a:gd name="adj" fmla="val 4069"/>
              </a:avLst>
            </a:prstGeom>
            <a:solidFill>
              <a:srgbClr val="C00000"/>
            </a:solidFill>
            <a:ln w="38100" algn="ctr">
              <a:noFill/>
              <a:round/>
              <a:headEnd/>
              <a:tailEnd/>
            </a:ln>
          </p:spPr>
          <p:txBody>
            <a:bodyPr wrap="none" anchor="ctr"/>
            <a:lstStyle/>
            <a:p>
              <a:pPr>
                <a:defRPr/>
              </a:pPr>
              <a:endParaRPr lang="ja-JP" altLang="en-US" sz="1800">
                <a:solidFill>
                  <a:schemeClr val="bg1"/>
                </a:solidFill>
                <a:latin typeface="+mn-lt"/>
                <a:ea typeface="+mn-ea"/>
                <a:cs typeface="Arial" pitchFamily="34" charset="0"/>
              </a:endParaRPr>
            </a:p>
          </p:txBody>
        </p:sp>
        <p:sp>
          <p:nvSpPr>
            <p:cNvPr id="16394" name="AutoShape 54"/>
            <p:cNvSpPr>
              <a:spLocks noChangeArrowheads="1"/>
            </p:cNvSpPr>
            <p:nvPr/>
          </p:nvSpPr>
          <p:spPr bwMode="auto">
            <a:xfrm>
              <a:off x="4800600" y="1600200"/>
              <a:ext cx="381000" cy="457200"/>
            </a:xfrm>
            <a:prstGeom prst="rightArrow">
              <a:avLst>
                <a:gd name="adj1" fmla="val 54167"/>
                <a:gd name="adj2" fmla="val 43333"/>
              </a:avLst>
            </a:prstGeom>
            <a:solidFill>
              <a:schemeClr val="accent2">
                <a:lumMod val="60000"/>
                <a:lumOff val="40000"/>
              </a:schemeClr>
            </a:solidFill>
            <a:ln w="19050" algn="ctr">
              <a:noFill/>
              <a:miter lim="800000"/>
              <a:headEnd/>
              <a:tailEnd/>
            </a:ln>
          </p:spPr>
          <p:txBody>
            <a:bodyPr wrap="none" anchor="ctr"/>
            <a:lstStyle/>
            <a:p>
              <a:pPr>
                <a:defRPr/>
              </a:pPr>
              <a:endParaRPr lang="ja-JP" altLang="en-US" sz="1800">
                <a:solidFill>
                  <a:schemeClr val="tx1"/>
                </a:solidFill>
                <a:latin typeface="+mn-lt"/>
                <a:ea typeface="+mn-ea"/>
                <a:cs typeface="Arial" pitchFamily="34" charset="0"/>
              </a:endParaRPr>
            </a:p>
          </p:txBody>
        </p:sp>
        <p:sp>
          <p:nvSpPr>
            <p:cNvPr id="73753" name="Text Box 46"/>
            <p:cNvSpPr txBox="1">
              <a:spLocks noChangeArrowheads="1"/>
            </p:cNvSpPr>
            <p:nvPr/>
          </p:nvSpPr>
          <p:spPr bwMode="auto">
            <a:xfrm>
              <a:off x="5085201" y="1291030"/>
              <a:ext cx="3642577" cy="991553"/>
            </a:xfrm>
            <a:prstGeom prst="rect">
              <a:avLst/>
            </a:prstGeom>
            <a:noFill/>
            <a:ln w="9525">
              <a:noFill/>
              <a:miter lim="800000"/>
              <a:headEnd/>
              <a:tailEnd/>
            </a:ln>
          </p:spPr>
          <p:txBody>
            <a:bodyPr>
              <a:spAutoFit/>
            </a:bodyPr>
            <a:lstStyle/>
            <a:p>
              <a:pPr algn="ctr">
                <a:lnSpc>
                  <a:spcPct val="120000"/>
                </a:lnSpc>
              </a:pPr>
              <a:r>
                <a:rPr lang="ja-JP" altLang="en-US" sz="2000">
                  <a:solidFill>
                    <a:schemeClr val="bg1"/>
                  </a:solidFill>
                  <a:latin typeface="+mn-lt"/>
                  <a:ea typeface="+mn-ea"/>
                  <a:cs typeface="Arial" charset="0"/>
                </a:rPr>
                <a:t>適切なアクセス手段</a:t>
              </a:r>
              <a:endParaRPr lang="en-US" altLang="ja-JP" sz="1400">
                <a:solidFill>
                  <a:schemeClr val="bg1"/>
                </a:solidFill>
                <a:latin typeface="+mn-lt"/>
                <a:ea typeface="+mn-ea"/>
                <a:cs typeface="Arial" charset="0"/>
              </a:endParaRPr>
            </a:p>
            <a:p>
              <a:pPr algn="ctr">
                <a:lnSpc>
                  <a:spcPct val="120000"/>
                </a:lnSpc>
              </a:pPr>
              <a:r>
                <a:rPr lang="ja-JP" altLang="en-US" sz="1400">
                  <a:solidFill>
                    <a:schemeClr val="bg1"/>
                  </a:solidFill>
                  <a:latin typeface="+mn-lt"/>
                  <a:ea typeface="+mn-ea"/>
                  <a:cs typeface="Arial" charset="0"/>
                </a:rPr>
                <a:t>　</a:t>
              </a:r>
              <a:r>
                <a:rPr lang="en-US" altLang="ja-JP" sz="3200">
                  <a:solidFill>
                    <a:schemeClr val="bg1"/>
                  </a:solidFill>
                  <a:latin typeface="+mn-lt"/>
                  <a:ea typeface="+mn-ea"/>
                  <a:cs typeface="Arial" charset="0"/>
                </a:rPr>
                <a:t>Web</a:t>
              </a:r>
              <a:r>
                <a:rPr lang="ja-JP" altLang="en-US" sz="3200">
                  <a:solidFill>
                    <a:schemeClr val="bg1"/>
                  </a:solidFill>
                  <a:latin typeface="+mn-lt"/>
                  <a:ea typeface="+mn-ea"/>
                  <a:cs typeface="Arial" charset="0"/>
                </a:rPr>
                <a:t> ブラウザー</a:t>
              </a:r>
              <a:endParaRPr lang="en-US" altLang="ja-JP" sz="3200">
                <a:solidFill>
                  <a:schemeClr val="bg1"/>
                </a:solidFill>
                <a:latin typeface="+mn-lt"/>
                <a:ea typeface="+mn-ea"/>
                <a:cs typeface="Arial" charset="0"/>
              </a:endParaRPr>
            </a:p>
          </p:txBody>
        </p:sp>
      </p:grpSp>
      <p:sp>
        <p:nvSpPr>
          <p:cNvPr id="20" name="角丸四角形 19"/>
          <p:cNvSpPr/>
          <p:nvPr/>
        </p:nvSpPr>
        <p:spPr>
          <a:xfrm>
            <a:off x="500063" y="3084513"/>
            <a:ext cx="8215312" cy="928689"/>
          </a:xfrm>
          <a:prstGeom prst="roundRect">
            <a:avLst>
              <a:gd name="adj" fmla="val 7657"/>
            </a:avLst>
          </a:prstGeom>
          <a:solidFill>
            <a:schemeClr val="accent4"/>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kumimoji="1" sz="2400">
                <a:solidFill>
                  <a:schemeClr val="tx1"/>
                </a:solidFill>
                <a:latin typeface="Times New Roman" pitchFamily="18" charset="0"/>
                <a:ea typeface="ＭＳ Ｐゴシック" pitchFamily="50" charset="-128"/>
              </a:defRPr>
            </a:lvl1pPr>
            <a:lvl2pPr marL="742950" indent="-285750" algn="l">
              <a:defRPr kumimoji="1" sz="2400">
                <a:solidFill>
                  <a:schemeClr val="tx1"/>
                </a:solidFill>
                <a:latin typeface="Times New Roman" pitchFamily="18" charset="0"/>
                <a:ea typeface="ＭＳ Ｐゴシック" pitchFamily="50" charset="-128"/>
              </a:defRPr>
            </a:lvl2pPr>
            <a:lvl3pPr marL="1143000" indent="-228600" algn="l">
              <a:defRPr kumimoji="1" sz="2400">
                <a:solidFill>
                  <a:schemeClr val="tx1"/>
                </a:solidFill>
                <a:latin typeface="Times New Roman" pitchFamily="18" charset="0"/>
                <a:ea typeface="ＭＳ Ｐゴシック" pitchFamily="50" charset="-128"/>
              </a:defRPr>
            </a:lvl3pPr>
            <a:lvl4pPr marL="1600200" indent="-228600" algn="l">
              <a:defRPr kumimoji="1" sz="2400">
                <a:solidFill>
                  <a:schemeClr val="tx1"/>
                </a:solidFill>
                <a:latin typeface="Times New Roman" pitchFamily="18" charset="0"/>
                <a:ea typeface="ＭＳ Ｐゴシック" pitchFamily="50" charset="-128"/>
              </a:defRPr>
            </a:lvl4pPr>
            <a:lvl5pPr marL="2057400" indent="-228600" algn="l">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2800" smtClean="0">
                <a:solidFill>
                  <a:schemeClr val="bg1"/>
                </a:solidFill>
                <a:latin typeface="+mn-lt"/>
                <a:ea typeface="+mn-ea"/>
                <a:cs typeface="Arial" pitchFamily="34" charset="0"/>
              </a:rPr>
              <a:t>　</a:t>
            </a:r>
            <a:r>
              <a:rPr lang="en-US" altLang="ja-JP" sz="2800" smtClean="0">
                <a:solidFill>
                  <a:schemeClr val="bg1"/>
                </a:solidFill>
                <a:latin typeface="+mn-lt"/>
                <a:ea typeface="+mn-ea"/>
                <a:cs typeface="Arial" pitchFamily="34" charset="0"/>
              </a:rPr>
              <a:t>2008</a:t>
            </a:r>
            <a:r>
              <a:rPr lang="ja-JP" altLang="en-US" sz="2800" smtClean="0">
                <a:solidFill>
                  <a:schemeClr val="bg1"/>
                </a:solidFill>
                <a:latin typeface="+mn-lt"/>
                <a:ea typeface="+mn-ea"/>
                <a:cs typeface="Arial" pitchFamily="34" charset="0"/>
              </a:rPr>
              <a:t>年、</a:t>
            </a:r>
            <a:r>
              <a:rPr lang="en-US" altLang="ja-JP" sz="2800" smtClean="0">
                <a:solidFill>
                  <a:schemeClr val="bg1"/>
                </a:solidFill>
                <a:latin typeface="+mn-lt"/>
                <a:ea typeface="+mn-ea"/>
                <a:cs typeface="Arial" pitchFamily="34" charset="0"/>
              </a:rPr>
              <a:t>Google</a:t>
            </a:r>
            <a:r>
              <a:rPr lang="ja-JP" altLang="en-US" sz="2800" smtClean="0">
                <a:solidFill>
                  <a:schemeClr val="bg1"/>
                </a:solidFill>
                <a:latin typeface="+mn-lt"/>
                <a:ea typeface="+mn-ea"/>
                <a:cs typeface="Arial" pitchFamily="34" charset="0"/>
              </a:rPr>
              <a:t> </a:t>
            </a:r>
            <a:r>
              <a:rPr lang="en-US" altLang="ja-JP" sz="2800" smtClean="0">
                <a:solidFill>
                  <a:schemeClr val="bg1"/>
                </a:solidFill>
                <a:latin typeface="+mn-lt"/>
                <a:ea typeface="+mn-ea"/>
                <a:cs typeface="Arial" pitchFamily="34" charset="0"/>
              </a:rPr>
              <a:t>Chrome</a:t>
            </a:r>
            <a:r>
              <a:rPr lang="ja-JP" altLang="en-US" sz="2800" smtClean="0">
                <a:solidFill>
                  <a:schemeClr val="bg1"/>
                </a:solidFill>
                <a:latin typeface="+mn-lt"/>
                <a:ea typeface="+mn-ea"/>
                <a:cs typeface="Arial" pitchFamily="34" charset="0"/>
              </a:rPr>
              <a:t> を発表</a:t>
            </a:r>
            <a:endParaRPr lang="en-US" altLang="ja-JP" sz="2800" smtClean="0">
              <a:solidFill>
                <a:schemeClr val="bg1"/>
              </a:solidFill>
              <a:latin typeface="+mn-lt"/>
              <a:ea typeface="+mn-ea"/>
              <a:cs typeface="Arial" pitchFamily="34" charset="0"/>
            </a:endParaRPr>
          </a:p>
          <a:p>
            <a:pPr>
              <a:defRPr/>
            </a:pPr>
            <a:r>
              <a:rPr lang="ja-JP" altLang="en-US" sz="2800" smtClean="0">
                <a:solidFill>
                  <a:schemeClr val="bg1"/>
                </a:solidFill>
                <a:latin typeface="+mn-lt"/>
                <a:ea typeface="+mn-ea"/>
                <a:cs typeface="Arial" pitchFamily="34" charset="0"/>
              </a:rPr>
              <a:t>　</a:t>
            </a:r>
            <a:r>
              <a:rPr lang="en-US" altLang="ja-JP" sz="2800" smtClean="0">
                <a:solidFill>
                  <a:schemeClr val="bg1"/>
                </a:solidFill>
                <a:latin typeface="+mn-lt"/>
                <a:ea typeface="+mn-ea"/>
                <a:cs typeface="Arial" pitchFamily="34" charset="0"/>
              </a:rPr>
              <a:t>2009</a:t>
            </a:r>
            <a:r>
              <a:rPr lang="ja-JP" altLang="en-US" sz="2800" smtClean="0">
                <a:solidFill>
                  <a:schemeClr val="bg1"/>
                </a:solidFill>
                <a:latin typeface="+mn-lt"/>
                <a:ea typeface="+mn-ea"/>
                <a:cs typeface="Arial" pitchFamily="34" charset="0"/>
              </a:rPr>
              <a:t>年、</a:t>
            </a:r>
            <a:r>
              <a:rPr lang="en-US" altLang="ja-JP" sz="2800" smtClean="0">
                <a:solidFill>
                  <a:schemeClr val="bg1"/>
                </a:solidFill>
                <a:latin typeface="+mn-lt"/>
                <a:ea typeface="+mn-ea"/>
                <a:cs typeface="Arial" pitchFamily="34" charset="0"/>
              </a:rPr>
              <a:t>Chrome OS</a:t>
            </a:r>
            <a:r>
              <a:rPr lang="ja-JP" altLang="en-US" sz="2800" smtClean="0">
                <a:solidFill>
                  <a:schemeClr val="bg1"/>
                </a:solidFill>
                <a:latin typeface="+mn-lt"/>
                <a:ea typeface="+mn-ea"/>
                <a:cs typeface="Arial" pitchFamily="34" charset="0"/>
              </a:rPr>
              <a:t>を発表</a:t>
            </a:r>
          </a:p>
        </p:txBody>
      </p:sp>
      <p:sp>
        <p:nvSpPr>
          <p:cNvPr id="21" name="角丸四角形 20"/>
          <p:cNvSpPr/>
          <p:nvPr/>
        </p:nvSpPr>
        <p:spPr>
          <a:xfrm>
            <a:off x="500063" y="4156078"/>
            <a:ext cx="4071937" cy="571505"/>
          </a:xfrm>
          <a:prstGeom prst="roundRect">
            <a:avLst>
              <a:gd name="adj" fmla="val 7657"/>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a:solidFill>
                  <a:srgbClr val="0070C0"/>
                </a:solidFill>
                <a:cs typeface="Arial" pitchFamily="34" charset="0"/>
              </a:rPr>
              <a:t>マルチプラットフォーム対応</a:t>
            </a:r>
            <a:endParaRPr lang="en-US" altLang="ja-JP" sz="1600" dirty="0">
              <a:solidFill>
                <a:srgbClr val="0070C0"/>
              </a:solidFill>
              <a:cs typeface="Arial" pitchFamily="34" charset="0"/>
            </a:endParaRPr>
          </a:p>
        </p:txBody>
      </p:sp>
      <p:sp>
        <p:nvSpPr>
          <p:cNvPr id="22" name="角丸四角形 21"/>
          <p:cNvSpPr/>
          <p:nvPr/>
        </p:nvSpPr>
        <p:spPr>
          <a:xfrm>
            <a:off x="4643438" y="4156078"/>
            <a:ext cx="4071937" cy="571505"/>
          </a:xfrm>
          <a:prstGeom prst="roundRect">
            <a:avLst>
              <a:gd name="adj" fmla="val 7657"/>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rgbClr val="0070C0"/>
                </a:solidFill>
                <a:cs typeface="Arial" pitchFamily="34" charset="0"/>
              </a:rPr>
              <a:t>最速の </a:t>
            </a:r>
            <a:r>
              <a:rPr lang="en-US" altLang="ja-JP" sz="1600" dirty="0">
                <a:solidFill>
                  <a:srgbClr val="0070C0"/>
                </a:solidFill>
                <a:cs typeface="Arial" pitchFamily="34" charset="0"/>
              </a:rPr>
              <a:t>JavaScript</a:t>
            </a:r>
            <a:r>
              <a:rPr lang="ja-JP" altLang="en-US" sz="1600" dirty="0">
                <a:solidFill>
                  <a:srgbClr val="0070C0"/>
                </a:solidFill>
                <a:cs typeface="Arial" pitchFamily="34" charset="0"/>
              </a:rPr>
              <a:t> 実行速度</a:t>
            </a:r>
          </a:p>
        </p:txBody>
      </p:sp>
      <p:sp>
        <p:nvSpPr>
          <p:cNvPr id="16" name="角丸四角形 15"/>
          <p:cNvSpPr/>
          <p:nvPr/>
        </p:nvSpPr>
        <p:spPr>
          <a:xfrm>
            <a:off x="500063" y="4941888"/>
            <a:ext cx="8215312" cy="1143000"/>
          </a:xfrm>
          <a:prstGeom prst="roundRect">
            <a:avLst>
              <a:gd name="adj" fmla="val 7657"/>
            </a:avLst>
          </a:prstGeom>
          <a:solidFill>
            <a:srgbClr val="FFE4C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kumimoji="1" sz="2400">
                <a:solidFill>
                  <a:schemeClr val="tx1"/>
                </a:solidFill>
                <a:latin typeface="Times New Roman" pitchFamily="18" charset="0"/>
                <a:ea typeface="ＭＳ Ｐゴシック" pitchFamily="50" charset="-128"/>
              </a:defRPr>
            </a:lvl1pPr>
            <a:lvl2pPr marL="742950" indent="-285750" algn="l">
              <a:defRPr kumimoji="1" sz="2400">
                <a:solidFill>
                  <a:schemeClr val="tx1"/>
                </a:solidFill>
                <a:latin typeface="Times New Roman" pitchFamily="18" charset="0"/>
                <a:ea typeface="ＭＳ Ｐゴシック" pitchFamily="50" charset="-128"/>
              </a:defRPr>
            </a:lvl2pPr>
            <a:lvl3pPr marL="1143000" indent="-228600" algn="l">
              <a:defRPr kumimoji="1" sz="2400">
                <a:solidFill>
                  <a:schemeClr val="tx1"/>
                </a:solidFill>
                <a:latin typeface="Times New Roman" pitchFamily="18" charset="0"/>
                <a:ea typeface="ＭＳ Ｐゴシック" pitchFamily="50" charset="-128"/>
              </a:defRPr>
            </a:lvl3pPr>
            <a:lvl4pPr marL="1600200" indent="-228600" algn="l">
              <a:defRPr kumimoji="1" sz="2400">
                <a:solidFill>
                  <a:schemeClr val="tx1"/>
                </a:solidFill>
                <a:latin typeface="Times New Roman" pitchFamily="18" charset="0"/>
                <a:ea typeface="ＭＳ Ｐゴシック" pitchFamily="50" charset="-128"/>
              </a:defRPr>
            </a:lvl4pPr>
            <a:lvl5pPr marL="2057400" indent="-228600" algn="l">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2800" dirty="0" smtClean="0">
                <a:solidFill>
                  <a:srgbClr val="C00000"/>
                </a:solidFill>
                <a:latin typeface="+mn-lt"/>
                <a:ea typeface="+mn-ea"/>
                <a:cs typeface="Arial" pitchFamily="34" charset="0"/>
              </a:rPr>
              <a:t>クライアントを標準化し</a:t>
            </a:r>
            <a:endParaRPr lang="en-US" altLang="ja-JP" sz="2800" dirty="0" smtClean="0">
              <a:solidFill>
                <a:srgbClr val="C00000"/>
              </a:solidFill>
              <a:latin typeface="+mn-lt"/>
              <a:ea typeface="+mn-ea"/>
              <a:cs typeface="Arial" pitchFamily="34" charset="0"/>
            </a:endParaRPr>
          </a:p>
          <a:p>
            <a:pPr>
              <a:defRPr/>
            </a:pPr>
            <a:r>
              <a:rPr lang="ja-JP" altLang="en-US" sz="2800" dirty="0" smtClean="0">
                <a:solidFill>
                  <a:srgbClr val="C00000"/>
                </a:solidFill>
                <a:latin typeface="+mn-lt"/>
                <a:ea typeface="+mn-ea"/>
                <a:cs typeface="Arial" pitchFamily="34" charset="0"/>
              </a:rPr>
              <a:t>インターネットの利用を加速させる</a:t>
            </a:r>
          </a:p>
        </p:txBody>
      </p:sp>
      <p:sp>
        <p:nvSpPr>
          <p:cNvPr id="1643544" name="AutoShape 24"/>
          <p:cNvSpPr>
            <a:spLocks noChangeArrowheads="1"/>
          </p:cNvSpPr>
          <p:nvPr/>
        </p:nvSpPr>
        <p:spPr bwMode="auto">
          <a:xfrm>
            <a:off x="6543157" y="3203575"/>
            <a:ext cx="2024063" cy="674688"/>
          </a:xfrm>
          <a:prstGeom prst="star16">
            <a:avLst>
              <a:gd name="adj" fmla="val 37500"/>
            </a:avLst>
          </a:prstGeom>
          <a:gradFill rotWithShape="1">
            <a:gsLst>
              <a:gs pos="0">
                <a:srgbClr val="FFFFFF"/>
              </a:gs>
              <a:gs pos="100000">
                <a:srgbClr val="FFFF00"/>
              </a:gs>
            </a:gsLst>
            <a:path path="shape">
              <a:fillToRect l="50000" t="50000" r="50000" b="50000"/>
            </a:path>
          </a:gradFill>
          <a:ln w="28575" cap="sq" algn="ctr">
            <a:solidFill>
              <a:srgbClr val="FF9900"/>
            </a:solidFill>
            <a:miter lim="800000"/>
            <a:headEnd/>
            <a:tailEnd/>
          </a:ln>
        </p:spPr>
        <p:txBody>
          <a:bodyPr wrap="none" anchor="ctr"/>
          <a:lstStyle/>
          <a:p>
            <a:pPr algn="ctr"/>
            <a:r>
              <a:rPr lang="ja-JP" altLang="en-US" sz="2400" dirty="0" smtClean="0">
                <a:solidFill>
                  <a:srgbClr val="FF0000"/>
                </a:solidFill>
                <a:latin typeface="+mn-lt"/>
                <a:ea typeface="+mn-ea"/>
                <a:cs typeface="Arial" charset="0"/>
              </a:rPr>
              <a:t>無 料</a:t>
            </a:r>
            <a:endParaRPr lang="ja-JP" altLang="en-US" sz="2400" dirty="0">
              <a:solidFill>
                <a:srgbClr val="FF0000"/>
              </a:solidFill>
              <a:latin typeface="+mn-lt"/>
              <a:ea typeface="+mn-ea"/>
              <a:cs typeface="Arial" charset="0"/>
            </a:endParaRPr>
          </a:p>
        </p:txBody>
      </p:sp>
      <p:sp>
        <p:nvSpPr>
          <p:cNvPr id="1643545" name="AutoShape 25"/>
          <p:cNvSpPr>
            <a:spLocks noChangeArrowheads="1"/>
          </p:cNvSpPr>
          <p:nvPr/>
        </p:nvSpPr>
        <p:spPr bwMode="auto">
          <a:xfrm>
            <a:off x="6507163" y="5049838"/>
            <a:ext cx="2024062" cy="944562"/>
          </a:xfrm>
          <a:prstGeom prst="star16">
            <a:avLst>
              <a:gd name="adj" fmla="val 37500"/>
            </a:avLst>
          </a:prstGeom>
          <a:gradFill rotWithShape="1">
            <a:gsLst>
              <a:gs pos="0">
                <a:srgbClr val="FFFFFF"/>
              </a:gs>
              <a:gs pos="100000">
                <a:srgbClr val="FFFF00"/>
              </a:gs>
            </a:gsLst>
            <a:path path="shape">
              <a:fillToRect l="50000" t="50000" r="50000" b="50000"/>
            </a:path>
          </a:gradFill>
          <a:ln w="28575" cap="sq" algn="ctr">
            <a:solidFill>
              <a:srgbClr val="FF9900"/>
            </a:solidFill>
            <a:miter lim="800000"/>
            <a:headEnd/>
            <a:tailEnd/>
          </a:ln>
        </p:spPr>
        <p:txBody>
          <a:bodyPr wrap="none" anchor="ctr"/>
          <a:lstStyle/>
          <a:p>
            <a:pPr algn="ctr">
              <a:lnSpc>
                <a:spcPct val="90000"/>
              </a:lnSpc>
            </a:pPr>
            <a:r>
              <a:rPr lang="ja-JP" altLang="en-US" sz="2000" dirty="0" smtClean="0">
                <a:solidFill>
                  <a:srgbClr val="FF0000"/>
                </a:solidFill>
                <a:latin typeface="+mn-lt"/>
                <a:ea typeface="+mn-ea"/>
                <a:cs typeface="Arial" charset="0"/>
              </a:rPr>
              <a:t>広告収入</a:t>
            </a:r>
            <a:endParaRPr lang="ja-JP" altLang="en-US" sz="2000" dirty="0">
              <a:solidFill>
                <a:srgbClr val="FF0000"/>
              </a:solidFill>
              <a:latin typeface="+mn-lt"/>
              <a:ea typeface="+mn-ea"/>
              <a:cs typeface="Arial" charset="0"/>
            </a:endParaRPr>
          </a:p>
        </p:txBody>
      </p:sp>
    </p:spTree>
    <p:extLst>
      <p:ext uri="{BB962C8B-B14F-4D97-AF65-F5344CB8AC3E}">
        <p14:creationId xmlns:p14="http://schemas.microsoft.com/office/powerpoint/2010/main" val="28760385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par>
                                <p:cTn id="18" presetID="22" presetClass="entr" presetSubtype="1"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par>
                                <p:cTn id="21" presetID="22" presetClass="entr" presetSubtype="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643544"/>
                                        </p:tgtEl>
                                        <p:attrNameLst>
                                          <p:attrName>style.visibility</p:attrName>
                                        </p:attrNameLst>
                                      </p:cBhvr>
                                      <p:to>
                                        <p:strVal val="visible"/>
                                      </p:to>
                                    </p:set>
                                    <p:anim calcmode="lin" valueType="num">
                                      <p:cBhvr>
                                        <p:cTn id="35" dur="500" fill="hold"/>
                                        <p:tgtEl>
                                          <p:spTgt spid="1643544"/>
                                        </p:tgtEl>
                                        <p:attrNameLst>
                                          <p:attrName>ppt_w</p:attrName>
                                        </p:attrNameLst>
                                      </p:cBhvr>
                                      <p:tavLst>
                                        <p:tav tm="0">
                                          <p:val>
                                            <p:fltVal val="0"/>
                                          </p:val>
                                        </p:tav>
                                        <p:tav tm="100000">
                                          <p:val>
                                            <p:strVal val="#ppt_w"/>
                                          </p:val>
                                        </p:tav>
                                      </p:tavLst>
                                    </p:anim>
                                    <p:anim calcmode="lin" valueType="num">
                                      <p:cBhvr>
                                        <p:cTn id="36" dur="500" fill="hold"/>
                                        <p:tgtEl>
                                          <p:spTgt spid="1643544"/>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43545"/>
                                        </p:tgtEl>
                                        <p:attrNameLst>
                                          <p:attrName>style.visibility</p:attrName>
                                        </p:attrNameLst>
                                      </p:cBhvr>
                                      <p:to>
                                        <p:strVal val="visible"/>
                                      </p:to>
                                    </p:set>
                                    <p:anim calcmode="lin" valueType="num">
                                      <p:cBhvr>
                                        <p:cTn id="41" dur="500" fill="hold"/>
                                        <p:tgtEl>
                                          <p:spTgt spid="1643545"/>
                                        </p:tgtEl>
                                        <p:attrNameLst>
                                          <p:attrName>ppt_w</p:attrName>
                                        </p:attrNameLst>
                                      </p:cBhvr>
                                      <p:tavLst>
                                        <p:tav tm="0">
                                          <p:val>
                                            <p:fltVal val="0"/>
                                          </p:val>
                                        </p:tav>
                                        <p:tav tm="100000">
                                          <p:val>
                                            <p:strVal val="#ppt_w"/>
                                          </p:val>
                                        </p:tav>
                                      </p:tavLst>
                                    </p:anim>
                                    <p:anim calcmode="lin" valueType="num">
                                      <p:cBhvr>
                                        <p:cTn id="42" dur="500" fill="hold"/>
                                        <p:tgtEl>
                                          <p:spTgt spid="16435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544" grpId="0" animBg="1"/>
      <p:bldP spid="16435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ブラウザベースの</a:t>
            </a:r>
            <a:r>
              <a:rPr kumimoji="1" lang="en-US" altLang="ja-JP" dirty="0" smtClean="0"/>
              <a:t>OS</a:t>
            </a:r>
            <a:endParaRPr kumimoji="1" lang="ja-JP" altLang="en-US" dirty="0"/>
          </a:p>
        </p:txBody>
      </p:sp>
    </p:spTree>
    <p:extLst>
      <p:ext uri="{BB962C8B-B14F-4D97-AF65-F5344CB8AC3E}">
        <p14:creationId xmlns:p14="http://schemas.microsoft.com/office/powerpoint/2010/main" val="500946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p:txBody>
          <a:bodyPr/>
          <a:lstStyle/>
          <a:p>
            <a:r>
              <a:rPr lang="en-US" altLang="ja-JP" smtClean="0"/>
              <a:t>ChromeOS</a:t>
            </a:r>
            <a:r>
              <a:rPr lang="ja-JP" altLang="en-US" smtClean="0"/>
              <a:t>とは</a:t>
            </a:r>
          </a:p>
        </p:txBody>
      </p:sp>
      <p:sp>
        <p:nvSpPr>
          <p:cNvPr id="25" name="正方形/長方形 24"/>
          <p:cNvSpPr/>
          <p:nvPr/>
        </p:nvSpPr>
        <p:spPr>
          <a:xfrm>
            <a:off x="571444" y="2143125"/>
            <a:ext cx="8001056" cy="1200329"/>
          </a:xfrm>
          <a:prstGeom prst="rect">
            <a:avLst/>
          </a:prstGeom>
        </p:spPr>
        <p:txBody>
          <a:bodyPr wrap="square">
            <a:spAutoFit/>
          </a:bodyPr>
          <a:lstStyle/>
          <a:p>
            <a:pPr>
              <a:defRPr/>
            </a:pPr>
            <a:r>
              <a:rPr lang="ja-JP" altLang="en-US" sz="1200" dirty="0"/>
              <a:t>「多くの方がコンピューターを起動させブラウザを立ち上げるのを待たずに、すぐにメールを見たいと思っていて、コンピューターがいつも最初に買ったときと同じ速さで動いてくれればいいと思っています。どこにいても自分のデータを入手できて、コンピューターを失くしたりファイルのバックアップを忘れる心配から解放されたいと願っていて、ハードウェアを新しくするたびに何時間もかけてコンピューターの環境設定をしたり、ソフトウェアの更新を常に気にしたりしたくないと思っています。そして、ユーザーの満足度が高まれば今後もっと多くの時間をインターネットに割いてくれるようになると考えると、ユーザーのよりよいコンピューティング・エクスペリエンスは </a:t>
            </a:r>
            <a:r>
              <a:rPr lang="en-US" altLang="ja-JP" sz="1200" dirty="0"/>
              <a:t>Google </a:t>
            </a:r>
            <a:r>
              <a:rPr lang="ja-JP" altLang="en-US" sz="1200" dirty="0"/>
              <a:t>のためでもあるのです。</a:t>
            </a:r>
            <a:r>
              <a:rPr lang="ja-JP" altLang="en-US" sz="1200" dirty="0" smtClean="0"/>
              <a:t>」</a:t>
            </a:r>
            <a:r>
              <a:rPr lang="en-US" altLang="ja-JP" sz="1200" dirty="0" smtClean="0"/>
              <a:t>(Google</a:t>
            </a:r>
            <a:r>
              <a:rPr lang="ja-JP" altLang="en-US" sz="1200" dirty="0" smtClean="0"/>
              <a:t>発表資料より</a:t>
            </a:r>
            <a:r>
              <a:rPr lang="en-US" altLang="ja-JP" sz="1200" dirty="0" smtClean="0"/>
              <a:t>)</a:t>
            </a:r>
            <a:endParaRPr lang="en-US" altLang="ja-JP" sz="1200" dirty="0"/>
          </a:p>
        </p:txBody>
      </p:sp>
      <p:sp>
        <p:nvSpPr>
          <p:cNvPr id="28" name="角丸四角形 27"/>
          <p:cNvSpPr/>
          <p:nvPr/>
        </p:nvSpPr>
        <p:spPr bwMode="auto">
          <a:xfrm>
            <a:off x="571444" y="1189250"/>
            <a:ext cx="5296700" cy="845286"/>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smtClean="0">
                <a:solidFill>
                  <a:schemeClr val="bg1"/>
                </a:solidFill>
              </a:rPr>
              <a:t>汎用</a:t>
            </a:r>
            <a:r>
              <a:rPr lang="en-US" altLang="ja-JP" dirty="0" smtClean="0">
                <a:solidFill>
                  <a:schemeClr val="bg1"/>
                </a:solidFill>
              </a:rPr>
              <a:t>OS</a:t>
            </a:r>
            <a:r>
              <a:rPr lang="ja-JP" altLang="en-US" dirty="0" smtClean="0">
                <a:solidFill>
                  <a:schemeClr val="bg1"/>
                </a:solidFill>
              </a:rPr>
              <a:t>の上にブラウザを実装するのでは無く、</a:t>
            </a:r>
            <a:endParaRPr lang="en-US" altLang="ja-JP" dirty="0" smtClean="0">
              <a:solidFill>
                <a:schemeClr val="bg1"/>
              </a:solidFill>
            </a:endParaRPr>
          </a:p>
          <a:p>
            <a:pPr>
              <a:defRPr/>
            </a:pPr>
            <a:r>
              <a:rPr lang="ja-JP" altLang="en-US" dirty="0">
                <a:solidFill>
                  <a:schemeClr val="bg1"/>
                </a:solidFill>
              </a:rPr>
              <a:t>ブラウザ</a:t>
            </a:r>
            <a:r>
              <a:rPr lang="ja-JP" altLang="en-US" dirty="0" smtClean="0">
                <a:solidFill>
                  <a:schemeClr val="bg1"/>
                </a:solidFill>
              </a:rPr>
              <a:t>に</a:t>
            </a:r>
            <a:r>
              <a:rPr lang="en-US" altLang="ja-JP" dirty="0" smtClean="0">
                <a:solidFill>
                  <a:schemeClr val="bg1"/>
                </a:solidFill>
              </a:rPr>
              <a:t>OS</a:t>
            </a:r>
            <a:r>
              <a:rPr lang="ja-JP" altLang="en-US" dirty="0" smtClean="0">
                <a:solidFill>
                  <a:schemeClr val="bg1"/>
                </a:solidFill>
              </a:rPr>
              <a:t>機能を内蔵させる</a:t>
            </a:r>
            <a:endParaRPr lang="ja-JP" altLang="en-US" dirty="0">
              <a:solidFill>
                <a:schemeClr val="bg1"/>
              </a:solidFill>
            </a:endParaRPr>
          </a:p>
        </p:txBody>
      </p:sp>
      <p:sp>
        <p:nvSpPr>
          <p:cNvPr id="29" name="角丸四角形 28"/>
          <p:cNvSpPr/>
          <p:nvPr/>
        </p:nvSpPr>
        <p:spPr bwMode="auto">
          <a:xfrm>
            <a:off x="571445" y="3514128"/>
            <a:ext cx="1571625" cy="500063"/>
          </a:xfrm>
          <a:prstGeom prst="roundRect">
            <a:avLst>
              <a:gd name="adj" fmla="val 0"/>
            </a:avLst>
          </a:prstGeom>
          <a:solidFill>
            <a:schemeClr val="bg2">
              <a:lumMod val="2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a:solidFill>
                  <a:schemeClr val="bg1"/>
                </a:solidFill>
              </a:rPr>
              <a:t>スピード</a:t>
            </a:r>
          </a:p>
        </p:txBody>
      </p:sp>
      <p:sp>
        <p:nvSpPr>
          <p:cNvPr id="30" name="角丸四角形 29"/>
          <p:cNvSpPr/>
          <p:nvPr/>
        </p:nvSpPr>
        <p:spPr bwMode="auto">
          <a:xfrm>
            <a:off x="571445" y="4085628"/>
            <a:ext cx="1571625" cy="500063"/>
          </a:xfrm>
          <a:prstGeom prst="roundRect">
            <a:avLst>
              <a:gd name="adj" fmla="val 0"/>
            </a:avLst>
          </a:prstGeom>
          <a:solidFill>
            <a:schemeClr val="bg2">
              <a:lumMod val="2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a:solidFill>
                  <a:schemeClr val="bg1"/>
                </a:solidFill>
              </a:rPr>
              <a:t>使いやすさ</a:t>
            </a:r>
          </a:p>
        </p:txBody>
      </p:sp>
      <p:sp>
        <p:nvSpPr>
          <p:cNvPr id="31" name="角丸四角形 30"/>
          <p:cNvSpPr/>
          <p:nvPr/>
        </p:nvSpPr>
        <p:spPr bwMode="auto">
          <a:xfrm>
            <a:off x="571445" y="4657128"/>
            <a:ext cx="1571625" cy="500063"/>
          </a:xfrm>
          <a:prstGeom prst="roundRect">
            <a:avLst>
              <a:gd name="adj" fmla="val 0"/>
            </a:avLst>
          </a:prstGeom>
          <a:solidFill>
            <a:schemeClr val="bg2">
              <a:lumMod val="2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a:solidFill>
                  <a:schemeClr val="bg1"/>
                </a:solidFill>
              </a:rPr>
              <a:t>安全性</a:t>
            </a:r>
          </a:p>
        </p:txBody>
      </p:sp>
      <p:sp>
        <p:nvSpPr>
          <p:cNvPr id="34" name="角丸四角形 33"/>
          <p:cNvSpPr/>
          <p:nvPr/>
        </p:nvSpPr>
        <p:spPr bwMode="auto">
          <a:xfrm>
            <a:off x="571445" y="5373117"/>
            <a:ext cx="8001056" cy="785813"/>
          </a:xfrm>
          <a:prstGeom prst="roundRect">
            <a:avLst>
              <a:gd name="adj" fmla="val 0"/>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Web</a:t>
            </a:r>
            <a:r>
              <a:rPr lang="ja-JP" altLang="en-US" sz="2000" dirty="0"/>
              <a:t>アプリケーションを効率的かつ安価に実行するための環境</a:t>
            </a:r>
            <a:endParaRPr lang="en-US" altLang="ja-JP" sz="2000" dirty="0"/>
          </a:p>
          <a:p>
            <a:pPr algn="ctr">
              <a:defRPr/>
            </a:pPr>
            <a:r>
              <a:rPr lang="ja-JP" altLang="en-US" sz="2000" dirty="0"/>
              <a:t>機能を絞った</a:t>
            </a:r>
            <a:r>
              <a:rPr lang="ja-JP" altLang="en-US" sz="2000" dirty="0" smtClean="0"/>
              <a:t>クラウド専用の端末</a:t>
            </a:r>
            <a:endParaRPr lang="ja-JP" altLang="en-US" sz="2000" dirty="0"/>
          </a:p>
        </p:txBody>
      </p:sp>
      <p:sp>
        <p:nvSpPr>
          <p:cNvPr id="17" name="角丸四角形 16"/>
          <p:cNvSpPr/>
          <p:nvPr/>
        </p:nvSpPr>
        <p:spPr bwMode="auto">
          <a:xfrm>
            <a:off x="2267744" y="4085629"/>
            <a:ext cx="6304756" cy="500063"/>
          </a:xfrm>
          <a:prstGeom prst="roundRect">
            <a:avLst>
              <a:gd name="adj" fmla="val 0"/>
            </a:avLst>
          </a:prstGeom>
          <a:solidFill>
            <a:schemeClr val="bg2">
              <a:lumMod val="2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t>ユーザーインターフェイスは最小限</a:t>
            </a:r>
            <a:endParaRPr lang="en-US" altLang="ja-JP" sz="1400" dirty="0"/>
          </a:p>
          <a:p>
            <a:pPr>
              <a:defRPr/>
            </a:pPr>
            <a:r>
              <a:rPr lang="ja-JP" altLang="en-US" sz="1400" dirty="0"/>
              <a:t>サービス</a:t>
            </a:r>
            <a:r>
              <a:rPr lang="ja-JP" altLang="en-US" sz="1400" dirty="0" smtClean="0"/>
              <a:t>は</a:t>
            </a:r>
            <a:r>
              <a:rPr lang="en-US" altLang="ja-JP" sz="1400" dirty="0" smtClean="0"/>
              <a:t>Web</a:t>
            </a:r>
            <a:r>
              <a:rPr lang="ja-JP" altLang="en-US" sz="1400" dirty="0" smtClean="0"/>
              <a:t>アプリを利用</a:t>
            </a:r>
            <a:endParaRPr lang="ja-JP" altLang="en-US" sz="1400" dirty="0"/>
          </a:p>
        </p:txBody>
      </p:sp>
      <p:sp>
        <p:nvSpPr>
          <p:cNvPr id="18" name="角丸四角形 17"/>
          <p:cNvSpPr/>
          <p:nvPr/>
        </p:nvSpPr>
        <p:spPr bwMode="auto">
          <a:xfrm>
            <a:off x="2267744" y="4657129"/>
            <a:ext cx="6304756" cy="500063"/>
          </a:xfrm>
          <a:prstGeom prst="roundRect">
            <a:avLst>
              <a:gd name="adj" fmla="val 0"/>
            </a:avLst>
          </a:prstGeom>
          <a:solidFill>
            <a:schemeClr val="bg2">
              <a:lumMod val="2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t>バージョンなどを</a:t>
            </a:r>
            <a:r>
              <a:rPr lang="ja-JP" altLang="en-US" sz="1400" dirty="0"/>
              <a:t>気にしなくても</a:t>
            </a:r>
            <a:r>
              <a:rPr lang="ja-JP" altLang="en-US" sz="1400" dirty="0" smtClean="0"/>
              <a:t>、</a:t>
            </a:r>
            <a:r>
              <a:rPr lang="ja-JP" altLang="en-US" sz="1400" dirty="0"/>
              <a:t>常に</a:t>
            </a:r>
            <a:r>
              <a:rPr lang="ja-JP" altLang="en-US" sz="1400" dirty="0" smtClean="0"/>
              <a:t>すべて</a:t>
            </a:r>
            <a:r>
              <a:rPr lang="ja-JP" altLang="en-US" sz="1400" dirty="0"/>
              <a:t>が</a:t>
            </a:r>
            <a:r>
              <a:rPr lang="ja-JP" altLang="en-US" sz="1400" dirty="0" smtClean="0"/>
              <a:t>動作</a:t>
            </a:r>
            <a:endParaRPr lang="en-US" altLang="ja-JP" sz="1400" dirty="0" smtClean="0"/>
          </a:p>
          <a:p>
            <a:pPr>
              <a:defRPr/>
            </a:pPr>
            <a:r>
              <a:rPr lang="ja-JP" altLang="en-US" sz="1400" dirty="0"/>
              <a:t>余計な機能</a:t>
            </a:r>
            <a:r>
              <a:rPr lang="ja-JP" altLang="en-US" sz="1400" dirty="0" smtClean="0"/>
              <a:t>が無いため、セキュリティに優れる</a:t>
            </a:r>
            <a:endParaRPr lang="en-US" altLang="ja-JP" sz="1400" dirty="0"/>
          </a:p>
        </p:txBody>
      </p:sp>
      <p:sp>
        <p:nvSpPr>
          <p:cNvPr id="19" name="角丸四角形 18"/>
          <p:cNvSpPr/>
          <p:nvPr/>
        </p:nvSpPr>
        <p:spPr bwMode="auto">
          <a:xfrm>
            <a:off x="2267744" y="3514129"/>
            <a:ext cx="6304756" cy="500063"/>
          </a:xfrm>
          <a:prstGeom prst="roundRect">
            <a:avLst>
              <a:gd name="adj" fmla="val 0"/>
            </a:avLst>
          </a:prstGeom>
          <a:solidFill>
            <a:schemeClr val="bg2">
              <a:lumMod val="2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a:t>ユーザーが数秒でコンピューターを立ち上げてウェブにアクセスできる</a:t>
            </a:r>
          </a:p>
        </p:txBody>
      </p:sp>
      <p:sp>
        <p:nvSpPr>
          <p:cNvPr id="27" name="角丸四角形 26"/>
          <p:cNvSpPr/>
          <p:nvPr/>
        </p:nvSpPr>
        <p:spPr bwMode="auto">
          <a:xfrm>
            <a:off x="6018002" y="1189250"/>
            <a:ext cx="2560340" cy="835808"/>
          </a:xfrm>
          <a:prstGeom prst="roundRect">
            <a:avLst>
              <a:gd name="adj" fmla="val 0"/>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dirty="0" smtClean="0">
                <a:solidFill>
                  <a:schemeClr val="bg1"/>
                </a:solidFill>
              </a:rPr>
              <a:t>＝ブラウザしか</a:t>
            </a:r>
            <a:endParaRPr lang="en-US" altLang="ja-JP" sz="2000" dirty="0" smtClean="0">
              <a:solidFill>
                <a:schemeClr val="bg1"/>
              </a:solidFill>
            </a:endParaRPr>
          </a:p>
          <a:p>
            <a:pPr>
              <a:defRPr/>
            </a:pPr>
            <a:r>
              <a:rPr lang="ja-JP" altLang="en-US" sz="2000" dirty="0">
                <a:solidFill>
                  <a:schemeClr val="bg1"/>
                </a:solidFill>
              </a:rPr>
              <a:t>　</a:t>
            </a:r>
            <a:r>
              <a:rPr lang="ja-JP" altLang="en-US" sz="2000" dirty="0" smtClean="0">
                <a:solidFill>
                  <a:schemeClr val="bg1"/>
                </a:solidFill>
              </a:rPr>
              <a:t>動かない</a:t>
            </a:r>
            <a:r>
              <a:rPr lang="en-US" altLang="ja-JP" sz="2000" dirty="0" smtClean="0">
                <a:solidFill>
                  <a:schemeClr val="bg1"/>
                </a:solidFill>
              </a:rPr>
              <a:t>OS</a:t>
            </a:r>
            <a:endParaRPr lang="ja-JP" altLang="en-US" sz="2000" dirty="0">
              <a:solidFill>
                <a:schemeClr val="bg1"/>
              </a:solidFill>
            </a:endParaRPr>
          </a:p>
        </p:txBody>
      </p:sp>
    </p:spTree>
    <p:extLst>
      <p:ext uri="{BB962C8B-B14F-4D97-AF65-F5344CB8AC3E}">
        <p14:creationId xmlns:p14="http://schemas.microsoft.com/office/powerpoint/2010/main" val="133837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29" grpId="0" animBg="1"/>
      <p:bldP spid="30" grpId="0" animBg="1"/>
      <p:bldP spid="31" grpId="0" animBg="1"/>
      <p:bldP spid="34" grpId="0" animBg="1"/>
      <p:bldP spid="17" grpId="0" animBg="1"/>
      <p:bldP spid="18" grpId="0" animBg="1"/>
      <p:bldP spid="19" grpId="0" animBg="1"/>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p:txBody>
          <a:bodyPr/>
          <a:lstStyle/>
          <a:p>
            <a:r>
              <a:rPr lang="ja-JP" altLang="en-US" dirty="0" smtClean="0"/>
              <a:t>汎用</a:t>
            </a:r>
            <a:r>
              <a:rPr lang="en-US" altLang="ja-JP" dirty="0" smtClean="0"/>
              <a:t>OS</a:t>
            </a:r>
            <a:r>
              <a:rPr lang="ja-JP" altLang="en-US" dirty="0" smtClean="0"/>
              <a:t>と</a:t>
            </a:r>
            <a:r>
              <a:rPr lang="en-US" altLang="ja-JP" dirty="0" err="1" smtClean="0"/>
              <a:t>ChromeOS</a:t>
            </a:r>
            <a:endParaRPr lang="ja-JP" altLang="en-US" dirty="0" smtClean="0"/>
          </a:p>
        </p:txBody>
      </p:sp>
      <p:sp>
        <p:nvSpPr>
          <p:cNvPr id="35" name="角丸四角形 34"/>
          <p:cNvSpPr/>
          <p:nvPr/>
        </p:nvSpPr>
        <p:spPr bwMode="auto">
          <a:xfrm>
            <a:off x="5364088" y="4365104"/>
            <a:ext cx="2870968" cy="630972"/>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smtClean="0">
                <a:solidFill>
                  <a:schemeClr val="bg1"/>
                </a:solidFill>
              </a:rPr>
              <a:t>サポートハードやソフトを制限し、管理を容易に</a:t>
            </a:r>
            <a:endParaRPr lang="en-US" altLang="ja-JP" sz="1600" dirty="0">
              <a:solidFill>
                <a:schemeClr val="bg1"/>
              </a:solidFill>
            </a:endParaRPr>
          </a:p>
        </p:txBody>
      </p:sp>
      <p:sp>
        <p:nvSpPr>
          <p:cNvPr id="36" name="角丸四角形 35"/>
          <p:cNvSpPr/>
          <p:nvPr/>
        </p:nvSpPr>
        <p:spPr bwMode="auto">
          <a:xfrm>
            <a:off x="764928" y="4365104"/>
            <a:ext cx="2870968" cy="2143140"/>
          </a:xfrm>
          <a:prstGeom prst="roundRect">
            <a:avLst>
              <a:gd name="adj" fmla="val 0"/>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汎用</a:t>
            </a:r>
            <a:r>
              <a:rPr lang="en-US" altLang="ja-JP" dirty="0">
                <a:solidFill>
                  <a:schemeClr val="bg1"/>
                </a:solidFill>
              </a:rPr>
              <a:t>OS</a:t>
            </a:r>
            <a:r>
              <a:rPr lang="ja-JP" altLang="en-US" dirty="0">
                <a:solidFill>
                  <a:schemeClr val="bg1"/>
                </a:solidFill>
              </a:rPr>
              <a:t>は、多様なハードウェア・ソフトウェアをサポートし、動作を保証しなければならず、開発・メンテナンスに多大なコストがかかる</a:t>
            </a:r>
            <a:endParaRPr lang="en-US" altLang="ja-JP" dirty="0">
              <a:solidFill>
                <a:schemeClr val="bg1"/>
              </a:solidFill>
            </a:endParaRPr>
          </a:p>
        </p:txBody>
      </p:sp>
      <p:sp>
        <p:nvSpPr>
          <p:cNvPr id="17" name="角丸四角形 16"/>
          <p:cNvSpPr/>
          <p:nvPr/>
        </p:nvSpPr>
        <p:spPr bwMode="auto">
          <a:xfrm>
            <a:off x="5364088" y="5121188"/>
            <a:ext cx="2870968" cy="630972"/>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smtClean="0">
                <a:solidFill>
                  <a:schemeClr val="bg1"/>
                </a:solidFill>
              </a:rPr>
              <a:t>ブラウザしか動かないため、セキュリティ上有利</a:t>
            </a:r>
            <a:endParaRPr lang="en-US" altLang="ja-JP" sz="1600" dirty="0">
              <a:solidFill>
                <a:schemeClr val="bg1"/>
              </a:solidFill>
            </a:endParaRPr>
          </a:p>
        </p:txBody>
      </p:sp>
      <p:sp>
        <p:nvSpPr>
          <p:cNvPr id="18" name="角丸四角形 17"/>
          <p:cNvSpPr/>
          <p:nvPr/>
        </p:nvSpPr>
        <p:spPr bwMode="auto">
          <a:xfrm>
            <a:off x="5364088" y="5877272"/>
            <a:ext cx="2870968" cy="630972"/>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smtClean="0">
                <a:solidFill>
                  <a:schemeClr val="bg1"/>
                </a:solidFill>
              </a:rPr>
              <a:t>アプリは</a:t>
            </a:r>
            <a:r>
              <a:rPr lang="en-US" altLang="ja-JP" sz="1600" dirty="0" smtClean="0">
                <a:solidFill>
                  <a:schemeClr val="bg1"/>
                </a:solidFill>
              </a:rPr>
              <a:t>Web</a:t>
            </a:r>
            <a:r>
              <a:rPr lang="ja-JP" altLang="en-US" sz="1600" dirty="0" smtClean="0">
                <a:solidFill>
                  <a:schemeClr val="bg1"/>
                </a:solidFill>
              </a:rPr>
              <a:t>サービス</a:t>
            </a:r>
            <a:r>
              <a:rPr lang="ja-JP" altLang="en-US" sz="1600" dirty="0">
                <a:solidFill>
                  <a:schemeClr val="bg1"/>
                </a:solidFill>
              </a:rPr>
              <a:t>として</a:t>
            </a:r>
            <a:r>
              <a:rPr lang="ja-JP" altLang="en-US" sz="1600" dirty="0" smtClean="0">
                <a:solidFill>
                  <a:schemeClr val="bg1"/>
                </a:solidFill>
              </a:rPr>
              <a:t>ブラウザ上で</a:t>
            </a:r>
            <a:r>
              <a:rPr lang="ja-JP" altLang="en-US" sz="1600" dirty="0">
                <a:solidFill>
                  <a:schemeClr val="bg1"/>
                </a:solidFill>
              </a:rPr>
              <a:t>利用</a:t>
            </a:r>
            <a:endParaRPr lang="en-US" altLang="ja-JP" sz="1600" dirty="0">
              <a:solidFill>
                <a:schemeClr val="bg1"/>
              </a:solidFill>
            </a:endParaRPr>
          </a:p>
        </p:txBody>
      </p:sp>
      <p:grpSp>
        <p:nvGrpSpPr>
          <p:cNvPr id="6" name="グループ化 5"/>
          <p:cNvGrpSpPr/>
          <p:nvPr/>
        </p:nvGrpSpPr>
        <p:grpSpPr>
          <a:xfrm>
            <a:off x="5364088" y="2269843"/>
            <a:ext cx="2870968" cy="1951245"/>
            <a:chOff x="5411804" y="1837795"/>
            <a:chExt cx="2870968" cy="1951245"/>
          </a:xfrm>
        </p:grpSpPr>
        <p:sp>
          <p:nvSpPr>
            <p:cNvPr id="7" name="角丸四角形 6"/>
            <p:cNvSpPr/>
            <p:nvPr/>
          </p:nvSpPr>
          <p:spPr bwMode="auto">
            <a:xfrm>
              <a:off x="5411804" y="1837795"/>
              <a:ext cx="2870968" cy="1518352"/>
            </a:xfrm>
            <a:prstGeom prst="roundRect">
              <a:avLst>
                <a:gd name="adj" fmla="val 0"/>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ltLang="ja-JP" sz="1600" dirty="0" smtClean="0">
                <a:solidFill>
                  <a:schemeClr val="bg1"/>
                </a:solidFill>
              </a:endParaRPr>
            </a:p>
            <a:p>
              <a:pPr algn="ctr">
                <a:defRPr/>
              </a:pPr>
              <a:r>
                <a:rPr lang="ja-JP" altLang="en-US" sz="1600" dirty="0" smtClean="0">
                  <a:solidFill>
                    <a:schemeClr val="bg1"/>
                  </a:solidFill>
                </a:rPr>
                <a:t>ブラウザ</a:t>
              </a:r>
              <a:r>
                <a:rPr lang="en-US" altLang="ja-JP" sz="1600" dirty="0">
                  <a:solidFill>
                    <a:schemeClr val="bg1"/>
                  </a:solidFill>
                </a:rPr>
                <a:t>(Chrome)</a:t>
              </a:r>
            </a:p>
          </p:txBody>
        </p:sp>
        <p:sp>
          <p:nvSpPr>
            <p:cNvPr id="20" name="角丸四角形 19"/>
            <p:cNvSpPr/>
            <p:nvPr/>
          </p:nvSpPr>
          <p:spPr bwMode="auto">
            <a:xfrm>
              <a:off x="5508104" y="2641772"/>
              <a:ext cx="2664297" cy="285750"/>
            </a:xfrm>
            <a:prstGeom prst="roundRect">
              <a:avLst>
                <a:gd name="adj" fmla="val 7657"/>
              </a:avLst>
            </a:prstGeom>
            <a:solidFill>
              <a:schemeClr val="accent3">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rgbClr val="0070C0"/>
                  </a:solidFill>
                </a:rPr>
                <a:t>ウィンドウシステム</a:t>
              </a:r>
              <a:endParaRPr lang="en-US" altLang="ja-JP" sz="1600" dirty="0">
                <a:solidFill>
                  <a:srgbClr val="0070C0"/>
                </a:solidFill>
              </a:endParaRPr>
            </a:p>
          </p:txBody>
        </p:sp>
        <p:sp>
          <p:nvSpPr>
            <p:cNvPr id="19" name="角丸四角形 18"/>
            <p:cNvSpPr/>
            <p:nvPr/>
          </p:nvSpPr>
          <p:spPr bwMode="auto">
            <a:xfrm>
              <a:off x="5411804" y="3427584"/>
              <a:ext cx="1389037" cy="357188"/>
            </a:xfrm>
            <a:prstGeom prst="roundRect">
              <a:avLst>
                <a:gd name="adj" fmla="val 7657"/>
              </a:avLst>
            </a:prstGeom>
            <a:solidFill>
              <a:schemeClr val="bg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rgbClr val="0070C0"/>
                  </a:solidFill>
                </a:rPr>
                <a:t>Intel</a:t>
              </a:r>
            </a:p>
          </p:txBody>
        </p:sp>
        <p:sp>
          <p:nvSpPr>
            <p:cNvPr id="24" name="角丸四角形 23"/>
            <p:cNvSpPr/>
            <p:nvPr/>
          </p:nvSpPr>
          <p:spPr bwMode="auto">
            <a:xfrm>
              <a:off x="6893735" y="3431852"/>
              <a:ext cx="1389037" cy="357188"/>
            </a:xfrm>
            <a:prstGeom prst="roundRect">
              <a:avLst>
                <a:gd name="adj" fmla="val 7657"/>
              </a:avLst>
            </a:prstGeom>
            <a:solidFill>
              <a:schemeClr val="accent6">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rgbClr val="0070C0"/>
                  </a:solidFill>
                </a:rPr>
                <a:t>ARM</a:t>
              </a:r>
            </a:p>
          </p:txBody>
        </p:sp>
        <p:sp>
          <p:nvSpPr>
            <p:cNvPr id="4" name="角丸四角形 3"/>
            <p:cNvSpPr/>
            <p:nvPr/>
          </p:nvSpPr>
          <p:spPr bwMode="auto">
            <a:xfrm>
              <a:off x="5508104" y="2998959"/>
              <a:ext cx="2664297" cy="285750"/>
            </a:xfrm>
            <a:prstGeom prst="roundRect">
              <a:avLst>
                <a:gd name="adj" fmla="val 7657"/>
              </a:avLst>
            </a:prstGeom>
            <a:solidFill>
              <a:schemeClr val="accent4">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rgbClr val="0070C0"/>
                  </a:solidFill>
                </a:rPr>
                <a:t>Linux</a:t>
              </a:r>
              <a:r>
                <a:rPr lang="ja-JP" altLang="en-US" sz="1600" dirty="0">
                  <a:solidFill>
                    <a:srgbClr val="0070C0"/>
                  </a:solidFill>
                </a:rPr>
                <a:t>カーネル</a:t>
              </a:r>
              <a:endParaRPr lang="en-US" altLang="ja-JP" sz="1600" dirty="0">
                <a:solidFill>
                  <a:srgbClr val="0070C0"/>
                </a:solidFill>
              </a:endParaRPr>
            </a:p>
          </p:txBody>
        </p:sp>
      </p:grpSp>
      <p:grpSp>
        <p:nvGrpSpPr>
          <p:cNvPr id="5" name="グループ化 4"/>
          <p:cNvGrpSpPr/>
          <p:nvPr/>
        </p:nvGrpSpPr>
        <p:grpSpPr>
          <a:xfrm>
            <a:off x="764928" y="2269841"/>
            <a:ext cx="2870968" cy="1951247"/>
            <a:chOff x="428596" y="1837793"/>
            <a:chExt cx="2870968" cy="1951247"/>
          </a:xfrm>
        </p:grpSpPr>
        <p:sp>
          <p:nvSpPr>
            <p:cNvPr id="32" name="角丸四角形 31"/>
            <p:cNvSpPr/>
            <p:nvPr/>
          </p:nvSpPr>
          <p:spPr bwMode="auto">
            <a:xfrm>
              <a:off x="428596" y="3427584"/>
              <a:ext cx="1389037" cy="357188"/>
            </a:xfrm>
            <a:prstGeom prst="roundRect">
              <a:avLst>
                <a:gd name="adj" fmla="val 7657"/>
              </a:avLst>
            </a:prstGeom>
            <a:solidFill>
              <a:schemeClr val="accent1">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rgbClr val="0070C0"/>
                  </a:solidFill>
                </a:rPr>
                <a:t>Intel</a:t>
              </a:r>
            </a:p>
          </p:txBody>
        </p:sp>
        <p:sp>
          <p:nvSpPr>
            <p:cNvPr id="33" name="角丸四角形 32"/>
            <p:cNvSpPr/>
            <p:nvPr/>
          </p:nvSpPr>
          <p:spPr bwMode="auto">
            <a:xfrm>
              <a:off x="1910527" y="3431852"/>
              <a:ext cx="1389037" cy="357188"/>
            </a:xfrm>
            <a:prstGeom prst="roundRect">
              <a:avLst>
                <a:gd name="adj" fmla="val 7657"/>
              </a:avLst>
            </a:prstGeom>
            <a:solidFill>
              <a:schemeClr val="accent6">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rgbClr val="0070C0"/>
                  </a:solidFill>
                </a:rPr>
                <a:t>ARM</a:t>
              </a:r>
            </a:p>
          </p:txBody>
        </p:sp>
        <p:sp>
          <p:nvSpPr>
            <p:cNvPr id="25" name="角丸四角形 24"/>
            <p:cNvSpPr/>
            <p:nvPr/>
          </p:nvSpPr>
          <p:spPr bwMode="auto">
            <a:xfrm>
              <a:off x="428596" y="2284583"/>
              <a:ext cx="2870968" cy="1071563"/>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600" dirty="0" smtClean="0">
                  <a:solidFill>
                    <a:schemeClr val="bg1"/>
                  </a:solidFill>
                </a:rPr>
                <a:t>汎用</a:t>
              </a:r>
              <a:r>
                <a:rPr lang="en-US" altLang="ja-JP" sz="1600" dirty="0" smtClean="0">
                  <a:solidFill>
                    <a:schemeClr val="bg1"/>
                  </a:solidFill>
                </a:rPr>
                <a:t>OS</a:t>
              </a:r>
              <a:endParaRPr lang="en-US" altLang="ja-JP" sz="1600" dirty="0">
                <a:solidFill>
                  <a:schemeClr val="bg1"/>
                </a:solidFill>
              </a:endParaRPr>
            </a:p>
          </p:txBody>
        </p:sp>
        <p:sp>
          <p:nvSpPr>
            <p:cNvPr id="28" name="角丸四角形 27"/>
            <p:cNvSpPr/>
            <p:nvPr/>
          </p:nvSpPr>
          <p:spPr bwMode="auto">
            <a:xfrm>
              <a:off x="524896" y="2641772"/>
              <a:ext cx="2664297" cy="285750"/>
            </a:xfrm>
            <a:prstGeom prst="roundRect">
              <a:avLst>
                <a:gd name="adj" fmla="val 7657"/>
              </a:avLst>
            </a:prstGeom>
            <a:solidFill>
              <a:schemeClr val="accent3">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rgbClr val="0070C0"/>
                  </a:solidFill>
                </a:rPr>
                <a:t>ウィンドウシステム</a:t>
              </a:r>
              <a:endParaRPr lang="en-US" altLang="ja-JP" sz="1600" dirty="0">
                <a:solidFill>
                  <a:srgbClr val="0070C0"/>
                </a:solidFill>
              </a:endParaRPr>
            </a:p>
          </p:txBody>
        </p:sp>
        <p:sp>
          <p:nvSpPr>
            <p:cNvPr id="29" name="角丸四角形 28"/>
            <p:cNvSpPr/>
            <p:nvPr/>
          </p:nvSpPr>
          <p:spPr bwMode="auto">
            <a:xfrm>
              <a:off x="524896" y="2998959"/>
              <a:ext cx="2664297" cy="285750"/>
            </a:xfrm>
            <a:prstGeom prst="roundRect">
              <a:avLst>
                <a:gd name="adj" fmla="val 7657"/>
              </a:avLst>
            </a:prstGeom>
            <a:solidFill>
              <a:schemeClr val="accent4">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rgbClr val="0070C0"/>
                  </a:solidFill>
                </a:rPr>
                <a:t>OS</a:t>
              </a:r>
              <a:r>
                <a:rPr lang="ja-JP" altLang="en-US" sz="1600" dirty="0" smtClean="0">
                  <a:solidFill>
                    <a:srgbClr val="0070C0"/>
                  </a:solidFill>
                </a:rPr>
                <a:t>カーネル</a:t>
              </a:r>
              <a:endParaRPr lang="en-US" altLang="ja-JP" sz="1600" dirty="0">
                <a:solidFill>
                  <a:srgbClr val="0070C0"/>
                </a:solidFill>
              </a:endParaRPr>
            </a:p>
          </p:txBody>
        </p:sp>
        <p:sp>
          <p:nvSpPr>
            <p:cNvPr id="31" name="角丸四角形 30"/>
            <p:cNvSpPr/>
            <p:nvPr/>
          </p:nvSpPr>
          <p:spPr bwMode="auto">
            <a:xfrm>
              <a:off x="428596" y="1837794"/>
              <a:ext cx="1839148" cy="357758"/>
            </a:xfrm>
            <a:prstGeom prst="roundRect">
              <a:avLst>
                <a:gd name="adj" fmla="val 0"/>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smtClean="0">
                  <a:solidFill>
                    <a:schemeClr val="bg1"/>
                  </a:solidFill>
                </a:rPr>
                <a:t>ブラウザ</a:t>
              </a:r>
              <a:endParaRPr lang="en-US" altLang="ja-JP" sz="1600" dirty="0">
                <a:solidFill>
                  <a:schemeClr val="bg1"/>
                </a:solidFill>
              </a:endParaRPr>
            </a:p>
          </p:txBody>
        </p:sp>
        <p:sp>
          <p:nvSpPr>
            <p:cNvPr id="34" name="角丸四角形 33"/>
            <p:cNvSpPr/>
            <p:nvPr/>
          </p:nvSpPr>
          <p:spPr bwMode="auto">
            <a:xfrm>
              <a:off x="2355361" y="1837794"/>
              <a:ext cx="168801" cy="357758"/>
            </a:xfrm>
            <a:prstGeom prst="roundRect">
              <a:avLst>
                <a:gd name="adj" fmla="val 0"/>
              </a:avLst>
            </a:prstGeom>
            <a:solidFill>
              <a:schemeClr val="accent1">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600" dirty="0">
                <a:solidFill>
                  <a:schemeClr val="bg1"/>
                </a:solidFill>
              </a:endParaRPr>
            </a:p>
          </p:txBody>
        </p:sp>
        <p:sp>
          <p:nvSpPr>
            <p:cNvPr id="37" name="角丸四角形 36"/>
            <p:cNvSpPr/>
            <p:nvPr/>
          </p:nvSpPr>
          <p:spPr bwMode="auto">
            <a:xfrm>
              <a:off x="2611911" y="1837793"/>
              <a:ext cx="168801" cy="357758"/>
            </a:xfrm>
            <a:prstGeom prst="roundRect">
              <a:avLst>
                <a:gd name="adj" fmla="val 0"/>
              </a:avLst>
            </a:prstGeom>
            <a:solidFill>
              <a:schemeClr val="accent1">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600" dirty="0">
                <a:solidFill>
                  <a:schemeClr val="bg1"/>
                </a:solidFill>
              </a:endParaRPr>
            </a:p>
          </p:txBody>
        </p:sp>
        <p:sp>
          <p:nvSpPr>
            <p:cNvPr id="38" name="角丸四角形 37"/>
            <p:cNvSpPr/>
            <p:nvPr/>
          </p:nvSpPr>
          <p:spPr bwMode="auto">
            <a:xfrm>
              <a:off x="2868461" y="1837794"/>
              <a:ext cx="168801" cy="357758"/>
            </a:xfrm>
            <a:prstGeom prst="roundRect">
              <a:avLst>
                <a:gd name="adj" fmla="val 0"/>
              </a:avLst>
            </a:prstGeom>
            <a:solidFill>
              <a:schemeClr val="accent1">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600" dirty="0">
                <a:solidFill>
                  <a:schemeClr val="bg1"/>
                </a:solidFill>
              </a:endParaRPr>
            </a:p>
          </p:txBody>
        </p:sp>
        <p:sp>
          <p:nvSpPr>
            <p:cNvPr id="39" name="角丸四角形 38"/>
            <p:cNvSpPr/>
            <p:nvPr/>
          </p:nvSpPr>
          <p:spPr bwMode="auto">
            <a:xfrm>
              <a:off x="3125010" y="1837794"/>
              <a:ext cx="168801" cy="357758"/>
            </a:xfrm>
            <a:prstGeom prst="roundRect">
              <a:avLst>
                <a:gd name="adj" fmla="val 0"/>
              </a:avLst>
            </a:prstGeom>
            <a:solidFill>
              <a:schemeClr val="accent1">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600" dirty="0">
                <a:solidFill>
                  <a:schemeClr val="bg1"/>
                </a:solidFill>
              </a:endParaRPr>
            </a:p>
          </p:txBody>
        </p:sp>
        <p:sp>
          <p:nvSpPr>
            <p:cNvPr id="2" name="テキスト ボックス 1"/>
            <p:cNvSpPr txBox="1"/>
            <p:nvPr/>
          </p:nvSpPr>
          <p:spPr>
            <a:xfrm>
              <a:off x="2339704" y="1878173"/>
              <a:ext cx="954107" cy="276999"/>
            </a:xfrm>
            <a:prstGeom prst="rect">
              <a:avLst/>
            </a:prstGeom>
            <a:noFill/>
          </p:spPr>
          <p:txBody>
            <a:bodyPr wrap="none" rtlCol="0">
              <a:spAutoFit/>
            </a:bodyPr>
            <a:lstStyle/>
            <a:p>
              <a:pPr algn="ctr"/>
              <a:r>
                <a:rPr kumimoji="1" lang="ja-JP" altLang="en-US" sz="1200" dirty="0" smtClean="0">
                  <a:latin typeface="+mn-lt"/>
                  <a:ea typeface="+mn-ea"/>
                </a:rPr>
                <a:t>他のアプリ</a:t>
              </a:r>
            </a:p>
          </p:txBody>
        </p:sp>
      </p:grpSp>
      <p:sp>
        <p:nvSpPr>
          <p:cNvPr id="40" name="角丸四角形 39"/>
          <p:cNvSpPr/>
          <p:nvPr/>
        </p:nvSpPr>
        <p:spPr bwMode="auto">
          <a:xfrm>
            <a:off x="756815" y="1412776"/>
            <a:ext cx="1847261" cy="432048"/>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solidFill>
                  <a:schemeClr val="bg1"/>
                </a:solidFill>
              </a:rPr>
              <a:t>Web</a:t>
            </a:r>
            <a:r>
              <a:rPr lang="ja-JP" altLang="en-US" sz="1600" dirty="0" smtClean="0">
                <a:solidFill>
                  <a:schemeClr val="bg1"/>
                </a:solidFill>
              </a:rPr>
              <a:t>サー</a:t>
            </a:r>
            <a:r>
              <a:rPr lang="ja-JP" altLang="en-US" sz="1600" dirty="0">
                <a:solidFill>
                  <a:schemeClr val="bg1"/>
                </a:solidFill>
              </a:rPr>
              <a:t>ビス</a:t>
            </a:r>
            <a:endParaRPr lang="en-US" altLang="ja-JP" sz="1600" dirty="0">
              <a:solidFill>
                <a:schemeClr val="bg1"/>
              </a:solidFill>
            </a:endParaRPr>
          </a:p>
        </p:txBody>
      </p:sp>
      <p:sp>
        <p:nvSpPr>
          <p:cNvPr id="41" name="角丸四角形 40"/>
          <p:cNvSpPr/>
          <p:nvPr/>
        </p:nvSpPr>
        <p:spPr bwMode="auto">
          <a:xfrm>
            <a:off x="5364088" y="1412776"/>
            <a:ext cx="2870968" cy="432048"/>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solidFill>
                  <a:schemeClr val="bg1"/>
                </a:solidFill>
              </a:rPr>
              <a:t>Web</a:t>
            </a:r>
            <a:r>
              <a:rPr lang="ja-JP" altLang="en-US" sz="1600" dirty="0" smtClean="0">
                <a:solidFill>
                  <a:schemeClr val="bg1"/>
                </a:solidFill>
              </a:rPr>
              <a:t>サー</a:t>
            </a:r>
            <a:r>
              <a:rPr lang="ja-JP" altLang="en-US" sz="1600" dirty="0">
                <a:solidFill>
                  <a:schemeClr val="bg1"/>
                </a:solidFill>
              </a:rPr>
              <a:t>ビス</a:t>
            </a:r>
            <a:endParaRPr lang="en-US" altLang="ja-JP" sz="1600" dirty="0">
              <a:solidFill>
                <a:schemeClr val="bg1"/>
              </a:solidFill>
            </a:endParaRPr>
          </a:p>
        </p:txBody>
      </p:sp>
      <p:sp>
        <p:nvSpPr>
          <p:cNvPr id="42" name="テキスト ボックス 41"/>
          <p:cNvSpPr txBox="1"/>
          <p:nvPr/>
        </p:nvSpPr>
        <p:spPr>
          <a:xfrm>
            <a:off x="757892" y="908721"/>
            <a:ext cx="2865215" cy="400110"/>
          </a:xfrm>
          <a:prstGeom prst="rect">
            <a:avLst/>
          </a:prstGeom>
          <a:noFill/>
        </p:spPr>
        <p:txBody>
          <a:bodyPr wrap="square" rtlCol="0">
            <a:spAutoFit/>
          </a:bodyPr>
          <a:lstStyle/>
          <a:p>
            <a:pPr algn="ctr"/>
            <a:r>
              <a:rPr kumimoji="1" lang="ja-JP" altLang="en-US" sz="2000" dirty="0" smtClean="0">
                <a:latin typeface="+mn-lt"/>
                <a:ea typeface="+mn-ea"/>
              </a:rPr>
              <a:t>汎用</a:t>
            </a:r>
            <a:r>
              <a:rPr kumimoji="1" lang="en-US" altLang="ja-JP" sz="2000" dirty="0" smtClean="0">
                <a:latin typeface="+mn-lt"/>
                <a:ea typeface="+mn-ea"/>
              </a:rPr>
              <a:t>OS</a:t>
            </a:r>
            <a:endParaRPr kumimoji="1" lang="ja-JP" altLang="en-US" sz="2000" dirty="0" smtClean="0">
              <a:latin typeface="+mn-lt"/>
              <a:ea typeface="+mn-ea"/>
            </a:endParaRPr>
          </a:p>
        </p:txBody>
      </p:sp>
      <p:sp>
        <p:nvSpPr>
          <p:cNvPr id="43" name="テキスト ボックス 42"/>
          <p:cNvSpPr txBox="1"/>
          <p:nvPr/>
        </p:nvSpPr>
        <p:spPr>
          <a:xfrm>
            <a:off x="5359928" y="908720"/>
            <a:ext cx="2865215" cy="400110"/>
          </a:xfrm>
          <a:prstGeom prst="rect">
            <a:avLst/>
          </a:prstGeom>
          <a:noFill/>
        </p:spPr>
        <p:txBody>
          <a:bodyPr wrap="square" rtlCol="0">
            <a:spAutoFit/>
          </a:bodyPr>
          <a:lstStyle/>
          <a:p>
            <a:pPr algn="ctr"/>
            <a:r>
              <a:rPr kumimoji="1" lang="en-US" altLang="ja-JP" sz="2000" dirty="0" err="1" smtClean="0">
                <a:latin typeface="+mn-lt"/>
                <a:ea typeface="+mn-ea"/>
              </a:rPr>
              <a:t>ChromeOS</a:t>
            </a:r>
            <a:endParaRPr kumimoji="1" lang="ja-JP" altLang="en-US" sz="2000" dirty="0" smtClean="0">
              <a:latin typeface="+mn-lt"/>
              <a:ea typeface="+mn-ea"/>
            </a:endParaRPr>
          </a:p>
        </p:txBody>
      </p:sp>
      <p:sp>
        <p:nvSpPr>
          <p:cNvPr id="3" name="上下矢印 2"/>
          <p:cNvSpPr/>
          <p:nvPr/>
        </p:nvSpPr>
        <p:spPr bwMode="auto">
          <a:xfrm>
            <a:off x="1221424" y="1844822"/>
            <a:ext cx="918041" cy="425017"/>
          </a:xfrm>
          <a:prstGeom prst="upDownArrow">
            <a:avLst>
              <a:gd name="adj1" fmla="val 50000"/>
              <a:gd name="adj2" fmla="val 27647"/>
            </a:avLst>
          </a:prstGeom>
          <a:solidFill>
            <a:schemeClr val="accent3">
              <a:lumMod val="40000"/>
              <a:lumOff val="6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44" name="上下矢印 43"/>
          <p:cNvSpPr/>
          <p:nvPr/>
        </p:nvSpPr>
        <p:spPr bwMode="auto">
          <a:xfrm>
            <a:off x="6340551" y="1844823"/>
            <a:ext cx="918041" cy="425017"/>
          </a:xfrm>
          <a:prstGeom prst="upDownArrow">
            <a:avLst>
              <a:gd name="adj1" fmla="val 50000"/>
              <a:gd name="adj2" fmla="val 27647"/>
            </a:avLst>
          </a:prstGeom>
          <a:solidFill>
            <a:schemeClr val="accent3">
              <a:lumMod val="40000"/>
              <a:lumOff val="6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Tree>
    <p:extLst>
      <p:ext uri="{BB962C8B-B14F-4D97-AF65-F5344CB8AC3E}">
        <p14:creationId xmlns:p14="http://schemas.microsoft.com/office/powerpoint/2010/main" val="29012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animEffect transition="in" filter="fade">
                                      <p:cBhvr>
                                        <p:cTn id="53" dur="500"/>
                                        <p:tgtEl>
                                          <p:spTgt spid="4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17" grpId="0" animBg="1"/>
      <p:bldP spid="18" grpId="0" animBg="1"/>
      <p:bldP spid="40" grpId="0" animBg="1"/>
      <p:bldP spid="41" grpId="0" animBg="1"/>
      <p:bldP spid="42" grpId="0"/>
      <p:bldP spid="43" grpId="0"/>
      <p:bldP spid="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latin typeface="+mn-lt"/>
                <a:ea typeface="+mn-ea"/>
              </a:rPr>
              <a:t>Web2.0 (2005</a:t>
            </a:r>
            <a:r>
              <a:rPr lang="ja-JP" altLang="en-US" smtClean="0">
                <a:latin typeface="+mn-lt"/>
                <a:ea typeface="+mn-ea"/>
              </a:rPr>
              <a:t>年頃</a:t>
            </a:r>
            <a:r>
              <a:rPr lang="en-US" altLang="ja-JP" smtClean="0">
                <a:latin typeface="+mn-lt"/>
                <a:ea typeface="+mn-ea"/>
              </a:rPr>
              <a:t>)</a:t>
            </a:r>
            <a:endParaRPr lang="ja-JP" altLang="en-US">
              <a:latin typeface="+mn-lt"/>
              <a:ea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235" y="4858595"/>
            <a:ext cx="2662237"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963" y="4025821"/>
            <a:ext cx="1545092" cy="226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497" y="134027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1383" y="3302868"/>
            <a:ext cx="1493239" cy="1638300"/>
          </a:xfrm>
          <a:prstGeom prst="rect">
            <a:avLst/>
          </a:prstGeom>
          <a:solidFill>
            <a:srgbClr val="CC3300"/>
          </a:solidFill>
          <a:ln>
            <a:noFill/>
          </a:ln>
          <a:effectLs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1340769"/>
            <a:ext cx="1970789" cy="59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963" y="1340769"/>
            <a:ext cx="324848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bwMode="auto">
          <a:xfrm>
            <a:off x="467544" y="3184190"/>
            <a:ext cx="8280920" cy="65413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i="0" u="none" strike="noStrike" cap="none" normalizeH="0" dirty="0" smtClean="0">
                <a:ln>
                  <a:noFill/>
                </a:ln>
                <a:solidFill>
                  <a:schemeClr val="bg1"/>
                </a:solidFill>
                <a:effectLst/>
                <a:latin typeface="+mn-lt"/>
                <a:ea typeface="+mn-ea"/>
              </a:rPr>
              <a:t>Web</a:t>
            </a:r>
            <a:r>
              <a:rPr kumimoji="0" lang="ja-JP" altLang="en-US" sz="2000" i="0" u="none" strike="noStrike" cap="none" normalizeH="0" dirty="0" smtClean="0">
                <a:ln>
                  <a:noFill/>
                </a:ln>
                <a:solidFill>
                  <a:schemeClr val="bg1"/>
                </a:solidFill>
                <a:effectLst/>
                <a:latin typeface="+mn-lt"/>
                <a:ea typeface="+mn-ea"/>
              </a:rPr>
              <a:t>上の操作性</a:t>
            </a:r>
            <a:r>
              <a:rPr kumimoji="0" lang="en-US" altLang="ja-JP" sz="2000" i="0" u="none" strike="noStrike" cap="none" normalizeH="0" dirty="0" smtClean="0">
                <a:ln>
                  <a:noFill/>
                </a:ln>
                <a:solidFill>
                  <a:schemeClr val="bg1"/>
                </a:solidFill>
                <a:effectLst/>
                <a:latin typeface="+mn-lt"/>
                <a:ea typeface="+mn-ea"/>
              </a:rPr>
              <a:t>/</a:t>
            </a:r>
            <a:r>
              <a:rPr kumimoji="0" lang="ja-JP" altLang="en-US" sz="2000" i="0" u="none" strike="noStrike" cap="none" normalizeH="0" dirty="0" smtClean="0">
                <a:ln>
                  <a:noFill/>
                </a:ln>
                <a:solidFill>
                  <a:schemeClr val="bg1"/>
                </a:solidFill>
                <a:effectLst/>
                <a:latin typeface="+mn-lt"/>
                <a:ea typeface="+mn-ea"/>
              </a:rPr>
              <a:t>ユーザーエクスペリエンスを劇的に改善した</a:t>
            </a:r>
          </a:p>
        </p:txBody>
      </p:sp>
      <p:sp>
        <p:nvSpPr>
          <p:cNvPr id="11" name="角丸四角形 10"/>
          <p:cNvSpPr/>
          <p:nvPr/>
        </p:nvSpPr>
        <p:spPr bwMode="auto">
          <a:xfrm>
            <a:off x="467544" y="3904270"/>
            <a:ext cx="8280920" cy="65413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smtClean="0">
                <a:ln>
                  <a:noFill/>
                </a:ln>
                <a:solidFill>
                  <a:schemeClr val="bg1"/>
                </a:solidFill>
                <a:effectLst/>
                <a:latin typeface="+mn-lt"/>
                <a:ea typeface="+mn-ea"/>
              </a:rPr>
              <a:t>Web</a:t>
            </a:r>
            <a:r>
              <a:rPr kumimoji="0" lang="ja-JP" altLang="en-US" sz="2400" i="0" u="none" strike="noStrike" cap="none" normalizeH="0" smtClean="0">
                <a:ln>
                  <a:noFill/>
                </a:ln>
                <a:solidFill>
                  <a:schemeClr val="bg1"/>
                </a:solidFill>
                <a:effectLst/>
                <a:latin typeface="+mn-lt"/>
                <a:ea typeface="+mn-ea"/>
              </a:rPr>
              <a:t>をプラットフォーム化できる可能性を示した</a:t>
            </a:r>
          </a:p>
        </p:txBody>
      </p:sp>
      <p:sp>
        <p:nvSpPr>
          <p:cNvPr id="12" name="角丸四角形 11"/>
          <p:cNvSpPr/>
          <p:nvPr/>
        </p:nvSpPr>
        <p:spPr bwMode="auto">
          <a:xfrm>
            <a:off x="467544" y="2464110"/>
            <a:ext cx="8280920" cy="65413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smtClean="0">
                <a:ln>
                  <a:noFill/>
                </a:ln>
                <a:solidFill>
                  <a:schemeClr val="bg1"/>
                </a:solidFill>
                <a:effectLst/>
                <a:latin typeface="+mn-lt"/>
                <a:ea typeface="+mn-ea"/>
              </a:rPr>
              <a:t>Web2.0 = </a:t>
            </a:r>
            <a:r>
              <a:rPr kumimoji="0" lang="ja-JP" altLang="en-US" sz="2400" i="0" u="none" strike="noStrike" cap="none" normalizeH="0" smtClean="0">
                <a:ln>
                  <a:noFill/>
                </a:ln>
                <a:solidFill>
                  <a:schemeClr val="bg1"/>
                </a:solidFill>
                <a:effectLst/>
                <a:latin typeface="+mn-lt"/>
                <a:ea typeface="+mn-ea"/>
              </a:rPr>
              <a:t>「</a:t>
            </a:r>
            <a:r>
              <a:rPr kumimoji="0" lang="en-US" altLang="ja-JP" sz="2400" i="0" u="none" strike="noStrike" cap="none" normalizeH="0" smtClean="0">
                <a:ln>
                  <a:noFill/>
                </a:ln>
                <a:solidFill>
                  <a:schemeClr val="bg1"/>
                </a:solidFill>
                <a:effectLst/>
                <a:latin typeface="+mn-lt"/>
                <a:ea typeface="+mn-ea"/>
              </a:rPr>
              <a:t>Web</a:t>
            </a:r>
            <a:r>
              <a:rPr kumimoji="0" lang="ja-JP" altLang="en-US" sz="2400" i="0" u="none" strike="noStrike" cap="none" normalizeH="0" smtClean="0">
                <a:ln>
                  <a:noFill/>
                </a:ln>
                <a:solidFill>
                  <a:schemeClr val="bg1"/>
                </a:solidFill>
                <a:effectLst/>
                <a:latin typeface="+mn-lt"/>
                <a:ea typeface="+mn-ea"/>
              </a:rPr>
              <a:t>新時代」</a:t>
            </a:r>
          </a:p>
        </p:txBody>
      </p:sp>
    </p:spTree>
    <p:extLst>
      <p:ext uri="{BB962C8B-B14F-4D97-AF65-F5344CB8AC3E}">
        <p14:creationId xmlns:p14="http://schemas.microsoft.com/office/powerpoint/2010/main" val="118938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500" fill="hold"/>
                                        <p:tgtEl>
                                          <p:spTgt spid="1027"/>
                                        </p:tgtEl>
                                        <p:attrNameLst>
                                          <p:attrName>ppt_w</p:attrName>
                                        </p:attrNameLst>
                                      </p:cBhvr>
                                      <p:tavLst>
                                        <p:tav tm="0">
                                          <p:val>
                                            <p:fltVal val="0"/>
                                          </p:val>
                                        </p:tav>
                                        <p:tav tm="100000">
                                          <p:val>
                                            <p:strVal val="#ppt_w"/>
                                          </p:val>
                                        </p:tav>
                                      </p:tavLst>
                                    </p:anim>
                                    <p:anim calcmode="lin" valueType="num">
                                      <p:cBhvr>
                                        <p:cTn id="14" dur="500" fill="hold"/>
                                        <p:tgtEl>
                                          <p:spTgt spid="1027"/>
                                        </p:tgtEl>
                                        <p:attrNameLst>
                                          <p:attrName>ppt_h</p:attrName>
                                        </p:attrNameLst>
                                      </p:cBhvr>
                                      <p:tavLst>
                                        <p:tav tm="0">
                                          <p:val>
                                            <p:fltVal val="0"/>
                                          </p:val>
                                        </p:tav>
                                        <p:tav tm="100000">
                                          <p:val>
                                            <p:strVal val="#ppt_h"/>
                                          </p:val>
                                        </p:tav>
                                      </p:tavLst>
                                    </p:anim>
                                    <p:animEffect transition="in" filter="fade">
                                      <p:cBhvr>
                                        <p:cTn id="15" dur="500"/>
                                        <p:tgtEl>
                                          <p:spTgt spid="10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p:cTn id="25" dur="500" fill="hold"/>
                                        <p:tgtEl>
                                          <p:spTgt spid="1030"/>
                                        </p:tgtEl>
                                        <p:attrNameLst>
                                          <p:attrName>ppt_w</p:attrName>
                                        </p:attrNameLst>
                                      </p:cBhvr>
                                      <p:tavLst>
                                        <p:tav tm="0">
                                          <p:val>
                                            <p:fltVal val="0"/>
                                          </p:val>
                                        </p:tav>
                                        <p:tav tm="100000">
                                          <p:val>
                                            <p:strVal val="#ppt_w"/>
                                          </p:val>
                                        </p:tav>
                                      </p:tavLst>
                                    </p:anim>
                                    <p:anim calcmode="lin" valueType="num">
                                      <p:cBhvr>
                                        <p:cTn id="26" dur="500" fill="hold"/>
                                        <p:tgtEl>
                                          <p:spTgt spid="1030"/>
                                        </p:tgtEl>
                                        <p:attrNameLst>
                                          <p:attrName>ppt_h</p:attrName>
                                        </p:attrNameLst>
                                      </p:cBhvr>
                                      <p:tavLst>
                                        <p:tav tm="0">
                                          <p:val>
                                            <p:fltVal val="0"/>
                                          </p:val>
                                        </p:tav>
                                        <p:tav tm="100000">
                                          <p:val>
                                            <p:strVal val="#ppt_h"/>
                                          </p:val>
                                        </p:tav>
                                      </p:tavLst>
                                    </p:anim>
                                    <p:animEffect transition="in" filter="fade">
                                      <p:cBhvr>
                                        <p:cTn id="27" dur="500"/>
                                        <p:tgtEl>
                                          <p:spTgt spid="103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p:cTn id="31" dur="500" fill="hold"/>
                                        <p:tgtEl>
                                          <p:spTgt spid="1032"/>
                                        </p:tgtEl>
                                        <p:attrNameLst>
                                          <p:attrName>ppt_w</p:attrName>
                                        </p:attrNameLst>
                                      </p:cBhvr>
                                      <p:tavLst>
                                        <p:tav tm="0">
                                          <p:val>
                                            <p:fltVal val="0"/>
                                          </p:val>
                                        </p:tav>
                                        <p:tav tm="100000">
                                          <p:val>
                                            <p:strVal val="#ppt_w"/>
                                          </p:val>
                                        </p:tav>
                                      </p:tavLst>
                                    </p:anim>
                                    <p:anim calcmode="lin" valueType="num">
                                      <p:cBhvr>
                                        <p:cTn id="32" dur="500" fill="hold"/>
                                        <p:tgtEl>
                                          <p:spTgt spid="1032"/>
                                        </p:tgtEl>
                                        <p:attrNameLst>
                                          <p:attrName>ppt_h</p:attrName>
                                        </p:attrNameLst>
                                      </p:cBhvr>
                                      <p:tavLst>
                                        <p:tav tm="0">
                                          <p:val>
                                            <p:fltVal val="0"/>
                                          </p:val>
                                        </p:tav>
                                        <p:tav tm="100000">
                                          <p:val>
                                            <p:strVal val="#ppt_h"/>
                                          </p:val>
                                        </p:tav>
                                      </p:tavLst>
                                    </p:anim>
                                    <p:animEffect transition="in" filter="fade">
                                      <p:cBhvr>
                                        <p:cTn id="33" dur="500"/>
                                        <p:tgtEl>
                                          <p:spTgt spid="103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p:cTn id="37" dur="500" fill="hold"/>
                                        <p:tgtEl>
                                          <p:spTgt spid="1031"/>
                                        </p:tgtEl>
                                        <p:attrNameLst>
                                          <p:attrName>ppt_w</p:attrName>
                                        </p:attrNameLst>
                                      </p:cBhvr>
                                      <p:tavLst>
                                        <p:tav tm="0">
                                          <p:val>
                                            <p:fltVal val="0"/>
                                          </p:val>
                                        </p:tav>
                                        <p:tav tm="100000">
                                          <p:val>
                                            <p:strVal val="#ppt_w"/>
                                          </p:val>
                                        </p:tav>
                                      </p:tavLst>
                                    </p:anim>
                                    <p:anim calcmode="lin" valueType="num">
                                      <p:cBhvr>
                                        <p:cTn id="38" dur="500" fill="hold"/>
                                        <p:tgtEl>
                                          <p:spTgt spid="1031"/>
                                        </p:tgtEl>
                                        <p:attrNameLst>
                                          <p:attrName>ppt_h</p:attrName>
                                        </p:attrNameLst>
                                      </p:cBhvr>
                                      <p:tavLst>
                                        <p:tav tm="0">
                                          <p:val>
                                            <p:fltVal val="0"/>
                                          </p:val>
                                        </p:tav>
                                        <p:tav tm="100000">
                                          <p:val>
                                            <p:strVal val="#ppt_h"/>
                                          </p:val>
                                        </p:tav>
                                      </p:tavLst>
                                    </p:anim>
                                    <p:animEffect transition="in" filter="fade">
                                      <p:cBhvr>
                                        <p:cTn id="39" dur="500"/>
                                        <p:tgtEl>
                                          <p:spTgt spid="103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029"/>
                                        </p:tgtEl>
                                        <p:attrNameLst>
                                          <p:attrName>style.visibility</p:attrName>
                                        </p:attrNameLst>
                                      </p:cBhvr>
                                      <p:to>
                                        <p:strVal val="visible"/>
                                      </p:to>
                                    </p:set>
                                    <p:anim calcmode="lin" valueType="num">
                                      <p:cBhvr>
                                        <p:cTn id="43" dur="500" fill="hold"/>
                                        <p:tgtEl>
                                          <p:spTgt spid="1029"/>
                                        </p:tgtEl>
                                        <p:attrNameLst>
                                          <p:attrName>ppt_w</p:attrName>
                                        </p:attrNameLst>
                                      </p:cBhvr>
                                      <p:tavLst>
                                        <p:tav tm="0">
                                          <p:val>
                                            <p:fltVal val="0"/>
                                          </p:val>
                                        </p:tav>
                                        <p:tav tm="100000">
                                          <p:val>
                                            <p:strVal val="#ppt_w"/>
                                          </p:val>
                                        </p:tav>
                                      </p:tavLst>
                                    </p:anim>
                                    <p:anim calcmode="lin" valueType="num">
                                      <p:cBhvr>
                                        <p:cTn id="44" dur="500" fill="hold"/>
                                        <p:tgtEl>
                                          <p:spTgt spid="1029"/>
                                        </p:tgtEl>
                                        <p:attrNameLst>
                                          <p:attrName>ppt_h</p:attrName>
                                        </p:attrNameLst>
                                      </p:cBhvr>
                                      <p:tavLst>
                                        <p:tav tm="0">
                                          <p:val>
                                            <p:fltVal val="0"/>
                                          </p:val>
                                        </p:tav>
                                        <p:tav tm="100000">
                                          <p:val>
                                            <p:strVal val="#ppt_h"/>
                                          </p:val>
                                        </p:tav>
                                      </p:tavLst>
                                    </p:anim>
                                    <p:animEffect transition="in" filter="fade">
                                      <p:cBhvr>
                                        <p:cTn id="45" dur="500"/>
                                        <p:tgtEl>
                                          <p:spTgt spid="102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3"/>
          <p:cNvSpPr>
            <a:spLocks noGrp="1"/>
          </p:cNvSpPr>
          <p:nvPr>
            <p:ph type="title"/>
          </p:nvPr>
        </p:nvSpPr>
        <p:spPr/>
        <p:txBody>
          <a:bodyPr/>
          <a:lstStyle/>
          <a:p>
            <a:r>
              <a:rPr lang="ja-JP" altLang="en-US" smtClean="0"/>
              <a:t>立ち上げるといきなりブラウザ</a:t>
            </a:r>
          </a:p>
        </p:txBody>
      </p:sp>
      <p:pic>
        <p:nvPicPr>
          <p:cNvPr id="573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214438"/>
            <a:ext cx="3810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3071813"/>
            <a:ext cx="3810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左矢印 4"/>
          <p:cNvSpPr/>
          <p:nvPr/>
        </p:nvSpPr>
        <p:spPr bwMode="auto">
          <a:xfrm>
            <a:off x="5000628" y="1357298"/>
            <a:ext cx="3143272" cy="928694"/>
          </a:xfrm>
          <a:prstGeom prst="leftArrow">
            <a:avLst/>
          </a:prstGeom>
          <a:solidFill>
            <a:schemeClr val="accent3"/>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dirty="0">
                <a:solidFill>
                  <a:schemeClr val="bg1"/>
                </a:solidFill>
                <a:ea typeface="HG丸ｺﾞｼｯｸM-PRO" pitchFamily="50" charset="-128"/>
              </a:rPr>
              <a:t>ログイン画面</a:t>
            </a:r>
          </a:p>
        </p:txBody>
      </p:sp>
      <p:sp>
        <p:nvSpPr>
          <p:cNvPr id="6" name="右矢印 5"/>
          <p:cNvSpPr/>
          <p:nvPr/>
        </p:nvSpPr>
        <p:spPr bwMode="auto">
          <a:xfrm>
            <a:off x="1071538" y="5143512"/>
            <a:ext cx="3143272" cy="928694"/>
          </a:xfrm>
          <a:prstGeom prst="rightArrow">
            <a:avLst/>
          </a:prstGeom>
          <a:solidFill>
            <a:schemeClr val="accent3"/>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dirty="0">
                <a:solidFill>
                  <a:schemeClr val="bg1"/>
                </a:solidFill>
                <a:ea typeface="HG丸ｺﾞｼｯｸM-PRO" pitchFamily="50" charset="-128"/>
              </a:rPr>
              <a:t>ログイン後</a:t>
            </a:r>
          </a:p>
        </p:txBody>
      </p:sp>
    </p:spTree>
    <p:extLst>
      <p:ext uri="{BB962C8B-B14F-4D97-AF65-F5344CB8AC3E}">
        <p14:creationId xmlns:p14="http://schemas.microsoft.com/office/powerpoint/2010/main" val="330112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p:cTn id="7" dur="500" fill="hold"/>
                                        <p:tgtEl>
                                          <p:spTgt spid="57347"/>
                                        </p:tgtEl>
                                        <p:attrNameLst>
                                          <p:attrName>ppt_w</p:attrName>
                                        </p:attrNameLst>
                                      </p:cBhvr>
                                      <p:tavLst>
                                        <p:tav tm="0">
                                          <p:val>
                                            <p:fltVal val="0"/>
                                          </p:val>
                                        </p:tav>
                                        <p:tav tm="100000">
                                          <p:val>
                                            <p:strVal val="#ppt_w"/>
                                          </p:val>
                                        </p:tav>
                                      </p:tavLst>
                                    </p:anim>
                                    <p:anim calcmode="lin" valueType="num">
                                      <p:cBhvr>
                                        <p:cTn id="8" dur="500" fill="hold"/>
                                        <p:tgtEl>
                                          <p:spTgt spid="57347"/>
                                        </p:tgtEl>
                                        <p:attrNameLst>
                                          <p:attrName>ppt_h</p:attrName>
                                        </p:attrNameLst>
                                      </p:cBhvr>
                                      <p:tavLst>
                                        <p:tav tm="0">
                                          <p:val>
                                            <p:fltVal val="0"/>
                                          </p:val>
                                        </p:tav>
                                        <p:tav tm="100000">
                                          <p:val>
                                            <p:strVal val="#ppt_h"/>
                                          </p:val>
                                        </p:tav>
                                      </p:tavLst>
                                    </p:anim>
                                    <p:animEffect transition="in" filter="fade">
                                      <p:cBhvr>
                                        <p:cTn id="9" dur="500"/>
                                        <p:tgtEl>
                                          <p:spTgt spid="57347"/>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57348"/>
                                        </p:tgtEl>
                                        <p:attrNameLst>
                                          <p:attrName>style.visibility</p:attrName>
                                        </p:attrNameLst>
                                      </p:cBhvr>
                                      <p:to>
                                        <p:strVal val="visible"/>
                                      </p:to>
                                    </p:set>
                                    <p:anim calcmode="lin" valueType="num">
                                      <p:cBhvr>
                                        <p:cTn id="22" dur="500" fill="hold"/>
                                        <p:tgtEl>
                                          <p:spTgt spid="57348"/>
                                        </p:tgtEl>
                                        <p:attrNameLst>
                                          <p:attrName>ppt_w</p:attrName>
                                        </p:attrNameLst>
                                      </p:cBhvr>
                                      <p:tavLst>
                                        <p:tav tm="0">
                                          <p:val>
                                            <p:fltVal val="0"/>
                                          </p:val>
                                        </p:tav>
                                        <p:tav tm="100000">
                                          <p:val>
                                            <p:strVal val="#ppt_w"/>
                                          </p:val>
                                        </p:tav>
                                      </p:tavLst>
                                    </p:anim>
                                    <p:anim calcmode="lin" valueType="num">
                                      <p:cBhvr>
                                        <p:cTn id="23" dur="500" fill="hold"/>
                                        <p:tgtEl>
                                          <p:spTgt spid="57348"/>
                                        </p:tgtEl>
                                        <p:attrNameLst>
                                          <p:attrName>ppt_h</p:attrName>
                                        </p:attrNameLst>
                                      </p:cBhvr>
                                      <p:tavLst>
                                        <p:tav tm="0">
                                          <p:val>
                                            <p:fltVal val="0"/>
                                          </p:val>
                                        </p:tav>
                                        <p:tav tm="100000">
                                          <p:val>
                                            <p:strVal val="#ppt_h"/>
                                          </p:val>
                                        </p:tav>
                                      </p:tavLst>
                                    </p:anim>
                                    <p:animEffect transition="in" filter="fade">
                                      <p:cBhvr>
                                        <p:cTn id="24"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5760640" cy="495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en-US" altLang="ja-JP" dirty="0" err="1" smtClean="0"/>
              <a:t>Chromebook</a:t>
            </a:r>
            <a:r>
              <a:rPr kumimoji="1" lang="ja-JP" altLang="en-US" dirty="0" smtClean="0"/>
              <a:t>が米法人市場で急成長</a:t>
            </a:r>
            <a:endParaRPr kumimoji="1" lang="ja-JP" altLang="en-US" dirty="0"/>
          </a:p>
        </p:txBody>
      </p:sp>
      <p:sp>
        <p:nvSpPr>
          <p:cNvPr id="3" name="正方形/長方形 2"/>
          <p:cNvSpPr/>
          <p:nvPr/>
        </p:nvSpPr>
        <p:spPr bwMode="auto">
          <a:xfrm>
            <a:off x="6300192" y="1196752"/>
            <a:ext cx="2433789" cy="1584177"/>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UI</a:t>
            </a:r>
            <a:r>
              <a:rPr kumimoji="0" lang="ja-JP" altLang="en-US" sz="3200" b="0" i="0" u="none" strike="noStrike" cap="none" normalizeH="0" dirty="0" smtClean="0">
                <a:ln>
                  <a:noFill/>
                </a:ln>
                <a:solidFill>
                  <a:schemeClr val="bg1"/>
                </a:solidFill>
                <a:effectLst/>
                <a:latin typeface="+mn-lt"/>
                <a:ea typeface="+mn-ea"/>
              </a:rPr>
              <a:t>の改善</a:t>
            </a:r>
          </a:p>
        </p:txBody>
      </p:sp>
      <p:sp>
        <p:nvSpPr>
          <p:cNvPr id="5" name="正方形/長方形 4"/>
          <p:cNvSpPr/>
          <p:nvPr/>
        </p:nvSpPr>
        <p:spPr bwMode="auto">
          <a:xfrm>
            <a:off x="6300192" y="2933329"/>
            <a:ext cx="2433789" cy="1584177"/>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Web</a:t>
            </a:r>
            <a:r>
              <a:rPr kumimoji="0" lang="ja-JP" altLang="en-US" b="0" i="0" u="none" strike="noStrike" cap="none" normalizeH="0" dirty="0" smtClean="0">
                <a:ln>
                  <a:noFill/>
                </a:ln>
                <a:solidFill>
                  <a:schemeClr val="bg1"/>
                </a:solidFill>
                <a:effectLst/>
                <a:latin typeface="+mn-lt"/>
                <a:ea typeface="+mn-ea"/>
              </a:rPr>
              <a:t>サービスの充実</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smtClean="0">
                <a:solidFill>
                  <a:schemeClr val="bg1"/>
                </a:solidFill>
                <a:latin typeface="+mn-lt"/>
                <a:ea typeface="+mn-ea"/>
              </a:rPr>
              <a:t>(Google Apps, Office365, </a:t>
            </a:r>
            <a:r>
              <a:rPr kumimoji="0" lang="en-US" altLang="ja-JP" dirty="0" err="1" smtClean="0">
                <a:solidFill>
                  <a:schemeClr val="bg1"/>
                </a:solidFill>
                <a:latin typeface="+mn-lt"/>
                <a:ea typeface="+mn-ea"/>
              </a:rPr>
              <a:t>DaaS</a:t>
            </a:r>
            <a:r>
              <a:rPr kumimoji="0" lang="en-US" altLang="ja-JP" dirty="0" smtClean="0">
                <a:solidFill>
                  <a:schemeClr val="bg1"/>
                </a:solidFill>
                <a:latin typeface="+mn-lt"/>
                <a:ea typeface="+mn-ea"/>
              </a:rPr>
              <a:t>)</a:t>
            </a:r>
            <a:endParaRPr kumimoji="0" lang="ja-JP" altLang="en-US" b="0" i="0" u="none" strike="noStrike" cap="none" normalizeH="0" dirty="0" smtClean="0">
              <a:ln>
                <a:noFill/>
              </a:ln>
              <a:solidFill>
                <a:schemeClr val="bg1"/>
              </a:solidFill>
              <a:effectLst/>
              <a:latin typeface="+mn-lt"/>
              <a:ea typeface="+mn-ea"/>
            </a:endParaRPr>
          </a:p>
        </p:txBody>
      </p:sp>
      <p:sp>
        <p:nvSpPr>
          <p:cNvPr id="6" name="正方形/長方形 5"/>
          <p:cNvSpPr/>
          <p:nvPr/>
        </p:nvSpPr>
        <p:spPr bwMode="auto">
          <a:xfrm>
            <a:off x="6300192" y="4653137"/>
            <a:ext cx="2433789" cy="1584177"/>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b="0" i="0" u="none" strike="noStrike" cap="none" normalizeH="0" dirty="0" smtClean="0">
                <a:ln>
                  <a:noFill/>
                </a:ln>
                <a:solidFill>
                  <a:schemeClr val="bg1"/>
                </a:solidFill>
                <a:effectLst/>
                <a:latin typeface="+mn-lt"/>
                <a:ea typeface="+mn-ea"/>
              </a:rPr>
              <a:t>低価格</a:t>
            </a:r>
            <a:endParaRPr kumimoji="0" lang="en-US" altLang="ja-JP" sz="32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smtClean="0">
                <a:solidFill>
                  <a:schemeClr val="bg1"/>
                </a:solidFill>
                <a:latin typeface="+mn-lt"/>
                <a:ea typeface="+mn-ea"/>
              </a:rPr>
              <a:t>($200-)</a:t>
            </a:r>
            <a:endParaRPr kumimoji="0" lang="ja-JP" altLang="en-US" sz="32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57558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80"/>
            <a:ext cx="822960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57200" y="6206133"/>
            <a:ext cx="8242854" cy="276999"/>
          </a:xfrm>
          <a:prstGeom prst="rect">
            <a:avLst/>
          </a:prstGeom>
        </p:spPr>
        <p:txBody>
          <a:bodyPr wrap="square">
            <a:spAutoFit/>
          </a:bodyPr>
          <a:lstStyle/>
          <a:p>
            <a:r>
              <a:rPr lang="en-US" altLang="ja-JP" sz="1200" dirty="0"/>
              <a:t>http://www.bloomberg.com/news/2014-02-22/microsoft-said-to-cut-windows-price-70-to-counter-rivals.html</a:t>
            </a:r>
            <a:endParaRPr lang="ja-JP" altLang="en-US" sz="1200" dirty="0"/>
          </a:p>
        </p:txBody>
      </p:sp>
    </p:spTree>
    <p:extLst>
      <p:ext uri="{BB962C8B-B14F-4D97-AF65-F5344CB8AC3E}">
        <p14:creationId xmlns:p14="http://schemas.microsoft.com/office/powerpoint/2010/main" val="1901715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2656"/>
            <a:ext cx="6419850" cy="4286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299478"/>
            <a:ext cx="6372225" cy="4905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正方形/長方形 2"/>
          <p:cNvSpPr/>
          <p:nvPr/>
        </p:nvSpPr>
        <p:spPr>
          <a:xfrm>
            <a:off x="2645842" y="6309320"/>
            <a:ext cx="6372225" cy="276999"/>
          </a:xfrm>
          <a:prstGeom prst="rect">
            <a:avLst/>
          </a:prstGeom>
        </p:spPr>
        <p:txBody>
          <a:bodyPr wrap="square">
            <a:spAutoFit/>
          </a:bodyPr>
          <a:lstStyle/>
          <a:p>
            <a:r>
              <a:rPr lang="en-US" altLang="ja-JP" sz="1200" dirty="0"/>
              <a:t>http://www.itmedia.co.jp/pcuser/articles/1402/24/news048.html</a:t>
            </a:r>
            <a:endParaRPr lang="ja-JP" altLang="en-US" sz="1200" dirty="0"/>
          </a:p>
        </p:txBody>
      </p:sp>
    </p:spTree>
    <p:extLst>
      <p:ext uri="{BB962C8B-B14F-4D97-AF65-F5344CB8AC3E}">
        <p14:creationId xmlns:p14="http://schemas.microsoft.com/office/powerpoint/2010/main" val="163632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p:cTn id="13" dur="500" fill="hold"/>
                                        <p:tgtEl>
                                          <p:spTgt spid="2052"/>
                                        </p:tgtEl>
                                        <p:attrNameLst>
                                          <p:attrName>ppt_w</p:attrName>
                                        </p:attrNameLst>
                                      </p:cBhvr>
                                      <p:tavLst>
                                        <p:tav tm="0">
                                          <p:val>
                                            <p:fltVal val="0"/>
                                          </p:val>
                                        </p:tav>
                                        <p:tav tm="100000">
                                          <p:val>
                                            <p:strVal val="#ppt_w"/>
                                          </p:val>
                                        </p:tav>
                                      </p:tavLst>
                                    </p:anim>
                                    <p:anim calcmode="lin" valueType="num">
                                      <p:cBhvr>
                                        <p:cTn id="14" dur="500" fill="hold"/>
                                        <p:tgtEl>
                                          <p:spTgt spid="2052"/>
                                        </p:tgtEl>
                                        <p:attrNameLst>
                                          <p:attrName>ppt_h</p:attrName>
                                        </p:attrNameLst>
                                      </p:cBhvr>
                                      <p:tavLst>
                                        <p:tav tm="0">
                                          <p:val>
                                            <p:fltVal val="0"/>
                                          </p:val>
                                        </p:tav>
                                        <p:tav tm="100000">
                                          <p:val>
                                            <p:strVal val="#ppt_h"/>
                                          </p:val>
                                        </p:tav>
                                      </p:tavLst>
                                    </p:anim>
                                    <p:animEffect transition="in" filter="fade">
                                      <p:cBhvr>
                                        <p:cTn id="15" dur="500"/>
                                        <p:tgtEl>
                                          <p:spTgt spid="205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p:txBody>
          <a:bodyPr/>
          <a:lstStyle/>
          <a:p>
            <a:r>
              <a:rPr lang="en-US" altLang="ja-JP" dirty="0" err="1" smtClean="0"/>
              <a:t>ChromeOS</a:t>
            </a:r>
            <a:r>
              <a:rPr lang="ja-JP" altLang="en-US" dirty="0" smtClean="0"/>
              <a:t>と</a:t>
            </a:r>
            <a:r>
              <a:rPr lang="en-US" altLang="ja-JP" dirty="0" err="1" smtClean="0"/>
              <a:t>FirefoxOS</a:t>
            </a:r>
            <a:endParaRPr lang="ja-JP" altLang="en-US" dirty="0" smtClean="0"/>
          </a:p>
        </p:txBody>
      </p:sp>
      <p:grpSp>
        <p:nvGrpSpPr>
          <p:cNvPr id="6" name="グループ化 5"/>
          <p:cNvGrpSpPr/>
          <p:nvPr/>
        </p:nvGrpSpPr>
        <p:grpSpPr>
          <a:xfrm>
            <a:off x="980952" y="2770382"/>
            <a:ext cx="2870968" cy="1951245"/>
            <a:chOff x="5411804" y="1837795"/>
            <a:chExt cx="2870968" cy="1951245"/>
          </a:xfrm>
        </p:grpSpPr>
        <p:sp>
          <p:nvSpPr>
            <p:cNvPr id="7" name="角丸四角形 6"/>
            <p:cNvSpPr/>
            <p:nvPr/>
          </p:nvSpPr>
          <p:spPr bwMode="auto">
            <a:xfrm>
              <a:off x="5411804" y="1837795"/>
              <a:ext cx="2870968" cy="1518352"/>
            </a:xfrm>
            <a:prstGeom prst="roundRect">
              <a:avLst>
                <a:gd name="adj" fmla="val 0"/>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ltLang="ja-JP" sz="1600" dirty="0" smtClean="0">
                <a:solidFill>
                  <a:schemeClr val="bg1"/>
                </a:solidFill>
              </a:endParaRPr>
            </a:p>
            <a:p>
              <a:pPr algn="ctr">
                <a:defRPr/>
              </a:pPr>
              <a:r>
                <a:rPr lang="ja-JP" altLang="en-US" sz="1600" dirty="0" smtClean="0">
                  <a:solidFill>
                    <a:schemeClr val="bg1"/>
                  </a:solidFill>
                </a:rPr>
                <a:t>ブラウザ</a:t>
              </a:r>
              <a:r>
                <a:rPr lang="en-US" altLang="ja-JP" sz="1600" dirty="0">
                  <a:solidFill>
                    <a:schemeClr val="bg1"/>
                  </a:solidFill>
                </a:rPr>
                <a:t>(Chrome)</a:t>
              </a:r>
            </a:p>
          </p:txBody>
        </p:sp>
        <p:sp>
          <p:nvSpPr>
            <p:cNvPr id="20" name="角丸四角形 19"/>
            <p:cNvSpPr/>
            <p:nvPr/>
          </p:nvSpPr>
          <p:spPr bwMode="auto">
            <a:xfrm>
              <a:off x="5508104" y="2641772"/>
              <a:ext cx="2664297" cy="285750"/>
            </a:xfrm>
            <a:prstGeom prst="roundRect">
              <a:avLst>
                <a:gd name="adj" fmla="val 7657"/>
              </a:avLst>
            </a:prstGeom>
            <a:solidFill>
              <a:schemeClr val="accent3">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rgbClr val="0070C0"/>
                  </a:solidFill>
                </a:rPr>
                <a:t>ウィンドウシステム</a:t>
              </a:r>
              <a:endParaRPr lang="en-US" altLang="ja-JP" sz="1600" dirty="0">
                <a:solidFill>
                  <a:srgbClr val="0070C0"/>
                </a:solidFill>
              </a:endParaRPr>
            </a:p>
          </p:txBody>
        </p:sp>
        <p:sp>
          <p:nvSpPr>
            <p:cNvPr id="19" name="角丸四角形 18"/>
            <p:cNvSpPr/>
            <p:nvPr/>
          </p:nvSpPr>
          <p:spPr bwMode="auto">
            <a:xfrm>
              <a:off x="5411804" y="3427584"/>
              <a:ext cx="1389037" cy="357188"/>
            </a:xfrm>
            <a:prstGeom prst="roundRect">
              <a:avLst>
                <a:gd name="adj" fmla="val 7657"/>
              </a:avLst>
            </a:prstGeom>
            <a:solidFill>
              <a:schemeClr val="bg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rgbClr val="0070C0"/>
                  </a:solidFill>
                </a:rPr>
                <a:t>Intel</a:t>
              </a:r>
            </a:p>
          </p:txBody>
        </p:sp>
        <p:sp>
          <p:nvSpPr>
            <p:cNvPr id="24" name="角丸四角形 23"/>
            <p:cNvSpPr/>
            <p:nvPr/>
          </p:nvSpPr>
          <p:spPr bwMode="auto">
            <a:xfrm>
              <a:off x="6893735" y="3431852"/>
              <a:ext cx="1389037" cy="357188"/>
            </a:xfrm>
            <a:prstGeom prst="roundRect">
              <a:avLst>
                <a:gd name="adj" fmla="val 7657"/>
              </a:avLst>
            </a:prstGeom>
            <a:solidFill>
              <a:schemeClr val="accent6">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rgbClr val="0070C0"/>
                  </a:solidFill>
                </a:rPr>
                <a:t>ARM</a:t>
              </a:r>
            </a:p>
          </p:txBody>
        </p:sp>
        <p:sp>
          <p:nvSpPr>
            <p:cNvPr id="4" name="角丸四角形 3"/>
            <p:cNvSpPr/>
            <p:nvPr/>
          </p:nvSpPr>
          <p:spPr bwMode="auto">
            <a:xfrm>
              <a:off x="5508104" y="2998959"/>
              <a:ext cx="2664297" cy="285750"/>
            </a:xfrm>
            <a:prstGeom prst="roundRect">
              <a:avLst>
                <a:gd name="adj" fmla="val 7657"/>
              </a:avLst>
            </a:prstGeom>
            <a:solidFill>
              <a:schemeClr val="accent4">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rgbClr val="0070C0"/>
                  </a:solidFill>
                </a:rPr>
                <a:t>Linux</a:t>
              </a:r>
              <a:r>
                <a:rPr lang="ja-JP" altLang="en-US" sz="1600" dirty="0">
                  <a:solidFill>
                    <a:srgbClr val="0070C0"/>
                  </a:solidFill>
                </a:rPr>
                <a:t>カーネル</a:t>
              </a:r>
              <a:endParaRPr lang="en-US" altLang="ja-JP" sz="1600" dirty="0">
                <a:solidFill>
                  <a:srgbClr val="0070C0"/>
                </a:solidFill>
              </a:endParaRPr>
            </a:p>
          </p:txBody>
        </p:sp>
      </p:grpSp>
      <p:sp>
        <p:nvSpPr>
          <p:cNvPr id="41" name="角丸四角形 40"/>
          <p:cNvSpPr/>
          <p:nvPr/>
        </p:nvSpPr>
        <p:spPr bwMode="auto">
          <a:xfrm>
            <a:off x="980952" y="1913315"/>
            <a:ext cx="2870968" cy="432048"/>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solidFill>
                  <a:schemeClr val="bg1"/>
                </a:solidFill>
              </a:rPr>
              <a:t>Web</a:t>
            </a:r>
            <a:r>
              <a:rPr lang="ja-JP" altLang="en-US" sz="1600" dirty="0" smtClean="0">
                <a:solidFill>
                  <a:schemeClr val="bg1"/>
                </a:solidFill>
              </a:rPr>
              <a:t>サー</a:t>
            </a:r>
            <a:r>
              <a:rPr lang="ja-JP" altLang="en-US" sz="1600" dirty="0">
                <a:solidFill>
                  <a:schemeClr val="bg1"/>
                </a:solidFill>
              </a:rPr>
              <a:t>ビス</a:t>
            </a:r>
            <a:endParaRPr lang="en-US" altLang="ja-JP" sz="1600" dirty="0">
              <a:solidFill>
                <a:schemeClr val="bg1"/>
              </a:solidFill>
            </a:endParaRPr>
          </a:p>
        </p:txBody>
      </p:sp>
      <p:sp>
        <p:nvSpPr>
          <p:cNvPr id="43" name="テキスト ボックス 42"/>
          <p:cNvSpPr txBox="1"/>
          <p:nvPr/>
        </p:nvSpPr>
        <p:spPr>
          <a:xfrm>
            <a:off x="983828" y="1196752"/>
            <a:ext cx="2865215" cy="400110"/>
          </a:xfrm>
          <a:prstGeom prst="rect">
            <a:avLst/>
          </a:prstGeom>
          <a:noFill/>
        </p:spPr>
        <p:txBody>
          <a:bodyPr wrap="square" rtlCol="0">
            <a:spAutoFit/>
          </a:bodyPr>
          <a:lstStyle/>
          <a:p>
            <a:pPr algn="ctr"/>
            <a:r>
              <a:rPr kumimoji="1" lang="en-US" altLang="ja-JP" sz="2000" dirty="0" err="1" smtClean="0">
                <a:latin typeface="+mn-lt"/>
                <a:ea typeface="+mn-ea"/>
              </a:rPr>
              <a:t>ChromeOS</a:t>
            </a:r>
            <a:endParaRPr kumimoji="1" lang="ja-JP" altLang="en-US" sz="2000" dirty="0" smtClean="0">
              <a:latin typeface="+mn-lt"/>
              <a:ea typeface="+mn-ea"/>
            </a:endParaRPr>
          </a:p>
        </p:txBody>
      </p:sp>
      <p:sp>
        <p:nvSpPr>
          <p:cNvPr id="44" name="上下矢印 43"/>
          <p:cNvSpPr/>
          <p:nvPr/>
        </p:nvSpPr>
        <p:spPr bwMode="auto">
          <a:xfrm>
            <a:off x="1957415" y="2345362"/>
            <a:ext cx="918041" cy="425017"/>
          </a:xfrm>
          <a:prstGeom prst="upDownArrow">
            <a:avLst>
              <a:gd name="adj1" fmla="val 50000"/>
              <a:gd name="adj2" fmla="val 27647"/>
            </a:avLst>
          </a:prstGeom>
          <a:solidFill>
            <a:schemeClr val="accent3">
              <a:lumMod val="40000"/>
              <a:lumOff val="6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grpSp>
        <p:nvGrpSpPr>
          <p:cNvPr id="45" name="グループ化 44"/>
          <p:cNvGrpSpPr/>
          <p:nvPr/>
        </p:nvGrpSpPr>
        <p:grpSpPr>
          <a:xfrm>
            <a:off x="5238225" y="2770382"/>
            <a:ext cx="2870968" cy="1951245"/>
            <a:chOff x="5411804" y="1837795"/>
            <a:chExt cx="2870968" cy="1951245"/>
          </a:xfrm>
        </p:grpSpPr>
        <p:sp>
          <p:nvSpPr>
            <p:cNvPr id="46" name="角丸四角形 45"/>
            <p:cNvSpPr/>
            <p:nvPr/>
          </p:nvSpPr>
          <p:spPr bwMode="auto">
            <a:xfrm>
              <a:off x="5411804" y="1837795"/>
              <a:ext cx="2870968" cy="1518352"/>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ltLang="ja-JP" sz="1600" dirty="0" smtClean="0">
                <a:solidFill>
                  <a:schemeClr val="bg1"/>
                </a:solidFill>
              </a:endParaRPr>
            </a:p>
            <a:p>
              <a:pPr algn="ctr">
                <a:defRPr/>
              </a:pPr>
              <a:r>
                <a:rPr lang="ja-JP" altLang="en-US" sz="1600" dirty="0" smtClean="0">
                  <a:solidFill>
                    <a:schemeClr val="bg1"/>
                  </a:solidFill>
                </a:rPr>
                <a:t>ブラウザ</a:t>
              </a:r>
              <a:r>
                <a:rPr lang="en-US" altLang="ja-JP" sz="1600" dirty="0" smtClean="0">
                  <a:solidFill>
                    <a:schemeClr val="bg1"/>
                  </a:solidFill>
                </a:rPr>
                <a:t>(</a:t>
              </a:r>
              <a:r>
                <a:rPr lang="en-US" altLang="ja-JP" sz="1600" dirty="0">
                  <a:solidFill>
                    <a:schemeClr val="bg1"/>
                  </a:solidFill>
                </a:rPr>
                <a:t>Firefox</a:t>
              </a:r>
              <a:r>
                <a:rPr lang="en-US" altLang="ja-JP" sz="1600" dirty="0" smtClean="0">
                  <a:solidFill>
                    <a:schemeClr val="bg1"/>
                  </a:solidFill>
                </a:rPr>
                <a:t>)</a:t>
              </a:r>
              <a:endParaRPr lang="en-US" altLang="ja-JP" sz="1600" dirty="0">
                <a:solidFill>
                  <a:schemeClr val="bg1"/>
                </a:solidFill>
              </a:endParaRPr>
            </a:p>
          </p:txBody>
        </p:sp>
        <p:sp>
          <p:nvSpPr>
            <p:cNvPr id="47" name="角丸四角形 46"/>
            <p:cNvSpPr/>
            <p:nvPr/>
          </p:nvSpPr>
          <p:spPr bwMode="auto">
            <a:xfrm>
              <a:off x="5508104" y="2641772"/>
              <a:ext cx="2664297" cy="285750"/>
            </a:xfrm>
            <a:prstGeom prst="roundRect">
              <a:avLst>
                <a:gd name="adj" fmla="val 7657"/>
              </a:avLst>
            </a:prstGeom>
            <a:solidFill>
              <a:schemeClr val="accent3">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rgbClr val="0070C0"/>
                  </a:solidFill>
                </a:rPr>
                <a:t>ウィンドウシステム</a:t>
              </a:r>
              <a:endParaRPr lang="en-US" altLang="ja-JP" sz="1600" dirty="0">
                <a:solidFill>
                  <a:srgbClr val="0070C0"/>
                </a:solidFill>
              </a:endParaRPr>
            </a:p>
          </p:txBody>
        </p:sp>
        <p:sp>
          <p:nvSpPr>
            <p:cNvPr id="48" name="角丸四角形 47"/>
            <p:cNvSpPr/>
            <p:nvPr/>
          </p:nvSpPr>
          <p:spPr bwMode="auto">
            <a:xfrm>
              <a:off x="5411804" y="3427584"/>
              <a:ext cx="1389037" cy="357188"/>
            </a:xfrm>
            <a:prstGeom prst="roundRect">
              <a:avLst>
                <a:gd name="adj" fmla="val 7657"/>
              </a:avLst>
            </a:prstGeom>
            <a:solidFill>
              <a:schemeClr val="bg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rgbClr val="0070C0"/>
                  </a:solidFill>
                </a:rPr>
                <a:t>Intel</a:t>
              </a:r>
            </a:p>
          </p:txBody>
        </p:sp>
        <p:sp>
          <p:nvSpPr>
            <p:cNvPr id="49" name="角丸四角形 48"/>
            <p:cNvSpPr/>
            <p:nvPr/>
          </p:nvSpPr>
          <p:spPr bwMode="auto">
            <a:xfrm>
              <a:off x="6893735" y="3431852"/>
              <a:ext cx="1389037" cy="357188"/>
            </a:xfrm>
            <a:prstGeom prst="roundRect">
              <a:avLst>
                <a:gd name="adj" fmla="val 7657"/>
              </a:avLst>
            </a:prstGeom>
            <a:solidFill>
              <a:schemeClr val="accent6">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rgbClr val="0070C0"/>
                  </a:solidFill>
                </a:rPr>
                <a:t>ARM</a:t>
              </a:r>
            </a:p>
          </p:txBody>
        </p:sp>
        <p:sp>
          <p:nvSpPr>
            <p:cNvPr id="50" name="角丸四角形 49"/>
            <p:cNvSpPr/>
            <p:nvPr/>
          </p:nvSpPr>
          <p:spPr bwMode="auto">
            <a:xfrm>
              <a:off x="5508104" y="2998959"/>
              <a:ext cx="2664297" cy="285750"/>
            </a:xfrm>
            <a:prstGeom prst="roundRect">
              <a:avLst>
                <a:gd name="adj" fmla="val 7657"/>
              </a:avLst>
            </a:prstGeom>
            <a:solidFill>
              <a:schemeClr val="accent4">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rgbClr val="0070C0"/>
                  </a:solidFill>
                </a:rPr>
                <a:t>Android</a:t>
              </a:r>
              <a:r>
                <a:rPr lang="ja-JP" altLang="en-US" sz="1600" dirty="0" smtClean="0">
                  <a:solidFill>
                    <a:srgbClr val="0070C0"/>
                  </a:solidFill>
                </a:rPr>
                <a:t>カーネル</a:t>
              </a:r>
              <a:endParaRPr lang="en-US" altLang="ja-JP" sz="1600" dirty="0">
                <a:solidFill>
                  <a:srgbClr val="0070C0"/>
                </a:solidFill>
              </a:endParaRPr>
            </a:p>
          </p:txBody>
        </p:sp>
      </p:grpSp>
      <p:sp>
        <p:nvSpPr>
          <p:cNvPr id="51" name="角丸四角形 50"/>
          <p:cNvSpPr/>
          <p:nvPr/>
        </p:nvSpPr>
        <p:spPr bwMode="auto">
          <a:xfrm>
            <a:off x="5238225" y="1913315"/>
            <a:ext cx="2870968" cy="432048"/>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solidFill>
                  <a:schemeClr val="bg1"/>
                </a:solidFill>
              </a:rPr>
              <a:t>Web</a:t>
            </a:r>
            <a:r>
              <a:rPr lang="ja-JP" altLang="en-US" sz="1600" dirty="0" smtClean="0">
                <a:solidFill>
                  <a:schemeClr val="bg1"/>
                </a:solidFill>
              </a:rPr>
              <a:t>サー</a:t>
            </a:r>
            <a:r>
              <a:rPr lang="ja-JP" altLang="en-US" sz="1600" dirty="0">
                <a:solidFill>
                  <a:schemeClr val="bg1"/>
                </a:solidFill>
              </a:rPr>
              <a:t>ビス</a:t>
            </a:r>
            <a:endParaRPr lang="en-US" altLang="ja-JP" sz="1600" dirty="0">
              <a:solidFill>
                <a:schemeClr val="bg1"/>
              </a:solidFill>
            </a:endParaRPr>
          </a:p>
        </p:txBody>
      </p:sp>
      <p:sp>
        <p:nvSpPr>
          <p:cNvPr id="52" name="テキスト ボックス 51"/>
          <p:cNvSpPr txBox="1"/>
          <p:nvPr/>
        </p:nvSpPr>
        <p:spPr>
          <a:xfrm>
            <a:off x="5241101" y="1196752"/>
            <a:ext cx="2865215" cy="400110"/>
          </a:xfrm>
          <a:prstGeom prst="rect">
            <a:avLst/>
          </a:prstGeom>
          <a:noFill/>
        </p:spPr>
        <p:txBody>
          <a:bodyPr wrap="square" rtlCol="0">
            <a:spAutoFit/>
          </a:bodyPr>
          <a:lstStyle/>
          <a:p>
            <a:pPr algn="ctr"/>
            <a:r>
              <a:rPr kumimoji="1" lang="en-US" altLang="ja-JP" sz="2000" dirty="0" err="1" smtClean="0">
                <a:latin typeface="+mn-lt"/>
                <a:ea typeface="+mn-ea"/>
              </a:rPr>
              <a:t>FirefoxOS</a:t>
            </a:r>
            <a:endParaRPr kumimoji="1" lang="ja-JP" altLang="en-US" sz="2000" dirty="0" smtClean="0">
              <a:latin typeface="+mn-lt"/>
              <a:ea typeface="+mn-ea"/>
            </a:endParaRPr>
          </a:p>
        </p:txBody>
      </p:sp>
      <p:sp>
        <p:nvSpPr>
          <p:cNvPr id="53" name="上下矢印 52"/>
          <p:cNvSpPr/>
          <p:nvPr/>
        </p:nvSpPr>
        <p:spPr bwMode="auto">
          <a:xfrm>
            <a:off x="6214688" y="2345362"/>
            <a:ext cx="918041" cy="425017"/>
          </a:xfrm>
          <a:prstGeom prst="upDownArrow">
            <a:avLst>
              <a:gd name="adj1" fmla="val 50000"/>
              <a:gd name="adj2" fmla="val 27647"/>
            </a:avLst>
          </a:prstGeom>
          <a:solidFill>
            <a:schemeClr val="accent3">
              <a:lumMod val="40000"/>
              <a:lumOff val="6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54" name="角丸四角形 53"/>
          <p:cNvSpPr/>
          <p:nvPr/>
        </p:nvSpPr>
        <p:spPr bwMode="auto">
          <a:xfrm>
            <a:off x="983828" y="5153675"/>
            <a:ext cx="2870968" cy="432048"/>
          </a:xfrm>
          <a:prstGeom prst="roundRect">
            <a:avLst>
              <a:gd name="adj" fmla="val 0"/>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solidFill>
                  <a:schemeClr val="bg1"/>
                </a:solidFill>
              </a:rPr>
              <a:t>Netbook, </a:t>
            </a:r>
            <a:r>
              <a:rPr lang="en-US" altLang="ja-JP" sz="1600" dirty="0" err="1" smtClean="0">
                <a:solidFill>
                  <a:schemeClr val="bg1"/>
                </a:solidFill>
              </a:rPr>
              <a:t>ThinClient</a:t>
            </a:r>
            <a:endParaRPr lang="en-US" altLang="ja-JP" sz="1600" dirty="0">
              <a:solidFill>
                <a:schemeClr val="bg1"/>
              </a:solidFill>
            </a:endParaRPr>
          </a:p>
        </p:txBody>
      </p:sp>
      <p:sp>
        <p:nvSpPr>
          <p:cNvPr id="55" name="角丸四角形 54"/>
          <p:cNvSpPr/>
          <p:nvPr/>
        </p:nvSpPr>
        <p:spPr bwMode="auto">
          <a:xfrm>
            <a:off x="5238224" y="5153675"/>
            <a:ext cx="2870968" cy="432048"/>
          </a:xfrm>
          <a:prstGeom prst="roundRect">
            <a:avLst>
              <a:gd name="adj" fmla="val 0"/>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スマホ</a:t>
            </a:r>
            <a:r>
              <a:rPr lang="ja-JP" altLang="en-US" sz="1600" dirty="0" smtClean="0">
                <a:solidFill>
                  <a:schemeClr val="bg1"/>
                </a:solidFill>
              </a:rPr>
              <a:t>向け</a:t>
            </a:r>
            <a:endParaRPr lang="en-US" altLang="ja-JP" sz="1600" dirty="0">
              <a:solidFill>
                <a:schemeClr val="bg1"/>
              </a:solidFill>
            </a:endParaRPr>
          </a:p>
        </p:txBody>
      </p:sp>
      <p:sp>
        <p:nvSpPr>
          <p:cNvPr id="56" name="角丸四角形 55"/>
          <p:cNvSpPr/>
          <p:nvPr/>
        </p:nvSpPr>
        <p:spPr bwMode="auto">
          <a:xfrm>
            <a:off x="5231189" y="5746006"/>
            <a:ext cx="2870968" cy="432048"/>
          </a:xfrm>
          <a:prstGeom prst="roundRect">
            <a:avLst>
              <a:gd name="adj" fmla="val 0"/>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solidFill>
                  <a:schemeClr val="bg1"/>
                </a:solidFill>
              </a:rPr>
              <a:t>Mozilla</a:t>
            </a:r>
            <a:r>
              <a:rPr lang="ja-JP" altLang="en-US" sz="1600" dirty="0" smtClean="0">
                <a:solidFill>
                  <a:schemeClr val="bg1"/>
                </a:solidFill>
              </a:rPr>
              <a:t>の狙いは</a:t>
            </a:r>
            <a:r>
              <a:rPr lang="en-US" altLang="ja-JP" sz="1600" dirty="0" smtClean="0">
                <a:solidFill>
                  <a:schemeClr val="bg1"/>
                </a:solidFill>
              </a:rPr>
              <a:t>?</a:t>
            </a:r>
            <a:endParaRPr lang="en-US" altLang="ja-JP" sz="1600" dirty="0">
              <a:solidFill>
                <a:schemeClr val="bg1"/>
              </a:solidFill>
            </a:endParaRPr>
          </a:p>
        </p:txBody>
      </p:sp>
    </p:spTree>
    <p:extLst>
      <p:ext uri="{BB962C8B-B14F-4D97-AF65-F5344CB8AC3E}">
        <p14:creationId xmlns:p14="http://schemas.microsoft.com/office/powerpoint/2010/main" val="331618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0-#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0-#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1+#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1+#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p:cTn id="43" dur="500" fill="hold"/>
                                        <p:tgtEl>
                                          <p:spTgt spid="54"/>
                                        </p:tgtEl>
                                        <p:attrNameLst>
                                          <p:attrName>ppt_w</p:attrName>
                                        </p:attrNameLst>
                                      </p:cBhvr>
                                      <p:tavLst>
                                        <p:tav tm="0">
                                          <p:val>
                                            <p:fltVal val="0"/>
                                          </p:val>
                                        </p:tav>
                                        <p:tav tm="100000">
                                          <p:val>
                                            <p:strVal val="#ppt_w"/>
                                          </p:val>
                                        </p:tav>
                                      </p:tavLst>
                                    </p:anim>
                                    <p:anim calcmode="lin" valueType="num">
                                      <p:cBhvr>
                                        <p:cTn id="44" dur="500" fill="hold"/>
                                        <p:tgtEl>
                                          <p:spTgt spid="54"/>
                                        </p:tgtEl>
                                        <p:attrNameLst>
                                          <p:attrName>ppt_h</p:attrName>
                                        </p:attrNameLst>
                                      </p:cBhvr>
                                      <p:tavLst>
                                        <p:tav tm="0">
                                          <p:val>
                                            <p:fltVal val="0"/>
                                          </p:val>
                                        </p:tav>
                                        <p:tav tm="100000">
                                          <p:val>
                                            <p:strVal val="#ppt_h"/>
                                          </p:val>
                                        </p:tav>
                                      </p:tavLst>
                                    </p:anim>
                                    <p:animEffect transition="in" filter="fade">
                                      <p:cBhvr>
                                        <p:cTn id="45" dur="500"/>
                                        <p:tgtEl>
                                          <p:spTgt spid="5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animEffect transition="in" filter="fade">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p:cTn id="55" dur="500" fill="hold"/>
                                        <p:tgtEl>
                                          <p:spTgt spid="56"/>
                                        </p:tgtEl>
                                        <p:attrNameLst>
                                          <p:attrName>ppt_w</p:attrName>
                                        </p:attrNameLst>
                                      </p:cBhvr>
                                      <p:tavLst>
                                        <p:tav tm="0">
                                          <p:val>
                                            <p:fltVal val="0"/>
                                          </p:val>
                                        </p:tav>
                                        <p:tav tm="100000">
                                          <p:val>
                                            <p:strVal val="#ppt_w"/>
                                          </p:val>
                                        </p:tav>
                                      </p:tavLst>
                                    </p:anim>
                                    <p:anim calcmode="lin" valueType="num">
                                      <p:cBhvr>
                                        <p:cTn id="56" dur="500" fill="hold"/>
                                        <p:tgtEl>
                                          <p:spTgt spid="56"/>
                                        </p:tgtEl>
                                        <p:attrNameLst>
                                          <p:attrName>ppt_h</p:attrName>
                                        </p:attrNameLst>
                                      </p:cBhvr>
                                      <p:tavLst>
                                        <p:tav tm="0">
                                          <p:val>
                                            <p:fltVal val="0"/>
                                          </p:val>
                                        </p:tav>
                                        <p:tav tm="100000">
                                          <p:val>
                                            <p:strVal val="#ppt_h"/>
                                          </p:val>
                                        </p:tav>
                                      </p:tavLst>
                                    </p:anim>
                                    <p:animEffect transition="in" filter="fade">
                                      <p:cBhvr>
                                        <p:cTn id="5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p:bldP spid="44" grpId="0" animBg="1"/>
      <p:bldP spid="51" grpId="0" animBg="1"/>
      <p:bldP spid="52" grpId="0"/>
      <p:bldP spid="53" grpId="0" animBg="1"/>
      <p:bldP spid="54" grpId="0" animBg="1"/>
      <p:bldP spid="55" grpId="0" animBg="1"/>
      <p:bldP spid="5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dirty="0" smtClean="0"/>
              <a:t>モバイルシフト・モバイルファースト</a:t>
            </a:r>
            <a:endParaRPr kumimoji="1" lang="ja-JP" altLang="en-US" dirty="0"/>
          </a:p>
        </p:txBody>
      </p:sp>
    </p:spTree>
    <p:extLst>
      <p:ext uri="{BB962C8B-B14F-4D97-AF65-F5344CB8AC3E}">
        <p14:creationId xmlns:p14="http://schemas.microsoft.com/office/powerpoint/2010/main" val="20745274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219673" y="228600"/>
            <a:ext cx="8131175" cy="423863"/>
          </a:xfrm>
        </p:spPr>
        <p:txBody>
          <a:bodyPr/>
          <a:lstStyle/>
          <a:p>
            <a:pPr eaLnBrk="1" hangingPunct="1"/>
            <a:r>
              <a:rPr lang="ja-JP" altLang="en-US" sz="2800" dirty="0" smtClean="0">
                <a:ea typeface="ＭＳ Ｐゴシック" pitchFamily="50" charset="-128"/>
              </a:rPr>
              <a:t>モバイルシフト・モバイルファースト</a:t>
            </a:r>
          </a:p>
        </p:txBody>
      </p:sp>
      <p:grpSp>
        <p:nvGrpSpPr>
          <p:cNvPr id="5" name="グループ化 4"/>
          <p:cNvGrpSpPr/>
          <p:nvPr/>
        </p:nvGrpSpPr>
        <p:grpSpPr>
          <a:xfrm>
            <a:off x="580129" y="1124744"/>
            <a:ext cx="3197356" cy="1728192"/>
            <a:chOff x="580129" y="1124744"/>
            <a:chExt cx="3197356" cy="1728192"/>
          </a:xfrm>
        </p:grpSpPr>
        <p:sp>
          <p:nvSpPr>
            <p:cNvPr id="22" name="角丸四角形 21"/>
            <p:cNvSpPr/>
            <p:nvPr/>
          </p:nvSpPr>
          <p:spPr>
            <a:xfrm>
              <a:off x="580129" y="1124744"/>
              <a:ext cx="2405267" cy="1728192"/>
            </a:xfrm>
            <a:prstGeom prst="roundRect">
              <a:avLst>
                <a:gd name="adj" fmla="val 7657"/>
              </a:avLst>
            </a:prstGeom>
            <a:solidFill>
              <a:schemeClr val="accent1">
                <a:lumMod val="50000"/>
              </a:schemeClr>
            </a:solidFill>
            <a:ln>
              <a:noFill/>
              <a:prstDash val="soli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chemeClr val="bg1"/>
                  </a:solidFill>
                </a:rPr>
                <a:t>PC</a:t>
              </a:r>
              <a:r>
                <a:rPr lang="ja-JP" altLang="en-US" dirty="0" err="1" smtClean="0">
                  <a:solidFill>
                    <a:schemeClr val="bg1"/>
                  </a:solidFill>
                </a:rPr>
                <a:t>で</a:t>
              </a:r>
              <a:r>
                <a:rPr lang="ja-JP" altLang="en-US" dirty="0" smtClean="0">
                  <a:solidFill>
                    <a:schemeClr val="bg1"/>
                  </a:solidFill>
                </a:rPr>
                <a:t>できること</a:t>
              </a:r>
              <a:endParaRPr lang="en-US" altLang="ja-JP" dirty="0" smtClean="0">
                <a:solidFill>
                  <a:schemeClr val="bg1"/>
                </a:solidFill>
              </a:endParaRPr>
            </a:p>
            <a:p>
              <a:pPr algn="ctr">
                <a:defRPr/>
              </a:pPr>
              <a:endParaRPr lang="en-US" altLang="ja-JP" dirty="0">
                <a:solidFill>
                  <a:schemeClr val="bg1"/>
                </a:solidFill>
              </a:endParaRPr>
            </a:p>
          </p:txBody>
        </p:sp>
        <p:sp>
          <p:nvSpPr>
            <p:cNvPr id="25" name="角丸四角形 24"/>
            <p:cNvSpPr/>
            <p:nvPr/>
          </p:nvSpPr>
          <p:spPr>
            <a:xfrm>
              <a:off x="1041181" y="2204864"/>
              <a:ext cx="2736304" cy="576064"/>
            </a:xfrm>
            <a:prstGeom prst="roundRect">
              <a:avLst>
                <a:gd name="adj" fmla="val 20885"/>
              </a:avLst>
            </a:prstGeom>
            <a:solidFill>
              <a:schemeClr val="accent4"/>
            </a:solidFill>
            <a:ln>
              <a:noFill/>
              <a:prstDash val="soli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bg1"/>
                  </a:solidFill>
                </a:rPr>
                <a:t>モバイルでできること</a:t>
              </a:r>
              <a:endParaRPr lang="en-US" altLang="ja-JP" dirty="0">
                <a:solidFill>
                  <a:schemeClr val="bg1"/>
                </a:solidFill>
              </a:endParaRPr>
            </a:p>
          </p:txBody>
        </p:sp>
      </p:grpSp>
      <p:sp>
        <p:nvSpPr>
          <p:cNvPr id="34" name="角丸四角形 33"/>
          <p:cNvSpPr/>
          <p:nvPr/>
        </p:nvSpPr>
        <p:spPr>
          <a:xfrm>
            <a:off x="573161" y="3717032"/>
            <a:ext cx="3924404" cy="1008112"/>
          </a:xfrm>
          <a:prstGeom prst="roundRect">
            <a:avLst>
              <a:gd name="adj" fmla="val 7657"/>
            </a:avLst>
          </a:prstGeom>
          <a:solidFill>
            <a:schemeClr val="accent1"/>
          </a:solidFill>
          <a:ln>
            <a:noFill/>
            <a:prstDash val="soli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smtClean="0">
                <a:solidFill>
                  <a:schemeClr val="bg1"/>
                </a:solidFill>
              </a:rPr>
              <a:t>PC</a:t>
            </a:r>
            <a:r>
              <a:rPr lang="ja-JP" altLang="en-US" sz="2400" dirty="0" smtClean="0">
                <a:solidFill>
                  <a:schemeClr val="bg1"/>
                </a:solidFill>
              </a:rPr>
              <a:t>でなければできないことが縮小</a:t>
            </a:r>
            <a:endParaRPr lang="en-US" altLang="ja-JP" sz="2400" dirty="0">
              <a:solidFill>
                <a:schemeClr val="bg1"/>
              </a:solidFill>
            </a:endParaRPr>
          </a:p>
        </p:txBody>
      </p:sp>
      <p:grpSp>
        <p:nvGrpSpPr>
          <p:cNvPr id="3" name="グループ化 2"/>
          <p:cNvGrpSpPr/>
          <p:nvPr/>
        </p:nvGrpSpPr>
        <p:grpSpPr>
          <a:xfrm>
            <a:off x="3993508" y="1124744"/>
            <a:ext cx="4538932" cy="2304256"/>
            <a:chOff x="3993508" y="1124744"/>
            <a:chExt cx="4538932" cy="2304256"/>
          </a:xfrm>
        </p:grpSpPr>
        <p:sp>
          <p:nvSpPr>
            <p:cNvPr id="15" name="角丸四角形 14"/>
            <p:cNvSpPr/>
            <p:nvPr/>
          </p:nvSpPr>
          <p:spPr>
            <a:xfrm>
              <a:off x="5479101" y="1340768"/>
              <a:ext cx="3053339" cy="2088232"/>
            </a:xfrm>
            <a:prstGeom prst="roundRect">
              <a:avLst>
                <a:gd name="adj" fmla="val 7657"/>
              </a:avLst>
            </a:prstGeom>
            <a:solidFill>
              <a:schemeClr val="accent4"/>
            </a:solidFill>
            <a:ln>
              <a:noFill/>
              <a:prstDash val="soli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dirty="0" smtClean="0">
                <a:solidFill>
                  <a:schemeClr val="bg1"/>
                </a:solidFill>
              </a:endParaRPr>
            </a:p>
            <a:p>
              <a:pPr algn="ctr">
                <a:defRPr/>
              </a:pPr>
              <a:r>
                <a:rPr lang="ja-JP" altLang="en-US" dirty="0" smtClean="0">
                  <a:solidFill>
                    <a:schemeClr val="bg1"/>
                  </a:solidFill>
                </a:rPr>
                <a:t>モバイル</a:t>
              </a:r>
              <a:endParaRPr lang="en-US" altLang="ja-JP" dirty="0" smtClean="0">
                <a:solidFill>
                  <a:schemeClr val="bg1"/>
                </a:solidFill>
              </a:endParaRPr>
            </a:p>
            <a:p>
              <a:pPr algn="ctr">
                <a:defRPr/>
              </a:pPr>
              <a:r>
                <a:rPr lang="en-US" altLang="ja-JP" dirty="0">
                  <a:solidFill>
                    <a:schemeClr val="bg1"/>
                  </a:solidFill>
                </a:rPr>
                <a:t>(Tablet</a:t>
              </a:r>
              <a:r>
                <a:rPr lang="en-US" altLang="ja-JP" dirty="0" smtClean="0">
                  <a:solidFill>
                    <a:schemeClr val="bg1"/>
                  </a:solidFill>
                </a:rPr>
                <a:t>/</a:t>
              </a:r>
              <a:r>
                <a:rPr lang="ja-JP" altLang="en-US" dirty="0" smtClean="0">
                  <a:solidFill>
                    <a:schemeClr val="bg1"/>
                  </a:solidFill>
                </a:rPr>
                <a:t>スマホ</a:t>
              </a:r>
              <a:r>
                <a:rPr lang="en-US" altLang="ja-JP" dirty="0" smtClean="0">
                  <a:solidFill>
                    <a:schemeClr val="bg1"/>
                  </a:solidFill>
                </a:rPr>
                <a:t>)</a:t>
              </a:r>
              <a:endParaRPr lang="en-US" altLang="ja-JP" dirty="0">
                <a:solidFill>
                  <a:schemeClr val="bg1"/>
                </a:solidFill>
              </a:endParaRPr>
            </a:p>
          </p:txBody>
        </p:sp>
        <p:sp>
          <p:nvSpPr>
            <p:cNvPr id="16" name="角丸四角形 15"/>
            <p:cNvSpPr/>
            <p:nvPr/>
          </p:nvSpPr>
          <p:spPr>
            <a:xfrm>
              <a:off x="5178871" y="1124744"/>
              <a:ext cx="1391365" cy="1080120"/>
            </a:xfrm>
            <a:prstGeom prst="roundRect">
              <a:avLst>
                <a:gd name="adj" fmla="val 7657"/>
              </a:avLst>
            </a:prstGeom>
            <a:solidFill>
              <a:schemeClr val="accent1">
                <a:lumMod val="50000"/>
              </a:schemeClr>
            </a:solidFill>
            <a:ln>
              <a:noFill/>
              <a:prstDash val="soli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chemeClr val="bg1"/>
                  </a:solidFill>
                </a:rPr>
                <a:t>PC</a:t>
              </a:r>
              <a:endParaRPr lang="en-US" altLang="ja-JP" dirty="0">
                <a:solidFill>
                  <a:schemeClr val="bg1"/>
                </a:solidFill>
              </a:endParaRPr>
            </a:p>
          </p:txBody>
        </p:sp>
        <p:sp>
          <p:nvSpPr>
            <p:cNvPr id="2" name="右矢印 1"/>
            <p:cNvSpPr/>
            <p:nvPr/>
          </p:nvSpPr>
          <p:spPr bwMode="auto">
            <a:xfrm>
              <a:off x="3993508" y="1124744"/>
              <a:ext cx="1008112" cy="2160240"/>
            </a:xfrm>
            <a:prstGeom prst="rightArrow">
              <a:avLst/>
            </a:prstGeom>
            <a:solidFill>
              <a:schemeClr val="accent1">
                <a:lumMod val="90000"/>
              </a:schemeClr>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pSp>
      <p:sp>
        <p:nvSpPr>
          <p:cNvPr id="26" name="角丸四角形 25"/>
          <p:cNvSpPr/>
          <p:nvPr/>
        </p:nvSpPr>
        <p:spPr>
          <a:xfrm>
            <a:off x="4608035" y="3717032"/>
            <a:ext cx="3924404" cy="1008112"/>
          </a:xfrm>
          <a:prstGeom prst="roundRect">
            <a:avLst>
              <a:gd name="adj" fmla="val 7657"/>
            </a:avLst>
          </a:prstGeom>
          <a:solidFill>
            <a:schemeClr val="accent1"/>
          </a:solidFill>
          <a:ln>
            <a:noFill/>
            <a:prstDash val="soli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モバイルでなければできないことが増加</a:t>
            </a:r>
            <a:endParaRPr lang="en-US" altLang="ja-JP" sz="2400" dirty="0">
              <a:solidFill>
                <a:schemeClr val="bg1"/>
              </a:solidFill>
            </a:endParaRPr>
          </a:p>
        </p:txBody>
      </p:sp>
      <p:sp>
        <p:nvSpPr>
          <p:cNvPr id="27" name="角丸四角形 26"/>
          <p:cNvSpPr/>
          <p:nvPr/>
        </p:nvSpPr>
        <p:spPr>
          <a:xfrm>
            <a:off x="5953768" y="4797152"/>
            <a:ext cx="2561481" cy="432048"/>
          </a:xfrm>
          <a:prstGeom prst="roundRect">
            <a:avLst>
              <a:gd name="adj" fmla="val 7657"/>
            </a:avLst>
          </a:prstGeom>
          <a:solidFill>
            <a:schemeClr val="bg2">
              <a:lumMod val="25000"/>
            </a:schemeClr>
          </a:solidFill>
          <a:ln>
            <a:noFill/>
            <a:prstDash val="soli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どこでも</a:t>
            </a:r>
            <a:endParaRPr lang="en-US" altLang="ja-JP" sz="2000" dirty="0">
              <a:solidFill>
                <a:schemeClr val="bg1"/>
              </a:solidFill>
            </a:endParaRPr>
          </a:p>
        </p:txBody>
      </p:sp>
      <p:sp>
        <p:nvSpPr>
          <p:cNvPr id="28" name="角丸四角形 27"/>
          <p:cNvSpPr/>
          <p:nvPr/>
        </p:nvSpPr>
        <p:spPr>
          <a:xfrm>
            <a:off x="3251944" y="4797152"/>
            <a:ext cx="2561481" cy="432048"/>
          </a:xfrm>
          <a:prstGeom prst="roundRect">
            <a:avLst>
              <a:gd name="adj" fmla="val 7657"/>
            </a:avLst>
          </a:prstGeom>
          <a:solidFill>
            <a:schemeClr val="bg2">
              <a:lumMod val="25000"/>
            </a:schemeClr>
          </a:solidFill>
          <a:ln>
            <a:noFill/>
            <a:prstDash val="soli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いつでも</a:t>
            </a:r>
            <a:endParaRPr lang="en-US" altLang="ja-JP" sz="2000" dirty="0">
              <a:solidFill>
                <a:schemeClr val="bg1"/>
              </a:solidFill>
            </a:endParaRPr>
          </a:p>
        </p:txBody>
      </p:sp>
      <p:sp>
        <p:nvSpPr>
          <p:cNvPr id="29" name="角丸四角形 28"/>
          <p:cNvSpPr/>
          <p:nvPr/>
        </p:nvSpPr>
        <p:spPr>
          <a:xfrm>
            <a:off x="572245" y="4797152"/>
            <a:ext cx="2561481" cy="432048"/>
          </a:xfrm>
          <a:prstGeom prst="roundRect">
            <a:avLst>
              <a:gd name="adj" fmla="val 7657"/>
            </a:avLst>
          </a:prstGeom>
          <a:solidFill>
            <a:schemeClr val="bg2">
              <a:lumMod val="25000"/>
            </a:schemeClr>
          </a:solidFill>
          <a:ln>
            <a:noFill/>
            <a:prstDash val="soli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位置情報</a:t>
            </a:r>
            <a:endParaRPr lang="en-US" altLang="ja-JP" sz="2000" dirty="0">
              <a:solidFill>
                <a:schemeClr val="bg1"/>
              </a:solidFill>
            </a:endParaRPr>
          </a:p>
        </p:txBody>
      </p:sp>
      <p:grpSp>
        <p:nvGrpSpPr>
          <p:cNvPr id="4" name="グループ化 3"/>
          <p:cNvGrpSpPr/>
          <p:nvPr/>
        </p:nvGrpSpPr>
        <p:grpSpPr>
          <a:xfrm>
            <a:off x="580129" y="5301208"/>
            <a:ext cx="7952311" cy="1008459"/>
            <a:chOff x="580129" y="5301208"/>
            <a:chExt cx="7952311" cy="1008459"/>
          </a:xfrm>
        </p:grpSpPr>
        <p:sp>
          <p:nvSpPr>
            <p:cNvPr id="30" name="角丸四角形 29"/>
            <p:cNvSpPr/>
            <p:nvPr/>
          </p:nvSpPr>
          <p:spPr>
            <a:xfrm>
              <a:off x="580129" y="5301208"/>
              <a:ext cx="4711951" cy="1008112"/>
            </a:xfrm>
            <a:prstGeom prst="roundRect">
              <a:avLst>
                <a:gd name="adj" fmla="val 7657"/>
              </a:avLst>
            </a:prstGeom>
            <a:solidFill>
              <a:srgbClr val="FF0000"/>
            </a:solidFill>
            <a:ln>
              <a:noFill/>
              <a:prstDash val="soli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bg1"/>
                  </a:solidFill>
                </a:rPr>
                <a:t>モバイルデバイスからの利用を前提としたサービス設計 </a:t>
              </a:r>
              <a:r>
                <a:rPr lang="en-US" altLang="ja-JP" dirty="0" smtClean="0">
                  <a:solidFill>
                    <a:schemeClr val="bg1"/>
                  </a:solidFill>
                </a:rPr>
                <a:t>(UI</a:t>
              </a:r>
              <a:r>
                <a:rPr lang="ja-JP" altLang="en-US" dirty="0" err="1" smtClean="0">
                  <a:solidFill>
                    <a:schemeClr val="bg1"/>
                  </a:solidFill>
                </a:rPr>
                <a:t>、</a:t>
              </a:r>
              <a:r>
                <a:rPr lang="en-US" altLang="ja-JP" dirty="0" smtClean="0">
                  <a:solidFill>
                    <a:schemeClr val="bg1"/>
                  </a:solidFill>
                </a:rPr>
                <a:t>UX</a:t>
              </a:r>
              <a:r>
                <a:rPr lang="ja-JP" altLang="en-US" dirty="0" err="1" smtClean="0">
                  <a:solidFill>
                    <a:schemeClr val="bg1"/>
                  </a:solidFill>
                </a:rPr>
                <a:t>、</a:t>
              </a:r>
              <a:r>
                <a:rPr lang="ja-JP" altLang="en-US" dirty="0" smtClean="0">
                  <a:solidFill>
                    <a:schemeClr val="bg1"/>
                  </a:solidFill>
                </a:rPr>
                <a:t>ビジネスプロセス</a:t>
              </a:r>
              <a:r>
                <a:rPr lang="en-US" altLang="ja-JP" dirty="0" smtClean="0">
                  <a:solidFill>
                    <a:schemeClr val="bg1"/>
                  </a:solidFill>
                </a:rPr>
                <a:t>)</a:t>
              </a:r>
              <a:endParaRPr lang="en-US" altLang="ja-JP" dirty="0">
                <a:solidFill>
                  <a:schemeClr val="bg1"/>
                </a:solidFill>
              </a:endParaRPr>
            </a:p>
          </p:txBody>
        </p:sp>
        <p:sp>
          <p:nvSpPr>
            <p:cNvPr id="31" name="角丸四角形 30"/>
            <p:cNvSpPr/>
            <p:nvPr/>
          </p:nvSpPr>
          <p:spPr>
            <a:xfrm>
              <a:off x="5953768" y="5301208"/>
              <a:ext cx="2578672" cy="1008112"/>
            </a:xfrm>
            <a:prstGeom prst="roundRect">
              <a:avLst>
                <a:gd name="adj" fmla="val 7657"/>
              </a:avLst>
            </a:prstGeom>
            <a:solidFill>
              <a:srgbClr val="C00000"/>
            </a:solidFill>
            <a:ln>
              <a:noFill/>
              <a:prstDash val="soli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モバイルファースト</a:t>
              </a:r>
              <a:endParaRPr lang="en-US" altLang="ja-JP" sz="2000" dirty="0" smtClean="0">
                <a:solidFill>
                  <a:schemeClr val="bg1"/>
                </a:solidFill>
              </a:endParaRPr>
            </a:p>
            <a:p>
              <a:pPr algn="ctr">
                <a:defRPr/>
              </a:pPr>
              <a:r>
                <a:rPr lang="ja-JP" altLang="en-US" sz="2000" dirty="0">
                  <a:solidFill>
                    <a:schemeClr val="bg1"/>
                  </a:solidFill>
                </a:rPr>
                <a:t>モバイルシフト</a:t>
              </a:r>
              <a:endParaRPr lang="en-US" altLang="ja-JP" sz="2000" dirty="0">
                <a:solidFill>
                  <a:schemeClr val="bg1"/>
                </a:solidFill>
              </a:endParaRPr>
            </a:p>
          </p:txBody>
        </p:sp>
        <p:sp>
          <p:nvSpPr>
            <p:cNvPr id="35" name="右矢印 34"/>
            <p:cNvSpPr/>
            <p:nvPr/>
          </p:nvSpPr>
          <p:spPr bwMode="auto">
            <a:xfrm>
              <a:off x="5364991" y="5301555"/>
              <a:ext cx="504056" cy="1008112"/>
            </a:xfrm>
            <a:prstGeom prst="rightArrow">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pSp>
    </p:spTree>
    <p:extLst>
      <p:ext uri="{BB962C8B-B14F-4D97-AF65-F5344CB8AC3E}">
        <p14:creationId xmlns:p14="http://schemas.microsoft.com/office/powerpoint/2010/main" val="10513053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6" grpId="0" animBg="1"/>
      <p:bldP spid="27" grpId="0" animBg="1"/>
      <p:bldP spid="28" grpId="0" animBg="1"/>
      <p:bldP spid="2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3803587" y="3886200"/>
            <a:ext cx="1620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20000"/>
              </a:spcBef>
            </a:pPr>
            <a:r>
              <a:rPr kumimoji="0" lang="ja-JP" altLang="en-US" sz="2800" dirty="0" smtClean="0">
                <a:solidFill>
                  <a:srgbClr val="0000CC"/>
                </a:solidFill>
              </a:rPr>
              <a:t>補足資料</a:t>
            </a:r>
            <a:endParaRPr kumimoji="0" lang="ja-JP" altLang="en-US" sz="2800" dirty="0">
              <a:solidFill>
                <a:srgbClr val="0000CC"/>
              </a:solidFill>
            </a:endParaRPr>
          </a:p>
        </p:txBody>
      </p:sp>
    </p:spTree>
    <p:extLst>
      <p:ext uri="{BB962C8B-B14F-4D97-AF65-F5344CB8AC3E}">
        <p14:creationId xmlns:p14="http://schemas.microsoft.com/office/powerpoint/2010/main" val="4172593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「次」の携帯</a:t>
            </a:r>
            <a:r>
              <a:rPr kumimoji="1" lang="en-US" altLang="ja-JP" dirty="0" smtClean="0"/>
              <a:t>OS</a:t>
            </a:r>
            <a:r>
              <a:rPr kumimoji="1" lang="ja-JP" altLang="en-US" dirty="0" smtClean="0"/>
              <a:t>　～</a:t>
            </a:r>
            <a:r>
              <a:rPr kumimoji="1" lang="en-US" altLang="ja-JP" dirty="0" err="1" smtClean="0"/>
              <a:t>Tizen</a:t>
            </a:r>
            <a:r>
              <a:rPr kumimoji="1" lang="ja-JP" altLang="en-US" dirty="0" smtClean="0"/>
              <a:t>と</a:t>
            </a:r>
            <a:r>
              <a:rPr kumimoji="1" lang="en-US" altLang="ja-JP" dirty="0" smtClean="0"/>
              <a:t>Firefox OS</a:t>
            </a:r>
            <a:r>
              <a:rPr kumimoji="1" lang="ja-JP" altLang="en-US" dirty="0" smtClean="0"/>
              <a:t>～</a:t>
            </a:r>
            <a:endParaRPr kumimoji="1" lang="ja-JP" altLang="en-US" dirty="0"/>
          </a:p>
        </p:txBody>
      </p:sp>
      <p:sp>
        <p:nvSpPr>
          <p:cNvPr id="3" name="正方形/長方形 2"/>
          <p:cNvSpPr/>
          <p:nvPr/>
        </p:nvSpPr>
        <p:spPr bwMode="auto">
          <a:xfrm>
            <a:off x="251520" y="2564904"/>
            <a:ext cx="201622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Android (Linux)</a:t>
            </a:r>
            <a:endParaRPr kumimoji="0" lang="ja-JP" altLang="en-US" sz="1400" b="0" i="0" u="none" strike="noStrike" cap="none" normalizeH="0" dirty="0" smtClean="0">
              <a:ln>
                <a:noFill/>
              </a:ln>
              <a:solidFill>
                <a:schemeClr val="bg1"/>
              </a:solidFill>
              <a:effectLst/>
              <a:latin typeface="+mn-lt"/>
              <a:ea typeface="+mn-ea"/>
            </a:endParaRPr>
          </a:p>
        </p:txBody>
      </p:sp>
      <p:sp>
        <p:nvSpPr>
          <p:cNvPr id="5" name="正方形/長方形 4"/>
          <p:cNvSpPr/>
          <p:nvPr/>
        </p:nvSpPr>
        <p:spPr bwMode="auto">
          <a:xfrm>
            <a:off x="2420144" y="2564904"/>
            <a:ext cx="201622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iOS</a:t>
            </a:r>
            <a:r>
              <a:rPr kumimoji="0" lang="en-US" altLang="ja-JP" sz="1400" b="0" i="0" u="none" strike="noStrike" cap="none" normalizeH="0" dirty="0" smtClean="0">
                <a:ln>
                  <a:noFill/>
                </a:ln>
                <a:solidFill>
                  <a:schemeClr val="bg1"/>
                </a:solidFill>
                <a:effectLst/>
                <a:latin typeface="+mn-lt"/>
                <a:ea typeface="+mn-ea"/>
              </a:rPr>
              <a:t> (</a:t>
            </a:r>
            <a:r>
              <a:rPr kumimoji="0" lang="en-US" altLang="ja-JP" sz="1400" b="0" i="0" u="none" strike="noStrike" cap="none" normalizeH="0" dirty="0" err="1" smtClean="0">
                <a:ln>
                  <a:noFill/>
                </a:ln>
                <a:solidFill>
                  <a:schemeClr val="bg1"/>
                </a:solidFill>
                <a:effectLst/>
                <a:latin typeface="+mn-lt"/>
                <a:ea typeface="+mn-ea"/>
              </a:rPr>
              <a:t>MacOS</a:t>
            </a:r>
            <a:r>
              <a:rPr kumimoji="0" lang="ja-JP" altLang="en-US" sz="1400" b="0" i="0" u="none" strike="noStrike" cap="none" normalizeH="0" dirty="0" smtClean="0">
                <a:ln>
                  <a:noFill/>
                </a:ln>
                <a:solidFill>
                  <a:schemeClr val="bg1"/>
                </a:solidFill>
                <a:effectLst/>
                <a:latin typeface="+mn-lt"/>
                <a:ea typeface="+mn-ea"/>
              </a:rPr>
              <a:t>≒</a:t>
            </a:r>
            <a:r>
              <a:rPr kumimoji="0" lang="en-US" altLang="ja-JP" sz="1400" b="0" i="0" u="none" strike="noStrike" cap="none" normalizeH="0" dirty="0" smtClean="0">
                <a:ln>
                  <a:noFill/>
                </a:ln>
                <a:solidFill>
                  <a:schemeClr val="bg1"/>
                </a:solidFill>
                <a:effectLst/>
                <a:latin typeface="+mn-lt"/>
                <a:ea typeface="+mn-ea"/>
              </a:rPr>
              <a:t>UNIX)</a:t>
            </a:r>
            <a:endParaRPr kumimoji="0" lang="ja-JP" altLang="en-US" sz="1400" b="0" i="0" u="none" strike="noStrike" cap="none" normalizeH="0" dirty="0" smtClean="0">
              <a:ln>
                <a:noFill/>
              </a:ln>
              <a:solidFill>
                <a:schemeClr val="bg1"/>
              </a:solidFill>
              <a:effectLst/>
              <a:latin typeface="+mn-lt"/>
              <a:ea typeface="+mn-ea"/>
            </a:endParaRPr>
          </a:p>
        </p:txBody>
      </p:sp>
      <p:sp>
        <p:nvSpPr>
          <p:cNvPr id="6" name="正方形/長方形 5"/>
          <p:cNvSpPr/>
          <p:nvPr/>
        </p:nvSpPr>
        <p:spPr bwMode="auto">
          <a:xfrm>
            <a:off x="4572000" y="2564904"/>
            <a:ext cx="201622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WindowsPhone8</a:t>
            </a:r>
            <a:endParaRPr kumimoji="0" lang="ja-JP" altLang="en-US" sz="1400" b="0" i="0" u="none" strike="noStrike" cap="none" normalizeH="0" dirty="0" smtClean="0">
              <a:ln>
                <a:noFill/>
              </a:ln>
              <a:solidFill>
                <a:schemeClr val="bg1"/>
              </a:solidFill>
              <a:effectLst/>
              <a:latin typeface="+mn-lt"/>
              <a:ea typeface="+mn-ea"/>
            </a:endParaRPr>
          </a:p>
        </p:txBody>
      </p:sp>
      <p:sp>
        <p:nvSpPr>
          <p:cNvPr id="7" name="正方形/長方形 6"/>
          <p:cNvSpPr/>
          <p:nvPr/>
        </p:nvSpPr>
        <p:spPr bwMode="auto">
          <a:xfrm>
            <a:off x="251520" y="2211462"/>
            <a:ext cx="1008112" cy="288032"/>
          </a:xfrm>
          <a:prstGeom prst="rect">
            <a:avLst/>
          </a:prstGeom>
          <a:solidFill>
            <a:srgbClr val="0070C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Chrome</a:t>
            </a:r>
            <a:endParaRPr kumimoji="0" lang="ja-JP" altLang="en-US" sz="1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2420144" y="2211462"/>
            <a:ext cx="1008112" cy="288032"/>
          </a:xfrm>
          <a:prstGeom prst="rect">
            <a:avLst/>
          </a:prstGeom>
          <a:solidFill>
            <a:srgbClr val="0070C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Safari</a:t>
            </a:r>
            <a:endParaRPr kumimoji="0" lang="ja-JP" altLang="en-US" sz="14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4572000" y="2211462"/>
            <a:ext cx="1008112" cy="288032"/>
          </a:xfrm>
          <a:prstGeom prst="rect">
            <a:avLst/>
          </a:prstGeom>
          <a:solidFill>
            <a:srgbClr val="0070C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IE</a:t>
            </a:r>
            <a:endParaRPr kumimoji="0" lang="ja-JP" altLang="en-US" sz="1400"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251520" y="1844823"/>
            <a:ext cx="1008112" cy="331527"/>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dirty="0">
                <a:solidFill>
                  <a:srgbClr val="484848"/>
                </a:solidFill>
                <a:latin typeface="+mn-lt"/>
                <a:ea typeface="+mn-ea"/>
              </a:rPr>
              <a:t> </a:t>
            </a:r>
            <a:r>
              <a:rPr kumimoji="0" lang="en-US" altLang="ja-JP" sz="1200" dirty="0" smtClean="0">
                <a:solidFill>
                  <a:srgbClr val="484848"/>
                </a:solidFill>
                <a:latin typeface="+mn-lt"/>
                <a:ea typeface="+mn-ea"/>
              </a:rPr>
              <a:t>HTML5App</a:t>
            </a:r>
            <a:endParaRPr kumimoji="0" lang="ja-JP" altLang="en-US" sz="1200" b="0" i="0" u="none" strike="noStrike" cap="none" normalizeH="0" dirty="0" smtClean="0">
              <a:ln>
                <a:noFill/>
              </a:ln>
              <a:solidFill>
                <a:srgbClr val="484848"/>
              </a:solidFill>
              <a:effectLst/>
              <a:latin typeface="+mn-lt"/>
              <a:ea typeface="+mn-ea"/>
            </a:endParaRPr>
          </a:p>
        </p:txBody>
      </p:sp>
      <p:sp>
        <p:nvSpPr>
          <p:cNvPr id="11" name="正方形/長方形 10"/>
          <p:cNvSpPr/>
          <p:nvPr/>
        </p:nvSpPr>
        <p:spPr bwMode="auto">
          <a:xfrm>
            <a:off x="2420144" y="1844823"/>
            <a:ext cx="1008112" cy="331527"/>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rgbClr val="484848"/>
                </a:solidFill>
                <a:effectLst/>
                <a:latin typeface="+mn-lt"/>
                <a:ea typeface="+mn-ea"/>
              </a:rPr>
              <a:t>HTML5 App</a:t>
            </a:r>
            <a:endParaRPr kumimoji="0" lang="ja-JP" altLang="en-US" sz="1200" b="0" i="0" u="none" strike="noStrike" cap="none" normalizeH="0" dirty="0" smtClean="0">
              <a:ln>
                <a:noFill/>
              </a:ln>
              <a:solidFill>
                <a:srgbClr val="484848"/>
              </a:solidFill>
              <a:effectLst/>
              <a:latin typeface="+mn-lt"/>
              <a:ea typeface="+mn-ea"/>
            </a:endParaRPr>
          </a:p>
        </p:txBody>
      </p:sp>
      <p:sp>
        <p:nvSpPr>
          <p:cNvPr id="12" name="正方形/長方形 11"/>
          <p:cNvSpPr/>
          <p:nvPr/>
        </p:nvSpPr>
        <p:spPr bwMode="auto">
          <a:xfrm>
            <a:off x="4572000" y="1844823"/>
            <a:ext cx="1008112" cy="331527"/>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rgbClr val="484848"/>
                </a:solidFill>
                <a:effectLst/>
                <a:latin typeface="+mn-lt"/>
                <a:ea typeface="+mn-ea"/>
              </a:rPr>
              <a:t>HTML5 App</a:t>
            </a:r>
            <a:endParaRPr kumimoji="0" lang="ja-JP" altLang="en-US" sz="1200" b="0" i="0" u="none" strike="noStrike" cap="none" normalizeH="0" dirty="0" smtClean="0">
              <a:ln>
                <a:noFill/>
              </a:ln>
              <a:solidFill>
                <a:srgbClr val="484848"/>
              </a:solidFill>
              <a:effectLst/>
              <a:latin typeface="+mn-lt"/>
              <a:ea typeface="+mn-ea"/>
            </a:endParaRPr>
          </a:p>
        </p:txBody>
      </p:sp>
      <p:sp>
        <p:nvSpPr>
          <p:cNvPr id="13" name="正方形/長方形 12"/>
          <p:cNvSpPr/>
          <p:nvPr/>
        </p:nvSpPr>
        <p:spPr bwMode="auto">
          <a:xfrm>
            <a:off x="1331640" y="1844823"/>
            <a:ext cx="936104" cy="654671"/>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rgbClr val="484848"/>
                </a:solidFill>
                <a:latin typeface="+mn-lt"/>
                <a:ea typeface="+mn-ea"/>
              </a:rPr>
              <a:t>Native App</a:t>
            </a:r>
            <a:endParaRPr kumimoji="0" lang="ja-JP" altLang="en-US" sz="1200" b="0" i="0" u="none" strike="noStrike" cap="none" normalizeH="0" dirty="0" smtClean="0">
              <a:ln>
                <a:noFill/>
              </a:ln>
              <a:solidFill>
                <a:srgbClr val="484848"/>
              </a:solidFill>
              <a:effectLst/>
              <a:latin typeface="+mn-lt"/>
              <a:ea typeface="+mn-ea"/>
            </a:endParaRPr>
          </a:p>
        </p:txBody>
      </p:sp>
      <p:sp>
        <p:nvSpPr>
          <p:cNvPr id="14" name="正方形/長方形 13"/>
          <p:cNvSpPr/>
          <p:nvPr/>
        </p:nvSpPr>
        <p:spPr bwMode="auto">
          <a:xfrm>
            <a:off x="3500264" y="1844823"/>
            <a:ext cx="936104" cy="654671"/>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rgbClr val="484848"/>
                </a:solidFill>
                <a:effectLst/>
                <a:latin typeface="+mn-lt"/>
                <a:ea typeface="+mn-ea"/>
              </a:rPr>
              <a:t>Native App</a:t>
            </a:r>
            <a:endParaRPr kumimoji="0" lang="ja-JP" altLang="en-US" sz="1200" b="0" i="0" u="none" strike="noStrike" cap="none" normalizeH="0" dirty="0" smtClean="0">
              <a:ln>
                <a:noFill/>
              </a:ln>
              <a:solidFill>
                <a:srgbClr val="484848"/>
              </a:solidFill>
              <a:effectLst/>
              <a:latin typeface="+mn-lt"/>
              <a:ea typeface="+mn-ea"/>
            </a:endParaRPr>
          </a:p>
        </p:txBody>
      </p:sp>
      <p:sp>
        <p:nvSpPr>
          <p:cNvPr id="15" name="正方形/長方形 14"/>
          <p:cNvSpPr/>
          <p:nvPr/>
        </p:nvSpPr>
        <p:spPr bwMode="auto">
          <a:xfrm>
            <a:off x="5652120" y="1844822"/>
            <a:ext cx="936104" cy="654671"/>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rgbClr val="484848"/>
                </a:solidFill>
                <a:effectLst/>
                <a:latin typeface="+mn-lt"/>
                <a:ea typeface="+mn-ea"/>
              </a:rPr>
              <a:t>Native App</a:t>
            </a:r>
            <a:endParaRPr kumimoji="0" lang="ja-JP" altLang="en-US" sz="1200" b="0" i="0" u="none" strike="noStrike" cap="none" normalizeH="0" dirty="0" smtClean="0">
              <a:ln>
                <a:noFill/>
              </a:ln>
              <a:solidFill>
                <a:srgbClr val="484848"/>
              </a:solidFill>
              <a:effectLst/>
              <a:latin typeface="+mn-lt"/>
              <a:ea typeface="+mn-ea"/>
            </a:endParaRPr>
          </a:p>
        </p:txBody>
      </p:sp>
      <p:sp>
        <p:nvSpPr>
          <p:cNvPr id="16" name="正方形/長方形 15"/>
          <p:cNvSpPr/>
          <p:nvPr/>
        </p:nvSpPr>
        <p:spPr bwMode="auto">
          <a:xfrm>
            <a:off x="6732240" y="2276872"/>
            <a:ext cx="2016224" cy="864096"/>
          </a:xfrm>
          <a:prstGeom prst="rect">
            <a:avLst/>
          </a:prstGeom>
          <a:solidFill>
            <a:srgbClr val="0070C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ChromeOS</a:t>
            </a:r>
            <a:endParaRPr kumimoji="0" lang="en-US" altLang="ja-JP" sz="14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dirty="0">
                <a:solidFill>
                  <a:schemeClr val="bg1"/>
                </a:solidFill>
                <a:latin typeface="+mn-lt"/>
                <a:ea typeface="+mn-ea"/>
              </a:rPr>
              <a:t> </a:t>
            </a:r>
            <a:endParaRPr kumimoji="0" lang="ja-JP" altLang="en-US" sz="1200" b="0" i="0" u="none" strike="noStrike" cap="none" normalizeH="0" dirty="0" smtClean="0">
              <a:ln>
                <a:noFill/>
              </a:ln>
              <a:solidFill>
                <a:schemeClr val="bg1"/>
              </a:solidFill>
              <a:effectLst/>
              <a:latin typeface="+mn-lt"/>
              <a:ea typeface="+mn-ea"/>
            </a:endParaRPr>
          </a:p>
        </p:txBody>
      </p:sp>
      <p:sp>
        <p:nvSpPr>
          <p:cNvPr id="17" name="正方形/長方形 16"/>
          <p:cNvSpPr/>
          <p:nvPr/>
        </p:nvSpPr>
        <p:spPr bwMode="auto">
          <a:xfrm>
            <a:off x="6729560" y="1844823"/>
            <a:ext cx="2018903" cy="331527"/>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rgbClr val="484848"/>
                </a:solidFill>
                <a:effectLst/>
                <a:latin typeface="+mn-lt"/>
                <a:ea typeface="+mn-ea"/>
              </a:rPr>
              <a:t>HTML5 App</a:t>
            </a:r>
            <a:endParaRPr kumimoji="0" lang="ja-JP" altLang="en-US" sz="1200" b="0" i="0" u="none" strike="noStrike" cap="none" normalizeH="0" dirty="0" smtClean="0">
              <a:ln>
                <a:noFill/>
              </a:ln>
              <a:solidFill>
                <a:srgbClr val="484848"/>
              </a:solidFill>
              <a:effectLst/>
              <a:latin typeface="+mn-lt"/>
              <a:ea typeface="+mn-ea"/>
            </a:endParaRPr>
          </a:p>
        </p:txBody>
      </p:sp>
      <p:sp>
        <p:nvSpPr>
          <p:cNvPr id="19" name="正方形/長方形 18"/>
          <p:cNvSpPr/>
          <p:nvPr/>
        </p:nvSpPr>
        <p:spPr bwMode="auto">
          <a:xfrm>
            <a:off x="6804248" y="2748930"/>
            <a:ext cx="1820366" cy="28803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Linux</a:t>
            </a:r>
            <a:r>
              <a:rPr kumimoji="0" lang="ja-JP" altLang="en-US" sz="1400" dirty="0">
                <a:solidFill>
                  <a:schemeClr val="bg1"/>
                </a:solidFill>
                <a:latin typeface="+mn-lt"/>
                <a:ea typeface="+mn-ea"/>
              </a:rPr>
              <a:t> </a:t>
            </a:r>
            <a:r>
              <a:rPr kumimoji="0" lang="en-US" altLang="ja-JP" sz="1400" dirty="0" smtClean="0">
                <a:solidFill>
                  <a:schemeClr val="bg1"/>
                </a:solidFill>
                <a:latin typeface="+mn-lt"/>
                <a:ea typeface="+mn-ea"/>
              </a:rPr>
              <a:t>Kernel</a:t>
            </a:r>
            <a:endParaRPr kumimoji="0" lang="ja-JP" altLang="en-US" sz="1400" b="0" i="0" u="none" strike="noStrike" cap="none" normalizeH="0" dirty="0" smtClean="0">
              <a:ln>
                <a:noFill/>
              </a:ln>
              <a:solidFill>
                <a:schemeClr val="bg1"/>
              </a:solidFill>
              <a:effectLst/>
              <a:latin typeface="+mn-lt"/>
              <a:ea typeface="+mn-ea"/>
            </a:endParaRPr>
          </a:p>
        </p:txBody>
      </p:sp>
      <p:sp>
        <p:nvSpPr>
          <p:cNvPr id="20" name="正方形/長方形 19"/>
          <p:cNvSpPr/>
          <p:nvPr/>
        </p:nvSpPr>
        <p:spPr bwMode="auto">
          <a:xfrm>
            <a:off x="2420144" y="4417108"/>
            <a:ext cx="201622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TIZEN</a:t>
            </a:r>
            <a:endParaRPr kumimoji="0" lang="ja-JP" altLang="en-US" sz="1400" b="0" i="0" u="none" strike="noStrike" cap="none" normalizeH="0" dirty="0" smtClean="0">
              <a:ln>
                <a:noFill/>
              </a:ln>
              <a:solidFill>
                <a:schemeClr val="bg1"/>
              </a:solidFill>
              <a:effectLst/>
              <a:latin typeface="+mn-lt"/>
              <a:ea typeface="+mn-ea"/>
            </a:endParaRPr>
          </a:p>
        </p:txBody>
      </p:sp>
      <p:sp>
        <p:nvSpPr>
          <p:cNvPr id="21" name="正方形/長方形 20"/>
          <p:cNvSpPr/>
          <p:nvPr/>
        </p:nvSpPr>
        <p:spPr bwMode="auto">
          <a:xfrm>
            <a:off x="2420144" y="4083810"/>
            <a:ext cx="1008112" cy="288032"/>
          </a:xfrm>
          <a:prstGeom prst="rect">
            <a:avLst/>
          </a:prstGeom>
          <a:solidFill>
            <a:srgbClr val="0070C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Browser</a:t>
            </a:r>
            <a:endParaRPr kumimoji="0" lang="ja-JP" altLang="en-US" sz="1400" b="0" i="0" u="none" strike="noStrike" cap="none" normalizeH="0" dirty="0" smtClean="0">
              <a:ln>
                <a:noFill/>
              </a:ln>
              <a:solidFill>
                <a:schemeClr val="bg1"/>
              </a:solidFill>
              <a:effectLst/>
              <a:latin typeface="+mn-lt"/>
              <a:ea typeface="+mn-ea"/>
            </a:endParaRPr>
          </a:p>
        </p:txBody>
      </p:sp>
      <p:sp>
        <p:nvSpPr>
          <p:cNvPr id="22" name="正方形/長方形 21"/>
          <p:cNvSpPr/>
          <p:nvPr/>
        </p:nvSpPr>
        <p:spPr bwMode="auto">
          <a:xfrm>
            <a:off x="2420144" y="3717087"/>
            <a:ext cx="1008112" cy="331527"/>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rgbClr val="484848"/>
                </a:solidFill>
                <a:effectLst/>
                <a:latin typeface="+mn-lt"/>
                <a:ea typeface="+mn-ea"/>
              </a:rPr>
              <a:t>HTML5 App</a:t>
            </a:r>
            <a:endParaRPr kumimoji="0" lang="ja-JP" altLang="en-US" sz="1200" b="0" i="0" u="none" strike="noStrike" cap="none" normalizeH="0" dirty="0" smtClean="0">
              <a:ln>
                <a:noFill/>
              </a:ln>
              <a:solidFill>
                <a:srgbClr val="484848"/>
              </a:solidFill>
              <a:effectLst/>
              <a:latin typeface="+mn-lt"/>
              <a:ea typeface="+mn-ea"/>
            </a:endParaRPr>
          </a:p>
        </p:txBody>
      </p:sp>
      <p:sp>
        <p:nvSpPr>
          <p:cNvPr id="23" name="正方形/長方形 22"/>
          <p:cNvSpPr/>
          <p:nvPr/>
        </p:nvSpPr>
        <p:spPr bwMode="auto">
          <a:xfrm>
            <a:off x="3500264" y="3717032"/>
            <a:ext cx="936104" cy="654671"/>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rgbClr val="484848"/>
                </a:solidFill>
                <a:effectLst/>
                <a:latin typeface="+mn-lt"/>
                <a:ea typeface="+mn-ea"/>
              </a:rPr>
              <a:t>Native App</a:t>
            </a:r>
            <a:endParaRPr kumimoji="0" lang="ja-JP" altLang="en-US" sz="1200" b="0" i="0" u="none" strike="noStrike" cap="none" normalizeH="0" dirty="0" smtClean="0">
              <a:ln>
                <a:noFill/>
              </a:ln>
              <a:solidFill>
                <a:srgbClr val="484848"/>
              </a:solidFill>
              <a:effectLst/>
              <a:latin typeface="+mn-lt"/>
              <a:ea typeface="+mn-ea"/>
            </a:endParaRPr>
          </a:p>
        </p:txBody>
      </p:sp>
      <p:sp>
        <p:nvSpPr>
          <p:cNvPr id="24" name="正方形/長方形 23"/>
          <p:cNvSpPr/>
          <p:nvPr/>
        </p:nvSpPr>
        <p:spPr bwMode="auto">
          <a:xfrm>
            <a:off x="6732239" y="4109070"/>
            <a:ext cx="2016224" cy="864096"/>
          </a:xfrm>
          <a:prstGeom prst="rect">
            <a:avLst/>
          </a:prstGeom>
          <a:solidFill>
            <a:srgbClr val="0070C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FirefoxOS</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chemeClr val="bg1"/>
                </a:solidFill>
                <a:effectLst/>
                <a:latin typeface="+mn-lt"/>
                <a:ea typeface="+mn-ea"/>
              </a:rPr>
              <a:t> </a:t>
            </a:r>
            <a:endParaRPr kumimoji="0" lang="ja-JP" altLang="en-US" sz="1400" b="0" i="0" u="none" strike="noStrike" cap="none" normalizeH="0" dirty="0" smtClean="0">
              <a:ln>
                <a:noFill/>
              </a:ln>
              <a:solidFill>
                <a:schemeClr val="bg1"/>
              </a:solidFill>
              <a:effectLst/>
              <a:latin typeface="+mn-lt"/>
              <a:ea typeface="+mn-ea"/>
            </a:endParaRPr>
          </a:p>
        </p:txBody>
      </p:sp>
      <p:sp>
        <p:nvSpPr>
          <p:cNvPr id="25" name="正方形/長方形 24"/>
          <p:cNvSpPr/>
          <p:nvPr/>
        </p:nvSpPr>
        <p:spPr bwMode="auto">
          <a:xfrm>
            <a:off x="6729559" y="3697026"/>
            <a:ext cx="2018903" cy="331527"/>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rgbClr val="484848"/>
                </a:solidFill>
                <a:effectLst/>
                <a:latin typeface="+mn-lt"/>
                <a:ea typeface="+mn-ea"/>
              </a:rPr>
              <a:t>HTML5 App</a:t>
            </a:r>
            <a:endParaRPr kumimoji="0" lang="ja-JP" altLang="en-US" sz="1200" b="0" i="0" u="none" strike="noStrike" cap="none" normalizeH="0" dirty="0" smtClean="0">
              <a:ln>
                <a:noFill/>
              </a:ln>
              <a:solidFill>
                <a:srgbClr val="484848"/>
              </a:solidFill>
              <a:effectLst/>
              <a:latin typeface="+mn-lt"/>
              <a:ea typeface="+mn-ea"/>
            </a:endParaRPr>
          </a:p>
        </p:txBody>
      </p:sp>
      <p:sp>
        <p:nvSpPr>
          <p:cNvPr id="26" name="正方形/長方形 25"/>
          <p:cNvSpPr/>
          <p:nvPr/>
        </p:nvSpPr>
        <p:spPr bwMode="auto">
          <a:xfrm>
            <a:off x="6804247" y="4581128"/>
            <a:ext cx="1820366" cy="28803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Android Kernel</a:t>
            </a:r>
            <a:endParaRPr kumimoji="0" lang="ja-JP" altLang="en-US" sz="1400" b="0" i="0" u="none" strike="noStrike" cap="none" normalizeH="0" dirty="0" smtClean="0">
              <a:ln>
                <a:noFill/>
              </a:ln>
              <a:solidFill>
                <a:schemeClr val="bg1"/>
              </a:solidFill>
              <a:effectLst/>
              <a:latin typeface="+mn-lt"/>
              <a:ea typeface="+mn-ea"/>
            </a:endParaRPr>
          </a:p>
        </p:txBody>
      </p:sp>
      <p:grpSp>
        <p:nvGrpSpPr>
          <p:cNvPr id="40" name="グループ化 39"/>
          <p:cNvGrpSpPr/>
          <p:nvPr/>
        </p:nvGrpSpPr>
        <p:grpSpPr>
          <a:xfrm>
            <a:off x="3484662" y="4973166"/>
            <a:ext cx="2016224" cy="1381740"/>
            <a:chOff x="3484662" y="4973166"/>
            <a:chExt cx="2016224" cy="1381740"/>
          </a:xfrm>
        </p:grpSpPr>
        <p:sp>
          <p:nvSpPr>
            <p:cNvPr id="29" name="正方形/長方形 28"/>
            <p:cNvSpPr/>
            <p:nvPr/>
          </p:nvSpPr>
          <p:spPr bwMode="auto">
            <a:xfrm>
              <a:off x="3484662" y="5373216"/>
              <a:ext cx="201622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FOMA</a:t>
              </a:r>
              <a:r>
                <a:rPr kumimoji="0" lang="ja-JP" altLang="en-US" sz="1400" b="0" i="0" u="none" strike="noStrike" cap="none" normalizeH="0" dirty="0" smtClean="0">
                  <a:ln>
                    <a:noFill/>
                  </a:ln>
                  <a:solidFill>
                    <a:schemeClr val="bg1"/>
                  </a:solidFill>
                  <a:effectLst/>
                  <a:latin typeface="+mn-lt"/>
                  <a:ea typeface="+mn-ea"/>
                </a:rPr>
                <a:t>用</a:t>
              </a:r>
              <a:r>
                <a:rPr kumimoji="0" lang="en-US" altLang="ja-JP" sz="1400" b="0" i="0" u="none" strike="noStrike" cap="none" normalizeH="0" dirty="0" smtClean="0">
                  <a:ln>
                    <a:noFill/>
                  </a:ln>
                  <a:solidFill>
                    <a:schemeClr val="bg1"/>
                  </a:solidFill>
                  <a:effectLst/>
                  <a:latin typeface="+mn-lt"/>
                  <a:ea typeface="+mn-ea"/>
                </a:rPr>
                <a:t>Linux</a:t>
              </a:r>
              <a:endParaRPr kumimoji="0" lang="ja-JP" altLang="en-US" sz="1400" b="0" i="0" u="none" strike="noStrike" cap="none" normalizeH="0" dirty="0" smtClean="0">
                <a:ln>
                  <a:noFill/>
                </a:ln>
                <a:solidFill>
                  <a:schemeClr val="bg1"/>
                </a:solidFill>
                <a:effectLst/>
                <a:latin typeface="+mn-lt"/>
                <a:ea typeface="+mn-ea"/>
              </a:endParaRPr>
            </a:p>
          </p:txBody>
        </p:sp>
        <p:sp>
          <p:nvSpPr>
            <p:cNvPr id="30" name="テキスト ボックス 29"/>
            <p:cNvSpPr txBox="1"/>
            <p:nvPr/>
          </p:nvSpPr>
          <p:spPr>
            <a:xfrm>
              <a:off x="3484662" y="6093296"/>
              <a:ext cx="2016224" cy="261610"/>
            </a:xfrm>
            <a:prstGeom prst="rect">
              <a:avLst/>
            </a:prstGeom>
            <a:noFill/>
          </p:spPr>
          <p:txBody>
            <a:bodyPr wrap="square" rtlCol="0">
              <a:spAutoFit/>
            </a:bodyPr>
            <a:lstStyle/>
            <a:p>
              <a:pPr algn="ctr"/>
              <a:r>
                <a:rPr lang="en-US" altLang="ja-JP" sz="1100" dirty="0" err="1"/>
                <a:t>d</a:t>
              </a:r>
              <a:r>
                <a:rPr lang="en-US" altLang="ja-JP" sz="1100" dirty="0" err="1" smtClean="0"/>
                <a:t>ocomo+NEC+Panasonic</a:t>
              </a:r>
              <a:endParaRPr kumimoji="1" lang="ja-JP" altLang="en-US" sz="1100" dirty="0"/>
            </a:p>
          </p:txBody>
        </p:sp>
        <p:cxnSp>
          <p:nvCxnSpPr>
            <p:cNvPr id="35" name="直線矢印コネクタ 34"/>
            <p:cNvCxnSpPr>
              <a:stCxn id="29" idx="0"/>
            </p:cNvCxnSpPr>
            <p:nvPr/>
          </p:nvCxnSpPr>
          <p:spPr bwMode="auto">
            <a:xfrm flipH="1" flipV="1">
              <a:off x="3968316" y="4973166"/>
              <a:ext cx="524458" cy="400050"/>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grpSp>
      <p:grpSp>
        <p:nvGrpSpPr>
          <p:cNvPr id="39" name="グループ化 38"/>
          <p:cNvGrpSpPr/>
          <p:nvPr/>
        </p:nvGrpSpPr>
        <p:grpSpPr>
          <a:xfrm>
            <a:off x="1412032" y="4993172"/>
            <a:ext cx="3024336" cy="1361734"/>
            <a:chOff x="1412032" y="4993172"/>
            <a:chExt cx="3024336" cy="1361734"/>
          </a:xfrm>
        </p:grpSpPr>
        <p:sp>
          <p:nvSpPr>
            <p:cNvPr id="28" name="正方形/長方形 27"/>
            <p:cNvSpPr/>
            <p:nvPr/>
          </p:nvSpPr>
          <p:spPr bwMode="auto">
            <a:xfrm>
              <a:off x="1412032" y="5373216"/>
              <a:ext cx="201622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MeeGo</a:t>
              </a:r>
              <a:endParaRPr kumimoji="0" lang="ja-JP" altLang="en-US" sz="1400" b="0" i="0" u="none" strike="noStrike" cap="none" normalizeH="0" dirty="0" smtClean="0">
                <a:ln>
                  <a:noFill/>
                </a:ln>
                <a:solidFill>
                  <a:schemeClr val="bg1"/>
                </a:solidFill>
                <a:effectLst/>
                <a:latin typeface="+mn-lt"/>
                <a:ea typeface="+mn-ea"/>
              </a:endParaRPr>
            </a:p>
          </p:txBody>
        </p:sp>
        <p:sp>
          <p:nvSpPr>
            <p:cNvPr id="31" name="テキスト ボックス 30"/>
            <p:cNvSpPr txBox="1"/>
            <p:nvPr/>
          </p:nvSpPr>
          <p:spPr>
            <a:xfrm>
              <a:off x="1412032" y="6093296"/>
              <a:ext cx="2016224" cy="261610"/>
            </a:xfrm>
            <a:prstGeom prst="rect">
              <a:avLst/>
            </a:prstGeom>
            <a:noFill/>
          </p:spPr>
          <p:txBody>
            <a:bodyPr wrap="square" rtlCol="0">
              <a:spAutoFit/>
            </a:bodyPr>
            <a:lstStyle/>
            <a:p>
              <a:pPr algn="ctr"/>
              <a:r>
                <a:rPr kumimoji="1" lang="en-US" altLang="ja-JP" sz="1100" dirty="0" err="1" smtClean="0"/>
                <a:t>Intel+Nokia</a:t>
              </a:r>
              <a:endParaRPr kumimoji="1" lang="ja-JP" altLang="en-US" sz="1100" dirty="0"/>
            </a:p>
          </p:txBody>
        </p:sp>
        <p:cxnSp>
          <p:nvCxnSpPr>
            <p:cNvPr id="33" name="直線矢印コネクタ 32"/>
            <p:cNvCxnSpPr>
              <a:stCxn id="28" idx="0"/>
            </p:cNvCxnSpPr>
            <p:nvPr/>
          </p:nvCxnSpPr>
          <p:spPr bwMode="auto">
            <a:xfrm flipV="1">
              <a:off x="2420144" y="4993172"/>
              <a:ext cx="532259" cy="380044"/>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sp>
          <p:nvSpPr>
            <p:cNvPr id="38" name="テキスト ボックス 37"/>
            <p:cNvSpPr txBox="1"/>
            <p:nvPr/>
          </p:nvSpPr>
          <p:spPr>
            <a:xfrm>
              <a:off x="2420144" y="5042386"/>
              <a:ext cx="2016224" cy="261610"/>
            </a:xfrm>
            <a:prstGeom prst="rect">
              <a:avLst/>
            </a:prstGeom>
            <a:noFill/>
          </p:spPr>
          <p:txBody>
            <a:bodyPr wrap="square" rtlCol="0">
              <a:spAutoFit/>
            </a:bodyPr>
            <a:lstStyle/>
            <a:p>
              <a:pPr algn="ctr"/>
              <a:r>
                <a:rPr kumimoji="1" lang="en-US" altLang="ja-JP" sz="1100" dirty="0" err="1" smtClean="0"/>
                <a:t>Intel+Samsung</a:t>
              </a:r>
              <a:endParaRPr kumimoji="1" lang="ja-JP" altLang="en-US" sz="1100" dirty="0"/>
            </a:p>
          </p:txBody>
        </p:sp>
      </p:grpSp>
    </p:spTree>
    <p:extLst>
      <p:ext uri="{BB962C8B-B14F-4D97-AF65-F5344CB8AC3E}">
        <p14:creationId xmlns:p14="http://schemas.microsoft.com/office/powerpoint/2010/main" val="275126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タイトル 1"/>
          <p:cNvSpPr>
            <a:spLocks noGrp="1"/>
          </p:cNvSpPr>
          <p:nvPr>
            <p:ph type="title"/>
          </p:nvPr>
        </p:nvSpPr>
        <p:spPr/>
        <p:txBody>
          <a:bodyPr/>
          <a:lstStyle/>
          <a:p>
            <a:pPr eaLnBrk="1" hangingPunct="1"/>
            <a:r>
              <a:rPr lang="ja-JP" altLang="en-US" dirty="0" smtClean="0"/>
              <a:t>歴史が変わるとき</a:t>
            </a:r>
          </a:p>
        </p:txBody>
      </p:sp>
      <p:cxnSp>
        <p:nvCxnSpPr>
          <p:cNvPr id="16388" name="直線矢印コネクタ 4"/>
          <p:cNvCxnSpPr>
            <a:cxnSpLocks noChangeShapeType="1"/>
          </p:cNvCxnSpPr>
          <p:nvPr/>
        </p:nvCxnSpPr>
        <p:spPr bwMode="auto">
          <a:xfrm>
            <a:off x="357188" y="6286500"/>
            <a:ext cx="8643937" cy="1588"/>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6389" name="直線矢印コネクタ 5"/>
          <p:cNvCxnSpPr>
            <a:cxnSpLocks noChangeShapeType="1"/>
          </p:cNvCxnSpPr>
          <p:nvPr/>
        </p:nvCxnSpPr>
        <p:spPr bwMode="auto">
          <a:xfrm rot="16200000" flipV="1">
            <a:off x="-2214562" y="3714750"/>
            <a:ext cx="5143500" cy="0"/>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sp>
        <p:nvSpPr>
          <p:cNvPr id="28679" name="テキスト ボックス 27"/>
          <p:cNvSpPr txBox="1">
            <a:spLocks noChangeArrowheads="1"/>
          </p:cNvSpPr>
          <p:nvPr/>
        </p:nvSpPr>
        <p:spPr bwMode="auto">
          <a:xfrm>
            <a:off x="467544" y="6309320"/>
            <a:ext cx="806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600" dirty="0" smtClean="0">
                <a:solidFill>
                  <a:srgbClr val="4168A7"/>
                </a:solidFill>
                <a:latin typeface="+mn-lt"/>
                <a:ea typeface="+mn-ea"/>
              </a:rPr>
              <a:t>2000</a:t>
            </a:r>
            <a:r>
              <a:rPr lang="ja-JP" altLang="en-US" sz="1600" dirty="0" smtClean="0">
                <a:solidFill>
                  <a:srgbClr val="4168A7"/>
                </a:solidFill>
                <a:latin typeface="+mn-lt"/>
                <a:ea typeface="+mn-ea"/>
              </a:rPr>
              <a:t>年</a:t>
            </a:r>
            <a:endParaRPr lang="en-US" altLang="ja-JP" sz="1600" dirty="0" smtClean="0">
              <a:solidFill>
                <a:srgbClr val="4168A7"/>
              </a:solidFill>
              <a:latin typeface="+mn-lt"/>
              <a:ea typeface="+mn-ea"/>
            </a:endParaRPr>
          </a:p>
        </p:txBody>
      </p:sp>
      <p:sp>
        <p:nvSpPr>
          <p:cNvPr id="42" name="テキスト ボックス 27"/>
          <p:cNvSpPr txBox="1">
            <a:spLocks noChangeArrowheads="1"/>
          </p:cNvSpPr>
          <p:nvPr/>
        </p:nvSpPr>
        <p:spPr bwMode="auto">
          <a:xfrm>
            <a:off x="7831353" y="6286500"/>
            <a:ext cx="8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600" dirty="0" smtClean="0">
                <a:solidFill>
                  <a:srgbClr val="4168A7"/>
                </a:solidFill>
                <a:latin typeface="+mn-lt"/>
                <a:ea typeface="+mn-ea"/>
              </a:rPr>
              <a:t>2010</a:t>
            </a:r>
            <a:r>
              <a:rPr lang="ja-JP" altLang="en-US" sz="1600" dirty="0" smtClean="0">
                <a:solidFill>
                  <a:srgbClr val="4168A7"/>
                </a:solidFill>
                <a:latin typeface="+mn-lt"/>
                <a:ea typeface="+mn-ea"/>
              </a:rPr>
              <a:t>年</a:t>
            </a:r>
            <a:endParaRPr lang="en-US" altLang="ja-JP" sz="1600" dirty="0" smtClean="0">
              <a:solidFill>
                <a:srgbClr val="4168A7"/>
              </a:solidFill>
              <a:latin typeface="+mn-lt"/>
              <a:ea typeface="+mn-ea"/>
            </a:endParaRPr>
          </a:p>
        </p:txBody>
      </p:sp>
      <p:sp>
        <p:nvSpPr>
          <p:cNvPr id="49" name="角丸四角形 48"/>
          <p:cNvSpPr/>
          <p:nvPr/>
        </p:nvSpPr>
        <p:spPr bwMode="auto">
          <a:xfrm>
            <a:off x="1979712" y="2060848"/>
            <a:ext cx="1800200" cy="1008112"/>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2005</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Google</a:t>
            </a:r>
            <a:r>
              <a:rPr kumimoji="0" lang="ja-JP" altLang="en-US" sz="1400" b="1" i="0" u="none" strike="noStrike" cap="none" normalizeH="0" smtClean="0">
                <a:ln>
                  <a:noFill/>
                </a:ln>
                <a:solidFill>
                  <a:schemeClr val="bg1"/>
                </a:solidFill>
                <a:effectLst/>
                <a:latin typeface="+mn-lt"/>
                <a:ea typeface="+mn-ea"/>
              </a:rPr>
              <a:t>が</a:t>
            </a:r>
            <a:endParaRPr kumimoji="0" lang="en-US" altLang="ja-JP" sz="1400" b="1" i="0" u="none" strike="noStrike" cap="none" normalizeH="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Android</a:t>
            </a:r>
            <a:r>
              <a:rPr kumimoji="0" lang="ja-JP" altLang="en-US" sz="1400" b="1" i="0" u="none" strike="noStrike" cap="none" normalizeH="0" smtClean="0">
                <a:ln>
                  <a:noFill/>
                </a:ln>
                <a:solidFill>
                  <a:schemeClr val="bg1"/>
                </a:solidFill>
                <a:effectLst/>
                <a:latin typeface="+mn-lt"/>
                <a:ea typeface="+mn-ea"/>
              </a:rPr>
              <a:t>社を買収</a:t>
            </a:r>
            <a:endParaRPr kumimoji="0" lang="en-US" altLang="ja-JP" sz="1400" b="1" i="0" u="none" strike="noStrike" cap="none" normalizeH="0" smtClean="0">
              <a:ln>
                <a:noFill/>
              </a:ln>
              <a:solidFill>
                <a:schemeClr val="bg1"/>
              </a:solidFill>
              <a:effectLst/>
              <a:latin typeface="+mn-lt"/>
              <a:ea typeface="+mn-ea"/>
            </a:endParaRPr>
          </a:p>
        </p:txBody>
      </p:sp>
      <p:sp>
        <p:nvSpPr>
          <p:cNvPr id="54" name="角丸四角形 53"/>
          <p:cNvSpPr/>
          <p:nvPr/>
        </p:nvSpPr>
        <p:spPr bwMode="auto">
          <a:xfrm>
            <a:off x="539552" y="1196752"/>
            <a:ext cx="1768850" cy="744101"/>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2003</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Android</a:t>
            </a:r>
            <a:r>
              <a:rPr kumimoji="0" lang="ja-JP" altLang="en-US" sz="1400" b="1" smtClean="0">
                <a:solidFill>
                  <a:schemeClr val="bg1"/>
                </a:solidFill>
                <a:latin typeface="+mn-lt"/>
                <a:ea typeface="+mn-ea"/>
              </a:rPr>
              <a:t>社設立</a:t>
            </a:r>
            <a:endParaRPr kumimoji="0" lang="ja-JP" altLang="en-US" sz="1400" b="1" i="0" u="none" strike="noStrike" cap="none" normalizeH="0" smtClean="0">
              <a:ln>
                <a:noFill/>
              </a:ln>
              <a:solidFill>
                <a:schemeClr val="bg1"/>
              </a:solidFill>
              <a:effectLst/>
              <a:latin typeface="+mn-lt"/>
              <a:ea typeface="+mn-ea"/>
            </a:endParaRPr>
          </a:p>
        </p:txBody>
      </p:sp>
      <p:sp>
        <p:nvSpPr>
          <p:cNvPr id="32" name="角丸四角形 31"/>
          <p:cNvSpPr/>
          <p:nvPr/>
        </p:nvSpPr>
        <p:spPr bwMode="auto">
          <a:xfrm>
            <a:off x="5292080" y="4437112"/>
            <a:ext cx="1800200" cy="720080"/>
          </a:xfrm>
          <a:prstGeom prst="round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2007.1</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a:solidFill>
                  <a:schemeClr val="bg1"/>
                </a:solidFill>
                <a:latin typeface="+mn-lt"/>
                <a:ea typeface="+mn-ea"/>
              </a:rPr>
              <a:t>iPhone</a:t>
            </a:r>
            <a:r>
              <a:rPr kumimoji="0" lang="ja-JP" altLang="en-US" sz="1400" b="1" i="0" u="none" strike="noStrike" cap="none" normalizeH="0" smtClean="0">
                <a:ln>
                  <a:noFill/>
                </a:ln>
                <a:solidFill>
                  <a:schemeClr val="bg1"/>
                </a:solidFill>
                <a:effectLst/>
                <a:latin typeface="+mn-lt"/>
                <a:ea typeface="+mn-ea"/>
              </a:rPr>
              <a:t>発表</a:t>
            </a:r>
          </a:p>
        </p:txBody>
      </p:sp>
      <p:sp>
        <p:nvSpPr>
          <p:cNvPr id="51" name="角丸四角形 50"/>
          <p:cNvSpPr/>
          <p:nvPr/>
        </p:nvSpPr>
        <p:spPr bwMode="auto">
          <a:xfrm>
            <a:off x="3851920" y="2708920"/>
            <a:ext cx="1800200" cy="720080"/>
          </a:xfrm>
          <a:prstGeom prst="round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2006</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smtClean="0">
                <a:ln>
                  <a:noFill/>
                </a:ln>
                <a:solidFill>
                  <a:schemeClr val="bg1"/>
                </a:solidFill>
                <a:effectLst/>
                <a:latin typeface="+mn-lt"/>
                <a:ea typeface="+mn-ea"/>
              </a:rPr>
              <a:t>「クラウド」命名</a:t>
            </a:r>
          </a:p>
        </p:txBody>
      </p:sp>
      <p:sp>
        <p:nvSpPr>
          <p:cNvPr id="33" name="角丸四角形 32"/>
          <p:cNvSpPr/>
          <p:nvPr/>
        </p:nvSpPr>
        <p:spPr bwMode="auto">
          <a:xfrm>
            <a:off x="1259632" y="3212976"/>
            <a:ext cx="1800200" cy="1080120"/>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2004</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Google Maps</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smtClean="0">
                <a:ln>
                  <a:noFill/>
                </a:ln>
                <a:solidFill>
                  <a:schemeClr val="bg1"/>
                </a:solidFill>
                <a:effectLst/>
                <a:latin typeface="+mn-lt"/>
                <a:ea typeface="+mn-ea"/>
              </a:rPr>
              <a:t>サービス開始</a:t>
            </a:r>
            <a:endParaRPr kumimoji="0" lang="en-US" altLang="ja-JP" sz="1400" b="1" i="0" u="none" strike="noStrike" cap="none" normalizeH="0" smtClean="0">
              <a:ln>
                <a:noFill/>
              </a:ln>
              <a:solidFill>
                <a:schemeClr val="bg1"/>
              </a:solidFill>
              <a:effectLst/>
              <a:latin typeface="+mn-lt"/>
              <a:ea typeface="+mn-ea"/>
            </a:endParaRPr>
          </a:p>
        </p:txBody>
      </p:sp>
      <p:sp>
        <p:nvSpPr>
          <p:cNvPr id="34" name="角丸四角形 33"/>
          <p:cNvSpPr/>
          <p:nvPr/>
        </p:nvSpPr>
        <p:spPr bwMode="auto">
          <a:xfrm>
            <a:off x="5796136" y="2348880"/>
            <a:ext cx="1800200" cy="720080"/>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2007.11</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Android</a:t>
            </a:r>
            <a:r>
              <a:rPr kumimoji="0" lang="ja-JP" altLang="en-US" sz="1400" b="1" smtClean="0">
                <a:solidFill>
                  <a:schemeClr val="bg1"/>
                </a:solidFill>
                <a:latin typeface="+mn-lt"/>
                <a:ea typeface="+mn-ea"/>
              </a:rPr>
              <a:t>発表</a:t>
            </a:r>
            <a:endParaRPr kumimoji="0" lang="en-US" altLang="ja-JP" sz="1400" b="1" i="0" u="none" strike="noStrike" cap="none" normalizeH="0" smtClean="0">
              <a:ln>
                <a:noFill/>
              </a:ln>
              <a:solidFill>
                <a:schemeClr val="bg1"/>
              </a:solidFill>
              <a:effectLst/>
              <a:latin typeface="+mn-lt"/>
              <a:ea typeface="+mn-ea"/>
            </a:endParaRPr>
          </a:p>
        </p:txBody>
      </p:sp>
      <p:sp>
        <p:nvSpPr>
          <p:cNvPr id="41" name="角丸四角形 40"/>
          <p:cNvSpPr/>
          <p:nvPr/>
        </p:nvSpPr>
        <p:spPr bwMode="auto">
          <a:xfrm>
            <a:off x="7164288" y="1196752"/>
            <a:ext cx="1800200" cy="1008112"/>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2008.10</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Android</a:t>
            </a:r>
            <a:r>
              <a:rPr kumimoji="0" lang="ja-JP" altLang="en-US" sz="1400" b="1" smtClean="0">
                <a:solidFill>
                  <a:schemeClr val="bg1"/>
                </a:solidFill>
                <a:latin typeface="+mn-lt"/>
                <a:ea typeface="+mn-ea"/>
              </a:rPr>
              <a:t>端末</a:t>
            </a:r>
            <a:endParaRPr kumimoji="0" lang="en-US" altLang="ja-JP" sz="1400" b="1"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smtClean="0">
                <a:solidFill>
                  <a:schemeClr val="bg1"/>
                </a:solidFill>
                <a:latin typeface="+mn-lt"/>
                <a:ea typeface="+mn-ea"/>
              </a:rPr>
              <a:t>販売開始</a:t>
            </a:r>
            <a:endParaRPr kumimoji="0" lang="en-US" altLang="ja-JP" sz="1400" b="1" i="0" u="none" strike="noStrike" cap="none" normalizeH="0" smtClean="0">
              <a:ln>
                <a:noFill/>
              </a:ln>
              <a:solidFill>
                <a:schemeClr val="bg1"/>
              </a:solidFill>
              <a:effectLst/>
              <a:latin typeface="+mn-lt"/>
              <a:ea typeface="+mn-ea"/>
            </a:endParaRPr>
          </a:p>
        </p:txBody>
      </p:sp>
      <p:sp>
        <p:nvSpPr>
          <p:cNvPr id="43" name="角丸四角形 42"/>
          <p:cNvSpPr/>
          <p:nvPr/>
        </p:nvSpPr>
        <p:spPr bwMode="auto">
          <a:xfrm>
            <a:off x="1979712" y="4437112"/>
            <a:ext cx="1800200" cy="720080"/>
          </a:xfrm>
          <a:prstGeom prst="round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2005</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iPhone</a:t>
            </a:r>
            <a:r>
              <a:rPr kumimoji="0" lang="ja-JP" altLang="en-US" sz="1400" b="1">
                <a:solidFill>
                  <a:schemeClr val="bg1"/>
                </a:solidFill>
                <a:latin typeface="+mn-lt"/>
                <a:ea typeface="+mn-ea"/>
              </a:rPr>
              <a:t>開発開始</a:t>
            </a:r>
            <a:endParaRPr kumimoji="0" lang="ja-JP" altLang="en-US" sz="1400" b="1" i="0" u="none" strike="noStrike" cap="none" normalizeH="0" smtClean="0">
              <a:ln>
                <a:noFill/>
              </a:ln>
              <a:solidFill>
                <a:schemeClr val="bg1"/>
              </a:solidFill>
              <a:effectLst/>
              <a:latin typeface="+mn-lt"/>
              <a:ea typeface="+mn-ea"/>
            </a:endParaRPr>
          </a:p>
        </p:txBody>
      </p:sp>
      <p:sp>
        <p:nvSpPr>
          <p:cNvPr id="48" name="角丸四角形 47"/>
          <p:cNvSpPr/>
          <p:nvPr/>
        </p:nvSpPr>
        <p:spPr bwMode="auto">
          <a:xfrm>
            <a:off x="1259632" y="5301208"/>
            <a:ext cx="1768850" cy="744101"/>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2004</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WHATWG</a:t>
            </a:r>
            <a:r>
              <a:rPr kumimoji="0" lang="ja-JP" altLang="en-US" sz="1400" b="1" smtClean="0">
                <a:solidFill>
                  <a:schemeClr val="bg1"/>
                </a:solidFill>
                <a:latin typeface="+mn-lt"/>
                <a:ea typeface="+mn-ea"/>
              </a:rPr>
              <a:t>発足</a:t>
            </a:r>
            <a:endParaRPr kumimoji="0" lang="ja-JP" altLang="en-US" sz="1400" b="1" i="0" u="none" strike="noStrike" cap="none" normalizeH="0" smtClean="0">
              <a:ln>
                <a:noFill/>
              </a:ln>
              <a:solidFill>
                <a:schemeClr val="bg1"/>
              </a:solidFill>
              <a:effectLst/>
              <a:latin typeface="+mn-lt"/>
              <a:ea typeface="+mn-ea"/>
            </a:endParaRPr>
          </a:p>
        </p:txBody>
      </p:sp>
      <p:sp>
        <p:nvSpPr>
          <p:cNvPr id="16" name="角丸四角形 15"/>
          <p:cNvSpPr/>
          <p:nvPr/>
        </p:nvSpPr>
        <p:spPr bwMode="auto">
          <a:xfrm>
            <a:off x="5292080" y="5301208"/>
            <a:ext cx="1768850" cy="864096"/>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2007</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WHATWG</a:t>
            </a:r>
            <a:r>
              <a:rPr kumimoji="0" lang="ja-JP" altLang="en-US" sz="1400" b="1" smtClean="0">
                <a:solidFill>
                  <a:schemeClr val="bg1"/>
                </a:solidFill>
                <a:latin typeface="+mn-lt"/>
                <a:ea typeface="+mn-ea"/>
              </a:rPr>
              <a:t>から</a:t>
            </a:r>
            <a:r>
              <a:rPr kumimoji="0" lang="en-US" altLang="ja-JP" sz="1400" b="1" smtClean="0">
                <a:solidFill>
                  <a:schemeClr val="bg1"/>
                </a:solidFill>
                <a:latin typeface="+mn-lt"/>
                <a:ea typeface="+mn-ea"/>
              </a:rPr>
              <a:t>HTML5</a:t>
            </a:r>
            <a:r>
              <a:rPr kumimoji="0" lang="ja-JP" altLang="en-US" sz="1400" b="1" smtClean="0">
                <a:solidFill>
                  <a:schemeClr val="bg1"/>
                </a:solidFill>
                <a:latin typeface="+mn-lt"/>
                <a:ea typeface="+mn-ea"/>
              </a:rPr>
              <a:t>へ</a:t>
            </a:r>
            <a:endParaRPr kumimoji="0" lang="ja-JP" altLang="en-US" sz="1400" b="1" i="0" u="none" strike="noStrike" cap="none" normalizeH="0" smtClean="0">
              <a:ln>
                <a:noFill/>
              </a:ln>
              <a:solidFill>
                <a:schemeClr val="bg1"/>
              </a:solidFill>
              <a:effectLst/>
              <a:latin typeface="+mn-lt"/>
              <a:ea typeface="+mn-ea"/>
            </a:endParaRPr>
          </a:p>
        </p:txBody>
      </p:sp>
      <p:sp>
        <p:nvSpPr>
          <p:cNvPr id="17" name="角丸四角形 16"/>
          <p:cNvSpPr/>
          <p:nvPr/>
        </p:nvSpPr>
        <p:spPr bwMode="auto">
          <a:xfrm>
            <a:off x="6660232" y="3573016"/>
            <a:ext cx="1800200" cy="720080"/>
          </a:xfrm>
          <a:prstGeom prst="round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2008.7</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App Store</a:t>
            </a:r>
            <a:r>
              <a:rPr kumimoji="0" lang="ja-JP" altLang="en-US" sz="1400" b="1" i="0" u="none" strike="noStrike" cap="none" normalizeH="0" smtClean="0">
                <a:ln>
                  <a:noFill/>
                </a:ln>
                <a:solidFill>
                  <a:schemeClr val="bg1"/>
                </a:solidFill>
                <a:effectLst/>
                <a:latin typeface="+mn-lt"/>
                <a:ea typeface="+mn-ea"/>
              </a:rPr>
              <a:t>開始</a:t>
            </a:r>
          </a:p>
        </p:txBody>
      </p:sp>
    </p:spTree>
    <p:extLst>
      <p:ext uri="{BB962C8B-B14F-4D97-AF65-F5344CB8AC3E}">
        <p14:creationId xmlns:p14="http://schemas.microsoft.com/office/powerpoint/2010/main" val="77582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32" grpId="0" animBg="1"/>
      <p:bldP spid="51" grpId="0" animBg="1"/>
      <p:bldP spid="33" grpId="0" animBg="1"/>
      <p:bldP spid="34" grpId="0" animBg="1"/>
      <p:bldP spid="41" grpId="0" animBg="1"/>
      <p:bldP spid="43" grpId="0" animBg="1"/>
      <p:bldP spid="48"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pPr eaLnBrk="1" hangingPunct="1"/>
            <a:r>
              <a:rPr lang="en-US" altLang="ja-JP" sz="2800" dirty="0" smtClean="0">
                <a:latin typeface="+mn-lt"/>
                <a:ea typeface="+mn-ea"/>
              </a:rPr>
              <a:t>Ajax</a:t>
            </a:r>
            <a:r>
              <a:rPr lang="ja-JP" altLang="en-US" sz="2800" dirty="0" smtClean="0">
                <a:latin typeface="+mn-lt"/>
                <a:ea typeface="+mn-ea"/>
              </a:rPr>
              <a:t> </a:t>
            </a:r>
            <a:r>
              <a:rPr lang="en-US" altLang="ja-JP" sz="2800" dirty="0" smtClean="0">
                <a:latin typeface="+mn-lt"/>
                <a:ea typeface="+mn-ea"/>
              </a:rPr>
              <a:t>(</a:t>
            </a:r>
            <a:r>
              <a:rPr lang="ja-JP" altLang="en-US" sz="2800" dirty="0" smtClean="0">
                <a:latin typeface="+mn-lt"/>
                <a:ea typeface="+mn-ea"/>
              </a:rPr>
              <a:t>エイジャックス</a:t>
            </a:r>
            <a:r>
              <a:rPr lang="en-US" altLang="ja-JP" sz="2800" dirty="0" smtClean="0">
                <a:latin typeface="+mn-lt"/>
                <a:ea typeface="+mn-ea"/>
              </a:rPr>
              <a:t>)</a:t>
            </a:r>
            <a:r>
              <a:rPr lang="ja-JP" altLang="en-US" sz="2800" dirty="0" smtClean="0">
                <a:latin typeface="+mn-lt"/>
                <a:ea typeface="+mn-ea"/>
              </a:rPr>
              <a:t> とは</a:t>
            </a:r>
          </a:p>
        </p:txBody>
      </p:sp>
      <p:grpSp>
        <p:nvGrpSpPr>
          <p:cNvPr id="747549" name="Group 29"/>
          <p:cNvGrpSpPr>
            <a:grpSpLocks/>
          </p:cNvGrpSpPr>
          <p:nvPr/>
        </p:nvGrpSpPr>
        <p:grpSpPr bwMode="auto">
          <a:xfrm>
            <a:off x="685800" y="1752600"/>
            <a:ext cx="7754938" cy="2649538"/>
            <a:chOff x="432" y="1104"/>
            <a:chExt cx="4885" cy="1669"/>
          </a:xfrm>
        </p:grpSpPr>
        <p:cxnSp>
          <p:nvCxnSpPr>
            <p:cNvPr id="5" name="直線コネクタ 4"/>
            <p:cNvCxnSpPr/>
            <p:nvPr/>
          </p:nvCxnSpPr>
          <p:spPr>
            <a:xfrm>
              <a:off x="432" y="1104"/>
              <a:ext cx="14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 name="直線コネクタ 5"/>
            <p:cNvCxnSpPr/>
            <p:nvPr/>
          </p:nvCxnSpPr>
          <p:spPr>
            <a:xfrm rot="5400000" flipH="1" flipV="1">
              <a:off x="1039" y="1217"/>
              <a:ext cx="225"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445" y="1357"/>
              <a:ext cx="1440" cy="31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ja-JP" altLang="en-US" sz="1800" smtClean="0">
                  <a:solidFill>
                    <a:schemeClr val="bg1"/>
                  </a:solidFill>
                  <a:latin typeface="+mn-lt"/>
                </a:rPr>
                <a:t>非同期の</a:t>
              </a:r>
            </a:p>
          </p:txBody>
        </p:sp>
        <p:cxnSp>
          <p:nvCxnSpPr>
            <p:cNvPr id="14" name="直線コネクタ 13"/>
            <p:cNvCxnSpPr/>
            <p:nvPr/>
          </p:nvCxnSpPr>
          <p:spPr>
            <a:xfrm>
              <a:off x="2016" y="1104"/>
              <a:ext cx="10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flipH="1" flipV="1">
              <a:off x="1821" y="1779"/>
              <a:ext cx="13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445" y="1738"/>
              <a:ext cx="2569" cy="103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smtClean="0">
                  <a:solidFill>
                    <a:schemeClr val="bg1"/>
                  </a:solidFill>
                  <a:latin typeface="+mn-lt"/>
                </a:rPr>
                <a:t>JavaScript</a:t>
              </a:r>
            </a:p>
            <a:p>
              <a:pPr algn="ctr">
                <a:defRPr/>
              </a:pPr>
              <a:r>
                <a:rPr lang="ja-JP" altLang="en-US" sz="1800" dirty="0" smtClean="0">
                  <a:solidFill>
                    <a:schemeClr val="bg1"/>
                  </a:solidFill>
                  <a:latin typeface="+mn-lt"/>
                </a:rPr>
                <a:t>サーバーからダウンロードされ</a:t>
              </a:r>
            </a:p>
            <a:p>
              <a:pPr algn="ctr">
                <a:defRPr/>
              </a:pPr>
              <a:r>
                <a:rPr lang="ja-JP" altLang="en-US" sz="1800" dirty="0" smtClean="0">
                  <a:solidFill>
                    <a:schemeClr val="bg1"/>
                  </a:solidFill>
                  <a:latin typeface="+mn-lt"/>
                </a:rPr>
                <a:t>ブラウザ上で実行される</a:t>
              </a:r>
            </a:p>
            <a:p>
              <a:pPr algn="ctr">
                <a:defRPr/>
              </a:pPr>
              <a:r>
                <a:rPr lang="ja-JP" altLang="en-US" sz="1800" dirty="0" smtClean="0">
                  <a:solidFill>
                    <a:schemeClr val="bg1"/>
                  </a:solidFill>
                  <a:latin typeface="+mn-lt"/>
                </a:rPr>
                <a:t>スクリプト言語</a:t>
              </a:r>
            </a:p>
          </p:txBody>
        </p:sp>
        <p:cxnSp>
          <p:nvCxnSpPr>
            <p:cNvPr id="21" name="直線コネクタ 20"/>
            <p:cNvCxnSpPr/>
            <p:nvPr/>
          </p:nvCxnSpPr>
          <p:spPr>
            <a:xfrm>
              <a:off x="3360" y="1104"/>
              <a:ext cx="49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flipH="1" flipV="1">
              <a:off x="3288" y="1416"/>
              <a:ext cx="624"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3089" y="1739"/>
              <a:ext cx="2228" cy="102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000" dirty="0" err="1" smtClean="0">
                  <a:solidFill>
                    <a:schemeClr val="bg1"/>
                  </a:solidFill>
                  <a:latin typeface="+mn-lt"/>
                </a:rPr>
                <a:t>eXtensible</a:t>
              </a:r>
              <a:r>
                <a:rPr lang="ja-JP" altLang="en-US" sz="2000" dirty="0" smtClean="0">
                  <a:solidFill>
                    <a:schemeClr val="bg1"/>
                  </a:solidFill>
                  <a:latin typeface="+mn-lt"/>
                </a:rPr>
                <a:t> </a:t>
              </a:r>
              <a:r>
                <a:rPr lang="en-US" altLang="ja-JP" sz="2000" dirty="0" smtClean="0">
                  <a:solidFill>
                    <a:schemeClr val="bg1"/>
                  </a:solidFill>
                  <a:latin typeface="+mn-lt"/>
                </a:rPr>
                <a:t>Markup</a:t>
              </a:r>
              <a:r>
                <a:rPr lang="ja-JP" altLang="en-US" sz="2000" dirty="0" smtClean="0">
                  <a:solidFill>
                    <a:schemeClr val="bg1"/>
                  </a:solidFill>
                  <a:latin typeface="+mn-lt"/>
                </a:rPr>
                <a:t> </a:t>
              </a:r>
              <a:r>
                <a:rPr lang="en-US" altLang="ja-JP" sz="2000" dirty="0" smtClean="0">
                  <a:solidFill>
                    <a:schemeClr val="bg1"/>
                  </a:solidFill>
                  <a:latin typeface="+mn-lt"/>
                </a:rPr>
                <a:t>Language</a:t>
              </a:r>
            </a:p>
            <a:p>
              <a:pPr algn="ctr">
                <a:defRPr/>
              </a:pPr>
              <a:r>
                <a:rPr lang="ja-JP" altLang="en-US" sz="1800" dirty="0" smtClean="0">
                  <a:solidFill>
                    <a:schemeClr val="bg1"/>
                  </a:solidFill>
                  <a:latin typeface="+mn-lt"/>
                </a:rPr>
                <a:t>ユーザー独自の拡張が可能なマークアップ言語</a:t>
              </a:r>
            </a:p>
          </p:txBody>
        </p:sp>
      </p:grpSp>
      <p:sp>
        <p:nvSpPr>
          <p:cNvPr id="63491" name="Rectangle 25"/>
          <p:cNvSpPr>
            <a:spLocks noChangeArrowheads="1"/>
          </p:cNvSpPr>
          <p:nvPr/>
        </p:nvSpPr>
        <p:spPr bwMode="auto">
          <a:xfrm>
            <a:off x="685800" y="1196975"/>
            <a:ext cx="6728060" cy="523220"/>
          </a:xfrm>
          <a:prstGeom prst="rect">
            <a:avLst/>
          </a:prstGeom>
          <a:noFill/>
          <a:ln w="9525">
            <a:noFill/>
            <a:miter lim="800000"/>
            <a:headEnd/>
            <a:tailEnd/>
          </a:ln>
        </p:spPr>
        <p:txBody>
          <a:bodyPr wrap="none">
            <a:spAutoFit/>
          </a:bodyPr>
          <a:lstStyle/>
          <a:p>
            <a:r>
              <a:rPr lang="en-US" altLang="ja-JP" sz="2800" dirty="0">
                <a:solidFill>
                  <a:schemeClr val="accent1"/>
                </a:solidFill>
                <a:latin typeface="+mn-lt"/>
                <a:ea typeface="+mn-ea"/>
              </a:rPr>
              <a:t>Asynchronous  JavaScript  + XML</a:t>
            </a:r>
            <a:r>
              <a:rPr lang="ja-JP" altLang="en-US" sz="2800" dirty="0">
                <a:solidFill>
                  <a:schemeClr val="accent1"/>
                </a:solidFill>
                <a:latin typeface="+mn-lt"/>
                <a:ea typeface="+mn-ea"/>
              </a:rPr>
              <a:t> </a:t>
            </a:r>
            <a:r>
              <a:rPr lang="en-US" altLang="ja-JP" sz="2800" dirty="0">
                <a:solidFill>
                  <a:schemeClr val="accent1"/>
                </a:solidFill>
                <a:latin typeface="+mn-lt"/>
                <a:ea typeface="+mn-ea"/>
              </a:rPr>
              <a:t>= Ajax</a:t>
            </a:r>
            <a:endParaRPr lang="ja-JP" altLang="en-US" sz="2800" dirty="0">
              <a:solidFill>
                <a:schemeClr val="accent1"/>
              </a:solidFill>
              <a:latin typeface="+mn-lt"/>
              <a:ea typeface="+mn-ea"/>
            </a:endParaRPr>
          </a:p>
        </p:txBody>
      </p:sp>
      <p:sp>
        <p:nvSpPr>
          <p:cNvPr id="6" name="角丸四角形 5"/>
          <p:cNvSpPr/>
          <p:nvPr/>
        </p:nvSpPr>
        <p:spPr>
          <a:xfrm>
            <a:off x="727647" y="4509120"/>
            <a:ext cx="7703923" cy="1643063"/>
          </a:xfrm>
          <a:prstGeom prst="roundRect">
            <a:avLst>
              <a:gd name="adj" fmla="val 0"/>
            </a:avLst>
          </a:prstGeom>
          <a:solidFill>
            <a:schemeClr val="accent3"/>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smtClean="0">
                <a:solidFill>
                  <a:schemeClr val="bg1"/>
                </a:solidFill>
                <a:latin typeface="+mn-lt"/>
                <a:cs typeface="Arial" pitchFamily="34" charset="0"/>
              </a:rPr>
              <a:t>Web</a:t>
            </a:r>
            <a:r>
              <a:rPr lang="ja-JP" altLang="en-US" sz="2400" smtClean="0">
                <a:solidFill>
                  <a:schemeClr val="bg1"/>
                </a:solidFill>
                <a:latin typeface="+mn-lt"/>
                <a:cs typeface="Arial" pitchFamily="34" charset="0"/>
              </a:rPr>
              <a:t> ブラウザ単独で、</a:t>
            </a:r>
            <a:r>
              <a:rPr lang="en-US" altLang="ja-JP" sz="2400" smtClean="0">
                <a:solidFill>
                  <a:schemeClr val="bg1"/>
                </a:solidFill>
                <a:latin typeface="+mn-lt"/>
                <a:cs typeface="Arial" pitchFamily="34" charset="0"/>
              </a:rPr>
              <a:t>PC</a:t>
            </a:r>
            <a:r>
              <a:rPr lang="ja-JP" altLang="en-US" sz="2400" smtClean="0">
                <a:solidFill>
                  <a:schemeClr val="bg1"/>
                </a:solidFill>
                <a:latin typeface="+mn-lt"/>
                <a:cs typeface="Arial" pitchFamily="34" charset="0"/>
              </a:rPr>
              <a:t>にインストールされた</a:t>
            </a:r>
          </a:p>
          <a:p>
            <a:pPr algn="ctr">
              <a:defRPr/>
            </a:pPr>
            <a:r>
              <a:rPr lang="ja-JP" altLang="en-US" sz="2400" smtClean="0">
                <a:solidFill>
                  <a:schemeClr val="bg1"/>
                </a:solidFill>
                <a:latin typeface="+mn-lt"/>
                <a:cs typeface="Arial" pitchFamily="34" charset="0"/>
              </a:rPr>
              <a:t>アプリケーション並みの操作性を実現</a:t>
            </a:r>
          </a:p>
        </p:txBody>
      </p:sp>
      <p:sp>
        <p:nvSpPr>
          <p:cNvPr id="3" name="テキスト ボックス 2"/>
          <p:cNvSpPr txBox="1"/>
          <p:nvPr/>
        </p:nvSpPr>
        <p:spPr>
          <a:xfrm>
            <a:off x="5940152" y="6237312"/>
            <a:ext cx="2624436" cy="276999"/>
          </a:xfrm>
          <a:prstGeom prst="rect">
            <a:avLst/>
          </a:prstGeom>
          <a:noFill/>
        </p:spPr>
        <p:txBody>
          <a:bodyPr wrap="none" rtlCol="0">
            <a:spAutoFit/>
          </a:bodyPr>
          <a:lstStyle/>
          <a:p>
            <a:r>
              <a:rPr kumimoji="1" lang="ja-JP" altLang="en-US" sz="1200">
                <a:latin typeface="+mn-lt"/>
                <a:ea typeface="+mn-ea"/>
              </a:rPr>
              <a:t>＊</a:t>
            </a:r>
            <a:r>
              <a:rPr kumimoji="1" lang="en-US" altLang="ja-JP" sz="1200">
                <a:latin typeface="+mn-lt"/>
                <a:ea typeface="+mn-ea"/>
              </a:rPr>
              <a:t>Java</a:t>
            </a:r>
            <a:r>
              <a:rPr kumimoji="1" lang="ja-JP" altLang="en-US" sz="1200">
                <a:latin typeface="+mn-lt"/>
                <a:ea typeface="+mn-ea"/>
              </a:rPr>
              <a:t>と</a:t>
            </a:r>
            <a:r>
              <a:rPr kumimoji="1" lang="en-US" altLang="ja-JP" sz="1200">
                <a:latin typeface="+mn-lt"/>
                <a:ea typeface="+mn-ea"/>
              </a:rPr>
              <a:t>JavaScript</a:t>
            </a:r>
            <a:r>
              <a:rPr kumimoji="1" lang="ja-JP" altLang="en-US" sz="1200">
                <a:latin typeface="+mn-lt"/>
                <a:ea typeface="+mn-ea"/>
              </a:rPr>
              <a:t>は違うものです</a:t>
            </a:r>
            <a:endParaRPr kumimoji="1" lang="en-US" altLang="ja-JP" sz="1200">
              <a:latin typeface="+mn-lt"/>
              <a:ea typeface="+mn-ea"/>
            </a:endParaRPr>
          </a:p>
        </p:txBody>
      </p:sp>
    </p:spTree>
    <p:extLst>
      <p:ext uri="{BB962C8B-B14F-4D97-AF65-F5344CB8AC3E}">
        <p14:creationId xmlns:p14="http://schemas.microsoft.com/office/powerpoint/2010/main" val="40385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47549"/>
                                        </p:tgtEl>
                                        <p:attrNameLst>
                                          <p:attrName>style.visibility</p:attrName>
                                        </p:attrNameLst>
                                      </p:cBhvr>
                                      <p:to>
                                        <p:strVal val="visible"/>
                                      </p:to>
                                    </p:set>
                                    <p:animEffect transition="in" filter="wipe(up)">
                                      <p:cBhvr>
                                        <p:cTn id="7" dur="500"/>
                                        <p:tgtEl>
                                          <p:spTgt spid="7475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219673" y="228600"/>
            <a:ext cx="8131175" cy="423863"/>
          </a:xfrm>
        </p:spPr>
        <p:txBody>
          <a:bodyPr/>
          <a:lstStyle/>
          <a:p>
            <a:pPr eaLnBrk="1" hangingPunct="1"/>
            <a:r>
              <a:rPr lang="en-US" altLang="ja-JP" sz="2800" smtClean="0">
                <a:ea typeface="ＭＳ Ｐゴシック" pitchFamily="50" charset="-128"/>
              </a:rPr>
              <a:t>iPhone</a:t>
            </a:r>
            <a:r>
              <a:rPr lang="ja-JP" altLang="en-US" sz="2800" smtClean="0">
                <a:ea typeface="ＭＳ Ｐゴシック" pitchFamily="50" charset="-128"/>
              </a:rPr>
              <a:t>は何を変えたのか？</a:t>
            </a:r>
            <a:endParaRPr lang="ja-JP" altLang="en-US" sz="2800" dirty="0" smtClean="0">
              <a:ea typeface="ＭＳ Ｐゴシック" pitchFamily="50" charset="-128"/>
            </a:endParaRPr>
          </a:p>
        </p:txBody>
      </p:sp>
      <p:sp>
        <p:nvSpPr>
          <p:cNvPr id="41" name="角丸四角形 40"/>
          <p:cNvSpPr/>
          <p:nvPr/>
        </p:nvSpPr>
        <p:spPr>
          <a:xfrm>
            <a:off x="5943921" y="1108771"/>
            <a:ext cx="2561481" cy="432048"/>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rPr>
              <a:t>iPhone</a:t>
            </a:r>
            <a:endParaRPr lang="en-US" altLang="ja-JP" sz="2000" dirty="0">
              <a:solidFill>
                <a:schemeClr val="bg1"/>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573" y="1967565"/>
            <a:ext cx="1296144" cy="95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角丸四角形 17"/>
          <p:cNvSpPr/>
          <p:nvPr/>
        </p:nvSpPr>
        <p:spPr>
          <a:xfrm>
            <a:off x="3242097" y="1108771"/>
            <a:ext cx="2561481" cy="432048"/>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ガラケー</a:t>
            </a:r>
            <a:endParaRPr lang="en-US" altLang="ja-JP" sz="2000" dirty="0">
              <a:solidFill>
                <a:schemeClr val="bg1"/>
              </a:solidFill>
            </a:endParaRPr>
          </a:p>
        </p:txBody>
      </p:sp>
      <p:sp>
        <p:nvSpPr>
          <p:cNvPr id="19" name="角丸四角形 18"/>
          <p:cNvSpPr/>
          <p:nvPr/>
        </p:nvSpPr>
        <p:spPr>
          <a:xfrm>
            <a:off x="562398" y="1108771"/>
            <a:ext cx="2561481" cy="432048"/>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rPr>
              <a:t>旧</a:t>
            </a:r>
            <a:r>
              <a:rPr lang="ja-JP" altLang="en-US" sz="2000" dirty="0" smtClean="0">
                <a:solidFill>
                  <a:schemeClr val="bg1"/>
                </a:solidFill>
              </a:rPr>
              <a:t>スマートフォン</a:t>
            </a:r>
            <a:endParaRPr lang="en-US" altLang="ja-JP" sz="2000" dirty="0">
              <a:solidFill>
                <a:schemeClr val="bg1"/>
              </a:solidFill>
            </a:endParaRPr>
          </a:p>
        </p:txBody>
      </p:sp>
      <p:sp>
        <p:nvSpPr>
          <p:cNvPr id="20" name="角丸四角形 19"/>
          <p:cNvSpPr/>
          <p:nvPr/>
        </p:nvSpPr>
        <p:spPr>
          <a:xfrm>
            <a:off x="5943920" y="3356992"/>
            <a:ext cx="2561481" cy="648072"/>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bg1"/>
                </a:solidFill>
              </a:rPr>
              <a:t>インターネットとの親和性</a:t>
            </a:r>
            <a:endParaRPr lang="en-US" altLang="ja-JP" sz="1400" dirty="0">
              <a:solidFill>
                <a:schemeClr val="bg1"/>
              </a:solidFill>
            </a:endParaRPr>
          </a:p>
          <a:p>
            <a:pPr algn="ctr">
              <a:defRPr/>
            </a:pPr>
            <a:r>
              <a:rPr lang="ja-JP" altLang="en-US" sz="1400" dirty="0">
                <a:solidFill>
                  <a:schemeClr val="bg1"/>
                </a:solidFill>
              </a:rPr>
              <a:t>高</a:t>
            </a:r>
            <a:endParaRPr lang="en-US" altLang="ja-JP" sz="1400" dirty="0">
              <a:solidFill>
                <a:schemeClr val="bg1"/>
              </a:solidFill>
            </a:endParaRPr>
          </a:p>
        </p:txBody>
      </p:sp>
      <p:sp>
        <p:nvSpPr>
          <p:cNvPr id="21" name="角丸四角形 20"/>
          <p:cNvSpPr/>
          <p:nvPr/>
        </p:nvSpPr>
        <p:spPr>
          <a:xfrm>
            <a:off x="3242096" y="3356992"/>
            <a:ext cx="2561481" cy="648072"/>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bg1"/>
                </a:solidFill>
              </a:rPr>
              <a:t>インターネットとの親和性</a:t>
            </a:r>
            <a:endParaRPr lang="en-US" altLang="ja-JP" sz="1400" dirty="0">
              <a:solidFill>
                <a:schemeClr val="bg1"/>
              </a:solidFill>
            </a:endParaRPr>
          </a:p>
          <a:p>
            <a:pPr algn="ctr">
              <a:defRPr/>
            </a:pPr>
            <a:r>
              <a:rPr lang="ja-JP" altLang="en-US" sz="1400" dirty="0" smtClean="0">
                <a:solidFill>
                  <a:schemeClr val="bg1"/>
                </a:solidFill>
              </a:rPr>
              <a:t>中</a:t>
            </a:r>
            <a:endParaRPr lang="en-US" altLang="ja-JP" sz="1400" dirty="0">
              <a:solidFill>
                <a:schemeClr val="bg1"/>
              </a:solidFill>
            </a:endParaRPr>
          </a:p>
        </p:txBody>
      </p:sp>
      <p:sp>
        <p:nvSpPr>
          <p:cNvPr id="22" name="角丸四角形 21"/>
          <p:cNvSpPr/>
          <p:nvPr/>
        </p:nvSpPr>
        <p:spPr>
          <a:xfrm>
            <a:off x="562397" y="3356992"/>
            <a:ext cx="2561481" cy="648072"/>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smtClean="0">
                <a:solidFill>
                  <a:schemeClr val="bg1"/>
                </a:solidFill>
              </a:rPr>
              <a:t>インターネットとの親和性</a:t>
            </a:r>
            <a:endParaRPr lang="en-US" altLang="ja-JP" sz="1400" dirty="0" smtClean="0">
              <a:solidFill>
                <a:schemeClr val="bg1"/>
              </a:solidFill>
            </a:endParaRPr>
          </a:p>
          <a:p>
            <a:pPr algn="ctr">
              <a:defRPr/>
            </a:pPr>
            <a:r>
              <a:rPr lang="ja-JP" altLang="en-US" sz="1400" dirty="0">
                <a:solidFill>
                  <a:schemeClr val="bg1"/>
                </a:solidFill>
              </a:rPr>
              <a:t>低</a:t>
            </a:r>
            <a:endParaRPr lang="en-US" altLang="ja-JP" sz="1400" dirty="0">
              <a:solidFill>
                <a:schemeClr val="bg1"/>
              </a:solidFill>
            </a:endParaRPr>
          </a:p>
        </p:txBody>
      </p:sp>
      <p:sp>
        <p:nvSpPr>
          <p:cNvPr id="23" name="角丸四角形 22"/>
          <p:cNvSpPr/>
          <p:nvPr/>
        </p:nvSpPr>
        <p:spPr>
          <a:xfrm>
            <a:off x="5927523" y="4077072"/>
            <a:ext cx="2561481" cy="432048"/>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rPr>
              <a:t>HTML/JavaScript</a:t>
            </a:r>
            <a:endParaRPr lang="en-US" altLang="ja-JP" sz="2000" dirty="0">
              <a:solidFill>
                <a:schemeClr val="bg1"/>
              </a:solidFill>
            </a:endParaRPr>
          </a:p>
        </p:txBody>
      </p:sp>
      <p:sp>
        <p:nvSpPr>
          <p:cNvPr id="24" name="角丸四角形 23"/>
          <p:cNvSpPr/>
          <p:nvPr/>
        </p:nvSpPr>
        <p:spPr>
          <a:xfrm>
            <a:off x="3225699" y="4077072"/>
            <a:ext cx="2561481" cy="432048"/>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err="1">
                <a:solidFill>
                  <a:schemeClr val="bg1"/>
                </a:solidFill>
              </a:rPr>
              <a:t>c</a:t>
            </a:r>
            <a:r>
              <a:rPr lang="en-US" altLang="ja-JP" sz="2000" dirty="0" err="1" smtClean="0">
                <a:solidFill>
                  <a:schemeClr val="bg1"/>
                </a:solidFill>
              </a:rPr>
              <a:t>HTML</a:t>
            </a:r>
            <a:endParaRPr lang="en-US" altLang="ja-JP" sz="2000" dirty="0">
              <a:solidFill>
                <a:schemeClr val="bg1"/>
              </a:solidFill>
            </a:endParaRPr>
          </a:p>
        </p:txBody>
      </p:sp>
      <p:sp>
        <p:nvSpPr>
          <p:cNvPr id="25" name="角丸四角形 24"/>
          <p:cNvSpPr/>
          <p:nvPr/>
        </p:nvSpPr>
        <p:spPr>
          <a:xfrm>
            <a:off x="546000" y="4077072"/>
            <a:ext cx="2561481" cy="432048"/>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rPr>
              <a:t>WML</a:t>
            </a:r>
            <a:endParaRPr lang="en-US" altLang="ja-JP" sz="2000" dirty="0">
              <a:solidFill>
                <a:schemeClr val="bg1"/>
              </a:solidFill>
            </a:endParaRPr>
          </a:p>
        </p:txBody>
      </p:sp>
      <p:sp>
        <p:nvSpPr>
          <p:cNvPr id="26" name="角丸四角形 25"/>
          <p:cNvSpPr/>
          <p:nvPr/>
        </p:nvSpPr>
        <p:spPr>
          <a:xfrm>
            <a:off x="5927522" y="5085184"/>
            <a:ext cx="2561481" cy="432048"/>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タッチスクリーン</a:t>
            </a:r>
            <a:endParaRPr lang="en-US" altLang="ja-JP" sz="2000" dirty="0">
              <a:solidFill>
                <a:schemeClr val="bg1"/>
              </a:solidFill>
            </a:endParaRPr>
          </a:p>
        </p:txBody>
      </p:sp>
      <p:sp>
        <p:nvSpPr>
          <p:cNvPr id="27" name="角丸四角形 26"/>
          <p:cNvSpPr/>
          <p:nvPr/>
        </p:nvSpPr>
        <p:spPr>
          <a:xfrm>
            <a:off x="3225698" y="5085184"/>
            <a:ext cx="2561481" cy="432048"/>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テンキー</a:t>
            </a:r>
            <a:endParaRPr lang="en-US" altLang="ja-JP" sz="2000" dirty="0">
              <a:solidFill>
                <a:schemeClr val="bg1"/>
              </a:solidFill>
            </a:endParaRPr>
          </a:p>
        </p:txBody>
      </p:sp>
      <p:sp>
        <p:nvSpPr>
          <p:cNvPr id="28" name="角丸四角形 27"/>
          <p:cNvSpPr/>
          <p:nvPr/>
        </p:nvSpPr>
        <p:spPr>
          <a:xfrm>
            <a:off x="545999" y="5085184"/>
            <a:ext cx="2561481" cy="432048"/>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物理キーボード</a:t>
            </a:r>
            <a:endParaRPr lang="en-US" altLang="ja-JP" sz="2000" dirty="0">
              <a:solidFill>
                <a:schemeClr val="bg1"/>
              </a:solidFill>
            </a:endParaRPr>
          </a:p>
        </p:txBody>
      </p:sp>
      <p:sp>
        <p:nvSpPr>
          <p:cNvPr id="30" name="角丸四角形 29"/>
          <p:cNvSpPr/>
          <p:nvPr/>
        </p:nvSpPr>
        <p:spPr>
          <a:xfrm>
            <a:off x="3225697" y="5589240"/>
            <a:ext cx="5256859" cy="432048"/>
          </a:xfrm>
          <a:prstGeom prst="roundRect">
            <a:avLst>
              <a:gd name="adj" fmla="val 7657"/>
            </a:avLst>
          </a:prstGeom>
          <a:solidFill>
            <a:srgbClr val="FF993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高度に管理された</a:t>
            </a:r>
            <a:r>
              <a:rPr lang="en-US" altLang="ja-JP" sz="2000" dirty="0" smtClean="0">
                <a:solidFill>
                  <a:schemeClr val="bg1"/>
                </a:solidFill>
              </a:rPr>
              <a:t>UX</a:t>
            </a:r>
            <a:endParaRPr lang="en-US" altLang="ja-JP" sz="2000" dirty="0">
              <a:solidFill>
                <a:schemeClr val="bg1"/>
              </a:solidFill>
            </a:endParaRPr>
          </a:p>
        </p:txBody>
      </p:sp>
      <p:sp>
        <p:nvSpPr>
          <p:cNvPr id="31" name="角丸四角形 30"/>
          <p:cNvSpPr/>
          <p:nvPr/>
        </p:nvSpPr>
        <p:spPr>
          <a:xfrm>
            <a:off x="545998" y="5589240"/>
            <a:ext cx="2561481" cy="432048"/>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rPr>
              <a:t>UX</a:t>
            </a:r>
            <a:r>
              <a:rPr lang="ja-JP" altLang="en-US" sz="2000" dirty="0" err="1" smtClean="0">
                <a:solidFill>
                  <a:schemeClr val="bg1"/>
                </a:solidFill>
              </a:rPr>
              <a:t>への</a:t>
            </a:r>
            <a:r>
              <a:rPr lang="ja-JP" altLang="en-US" sz="2000" dirty="0" smtClean="0">
                <a:solidFill>
                  <a:schemeClr val="bg1"/>
                </a:solidFill>
              </a:rPr>
              <a:t>配慮無し</a:t>
            </a:r>
            <a:endParaRPr lang="en-US" altLang="ja-JP" sz="2000" dirty="0">
              <a:solidFill>
                <a:schemeClr val="bg1"/>
              </a:solidFill>
            </a:endParaRPr>
          </a:p>
        </p:txBody>
      </p:sp>
      <p:sp>
        <p:nvSpPr>
          <p:cNvPr id="32" name="角丸四角形 31"/>
          <p:cNvSpPr/>
          <p:nvPr/>
        </p:nvSpPr>
        <p:spPr>
          <a:xfrm>
            <a:off x="5921763" y="4581128"/>
            <a:ext cx="2561481" cy="432048"/>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アプリ管理　中</a:t>
            </a:r>
            <a:endParaRPr lang="en-US" altLang="ja-JP" sz="2000" dirty="0">
              <a:solidFill>
                <a:schemeClr val="bg1"/>
              </a:solidFill>
            </a:endParaRPr>
          </a:p>
        </p:txBody>
      </p:sp>
      <p:sp>
        <p:nvSpPr>
          <p:cNvPr id="33" name="角丸四角形 32"/>
          <p:cNvSpPr/>
          <p:nvPr/>
        </p:nvSpPr>
        <p:spPr>
          <a:xfrm>
            <a:off x="3219939" y="4581128"/>
            <a:ext cx="2561481" cy="432048"/>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アプリ管理　強</a:t>
            </a:r>
            <a:endParaRPr lang="en-US" altLang="ja-JP" sz="2000" dirty="0">
              <a:solidFill>
                <a:schemeClr val="bg1"/>
              </a:solidFill>
            </a:endParaRPr>
          </a:p>
        </p:txBody>
      </p:sp>
      <p:sp>
        <p:nvSpPr>
          <p:cNvPr id="34" name="角丸四角形 33"/>
          <p:cNvSpPr/>
          <p:nvPr/>
        </p:nvSpPr>
        <p:spPr>
          <a:xfrm>
            <a:off x="540240" y="4581128"/>
            <a:ext cx="2561481" cy="432048"/>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アプリ管理主体無し</a:t>
            </a:r>
            <a:endParaRPr lang="en-US" altLang="ja-JP" sz="2000" dirty="0">
              <a:solidFill>
                <a:schemeClr val="bg1"/>
              </a:solidFill>
            </a:endParaRPr>
          </a:p>
        </p:txBody>
      </p:sp>
      <p:sp>
        <p:nvSpPr>
          <p:cNvPr id="35" name="角丸四角形 34"/>
          <p:cNvSpPr/>
          <p:nvPr/>
        </p:nvSpPr>
        <p:spPr>
          <a:xfrm>
            <a:off x="5921075" y="6093296"/>
            <a:ext cx="2561481" cy="432048"/>
          </a:xfrm>
          <a:prstGeom prst="roundRect">
            <a:avLst>
              <a:gd name="adj" fmla="val 7657"/>
            </a:avLst>
          </a:prstGeom>
          <a:solidFill>
            <a:srgbClr val="C0000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持ち歩ける</a:t>
            </a:r>
            <a:r>
              <a:rPr lang="en-US" altLang="ja-JP" sz="2000" dirty="0" smtClean="0">
                <a:solidFill>
                  <a:schemeClr val="bg1"/>
                </a:solidFill>
              </a:rPr>
              <a:t>PC</a:t>
            </a:r>
            <a:endParaRPr lang="en-US" altLang="ja-JP" sz="2000" dirty="0">
              <a:solidFill>
                <a:schemeClr val="bg1"/>
              </a:solidFill>
            </a:endParaRPr>
          </a:p>
        </p:txBody>
      </p:sp>
      <p:sp>
        <p:nvSpPr>
          <p:cNvPr id="37" name="角丸四角形 36"/>
          <p:cNvSpPr/>
          <p:nvPr/>
        </p:nvSpPr>
        <p:spPr>
          <a:xfrm>
            <a:off x="539552" y="6093296"/>
            <a:ext cx="5241868" cy="432048"/>
          </a:xfrm>
          <a:prstGeom prst="roundRect">
            <a:avLst>
              <a:gd name="adj" fmla="val 7657"/>
            </a:avLst>
          </a:prstGeom>
          <a:solidFill>
            <a:srgbClr val="C0000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高機能な携帯電話</a:t>
            </a:r>
            <a:endParaRPr lang="en-US" altLang="ja-JP" sz="2000" dirty="0">
              <a:solidFill>
                <a:schemeClr val="bg1"/>
              </a:solidFill>
            </a:endParaRPr>
          </a:p>
        </p:txBody>
      </p:sp>
      <p:pic>
        <p:nvPicPr>
          <p:cNvPr id="1026" name="Picture 2" descr="http://www.blogcdn.com/www.engadget.com/media/2010/09/10x0914nojar3ur5e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898" y="2027441"/>
            <a:ext cx="1478163" cy="837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ivedoor.blogimg.jp/metalmooon/imgs/7/c/7c1f04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3174" y="1634940"/>
            <a:ext cx="2539324" cy="162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2871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0-#ppt_w/2"/>
                                          </p:val>
                                        </p:tav>
                                        <p:tav tm="100000">
                                          <p:val>
                                            <p:strVal val="#ppt_x"/>
                                          </p:val>
                                        </p:tav>
                                      </p:tavLst>
                                    </p:anim>
                                    <p:anim calcmode="lin" valueType="num">
                                      <p:cBhvr additive="base">
                                        <p:cTn id="12" dur="500" fill="hold"/>
                                        <p:tgtEl>
                                          <p:spTgt spid="205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0-#ppt_w/2"/>
                                          </p:val>
                                        </p:tav>
                                        <p:tav tm="100000">
                                          <p:val>
                                            <p:strVal val="#ppt_x"/>
                                          </p:val>
                                        </p:tav>
                                      </p:tavLst>
                                    </p:anim>
                                    <p:anim calcmode="lin" valueType="num">
                                      <p:cBhvr additive="base">
                                        <p:cTn id="24" dur="500" fill="hold"/>
                                        <p:tgtEl>
                                          <p:spTgt spid="102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500" fill="hold"/>
                                        <p:tgtEl>
                                          <p:spTgt spid="1028"/>
                                        </p:tgtEl>
                                        <p:attrNameLst>
                                          <p:attrName>ppt_x</p:attrName>
                                        </p:attrNameLst>
                                      </p:cBhvr>
                                      <p:tavLst>
                                        <p:tav tm="0">
                                          <p:val>
                                            <p:strVal val="0-#ppt_w/2"/>
                                          </p:val>
                                        </p:tav>
                                        <p:tav tm="100000">
                                          <p:val>
                                            <p:strVal val="#ppt_x"/>
                                          </p:val>
                                        </p:tav>
                                      </p:tavLst>
                                    </p:anim>
                                    <p:anim calcmode="lin" valueType="num">
                                      <p:cBhvr additive="base">
                                        <p:cTn id="2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0-#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0-#ppt_w/2"/>
                                          </p:val>
                                        </p:tav>
                                        <p:tav tm="100000">
                                          <p:val>
                                            <p:strVal val="#ppt_x"/>
                                          </p:val>
                                        </p:tav>
                                      </p:tavLst>
                                    </p:anim>
                                    <p:anim calcmode="lin" valueType="num">
                                      <p:cBhvr additive="base">
                                        <p:cTn id="46" dur="5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0-#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0-#ppt_w/2"/>
                                          </p:val>
                                        </p:tav>
                                        <p:tav tm="100000">
                                          <p:val>
                                            <p:strVal val="#ppt_x"/>
                                          </p:val>
                                        </p:tav>
                                      </p:tavLst>
                                    </p:anim>
                                    <p:anim calcmode="lin" valueType="num">
                                      <p:cBhvr additive="base">
                                        <p:cTn id="54" dur="500" fill="hold"/>
                                        <p:tgtEl>
                                          <p:spTgt spid="2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0-#ppt_w/2"/>
                                          </p:val>
                                        </p:tav>
                                        <p:tav tm="100000">
                                          <p:val>
                                            <p:strVal val="#ppt_x"/>
                                          </p:val>
                                        </p:tav>
                                      </p:tavLst>
                                    </p:anim>
                                    <p:anim calcmode="lin" valueType="num">
                                      <p:cBhvr additive="base">
                                        <p:cTn id="58" dur="500" fill="hold"/>
                                        <p:tgtEl>
                                          <p:spTgt spid="26"/>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0-#ppt_w/2"/>
                                          </p:val>
                                        </p:tav>
                                        <p:tav tm="100000">
                                          <p:val>
                                            <p:strVal val="#ppt_x"/>
                                          </p:val>
                                        </p:tav>
                                      </p:tavLst>
                                    </p:anim>
                                    <p:anim calcmode="lin" valueType="num">
                                      <p:cBhvr additive="base">
                                        <p:cTn id="62" dur="500" fill="hold"/>
                                        <p:tgtEl>
                                          <p:spTgt spid="27"/>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0-#ppt_w/2"/>
                                          </p:val>
                                        </p:tav>
                                        <p:tav tm="100000">
                                          <p:val>
                                            <p:strVal val="#ppt_x"/>
                                          </p:val>
                                        </p:tav>
                                      </p:tavLst>
                                    </p:anim>
                                    <p:anim calcmode="lin" valueType="num">
                                      <p:cBhvr additive="base">
                                        <p:cTn id="66" dur="500" fill="hold"/>
                                        <p:tgtEl>
                                          <p:spTgt spid="28"/>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0-#ppt_w/2"/>
                                          </p:val>
                                        </p:tav>
                                        <p:tav tm="100000">
                                          <p:val>
                                            <p:strVal val="#ppt_x"/>
                                          </p:val>
                                        </p:tav>
                                      </p:tavLst>
                                    </p:anim>
                                    <p:anim calcmode="lin" valueType="num">
                                      <p:cBhvr additive="base">
                                        <p:cTn id="70" dur="500" fill="hold"/>
                                        <p:tgtEl>
                                          <p:spTgt spid="30"/>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0-#ppt_w/2"/>
                                          </p:val>
                                        </p:tav>
                                        <p:tav tm="100000">
                                          <p:val>
                                            <p:strVal val="#ppt_x"/>
                                          </p:val>
                                        </p:tav>
                                      </p:tavLst>
                                    </p:anim>
                                    <p:anim calcmode="lin" valueType="num">
                                      <p:cBhvr additive="base">
                                        <p:cTn id="74" dur="50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0-#ppt_w/2"/>
                                          </p:val>
                                        </p:tav>
                                        <p:tav tm="100000">
                                          <p:val>
                                            <p:strVal val="#ppt_x"/>
                                          </p:val>
                                        </p:tav>
                                      </p:tavLst>
                                    </p:anim>
                                    <p:anim calcmode="lin" valueType="num">
                                      <p:cBhvr additive="base">
                                        <p:cTn id="78" dur="500" fill="hold"/>
                                        <p:tgtEl>
                                          <p:spTgt spid="32"/>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0-#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0-#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0-#ppt_w/2"/>
                                          </p:val>
                                        </p:tav>
                                        <p:tav tm="100000">
                                          <p:val>
                                            <p:strVal val="#ppt_x"/>
                                          </p:val>
                                        </p:tav>
                                      </p:tavLst>
                                    </p:anim>
                                    <p:anim calcmode="lin" valueType="num">
                                      <p:cBhvr additive="base">
                                        <p:cTn id="90" dur="500" fill="hold"/>
                                        <p:tgtEl>
                                          <p:spTgt spid="35"/>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additive="base">
                                        <p:cTn id="93" dur="500" fill="hold"/>
                                        <p:tgtEl>
                                          <p:spTgt spid="37"/>
                                        </p:tgtEl>
                                        <p:attrNameLst>
                                          <p:attrName>ppt_x</p:attrName>
                                        </p:attrNameLst>
                                      </p:cBhvr>
                                      <p:tavLst>
                                        <p:tav tm="0">
                                          <p:val>
                                            <p:strVal val="0-#ppt_w/2"/>
                                          </p:val>
                                        </p:tav>
                                        <p:tav tm="100000">
                                          <p:val>
                                            <p:strVal val="#ppt_x"/>
                                          </p:val>
                                        </p:tav>
                                      </p:tavLst>
                                    </p:anim>
                                    <p:anim calcmode="lin" valueType="num">
                                      <p:cBhvr additive="base">
                                        <p:cTn id="9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1" grpId="0" animBg="1"/>
      <p:bldP spid="32" grpId="0" animBg="1"/>
      <p:bldP spid="33" grpId="0" animBg="1"/>
      <p:bldP spid="34" grpId="0" animBg="1"/>
      <p:bldP spid="35" grpId="0" animBg="1"/>
      <p:bldP spid="3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矢印 1"/>
          <p:cNvSpPr/>
          <p:nvPr/>
        </p:nvSpPr>
        <p:spPr bwMode="auto">
          <a:xfrm>
            <a:off x="1500167" y="1319042"/>
            <a:ext cx="928693" cy="871306"/>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9" name="下矢印 28"/>
          <p:cNvSpPr/>
          <p:nvPr/>
        </p:nvSpPr>
        <p:spPr bwMode="auto">
          <a:xfrm>
            <a:off x="6465122" y="1320768"/>
            <a:ext cx="928693" cy="871306"/>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218" name="タイトル 1"/>
          <p:cNvSpPr>
            <a:spLocks noGrp="1"/>
          </p:cNvSpPr>
          <p:nvPr>
            <p:ph type="title"/>
          </p:nvPr>
        </p:nvSpPr>
        <p:spPr>
          <a:xfrm>
            <a:off x="152400" y="152400"/>
            <a:ext cx="8812088" cy="533400"/>
          </a:xfrm>
        </p:spPr>
        <p:txBody>
          <a:bodyPr/>
          <a:lstStyle/>
          <a:p>
            <a:r>
              <a:rPr lang="en-US" altLang="ja-JP" sz="2800" dirty="0" smtClean="0"/>
              <a:t>Azure</a:t>
            </a:r>
            <a:r>
              <a:rPr lang="ja-JP" altLang="en-US" sz="2800" dirty="0" smtClean="0"/>
              <a:t>は</a:t>
            </a:r>
            <a:r>
              <a:rPr lang="en-US" altLang="ja-JP" sz="2800" dirty="0" smtClean="0"/>
              <a:t>Windows Server</a:t>
            </a:r>
            <a:r>
              <a:rPr lang="ja-JP" altLang="en-US" sz="2800" dirty="0" smtClean="0"/>
              <a:t>ベースのクラウドサービス</a:t>
            </a:r>
          </a:p>
        </p:txBody>
      </p:sp>
      <p:sp>
        <p:nvSpPr>
          <p:cNvPr id="4" name="AutoShape 7"/>
          <p:cNvSpPr>
            <a:spLocks noChangeArrowheads="1"/>
          </p:cNvSpPr>
          <p:nvPr/>
        </p:nvSpPr>
        <p:spPr bwMode="auto">
          <a:xfrm>
            <a:off x="5143500" y="2190348"/>
            <a:ext cx="3571875" cy="3361556"/>
          </a:xfrm>
          <a:prstGeom prst="roundRect">
            <a:avLst>
              <a:gd name="adj" fmla="val 3022"/>
            </a:avLst>
          </a:prstGeom>
          <a:solidFill>
            <a:srgbClr val="0070C0"/>
          </a:solidFill>
          <a:ln w="38100" algn="ctr">
            <a:noFill/>
            <a:round/>
            <a:headEnd/>
            <a:tailEnd/>
          </a:ln>
        </p:spPr>
        <p:txBody>
          <a:bodyPr wrap="none" anchor="b"/>
          <a:lstStyle/>
          <a:p>
            <a:pPr algn="ctr">
              <a:defRPr/>
            </a:pPr>
            <a:r>
              <a:rPr lang="ja-JP" altLang="en-US" b="1" dirty="0">
                <a:solidFill>
                  <a:schemeClr val="bg1"/>
                </a:solidFill>
                <a:latin typeface="HGP創英角ｺﾞｼｯｸUB" pitchFamily="50" charset="-128"/>
                <a:ea typeface="HGP創英角ｺﾞｼｯｸUB" pitchFamily="50" charset="-128"/>
              </a:rPr>
              <a:t>クラウド</a:t>
            </a:r>
            <a:endParaRPr lang="en-US" altLang="ja-JP" b="1" dirty="0">
              <a:solidFill>
                <a:schemeClr val="bg1"/>
              </a:solidFill>
              <a:latin typeface="HGP創英角ｺﾞｼｯｸUB" pitchFamily="50" charset="-128"/>
              <a:ea typeface="HGP創英角ｺﾞｼｯｸUB" pitchFamily="50" charset="-128"/>
            </a:endParaRPr>
          </a:p>
        </p:txBody>
      </p:sp>
      <p:sp>
        <p:nvSpPr>
          <p:cNvPr id="5" name="AutoShape 7"/>
          <p:cNvSpPr>
            <a:spLocks noChangeArrowheads="1"/>
          </p:cNvSpPr>
          <p:nvPr/>
        </p:nvSpPr>
        <p:spPr bwMode="auto">
          <a:xfrm>
            <a:off x="5357847" y="4623225"/>
            <a:ext cx="3143244" cy="466720"/>
          </a:xfrm>
          <a:prstGeom prst="roundRect">
            <a:avLst>
              <a:gd name="adj" fmla="val 16667"/>
            </a:avLst>
          </a:prstGeom>
          <a:solidFill>
            <a:srgbClr val="4168A7"/>
          </a:solidFill>
          <a:ln w="38100" algn="ctr">
            <a:noFill/>
            <a:round/>
            <a:headEnd/>
            <a:tailEnd/>
          </a:ln>
        </p:spPr>
        <p:txBody>
          <a:bodyPr wrap="none" anchor="ctr"/>
          <a:lstStyle/>
          <a:p>
            <a:pPr algn="ctr">
              <a:defRPr/>
            </a:pPr>
            <a:r>
              <a:rPr lang="en-US" altLang="ja-JP" dirty="0">
                <a:solidFill>
                  <a:schemeClr val="bg1"/>
                </a:solidFill>
                <a:latin typeface="+mn-lt"/>
                <a:ea typeface="+mn-ea"/>
              </a:rPr>
              <a:t>Windows</a:t>
            </a:r>
            <a:r>
              <a:rPr lang="ja-JP" altLang="en-US" dirty="0">
                <a:solidFill>
                  <a:schemeClr val="bg1"/>
                </a:solidFill>
                <a:latin typeface="+mn-lt"/>
                <a:ea typeface="+mn-ea"/>
              </a:rPr>
              <a:t> </a:t>
            </a:r>
            <a:r>
              <a:rPr lang="en-US" altLang="ja-JP" dirty="0">
                <a:solidFill>
                  <a:schemeClr val="bg1"/>
                </a:solidFill>
                <a:latin typeface="+mn-lt"/>
                <a:ea typeface="+mn-ea"/>
              </a:rPr>
              <a:t>Azure</a:t>
            </a:r>
          </a:p>
        </p:txBody>
      </p:sp>
      <p:sp>
        <p:nvSpPr>
          <p:cNvPr id="6" name="AutoShape 7"/>
          <p:cNvSpPr>
            <a:spLocks noChangeArrowheads="1"/>
          </p:cNvSpPr>
          <p:nvPr/>
        </p:nvSpPr>
        <p:spPr bwMode="auto">
          <a:xfrm>
            <a:off x="5357847" y="4002941"/>
            <a:ext cx="1000104" cy="571504"/>
          </a:xfrm>
          <a:prstGeom prst="roundRect">
            <a:avLst>
              <a:gd name="adj" fmla="val 16667"/>
            </a:avLst>
          </a:prstGeom>
          <a:solidFill>
            <a:srgbClr val="FFE389"/>
          </a:solidFill>
          <a:ln w="38100" algn="ctr">
            <a:noFill/>
            <a:round/>
            <a:headEnd/>
            <a:tailEnd/>
          </a:ln>
        </p:spPr>
        <p:txBody>
          <a:bodyPr wrap="none" anchor="ctr"/>
          <a:lstStyle/>
          <a:p>
            <a:pPr algn="ctr">
              <a:defRPr/>
            </a:pPr>
            <a:r>
              <a:rPr lang="en-US" altLang="ja-JP" sz="1600" smtClean="0">
                <a:solidFill>
                  <a:srgbClr val="4168A7"/>
                </a:solidFill>
                <a:latin typeface="+mn-lt"/>
                <a:ea typeface="+mn-ea"/>
              </a:rPr>
              <a:t>Web</a:t>
            </a:r>
          </a:p>
          <a:p>
            <a:pPr algn="ctr">
              <a:defRPr/>
            </a:pPr>
            <a:r>
              <a:rPr lang="en-US" altLang="ja-JP" sz="1600" smtClean="0">
                <a:solidFill>
                  <a:srgbClr val="4168A7"/>
                </a:solidFill>
                <a:latin typeface="+mn-lt"/>
                <a:ea typeface="+mn-ea"/>
              </a:rPr>
              <a:t>Role</a:t>
            </a:r>
            <a:endParaRPr lang="en-US" altLang="ja-JP" sz="1600" dirty="0">
              <a:solidFill>
                <a:srgbClr val="4168A7"/>
              </a:solidFill>
              <a:latin typeface="+mn-lt"/>
              <a:ea typeface="+mn-ea"/>
            </a:endParaRPr>
          </a:p>
        </p:txBody>
      </p:sp>
      <p:sp>
        <p:nvSpPr>
          <p:cNvPr id="11" name="AutoShape 7"/>
          <p:cNvSpPr>
            <a:spLocks noChangeArrowheads="1"/>
          </p:cNvSpPr>
          <p:nvPr/>
        </p:nvSpPr>
        <p:spPr bwMode="auto">
          <a:xfrm>
            <a:off x="500063" y="2190348"/>
            <a:ext cx="2928937" cy="3361556"/>
          </a:xfrm>
          <a:prstGeom prst="roundRect">
            <a:avLst>
              <a:gd name="adj" fmla="val 3022"/>
            </a:avLst>
          </a:prstGeom>
          <a:solidFill>
            <a:srgbClr val="00B0F0"/>
          </a:solidFill>
          <a:ln w="38100" algn="ctr">
            <a:noFill/>
            <a:round/>
            <a:headEnd/>
            <a:tailEnd/>
          </a:ln>
        </p:spPr>
        <p:txBody>
          <a:bodyPr wrap="none" anchor="b"/>
          <a:lstStyle/>
          <a:p>
            <a:pPr algn="ctr">
              <a:defRPr/>
            </a:pPr>
            <a:r>
              <a:rPr lang="ja-JP" altLang="en-US" b="1" dirty="0">
                <a:solidFill>
                  <a:schemeClr val="bg1"/>
                </a:solidFill>
                <a:latin typeface="HGP創英角ｺﾞｼｯｸUB" pitchFamily="50" charset="-128"/>
                <a:ea typeface="HGP創英角ｺﾞｼｯｸUB" pitchFamily="50" charset="-128"/>
              </a:rPr>
              <a:t>オンプレミス</a:t>
            </a:r>
            <a:endParaRPr lang="en-US" altLang="ja-JP" b="1" dirty="0">
              <a:solidFill>
                <a:schemeClr val="bg1"/>
              </a:solidFill>
              <a:latin typeface="HGP創英角ｺﾞｼｯｸUB" pitchFamily="50" charset="-128"/>
              <a:ea typeface="HGP創英角ｺﾞｼｯｸUB" pitchFamily="50" charset="-128"/>
            </a:endParaRPr>
          </a:p>
        </p:txBody>
      </p:sp>
      <p:sp>
        <p:nvSpPr>
          <p:cNvPr id="12" name="AutoShape 7"/>
          <p:cNvSpPr>
            <a:spLocks noChangeArrowheads="1"/>
          </p:cNvSpPr>
          <p:nvPr/>
        </p:nvSpPr>
        <p:spPr bwMode="auto">
          <a:xfrm>
            <a:off x="714347" y="4623225"/>
            <a:ext cx="2500331" cy="466720"/>
          </a:xfrm>
          <a:prstGeom prst="roundRect">
            <a:avLst>
              <a:gd name="adj" fmla="val 16667"/>
            </a:avLst>
          </a:prstGeom>
          <a:solidFill>
            <a:schemeClr val="accent5">
              <a:lumMod val="25000"/>
            </a:schemeClr>
          </a:solidFill>
          <a:ln w="38100" algn="ctr">
            <a:noFill/>
            <a:round/>
            <a:headEnd/>
            <a:tailEnd/>
          </a:ln>
        </p:spPr>
        <p:txBody>
          <a:bodyPr wrap="none" anchor="ctr"/>
          <a:lstStyle/>
          <a:p>
            <a:pPr algn="ctr">
              <a:defRPr/>
            </a:pPr>
            <a:r>
              <a:rPr lang="en-US" altLang="ja-JP" dirty="0">
                <a:solidFill>
                  <a:schemeClr val="bg1"/>
                </a:solidFill>
                <a:latin typeface="+mn-lt"/>
                <a:ea typeface="+mn-ea"/>
              </a:rPr>
              <a:t>Windows</a:t>
            </a:r>
            <a:r>
              <a:rPr lang="ja-JP" altLang="en-US" dirty="0">
                <a:solidFill>
                  <a:schemeClr val="bg1"/>
                </a:solidFill>
                <a:latin typeface="+mn-lt"/>
                <a:ea typeface="+mn-ea"/>
              </a:rPr>
              <a:t> </a:t>
            </a:r>
            <a:r>
              <a:rPr lang="en-US" altLang="ja-JP" dirty="0">
                <a:solidFill>
                  <a:schemeClr val="bg1"/>
                </a:solidFill>
                <a:latin typeface="+mn-lt"/>
                <a:ea typeface="+mn-ea"/>
              </a:rPr>
              <a:t>Server</a:t>
            </a:r>
          </a:p>
        </p:txBody>
      </p:sp>
      <p:sp>
        <p:nvSpPr>
          <p:cNvPr id="16" name="AutoShape 7"/>
          <p:cNvSpPr>
            <a:spLocks noChangeArrowheads="1"/>
          </p:cNvSpPr>
          <p:nvPr/>
        </p:nvSpPr>
        <p:spPr bwMode="auto">
          <a:xfrm>
            <a:off x="714349" y="4062556"/>
            <a:ext cx="1643072" cy="489232"/>
          </a:xfrm>
          <a:prstGeom prst="roundRect">
            <a:avLst>
              <a:gd name="adj" fmla="val 16667"/>
            </a:avLst>
          </a:prstGeom>
          <a:solidFill>
            <a:schemeClr val="accent5">
              <a:lumMod val="50000"/>
            </a:schemeClr>
          </a:solidFill>
          <a:ln w="38100" algn="ctr">
            <a:noFill/>
            <a:round/>
            <a:headEnd/>
            <a:tailEnd/>
          </a:ln>
        </p:spPr>
        <p:txBody>
          <a:bodyPr wrap="none" anchor="ctr"/>
          <a:lstStyle/>
          <a:p>
            <a:pPr algn="ctr">
              <a:defRPr/>
            </a:pPr>
            <a:r>
              <a:rPr lang="en-US" altLang="ja-JP" sz="1600" smtClean="0">
                <a:solidFill>
                  <a:schemeClr val="bg1"/>
                </a:solidFill>
                <a:latin typeface="+mn-lt"/>
                <a:ea typeface="+mn-ea"/>
              </a:rPr>
              <a:t>.NET Framework</a:t>
            </a:r>
            <a:endParaRPr lang="en-US" altLang="ja-JP" sz="1600" dirty="0">
              <a:solidFill>
                <a:schemeClr val="bg1"/>
              </a:solidFill>
              <a:latin typeface="+mn-lt"/>
              <a:ea typeface="+mn-ea"/>
            </a:endParaRPr>
          </a:p>
        </p:txBody>
      </p:sp>
      <p:sp>
        <p:nvSpPr>
          <p:cNvPr id="17" name="AutoShape 7"/>
          <p:cNvSpPr>
            <a:spLocks noChangeArrowheads="1"/>
          </p:cNvSpPr>
          <p:nvPr/>
        </p:nvSpPr>
        <p:spPr bwMode="auto">
          <a:xfrm>
            <a:off x="714349" y="2344054"/>
            <a:ext cx="785818" cy="1109662"/>
          </a:xfrm>
          <a:prstGeom prst="roundRect">
            <a:avLst>
              <a:gd name="adj" fmla="val 16667"/>
            </a:avLst>
          </a:prstGeom>
          <a:solidFill>
            <a:srgbClr val="FFE389">
              <a:alpha val="70000"/>
            </a:srgbClr>
          </a:solidFill>
          <a:ln w="38100" algn="ctr">
            <a:noFill/>
            <a:round/>
            <a:headEnd/>
            <a:tailEnd/>
          </a:ln>
        </p:spPr>
        <p:txBody>
          <a:bodyPr wrap="none" anchor="ctr"/>
          <a:lstStyle/>
          <a:p>
            <a:pPr algn="ctr">
              <a:defRPr/>
            </a:pPr>
            <a:r>
              <a:rPr lang="en-US" altLang="ja-JP" sz="1200" smtClean="0">
                <a:solidFill>
                  <a:srgbClr val="4168A7"/>
                </a:solidFill>
                <a:latin typeface="+mn-lt"/>
                <a:ea typeface="+mn-ea"/>
              </a:rPr>
              <a:t>ASP.NET</a:t>
            </a:r>
          </a:p>
          <a:p>
            <a:pPr algn="ctr">
              <a:defRPr/>
            </a:pPr>
            <a:r>
              <a:rPr lang="en-US" altLang="ja-JP" sz="1200" smtClean="0">
                <a:solidFill>
                  <a:srgbClr val="4168A7"/>
                </a:solidFill>
                <a:latin typeface="+mn-lt"/>
                <a:ea typeface="+mn-ea"/>
              </a:rPr>
              <a:t>App</a:t>
            </a:r>
            <a:endParaRPr lang="en-US" altLang="ja-JP" sz="1200" dirty="0">
              <a:solidFill>
                <a:srgbClr val="4168A7"/>
              </a:solidFill>
              <a:latin typeface="+mn-lt"/>
              <a:ea typeface="+mn-ea"/>
            </a:endParaRPr>
          </a:p>
        </p:txBody>
      </p:sp>
      <p:sp>
        <p:nvSpPr>
          <p:cNvPr id="18" name="AutoShape 7"/>
          <p:cNvSpPr>
            <a:spLocks noChangeArrowheads="1"/>
          </p:cNvSpPr>
          <p:nvPr/>
        </p:nvSpPr>
        <p:spPr bwMode="auto">
          <a:xfrm>
            <a:off x="1571604" y="2344053"/>
            <a:ext cx="785817" cy="1658887"/>
          </a:xfrm>
          <a:prstGeom prst="roundRect">
            <a:avLst>
              <a:gd name="adj" fmla="val 16667"/>
            </a:avLst>
          </a:prstGeom>
          <a:solidFill>
            <a:schemeClr val="accent1">
              <a:lumMod val="50000"/>
              <a:alpha val="70000"/>
            </a:schemeClr>
          </a:solidFill>
          <a:ln w="38100" algn="ctr">
            <a:noFill/>
            <a:round/>
            <a:headEnd/>
            <a:tailEnd/>
          </a:ln>
        </p:spPr>
        <p:txBody>
          <a:bodyPr wrap="none" anchor="ctr"/>
          <a:lstStyle/>
          <a:p>
            <a:pPr algn="ctr">
              <a:defRPr/>
            </a:pPr>
            <a:r>
              <a:rPr lang="en-US" altLang="ja-JP" smtClean="0">
                <a:solidFill>
                  <a:schemeClr val="bg1"/>
                </a:solidFill>
                <a:latin typeface="+mn-lt"/>
                <a:ea typeface="+mn-ea"/>
              </a:rPr>
              <a:t>.NET</a:t>
            </a:r>
          </a:p>
          <a:p>
            <a:pPr algn="ctr">
              <a:defRPr/>
            </a:pPr>
            <a:r>
              <a:rPr lang="en-US" altLang="ja-JP" smtClean="0">
                <a:solidFill>
                  <a:schemeClr val="bg1"/>
                </a:solidFill>
                <a:latin typeface="+mn-lt"/>
                <a:ea typeface="+mn-ea"/>
              </a:rPr>
              <a:t>App</a:t>
            </a:r>
            <a:endParaRPr lang="en-US" altLang="ja-JP" dirty="0">
              <a:solidFill>
                <a:schemeClr val="bg1"/>
              </a:solidFill>
              <a:latin typeface="+mn-lt"/>
              <a:ea typeface="+mn-ea"/>
            </a:endParaRPr>
          </a:p>
        </p:txBody>
      </p:sp>
      <p:sp>
        <p:nvSpPr>
          <p:cNvPr id="19" name="AutoShape 7"/>
          <p:cNvSpPr>
            <a:spLocks noChangeArrowheads="1"/>
          </p:cNvSpPr>
          <p:nvPr/>
        </p:nvSpPr>
        <p:spPr bwMode="auto">
          <a:xfrm>
            <a:off x="2428860" y="2344054"/>
            <a:ext cx="785818" cy="2207734"/>
          </a:xfrm>
          <a:prstGeom prst="roundRect">
            <a:avLst>
              <a:gd name="adj" fmla="val 16667"/>
            </a:avLst>
          </a:prstGeom>
          <a:solidFill>
            <a:schemeClr val="accent1">
              <a:lumMod val="25000"/>
              <a:alpha val="70000"/>
            </a:schemeClr>
          </a:solidFill>
          <a:ln w="38100" algn="ctr">
            <a:noFill/>
            <a:round/>
            <a:headEnd/>
            <a:tailEnd/>
          </a:ln>
        </p:spPr>
        <p:txBody>
          <a:bodyPr wrap="none" anchor="ctr"/>
          <a:lstStyle/>
          <a:p>
            <a:pPr algn="ctr">
              <a:defRPr/>
            </a:pPr>
            <a:r>
              <a:rPr lang="en-US" altLang="ja-JP" smtClean="0">
                <a:solidFill>
                  <a:schemeClr val="bg1"/>
                </a:solidFill>
                <a:latin typeface="+mn-lt"/>
                <a:ea typeface="+mn-ea"/>
              </a:rPr>
              <a:t>Win32</a:t>
            </a:r>
          </a:p>
          <a:p>
            <a:pPr algn="ctr">
              <a:defRPr/>
            </a:pPr>
            <a:r>
              <a:rPr lang="en-US" altLang="ja-JP" smtClean="0">
                <a:solidFill>
                  <a:schemeClr val="bg1"/>
                </a:solidFill>
                <a:latin typeface="+mn-lt"/>
                <a:ea typeface="+mn-ea"/>
              </a:rPr>
              <a:t>App</a:t>
            </a:r>
            <a:endParaRPr lang="en-US" altLang="ja-JP" dirty="0">
              <a:solidFill>
                <a:schemeClr val="bg1"/>
              </a:solidFill>
              <a:latin typeface="+mn-lt"/>
              <a:ea typeface="+mn-ea"/>
            </a:endParaRPr>
          </a:p>
        </p:txBody>
      </p:sp>
      <p:sp>
        <p:nvSpPr>
          <p:cNvPr id="20" name="AutoShape 7"/>
          <p:cNvSpPr>
            <a:spLocks noChangeArrowheads="1"/>
          </p:cNvSpPr>
          <p:nvPr/>
        </p:nvSpPr>
        <p:spPr bwMode="auto">
          <a:xfrm>
            <a:off x="5357819" y="2344054"/>
            <a:ext cx="1000132" cy="1566570"/>
          </a:xfrm>
          <a:prstGeom prst="roundRect">
            <a:avLst>
              <a:gd name="adj" fmla="val 16667"/>
            </a:avLst>
          </a:prstGeom>
          <a:solidFill>
            <a:srgbClr val="FFE389">
              <a:alpha val="70000"/>
            </a:srgbClr>
          </a:solidFill>
          <a:ln w="38100" algn="ctr">
            <a:noFill/>
            <a:round/>
            <a:headEnd/>
            <a:tailEnd/>
          </a:ln>
        </p:spPr>
        <p:txBody>
          <a:bodyPr wrap="none" anchor="ctr"/>
          <a:lstStyle/>
          <a:p>
            <a:pPr algn="ctr">
              <a:defRPr/>
            </a:pPr>
            <a:r>
              <a:rPr lang="en-US" altLang="ja-JP" sz="1600" smtClean="0">
                <a:solidFill>
                  <a:srgbClr val="4168A7"/>
                </a:solidFill>
                <a:latin typeface="+mn-lt"/>
                <a:ea typeface="+mn-ea"/>
              </a:rPr>
              <a:t>ASP.NET</a:t>
            </a:r>
          </a:p>
          <a:p>
            <a:pPr algn="ctr">
              <a:defRPr/>
            </a:pPr>
            <a:r>
              <a:rPr lang="en-US" altLang="ja-JP" sz="1600" smtClean="0">
                <a:solidFill>
                  <a:srgbClr val="4168A7"/>
                </a:solidFill>
                <a:latin typeface="+mn-lt"/>
                <a:ea typeface="+mn-ea"/>
              </a:rPr>
              <a:t>App</a:t>
            </a:r>
            <a:endParaRPr lang="en-US" altLang="ja-JP" sz="1600" dirty="0">
              <a:solidFill>
                <a:srgbClr val="4168A7"/>
              </a:solidFill>
              <a:latin typeface="+mn-lt"/>
              <a:ea typeface="+mn-ea"/>
            </a:endParaRPr>
          </a:p>
        </p:txBody>
      </p:sp>
      <p:sp>
        <p:nvSpPr>
          <p:cNvPr id="21" name="AutoShape 7"/>
          <p:cNvSpPr>
            <a:spLocks noChangeArrowheads="1"/>
          </p:cNvSpPr>
          <p:nvPr/>
        </p:nvSpPr>
        <p:spPr bwMode="auto">
          <a:xfrm>
            <a:off x="6429388" y="2344054"/>
            <a:ext cx="1000131" cy="1566570"/>
          </a:xfrm>
          <a:prstGeom prst="roundRect">
            <a:avLst>
              <a:gd name="adj" fmla="val 16667"/>
            </a:avLst>
          </a:prstGeom>
          <a:solidFill>
            <a:schemeClr val="accent1">
              <a:lumMod val="50000"/>
              <a:alpha val="70000"/>
            </a:schemeClr>
          </a:solidFill>
          <a:ln w="38100" algn="ctr">
            <a:noFill/>
            <a:round/>
            <a:headEnd/>
            <a:tailEnd/>
          </a:ln>
        </p:spPr>
        <p:txBody>
          <a:bodyPr wrap="none" anchor="ctr"/>
          <a:lstStyle/>
          <a:p>
            <a:pPr algn="ctr">
              <a:defRPr/>
            </a:pPr>
            <a:r>
              <a:rPr lang="en-US" altLang="ja-JP" smtClean="0">
                <a:solidFill>
                  <a:schemeClr val="bg1"/>
                </a:solidFill>
                <a:latin typeface="+mn-lt"/>
                <a:ea typeface="+mn-ea"/>
              </a:rPr>
              <a:t>.NET</a:t>
            </a:r>
          </a:p>
          <a:p>
            <a:pPr algn="ctr">
              <a:defRPr/>
            </a:pPr>
            <a:r>
              <a:rPr lang="en-US" altLang="ja-JP" smtClean="0">
                <a:solidFill>
                  <a:schemeClr val="bg1"/>
                </a:solidFill>
                <a:latin typeface="+mn-lt"/>
                <a:ea typeface="+mn-ea"/>
              </a:rPr>
              <a:t>App</a:t>
            </a:r>
            <a:endParaRPr lang="en-US" altLang="ja-JP" dirty="0">
              <a:solidFill>
                <a:schemeClr val="bg1"/>
              </a:solidFill>
              <a:latin typeface="+mn-lt"/>
              <a:ea typeface="+mn-ea"/>
            </a:endParaRPr>
          </a:p>
        </p:txBody>
      </p:sp>
      <p:sp>
        <p:nvSpPr>
          <p:cNvPr id="22" name="AutoShape 7"/>
          <p:cNvSpPr>
            <a:spLocks noChangeArrowheads="1"/>
          </p:cNvSpPr>
          <p:nvPr/>
        </p:nvSpPr>
        <p:spPr bwMode="auto">
          <a:xfrm>
            <a:off x="7500958" y="2344054"/>
            <a:ext cx="1000132" cy="1566570"/>
          </a:xfrm>
          <a:prstGeom prst="roundRect">
            <a:avLst>
              <a:gd name="adj" fmla="val 16667"/>
            </a:avLst>
          </a:prstGeom>
          <a:solidFill>
            <a:schemeClr val="accent1">
              <a:lumMod val="25000"/>
              <a:alpha val="70000"/>
            </a:schemeClr>
          </a:solidFill>
          <a:ln w="38100" algn="ctr">
            <a:noFill/>
            <a:round/>
            <a:headEnd/>
            <a:tailEnd/>
          </a:ln>
        </p:spPr>
        <p:txBody>
          <a:bodyPr wrap="none" anchor="ctr"/>
          <a:lstStyle/>
          <a:p>
            <a:pPr algn="ctr">
              <a:defRPr/>
            </a:pPr>
            <a:r>
              <a:rPr lang="en-US" altLang="ja-JP" smtClean="0">
                <a:solidFill>
                  <a:schemeClr val="bg1"/>
                </a:solidFill>
                <a:latin typeface="+mn-lt"/>
                <a:ea typeface="+mn-ea"/>
              </a:rPr>
              <a:t>Win32</a:t>
            </a:r>
          </a:p>
          <a:p>
            <a:pPr algn="ctr">
              <a:defRPr/>
            </a:pPr>
            <a:r>
              <a:rPr lang="en-US" altLang="ja-JP" smtClean="0">
                <a:solidFill>
                  <a:schemeClr val="bg1"/>
                </a:solidFill>
                <a:latin typeface="+mn-lt"/>
                <a:ea typeface="+mn-ea"/>
              </a:rPr>
              <a:t>App</a:t>
            </a:r>
            <a:endParaRPr lang="en-US" altLang="ja-JP" dirty="0">
              <a:solidFill>
                <a:schemeClr val="bg1"/>
              </a:solidFill>
              <a:latin typeface="+mn-lt"/>
              <a:ea typeface="+mn-ea"/>
            </a:endParaRPr>
          </a:p>
        </p:txBody>
      </p:sp>
      <p:sp>
        <p:nvSpPr>
          <p:cNvPr id="23" name="左右矢印 22"/>
          <p:cNvSpPr/>
          <p:nvPr/>
        </p:nvSpPr>
        <p:spPr bwMode="auto">
          <a:xfrm>
            <a:off x="3286116" y="2537828"/>
            <a:ext cx="2000264" cy="1285884"/>
          </a:xfrm>
          <a:prstGeom prst="leftRightArrow">
            <a:avLst>
              <a:gd name="adj1" fmla="val 71070"/>
              <a:gd name="adj2" fmla="val 30906"/>
            </a:avLst>
          </a:prstGeom>
          <a:solidFill>
            <a:srgbClr val="0070C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200">
                <a:solidFill>
                  <a:schemeClr val="bg1"/>
                </a:solidFill>
                <a:latin typeface="HGP創英角ｺﾞｼｯｸUB" pitchFamily="50" charset="-128"/>
                <a:ea typeface="HGP創英角ｺﾞｼｯｸUB" pitchFamily="50" charset="-128"/>
              </a:rPr>
              <a:t>これまでのオンプレミスアプリをそのままサービス化することが可能</a:t>
            </a:r>
            <a:endParaRPr kumimoji="0" lang="ja-JP" altLang="en-US" sz="1200" dirty="0">
              <a:solidFill>
                <a:schemeClr val="bg1"/>
              </a:solidFill>
              <a:latin typeface="HGP創英角ｺﾞｼｯｸUB" pitchFamily="50" charset="-128"/>
              <a:ea typeface="HGP創英角ｺﾞｼｯｸUB" pitchFamily="50" charset="-128"/>
            </a:endParaRPr>
          </a:p>
        </p:txBody>
      </p:sp>
      <p:sp>
        <p:nvSpPr>
          <p:cNvPr id="25" name="AutoShape 7"/>
          <p:cNvSpPr>
            <a:spLocks noChangeArrowheads="1"/>
          </p:cNvSpPr>
          <p:nvPr/>
        </p:nvSpPr>
        <p:spPr bwMode="auto">
          <a:xfrm>
            <a:off x="714347" y="3517808"/>
            <a:ext cx="785820" cy="489232"/>
          </a:xfrm>
          <a:prstGeom prst="roundRect">
            <a:avLst>
              <a:gd name="adj" fmla="val 16667"/>
            </a:avLst>
          </a:prstGeom>
          <a:solidFill>
            <a:srgbClr val="FFE389"/>
          </a:solidFill>
          <a:ln w="38100" algn="ctr">
            <a:noFill/>
            <a:round/>
            <a:headEnd/>
            <a:tailEnd/>
          </a:ln>
        </p:spPr>
        <p:txBody>
          <a:bodyPr wrap="none" anchor="ctr"/>
          <a:lstStyle/>
          <a:p>
            <a:pPr algn="ctr">
              <a:defRPr/>
            </a:pPr>
            <a:r>
              <a:rPr lang="en-US" altLang="ja-JP" sz="1600" smtClean="0">
                <a:solidFill>
                  <a:srgbClr val="4168A7"/>
                </a:solidFill>
                <a:latin typeface="+mn-lt"/>
                <a:ea typeface="+mn-ea"/>
              </a:rPr>
              <a:t>IIS</a:t>
            </a:r>
            <a:endParaRPr lang="en-US" altLang="ja-JP" sz="1600" dirty="0">
              <a:solidFill>
                <a:srgbClr val="4168A7"/>
              </a:solidFill>
              <a:latin typeface="+mn-lt"/>
              <a:ea typeface="+mn-ea"/>
            </a:endParaRPr>
          </a:p>
        </p:txBody>
      </p:sp>
      <p:sp>
        <p:nvSpPr>
          <p:cNvPr id="26" name="AutoShape 7"/>
          <p:cNvSpPr>
            <a:spLocks noChangeArrowheads="1"/>
          </p:cNvSpPr>
          <p:nvPr/>
        </p:nvSpPr>
        <p:spPr bwMode="auto">
          <a:xfrm>
            <a:off x="6425450" y="4002941"/>
            <a:ext cx="1000104" cy="571504"/>
          </a:xfrm>
          <a:prstGeom prst="roundRect">
            <a:avLst>
              <a:gd name="adj" fmla="val 16667"/>
            </a:avLst>
          </a:prstGeom>
          <a:solidFill>
            <a:schemeClr val="accent1">
              <a:lumMod val="50000"/>
            </a:schemeClr>
          </a:solidFill>
          <a:ln w="38100" algn="ctr">
            <a:noFill/>
            <a:round/>
            <a:headEnd/>
            <a:tailEnd/>
          </a:ln>
        </p:spPr>
        <p:txBody>
          <a:bodyPr wrap="none" anchor="ctr"/>
          <a:lstStyle/>
          <a:p>
            <a:pPr algn="ctr">
              <a:defRPr/>
            </a:pPr>
            <a:r>
              <a:rPr lang="en-US" altLang="ja-JP" sz="1600" smtClean="0">
                <a:solidFill>
                  <a:schemeClr val="bg1"/>
                </a:solidFill>
                <a:latin typeface="+mn-lt"/>
                <a:ea typeface="+mn-ea"/>
              </a:rPr>
              <a:t>Worker</a:t>
            </a:r>
          </a:p>
          <a:p>
            <a:pPr algn="ctr">
              <a:defRPr/>
            </a:pPr>
            <a:r>
              <a:rPr lang="en-US" altLang="ja-JP" sz="1600" smtClean="0">
                <a:solidFill>
                  <a:schemeClr val="bg1"/>
                </a:solidFill>
                <a:latin typeface="+mn-lt"/>
                <a:ea typeface="+mn-ea"/>
              </a:rPr>
              <a:t>Role</a:t>
            </a:r>
            <a:endParaRPr lang="en-US" altLang="ja-JP" sz="1600" dirty="0">
              <a:solidFill>
                <a:schemeClr val="bg1"/>
              </a:solidFill>
              <a:latin typeface="+mn-lt"/>
              <a:ea typeface="+mn-ea"/>
            </a:endParaRPr>
          </a:p>
        </p:txBody>
      </p:sp>
      <p:sp>
        <p:nvSpPr>
          <p:cNvPr id="27" name="AutoShape 7"/>
          <p:cNvSpPr>
            <a:spLocks noChangeArrowheads="1"/>
          </p:cNvSpPr>
          <p:nvPr/>
        </p:nvSpPr>
        <p:spPr bwMode="auto">
          <a:xfrm>
            <a:off x="7500987" y="4002941"/>
            <a:ext cx="1000104" cy="571504"/>
          </a:xfrm>
          <a:prstGeom prst="roundRect">
            <a:avLst>
              <a:gd name="adj" fmla="val 16667"/>
            </a:avLst>
          </a:prstGeom>
          <a:solidFill>
            <a:schemeClr val="accent1">
              <a:lumMod val="25000"/>
            </a:schemeClr>
          </a:solidFill>
          <a:ln w="38100" algn="ctr">
            <a:noFill/>
            <a:round/>
            <a:headEnd/>
            <a:tailEnd/>
          </a:ln>
        </p:spPr>
        <p:txBody>
          <a:bodyPr wrap="none" anchor="ctr"/>
          <a:lstStyle/>
          <a:p>
            <a:pPr algn="ctr">
              <a:defRPr/>
            </a:pPr>
            <a:r>
              <a:rPr lang="en-US" altLang="ja-JP" sz="1600" smtClean="0">
                <a:solidFill>
                  <a:schemeClr val="bg1"/>
                </a:solidFill>
                <a:latin typeface="+mn-lt"/>
                <a:ea typeface="+mn-ea"/>
              </a:rPr>
              <a:t>VM</a:t>
            </a:r>
          </a:p>
          <a:p>
            <a:pPr algn="ctr">
              <a:defRPr/>
            </a:pPr>
            <a:r>
              <a:rPr lang="en-US" altLang="ja-JP" sz="1600" smtClean="0">
                <a:solidFill>
                  <a:schemeClr val="bg1"/>
                </a:solidFill>
                <a:latin typeface="+mn-lt"/>
                <a:ea typeface="+mn-ea"/>
              </a:rPr>
              <a:t>Role</a:t>
            </a:r>
            <a:endParaRPr lang="en-US" altLang="ja-JP" sz="1600" dirty="0">
              <a:solidFill>
                <a:schemeClr val="bg1"/>
              </a:solidFill>
              <a:latin typeface="+mn-lt"/>
              <a:ea typeface="+mn-ea"/>
            </a:endParaRPr>
          </a:p>
        </p:txBody>
      </p:sp>
      <p:sp>
        <p:nvSpPr>
          <p:cNvPr id="28" name="AutoShape 7"/>
          <p:cNvSpPr>
            <a:spLocks noChangeArrowheads="1"/>
          </p:cNvSpPr>
          <p:nvPr/>
        </p:nvSpPr>
        <p:spPr bwMode="auto">
          <a:xfrm>
            <a:off x="714346" y="1196752"/>
            <a:ext cx="7786745" cy="466720"/>
          </a:xfrm>
          <a:prstGeom prst="roundRect">
            <a:avLst>
              <a:gd name="adj" fmla="val 16667"/>
            </a:avLst>
          </a:prstGeom>
          <a:solidFill>
            <a:srgbClr val="FFC000"/>
          </a:solidFill>
          <a:ln w="38100" algn="ctr">
            <a:noFill/>
            <a:round/>
            <a:headEnd/>
            <a:tailEnd/>
          </a:ln>
        </p:spPr>
        <p:txBody>
          <a:bodyPr wrap="none" anchor="ctr"/>
          <a:lstStyle/>
          <a:p>
            <a:pPr algn="ctr">
              <a:defRPr/>
            </a:pPr>
            <a:r>
              <a:rPr lang="en-US" altLang="ja-JP" sz="2400" smtClean="0">
                <a:solidFill>
                  <a:srgbClr val="4168A7"/>
                </a:solidFill>
                <a:latin typeface="+mn-lt"/>
                <a:ea typeface="+mn-ea"/>
              </a:rPr>
              <a:t>Visual Studio</a:t>
            </a:r>
            <a:endParaRPr lang="en-US" altLang="ja-JP" sz="2400" dirty="0">
              <a:solidFill>
                <a:srgbClr val="4168A7"/>
              </a:solidFill>
              <a:latin typeface="+mn-lt"/>
              <a:ea typeface="+mn-ea"/>
            </a:endParaRPr>
          </a:p>
        </p:txBody>
      </p:sp>
      <p:sp>
        <p:nvSpPr>
          <p:cNvPr id="3" name="正方形/長方形 2"/>
          <p:cNvSpPr/>
          <p:nvPr/>
        </p:nvSpPr>
        <p:spPr bwMode="auto">
          <a:xfrm>
            <a:off x="500063" y="5805264"/>
            <a:ext cx="8215312" cy="432048"/>
          </a:xfrm>
          <a:prstGeom prst="rect">
            <a:avLst/>
          </a:prstGeom>
          <a:solidFill>
            <a:srgbClr val="C00000"/>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a:solidFill>
                  <a:schemeClr val="bg1"/>
                </a:solidFill>
                <a:latin typeface="+mn-lt"/>
                <a:ea typeface="+mn-ea"/>
              </a:rPr>
              <a:t>オンプレミスとのシームレスな</a:t>
            </a:r>
            <a:r>
              <a:rPr kumimoji="0" lang="ja-JP" altLang="en-US" sz="2000" smtClean="0">
                <a:solidFill>
                  <a:schemeClr val="bg1"/>
                </a:solidFill>
                <a:latin typeface="+mn-lt"/>
                <a:ea typeface="+mn-ea"/>
              </a:rPr>
              <a:t>連携＝ハイブリッド・クラウド</a:t>
            </a:r>
            <a:endParaRPr kumimoji="0" lang="ja-JP" altLang="en-US" sz="2000" b="0" i="0" u="none" strike="noStrike" cap="none" normalizeH="0" smtClean="0">
              <a:ln>
                <a:noFill/>
              </a:ln>
              <a:solidFill>
                <a:schemeClr val="bg1"/>
              </a:solidFill>
              <a:effectLst/>
              <a:latin typeface="+mn-lt"/>
              <a:ea typeface="+mn-ea"/>
            </a:endParaRPr>
          </a:p>
        </p:txBody>
      </p:sp>
    </p:spTree>
    <p:extLst>
      <p:ext uri="{BB962C8B-B14F-4D97-AF65-F5344CB8AC3E}">
        <p14:creationId xmlns:p14="http://schemas.microsoft.com/office/powerpoint/2010/main" val="263654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up)">
                                      <p:cBhvr>
                                        <p:cTn id="56" dur="500"/>
                                        <p:tgtEl>
                                          <p:spTgt spid="2"/>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up)">
                                      <p:cBhvr>
                                        <p:cTn id="59" dur="500"/>
                                        <p:tgtEl>
                                          <p:spTgt spid="2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up)">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animEffect transition="in" filter="fade">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4" grpId="0" animBg="1"/>
      <p:bldP spid="5" grpId="0" animBg="1"/>
      <p:bldP spid="6" grpId="0" animBg="1"/>
      <p:bldP spid="20" grpId="0" animBg="1"/>
      <p:bldP spid="21" grpId="0" animBg="1"/>
      <p:bldP spid="22" grpId="0" animBg="1"/>
      <p:bldP spid="23" grpId="0" animBg="1"/>
      <p:bldP spid="26" grpId="0" animBg="1"/>
      <p:bldP spid="27" grpId="0" animBg="1"/>
      <p:bldP spid="28"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注目される</a:t>
            </a:r>
            <a:r>
              <a:rPr kumimoji="1" lang="en-US" altLang="ja-JP" dirty="0" smtClean="0"/>
              <a:t>UX (User </a:t>
            </a:r>
            <a:r>
              <a:rPr kumimoji="1" lang="en-US" altLang="ja-JP" dirty="0" err="1" smtClean="0"/>
              <a:t>eXperience</a:t>
            </a:r>
            <a:r>
              <a:rPr kumimoji="1" lang="en-US" altLang="ja-JP" dirty="0" smtClean="0"/>
              <a:t>)</a:t>
            </a:r>
            <a:endParaRPr kumimoji="1" lang="ja-JP" altLang="en-US" dirty="0"/>
          </a:p>
        </p:txBody>
      </p:sp>
      <p:pic>
        <p:nvPicPr>
          <p:cNvPr id="54" name="図 53"/>
          <p:cNvPicPr>
            <a:picLocks noChangeAspect="1"/>
          </p:cNvPicPr>
          <p:nvPr/>
        </p:nvPicPr>
        <p:blipFill>
          <a:blip r:embed="rId2"/>
          <a:stretch>
            <a:fillRect/>
          </a:stretch>
        </p:blipFill>
        <p:spPr>
          <a:xfrm>
            <a:off x="5468301" y="2387789"/>
            <a:ext cx="3208155" cy="1872208"/>
          </a:xfrm>
          <a:prstGeom prst="rect">
            <a:avLst/>
          </a:prstGeom>
          <a:ln>
            <a:noFill/>
          </a:ln>
          <a:effectLst>
            <a:outerShdw blurRad="292100" dist="139700" dir="2700000" algn="tl" rotWithShape="0">
              <a:srgbClr val="333333">
                <a:alpha val="65000"/>
              </a:srgbClr>
            </a:outerShdw>
          </a:effectLst>
        </p:spPr>
      </p:pic>
      <p:pic>
        <p:nvPicPr>
          <p:cNvPr id="56" name="図 55"/>
          <p:cNvPicPr>
            <a:picLocks noChangeAspect="1"/>
          </p:cNvPicPr>
          <p:nvPr/>
        </p:nvPicPr>
        <p:blipFill>
          <a:blip r:embed="rId3"/>
          <a:stretch>
            <a:fillRect/>
          </a:stretch>
        </p:blipFill>
        <p:spPr>
          <a:xfrm>
            <a:off x="5396293" y="4043973"/>
            <a:ext cx="1404888" cy="1404888"/>
          </a:xfrm>
          <a:prstGeom prst="rect">
            <a:avLst/>
          </a:prstGeom>
          <a:ln>
            <a:noFill/>
          </a:ln>
          <a:effectLst>
            <a:outerShdw blurRad="292100" dist="139700" dir="2700000" algn="tl" rotWithShape="0">
              <a:srgbClr val="333333">
                <a:alpha val="65000"/>
              </a:srgbClr>
            </a:outerShdw>
          </a:effectLst>
        </p:spPr>
      </p:pic>
      <p:pic>
        <p:nvPicPr>
          <p:cNvPr id="59" name="図 58" descr="com.sportstracklive.android.ui.activity.lite-ss-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477" y="3899957"/>
            <a:ext cx="950505" cy="1584176"/>
          </a:xfrm>
          <a:prstGeom prst="rect">
            <a:avLst/>
          </a:prstGeom>
          <a:ln>
            <a:noFill/>
          </a:ln>
          <a:effectLst>
            <a:outerShdw blurRad="292100" dist="139700" dir="2700000" algn="tl" rotWithShape="0">
              <a:srgbClr val="333333">
                <a:alpha val="65000"/>
              </a:srgbClr>
            </a:outerShdw>
          </a:effectLst>
        </p:spPr>
      </p:pic>
      <p:pic>
        <p:nvPicPr>
          <p:cNvPr id="60" name="図 59"/>
          <p:cNvPicPr>
            <a:picLocks noChangeAspect="1"/>
          </p:cNvPicPr>
          <p:nvPr/>
        </p:nvPicPr>
        <p:blipFill>
          <a:blip r:embed="rId5"/>
          <a:stretch>
            <a:fillRect/>
          </a:stretch>
        </p:blipFill>
        <p:spPr>
          <a:xfrm>
            <a:off x="6732240" y="1163653"/>
            <a:ext cx="1833893" cy="1375420"/>
          </a:xfrm>
          <a:prstGeom prst="rect">
            <a:avLst/>
          </a:prstGeom>
          <a:ln>
            <a:noFill/>
          </a:ln>
          <a:effectLst>
            <a:outerShdw blurRad="292100" dist="139700" dir="2700000" algn="tl" rotWithShape="0">
              <a:srgbClr val="333333">
                <a:alpha val="65000"/>
              </a:srgbClr>
            </a:outerShdw>
          </a:effectLst>
        </p:spPr>
      </p:pic>
      <p:pic>
        <p:nvPicPr>
          <p:cNvPr id="61" name="図 60" descr="User-Experience.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0072" y="1235661"/>
            <a:ext cx="1512168" cy="955055"/>
          </a:xfrm>
          <a:prstGeom prst="rect">
            <a:avLst/>
          </a:prstGeom>
        </p:spPr>
      </p:pic>
      <p:sp>
        <p:nvSpPr>
          <p:cNvPr id="62" name="テキスト ボックス 61"/>
          <p:cNvSpPr txBox="1"/>
          <p:nvPr/>
        </p:nvSpPr>
        <p:spPr>
          <a:xfrm>
            <a:off x="449032" y="1124744"/>
            <a:ext cx="1242648" cy="830997"/>
          </a:xfrm>
          <a:prstGeom prst="rect">
            <a:avLst/>
          </a:prstGeom>
          <a:noFill/>
        </p:spPr>
        <p:txBody>
          <a:bodyPr wrap="none" rtlCol="0">
            <a:spAutoFit/>
          </a:bodyPr>
          <a:lstStyle/>
          <a:p>
            <a:r>
              <a:rPr kumimoji="1" lang="en-US" altLang="ja-JP" sz="2400" dirty="0" smtClean="0">
                <a:solidFill>
                  <a:schemeClr val="bg2">
                    <a:lumMod val="75000"/>
                  </a:schemeClr>
                </a:solidFill>
                <a:latin typeface="Bernard MT Condensed"/>
                <a:cs typeface="Bernard MT Condensed"/>
              </a:rPr>
              <a:t>User </a:t>
            </a:r>
            <a:endParaRPr kumimoji="1" lang="ja-JP" altLang="en-US" sz="2400" dirty="0" smtClean="0">
              <a:solidFill>
                <a:schemeClr val="bg2">
                  <a:lumMod val="75000"/>
                </a:schemeClr>
              </a:solidFill>
              <a:latin typeface="Bernard MT Condensed"/>
              <a:cs typeface="Bernard MT Condensed"/>
            </a:endParaRPr>
          </a:p>
          <a:p>
            <a:pPr>
              <a:spcBef>
                <a:spcPts val="0"/>
              </a:spcBef>
            </a:pPr>
            <a:r>
              <a:rPr kumimoji="1" lang="en-US" altLang="ja-JP" sz="2400" dirty="0" smtClean="0">
                <a:solidFill>
                  <a:schemeClr val="bg2">
                    <a:lumMod val="75000"/>
                  </a:schemeClr>
                </a:solidFill>
                <a:latin typeface="Bernard MT Condensed"/>
                <a:cs typeface="Bernard MT Condensed"/>
              </a:rPr>
              <a:t>Interface</a:t>
            </a:r>
            <a:endParaRPr kumimoji="1" lang="ja-JP" altLang="en-US" sz="2400" dirty="0">
              <a:solidFill>
                <a:schemeClr val="bg2">
                  <a:lumMod val="75000"/>
                </a:schemeClr>
              </a:solidFill>
              <a:latin typeface="Bernard MT Condensed"/>
              <a:cs typeface="Bernard MT Condensed"/>
            </a:endParaRPr>
          </a:p>
        </p:txBody>
      </p:sp>
      <p:pic>
        <p:nvPicPr>
          <p:cNvPr id="71" name="図 70" descr="FX8ED28EC68EAD8EB0B2E8CCCC.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1680" y="1163653"/>
            <a:ext cx="2784309" cy="2088232"/>
          </a:xfrm>
          <a:prstGeom prst="rect">
            <a:avLst/>
          </a:prstGeom>
        </p:spPr>
      </p:pic>
      <p:pic>
        <p:nvPicPr>
          <p:cNvPr id="26" name="図 25" descr="img_function0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44" y="1955741"/>
            <a:ext cx="2669611" cy="2051787"/>
          </a:xfrm>
          <a:prstGeom prst="rect">
            <a:avLst/>
          </a:prstGeom>
          <a:ln>
            <a:noFill/>
          </a:ln>
          <a:effectLst>
            <a:outerShdw blurRad="292100" dist="139700" dir="2700000" algn="tl" rotWithShape="0">
              <a:srgbClr val="333333">
                <a:alpha val="65000"/>
              </a:srgbClr>
            </a:outerShdw>
          </a:effectLst>
        </p:spPr>
      </p:pic>
      <p:pic>
        <p:nvPicPr>
          <p:cNvPr id="65" name="図 64" descr="pic1_l.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1600" y="3323893"/>
            <a:ext cx="3242455" cy="2088232"/>
          </a:xfrm>
          <a:prstGeom prst="rect">
            <a:avLst/>
          </a:prstGeom>
          <a:ln>
            <a:noFill/>
          </a:ln>
          <a:effectLst>
            <a:outerShdw blurRad="292100" dist="139700" dir="2700000" algn="tl" rotWithShape="0">
              <a:srgbClr val="333333">
                <a:alpha val="65000"/>
              </a:srgbClr>
            </a:outerShdw>
          </a:effectLst>
        </p:spPr>
      </p:pic>
      <p:sp>
        <p:nvSpPr>
          <p:cNvPr id="3" name="右矢印 2"/>
          <p:cNvSpPr/>
          <p:nvPr/>
        </p:nvSpPr>
        <p:spPr bwMode="auto">
          <a:xfrm>
            <a:off x="4644008" y="2747829"/>
            <a:ext cx="576064" cy="1259699"/>
          </a:xfrm>
          <a:prstGeom prst="rightArrow">
            <a:avLst/>
          </a:prstGeom>
          <a:solidFill>
            <a:schemeClr val="bg1"/>
          </a:solidFill>
          <a:ln w="38100" cap="flat" cmpd="sng" algn="ctr">
            <a:solidFill>
              <a:srgbClr val="4168A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3" name="角丸四角形 12"/>
          <p:cNvSpPr/>
          <p:nvPr/>
        </p:nvSpPr>
        <p:spPr bwMode="auto">
          <a:xfrm>
            <a:off x="467544" y="5805264"/>
            <a:ext cx="8208911" cy="648072"/>
          </a:xfrm>
          <a:prstGeom prst="roundRect">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r>
              <a:rPr lang="ja-JP" altLang="en-US" sz="2800" dirty="0" smtClean="0">
                <a:solidFill>
                  <a:schemeClr val="bg1"/>
                </a:solidFill>
              </a:rPr>
              <a:t>ところで、</a:t>
            </a:r>
            <a:r>
              <a:rPr lang="en-US" altLang="ja-JP" sz="2800" dirty="0" smtClean="0">
                <a:solidFill>
                  <a:schemeClr val="bg1"/>
                </a:solidFill>
              </a:rPr>
              <a:t>Windows XP</a:t>
            </a:r>
            <a:r>
              <a:rPr lang="ja-JP" altLang="en-US" sz="2800" dirty="0" smtClean="0">
                <a:solidFill>
                  <a:schemeClr val="bg1"/>
                </a:solidFill>
              </a:rPr>
              <a:t>の</a:t>
            </a:r>
            <a:r>
              <a:rPr lang="en-US" altLang="ja-JP" sz="2800" dirty="0" smtClean="0">
                <a:solidFill>
                  <a:schemeClr val="bg1"/>
                </a:solidFill>
              </a:rPr>
              <a:t>XP</a:t>
            </a:r>
            <a:r>
              <a:rPr lang="ja-JP" altLang="en-US" sz="2800" dirty="0" err="1" smtClean="0">
                <a:solidFill>
                  <a:schemeClr val="bg1"/>
                </a:solidFill>
              </a:rPr>
              <a:t>って</a:t>
            </a:r>
            <a:r>
              <a:rPr lang="ja-JP" altLang="en-US" sz="2800" dirty="0" smtClean="0">
                <a:solidFill>
                  <a:schemeClr val="bg1"/>
                </a:solidFill>
              </a:rPr>
              <a:t>何でしょう</a:t>
            </a:r>
            <a:r>
              <a:rPr lang="en-US" altLang="ja-JP" sz="2800" dirty="0" smtClean="0">
                <a:solidFill>
                  <a:schemeClr val="bg1"/>
                </a:solidFill>
              </a:rPr>
              <a:t>?</a:t>
            </a:r>
          </a:p>
        </p:txBody>
      </p:sp>
    </p:spTree>
    <p:extLst>
      <p:ext uri="{BB962C8B-B14F-4D97-AF65-F5344CB8AC3E}">
        <p14:creationId xmlns:p14="http://schemas.microsoft.com/office/powerpoint/2010/main" val="254814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p:txBody>
          <a:bodyPr/>
          <a:lstStyle/>
          <a:p>
            <a:r>
              <a:rPr lang="en-US" altLang="ja-JP" smtClean="0"/>
              <a:t>Android</a:t>
            </a:r>
            <a:r>
              <a:rPr lang="ja-JP" altLang="en-US" smtClean="0"/>
              <a:t>と</a:t>
            </a:r>
            <a:r>
              <a:rPr lang="en-US" altLang="ja-JP" smtClean="0"/>
              <a:t>Chrome</a:t>
            </a:r>
            <a:r>
              <a:rPr lang="ja-JP" altLang="en-US" smtClean="0"/>
              <a:t> </a:t>
            </a:r>
            <a:r>
              <a:rPr lang="en-US" altLang="ja-JP" smtClean="0"/>
              <a:t>OS, Windows</a:t>
            </a:r>
            <a:endParaRPr lang="ja-JP" altLang="en-US" smtClean="0"/>
          </a:p>
        </p:txBody>
      </p:sp>
      <p:grpSp>
        <p:nvGrpSpPr>
          <p:cNvPr id="2" name="グループ化 55"/>
          <p:cNvGrpSpPr>
            <a:grpSpLocks/>
          </p:cNvGrpSpPr>
          <p:nvPr/>
        </p:nvGrpSpPr>
        <p:grpSpPr bwMode="auto">
          <a:xfrm>
            <a:off x="3357563" y="1428750"/>
            <a:ext cx="2357437" cy="1500188"/>
            <a:chOff x="3357553" y="1428741"/>
            <a:chExt cx="2357459" cy="1500196"/>
          </a:xfrm>
        </p:grpSpPr>
        <p:sp>
          <p:nvSpPr>
            <p:cNvPr id="20" name="角丸四角形 19"/>
            <p:cNvSpPr/>
            <p:nvPr/>
          </p:nvSpPr>
          <p:spPr bwMode="auto">
            <a:xfrm>
              <a:off x="3357554" y="2143121"/>
              <a:ext cx="2357454" cy="357188"/>
            </a:xfrm>
            <a:prstGeom prst="roundRect">
              <a:avLst>
                <a:gd name="adj" fmla="val 7657"/>
              </a:avLst>
            </a:prstGeom>
            <a:solidFill>
              <a:srgbClr val="4168A7"/>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chemeClr val="bg1"/>
                  </a:solidFill>
                </a:rPr>
                <a:t>Linux</a:t>
              </a:r>
              <a:r>
                <a:rPr lang="ja-JP" altLang="en-US" sz="1600" dirty="0">
                  <a:solidFill>
                    <a:schemeClr val="bg1"/>
                  </a:solidFill>
                </a:rPr>
                <a:t>カーネル</a:t>
              </a:r>
              <a:endParaRPr lang="en-US" altLang="ja-JP" sz="1600" dirty="0">
                <a:solidFill>
                  <a:schemeClr val="bg1"/>
                </a:solidFill>
              </a:endParaRPr>
            </a:p>
          </p:txBody>
        </p:sp>
        <p:sp>
          <p:nvSpPr>
            <p:cNvPr id="21" name="角丸四角形 20"/>
            <p:cNvSpPr/>
            <p:nvPr/>
          </p:nvSpPr>
          <p:spPr bwMode="auto">
            <a:xfrm>
              <a:off x="3357554" y="1428741"/>
              <a:ext cx="2357454" cy="357188"/>
            </a:xfrm>
            <a:prstGeom prst="roundRect">
              <a:avLst>
                <a:gd name="adj" fmla="val 7657"/>
              </a:avLst>
            </a:prstGeom>
            <a:solidFill>
              <a:srgbClr val="4168A7"/>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ブラウザ</a:t>
              </a:r>
              <a:r>
                <a:rPr lang="en-US" altLang="ja-JP" sz="1600" dirty="0">
                  <a:solidFill>
                    <a:schemeClr val="bg1"/>
                  </a:solidFill>
                </a:rPr>
                <a:t>(Chrome)</a:t>
              </a:r>
            </a:p>
          </p:txBody>
        </p:sp>
        <p:sp>
          <p:nvSpPr>
            <p:cNvPr id="22" name="角丸四角形 21"/>
            <p:cNvSpPr/>
            <p:nvPr/>
          </p:nvSpPr>
          <p:spPr bwMode="auto">
            <a:xfrm>
              <a:off x="3357553" y="1857369"/>
              <a:ext cx="2357454" cy="214312"/>
            </a:xfrm>
            <a:prstGeom prst="roundRect">
              <a:avLst>
                <a:gd name="adj" fmla="val 7657"/>
              </a:avLst>
            </a:prstGeom>
            <a:solidFill>
              <a:srgbClr val="4168A7"/>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ウィンドウシステム</a:t>
              </a:r>
              <a:endParaRPr lang="en-US" altLang="ja-JP" sz="1200" dirty="0">
                <a:solidFill>
                  <a:schemeClr val="bg1"/>
                </a:solidFill>
              </a:endParaRPr>
            </a:p>
          </p:txBody>
        </p:sp>
        <p:sp>
          <p:nvSpPr>
            <p:cNvPr id="23" name="角丸四角形 22"/>
            <p:cNvSpPr/>
            <p:nvPr/>
          </p:nvSpPr>
          <p:spPr bwMode="auto">
            <a:xfrm>
              <a:off x="4572000" y="2571749"/>
              <a:ext cx="1143012" cy="357188"/>
            </a:xfrm>
            <a:prstGeom prst="roundRect">
              <a:avLst>
                <a:gd name="adj" fmla="val 7657"/>
              </a:avLst>
            </a:prstGeom>
            <a:solidFill>
              <a:srgbClr val="4168A7"/>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chemeClr val="bg1"/>
                  </a:solidFill>
                </a:rPr>
                <a:t>Intel</a:t>
              </a:r>
            </a:p>
          </p:txBody>
        </p:sp>
        <p:sp>
          <p:nvSpPr>
            <p:cNvPr id="24" name="角丸四角形 23"/>
            <p:cNvSpPr/>
            <p:nvPr/>
          </p:nvSpPr>
          <p:spPr bwMode="auto">
            <a:xfrm>
              <a:off x="3357554" y="2571749"/>
              <a:ext cx="1143008" cy="357188"/>
            </a:xfrm>
            <a:prstGeom prst="roundRect">
              <a:avLst>
                <a:gd name="adj" fmla="val 7657"/>
              </a:avLst>
            </a:prstGeom>
            <a:solidFill>
              <a:srgbClr val="4168A7"/>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chemeClr val="bg1"/>
                  </a:solidFill>
                </a:rPr>
                <a:t>ARM</a:t>
              </a:r>
            </a:p>
          </p:txBody>
        </p:sp>
      </p:grpSp>
      <p:grpSp>
        <p:nvGrpSpPr>
          <p:cNvPr id="3" name="グループ化 56"/>
          <p:cNvGrpSpPr>
            <a:grpSpLocks/>
          </p:cNvGrpSpPr>
          <p:nvPr/>
        </p:nvGrpSpPr>
        <p:grpSpPr bwMode="auto">
          <a:xfrm>
            <a:off x="6215063" y="1428750"/>
            <a:ext cx="2357437" cy="1500188"/>
            <a:chOff x="6215074" y="1428743"/>
            <a:chExt cx="2357454" cy="1500194"/>
          </a:xfrm>
        </p:grpSpPr>
        <p:sp>
          <p:nvSpPr>
            <p:cNvPr id="9" name="角丸四角形 8"/>
            <p:cNvSpPr/>
            <p:nvPr/>
          </p:nvSpPr>
          <p:spPr bwMode="auto">
            <a:xfrm>
              <a:off x="7358086" y="1428743"/>
              <a:ext cx="357187" cy="357188"/>
            </a:xfrm>
            <a:prstGeom prst="roundRect">
              <a:avLst>
                <a:gd name="adj" fmla="val 7657"/>
              </a:avLst>
            </a:prstGeom>
            <a:solidFill>
              <a:schemeClr val="accent5">
                <a:lumMod val="50000"/>
              </a:schemeClr>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600" dirty="0">
                <a:solidFill>
                  <a:schemeClr val="bg1"/>
                </a:solidFill>
              </a:endParaRPr>
            </a:p>
          </p:txBody>
        </p:sp>
        <p:sp>
          <p:nvSpPr>
            <p:cNvPr id="12" name="角丸四角形 11"/>
            <p:cNvSpPr/>
            <p:nvPr/>
          </p:nvSpPr>
          <p:spPr bwMode="auto">
            <a:xfrm>
              <a:off x="7786711" y="1428743"/>
              <a:ext cx="357189" cy="357188"/>
            </a:xfrm>
            <a:prstGeom prst="roundRect">
              <a:avLst>
                <a:gd name="adj" fmla="val 7657"/>
              </a:avLst>
            </a:prstGeom>
            <a:solidFill>
              <a:schemeClr val="accent5">
                <a:lumMod val="50000"/>
              </a:schemeClr>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600" dirty="0">
                <a:solidFill>
                  <a:schemeClr val="bg1"/>
                </a:solidFill>
              </a:endParaRPr>
            </a:p>
          </p:txBody>
        </p:sp>
        <p:sp>
          <p:nvSpPr>
            <p:cNvPr id="30" name="角丸四角形 29"/>
            <p:cNvSpPr/>
            <p:nvPr/>
          </p:nvSpPr>
          <p:spPr bwMode="auto">
            <a:xfrm>
              <a:off x="6215074" y="1857369"/>
              <a:ext cx="2357453" cy="642940"/>
            </a:xfrm>
            <a:prstGeom prst="roundRect">
              <a:avLst>
                <a:gd name="adj" fmla="val 7657"/>
              </a:avLst>
            </a:prstGeom>
            <a:solidFill>
              <a:schemeClr val="accent5">
                <a:lumMod val="50000"/>
              </a:schemeClr>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chemeClr val="bg1"/>
                  </a:solidFill>
                </a:rPr>
                <a:t>Windows</a:t>
              </a:r>
            </a:p>
          </p:txBody>
        </p:sp>
        <p:sp>
          <p:nvSpPr>
            <p:cNvPr id="31" name="角丸四角形 30"/>
            <p:cNvSpPr/>
            <p:nvPr/>
          </p:nvSpPr>
          <p:spPr bwMode="auto">
            <a:xfrm>
              <a:off x="6215074" y="1428743"/>
              <a:ext cx="1071574" cy="357188"/>
            </a:xfrm>
            <a:prstGeom prst="roundRect">
              <a:avLst>
                <a:gd name="adj" fmla="val 7657"/>
              </a:avLst>
            </a:prstGeom>
            <a:solidFill>
              <a:schemeClr val="accent5">
                <a:lumMod val="50000"/>
              </a:schemeClr>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ブラウザ</a:t>
              </a:r>
              <a:endParaRPr lang="en-US" altLang="ja-JP" sz="1600" dirty="0">
                <a:solidFill>
                  <a:schemeClr val="bg1"/>
                </a:solidFill>
              </a:endParaRPr>
            </a:p>
          </p:txBody>
        </p:sp>
        <p:sp>
          <p:nvSpPr>
            <p:cNvPr id="33" name="角丸四角形 32"/>
            <p:cNvSpPr/>
            <p:nvPr/>
          </p:nvSpPr>
          <p:spPr bwMode="auto">
            <a:xfrm>
              <a:off x="6215074" y="2571749"/>
              <a:ext cx="2357454" cy="357188"/>
            </a:xfrm>
            <a:prstGeom prst="roundRect">
              <a:avLst>
                <a:gd name="adj" fmla="val 7657"/>
              </a:avLst>
            </a:prstGeom>
            <a:solidFill>
              <a:schemeClr val="accent5">
                <a:lumMod val="50000"/>
              </a:schemeClr>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chemeClr val="bg1"/>
                  </a:solidFill>
                </a:rPr>
                <a:t>Intel</a:t>
              </a:r>
            </a:p>
          </p:txBody>
        </p:sp>
        <p:sp>
          <p:nvSpPr>
            <p:cNvPr id="35" name="角丸四角形 34"/>
            <p:cNvSpPr/>
            <p:nvPr/>
          </p:nvSpPr>
          <p:spPr bwMode="auto">
            <a:xfrm>
              <a:off x="8215339" y="1428743"/>
              <a:ext cx="357189" cy="357188"/>
            </a:xfrm>
            <a:prstGeom prst="roundRect">
              <a:avLst>
                <a:gd name="adj" fmla="val 7657"/>
              </a:avLst>
            </a:prstGeom>
            <a:solidFill>
              <a:schemeClr val="accent5">
                <a:lumMod val="50000"/>
              </a:schemeClr>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600" dirty="0">
                <a:solidFill>
                  <a:schemeClr val="bg1"/>
                </a:solidFill>
              </a:endParaRPr>
            </a:p>
          </p:txBody>
        </p:sp>
      </p:grpSp>
      <p:grpSp>
        <p:nvGrpSpPr>
          <p:cNvPr id="4" name="グループ化 52"/>
          <p:cNvGrpSpPr>
            <a:grpSpLocks/>
          </p:cNvGrpSpPr>
          <p:nvPr/>
        </p:nvGrpSpPr>
        <p:grpSpPr bwMode="auto">
          <a:xfrm>
            <a:off x="500063" y="1428750"/>
            <a:ext cx="2357437" cy="1500188"/>
            <a:chOff x="500034" y="1428741"/>
            <a:chExt cx="2357454" cy="1500196"/>
          </a:xfrm>
        </p:grpSpPr>
        <p:sp>
          <p:nvSpPr>
            <p:cNvPr id="36" name="角丸四角形 35"/>
            <p:cNvSpPr/>
            <p:nvPr/>
          </p:nvSpPr>
          <p:spPr bwMode="auto">
            <a:xfrm>
              <a:off x="500034" y="2143121"/>
              <a:ext cx="2357454" cy="357188"/>
            </a:xfrm>
            <a:prstGeom prst="roundRect">
              <a:avLst>
                <a:gd name="adj" fmla="val 7657"/>
              </a:avLst>
            </a:prstGeom>
            <a:solidFill>
              <a:srgbClr val="FF9933"/>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chemeClr val="bg1"/>
                  </a:solidFill>
                </a:rPr>
                <a:t>Linux</a:t>
              </a:r>
              <a:r>
                <a:rPr lang="ja-JP" altLang="en-US" sz="1600" dirty="0">
                  <a:solidFill>
                    <a:schemeClr val="bg1"/>
                  </a:solidFill>
                </a:rPr>
                <a:t>カーネル</a:t>
              </a:r>
              <a:endParaRPr lang="en-US" altLang="ja-JP" sz="1600" dirty="0">
                <a:solidFill>
                  <a:schemeClr val="bg1"/>
                </a:solidFill>
              </a:endParaRPr>
            </a:p>
          </p:txBody>
        </p:sp>
        <p:sp>
          <p:nvSpPr>
            <p:cNvPr id="38" name="角丸四角形 37"/>
            <p:cNvSpPr/>
            <p:nvPr/>
          </p:nvSpPr>
          <p:spPr bwMode="auto">
            <a:xfrm>
              <a:off x="500034" y="1857369"/>
              <a:ext cx="2357454" cy="214312"/>
            </a:xfrm>
            <a:prstGeom prst="roundRect">
              <a:avLst>
                <a:gd name="adj" fmla="val 7657"/>
              </a:avLst>
            </a:prstGeom>
            <a:solidFill>
              <a:srgbClr val="FF9933"/>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ウィンドウシステム</a:t>
              </a:r>
              <a:endParaRPr lang="en-US" altLang="ja-JP" sz="1200" dirty="0">
                <a:solidFill>
                  <a:schemeClr val="bg1"/>
                </a:solidFill>
              </a:endParaRPr>
            </a:p>
          </p:txBody>
        </p:sp>
        <p:sp>
          <p:nvSpPr>
            <p:cNvPr id="40" name="角丸四角形 39"/>
            <p:cNvSpPr/>
            <p:nvPr/>
          </p:nvSpPr>
          <p:spPr bwMode="auto">
            <a:xfrm>
              <a:off x="500035" y="2571749"/>
              <a:ext cx="2357453" cy="357188"/>
            </a:xfrm>
            <a:prstGeom prst="roundRect">
              <a:avLst>
                <a:gd name="adj" fmla="val 7657"/>
              </a:avLst>
            </a:prstGeom>
            <a:solidFill>
              <a:srgbClr val="FF9933"/>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chemeClr val="bg1"/>
                  </a:solidFill>
                </a:rPr>
                <a:t>ARM</a:t>
              </a:r>
            </a:p>
          </p:txBody>
        </p:sp>
        <p:sp>
          <p:nvSpPr>
            <p:cNvPr id="41" name="角丸四角形 40"/>
            <p:cNvSpPr/>
            <p:nvPr/>
          </p:nvSpPr>
          <p:spPr bwMode="auto">
            <a:xfrm>
              <a:off x="1643043" y="1428741"/>
              <a:ext cx="357187" cy="357188"/>
            </a:xfrm>
            <a:prstGeom prst="roundRect">
              <a:avLst>
                <a:gd name="adj" fmla="val 7657"/>
              </a:avLst>
            </a:prstGeom>
            <a:solidFill>
              <a:srgbClr val="FF9933"/>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600" dirty="0">
                <a:solidFill>
                  <a:schemeClr val="bg1"/>
                </a:solidFill>
              </a:endParaRPr>
            </a:p>
          </p:txBody>
        </p:sp>
        <p:sp>
          <p:nvSpPr>
            <p:cNvPr id="42" name="角丸四角形 41"/>
            <p:cNvSpPr/>
            <p:nvPr/>
          </p:nvSpPr>
          <p:spPr bwMode="auto">
            <a:xfrm>
              <a:off x="2071668" y="1428741"/>
              <a:ext cx="357189" cy="357188"/>
            </a:xfrm>
            <a:prstGeom prst="roundRect">
              <a:avLst>
                <a:gd name="adj" fmla="val 7657"/>
              </a:avLst>
            </a:prstGeom>
            <a:solidFill>
              <a:srgbClr val="FF9933"/>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600" dirty="0">
                <a:solidFill>
                  <a:schemeClr val="bg1"/>
                </a:solidFill>
              </a:endParaRPr>
            </a:p>
          </p:txBody>
        </p:sp>
        <p:sp>
          <p:nvSpPr>
            <p:cNvPr id="43" name="角丸四角形 42"/>
            <p:cNvSpPr/>
            <p:nvPr/>
          </p:nvSpPr>
          <p:spPr bwMode="auto">
            <a:xfrm>
              <a:off x="500034" y="1428741"/>
              <a:ext cx="1071571" cy="357188"/>
            </a:xfrm>
            <a:prstGeom prst="roundRect">
              <a:avLst>
                <a:gd name="adj" fmla="val 7657"/>
              </a:avLst>
            </a:prstGeom>
            <a:solidFill>
              <a:srgbClr val="FF9933"/>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ブラウザ</a:t>
              </a:r>
              <a:endParaRPr lang="en-US" altLang="ja-JP" sz="1600" dirty="0">
                <a:solidFill>
                  <a:schemeClr val="bg1"/>
                </a:solidFill>
              </a:endParaRPr>
            </a:p>
          </p:txBody>
        </p:sp>
        <p:sp>
          <p:nvSpPr>
            <p:cNvPr id="44" name="角丸四角形 43"/>
            <p:cNvSpPr/>
            <p:nvPr/>
          </p:nvSpPr>
          <p:spPr bwMode="auto">
            <a:xfrm>
              <a:off x="2500296" y="1428741"/>
              <a:ext cx="357189" cy="357188"/>
            </a:xfrm>
            <a:prstGeom prst="roundRect">
              <a:avLst>
                <a:gd name="adj" fmla="val 7657"/>
              </a:avLst>
            </a:prstGeom>
            <a:solidFill>
              <a:srgbClr val="FF9933"/>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600" dirty="0">
                <a:solidFill>
                  <a:schemeClr val="bg1"/>
                </a:solidFill>
              </a:endParaRPr>
            </a:p>
          </p:txBody>
        </p:sp>
      </p:grpSp>
      <p:sp>
        <p:nvSpPr>
          <p:cNvPr id="28" name="角丸四角形 27"/>
          <p:cNvSpPr/>
          <p:nvPr/>
        </p:nvSpPr>
        <p:spPr bwMode="auto">
          <a:xfrm>
            <a:off x="500063" y="3214688"/>
            <a:ext cx="2357437" cy="428625"/>
          </a:xfrm>
          <a:prstGeom prst="roundRect">
            <a:avLst>
              <a:gd name="adj" fmla="val 7657"/>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a:solidFill>
                  <a:srgbClr val="4168A7"/>
                </a:solidFill>
              </a:rPr>
              <a:t>フル機能</a:t>
            </a:r>
            <a:r>
              <a:rPr lang="en-US" altLang="ja-JP" sz="1600">
                <a:solidFill>
                  <a:srgbClr val="4168A7"/>
                </a:solidFill>
              </a:rPr>
              <a:t>OS</a:t>
            </a:r>
            <a:endParaRPr lang="ja-JP" altLang="en-US" sz="1600" dirty="0">
              <a:solidFill>
                <a:srgbClr val="4168A7"/>
              </a:solidFill>
            </a:endParaRPr>
          </a:p>
        </p:txBody>
      </p:sp>
      <p:sp>
        <p:nvSpPr>
          <p:cNvPr id="29" name="角丸四角形 28"/>
          <p:cNvSpPr/>
          <p:nvPr/>
        </p:nvSpPr>
        <p:spPr bwMode="auto">
          <a:xfrm>
            <a:off x="3357563" y="3214688"/>
            <a:ext cx="2357437" cy="428625"/>
          </a:xfrm>
          <a:prstGeom prst="roundRect">
            <a:avLst>
              <a:gd name="adj" fmla="val 7657"/>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a:solidFill>
                  <a:srgbClr val="C00000"/>
                </a:solidFill>
              </a:rPr>
              <a:t>機能限定</a:t>
            </a:r>
            <a:r>
              <a:rPr lang="en-US" altLang="ja-JP" sz="1600">
                <a:solidFill>
                  <a:srgbClr val="C00000"/>
                </a:solidFill>
              </a:rPr>
              <a:t>OS</a:t>
            </a:r>
            <a:endParaRPr lang="ja-JP" altLang="en-US" sz="1600" dirty="0">
              <a:solidFill>
                <a:srgbClr val="C00000"/>
              </a:solidFill>
            </a:endParaRPr>
          </a:p>
        </p:txBody>
      </p:sp>
      <p:sp>
        <p:nvSpPr>
          <p:cNvPr id="32" name="角丸四角形 31"/>
          <p:cNvSpPr/>
          <p:nvPr/>
        </p:nvSpPr>
        <p:spPr bwMode="auto">
          <a:xfrm>
            <a:off x="6215063" y="3214688"/>
            <a:ext cx="2357437" cy="428625"/>
          </a:xfrm>
          <a:prstGeom prst="roundRect">
            <a:avLst>
              <a:gd name="adj" fmla="val 7657"/>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a:solidFill>
                  <a:srgbClr val="4168A7"/>
                </a:solidFill>
              </a:rPr>
              <a:t>フル機能</a:t>
            </a:r>
            <a:r>
              <a:rPr lang="en-US" altLang="ja-JP" sz="1600">
                <a:solidFill>
                  <a:srgbClr val="4168A7"/>
                </a:solidFill>
              </a:rPr>
              <a:t>OS</a:t>
            </a:r>
            <a:endParaRPr lang="ja-JP" altLang="en-US" sz="1600" dirty="0">
              <a:solidFill>
                <a:srgbClr val="4168A7"/>
              </a:solidFill>
            </a:endParaRPr>
          </a:p>
        </p:txBody>
      </p:sp>
      <p:sp>
        <p:nvSpPr>
          <p:cNvPr id="34" name="角丸四角形 33"/>
          <p:cNvSpPr/>
          <p:nvPr/>
        </p:nvSpPr>
        <p:spPr bwMode="auto">
          <a:xfrm>
            <a:off x="500063" y="3714750"/>
            <a:ext cx="2357437" cy="428625"/>
          </a:xfrm>
          <a:prstGeom prst="roundRect">
            <a:avLst>
              <a:gd name="adj" fmla="val 7657"/>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a:solidFill>
                  <a:srgbClr val="4168A7"/>
                </a:solidFill>
              </a:rPr>
              <a:t>様々なアプリ</a:t>
            </a:r>
            <a:endParaRPr lang="ja-JP" altLang="en-US" sz="1600" dirty="0">
              <a:solidFill>
                <a:srgbClr val="4168A7"/>
              </a:solidFill>
            </a:endParaRPr>
          </a:p>
        </p:txBody>
      </p:sp>
      <p:sp>
        <p:nvSpPr>
          <p:cNvPr id="37" name="角丸四角形 36"/>
          <p:cNvSpPr/>
          <p:nvPr/>
        </p:nvSpPr>
        <p:spPr bwMode="auto">
          <a:xfrm>
            <a:off x="3357563" y="3714750"/>
            <a:ext cx="2357437" cy="428625"/>
          </a:xfrm>
          <a:prstGeom prst="roundRect">
            <a:avLst>
              <a:gd name="adj" fmla="val 7657"/>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a:solidFill>
                  <a:srgbClr val="C00000"/>
                </a:solidFill>
              </a:rPr>
              <a:t>基本はブラウザのみ</a:t>
            </a:r>
            <a:endParaRPr lang="ja-JP" altLang="en-US" sz="1600" dirty="0">
              <a:solidFill>
                <a:srgbClr val="C00000"/>
              </a:solidFill>
            </a:endParaRPr>
          </a:p>
        </p:txBody>
      </p:sp>
      <p:sp>
        <p:nvSpPr>
          <p:cNvPr id="39" name="角丸四角形 38"/>
          <p:cNvSpPr/>
          <p:nvPr/>
        </p:nvSpPr>
        <p:spPr bwMode="auto">
          <a:xfrm>
            <a:off x="6215063" y="3714750"/>
            <a:ext cx="2357437" cy="428625"/>
          </a:xfrm>
          <a:prstGeom prst="roundRect">
            <a:avLst>
              <a:gd name="adj" fmla="val 7657"/>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a:solidFill>
                  <a:srgbClr val="4168A7"/>
                </a:solidFill>
              </a:rPr>
              <a:t>様々なアプリ</a:t>
            </a:r>
            <a:endParaRPr lang="ja-JP" altLang="en-US" sz="1600" dirty="0">
              <a:solidFill>
                <a:srgbClr val="4168A7"/>
              </a:solidFill>
            </a:endParaRPr>
          </a:p>
        </p:txBody>
      </p:sp>
      <p:sp>
        <p:nvSpPr>
          <p:cNvPr id="45" name="角丸四角形 44"/>
          <p:cNvSpPr/>
          <p:nvPr/>
        </p:nvSpPr>
        <p:spPr bwMode="auto">
          <a:xfrm>
            <a:off x="500063" y="4214813"/>
            <a:ext cx="2357437" cy="428625"/>
          </a:xfrm>
          <a:prstGeom prst="roundRect">
            <a:avLst>
              <a:gd name="adj" fmla="val 7657"/>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a:solidFill>
                  <a:srgbClr val="4168A7"/>
                </a:solidFill>
              </a:rPr>
              <a:t>ARM</a:t>
            </a:r>
            <a:endParaRPr lang="ja-JP" altLang="en-US" sz="1600" dirty="0">
              <a:solidFill>
                <a:srgbClr val="4168A7"/>
              </a:solidFill>
            </a:endParaRPr>
          </a:p>
        </p:txBody>
      </p:sp>
      <p:sp>
        <p:nvSpPr>
          <p:cNvPr id="46" name="角丸四角形 45"/>
          <p:cNvSpPr/>
          <p:nvPr/>
        </p:nvSpPr>
        <p:spPr bwMode="auto">
          <a:xfrm>
            <a:off x="3357563" y="4214813"/>
            <a:ext cx="2357437" cy="428625"/>
          </a:xfrm>
          <a:prstGeom prst="roundRect">
            <a:avLst>
              <a:gd name="adj" fmla="val 7657"/>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a:solidFill>
                  <a:srgbClr val="C00000"/>
                </a:solidFill>
              </a:rPr>
              <a:t>ARM/Intel</a:t>
            </a:r>
            <a:endParaRPr lang="ja-JP" altLang="en-US" sz="1600" dirty="0">
              <a:solidFill>
                <a:srgbClr val="C00000"/>
              </a:solidFill>
            </a:endParaRPr>
          </a:p>
        </p:txBody>
      </p:sp>
      <p:sp>
        <p:nvSpPr>
          <p:cNvPr id="47" name="角丸四角形 46"/>
          <p:cNvSpPr/>
          <p:nvPr/>
        </p:nvSpPr>
        <p:spPr bwMode="auto">
          <a:xfrm>
            <a:off x="6215063" y="4214813"/>
            <a:ext cx="2357437" cy="428625"/>
          </a:xfrm>
          <a:prstGeom prst="roundRect">
            <a:avLst>
              <a:gd name="adj" fmla="val 7657"/>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a:solidFill>
                  <a:srgbClr val="4168A7"/>
                </a:solidFill>
              </a:rPr>
              <a:t>Intel</a:t>
            </a:r>
            <a:endParaRPr lang="ja-JP" altLang="en-US" sz="1600" dirty="0">
              <a:solidFill>
                <a:srgbClr val="4168A7"/>
              </a:solidFill>
            </a:endParaRPr>
          </a:p>
        </p:txBody>
      </p:sp>
      <p:sp>
        <p:nvSpPr>
          <p:cNvPr id="48" name="角丸四角形 47"/>
          <p:cNvSpPr/>
          <p:nvPr/>
        </p:nvSpPr>
        <p:spPr bwMode="auto">
          <a:xfrm>
            <a:off x="500063" y="4714875"/>
            <a:ext cx="2357437" cy="428625"/>
          </a:xfrm>
          <a:prstGeom prst="roundRect">
            <a:avLst>
              <a:gd name="adj" fmla="val 7657"/>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a:solidFill>
                  <a:srgbClr val="4168A7"/>
                </a:solidFill>
              </a:rPr>
              <a:t>スマートフォン</a:t>
            </a:r>
            <a:r>
              <a:rPr lang="en-US" altLang="ja-JP" sz="1400">
                <a:solidFill>
                  <a:srgbClr val="4168A7"/>
                </a:solidFill>
              </a:rPr>
              <a:t>/(</a:t>
            </a:r>
            <a:r>
              <a:rPr lang="ja-JP" altLang="en-US" sz="1400">
                <a:solidFill>
                  <a:srgbClr val="4168A7"/>
                </a:solidFill>
              </a:rPr>
              <a:t>ネットブック</a:t>
            </a:r>
            <a:r>
              <a:rPr lang="en-US" altLang="ja-JP" sz="1400">
                <a:solidFill>
                  <a:srgbClr val="4168A7"/>
                </a:solidFill>
              </a:rPr>
              <a:t>)</a:t>
            </a:r>
            <a:endParaRPr lang="ja-JP" altLang="en-US" sz="1400" dirty="0">
              <a:solidFill>
                <a:srgbClr val="4168A7"/>
              </a:solidFill>
            </a:endParaRPr>
          </a:p>
        </p:txBody>
      </p:sp>
      <p:sp>
        <p:nvSpPr>
          <p:cNvPr id="49" name="角丸四角形 48"/>
          <p:cNvSpPr/>
          <p:nvPr/>
        </p:nvSpPr>
        <p:spPr bwMode="auto">
          <a:xfrm>
            <a:off x="3357563" y="4714875"/>
            <a:ext cx="2357437" cy="428625"/>
          </a:xfrm>
          <a:prstGeom prst="roundRect">
            <a:avLst>
              <a:gd name="adj" fmla="val 7657"/>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a:solidFill>
                  <a:srgbClr val="4168A7"/>
                </a:solidFill>
              </a:rPr>
              <a:t>ネットブック</a:t>
            </a:r>
            <a:r>
              <a:rPr lang="en-US" altLang="ja-JP" sz="1600">
                <a:solidFill>
                  <a:srgbClr val="4168A7"/>
                </a:solidFill>
              </a:rPr>
              <a:t>/(PC)</a:t>
            </a:r>
            <a:endParaRPr lang="ja-JP" altLang="en-US" sz="1600" dirty="0">
              <a:solidFill>
                <a:srgbClr val="4168A7"/>
              </a:solidFill>
            </a:endParaRPr>
          </a:p>
        </p:txBody>
      </p:sp>
      <p:sp>
        <p:nvSpPr>
          <p:cNvPr id="54" name="角丸四角形 53"/>
          <p:cNvSpPr/>
          <p:nvPr/>
        </p:nvSpPr>
        <p:spPr bwMode="auto">
          <a:xfrm>
            <a:off x="6215063" y="4714875"/>
            <a:ext cx="2357437" cy="428625"/>
          </a:xfrm>
          <a:prstGeom prst="roundRect">
            <a:avLst>
              <a:gd name="adj" fmla="val 7657"/>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a:solidFill>
                  <a:srgbClr val="4168A7"/>
                </a:solidFill>
              </a:rPr>
              <a:t>(</a:t>
            </a:r>
            <a:r>
              <a:rPr lang="ja-JP" altLang="en-US" sz="1600">
                <a:solidFill>
                  <a:srgbClr val="4168A7"/>
                </a:solidFill>
              </a:rPr>
              <a:t>ネットブック</a:t>
            </a:r>
            <a:r>
              <a:rPr lang="en-US" altLang="ja-JP" sz="1600">
                <a:solidFill>
                  <a:srgbClr val="4168A7"/>
                </a:solidFill>
              </a:rPr>
              <a:t>)/PC</a:t>
            </a:r>
            <a:endParaRPr lang="ja-JP" altLang="en-US" sz="1600" dirty="0">
              <a:solidFill>
                <a:srgbClr val="4168A7"/>
              </a:solidFill>
            </a:endParaRPr>
          </a:p>
        </p:txBody>
      </p:sp>
      <p:sp>
        <p:nvSpPr>
          <p:cNvPr id="51" name="角丸四角形 50"/>
          <p:cNvSpPr/>
          <p:nvPr/>
        </p:nvSpPr>
        <p:spPr bwMode="auto">
          <a:xfrm>
            <a:off x="500063" y="5357813"/>
            <a:ext cx="5214937" cy="1000125"/>
          </a:xfrm>
          <a:prstGeom prst="roundRect">
            <a:avLst>
              <a:gd name="adj" fmla="val 7657"/>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a:solidFill>
                  <a:srgbClr val="4168A7"/>
                </a:solidFill>
              </a:rPr>
              <a:t>「</a:t>
            </a:r>
            <a:r>
              <a:rPr lang="en-US" altLang="ja-JP" sz="1400">
                <a:solidFill>
                  <a:srgbClr val="4168A7"/>
                </a:solidFill>
              </a:rPr>
              <a:t>Google </a:t>
            </a:r>
            <a:r>
              <a:rPr lang="en-US" altLang="ja-JP" sz="1400" dirty="0">
                <a:solidFill>
                  <a:srgbClr val="4168A7"/>
                </a:solidFill>
              </a:rPr>
              <a:t>Chrome OS </a:t>
            </a:r>
            <a:r>
              <a:rPr lang="ja-JP" altLang="en-US" sz="1400" dirty="0">
                <a:solidFill>
                  <a:srgbClr val="4168A7"/>
                </a:solidFill>
              </a:rPr>
              <a:t>と </a:t>
            </a:r>
            <a:r>
              <a:rPr lang="en-US" altLang="ja-JP" sz="1400" dirty="0">
                <a:solidFill>
                  <a:srgbClr val="4168A7"/>
                </a:solidFill>
              </a:rPr>
              <a:t>Android </a:t>
            </a:r>
            <a:r>
              <a:rPr lang="ja-JP" altLang="en-US" sz="1400" dirty="0">
                <a:solidFill>
                  <a:srgbClr val="4168A7"/>
                </a:solidFill>
              </a:rPr>
              <a:t>で重なる領域はありますが、選択肢を用意するということは、</a:t>
            </a:r>
            <a:r>
              <a:rPr lang="en-US" altLang="ja-JP" sz="1400" dirty="0">
                <a:solidFill>
                  <a:srgbClr val="4168A7"/>
                </a:solidFill>
              </a:rPr>
              <a:t>Google </a:t>
            </a:r>
            <a:r>
              <a:rPr lang="ja-JP" altLang="en-US" sz="1400" dirty="0" err="1">
                <a:solidFill>
                  <a:srgbClr val="4168A7"/>
                </a:solidFill>
              </a:rPr>
              <a:t>を含</a:t>
            </a:r>
            <a:r>
              <a:rPr lang="ja-JP" altLang="en-US" sz="1400" dirty="0">
                <a:solidFill>
                  <a:srgbClr val="4168A7"/>
                </a:solidFill>
              </a:rPr>
              <a:t>むすべての人々の利益のためのイノベーションを加速させるものだと</a:t>
            </a:r>
            <a:r>
              <a:rPr lang="ja-JP" altLang="en-US" sz="1400">
                <a:solidFill>
                  <a:srgbClr val="4168A7"/>
                </a:solidFill>
              </a:rPr>
              <a:t>信じます。」</a:t>
            </a:r>
            <a:endParaRPr lang="en-US" altLang="ja-JP" sz="1400">
              <a:solidFill>
                <a:srgbClr val="4168A7"/>
              </a:solidFill>
            </a:endParaRPr>
          </a:p>
          <a:p>
            <a:pPr>
              <a:defRPr/>
            </a:pPr>
            <a:r>
              <a:rPr lang="en-US" altLang="ja-JP" sz="1400">
                <a:solidFill>
                  <a:srgbClr val="4168A7"/>
                </a:solidFill>
              </a:rPr>
              <a:t>(</a:t>
            </a:r>
            <a:r>
              <a:rPr lang="en-US" altLang="ja-JP" sz="1400" dirty="0">
                <a:solidFill>
                  <a:srgbClr val="4168A7"/>
                </a:solidFill>
              </a:rPr>
              <a:t>Google</a:t>
            </a:r>
            <a:r>
              <a:rPr lang="ja-JP" altLang="en-US" sz="1400" dirty="0">
                <a:solidFill>
                  <a:srgbClr val="4168A7"/>
                </a:solidFill>
              </a:rPr>
              <a:t>の発表資料より</a:t>
            </a:r>
            <a:r>
              <a:rPr lang="en-US" altLang="ja-JP" sz="1400" dirty="0">
                <a:solidFill>
                  <a:srgbClr val="4168A7"/>
                </a:solidFill>
              </a:rPr>
              <a:t>)</a:t>
            </a:r>
            <a:endParaRPr lang="ja-JP" altLang="en-US" sz="1400" dirty="0">
              <a:solidFill>
                <a:srgbClr val="4168A7"/>
              </a:solidFill>
            </a:endParaRPr>
          </a:p>
        </p:txBody>
      </p:sp>
    </p:spTree>
    <p:extLst>
      <p:ext uri="{BB962C8B-B14F-4D97-AF65-F5344CB8AC3E}">
        <p14:creationId xmlns:p14="http://schemas.microsoft.com/office/powerpoint/2010/main" val="3341738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0-#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0-#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0-#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0-#ppt_w/2"/>
                                          </p:val>
                                        </p:tav>
                                        <p:tav tm="100000">
                                          <p:val>
                                            <p:strVal val="#ppt_x"/>
                                          </p:val>
                                        </p:tav>
                                      </p:tavLst>
                                    </p:anim>
                                    <p:anim calcmode="lin" valueType="num">
                                      <p:cBhvr additive="base">
                                        <p:cTn id="54" dur="500" fill="hold"/>
                                        <p:tgtEl>
                                          <p:spTgt spid="4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0-#ppt_w/2"/>
                                          </p:val>
                                        </p:tav>
                                        <p:tav tm="100000">
                                          <p:val>
                                            <p:strVal val="#ppt_x"/>
                                          </p:val>
                                        </p:tav>
                                      </p:tavLst>
                                    </p:anim>
                                    <p:anim calcmode="lin" valueType="num">
                                      <p:cBhvr additive="base">
                                        <p:cTn id="58" dur="500" fill="hold"/>
                                        <p:tgtEl>
                                          <p:spTgt spid="46"/>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0-#ppt_w/2"/>
                                          </p:val>
                                        </p:tav>
                                        <p:tav tm="100000">
                                          <p:val>
                                            <p:strVal val="#ppt_x"/>
                                          </p:val>
                                        </p:tav>
                                      </p:tavLst>
                                    </p:anim>
                                    <p:anim calcmode="lin" valueType="num">
                                      <p:cBhvr additive="base">
                                        <p:cTn id="62"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fill="hold"/>
                                        <p:tgtEl>
                                          <p:spTgt spid="48"/>
                                        </p:tgtEl>
                                        <p:attrNameLst>
                                          <p:attrName>ppt_x</p:attrName>
                                        </p:attrNameLst>
                                      </p:cBhvr>
                                      <p:tavLst>
                                        <p:tav tm="0">
                                          <p:val>
                                            <p:strVal val="0-#ppt_w/2"/>
                                          </p:val>
                                        </p:tav>
                                        <p:tav tm="100000">
                                          <p:val>
                                            <p:strVal val="#ppt_x"/>
                                          </p:val>
                                        </p:tav>
                                      </p:tavLst>
                                    </p:anim>
                                    <p:anim calcmode="lin" valueType="num">
                                      <p:cBhvr additive="base">
                                        <p:cTn id="68" dur="500" fill="hold"/>
                                        <p:tgtEl>
                                          <p:spTgt spid="4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0-#ppt_w/2"/>
                                          </p:val>
                                        </p:tav>
                                        <p:tav tm="100000">
                                          <p:val>
                                            <p:strVal val="#ppt_x"/>
                                          </p:val>
                                        </p:tav>
                                      </p:tavLst>
                                    </p:anim>
                                    <p:anim calcmode="lin" valueType="num">
                                      <p:cBhvr additive="base">
                                        <p:cTn id="72" dur="500" fill="hold"/>
                                        <p:tgtEl>
                                          <p:spTgt spid="49"/>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0-#ppt_w/2"/>
                                          </p:val>
                                        </p:tav>
                                        <p:tav tm="100000">
                                          <p:val>
                                            <p:strVal val="#ppt_x"/>
                                          </p:val>
                                        </p:tav>
                                      </p:tavLst>
                                    </p:anim>
                                    <p:anim calcmode="lin" valueType="num">
                                      <p:cBhvr additive="base">
                                        <p:cTn id="7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additive="base">
                                        <p:cTn id="81" dur="500" fill="hold"/>
                                        <p:tgtEl>
                                          <p:spTgt spid="51"/>
                                        </p:tgtEl>
                                        <p:attrNameLst>
                                          <p:attrName>ppt_x</p:attrName>
                                        </p:attrNameLst>
                                      </p:cBhvr>
                                      <p:tavLst>
                                        <p:tav tm="0">
                                          <p:val>
                                            <p:strVal val="#ppt_x"/>
                                          </p:val>
                                        </p:tav>
                                        <p:tav tm="100000">
                                          <p:val>
                                            <p:strVal val="#ppt_x"/>
                                          </p:val>
                                        </p:tav>
                                      </p:tavLst>
                                    </p:anim>
                                    <p:anim calcmode="lin" valueType="num">
                                      <p:cBhvr additive="base">
                                        <p:cTn id="8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P spid="34" grpId="0" animBg="1"/>
      <p:bldP spid="37" grpId="0" animBg="1"/>
      <p:bldP spid="39" grpId="0" animBg="1"/>
      <p:bldP spid="45" grpId="0" animBg="1"/>
      <p:bldP spid="46" grpId="0" animBg="1"/>
      <p:bldP spid="47" grpId="0" animBg="1"/>
      <p:bldP spid="48" grpId="0" animBg="1"/>
      <p:bldP spid="49" grpId="0" animBg="1"/>
      <p:bldP spid="54"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smtClean="0">
                <a:latin typeface="Arial" charset="0"/>
              </a:rPr>
              <a:t>要素技術は新しいものではない</a:t>
            </a:r>
          </a:p>
        </p:txBody>
      </p:sp>
      <p:sp>
        <p:nvSpPr>
          <p:cNvPr id="16387" name="コンテンツ プレースホルダ 2"/>
          <p:cNvSpPr>
            <a:spLocks noGrp="1"/>
          </p:cNvSpPr>
          <p:nvPr>
            <p:ph idx="1"/>
          </p:nvPr>
        </p:nvSpPr>
        <p:spPr>
          <a:xfrm>
            <a:off x="428625" y="1214438"/>
            <a:ext cx="8229600" cy="4525962"/>
          </a:xfrm>
        </p:spPr>
        <p:txBody>
          <a:bodyPr/>
          <a:lstStyle/>
          <a:p>
            <a:pPr>
              <a:defRPr/>
            </a:pPr>
            <a:r>
              <a:rPr lang="en-US" altLang="ja-JP" sz="2400" dirty="0" smtClean="0">
                <a:latin typeface="+mj-lt"/>
                <a:ea typeface="+mj-ea"/>
              </a:rPr>
              <a:t>JavaScript</a:t>
            </a:r>
            <a:r>
              <a:rPr lang="ja-JP" altLang="en-US" sz="2400" dirty="0" smtClean="0">
                <a:latin typeface="+mj-lt"/>
                <a:ea typeface="+mj-ea"/>
              </a:rPr>
              <a:t> </a:t>
            </a:r>
            <a:r>
              <a:rPr lang="en-US" altLang="ja-JP" sz="2400" dirty="0" smtClean="0">
                <a:latin typeface="+mj-lt"/>
                <a:ea typeface="+mj-ea"/>
              </a:rPr>
              <a:t>(</a:t>
            </a:r>
            <a:r>
              <a:rPr lang="ja-JP" altLang="en-US" sz="2400" dirty="0" smtClean="0">
                <a:latin typeface="+mj-lt"/>
                <a:ea typeface="+mj-ea"/>
              </a:rPr>
              <a:t>ジャバ スクリプト</a:t>
            </a:r>
            <a:r>
              <a:rPr lang="en-US" altLang="ja-JP" sz="2400" dirty="0" smtClean="0">
                <a:latin typeface="+mj-lt"/>
                <a:ea typeface="+mj-ea"/>
              </a:rPr>
              <a:t>)</a:t>
            </a:r>
          </a:p>
          <a:p>
            <a:pPr lvl="1">
              <a:defRPr/>
            </a:pPr>
            <a:r>
              <a:rPr lang="en-US" altLang="ja-JP" sz="2000" dirty="0" smtClean="0">
                <a:latin typeface="+mj-lt"/>
                <a:ea typeface="+mj-ea"/>
              </a:rPr>
              <a:t>1996</a:t>
            </a:r>
            <a:r>
              <a:rPr lang="ja-JP" altLang="en-US" sz="2000" dirty="0" smtClean="0">
                <a:latin typeface="+mj-lt"/>
                <a:ea typeface="+mj-ea"/>
              </a:rPr>
              <a:t>年リリースの</a:t>
            </a:r>
            <a:r>
              <a:rPr lang="en-US" altLang="ja-JP" sz="2000" dirty="0" smtClean="0">
                <a:latin typeface="+mj-lt"/>
                <a:ea typeface="+mj-ea"/>
              </a:rPr>
              <a:t>IE3</a:t>
            </a:r>
            <a:r>
              <a:rPr lang="ja-JP" altLang="en-US" sz="2000" dirty="0" smtClean="0">
                <a:latin typeface="+mj-lt"/>
                <a:ea typeface="+mj-ea"/>
              </a:rPr>
              <a:t>ですでにサポートされている</a:t>
            </a:r>
            <a:endParaRPr lang="en-US" altLang="ja-JP" sz="2000" dirty="0" smtClean="0">
              <a:latin typeface="+mj-lt"/>
              <a:ea typeface="+mj-ea"/>
            </a:endParaRPr>
          </a:p>
          <a:p>
            <a:pPr lvl="1">
              <a:defRPr/>
            </a:pPr>
            <a:r>
              <a:rPr lang="ja-JP" altLang="en-US" sz="2000" dirty="0" smtClean="0">
                <a:latin typeface="+mj-lt"/>
                <a:ea typeface="+mj-ea"/>
              </a:rPr>
              <a:t>セキュリティに問題があるため、機能をオフにしておくことが推奨されていた</a:t>
            </a:r>
            <a:endParaRPr lang="en-US" altLang="ja-JP" sz="2000" dirty="0" smtClean="0">
              <a:latin typeface="+mj-lt"/>
              <a:ea typeface="+mj-ea"/>
            </a:endParaRPr>
          </a:p>
          <a:p>
            <a:pPr>
              <a:defRPr/>
            </a:pPr>
            <a:r>
              <a:rPr lang="en-US" altLang="ja-JP" sz="2400" dirty="0" smtClean="0">
                <a:latin typeface="+mj-lt"/>
                <a:ea typeface="+mj-ea"/>
              </a:rPr>
              <a:t>DHTML</a:t>
            </a:r>
            <a:r>
              <a:rPr lang="ja-JP" altLang="en-US" sz="2400" dirty="0" smtClean="0">
                <a:latin typeface="+mj-lt"/>
                <a:ea typeface="+mj-ea"/>
              </a:rPr>
              <a:t> </a:t>
            </a:r>
            <a:r>
              <a:rPr lang="en-US" altLang="ja-JP" sz="2400" dirty="0" smtClean="0">
                <a:latin typeface="+mj-lt"/>
                <a:ea typeface="+mj-ea"/>
              </a:rPr>
              <a:t>(</a:t>
            </a:r>
            <a:r>
              <a:rPr lang="ja-JP" altLang="en-US" sz="2400" dirty="0" smtClean="0">
                <a:latin typeface="+mj-lt"/>
                <a:ea typeface="+mj-ea"/>
              </a:rPr>
              <a:t>ダイナミック </a:t>
            </a:r>
            <a:r>
              <a:rPr lang="en-US" altLang="ja-JP" sz="2400" dirty="0" smtClean="0">
                <a:latin typeface="+mj-lt"/>
                <a:ea typeface="+mj-ea"/>
              </a:rPr>
              <a:t>HTML)</a:t>
            </a:r>
          </a:p>
          <a:p>
            <a:pPr lvl="1">
              <a:defRPr/>
            </a:pPr>
            <a:r>
              <a:rPr lang="en-US" altLang="ja-JP" sz="2000" dirty="0" smtClean="0">
                <a:latin typeface="+mj-lt"/>
                <a:ea typeface="+mj-ea"/>
              </a:rPr>
              <a:t>1997</a:t>
            </a:r>
            <a:r>
              <a:rPr lang="ja-JP" altLang="en-US" sz="2000" dirty="0" smtClean="0">
                <a:latin typeface="+mj-lt"/>
                <a:ea typeface="+mj-ea"/>
              </a:rPr>
              <a:t>年リリースの</a:t>
            </a:r>
            <a:r>
              <a:rPr lang="en-US" altLang="ja-JP" sz="2000" dirty="0" smtClean="0">
                <a:latin typeface="+mj-lt"/>
                <a:ea typeface="+mj-ea"/>
              </a:rPr>
              <a:t>IE4</a:t>
            </a:r>
            <a:r>
              <a:rPr lang="ja-JP" altLang="en-US" sz="2000" dirty="0" smtClean="0">
                <a:latin typeface="+mj-lt"/>
                <a:ea typeface="+mj-ea"/>
              </a:rPr>
              <a:t>からサポート</a:t>
            </a:r>
            <a:endParaRPr lang="en-US" altLang="ja-JP" sz="2000" dirty="0" smtClean="0">
              <a:latin typeface="+mj-lt"/>
              <a:ea typeface="+mj-ea"/>
            </a:endParaRPr>
          </a:p>
          <a:p>
            <a:pPr lvl="1">
              <a:defRPr/>
            </a:pPr>
            <a:r>
              <a:rPr lang="en-US" altLang="ja-JP" sz="2000" dirty="0" smtClean="0">
                <a:latin typeface="+mj-lt"/>
                <a:ea typeface="+mj-ea"/>
              </a:rPr>
              <a:t>HTML</a:t>
            </a:r>
            <a:r>
              <a:rPr lang="ja-JP" altLang="en-US" sz="2000" dirty="0" smtClean="0">
                <a:latin typeface="+mj-lt"/>
                <a:ea typeface="+mj-ea"/>
              </a:rPr>
              <a:t>文書内にスクリプトを埋め込み、動的なページを作成</a:t>
            </a:r>
            <a:endParaRPr lang="en-US" altLang="ja-JP" sz="2000" dirty="0" smtClean="0">
              <a:latin typeface="+mj-lt"/>
              <a:ea typeface="+mj-ea"/>
            </a:endParaRPr>
          </a:p>
          <a:p>
            <a:pPr>
              <a:defRPr/>
            </a:pPr>
            <a:r>
              <a:rPr lang="en-US" altLang="ja-JP" sz="2400" dirty="0" smtClean="0">
                <a:latin typeface="+mj-lt"/>
                <a:ea typeface="+mj-ea"/>
              </a:rPr>
              <a:t>XML</a:t>
            </a:r>
            <a:r>
              <a:rPr lang="ja-JP" altLang="en-US" sz="2400" dirty="0" smtClean="0">
                <a:latin typeface="+mj-lt"/>
                <a:ea typeface="+mj-ea"/>
              </a:rPr>
              <a:t> </a:t>
            </a:r>
            <a:r>
              <a:rPr lang="en-US" altLang="ja-JP" sz="2400" dirty="0" smtClean="0">
                <a:latin typeface="+mj-lt"/>
                <a:ea typeface="+mj-ea"/>
              </a:rPr>
              <a:t>(</a:t>
            </a:r>
            <a:r>
              <a:rPr lang="en-US" altLang="ja-JP" sz="2400" dirty="0" err="1" smtClean="0">
                <a:latin typeface="+mj-lt"/>
                <a:ea typeface="+mj-ea"/>
              </a:rPr>
              <a:t>eXtensible</a:t>
            </a:r>
            <a:r>
              <a:rPr lang="en-US" altLang="ja-JP" sz="2400" dirty="0" smtClean="0">
                <a:latin typeface="+mj-lt"/>
                <a:ea typeface="+mj-ea"/>
              </a:rPr>
              <a:t> Markup Language)</a:t>
            </a:r>
          </a:p>
          <a:p>
            <a:pPr lvl="1">
              <a:defRPr/>
            </a:pPr>
            <a:r>
              <a:rPr lang="en-US" altLang="ja-JP" sz="2000" dirty="0" smtClean="0">
                <a:latin typeface="+mj-lt"/>
                <a:ea typeface="+mj-ea"/>
              </a:rPr>
              <a:t>1998</a:t>
            </a:r>
            <a:r>
              <a:rPr lang="ja-JP" altLang="en-US" sz="2000" dirty="0" smtClean="0">
                <a:latin typeface="+mj-lt"/>
                <a:ea typeface="+mj-ea"/>
              </a:rPr>
              <a:t>年</a:t>
            </a:r>
            <a:r>
              <a:rPr lang="en-US" altLang="ja-JP" sz="2000" dirty="0" smtClean="0">
                <a:latin typeface="+mj-lt"/>
                <a:ea typeface="+mj-ea"/>
              </a:rPr>
              <a:t>W3C</a:t>
            </a:r>
            <a:r>
              <a:rPr lang="ja-JP" altLang="en-US" sz="2000" dirty="0" smtClean="0">
                <a:latin typeface="+mj-lt"/>
                <a:ea typeface="+mj-ea"/>
              </a:rPr>
              <a:t>勧告</a:t>
            </a:r>
          </a:p>
          <a:p>
            <a:pPr lvl="1">
              <a:defRPr/>
            </a:pPr>
            <a:r>
              <a:rPr lang="en-US" altLang="ja-JP" sz="2000" dirty="0" smtClean="0">
                <a:latin typeface="+mj-lt"/>
                <a:ea typeface="+mj-ea"/>
              </a:rPr>
              <a:t>1999</a:t>
            </a:r>
            <a:r>
              <a:rPr lang="ja-JP" altLang="en-US" sz="2000" dirty="0" smtClean="0">
                <a:latin typeface="+mj-lt"/>
                <a:ea typeface="+mj-ea"/>
              </a:rPr>
              <a:t>年リリースの</a:t>
            </a:r>
            <a:r>
              <a:rPr lang="en-US" altLang="ja-JP" sz="2000" dirty="0" smtClean="0">
                <a:latin typeface="+mj-lt"/>
                <a:ea typeface="+mj-ea"/>
              </a:rPr>
              <a:t>IE5</a:t>
            </a:r>
            <a:r>
              <a:rPr lang="ja-JP" altLang="en-US" sz="2000" dirty="0" smtClean="0">
                <a:latin typeface="+mj-lt"/>
                <a:ea typeface="+mj-ea"/>
              </a:rPr>
              <a:t>からサポートされている</a:t>
            </a:r>
            <a:endParaRPr lang="en-US" altLang="ja-JP" sz="2000" dirty="0" smtClean="0">
              <a:latin typeface="+mj-lt"/>
              <a:ea typeface="+mj-ea"/>
            </a:endParaRPr>
          </a:p>
        </p:txBody>
      </p:sp>
      <p:sp>
        <p:nvSpPr>
          <p:cNvPr id="6" name="角丸四角形 5"/>
          <p:cNvSpPr/>
          <p:nvPr/>
        </p:nvSpPr>
        <p:spPr bwMode="auto">
          <a:xfrm>
            <a:off x="571472" y="5301208"/>
            <a:ext cx="8072438" cy="100013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anchor="ctr" anchorCtr="0"/>
          <a:lstStyle/>
          <a:p>
            <a:pPr algn="ctr">
              <a:defRPr/>
            </a:pPr>
            <a:r>
              <a:rPr lang="ja-JP" altLang="en-US" sz="2400">
                <a:solidFill>
                  <a:schemeClr val="bg1"/>
                </a:solidFill>
                <a:latin typeface="+mj-lt"/>
                <a:ea typeface="+mj-ea"/>
              </a:rPr>
              <a:t>既存技術の「組み合わせ」によってまったく新しい</a:t>
            </a:r>
            <a:endParaRPr lang="en-US" altLang="ja-JP" sz="2400">
              <a:solidFill>
                <a:schemeClr val="bg1"/>
              </a:solidFill>
              <a:latin typeface="+mj-lt"/>
              <a:ea typeface="+mj-ea"/>
            </a:endParaRPr>
          </a:p>
          <a:p>
            <a:pPr algn="ctr">
              <a:defRPr/>
            </a:pPr>
            <a:r>
              <a:rPr lang="ja-JP" altLang="en-US" sz="2400">
                <a:solidFill>
                  <a:schemeClr val="bg1"/>
                </a:solidFill>
                <a:latin typeface="+mj-lt"/>
                <a:ea typeface="+mj-ea"/>
              </a:rPr>
              <a:t>ユーザーエクスペリエンスを実現した</a:t>
            </a:r>
            <a:endParaRPr lang="ja-JP" altLang="en-US" sz="2400" dirty="0">
              <a:solidFill>
                <a:schemeClr val="bg1"/>
              </a:solidFill>
              <a:latin typeface="+mj-lt"/>
              <a:ea typeface="+mj-ea"/>
            </a:endParaRPr>
          </a:p>
        </p:txBody>
      </p:sp>
    </p:spTree>
    <p:extLst>
      <p:ext uri="{BB962C8B-B14F-4D97-AF65-F5344CB8AC3E}">
        <p14:creationId xmlns:p14="http://schemas.microsoft.com/office/powerpoint/2010/main" val="4155651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 calcmode="lin" valueType="num">
                                      <p:cBhvr additive="base">
                                        <p:cTn id="15"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 calcmode="lin" valueType="num">
                                      <p:cBhvr additive="base">
                                        <p:cTn id="2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 calcmode="lin" valueType="num">
                                      <p:cBhvr additive="base">
                                        <p:cTn id="2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anim calcmode="lin" valueType="num">
                                      <p:cBhvr additive="base">
                                        <p:cTn id="31"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anim calcmode="lin" valueType="num">
                                      <p:cBhvr additive="base">
                                        <p:cTn id="35"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387">
                                            <p:txEl>
                                              <p:pRg st="8" end="8"/>
                                            </p:txEl>
                                          </p:spTgt>
                                        </p:tgtEl>
                                        <p:attrNameLst>
                                          <p:attrName>style.visibility</p:attrName>
                                        </p:attrNameLst>
                                      </p:cBhvr>
                                      <p:to>
                                        <p:strVal val="visible"/>
                                      </p:to>
                                    </p:set>
                                    <p:anim calcmode="lin" valueType="num">
                                      <p:cBhvr additive="base">
                                        <p:cTn id="39"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smtClean="0">
                <a:latin typeface="Arial" charset="0"/>
              </a:rPr>
              <a:t>昔の地図サイト</a:t>
            </a:r>
          </a:p>
        </p:txBody>
      </p:sp>
      <p:pic>
        <p:nvPicPr>
          <p:cNvPr id="44035" name="Picture 3"/>
          <p:cNvPicPr>
            <a:picLocks noChangeAspect="1" noChangeArrowheads="1"/>
          </p:cNvPicPr>
          <p:nvPr/>
        </p:nvPicPr>
        <p:blipFill>
          <a:blip r:embed="rId3"/>
          <a:srcRect/>
          <a:stretch>
            <a:fillRect/>
          </a:stretch>
        </p:blipFill>
        <p:spPr bwMode="auto">
          <a:xfrm>
            <a:off x="357188" y="1143000"/>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4036" name="Picture 4"/>
          <p:cNvPicPr>
            <a:picLocks noChangeAspect="1" noChangeArrowheads="1"/>
          </p:cNvPicPr>
          <p:nvPr/>
        </p:nvPicPr>
        <p:blipFill>
          <a:blip r:embed="rId4"/>
          <a:srcRect/>
          <a:stretch>
            <a:fillRect/>
          </a:stretch>
        </p:blipFill>
        <p:spPr bwMode="auto">
          <a:xfrm>
            <a:off x="357188" y="1143000"/>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正方形/長方形 4"/>
          <p:cNvSpPr/>
          <p:nvPr/>
        </p:nvSpPr>
        <p:spPr bwMode="auto">
          <a:xfrm>
            <a:off x="467544" y="1412776"/>
            <a:ext cx="1440160" cy="576064"/>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正方形/長方形 5"/>
          <p:cNvSpPr/>
          <p:nvPr/>
        </p:nvSpPr>
        <p:spPr bwMode="auto">
          <a:xfrm>
            <a:off x="395536" y="2348880"/>
            <a:ext cx="2592288" cy="1224136"/>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1861719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nodeType="afterEffect">
                                  <p:stCondLst>
                                    <p:cond delay="1000"/>
                                  </p:stCondLst>
                                  <p:childTnLst>
                                    <p:set>
                                      <p:cBhvr>
                                        <p:cTn id="9" dur="1" fill="hold">
                                          <p:stCondLst>
                                            <p:cond delay="0"/>
                                          </p:stCondLst>
                                        </p:cTn>
                                        <p:tgtEl>
                                          <p:spTgt spid="44036"/>
                                        </p:tgtEl>
                                        <p:attrNameLst>
                                          <p:attrName>style.visibility</p:attrName>
                                        </p:attrNameLst>
                                      </p:cBhvr>
                                      <p:to>
                                        <p:strVal val="visible"/>
                                      </p:to>
                                    </p:set>
                                    <p:animEffect transition="in" filter="wipe(up)">
                                      <p:cBhvr>
                                        <p:cTn id="10" dur="5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0"/>
            <a:ext cx="7458075"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071563"/>
            <a:ext cx="83534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989138"/>
            <a:ext cx="36433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正方形/長方形 7"/>
          <p:cNvSpPr>
            <a:spLocks noChangeArrowheads="1"/>
          </p:cNvSpPr>
          <p:nvPr/>
        </p:nvSpPr>
        <p:spPr bwMode="auto">
          <a:xfrm>
            <a:off x="0" y="0"/>
            <a:ext cx="9144000" cy="1071563"/>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199" name="正方形/長方形 8"/>
          <p:cNvSpPr>
            <a:spLocks noChangeArrowheads="1"/>
          </p:cNvSpPr>
          <p:nvPr/>
        </p:nvSpPr>
        <p:spPr bwMode="auto">
          <a:xfrm>
            <a:off x="8643938" y="1071563"/>
            <a:ext cx="500062" cy="5500687"/>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200" name="正方形/長方形 10"/>
          <p:cNvSpPr>
            <a:spLocks noChangeArrowheads="1"/>
          </p:cNvSpPr>
          <p:nvPr/>
        </p:nvSpPr>
        <p:spPr bwMode="auto">
          <a:xfrm>
            <a:off x="0" y="5929313"/>
            <a:ext cx="9144000" cy="714375"/>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12" name="Rectangle 16"/>
          <p:cNvSpPr>
            <a:spLocks noChangeArrowheads="1"/>
          </p:cNvSpPr>
          <p:nvPr/>
        </p:nvSpPr>
        <p:spPr bwMode="auto">
          <a:xfrm>
            <a:off x="0" y="0"/>
            <a:ext cx="9144000" cy="838200"/>
          </a:xfrm>
          <a:prstGeom prst="rect">
            <a:avLst/>
          </a:prstGeom>
          <a:solidFill>
            <a:schemeClr val="accent4"/>
          </a:solidFill>
          <a:ln>
            <a:noFill/>
          </a:ln>
          <a:extLst/>
        </p:spPr>
        <p:txBody>
          <a:bodyPr wrap="none" anchor="ctr"/>
          <a:lstStyle/>
          <a:p>
            <a:endParaRPr lang="ja-JP" altLang="en-US"/>
          </a:p>
        </p:txBody>
      </p:sp>
      <p:sp>
        <p:nvSpPr>
          <p:cNvPr id="8194" name="タイトル 1"/>
          <p:cNvSpPr>
            <a:spLocks noGrp="1"/>
          </p:cNvSpPr>
          <p:nvPr>
            <p:ph type="title"/>
          </p:nvPr>
        </p:nvSpPr>
        <p:spPr/>
        <p:txBody>
          <a:bodyPr/>
          <a:lstStyle/>
          <a:p>
            <a:r>
              <a:rPr lang="en-US" altLang="ja-JP" dirty="0" smtClean="0"/>
              <a:t>Ajax</a:t>
            </a:r>
            <a:r>
              <a:rPr lang="ja-JP" altLang="en-US" dirty="0" smtClean="0"/>
              <a:t> を使った地図サイト</a:t>
            </a:r>
          </a:p>
        </p:txBody>
      </p:sp>
    </p:spTree>
    <p:extLst>
      <p:ext uri="{BB962C8B-B14F-4D97-AF65-F5344CB8AC3E}">
        <p14:creationId xmlns:p14="http://schemas.microsoft.com/office/powerpoint/2010/main" val="2485420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5E-6 4.91329E-6 L -0.10938 0.09942 " pathEditMode="relative" rAng="0" ptsTypes="AA">
                                      <p:cBhvr>
                                        <p:cTn id="6" dur="2000" fill="hold"/>
                                        <p:tgtEl>
                                          <p:spTgt spid="45060"/>
                                        </p:tgtEl>
                                        <p:attrNameLst>
                                          <p:attrName>ppt_x</p:attrName>
                                          <p:attrName>ppt_y</p:attrName>
                                        </p:attrNameLst>
                                      </p:cBhvr>
                                      <p:rCtr x="-5469" y="49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3"/>
          <p:cNvSpPr>
            <a:spLocks noGrp="1"/>
          </p:cNvSpPr>
          <p:nvPr>
            <p:ph type="title"/>
          </p:nvPr>
        </p:nvSpPr>
        <p:spPr/>
        <p:txBody>
          <a:bodyPr/>
          <a:lstStyle/>
          <a:p>
            <a:r>
              <a:rPr lang="en-US" altLang="ja-JP" smtClean="0">
                <a:latin typeface="Arial" charset="0"/>
              </a:rPr>
              <a:t>Ajax</a:t>
            </a:r>
            <a:r>
              <a:rPr lang="ja-JP" altLang="en-US" smtClean="0">
                <a:latin typeface="Arial" charset="0"/>
              </a:rPr>
              <a:t> の意義</a:t>
            </a:r>
          </a:p>
        </p:txBody>
      </p:sp>
      <p:pic>
        <p:nvPicPr>
          <p:cNvPr id="11267" name="Picture 4" descr="j02525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5" y="3929063"/>
            <a:ext cx="1671638"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a:xfrm>
            <a:off x="285750" y="1285875"/>
            <a:ext cx="3214688" cy="1643063"/>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latin typeface="+mj-lt"/>
                <a:ea typeface="+mj-ea"/>
              </a:rPr>
              <a:t>標準の</a:t>
            </a:r>
            <a:r>
              <a:rPr lang="en-US" altLang="ja-JP" sz="2400" dirty="0" smtClean="0">
                <a:solidFill>
                  <a:schemeClr val="bg1"/>
                </a:solidFill>
                <a:latin typeface="+mj-lt"/>
                <a:ea typeface="+mj-ea"/>
              </a:rPr>
              <a:t>Web</a:t>
            </a:r>
            <a:r>
              <a:rPr lang="ja-JP" altLang="en-US" sz="2400" dirty="0" smtClean="0">
                <a:solidFill>
                  <a:schemeClr val="bg1"/>
                </a:solidFill>
                <a:latin typeface="+mj-lt"/>
                <a:ea typeface="+mj-ea"/>
              </a:rPr>
              <a:t> ブラウザで独立</a:t>
            </a:r>
            <a:r>
              <a:rPr lang="ja-JP" altLang="en-US" sz="2400" dirty="0">
                <a:solidFill>
                  <a:schemeClr val="bg1"/>
                </a:solidFill>
                <a:latin typeface="+mj-lt"/>
                <a:ea typeface="+mj-ea"/>
              </a:rPr>
              <a:t>アプリ並み</a:t>
            </a:r>
            <a:r>
              <a:rPr lang="ja-JP" altLang="en-US" sz="2400" dirty="0" smtClean="0">
                <a:solidFill>
                  <a:schemeClr val="bg1"/>
                </a:solidFill>
                <a:latin typeface="+mj-lt"/>
                <a:ea typeface="+mj-ea"/>
              </a:rPr>
              <a:t>の操作性</a:t>
            </a:r>
            <a:r>
              <a:rPr lang="ja-JP" altLang="en-US" sz="2400" dirty="0">
                <a:solidFill>
                  <a:schemeClr val="bg1"/>
                </a:solidFill>
                <a:latin typeface="+mj-lt"/>
                <a:ea typeface="+mj-ea"/>
              </a:rPr>
              <a:t>を実現できる</a:t>
            </a:r>
          </a:p>
        </p:txBody>
      </p:sp>
      <p:grpSp>
        <p:nvGrpSpPr>
          <p:cNvPr id="2" name="グループ化 14"/>
          <p:cNvGrpSpPr>
            <a:grpSpLocks/>
          </p:cNvGrpSpPr>
          <p:nvPr/>
        </p:nvGrpSpPr>
        <p:grpSpPr bwMode="auto">
          <a:xfrm>
            <a:off x="3500439" y="1285875"/>
            <a:ext cx="5357812" cy="1643063"/>
            <a:chOff x="3500431" y="1285860"/>
            <a:chExt cx="5357849" cy="1643074"/>
          </a:xfrm>
        </p:grpSpPr>
        <p:sp>
          <p:nvSpPr>
            <p:cNvPr id="7" name="角丸四角形 6"/>
            <p:cNvSpPr/>
            <p:nvPr/>
          </p:nvSpPr>
          <p:spPr>
            <a:xfrm>
              <a:off x="4000496" y="1285860"/>
              <a:ext cx="4857784" cy="1643074"/>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mj-lt"/>
                  <a:ea typeface="+mj-ea"/>
                </a:rPr>
                <a:t>クライアント側が</a:t>
              </a: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 ブラウザのみでも高度な対話型のシステムを構築可能</a:t>
              </a:r>
              <a:endParaRPr lang="ja-JP" altLang="en-US" sz="2000" dirty="0">
                <a:solidFill>
                  <a:schemeClr val="bg1"/>
                </a:solidFill>
                <a:latin typeface="+mj-lt"/>
                <a:ea typeface="+mj-ea"/>
              </a:endParaRPr>
            </a:p>
          </p:txBody>
        </p:sp>
        <p:sp>
          <p:nvSpPr>
            <p:cNvPr id="8" name="右矢印 7"/>
            <p:cNvSpPr/>
            <p:nvPr/>
          </p:nvSpPr>
          <p:spPr bwMode="auto">
            <a:xfrm>
              <a:off x="3500431" y="1643050"/>
              <a:ext cx="500065" cy="928693"/>
            </a:xfrm>
            <a:prstGeom prst="rightArrow">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grpSp>
        <p:nvGrpSpPr>
          <p:cNvPr id="3" name="グループ化 14"/>
          <p:cNvGrpSpPr>
            <a:grpSpLocks/>
          </p:cNvGrpSpPr>
          <p:nvPr/>
        </p:nvGrpSpPr>
        <p:grpSpPr bwMode="auto">
          <a:xfrm>
            <a:off x="4000500" y="2928938"/>
            <a:ext cx="4857750" cy="2071687"/>
            <a:chOff x="4000500" y="2928938"/>
            <a:chExt cx="4857750" cy="2071687"/>
          </a:xfrm>
        </p:grpSpPr>
        <p:sp>
          <p:nvSpPr>
            <p:cNvPr id="11" name="角丸四角形 10"/>
            <p:cNvSpPr/>
            <p:nvPr/>
          </p:nvSpPr>
          <p:spPr bwMode="auto">
            <a:xfrm>
              <a:off x="4000500" y="4429125"/>
              <a:ext cx="4857750" cy="571500"/>
            </a:xfrm>
            <a:prstGeom prst="roundRect">
              <a:avLst>
                <a:gd name="adj" fmla="val 0"/>
              </a:avLst>
            </a:prstGeom>
            <a:solidFill>
              <a:srgbClr val="00B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mj-lt"/>
                  <a:ea typeface="+mj-ea"/>
                </a:rPr>
                <a:t>クラウド コンピューティング</a:t>
              </a:r>
            </a:p>
          </p:txBody>
        </p:sp>
        <p:sp>
          <p:nvSpPr>
            <p:cNvPr id="9" name="右矢印 8"/>
            <p:cNvSpPr/>
            <p:nvPr/>
          </p:nvSpPr>
          <p:spPr bwMode="auto">
            <a:xfrm rot="5400000">
              <a:off x="5679280" y="2607470"/>
              <a:ext cx="1500189" cy="2143125"/>
            </a:xfrm>
            <a:prstGeom prst="rightArrow">
              <a:avLst>
                <a:gd name="adj1" fmla="val 50000"/>
                <a:gd name="adj2" fmla="val 23286"/>
              </a:avLst>
            </a:prstGeom>
            <a:solidFill>
              <a:srgbClr val="00B050"/>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sp>
        <p:nvSpPr>
          <p:cNvPr id="10" name="角丸四角形 9"/>
          <p:cNvSpPr/>
          <p:nvPr/>
        </p:nvSpPr>
        <p:spPr bwMode="auto">
          <a:xfrm>
            <a:off x="4000500" y="3214686"/>
            <a:ext cx="4857750" cy="785818"/>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システム</a:t>
            </a: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アプリ</a:t>
            </a: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サービスの</a:t>
            </a:r>
            <a:r>
              <a:rPr lang="en-US" altLang="ja-JP" sz="2000" dirty="0" smtClean="0">
                <a:solidFill>
                  <a:schemeClr val="bg1"/>
                </a:solidFill>
                <a:latin typeface="+mj-lt"/>
                <a:ea typeface="+mj-ea"/>
              </a:rPr>
              <a:t>UI</a:t>
            </a:r>
            <a:r>
              <a:rPr lang="ja-JP" altLang="en-US" sz="2000" dirty="0" smtClean="0">
                <a:solidFill>
                  <a:schemeClr val="bg1"/>
                </a:solidFill>
                <a:latin typeface="+mj-lt"/>
                <a:ea typeface="+mj-ea"/>
              </a:rPr>
              <a:t>を劇的に改善</a:t>
            </a:r>
            <a:endParaRPr lang="ja-JP" altLang="en-US" sz="2000" dirty="0">
              <a:solidFill>
                <a:schemeClr val="bg1"/>
              </a:solidFill>
              <a:latin typeface="+mj-lt"/>
              <a:ea typeface="+mj-ea"/>
            </a:endParaRPr>
          </a:p>
        </p:txBody>
      </p:sp>
      <p:grpSp>
        <p:nvGrpSpPr>
          <p:cNvPr id="4" name="グループ化 16"/>
          <p:cNvGrpSpPr>
            <a:grpSpLocks/>
          </p:cNvGrpSpPr>
          <p:nvPr/>
        </p:nvGrpSpPr>
        <p:grpSpPr bwMode="auto">
          <a:xfrm>
            <a:off x="4000500" y="5000622"/>
            <a:ext cx="4857750" cy="1143001"/>
            <a:chOff x="4000496" y="5000633"/>
            <a:chExt cx="4857756" cy="1142992"/>
          </a:xfrm>
        </p:grpSpPr>
        <p:sp>
          <p:nvSpPr>
            <p:cNvPr id="13" name="正方形/長方形 12"/>
            <p:cNvSpPr/>
            <p:nvPr/>
          </p:nvSpPr>
          <p:spPr bwMode="auto">
            <a:xfrm>
              <a:off x="4000496" y="5395919"/>
              <a:ext cx="4857756" cy="747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latin typeface="+mj-lt"/>
                  <a:ea typeface="+mj-ea"/>
                </a:rPr>
                <a:t>クラウドのクライアントとしての</a:t>
              </a:r>
              <a:endParaRPr lang="en-US" altLang="ja-JP" dirty="0">
                <a:solidFill>
                  <a:schemeClr val="bg1"/>
                </a:solidFill>
                <a:latin typeface="+mj-lt"/>
                <a:ea typeface="+mj-ea"/>
              </a:endParaRPr>
            </a:p>
            <a:p>
              <a:pPr algn="ctr">
                <a:defRPr/>
              </a:pPr>
              <a:r>
                <a:rPr lang="en-US" altLang="ja-JP" dirty="0">
                  <a:solidFill>
                    <a:schemeClr val="bg1"/>
                  </a:solidFill>
                  <a:latin typeface="+mj-lt"/>
                  <a:ea typeface="+mj-ea"/>
                </a:rPr>
                <a:t>Web</a:t>
              </a:r>
              <a:r>
                <a:rPr lang="ja-JP" altLang="en-US" dirty="0">
                  <a:solidFill>
                    <a:schemeClr val="bg1"/>
                  </a:solidFill>
                  <a:latin typeface="+mj-lt"/>
                  <a:ea typeface="+mj-ea"/>
                </a:rPr>
                <a:t> ブラウザーの重要性が増大</a:t>
              </a:r>
            </a:p>
          </p:txBody>
        </p:sp>
        <p:sp>
          <p:nvSpPr>
            <p:cNvPr id="12297" name="下矢印 9"/>
            <p:cNvSpPr>
              <a:spLocks noChangeArrowheads="1"/>
            </p:cNvSpPr>
            <p:nvPr/>
          </p:nvSpPr>
          <p:spPr bwMode="auto">
            <a:xfrm>
              <a:off x="5286380" y="5000633"/>
              <a:ext cx="2286016" cy="395286"/>
            </a:xfrm>
            <a:prstGeom prst="downArrow">
              <a:avLst>
                <a:gd name="adj1" fmla="val 50000"/>
                <a:gd name="adj2" fmla="val 50000"/>
              </a:avLst>
            </a:prstGeom>
            <a:solidFill>
              <a:schemeClr val="accent3"/>
            </a:solidFill>
            <a:ln w="38100" algn="ctr">
              <a:noFill/>
              <a:round/>
              <a:headEnd/>
              <a:tailEnd/>
            </a:ln>
          </p:spPr>
          <p:txBody>
            <a:bodyPr anchor="ctr"/>
            <a:lstStyle/>
            <a:p>
              <a:pPr>
                <a:spcBef>
                  <a:spcPct val="20000"/>
                </a:spcBef>
                <a:defRPr/>
              </a:pPr>
              <a:endParaRPr kumimoji="0" lang="ja-JP" altLang="en-US" sz="1100">
                <a:solidFill>
                  <a:srgbClr val="484848"/>
                </a:solidFill>
                <a:latin typeface="+mj-lt"/>
                <a:ea typeface="+mj-ea"/>
              </a:endParaRPr>
            </a:p>
          </p:txBody>
        </p:sp>
      </p:grpSp>
    </p:spTree>
    <p:extLst>
      <p:ext uri="{BB962C8B-B14F-4D97-AF65-F5344CB8AC3E}">
        <p14:creationId xmlns:p14="http://schemas.microsoft.com/office/powerpoint/2010/main" val="4272691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905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2">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06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2">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8820</TotalTime>
  <Words>2499</Words>
  <Application>Microsoft Office PowerPoint</Application>
  <PresentationFormat>画面に合わせる (4:3)</PresentationFormat>
  <Paragraphs>631</Paragraphs>
  <Slides>53</Slides>
  <Notes>29</Notes>
  <HiddenSlides>0</HiddenSlides>
  <MMClips>0</MMClips>
  <ScaleCrop>false</ScaleCrop>
  <HeadingPairs>
    <vt:vector size="4" baseType="variant">
      <vt:variant>
        <vt:lpstr>テーマ</vt:lpstr>
      </vt:variant>
      <vt:variant>
        <vt:i4>2</vt:i4>
      </vt:variant>
      <vt:variant>
        <vt:lpstr>スライド タイトル</vt:lpstr>
      </vt:variant>
      <vt:variant>
        <vt:i4>53</vt:i4>
      </vt:variant>
    </vt:vector>
  </HeadingPairs>
  <TitlesOfParts>
    <vt:vector size="55" baseType="lpstr">
      <vt:lpstr>0905_Juku</vt:lpstr>
      <vt:lpstr>906_Juku</vt:lpstr>
      <vt:lpstr>クラウド・クライアントとモバイル</vt:lpstr>
      <vt:lpstr>ITプラットフォームの歴史／サーバーの視点から</vt:lpstr>
      <vt:lpstr>クライアント技術の歩み</vt:lpstr>
      <vt:lpstr>Web2.0 (2005年頃)</vt:lpstr>
      <vt:lpstr>Ajax (エイジャックス) とは</vt:lpstr>
      <vt:lpstr>要素技術は新しいものではない</vt:lpstr>
      <vt:lpstr>昔の地図サイト</vt:lpstr>
      <vt:lpstr>Ajax を使った地図サイト</vt:lpstr>
      <vt:lpstr>Ajax の意義</vt:lpstr>
      <vt:lpstr>クライアント技術の歩み</vt:lpstr>
      <vt:lpstr>第二次ブラウザ戦争</vt:lpstr>
      <vt:lpstr>クラウド時代の 新しいクライアントプラットフォーム</vt:lpstr>
      <vt:lpstr>Wintelの終焉と新しいアプリケーションレイヤー</vt:lpstr>
      <vt:lpstr>Adobe Flash</vt:lpstr>
      <vt:lpstr>Silverlight</vt:lpstr>
      <vt:lpstr>「iOSはFlashをサポートしない」</vt:lpstr>
      <vt:lpstr>PowerPoint プレゼンテーション</vt:lpstr>
      <vt:lpstr>浮上した Ajax</vt:lpstr>
      <vt:lpstr>Adobeの発表（2011.11）</vt:lpstr>
      <vt:lpstr>Microsoftの路線転換</vt:lpstr>
      <vt:lpstr>HTML5</vt:lpstr>
      <vt:lpstr>HTMLの歴史と現状</vt:lpstr>
      <vt:lpstr>HTML5</vt:lpstr>
      <vt:lpstr>HTML5 (+Ajax)でできるようになること</vt:lpstr>
      <vt:lpstr>HTML5 + AjaxでFlash並のUIを構築可能</vt:lpstr>
      <vt:lpstr>ブラウザの系譜</vt:lpstr>
      <vt:lpstr>HTML5対応が遅れたMicrosoft</vt:lpstr>
      <vt:lpstr>ブラウザの進化を阻んだ? IE6</vt:lpstr>
      <vt:lpstr>2012年、ChromeのシェアがIEを逆転 (Desktop)</vt:lpstr>
      <vt:lpstr>HTML5の理想と現状 (2012-13年)</vt:lpstr>
      <vt:lpstr>HTML5は時期尚早?</vt:lpstr>
      <vt:lpstr>アプリビジネスをに舵を切り直したApple</vt:lpstr>
      <vt:lpstr>HTML5開発体制が「分裂」?</vt:lpstr>
      <vt:lpstr>GoogleがWebkitをフォーク</vt:lpstr>
      <vt:lpstr>BlinkがWebkitからフォーク</vt:lpstr>
      <vt:lpstr>Google が狙うもの</vt:lpstr>
      <vt:lpstr>ブラウザベースのOS</vt:lpstr>
      <vt:lpstr>ChromeOSとは</vt:lpstr>
      <vt:lpstr>汎用OSとChromeOS</vt:lpstr>
      <vt:lpstr>立ち上げるといきなりブラウザ</vt:lpstr>
      <vt:lpstr>Chromebookが米法人市場で急成長</vt:lpstr>
      <vt:lpstr>PowerPoint プレゼンテーション</vt:lpstr>
      <vt:lpstr>PowerPoint プレゼンテーション</vt:lpstr>
      <vt:lpstr>ChromeOSとFirefoxOS</vt:lpstr>
      <vt:lpstr>モバイルシフト・モバイルファースト</vt:lpstr>
      <vt:lpstr>モバイルシフト・モバイルファースト</vt:lpstr>
      <vt:lpstr>PowerPoint プレゼンテーション</vt:lpstr>
      <vt:lpstr>「次」の携帯OS　～TizenとFirefox OS～</vt:lpstr>
      <vt:lpstr>歴史が変わるとき</vt:lpstr>
      <vt:lpstr>iPhoneは何を変えたのか？</vt:lpstr>
      <vt:lpstr>AzureはWindows Serverベースのクラウドサービス</vt:lpstr>
      <vt:lpstr>注目されるUX (User eXperience)</vt:lpstr>
      <vt:lpstr>AndroidとChrome OS, Windows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Windows ユーザー</cp:lastModifiedBy>
  <cp:revision>1597</cp:revision>
  <dcterms:created xsi:type="dcterms:W3CDTF">2008-07-07T05:29:44Z</dcterms:created>
  <dcterms:modified xsi:type="dcterms:W3CDTF">2014-02-26T06:11:34Z</dcterms:modified>
</cp:coreProperties>
</file>