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4" r:id="rId1"/>
    <p:sldMasterId id="2147484413" r:id="rId2"/>
  </p:sldMasterIdLst>
  <p:notesMasterIdLst>
    <p:notesMasterId r:id="rId16"/>
  </p:notesMasterIdLst>
  <p:handoutMasterIdLst>
    <p:handoutMasterId r:id="rId17"/>
  </p:handoutMasterIdLst>
  <p:sldIdLst>
    <p:sldId id="774" r:id="rId3"/>
    <p:sldId id="775" r:id="rId4"/>
    <p:sldId id="776" r:id="rId5"/>
    <p:sldId id="777" r:id="rId6"/>
    <p:sldId id="778" r:id="rId7"/>
    <p:sldId id="779" r:id="rId8"/>
    <p:sldId id="780" r:id="rId9"/>
    <p:sldId id="783" r:id="rId10"/>
    <p:sldId id="784" r:id="rId11"/>
    <p:sldId id="785" r:id="rId12"/>
    <p:sldId id="789" r:id="rId13"/>
    <p:sldId id="786" r:id="rId14"/>
    <p:sldId id="788" r:id="rId15"/>
  </p:sldIdLst>
  <p:sldSz cx="9144000" cy="6858000" type="screen4x3"/>
  <p:notesSz cx="6735763" cy="9799638"/>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C4E59F"/>
    <a:srgbClr val="FFE389"/>
    <a:srgbClr val="4168A7"/>
    <a:srgbClr val="CC3300"/>
    <a:srgbClr val="FF3300"/>
    <a:srgbClr val="83A0CF"/>
    <a:srgbClr val="FFA893"/>
    <a:srgbClr val="BED3FE"/>
    <a:srgbClr val="5F84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濃色スタイル 1 - アクセント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テーマ スタイル 1 - アクセント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334" autoAdjust="0"/>
    <p:restoredTop sz="97436" autoAdjust="0"/>
  </p:normalViewPr>
  <p:slideViewPr>
    <p:cSldViewPr>
      <p:cViewPr>
        <p:scale>
          <a:sx n="80" d="100"/>
          <a:sy n="80" d="100"/>
        </p:scale>
        <p:origin x="-2960" y="-2944"/>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0538"/>
          </a:xfrm>
          <a:prstGeom prst="rect">
            <a:avLst/>
          </a:prstGeom>
        </p:spPr>
        <p:txBody>
          <a:bodyPr vert="horz" lIns="91440" tIns="45720" rIns="91440" bIns="45720" rtlCol="0"/>
          <a:lstStyle>
            <a:lvl1pPr algn="l">
              <a:defRPr sz="120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14763" y="0"/>
            <a:ext cx="2919412" cy="490538"/>
          </a:xfrm>
          <a:prstGeom prst="rect">
            <a:avLst/>
          </a:prstGeom>
        </p:spPr>
        <p:txBody>
          <a:bodyPr vert="horz" lIns="91440" tIns="45720" rIns="91440" bIns="45720" rtlCol="0"/>
          <a:lstStyle>
            <a:lvl1pPr algn="r">
              <a:defRPr sz="1200">
                <a:ea typeface="ＭＳ Ｐゴシック" pitchFamily="50" charset="-128"/>
              </a:defRPr>
            </a:lvl1pPr>
          </a:lstStyle>
          <a:p>
            <a:pPr>
              <a:defRPr/>
            </a:pPr>
            <a:fld id="{0AA14E4A-D519-4207-AB9F-25D9B750305D}" type="datetimeFigureOut">
              <a:rPr lang="ja-JP" altLang="en-US"/>
              <a:pPr>
                <a:defRPr/>
              </a:pPr>
              <a:t>2014/03/04</a:t>
            </a:fld>
            <a:endParaRPr lang="ja-JP" altLang="en-US"/>
          </a:p>
        </p:txBody>
      </p:sp>
      <p:sp>
        <p:nvSpPr>
          <p:cNvPr id="4" name="フッター プレースホルダ 3"/>
          <p:cNvSpPr>
            <a:spLocks noGrp="1"/>
          </p:cNvSpPr>
          <p:nvPr>
            <p:ph type="ftr" sz="quarter" idx="2"/>
          </p:nvPr>
        </p:nvSpPr>
        <p:spPr>
          <a:xfrm>
            <a:off x="0" y="9307513"/>
            <a:ext cx="2919413" cy="490537"/>
          </a:xfrm>
          <a:prstGeom prst="rect">
            <a:avLst/>
          </a:prstGeom>
        </p:spPr>
        <p:txBody>
          <a:bodyPr vert="horz" lIns="91440" tIns="45720" rIns="91440" bIns="45720" rtlCol="0" anchor="b"/>
          <a:lstStyle>
            <a:lvl1pPr algn="l">
              <a:defRPr sz="120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763" y="9307513"/>
            <a:ext cx="2919412" cy="490537"/>
          </a:xfrm>
          <a:prstGeom prst="rect">
            <a:avLst/>
          </a:prstGeom>
        </p:spPr>
        <p:txBody>
          <a:bodyPr vert="horz" lIns="91440" tIns="45720" rIns="91440" bIns="45720" rtlCol="0" anchor="b"/>
          <a:lstStyle>
            <a:lvl1pPr algn="r">
              <a:defRPr sz="1200">
                <a:ea typeface="ＭＳ Ｐゴシック" pitchFamily="50" charset="-128"/>
              </a:defRPr>
            </a:lvl1pPr>
          </a:lstStyle>
          <a:p>
            <a:pPr>
              <a:defRPr/>
            </a:pPr>
            <a:fld id="{9E656511-CDE8-4CA9-BEA6-D2871B19B697}" type="slidenum">
              <a:rPr lang="ja-JP" altLang="en-US"/>
              <a:pPr>
                <a:defRPr/>
              </a:pPr>
              <a:t>‹#›</a:t>
            </a:fld>
            <a:endParaRPr lang="ja-JP" altLang="en-US"/>
          </a:p>
        </p:txBody>
      </p:sp>
    </p:spTree>
    <p:extLst>
      <p:ext uri="{BB962C8B-B14F-4D97-AF65-F5344CB8AC3E}">
        <p14:creationId xmlns:p14="http://schemas.microsoft.com/office/powerpoint/2010/main" val="5784781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0538"/>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 2"/>
          <p:cNvSpPr>
            <a:spLocks noGrp="1"/>
          </p:cNvSpPr>
          <p:nvPr>
            <p:ph type="dt" idx="1"/>
          </p:nvPr>
        </p:nvSpPr>
        <p:spPr>
          <a:xfrm>
            <a:off x="3814763" y="0"/>
            <a:ext cx="2919412" cy="490538"/>
          </a:xfrm>
          <a:prstGeom prst="rect">
            <a:avLst/>
          </a:prstGeom>
        </p:spPr>
        <p:txBody>
          <a:bodyPr vert="horz" lIns="91440" tIns="45720" rIns="91440" bIns="45720" rtlCol="0"/>
          <a:lstStyle>
            <a:lvl1pPr algn="r">
              <a:defRPr sz="1200">
                <a:ea typeface="ＭＳ Ｐゴシック" charset="-128"/>
              </a:defRPr>
            </a:lvl1pPr>
          </a:lstStyle>
          <a:p>
            <a:pPr>
              <a:defRPr/>
            </a:pPr>
            <a:fld id="{3B6DFC2A-5616-47D2-9589-8F842B3FCC91}" type="datetimeFigureOut">
              <a:rPr lang="ja-JP" altLang="en-US"/>
              <a:pPr>
                <a:defRPr/>
              </a:pPr>
              <a:t>2014/03/04</a:t>
            </a:fld>
            <a:endParaRPr lang="ja-JP" altLang="en-US"/>
          </a:p>
        </p:txBody>
      </p:sp>
      <p:sp>
        <p:nvSpPr>
          <p:cNvPr id="4" name="スライド イメージ プレースホルダ 3"/>
          <p:cNvSpPr>
            <a:spLocks noGrp="1" noRot="1" noChangeAspect="1"/>
          </p:cNvSpPr>
          <p:nvPr>
            <p:ph type="sldImg" idx="2"/>
          </p:nvPr>
        </p:nvSpPr>
        <p:spPr>
          <a:xfrm>
            <a:off x="919163" y="735013"/>
            <a:ext cx="4897437" cy="3675062"/>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 4"/>
          <p:cNvSpPr>
            <a:spLocks noGrp="1"/>
          </p:cNvSpPr>
          <p:nvPr>
            <p:ph type="body" sz="quarter" idx="3"/>
          </p:nvPr>
        </p:nvSpPr>
        <p:spPr>
          <a:xfrm>
            <a:off x="673100" y="4654550"/>
            <a:ext cx="5389563" cy="4410075"/>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 5"/>
          <p:cNvSpPr>
            <a:spLocks noGrp="1"/>
          </p:cNvSpPr>
          <p:nvPr>
            <p:ph type="ftr" sz="quarter" idx="4"/>
          </p:nvPr>
        </p:nvSpPr>
        <p:spPr>
          <a:xfrm>
            <a:off x="0" y="9307513"/>
            <a:ext cx="2919413" cy="490537"/>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763" y="9307513"/>
            <a:ext cx="2919412" cy="490537"/>
          </a:xfrm>
          <a:prstGeom prst="rect">
            <a:avLst/>
          </a:prstGeom>
        </p:spPr>
        <p:txBody>
          <a:bodyPr vert="horz" lIns="91440" tIns="45720" rIns="91440" bIns="45720" rtlCol="0" anchor="b"/>
          <a:lstStyle>
            <a:lvl1pPr algn="r">
              <a:defRPr sz="1200">
                <a:ea typeface="ＭＳ Ｐゴシック" charset="-128"/>
              </a:defRPr>
            </a:lvl1pPr>
          </a:lstStyle>
          <a:p>
            <a:pPr>
              <a:defRPr/>
            </a:pPr>
            <a:fld id="{176AC7E5-8118-4582-812F-16B79581149B}" type="slidenum">
              <a:rPr lang="ja-JP" altLang="en-US"/>
              <a:pPr>
                <a:defRPr/>
              </a:pPr>
              <a:t>‹#›</a:t>
            </a:fld>
            <a:endParaRPr lang="ja-JP" altLang="en-US"/>
          </a:p>
        </p:txBody>
      </p:sp>
    </p:spTree>
    <p:extLst>
      <p:ext uri="{BB962C8B-B14F-4D97-AF65-F5344CB8AC3E}">
        <p14:creationId xmlns:p14="http://schemas.microsoft.com/office/powerpoint/2010/main" val="7253713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ノート プレースホル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smtClean="0"/>
          </a:p>
        </p:txBody>
      </p:sp>
      <p:sp>
        <p:nvSpPr>
          <p:cNvPr id="60420" name="スライド番号プレースホル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fld id="{90B18D3F-269F-4971-BC47-6C75E5AA44F3}" type="slidenum">
              <a:rPr lang="ja-JP" altLang="en-US" smtClean="0"/>
              <a:pPr eaLnBrk="1" hangingPunct="1"/>
              <a:t>1</a:t>
            </a:fld>
            <a:endParaRPr lang="ja-JP"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正方形/長方形 1"/>
          <p:cNvSpPr/>
          <p:nvPr userDrawn="1"/>
        </p:nvSpPr>
        <p:spPr bwMode="auto">
          <a:xfrm>
            <a:off x="755576" y="717472"/>
            <a:ext cx="7632848" cy="5400600"/>
          </a:xfrm>
          <a:prstGeom prst="rect">
            <a:avLst/>
          </a:prstGeom>
          <a:solidFill>
            <a:schemeClr val="accent4">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0" name="Text Box 13"/>
          <p:cNvSpPr txBox="1">
            <a:spLocks noChangeArrowheads="1"/>
          </p:cNvSpPr>
          <p:nvPr/>
        </p:nvSpPr>
        <p:spPr bwMode="auto">
          <a:xfrm>
            <a:off x="6588224" y="-1"/>
            <a:ext cx="255577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squar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en-US" altLang="ja-JP" sz="1200" baseline="0" dirty="0" smtClean="0">
                <a:latin typeface="+mn-lt"/>
                <a:ea typeface="+mn-ea"/>
              </a:rPr>
              <a:t>IT</a:t>
            </a:r>
            <a:r>
              <a:rPr lang="ja-JP" altLang="en-US" sz="1200" baseline="0" dirty="0" smtClean="0">
                <a:latin typeface="+mn-lt"/>
                <a:ea typeface="+mn-ea"/>
              </a:rPr>
              <a:t>ソリューション塾　講義資料</a:t>
            </a:r>
          </a:p>
        </p:txBody>
      </p:sp>
      <p:sp>
        <p:nvSpPr>
          <p:cNvPr id="13" name="Line 17"/>
          <p:cNvSpPr>
            <a:spLocks noChangeShapeType="1"/>
          </p:cNvSpPr>
          <p:nvPr/>
        </p:nvSpPr>
        <p:spPr bwMode="auto">
          <a:xfrm>
            <a:off x="457200" y="3352800"/>
            <a:ext cx="1371600" cy="0"/>
          </a:xfrm>
          <a:prstGeom prst="line">
            <a:avLst/>
          </a:prstGeom>
          <a:noFill/>
          <a:ln w="38100">
            <a:solidFill>
              <a:schemeClr val="bg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5" name="正方形/長方形 14"/>
          <p:cNvSpPr/>
          <p:nvPr userDrawn="1"/>
        </p:nvSpPr>
        <p:spPr bwMode="auto">
          <a:xfrm>
            <a:off x="755576" y="1916832"/>
            <a:ext cx="7632848" cy="31573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68996" name="Rectangle 4"/>
          <p:cNvSpPr>
            <a:spLocks noGrp="1" noChangeArrowheads="1"/>
          </p:cNvSpPr>
          <p:nvPr>
            <p:ph type="ctrTitle"/>
          </p:nvPr>
        </p:nvSpPr>
        <p:spPr>
          <a:xfrm>
            <a:off x="1" y="2960572"/>
            <a:ext cx="9143999" cy="914400"/>
          </a:xfrm>
        </p:spPr>
        <p:txBody>
          <a:bodyPr/>
          <a:lstStyle>
            <a:lvl1pPr algn="ctr">
              <a:defRPr>
                <a:solidFill>
                  <a:schemeClr val="bg1"/>
                </a:solidFill>
              </a:defRPr>
            </a:lvl1pPr>
          </a:lstStyle>
          <a:p>
            <a:r>
              <a:rPr lang="ja-JP" altLang="en-US" dirty="0" smtClean="0"/>
              <a:t>マスタ タイトルの書式設定</a:t>
            </a:r>
            <a:endParaRPr lang="ja-JP" altLang="en-US" dirty="0"/>
          </a:p>
        </p:txBody>
      </p:sp>
      <p:sp>
        <p:nvSpPr>
          <p:cNvPr id="14" name="Text Box 24"/>
          <p:cNvSpPr txBox="1">
            <a:spLocks noChangeArrowheads="1"/>
          </p:cNvSpPr>
          <p:nvPr userDrawn="1"/>
        </p:nvSpPr>
        <p:spPr bwMode="auto">
          <a:xfrm>
            <a:off x="5868144" y="6638066"/>
            <a:ext cx="31133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baseline="0" dirty="0" smtClean="0">
                <a:latin typeface="+mn-lt"/>
                <a:ea typeface="+mn-ea"/>
              </a:rPr>
              <a:t>© 2009-14,all rights reserved by </a:t>
            </a:r>
            <a:r>
              <a:rPr lang="en-US" altLang="ja-JP" sz="800" baseline="0" dirty="0" err="1" smtClean="0">
                <a:latin typeface="+mn-lt"/>
                <a:ea typeface="+mn-ea"/>
              </a:rPr>
              <a:t>NetCommerce</a:t>
            </a:r>
            <a:r>
              <a:rPr lang="en-US" altLang="ja-JP" sz="800" baseline="0" dirty="0" smtClean="0">
                <a:latin typeface="+mn-lt"/>
                <a:ea typeface="+mn-ea"/>
              </a:rPr>
              <a:t> &amp; applied marketing</a:t>
            </a:r>
          </a:p>
        </p:txBody>
      </p:sp>
      <p:sp>
        <p:nvSpPr>
          <p:cNvPr id="8" name="正方形/長方形 7"/>
          <p:cNvSpPr/>
          <p:nvPr userDrawn="1"/>
        </p:nvSpPr>
        <p:spPr bwMode="auto">
          <a:xfrm>
            <a:off x="7496752" y="1916832"/>
            <a:ext cx="891671" cy="216024"/>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9" name="正方形/長方形 8"/>
          <p:cNvSpPr/>
          <p:nvPr userDrawn="1"/>
        </p:nvSpPr>
        <p:spPr bwMode="auto">
          <a:xfrm>
            <a:off x="6605081" y="1916832"/>
            <a:ext cx="891671" cy="216024"/>
          </a:xfrm>
          <a:prstGeom prst="rect">
            <a:avLst/>
          </a:prstGeom>
          <a:solidFill>
            <a:schemeClr val="accent1">
              <a:lumMod val="60000"/>
              <a:lumOff val="4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Tree>
    <p:extLst>
      <p:ext uri="{BB962C8B-B14F-4D97-AF65-F5344CB8AC3E}">
        <p14:creationId xmlns:p14="http://schemas.microsoft.com/office/powerpoint/2010/main" val="3809768875"/>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正方形/長方形 1"/>
          <p:cNvSpPr/>
          <p:nvPr userDrawn="1"/>
        </p:nvSpPr>
        <p:spPr bwMode="auto">
          <a:xfrm>
            <a:off x="6612305" y="6584137"/>
            <a:ext cx="1200055" cy="27622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3" name="正方形/長方形 2"/>
          <p:cNvSpPr/>
          <p:nvPr userDrawn="1"/>
        </p:nvSpPr>
        <p:spPr bwMode="auto">
          <a:xfrm>
            <a:off x="7812360" y="6583363"/>
            <a:ext cx="1331640" cy="27622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4" name="正方形/長方形 3"/>
          <p:cNvSpPr/>
          <p:nvPr userDrawn="1"/>
        </p:nvSpPr>
        <p:spPr bwMode="auto">
          <a:xfrm>
            <a:off x="-4744" y="6583363"/>
            <a:ext cx="6617048" cy="276225"/>
          </a:xfrm>
          <a:prstGeom prst="rect">
            <a:avLst/>
          </a:prstGeom>
          <a:solidFill>
            <a:schemeClr val="bg1">
              <a:lumMod val="9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 name="Text Box 22"/>
          <p:cNvSpPr txBox="1">
            <a:spLocks noChangeArrowheads="1"/>
          </p:cNvSpPr>
          <p:nvPr userDrawn="1"/>
        </p:nvSpPr>
        <p:spPr bwMode="auto">
          <a:xfrm>
            <a:off x="6612305" y="6583363"/>
            <a:ext cx="25555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r>
              <a:rPr lang="en-US" altLang="ja-JP" sz="1200" dirty="0" err="1" smtClean="0">
                <a:solidFill>
                  <a:schemeClr val="bg1"/>
                </a:solidFill>
              </a:rPr>
              <a:t>NetCommerce</a:t>
            </a:r>
            <a:r>
              <a:rPr lang="ja-JP" altLang="en-US" sz="1200" baseline="0" dirty="0" smtClean="0">
                <a:solidFill>
                  <a:schemeClr val="bg1"/>
                </a:solidFill>
              </a:rPr>
              <a:t>  </a:t>
            </a:r>
            <a:r>
              <a:rPr lang="ja-JP" altLang="en-US" sz="1200" dirty="0" smtClean="0">
                <a:solidFill>
                  <a:schemeClr val="bg1"/>
                </a:solidFill>
              </a:rPr>
              <a:t> </a:t>
            </a:r>
            <a:r>
              <a:rPr lang="en-US" altLang="ja-JP" sz="1200" dirty="0" smtClean="0">
                <a:solidFill>
                  <a:schemeClr val="bg1"/>
                </a:solidFill>
              </a:rPr>
              <a:t> applied marketing</a:t>
            </a:r>
          </a:p>
        </p:txBody>
      </p:sp>
      <p:sp>
        <p:nvSpPr>
          <p:cNvPr id="6" name="Text Box 24"/>
          <p:cNvSpPr txBox="1">
            <a:spLocks noChangeArrowheads="1"/>
          </p:cNvSpPr>
          <p:nvPr userDrawn="1"/>
        </p:nvSpPr>
        <p:spPr bwMode="auto">
          <a:xfrm>
            <a:off x="-4744" y="6644144"/>
            <a:ext cx="32944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smtClean="0"/>
              <a:t>© 2009-13,all rights reserved by NetCommerce &amp; applied marketing</a:t>
            </a:r>
          </a:p>
        </p:txBody>
      </p:sp>
    </p:spTree>
    <p:extLst>
      <p:ext uri="{BB962C8B-B14F-4D97-AF65-F5344CB8AC3E}">
        <p14:creationId xmlns:p14="http://schemas.microsoft.com/office/powerpoint/2010/main" val="670993263"/>
      </p:ext>
    </p:extLst>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白紙">
    <p:spTree>
      <p:nvGrpSpPr>
        <p:cNvPr id="1" name=""/>
        <p:cNvGrpSpPr/>
        <p:nvPr/>
      </p:nvGrpSpPr>
      <p:grpSpPr>
        <a:xfrm>
          <a:off x="0" y="0"/>
          <a:ext cx="0" cy="0"/>
          <a:chOff x="0" y="0"/>
          <a:chExt cx="0" cy="0"/>
        </a:xfrm>
      </p:grpSpPr>
      <p:sp>
        <p:nvSpPr>
          <p:cNvPr id="7" name="正方形/長方形 6"/>
          <p:cNvSpPr/>
          <p:nvPr userDrawn="1"/>
        </p:nvSpPr>
        <p:spPr bwMode="auto">
          <a:xfrm>
            <a:off x="-4744" y="0"/>
            <a:ext cx="9148744" cy="6860362"/>
          </a:xfrm>
          <a:prstGeom prst="rect">
            <a:avLst/>
          </a:prstGeom>
          <a:solidFill>
            <a:schemeClr val="tx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2" name="正方形/長方形 1"/>
          <p:cNvSpPr/>
          <p:nvPr userDrawn="1"/>
        </p:nvSpPr>
        <p:spPr bwMode="auto">
          <a:xfrm>
            <a:off x="6612305" y="6584137"/>
            <a:ext cx="1200055" cy="27622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3" name="正方形/長方形 2"/>
          <p:cNvSpPr/>
          <p:nvPr userDrawn="1"/>
        </p:nvSpPr>
        <p:spPr bwMode="auto">
          <a:xfrm>
            <a:off x="7812360" y="6583363"/>
            <a:ext cx="1331640" cy="27622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5" name="Text Box 22"/>
          <p:cNvSpPr txBox="1">
            <a:spLocks noChangeArrowheads="1"/>
          </p:cNvSpPr>
          <p:nvPr userDrawn="1"/>
        </p:nvSpPr>
        <p:spPr bwMode="auto">
          <a:xfrm>
            <a:off x="6612305" y="6583363"/>
            <a:ext cx="255550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r>
              <a:rPr lang="en-US" altLang="ja-JP" sz="1200" dirty="0" err="1" smtClean="0">
                <a:solidFill>
                  <a:schemeClr val="bg1"/>
                </a:solidFill>
              </a:rPr>
              <a:t>NetCommerce</a:t>
            </a:r>
            <a:r>
              <a:rPr lang="ja-JP" altLang="en-US" sz="1200" baseline="0" dirty="0" smtClean="0">
                <a:solidFill>
                  <a:schemeClr val="bg1"/>
                </a:solidFill>
              </a:rPr>
              <a:t>  </a:t>
            </a:r>
            <a:r>
              <a:rPr lang="ja-JP" altLang="en-US" sz="1200" dirty="0" smtClean="0">
                <a:solidFill>
                  <a:schemeClr val="bg1"/>
                </a:solidFill>
              </a:rPr>
              <a:t> </a:t>
            </a:r>
            <a:r>
              <a:rPr lang="en-US" altLang="ja-JP" sz="1200" dirty="0" smtClean="0">
                <a:solidFill>
                  <a:schemeClr val="bg1"/>
                </a:solidFill>
              </a:rPr>
              <a:t> applied marketing</a:t>
            </a:r>
          </a:p>
        </p:txBody>
      </p:sp>
      <p:sp>
        <p:nvSpPr>
          <p:cNvPr id="6" name="Text Box 24"/>
          <p:cNvSpPr txBox="1">
            <a:spLocks noChangeArrowheads="1"/>
          </p:cNvSpPr>
          <p:nvPr userDrawn="1"/>
        </p:nvSpPr>
        <p:spPr bwMode="auto">
          <a:xfrm>
            <a:off x="-4744" y="6644144"/>
            <a:ext cx="329449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dirty="0" smtClean="0">
                <a:solidFill>
                  <a:schemeClr val="bg1"/>
                </a:solidFill>
              </a:rPr>
              <a:t>© 2009-13,all rights reserved by </a:t>
            </a:r>
            <a:r>
              <a:rPr lang="en-US" altLang="ja-JP" sz="800" dirty="0" err="1" smtClean="0">
                <a:solidFill>
                  <a:schemeClr val="bg1"/>
                </a:solidFill>
              </a:rPr>
              <a:t>NetCommerce</a:t>
            </a:r>
            <a:r>
              <a:rPr lang="en-US" altLang="ja-JP" sz="800" dirty="0" smtClean="0">
                <a:solidFill>
                  <a:schemeClr val="bg1"/>
                </a:solidFill>
              </a:rPr>
              <a:t> &amp; applied marketing</a:t>
            </a:r>
          </a:p>
        </p:txBody>
      </p:sp>
    </p:spTree>
    <p:extLst>
      <p:ext uri="{BB962C8B-B14F-4D97-AF65-F5344CB8AC3E}">
        <p14:creationId xmlns:p14="http://schemas.microsoft.com/office/powerpoint/2010/main" val="1083124288"/>
      </p:ext>
    </p:extLst>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aseline="0"/>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457200" y="1189053"/>
            <a:ext cx="8229600" cy="4525963"/>
          </a:xfrm>
          <a:prstGeom prst="rect">
            <a:avLst/>
          </a:prstGeom>
        </p:spPr>
        <p:txBody>
          <a:bodyPr/>
          <a:lstStyle>
            <a:lvl1pPr>
              <a:defRPr sz="2400" baseline="0">
                <a:solidFill>
                  <a:schemeClr val="accent4"/>
                </a:solidFill>
                <a:ea typeface="+mn-ea"/>
              </a:defRPr>
            </a:lvl1pPr>
            <a:lvl2pPr>
              <a:defRPr sz="2000" baseline="0">
                <a:solidFill>
                  <a:schemeClr val="accent4"/>
                </a:solidFill>
                <a:ea typeface="+mn-ea"/>
              </a:defRPr>
            </a:lvl2pPr>
            <a:lvl3pPr>
              <a:defRPr sz="2000" baseline="0">
                <a:solidFill>
                  <a:schemeClr val="accent4"/>
                </a:solidFill>
                <a:ea typeface="+mn-ea"/>
              </a:defRPr>
            </a:lvl3pPr>
            <a:lvl4pPr>
              <a:defRPr sz="1800" baseline="0">
                <a:solidFill>
                  <a:schemeClr val="accent4"/>
                </a:solidFill>
                <a:ea typeface="+mn-ea"/>
              </a:defRPr>
            </a:lvl4pPr>
            <a:lvl5pPr>
              <a:defRPr sz="1800" baseline="0">
                <a:solidFill>
                  <a:schemeClr val="accent4"/>
                </a:solidFill>
                <a:ea typeface="+mn-ea"/>
              </a:defRPr>
            </a:lvl5p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Tree>
    <p:extLst>
      <p:ext uri="{BB962C8B-B14F-4D97-AF65-F5344CB8AC3E}">
        <p14:creationId xmlns:p14="http://schemas.microsoft.com/office/powerpoint/2010/main" val="1440592136"/>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4134018586"/>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extLst>
      <p:ext uri="{BB962C8B-B14F-4D97-AF65-F5344CB8AC3E}">
        <p14:creationId xmlns:p14="http://schemas.microsoft.com/office/powerpoint/2010/main" val="2188906689"/>
      </p:ext>
    </p:extLst>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927824646"/>
      </p:ext>
    </p:extLst>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33706384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extLst>
      <p:ext uri="{BB962C8B-B14F-4D97-AF65-F5344CB8AC3E}">
        <p14:creationId xmlns:p14="http://schemas.microsoft.com/office/powerpoint/2010/main" val="38890742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1600200"/>
            <a:ext cx="8229600" cy="45259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3491589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53200" y="152400"/>
            <a:ext cx="2133600" cy="5973763"/>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152400" y="152400"/>
            <a:ext cx="6248400" cy="5973763"/>
          </a:xfrm>
          <a:prstGeom prst="rect">
            <a:avLst/>
          </a:prstGeo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extLst>
      <p:ext uri="{BB962C8B-B14F-4D97-AF65-F5344CB8AC3E}">
        <p14:creationId xmlns:p14="http://schemas.microsoft.com/office/powerpoint/2010/main" val="1178247247"/>
      </p:ext>
    </p:extLst>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slideLayout" Target="../slideLayouts/slideLayout11.xml"/><Relationship Id="rId3"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正方形/長方形 8"/>
          <p:cNvSpPr/>
          <p:nvPr userDrawn="1"/>
        </p:nvSpPr>
        <p:spPr bwMode="auto">
          <a:xfrm>
            <a:off x="6612305" y="6584137"/>
            <a:ext cx="1200055" cy="27622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8" name="正方形/長方形 7"/>
          <p:cNvSpPr/>
          <p:nvPr userDrawn="1"/>
        </p:nvSpPr>
        <p:spPr bwMode="auto">
          <a:xfrm>
            <a:off x="7812360" y="6583363"/>
            <a:ext cx="1331640" cy="27622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2" name="正方形/長方形 1"/>
          <p:cNvSpPr/>
          <p:nvPr userDrawn="1"/>
        </p:nvSpPr>
        <p:spPr bwMode="auto">
          <a:xfrm>
            <a:off x="-4744" y="6583363"/>
            <a:ext cx="6617048" cy="276225"/>
          </a:xfrm>
          <a:prstGeom prst="rect">
            <a:avLst/>
          </a:prstGeom>
          <a:solidFill>
            <a:schemeClr val="bg1">
              <a:lumMod val="9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solidFill>
                <a:srgbClr val="484848"/>
              </a:solidFill>
              <a:effectLst/>
              <a:latin typeface="+mn-lt"/>
              <a:ea typeface="+mn-ea"/>
            </a:endParaRPr>
          </a:p>
        </p:txBody>
      </p:sp>
      <p:sp>
        <p:nvSpPr>
          <p:cNvPr id="1026" name="Rectangle 16"/>
          <p:cNvSpPr>
            <a:spLocks noChangeArrowheads="1"/>
          </p:cNvSpPr>
          <p:nvPr/>
        </p:nvSpPr>
        <p:spPr bwMode="auto">
          <a:xfrm>
            <a:off x="0" y="0"/>
            <a:ext cx="9144000" cy="838200"/>
          </a:xfrm>
          <a:prstGeom prst="rect">
            <a:avLst/>
          </a:prstGeom>
          <a:solidFill>
            <a:schemeClr val="accent4"/>
          </a:solidFill>
          <a:ln>
            <a:noFill/>
          </a:ln>
          <a:extLst/>
        </p:spPr>
        <p:txBody>
          <a:bodyPr wrap="none" anchor="ctr"/>
          <a:lstStyle/>
          <a:p>
            <a:endParaRPr lang="ja-JP" altLang="en-US"/>
          </a:p>
        </p:txBody>
      </p:sp>
      <p:sp>
        <p:nvSpPr>
          <p:cNvPr id="1027" name="Rectangle 2"/>
          <p:cNvSpPr>
            <a:spLocks noGrp="1" noChangeArrowheads="1"/>
          </p:cNvSpPr>
          <p:nvPr>
            <p:ph type="title"/>
          </p:nvPr>
        </p:nvSpPr>
        <p:spPr bwMode="auto">
          <a:xfrm>
            <a:off x="152400" y="15240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8" name="AutoShape 20" descr="netcomm_logo.png"/>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1029" name="Text Box 22"/>
          <p:cNvSpPr txBox="1">
            <a:spLocks noChangeArrowheads="1"/>
          </p:cNvSpPr>
          <p:nvPr/>
        </p:nvSpPr>
        <p:spPr bwMode="auto">
          <a:xfrm>
            <a:off x="6615063" y="6583363"/>
            <a:ext cx="255275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r" eaLnBrk="1" hangingPunct="1">
              <a:defRPr/>
            </a:pPr>
            <a:r>
              <a:rPr lang="en-US" altLang="ja-JP" sz="1200" dirty="0" err="1" smtClean="0">
                <a:solidFill>
                  <a:schemeClr val="bg1"/>
                </a:solidFill>
                <a:latin typeface="+mn-lt"/>
                <a:ea typeface="+mn-ea"/>
              </a:rPr>
              <a:t>NetCommerce</a:t>
            </a:r>
            <a:r>
              <a:rPr lang="en-US" altLang="ja-JP" sz="1200" dirty="0" smtClean="0">
                <a:solidFill>
                  <a:schemeClr val="bg1"/>
                </a:solidFill>
                <a:latin typeface="+mn-lt"/>
                <a:ea typeface="+mn-ea"/>
              </a:rPr>
              <a:t>   applied marketing</a:t>
            </a:r>
          </a:p>
        </p:txBody>
      </p:sp>
      <p:sp>
        <p:nvSpPr>
          <p:cNvPr id="1030" name="Text Box 24"/>
          <p:cNvSpPr txBox="1">
            <a:spLocks noChangeArrowheads="1"/>
          </p:cNvSpPr>
          <p:nvPr/>
        </p:nvSpPr>
        <p:spPr bwMode="auto">
          <a:xfrm>
            <a:off x="-4744" y="6644144"/>
            <a:ext cx="311335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a:spAutoFit/>
          </a:bodyPr>
          <a:lstStyle>
            <a:lvl1pPr marL="342900" indent="-342900"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l" eaLnBrk="1" hangingPunct="1">
              <a:defRPr/>
            </a:pPr>
            <a:r>
              <a:rPr lang="en-US" altLang="ja-JP" sz="800" dirty="0" smtClean="0">
                <a:latin typeface="+mn-lt"/>
                <a:ea typeface="+mn-ea"/>
              </a:rPr>
              <a:t>© 2009-14,all rights reserved by </a:t>
            </a:r>
            <a:r>
              <a:rPr lang="en-US" altLang="ja-JP" sz="800" dirty="0" err="1" smtClean="0">
                <a:latin typeface="+mn-lt"/>
                <a:ea typeface="+mn-ea"/>
              </a:rPr>
              <a:t>NetCommerce</a:t>
            </a:r>
            <a:r>
              <a:rPr lang="en-US" altLang="ja-JP" sz="800" dirty="0" smtClean="0">
                <a:latin typeface="+mn-lt"/>
                <a:ea typeface="+mn-ea"/>
              </a:rPr>
              <a:t> &amp; applied marketing</a:t>
            </a:r>
          </a:p>
        </p:txBody>
      </p:sp>
    </p:spTree>
  </p:cSld>
  <p:clrMap bg1="lt1" tx1="dk1" bg2="lt2" tx2="dk2" accent1="accent1" accent2="accent2" accent3="accent3" accent4="accent4" accent5="accent5" accent6="accent6" hlink="hlink" folHlink="folHlink"/>
  <p:sldLayoutIdLst>
    <p:sldLayoutId id="2147484411" r:id="rId1"/>
    <p:sldLayoutId id="2147484401" r:id="rId2"/>
    <p:sldLayoutId id="2147484404" r:id="rId3"/>
    <p:sldLayoutId id="2147484405" r:id="rId4"/>
    <p:sldLayoutId id="2147484406" r:id="rId5"/>
    <p:sldLayoutId id="2147484407" r:id="rId6"/>
    <p:sldLayoutId id="2147484408" r:id="rId7"/>
    <p:sldLayoutId id="2147484409" r:id="rId8"/>
    <p:sldLayoutId id="2147484410" r:id="rId9"/>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kumimoji="1" sz="3200">
          <a:solidFill>
            <a:schemeClr val="bg1"/>
          </a:solidFill>
          <a:latin typeface="+mj-lt"/>
          <a:ea typeface="+mj-ea"/>
          <a:cs typeface="+mj-cs"/>
        </a:defRPr>
      </a:lvl1pPr>
      <a:lvl2pPr algn="l" rtl="0" eaLnBrk="0" fontAlgn="base" hangingPunct="0">
        <a:spcBef>
          <a:spcPct val="0"/>
        </a:spcBef>
        <a:spcAft>
          <a:spcPct val="0"/>
        </a:spcAft>
        <a:defRPr kumimoji="1" sz="3200">
          <a:solidFill>
            <a:schemeClr val="bg1"/>
          </a:solidFill>
          <a:latin typeface="Calibri" pitchFamily="34" charset="0"/>
          <a:ea typeface="ＭＳ Ｐゴシック" charset="-128"/>
        </a:defRPr>
      </a:lvl2pPr>
      <a:lvl3pPr algn="l" rtl="0" eaLnBrk="0" fontAlgn="base" hangingPunct="0">
        <a:spcBef>
          <a:spcPct val="0"/>
        </a:spcBef>
        <a:spcAft>
          <a:spcPct val="0"/>
        </a:spcAft>
        <a:defRPr kumimoji="1" sz="3200">
          <a:solidFill>
            <a:schemeClr val="bg1"/>
          </a:solidFill>
          <a:latin typeface="Calibri" pitchFamily="34" charset="0"/>
          <a:ea typeface="ＭＳ Ｐゴシック" charset="-128"/>
        </a:defRPr>
      </a:lvl3pPr>
      <a:lvl4pPr algn="l" rtl="0" eaLnBrk="0" fontAlgn="base" hangingPunct="0">
        <a:spcBef>
          <a:spcPct val="0"/>
        </a:spcBef>
        <a:spcAft>
          <a:spcPct val="0"/>
        </a:spcAft>
        <a:defRPr kumimoji="1" sz="3200">
          <a:solidFill>
            <a:schemeClr val="bg1"/>
          </a:solidFill>
          <a:latin typeface="Calibri" pitchFamily="34" charset="0"/>
          <a:ea typeface="ＭＳ Ｐゴシック" charset="-128"/>
        </a:defRPr>
      </a:lvl4pPr>
      <a:lvl5pPr algn="l" rtl="0" eaLnBrk="0" fontAlgn="base" hangingPunct="0">
        <a:spcBef>
          <a:spcPct val="0"/>
        </a:spcBef>
        <a:spcAft>
          <a:spcPct val="0"/>
        </a:spcAft>
        <a:defRPr kumimoji="1" sz="3200">
          <a:solidFill>
            <a:schemeClr val="bg1"/>
          </a:solidFill>
          <a:latin typeface="Calibri" pitchFamily="34" charset="0"/>
          <a:ea typeface="ＭＳ Ｐゴシック" charset="-128"/>
        </a:defRPr>
      </a:lvl5pPr>
      <a:lvl6pPr marL="457200" algn="l" rtl="0" eaLnBrk="1" fontAlgn="base" hangingPunct="1">
        <a:spcBef>
          <a:spcPct val="0"/>
        </a:spcBef>
        <a:spcAft>
          <a:spcPct val="0"/>
        </a:spcAft>
        <a:defRPr kumimoji="1" sz="3200">
          <a:solidFill>
            <a:schemeClr val="bg1"/>
          </a:solidFill>
          <a:latin typeface="Arial" charset="0"/>
        </a:defRPr>
      </a:lvl6pPr>
      <a:lvl7pPr marL="914400" algn="l" rtl="0" eaLnBrk="1" fontAlgn="base" hangingPunct="1">
        <a:spcBef>
          <a:spcPct val="0"/>
        </a:spcBef>
        <a:spcAft>
          <a:spcPct val="0"/>
        </a:spcAft>
        <a:defRPr kumimoji="1" sz="3200">
          <a:solidFill>
            <a:schemeClr val="bg1"/>
          </a:solidFill>
          <a:latin typeface="Arial" charset="0"/>
        </a:defRPr>
      </a:lvl7pPr>
      <a:lvl8pPr marL="1371600" algn="l" rtl="0" eaLnBrk="1" fontAlgn="base" hangingPunct="1">
        <a:spcBef>
          <a:spcPct val="0"/>
        </a:spcBef>
        <a:spcAft>
          <a:spcPct val="0"/>
        </a:spcAft>
        <a:defRPr kumimoji="1" sz="3200">
          <a:solidFill>
            <a:schemeClr val="bg1"/>
          </a:solidFill>
          <a:latin typeface="Arial" charset="0"/>
        </a:defRPr>
      </a:lvl8pPr>
      <a:lvl9pPr marL="1828800" algn="l" rtl="0" eaLnBrk="1" fontAlgn="base" hangingPunct="1">
        <a:spcBef>
          <a:spcPct val="0"/>
        </a:spcBef>
        <a:spcAft>
          <a:spcPct val="0"/>
        </a:spcAft>
        <a:defRPr kumimoji="1"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kumimoji="1">
          <a:solidFill>
            <a:srgbClr val="0073A3"/>
          </a:solidFill>
          <a:latin typeface="+mn-lt"/>
          <a:ea typeface="+mn-ea"/>
          <a:cs typeface="+mn-cs"/>
        </a:defRPr>
      </a:lvl1pPr>
      <a:lvl2pPr marL="742950" indent="-28575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2pPr>
      <a:lvl3pPr marL="1143000" indent="-22860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3pPr>
      <a:lvl4pPr marL="16002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4pPr>
      <a:lvl5pPr marL="20574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5pPr>
      <a:lvl6pPr marL="2514600" indent="-228600" algn="l" rtl="0" eaLnBrk="1" fontAlgn="base" hangingPunct="1">
        <a:spcBef>
          <a:spcPct val="20000"/>
        </a:spcBef>
        <a:spcAft>
          <a:spcPct val="0"/>
        </a:spcAft>
        <a:buChar char="»"/>
        <a:defRPr kumimoji="1" sz="1400">
          <a:solidFill>
            <a:srgbClr val="484848"/>
          </a:solidFill>
          <a:latin typeface="+mn-lt"/>
        </a:defRPr>
      </a:lvl6pPr>
      <a:lvl7pPr marL="2971800" indent="-228600" algn="l" rtl="0" eaLnBrk="1" fontAlgn="base" hangingPunct="1">
        <a:spcBef>
          <a:spcPct val="20000"/>
        </a:spcBef>
        <a:spcAft>
          <a:spcPct val="0"/>
        </a:spcAft>
        <a:buChar char="»"/>
        <a:defRPr kumimoji="1" sz="1400">
          <a:solidFill>
            <a:srgbClr val="484848"/>
          </a:solidFill>
          <a:latin typeface="+mn-lt"/>
        </a:defRPr>
      </a:lvl7pPr>
      <a:lvl8pPr marL="3429000" indent="-228600" algn="l" rtl="0" eaLnBrk="1" fontAlgn="base" hangingPunct="1">
        <a:spcBef>
          <a:spcPct val="20000"/>
        </a:spcBef>
        <a:spcAft>
          <a:spcPct val="0"/>
        </a:spcAft>
        <a:buChar char="»"/>
        <a:defRPr kumimoji="1" sz="1400">
          <a:solidFill>
            <a:srgbClr val="484848"/>
          </a:solidFill>
          <a:latin typeface="+mn-lt"/>
        </a:defRPr>
      </a:lvl8pPr>
      <a:lvl9pPr marL="3886200" indent="-228600" algn="l" rtl="0" eaLnBrk="1" fontAlgn="base" hangingPunct="1">
        <a:spcBef>
          <a:spcPct val="20000"/>
        </a:spcBef>
        <a:spcAft>
          <a:spcPct val="0"/>
        </a:spcAft>
        <a:buChar char="»"/>
        <a:defRPr kumimoji="1" sz="1400">
          <a:solidFill>
            <a:srgbClr val="484848"/>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8" name="AutoShape 20" descr="netcomm_logo.png"/>
          <p:cNvSpPr>
            <a:spLocks noChangeAspect="1" noChangeArrowheads="1"/>
          </p:cNvSpPr>
          <p:nvPr/>
        </p:nvSpPr>
        <p:spPr bwMode="auto">
          <a:xfrm>
            <a:off x="4419600" y="3276600"/>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Tree>
    <p:extLst>
      <p:ext uri="{BB962C8B-B14F-4D97-AF65-F5344CB8AC3E}">
        <p14:creationId xmlns:p14="http://schemas.microsoft.com/office/powerpoint/2010/main" val="3365978793"/>
      </p:ext>
    </p:extLst>
  </p:cSld>
  <p:clrMap bg1="lt1" tx1="dk1" bg2="lt2" tx2="dk2" accent1="accent1" accent2="accent2" accent3="accent3" accent4="accent4" accent5="accent5" accent6="accent6" hlink="hlink" folHlink="folHlink"/>
  <p:sldLayoutIdLst>
    <p:sldLayoutId id="2147484418" r:id="rId1"/>
    <p:sldLayoutId id="2147484419" r:id="rId2"/>
  </p:sldLayoutIdLst>
  <p:timing>
    <p:tnLst>
      <p:par>
        <p:cTn xmlns:p14="http://schemas.microsoft.com/office/powerpoint/2010/main" id="1" dur="indefinite" restart="never" nodeType="tmRoot"/>
      </p:par>
    </p:tnLst>
  </p:timing>
  <p:txStyles>
    <p:titleStyle>
      <a:lvl1pPr algn="l" rtl="0" eaLnBrk="0" fontAlgn="base" hangingPunct="0">
        <a:spcBef>
          <a:spcPct val="0"/>
        </a:spcBef>
        <a:spcAft>
          <a:spcPct val="0"/>
        </a:spcAft>
        <a:defRPr kumimoji="1" sz="3200">
          <a:solidFill>
            <a:schemeClr val="bg1"/>
          </a:solidFill>
          <a:latin typeface="+mj-lt"/>
          <a:ea typeface="+mj-ea"/>
          <a:cs typeface="+mj-cs"/>
        </a:defRPr>
      </a:lvl1pPr>
      <a:lvl2pPr algn="l" rtl="0" eaLnBrk="0" fontAlgn="base" hangingPunct="0">
        <a:spcBef>
          <a:spcPct val="0"/>
        </a:spcBef>
        <a:spcAft>
          <a:spcPct val="0"/>
        </a:spcAft>
        <a:defRPr kumimoji="1" sz="3200">
          <a:solidFill>
            <a:schemeClr val="bg1"/>
          </a:solidFill>
          <a:latin typeface="Calibri" pitchFamily="34" charset="0"/>
          <a:ea typeface="ＭＳ Ｐゴシック" charset="-128"/>
        </a:defRPr>
      </a:lvl2pPr>
      <a:lvl3pPr algn="l" rtl="0" eaLnBrk="0" fontAlgn="base" hangingPunct="0">
        <a:spcBef>
          <a:spcPct val="0"/>
        </a:spcBef>
        <a:spcAft>
          <a:spcPct val="0"/>
        </a:spcAft>
        <a:defRPr kumimoji="1" sz="3200">
          <a:solidFill>
            <a:schemeClr val="bg1"/>
          </a:solidFill>
          <a:latin typeface="Calibri" pitchFamily="34" charset="0"/>
          <a:ea typeface="ＭＳ Ｐゴシック" charset="-128"/>
        </a:defRPr>
      </a:lvl3pPr>
      <a:lvl4pPr algn="l" rtl="0" eaLnBrk="0" fontAlgn="base" hangingPunct="0">
        <a:spcBef>
          <a:spcPct val="0"/>
        </a:spcBef>
        <a:spcAft>
          <a:spcPct val="0"/>
        </a:spcAft>
        <a:defRPr kumimoji="1" sz="3200">
          <a:solidFill>
            <a:schemeClr val="bg1"/>
          </a:solidFill>
          <a:latin typeface="Calibri" pitchFamily="34" charset="0"/>
          <a:ea typeface="ＭＳ Ｐゴシック" charset="-128"/>
        </a:defRPr>
      </a:lvl4pPr>
      <a:lvl5pPr algn="l" rtl="0" eaLnBrk="0" fontAlgn="base" hangingPunct="0">
        <a:spcBef>
          <a:spcPct val="0"/>
        </a:spcBef>
        <a:spcAft>
          <a:spcPct val="0"/>
        </a:spcAft>
        <a:defRPr kumimoji="1" sz="3200">
          <a:solidFill>
            <a:schemeClr val="bg1"/>
          </a:solidFill>
          <a:latin typeface="Calibri" pitchFamily="34" charset="0"/>
          <a:ea typeface="ＭＳ Ｐゴシック" charset="-128"/>
        </a:defRPr>
      </a:lvl5pPr>
      <a:lvl6pPr marL="457200" algn="l" rtl="0" eaLnBrk="1" fontAlgn="base" hangingPunct="1">
        <a:spcBef>
          <a:spcPct val="0"/>
        </a:spcBef>
        <a:spcAft>
          <a:spcPct val="0"/>
        </a:spcAft>
        <a:defRPr kumimoji="1" sz="3200">
          <a:solidFill>
            <a:schemeClr val="bg1"/>
          </a:solidFill>
          <a:latin typeface="Arial" charset="0"/>
        </a:defRPr>
      </a:lvl6pPr>
      <a:lvl7pPr marL="914400" algn="l" rtl="0" eaLnBrk="1" fontAlgn="base" hangingPunct="1">
        <a:spcBef>
          <a:spcPct val="0"/>
        </a:spcBef>
        <a:spcAft>
          <a:spcPct val="0"/>
        </a:spcAft>
        <a:defRPr kumimoji="1" sz="3200">
          <a:solidFill>
            <a:schemeClr val="bg1"/>
          </a:solidFill>
          <a:latin typeface="Arial" charset="0"/>
        </a:defRPr>
      </a:lvl7pPr>
      <a:lvl8pPr marL="1371600" algn="l" rtl="0" eaLnBrk="1" fontAlgn="base" hangingPunct="1">
        <a:spcBef>
          <a:spcPct val="0"/>
        </a:spcBef>
        <a:spcAft>
          <a:spcPct val="0"/>
        </a:spcAft>
        <a:defRPr kumimoji="1" sz="3200">
          <a:solidFill>
            <a:schemeClr val="bg1"/>
          </a:solidFill>
          <a:latin typeface="Arial" charset="0"/>
        </a:defRPr>
      </a:lvl8pPr>
      <a:lvl9pPr marL="1828800" algn="l" rtl="0" eaLnBrk="1" fontAlgn="base" hangingPunct="1">
        <a:spcBef>
          <a:spcPct val="0"/>
        </a:spcBef>
        <a:spcAft>
          <a:spcPct val="0"/>
        </a:spcAft>
        <a:defRPr kumimoji="1" sz="3200">
          <a:solidFill>
            <a:schemeClr val="bg1"/>
          </a:solidFill>
          <a:latin typeface="Arial" charset="0"/>
        </a:defRPr>
      </a:lvl9pPr>
    </p:titleStyle>
    <p:bodyStyle>
      <a:lvl1pPr marL="342900" indent="-342900" algn="l" rtl="0" eaLnBrk="0" fontAlgn="base" hangingPunct="0">
        <a:spcBef>
          <a:spcPct val="20000"/>
        </a:spcBef>
        <a:spcAft>
          <a:spcPct val="0"/>
        </a:spcAft>
        <a:buChar char="•"/>
        <a:defRPr kumimoji="1">
          <a:solidFill>
            <a:srgbClr val="0073A3"/>
          </a:solidFill>
          <a:latin typeface="+mn-lt"/>
          <a:ea typeface="+mn-ea"/>
          <a:cs typeface="+mn-cs"/>
        </a:defRPr>
      </a:lvl1pPr>
      <a:lvl2pPr marL="742950" indent="-28575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2pPr>
      <a:lvl3pPr marL="1143000" indent="-228600" algn="l" rtl="0" eaLnBrk="0" fontAlgn="base" hangingPunct="0">
        <a:spcBef>
          <a:spcPct val="20000"/>
        </a:spcBef>
        <a:spcAft>
          <a:spcPct val="0"/>
        </a:spcAft>
        <a:buChar char="•"/>
        <a:defRPr kumimoji="1" sz="1600">
          <a:solidFill>
            <a:srgbClr val="484848"/>
          </a:solidFill>
          <a:latin typeface="+mn-lt"/>
          <a:ea typeface="HG丸ｺﾞｼｯｸM-PRO" pitchFamily="50" charset="-128"/>
        </a:defRPr>
      </a:lvl3pPr>
      <a:lvl4pPr marL="16002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4pPr>
      <a:lvl5pPr marL="2057400" indent="-228600" algn="l" rtl="0" eaLnBrk="0" fontAlgn="base" hangingPunct="0">
        <a:spcBef>
          <a:spcPct val="20000"/>
        </a:spcBef>
        <a:spcAft>
          <a:spcPct val="0"/>
        </a:spcAft>
        <a:buChar char="»"/>
        <a:defRPr kumimoji="1" sz="1400">
          <a:solidFill>
            <a:srgbClr val="484848"/>
          </a:solidFill>
          <a:latin typeface="+mn-lt"/>
          <a:ea typeface="HG丸ｺﾞｼｯｸM-PRO" pitchFamily="50" charset="-128"/>
        </a:defRPr>
      </a:lvl5pPr>
      <a:lvl6pPr marL="2514600" indent="-228600" algn="l" rtl="0" eaLnBrk="1" fontAlgn="base" hangingPunct="1">
        <a:spcBef>
          <a:spcPct val="20000"/>
        </a:spcBef>
        <a:spcAft>
          <a:spcPct val="0"/>
        </a:spcAft>
        <a:buChar char="»"/>
        <a:defRPr kumimoji="1" sz="1400">
          <a:solidFill>
            <a:srgbClr val="484848"/>
          </a:solidFill>
          <a:latin typeface="+mn-lt"/>
        </a:defRPr>
      </a:lvl6pPr>
      <a:lvl7pPr marL="2971800" indent="-228600" algn="l" rtl="0" eaLnBrk="1" fontAlgn="base" hangingPunct="1">
        <a:spcBef>
          <a:spcPct val="20000"/>
        </a:spcBef>
        <a:spcAft>
          <a:spcPct val="0"/>
        </a:spcAft>
        <a:buChar char="»"/>
        <a:defRPr kumimoji="1" sz="1400">
          <a:solidFill>
            <a:srgbClr val="484848"/>
          </a:solidFill>
          <a:latin typeface="+mn-lt"/>
        </a:defRPr>
      </a:lvl7pPr>
      <a:lvl8pPr marL="3429000" indent="-228600" algn="l" rtl="0" eaLnBrk="1" fontAlgn="base" hangingPunct="1">
        <a:spcBef>
          <a:spcPct val="20000"/>
        </a:spcBef>
        <a:spcAft>
          <a:spcPct val="0"/>
        </a:spcAft>
        <a:buChar char="»"/>
        <a:defRPr kumimoji="1" sz="1400">
          <a:solidFill>
            <a:srgbClr val="484848"/>
          </a:solidFill>
          <a:latin typeface="+mn-lt"/>
        </a:defRPr>
      </a:lvl8pPr>
      <a:lvl9pPr marL="3886200" indent="-228600" algn="l" rtl="0" eaLnBrk="1" fontAlgn="base" hangingPunct="1">
        <a:spcBef>
          <a:spcPct val="20000"/>
        </a:spcBef>
        <a:spcAft>
          <a:spcPct val="0"/>
        </a:spcAft>
        <a:buChar char="»"/>
        <a:defRPr kumimoji="1" sz="1400">
          <a:solidFill>
            <a:srgbClr val="484848"/>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ctrTitle"/>
          </p:nvPr>
        </p:nvSpPr>
        <p:spPr/>
        <p:txBody>
          <a:bodyPr/>
          <a:lstStyle/>
          <a:p>
            <a:r>
              <a:rPr lang="en-US" altLang="ja-JP" dirty="0" err="1" smtClean="0"/>
              <a:t>PaaS</a:t>
            </a:r>
            <a:r>
              <a:rPr lang="ja-JP" altLang="en-US" dirty="0" smtClean="0"/>
              <a:t>の起源と</a:t>
            </a:r>
            <a:r>
              <a:rPr lang="en-US" altLang="ja-JP" dirty="0" err="1" smtClean="0"/>
              <a:t>xaaS</a:t>
            </a:r>
            <a:r>
              <a:rPr lang="ja-JP" altLang="en-US" dirty="0" smtClean="0"/>
              <a:t>の今後</a:t>
            </a:r>
          </a:p>
        </p:txBody>
      </p:sp>
    </p:spTree>
    <p:extLst>
      <p:ext uri="{BB962C8B-B14F-4D97-AF65-F5344CB8AC3E}">
        <p14:creationId xmlns:p14="http://schemas.microsoft.com/office/powerpoint/2010/main" val="355462438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マッシュアップ開発の部品としての</a:t>
            </a:r>
            <a:r>
              <a:rPr kumimoji="1" lang="en-US" altLang="ja-JP" dirty="0" err="1" smtClean="0"/>
              <a:t>PaaS</a:t>
            </a:r>
            <a:endParaRPr kumimoji="1" lang="ja-JP" altLang="en-US" dirty="0"/>
          </a:p>
        </p:txBody>
      </p:sp>
      <p:grpSp>
        <p:nvGrpSpPr>
          <p:cNvPr id="19" name="グループ化 18"/>
          <p:cNvGrpSpPr/>
          <p:nvPr/>
        </p:nvGrpSpPr>
        <p:grpSpPr>
          <a:xfrm>
            <a:off x="196083" y="1052736"/>
            <a:ext cx="2719733" cy="1730766"/>
            <a:chOff x="196083" y="1052736"/>
            <a:chExt cx="2719733" cy="1730766"/>
          </a:xfrm>
        </p:grpSpPr>
        <p:sp>
          <p:nvSpPr>
            <p:cNvPr id="3" name="正方形/長方形 2"/>
            <p:cNvSpPr/>
            <p:nvPr/>
          </p:nvSpPr>
          <p:spPr bwMode="auto">
            <a:xfrm>
              <a:off x="196083" y="1052736"/>
              <a:ext cx="2088232" cy="1728192"/>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effectLst/>
                  <a:latin typeface="+mn-lt"/>
                  <a:ea typeface="+mn-ea"/>
                </a:rPr>
                <a:t>クラウドサービス</a:t>
              </a:r>
            </a:p>
          </p:txBody>
        </p:sp>
        <p:sp>
          <p:nvSpPr>
            <p:cNvPr id="6" name="正方形/長方形 5"/>
            <p:cNvSpPr/>
            <p:nvPr/>
          </p:nvSpPr>
          <p:spPr bwMode="auto">
            <a:xfrm>
              <a:off x="2267744" y="1055310"/>
              <a:ext cx="648072" cy="1728192"/>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API</a:t>
              </a:r>
              <a:endParaRPr kumimoji="0" lang="ja-JP" altLang="en-US" sz="1400" b="0" i="0" u="none" strike="noStrike" cap="none" normalizeH="0" dirty="0" smtClean="0">
                <a:ln>
                  <a:noFill/>
                </a:ln>
                <a:solidFill>
                  <a:schemeClr val="bg1"/>
                </a:solidFill>
                <a:effectLst/>
                <a:latin typeface="+mn-lt"/>
                <a:ea typeface="+mn-ea"/>
              </a:endParaRPr>
            </a:p>
          </p:txBody>
        </p:sp>
      </p:grpSp>
      <p:grpSp>
        <p:nvGrpSpPr>
          <p:cNvPr id="20" name="グループ化 19"/>
          <p:cNvGrpSpPr/>
          <p:nvPr/>
        </p:nvGrpSpPr>
        <p:grpSpPr>
          <a:xfrm>
            <a:off x="196083" y="2884803"/>
            <a:ext cx="2719733" cy="1728192"/>
            <a:chOff x="196083" y="2884803"/>
            <a:chExt cx="2719733" cy="1728192"/>
          </a:xfrm>
        </p:grpSpPr>
        <p:sp>
          <p:nvSpPr>
            <p:cNvPr id="4" name="正方形/長方形 3"/>
            <p:cNvSpPr/>
            <p:nvPr/>
          </p:nvSpPr>
          <p:spPr bwMode="auto">
            <a:xfrm>
              <a:off x="196083" y="2884803"/>
              <a:ext cx="2088232" cy="1728192"/>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smtClean="0">
                  <a:latin typeface="+mn-lt"/>
                  <a:ea typeface="+mn-ea"/>
                </a:rPr>
                <a:t>クラウドサービス</a:t>
              </a:r>
              <a:endParaRPr kumimoji="0" lang="ja-JP" altLang="en-US" sz="1400" dirty="0">
                <a:latin typeface="+mn-lt"/>
                <a:ea typeface="+mn-ea"/>
              </a:endParaRPr>
            </a:p>
          </p:txBody>
        </p:sp>
        <p:sp>
          <p:nvSpPr>
            <p:cNvPr id="7" name="正方形/長方形 6"/>
            <p:cNvSpPr/>
            <p:nvPr/>
          </p:nvSpPr>
          <p:spPr bwMode="auto">
            <a:xfrm>
              <a:off x="2267744" y="2884803"/>
              <a:ext cx="648072" cy="1728192"/>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API</a:t>
              </a:r>
              <a:endParaRPr kumimoji="0" lang="ja-JP" altLang="en-US" sz="1400" b="0" i="0" u="none" strike="noStrike" cap="none" normalizeH="0" dirty="0" smtClean="0">
                <a:ln>
                  <a:noFill/>
                </a:ln>
                <a:solidFill>
                  <a:schemeClr val="bg1"/>
                </a:solidFill>
                <a:effectLst/>
                <a:latin typeface="+mn-lt"/>
                <a:ea typeface="+mn-ea"/>
              </a:endParaRPr>
            </a:p>
          </p:txBody>
        </p:sp>
      </p:grpSp>
      <p:grpSp>
        <p:nvGrpSpPr>
          <p:cNvPr id="21" name="グループ化 20"/>
          <p:cNvGrpSpPr/>
          <p:nvPr/>
        </p:nvGrpSpPr>
        <p:grpSpPr>
          <a:xfrm>
            <a:off x="179512" y="4733336"/>
            <a:ext cx="2736304" cy="1728192"/>
            <a:chOff x="179512" y="4733336"/>
            <a:chExt cx="2736304" cy="1728192"/>
          </a:xfrm>
        </p:grpSpPr>
        <p:sp>
          <p:nvSpPr>
            <p:cNvPr id="5" name="正方形/長方形 4"/>
            <p:cNvSpPr/>
            <p:nvPr/>
          </p:nvSpPr>
          <p:spPr bwMode="auto">
            <a:xfrm>
              <a:off x="179512" y="4733336"/>
              <a:ext cx="2088232" cy="1728192"/>
            </a:xfrm>
            <a:prstGeom prst="rect">
              <a:avLst/>
            </a:prstGeom>
            <a:solidFill>
              <a:schemeClr val="accent4">
                <a:lumMod val="40000"/>
                <a:lumOff val="6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1400" dirty="0" smtClean="0">
                  <a:latin typeface="+mn-lt"/>
                  <a:ea typeface="+mn-ea"/>
                </a:rPr>
                <a:t>OSS</a:t>
              </a:r>
              <a:r>
                <a:rPr kumimoji="0" lang="ja-JP" altLang="en-US" sz="1400" dirty="0" smtClean="0">
                  <a:latin typeface="+mn-lt"/>
                  <a:ea typeface="+mn-ea"/>
                </a:rPr>
                <a:t>パッケージ</a:t>
              </a:r>
              <a:endParaRPr kumimoji="0" lang="ja-JP" altLang="en-US" sz="1400" dirty="0">
                <a:latin typeface="+mn-lt"/>
                <a:ea typeface="+mn-ea"/>
              </a:endParaRPr>
            </a:p>
          </p:txBody>
        </p:sp>
        <p:sp>
          <p:nvSpPr>
            <p:cNvPr id="8" name="正方形/長方形 7"/>
            <p:cNvSpPr/>
            <p:nvPr/>
          </p:nvSpPr>
          <p:spPr bwMode="auto">
            <a:xfrm>
              <a:off x="2267744" y="4733336"/>
              <a:ext cx="648072" cy="1728192"/>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API</a:t>
              </a:r>
              <a:endParaRPr kumimoji="0" lang="ja-JP" altLang="en-US" sz="1400" b="0" i="0" u="none" strike="noStrike" cap="none" normalizeH="0" dirty="0" smtClean="0">
                <a:ln>
                  <a:noFill/>
                </a:ln>
                <a:solidFill>
                  <a:schemeClr val="bg1"/>
                </a:solidFill>
                <a:effectLst/>
                <a:latin typeface="+mn-lt"/>
                <a:ea typeface="+mn-ea"/>
              </a:endParaRPr>
            </a:p>
          </p:txBody>
        </p:sp>
      </p:grpSp>
      <p:grpSp>
        <p:nvGrpSpPr>
          <p:cNvPr id="22" name="グループ化 21"/>
          <p:cNvGrpSpPr/>
          <p:nvPr/>
        </p:nvGrpSpPr>
        <p:grpSpPr>
          <a:xfrm>
            <a:off x="2915816" y="1408639"/>
            <a:ext cx="2304256" cy="4680520"/>
            <a:chOff x="2915816" y="1408639"/>
            <a:chExt cx="2304256" cy="4680520"/>
          </a:xfrm>
        </p:grpSpPr>
        <p:cxnSp>
          <p:nvCxnSpPr>
            <p:cNvPr id="12" name="カギ線コネクタ 11"/>
            <p:cNvCxnSpPr>
              <a:stCxn id="6" idx="3"/>
            </p:cNvCxnSpPr>
            <p:nvPr/>
          </p:nvCxnSpPr>
          <p:spPr bwMode="auto">
            <a:xfrm>
              <a:off x="2915816" y="1919406"/>
              <a:ext cx="1584176" cy="1293570"/>
            </a:xfrm>
            <a:prstGeom prst="bentConnector3">
              <a:avLst/>
            </a:prstGeom>
            <a:solidFill>
              <a:schemeClr val="bg1"/>
            </a:solidFill>
            <a:ln w="38100" cap="flat" cmpd="sng" algn="ctr">
              <a:solidFill>
                <a:srgbClr val="C00000"/>
              </a:solidFill>
              <a:prstDash val="solid"/>
              <a:round/>
              <a:headEnd type="none" w="med" len="med"/>
              <a:tailEnd type="none" w="med" len="med"/>
            </a:ln>
            <a:effectLst/>
          </p:spPr>
        </p:cxnSp>
        <p:cxnSp>
          <p:nvCxnSpPr>
            <p:cNvPr id="14" name="直線コネクタ 13"/>
            <p:cNvCxnSpPr>
              <a:stCxn id="7" idx="3"/>
              <a:endCxn id="10" idx="0"/>
            </p:cNvCxnSpPr>
            <p:nvPr/>
          </p:nvCxnSpPr>
          <p:spPr bwMode="auto">
            <a:xfrm>
              <a:off x="2915816" y="3748899"/>
              <a:ext cx="1584176" cy="0"/>
            </a:xfrm>
            <a:prstGeom prst="line">
              <a:avLst/>
            </a:prstGeom>
            <a:solidFill>
              <a:schemeClr val="bg1"/>
            </a:solidFill>
            <a:ln w="38100" cap="flat" cmpd="sng" algn="ctr">
              <a:solidFill>
                <a:srgbClr val="C00000"/>
              </a:solidFill>
              <a:prstDash val="solid"/>
              <a:round/>
              <a:headEnd type="none" w="med" len="med"/>
              <a:tailEnd type="none" w="med" len="med"/>
            </a:ln>
            <a:effectLst/>
          </p:spPr>
        </p:cxnSp>
        <p:cxnSp>
          <p:nvCxnSpPr>
            <p:cNvPr id="16" name="カギ線コネクタ 15"/>
            <p:cNvCxnSpPr>
              <a:stCxn id="8" idx="3"/>
            </p:cNvCxnSpPr>
            <p:nvPr/>
          </p:nvCxnSpPr>
          <p:spPr bwMode="auto">
            <a:xfrm flipV="1">
              <a:off x="2915816" y="4293096"/>
              <a:ext cx="1584176" cy="1304336"/>
            </a:xfrm>
            <a:prstGeom prst="bentConnector3">
              <a:avLst/>
            </a:prstGeom>
            <a:solidFill>
              <a:schemeClr val="bg1"/>
            </a:solidFill>
            <a:ln w="38100" cap="flat" cmpd="sng" algn="ctr">
              <a:solidFill>
                <a:srgbClr val="C00000"/>
              </a:solidFill>
              <a:prstDash val="solid"/>
              <a:round/>
              <a:headEnd type="none" w="med" len="med"/>
              <a:tailEnd type="none" w="med" len="med"/>
            </a:ln>
            <a:effectLst/>
          </p:spPr>
        </p:cxnSp>
        <p:sp>
          <p:nvSpPr>
            <p:cNvPr id="10" name="正方形/長方形 9"/>
            <p:cNvSpPr/>
            <p:nvPr/>
          </p:nvSpPr>
          <p:spPr bwMode="auto">
            <a:xfrm rot="16200000">
              <a:off x="2519772" y="3388859"/>
              <a:ext cx="4680520" cy="720080"/>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3200" b="0" i="0" u="none" strike="noStrike" cap="none" normalizeH="0" dirty="0" smtClean="0">
                  <a:ln>
                    <a:noFill/>
                  </a:ln>
                  <a:solidFill>
                    <a:schemeClr val="bg1"/>
                  </a:solidFill>
                  <a:effectLst/>
                  <a:latin typeface="+mn-lt"/>
                  <a:ea typeface="+mn-ea"/>
                </a:rPr>
                <a:t>マッシュアップ</a:t>
              </a:r>
            </a:p>
          </p:txBody>
        </p:sp>
      </p:grpSp>
      <p:sp>
        <p:nvSpPr>
          <p:cNvPr id="23" name="正方形/長方形 22"/>
          <p:cNvSpPr/>
          <p:nvPr/>
        </p:nvSpPr>
        <p:spPr bwMode="auto">
          <a:xfrm>
            <a:off x="6228184" y="1052736"/>
            <a:ext cx="2592288" cy="1728192"/>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smtClean="0">
                <a:solidFill>
                  <a:schemeClr val="bg1"/>
                </a:solidFill>
                <a:latin typeface="+mn-lt"/>
                <a:ea typeface="+mn-ea"/>
              </a:rPr>
              <a:t>マッシュアップ開発</a:t>
            </a:r>
            <a:endParaRPr kumimoji="0" lang="en-US" altLang="ja-JP" sz="1400" dirty="0" smtClean="0">
              <a:solidFill>
                <a:schemeClr val="bg1"/>
              </a:solidFill>
              <a:latin typeface="+mn-lt"/>
              <a:ea typeface="+mn-ea"/>
            </a:endParaRPr>
          </a:p>
          <a:p>
            <a:pPr algn="ctr">
              <a:spcBef>
                <a:spcPct val="20000"/>
              </a:spcBef>
            </a:pPr>
            <a:r>
              <a:rPr kumimoji="0" lang="en-US" altLang="ja-JP" sz="1400" dirty="0" smtClean="0">
                <a:solidFill>
                  <a:schemeClr val="bg1"/>
                </a:solidFill>
                <a:latin typeface="+mn-lt"/>
                <a:ea typeface="+mn-ea"/>
              </a:rPr>
              <a:t>IT </a:t>
            </a:r>
            <a:r>
              <a:rPr kumimoji="0" lang="ja-JP" altLang="en-US" sz="1400" dirty="0">
                <a:solidFill>
                  <a:schemeClr val="bg1"/>
                </a:solidFill>
                <a:latin typeface="+mn-lt"/>
                <a:ea typeface="+mn-ea"/>
              </a:rPr>
              <a:t>の深い知識がなくても、既存の</a:t>
            </a:r>
            <a:r>
              <a:rPr kumimoji="0" lang="en-US" altLang="ja-JP" sz="1400" dirty="0">
                <a:solidFill>
                  <a:schemeClr val="bg1"/>
                </a:solidFill>
                <a:latin typeface="+mn-lt"/>
                <a:ea typeface="+mn-ea"/>
              </a:rPr>
              <a:t>Web</a:t>
            </a:r>
            <a:r>
              <a:rPr kumimoji="0" lang="ja-JP" altLang="en-US" sz="1400" dirty="0">
                <a:solidFill>
                  <a:schemeClr val="bg1"/>
                </a:solidFill>
                <a:latin typeface="+mn-lt"/>
                <a:ea typeface="+mn-ea"/>
              </a:rPr>
              <a:t>サービス</a:t>
            </a:r>
            <a:r>
              <a:rPr kumimoji="0" lang="en-US" altLang="ja-JP" sz="1400" dirty="0">
                <a:solidFill>
                  <a:schemeClr val="bg1"/>
                </a:solidFill>
                <a:latin typeface="+mn-lt"/>
                <a:ea typeface="+mn-ea"/>
              </a:rPr>
              <a:t>API</a:t>
            </a:r>
            <a:r>
              <a:rPr kumimoji="0" lang="ja-JP" altLang="en-US" sz="1400" dirty="0">
                <a:solidFill>
                  <a:schemeClr val="bg1"/>
                </a:solidFill>
                <a:latin typeface="+mn-lt"/>
                <a:ea typeface="+mn-ea"/>
              </a:rPr>
              <a:t>を組み合わせて</a:t>
            </a:r>
            <a:r>
              <a:rPr kumimoji="0" lang="ja-JP" altLang="en-US" sz="1400" dirty="0" smtClean="0">
                <a:solidFill>
                  <a:schemeClr val="bg1"/>
                </a:solidFill>
                <a:latin typeface="+mn-lt"/>
                <a:ea typeface="+mn-ea"/>
              </a:rPr>
              <a:t>、短期間</a:t>
            </a:r>
            <a:r>
              <a:rPr kumimoji="0" lang="ja-JP" altLang="en-US" sz="1400" dirty="0">
                <a:solidFill>
                  <a:schemeClr val="bg1"/>
                </a:solidFill>
                <a:latin typeface="+mn-lt"/>
                <a:ea typeface="+mn-ea"/>
              </a:rPr>
              <a:t>でアプリケーション開発を行うこと。新しい開発技法として注目されて</a:t>
            </a:r>
            <a:r>
              <a:rPr kumimoji="0" lang="ja-JP" altLang="en-US" sz="1400" dirty="0" smtClean="0">
                <a:solidFill>
                  <a:schemeClr val="bg1"/>
                </a:solidFill>
                <a:latin typeface="+mn-lt"/>
                <a:ea typeface="+mn-ea"/>
              </a:rPr>
              <a:t>いる。</a:t>
            </a:r>
            <a:endParaRPr kumimoji="0" lang="ja-JP" altLang="en-US" sz="1400" dirty="0">
              <a:solidFill>
                <a:schemeClr val="bg1"/>
              </a:solidFill>
              <a:latin typeface="+mn-lt"/>
              <a:ea typeface="+mn-ea"/>
            </a:endParaRPr>
          </a:p>
        </p:txBody>
      </p:sp>
      <p:sp>
        <p:nvSpPr>
          <p:cNvPr id="15" name="正方形/長方形 14"/>
          <p:cNvSpPr/>
          <p:nvPr/>
        </p:nvSpPr>
        <p:spPr bwMode="auto">
          <a:xfrm>
            <a:off x="6228184" y="4733336"/>
            <a:ext cx="2592288" cy="1728192"/>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a:solidFill>
                  <a:schemeClr val="bg1"/>
                </a:solidFill>
                <a:latin typeface="+mn-lt"/>
                <a:ea typeface="+mn-ea"/>
              </a:rPr>
              <a:t>様々</a:t>
            </a:r>
            <a:r>
              <a:rPr kumimoji="0" lang="ja-JP" altLang="en-US" sz="1400" dirty="0" smtClean="0">
                <a:solidFill>
                  <a:schemeClr val="bg1"/>
                </a:solidFill>
                <a:latin typeface="+mn-lt"/>
                <a:ea typeface="+mn-ea"/>
              </a:rPr>
              <a:t>な</a:t>
            </a:r>
            <a:r>
              <a:rPr kumimoji="0" lang="en-US" altLang="ja-JP" sz="1400" dirty="0" smtClean="0">
                <a:solidFill>
                  <a:schemeClr val="bg1"/>
                </a:solidFill>
                <a:latin typeface="+mn-lt"/>
                <a:ea typeface="+mn-ea"/>
              </a:rPr>
              <a:t>Web</a:t>
            </a:r>
            <a:r>
              <a:rPr kumimoji="0" lang="ja-JP" altLang="en-US" sz="1400" dirty="0" smtClean="0">
                <a:solidFill>
                  <a:schemeClr val="bg1"/>
                </a:solidFill>
                <a:latin typeface="+mn-lt"/>
                <a:ea typeface="+mn-ea"/>
              </a:rPr>
              <a:t>サービスや</a:t>
            </a:r>
            <a:r>
              <a:rPr kumimoji="0" lang="en-US" altLang="ja-JP" sz="1400" dirty="0" err="1" smtClean="0">
                <a:solidFill>
                  <a:schemeClr val="bg1"/>
                </a:solidFill>
                <a:latin typeface="+mn-lt"/>
                <a:ea typeface="+mn-ea"/>
              </a:rPr>
              <a:t>BaaS</a:t>
            </a:r>
            <a:r>
              <a:rPr kumimoji="0" lang="ja-JP" altLang="en-US" sz="1400" dirty="0" smtClean="0">
                <a:solidFill>
                  <a:schemeClr val="bg1"/>
                </a:solidFill>
                <a:latin typeface="+mn-lt"/>
                <a:ea typeface="+mn-ea"/>
              </a:rPr>
              <a:t>などのサービス、</a:t>
            </a:r>
            <a:r>
              <a:rPr kumimoji="0" lang="ja-JP" altLang="en-US" sz="1400" dirty="0">
                <a:solidFill>
                  <a:schemeClr val="bg1"/>
                </a:solidFill>
                <a:latin typeface="+mn-lt"/>
                <a:ea typeface="+mn-ea"/>
              </a:rPr>
              <a:t>豊富</a:t>
            </a:r>
            <a:r>
              <a:rPr kumimoji="0" lang="ja-JP" altLang="en-US" sz="1400" dirty="0" smtClean="0">
                <a:solidFill>
                  <a:schemeClr val="bg1"/>
                </a:solidFill>
                <a:latin typeface="+mn-lt"/>
                <a:ea typeface="+mn-ea"/>
              </a:rPr>
              <a:t>な</a:t>
            </a:r>
            <a:r>
              <a:rPr kumimoji="0" lang="en-US" altLang="ja-JP" sz="1400" dirty="0" smtClean="0">
                <a:solidFill>
                  <a:schemeClr val="bg1"/>
                </a:solidFill>
                <a:latin typeface="+mn-lt"/>
                <a:ea typeface="+mn-ea"/>
              </a:rPr>
              <a:t>OSS</a:t>
            </a:r>
            <a:r>
              <a:rPr kumimoji="0" lang="ja-JP" altLang="en-US" sz="1400" dirty="0">
                <a:solidFill>
                  <a:schemeClr val="bg1"/>
                </a:solidFill>
                <a:latin typeface="+mn-lt"/>
                <a:ea typeface="+mn-ea"/>
              </a:rPr>
              <a:t>などにより</a:t>
            </a:r>
            <a:r>
              <a:rPr kumimoji="0" lang="ja-JP" altLang="en-US" sz="1400" dirty="0" smtClean="0">
                <a:solidFill>
                  <a:schemeClr val="bg1"/>
                </a:solidFill>
                <a:latin typeface="+mn-lt"/>
                <a:ea typeface="+mn-ea"/>
              </a:rPr>
              <a:t>、新たなプログラミングをせずにアプリケーションを開発することが可能になってきた</a:t>
            </a:r>
            <a:endParaRPr kumimoji="0" lang="ja-JP" altLang="en-US" sz="1400" dirty="0">
              <a:solidFill>
                <a:schemeClr val="bg1"/>
              </a:solidFill>
              <a:latin typeface="+mn-lt"/>
              <a:ea typeface="+mn-ea"/>
            </a:endParaRPr>
          </a:p>
        </p:txBody>
      </p:sp>
      <p:grpSp>
        <p:nvGrpSpPr>
          <p:cNvPr id="24" name="グループ化 23"/>
          <p:cNvGrpSpPr/>
          <p:nvPr/>
        </p:nvGrpSpPr>
        <p:grpSpPr>
          <a:xfrm>
            <a:off x="5220072" y="2884803"/>
            <a:ext cx="3600400" cy="1728192"/>
            <a:chOff x="5220072" y="2884803"/>
            <a:chExt cx="3600400" cy="1728192"/>
          </a:xfrm>
        </p:grpSpPr>
        <p:sp>
          <p:nvSpPr>
            <p:cNvPr id="9" name="正方形/長方形 8"/>
            <p:cNvSpPr/>
            <p:nvPr/>
          </p:nvSpPr>
          <p:spPr bwMode="auto">
            <a:xfrm>
              <a:off x="6228184" y="2884803"/>
              <a:ext cx="2592288" cy="1728192"/>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400" dirty="0" smtClean="0">
                  <a:solidFill>
                    <a:schemeClr val="bg1"/>
                  </a:solidFill>
                  <a:latin typeface="+mn-lt"/>
                  <a:ea typeface="+mn-ea"/>
                </a:rPr>
                <a:t>自社サービス</a:t>
              </a:r>
              <a:endParaRPr kumimoji="0" lang="ja-JP" altLang="en-US" sz="1400" dirty="0">
                <a:solidFill>
                  <a:schemeClr val="bg1"/>
                </a:solidFill>
                <a:latin typeface="+mn-lt"/>
                <a:ea typeface="+mn-ea"/>
              </a:endParaRPr>
            </a:p>
          </p:txBody>
        </p:sp>
        <p:cxnSp>
          <p:nvCxnSpPr>
            <p:cNvPr id="17" name="直線コネクタ 16"/>
            <p:cNvCxnSpPr>
              <a:stCxn id="10" idx="2"/>
              <a:endCxn id="9" idx="1"/>
            </p:cNvCxnSpPr>
            <p:nvPr/>
          </p:nvCxnSpPr>
          <p:spPr bwMode="auto">
            <a:xfrm>
              <a:off x="5220072" y="3748899"/>
              <a:ext cx="1008112" cy="0"/>
            </a:xfrm>
            <a:prstGeom prst="line">
              <a:avLst/>
            </a:prstGeom>
            <a:solidFill>
              <a:schemeClr val="bg1"/>
            </a:solidFill>
            <a:ln w="38100" cap="flat" cmpd="sng" algn="ctr">
              <a:solidFill>
                <a:srgbClr val="C00000"/>
              </a:solidFill>
              <a:prstDash val="solid"/>
              <a:round/>
              <a:headEnd type="none" w="med" len="med"/>
              <a:tailEnd type="none" w="med" len="med"/>
            </a:ln>
            <a:effectLst/>
          </p:spPr>
        </p:cxnSp>
      </p:grpSp>
    </p:spTree>
    <p:extLst>
      <p:ext uri="{BB962C8B-B14F-4D97-AF65-F5344CB8AC3E}">
        <p14:creationId xmlns:p14="http://schemas.microsoft.com/office/powerpoint/2010/main" val="11374630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Force.com</a:t>
            </a:r>
            <a:r>
              <a:rPr kumimoji="1" lang="ja-JP" altLang="en-US" dirty="0" smtClean="0"/>
              <a:t>はいつの間にか</a:t>
            </a:r>
            <a:r>
              <a:rPr kumimoji="1" lang="en-US" altLang="ja-JP" dirty="0" err="1" smtClean="0"/>
              <a:t>AP</a:t>
            </a:r>
            <a:r>
              <a:rPr lang="en-US" altLang="ja-JP" dirty="0" err="1" smtClean="0"/>
              <a:t>aaS</a:t>
            </a:r>
            <a:r>
              <a:rPr lang="ja-JP" altLang="en-US" dirty="0" smtClean="0"/>
              <a:t>に</a:t>
            </a:r>
            <a:endParaRPr kumimoji="1" lang="ja-JP"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8813" y="1028700"/>
            <a:ext cx="5286375" cy="48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3990927" y="5967799"/>
            <a:ext cx="4572000" cy="276999"/>
          </a:xfrm>
          <a:prstGeom prst="rect">
            <a:avLst/>
          </a:prstGeom>
        </p:spPr>
        <p:txBody>
          <a:bodyPr>
            <a:spAutoFit/>
          </a:bodyPr>
          <a:lstStyle/>
          <a:p>
            <a:r>
              <a:rPr lang="en-US" altLang="ja-JP" sz="1200" dirty="0"/>
              <a:t>http://itpro.nikkeibp.co.jp/article/COLUMN/20090625/332571/</a:t>
            </a:r>
            <a:endParaRPr lang="ja-JP" altLang="en-US" sz="1200" dirty="0"/>
          </a:p>
        </p:txBody>
      </p:sp>
    </p:spTree>
    <p:extLst>
      <p:ext uri="{BB962C8B-B14F-4D97-AF65-F5344CB8AC3E}">
        <p14:creationId xmlns:p14="http://schemas.microsoft.com/office/powerpoint/2010/main" val="123214502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9550" y="938213"/>
            <a:ext cx="8724900" cy="498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4499992" y="6141920"/>
            <a:ext cx="4434458" cy="276999"/>
          </a:xfrm>
          <a:prstGeom prst="rect">
            <a:avLst/>
          </a:prstGeom>
        </p:spPr>
        <p:txBody>
          <a:bodyPr wrap="square">
            <a:spAutoFit/>
          </a:bodyPr>
          <a:lstStyle/>
          <a:p>
            <a:r>
              <a:rPr lang="en-US" altLang="ja-JP" sz="1200" dirty="0"/>
              <a:t>http://itpro.nikkeibp.co.jp/article/COLUMN/20130412/470583/</a:t>
            </a:r>
            <a:endParaRPr lang="ja-JP" altLang="en-US" sz="1200" dirty="0"/>
          </a:p>
        </p:txBody>
      </p:sp>
    </p:spTree>
    <p:extLst>
      <p:ext uri="{BB962C8B-B14F-4D97-AF65-F5344CB8AC3E}">
        <p14:creationId xmlns:p14="http://schemas.microsoft.com/office/powerpoint/2010/main" val="2860280558"/>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PaaS</a:t>
            </a:r>
            <a:r>
              <a:rPr lang="ja-JP" altLang="en-US" dirty="0" smtClean="0"/>
              <a:t>の相互運用性を目指す</a:t>
            </a:r>
            <a:r>
              <a:rPr lang="en-US" altLang="ja-JP" dirty="0" smtClean="0"/>
              <a:t>TOSCA</a:t>
            </a:r>
            <a:endParaRPr kumimoji="1" lang="ja-JP" altLang="en-US" dirty="0"/>
          </a:p>
        </p:txBody>
      </p:sp>
      <p:pic>
        <p:nvPicPr>
          <p:cNvPr id="1026" name="Picture 2" descr="C:\Users\SHOJIO~1\AppData\Local\Temp\ScreenClip.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5522" y="908720"/>
            <a:ext cx="6478587" cy="5410200"/>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4355976" y="6309320"/>
            <a:ext cx="4572000" cy="261610"/>
          </a:xfrm>
          <a:prstGeom prst="rect">
            <a:avLst/>
          </a:prstGeom>
        </p:spPr>
        <p:txBody>
          <a:bodyPr>
            <a:spAutoFit/>
          </a:bodyPr>
          <a:lstStyle/>
          <a:p>
            <a:r>
              <a:rPr lang="en-US" altLang="ja-JP" sz="1100" dirty="0"/>
              <a:t>http://www.itmedia.co.jp/enterprise/articles/1305/14/news025_2.html</a:t>
            </a:r>
            <a:endParaRPr lang="ja-JP" altLang="en-US" sz="1100" dirty="0"/>
          </a:p>
        </p:txBody>
      </p:sp>
    </p:spTree>
    <p:extLst>
      <p:ext uri="{BB962C8B-B14F-4D97-AF65-F5344CB8AC3E}">
        <p14:creationId xmlns:p14="http://schemas.microsoft.com/office/powerpoint/2010/main" val="270618473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128713"/>
            <a:ext cx="6191250" cy="4600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正方形/長方形 2"/>
          <p:cNvSpPr/>
          <p:nvPr/>
        </p:nvSpPr>
        <p:spPr>
          <a:xfrm>
            <a:off x="467544" y="5853284"/>
            <a:ext cx="5381625" cy="276999"/>
          </a:xfrm>
          <a:prstGeom prst="rect">
            <a:avLst/>
          </a:prstGeom>
        </p:spPr>
        <p:txBody>
          <a:bodyPr wrap="square">
            <a:spAutoFit/>
          </a:bodyPr>
          <a:lstStyle/>
          <a:p>
            <a:r>
              <a:rPr lang="en-US" altLang="ja-JP" sz="1200" dirty="0"/>
              <a:t>http://</a:t>
            </a:r>
            <a:r>
              <a:rPr lang="en-US" altLang="ja-JP" sz="1200" dirty="0" smtClean="0"/>
              <a:t>www.infoq.com/jp/news/2014/02/paas-future</a:t>
            </a:r>
            <a:endParaRPr lang="ja-JP" altLang="en-US" sz="1200" dirty="0"/>
          </a:p>
        </p:txBody>
      </p:sp>
      <p:sp>
        <p:nvSpPr>
          <p:cNvPr id="4" name="正方形/長方形 3"/>
          <p:cNvSpPr/>
          <p:nvPr/>
        </p:nvSpPr>
        <p:spPr bwMode="auto">
          <a:xfrm>
            <a:off x="5841738" y="1412776"/>
            <a:ext cx="3043311" cy="108012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600" b="0" i="0" u="none" strike="noStrike" cap="none" normalizeH="0" dirty="0" err="1" smtClean="0">
                <a:ln>
                  <a:noFill/>
                </a:ln>
                <a:solidFill>
                  <a:schemeClr val="bg1"/>
                </a:solidFill>
                <a:effectLst/>
                <a:latin typeface="+mn-lt"/>
                <a:ea typeface="+mn-ea"/>
              </a:rPr>
              <a:t>PaaS</a:t>
            </a:r>
            <a:r>
              <a:rPr kumimoji="0" lang="ja-JP" altLang="en-US" sz="1600" b="0" i="0" u="none" strike="noStrike" cap="none" normalizeH="0" dirty="0" smtClean="0">
                <a:ln>
                  <a:noFill/>
                </a:ln>
                <a:solidFill>
                  <a:schemeClr val="bg1"/>
                </a:solidFill>
                <a:effectLst/>
                <a:latin typeface="+mn-lt"/>
                <a:ea typeface="+mn-ea"/>
              </a:rPr>
              <a:t>は本当に必要なのか</a:t>
            </a:r>
          </a:p>
        </p:txBody>
      </p:sp>
      <p:sp>
        <p:nvSpPr>
          <p:cNvPr id="6" name="正方形/長方形 5"/>
          <p:cNvSpPr/>
          <p:nvPr/>
        </p:nvSpPr>
        <p:spPr bwMode="auto">
          <a:xfrm>
            <a:off x="5841738" y="2593759"/>
            <a:ext cx="3043311" cy="108012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600" b="0" i="0" u="none" strike="noStrike" cap="none" normalizeH="0" dirty="0" err="1" smtClean="0">
                <a:ln>
                  <a:noFill/>
                </a:ln>
                <a:solidFill>
                  <a:schemeClr val="bg1"/>
                </a:solidFill>
                <a:effectLst/>
                <a:latin typeface="+mn-lt"/>
                <a:ea typeface="+mn-ea"/>
              </a:rPr>
              <a:t>PaaS</a:t>
            </a:r>
            <a:r>
              <a:rPr kumimoji="0" lang="ja-JP" altLang="en-US" sz="1600" b="0" i="0" u="none" strike="noStrike" cap="none" normalizeH="0" dirty="0" smtClean="0">
                <a:ln>
                  <a:noFill/>
                </a:ln>
                <a:solidFill>
                  <a:schemeClr val="bg1"/>
                </a:solidFill>
                <a:effectLst/>
                <a:latin typeface="+mn-lt"/>
                <a:ea typeface="+mn-ea"/>
              </a:rPr>
              <a:t>は滅亡種では無いのか</a:t>
            </a:r>
          </a:p>
        </p:txBody>
      </p:sp>
      <p:sp>
        <p:nvSpPr>
          <p:cNvPr id="7" name="正方形/長方形 6"/>
          <p:cNvSpPr/>
          <p:nvPr/>
        </p:nvSpPr>
        <p:spPr bwMode="auto">
          <a:xfrm>
            <a:off x="5841738" y="3789040"/>
            <a:ext cx="3043311" cy="108012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600" b="0" i="0" u="none" strike="noStrike" cap="none" normalizeH="0" dirty="0" err="1" smtClean="0">
                <a:ln>
                  <a:noFill/>
                </a:ln>
                <a:solidFill>
                  <a:schemeClr val="bg1"/>
                </a:solidFill>
                <a:effectLst/>
                <a:latin typeface="+mn-lt"/>
                <a:ea typeface="+mn-ea"/>
              </a:rPr>
              <a:t>IaaS</a:t>
            </a:r>
            <a:r>
              <a:rPr kumimoji="0" lang="ja-JP" altLang="en-US" sz="1600" b="0" i="0" u="none" strike="noStrike" cap="none" normalizeH="0" dirty="0" smtClean="0">
                <a:ln>
                  <a:noFill/>
                </a:ln>
                <a:solidFill>
                  <a:schemeClr val="bg1"/>
                </a:solidFill>
                <a:effectLst/>
                <a:latin typeface="+mn-lt"/>
                <a:ea typeface="+mn-ea"/>
              </a:rPr>
              <a:t>に吸収されるのでは無いか</a:t>
            </a:r>
          </a:p>
        </p:txBody>
      </p:sp>
      <p:sp>
        <p:nvSpPr>
          <p:cNvPr id="8" name="正方形/長方形 7"/>
          <p:cNvSpPr/>
          <p:nvPr/>
        </p:nvSpPr>
        <p:spPr bwMode="auto">
          <a:xfrm>
            <a:off x="5841736" y="5003712"/>
            <a:ext cx="3043311" cy="1080120"/>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400" b="0" i="0" u="none" strike="noStrike" cap="none" normalizeH="0" dirty="0" err="1" smtClean="0">
                <a:ln>
                  <a:noFill/>
                </a:ln>
                <a:solidFill>
                  <a:schemeClr val="bg1"/>
                </a:solidFill>
                <a:effectLst/>
                <a:latin typeface="+mn-lt"/>
                <a:ea typeface="+mn-ea"/>
              </a:rPr>
              <a:t>PaaS</a:t>
            </a:r>
            <a:r>
              <a:rPr kumimoji="0" lang="ja-JP" altLang="en-US" sz="2400" b="0" i="0" u="none" strike="noStrike" cap="none" normalizeH="0" dirty="0" smtClean="0">
                <a:ln>
                  <a:noFill/>
                </a:ln>
                <a:solidFill>
                  <a:schemeClr val="bg1"/>
                </a:solidFill>
                <a:effectLst/>
                <a:latin typeface="+mn-lt"/>
                <a:ea typeface="+mn-ea"/>
              </a:rPr>
              <a:t>は</a:t>
            </a:r>
            <a:endParaRPr kumimoji="0" lang="en-US" altLang="ja-JP" sz="2400"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b="0" i="0" u="none" strike="noStrike" cap="none" normalizeH="0" dirty="0" smtClean="0">
                <a:ln>
                  <a:noFill/>
                </a:ln>
                <a:solidFill>
                  <a:schemeClr val="bg1"/>
                </a:solidFill>
                <a:effectLst/>
                <a:latin typeface="+mn-lt"/>
                <a:ea typeface="+mn-ea"/>
              </a:rPr>
              <a:t>まだ</a:t>
            </a:r>
            <a:r>
              <a:rPr kumimoji="0" lang="ja-JP" altLang="en-US" sz="2400" b="0" i="0" u="none" strike="noStrike" cap="none" normalizeH="0" dirty="0" smtClean="0">
                <a:ln>
                  <a:noFill/>
                </a:ln>
                <a:solidFill>
                  <a:schemeClr val="bg1"/>
                </a:solidFill>
                <a:effectLst/>
                <a:latin typeface="+mn-lt"/>
                <a:ea typeface="+mn-ea"/>
              </a:rPr>
              <a:t>発展途上</a:t>
            </a:r>
          </a:p>
        </p:txBody>
      </p:sp>
    </p:spTree>
    <p:extLst>
      <p:ext uri="{BB962C8B-B14F-4D97-AF65-F5344CB8AC3E}">
        <p14:creationId xmlns:p14="http://schemas.microsoft.com/office/powerpoint/2010/main" val="3087045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500" fill="hold"/>
                                        <p:tgtEl>
                                          <p:spTgt spid="6"/>
                                        </p:tgtEl>
                                        <p:attrNameLst>
                                          <p:attrName>ppt_x</p:attrName>
                                        </p:attrNameLst>
                                      </p:cBhvr>
                                      <p:tavLst>
                                        <p:tav tm="0">
                                          <p:val>
                                            <p:strVal val="1+#ppt_w/2"/>
                                          </p:val>
                                        </p:tav>
                                        <p:tav tm="100000">
                                          <p:val>
                                            <p:strVal val="#ppt_x"/>
                                          </p:val>
                                        </p:tav>
                                      </p:tavLst>
                                    </p:anim>
                                    <p:anim calcmode="lin" valueType="num">
                                      <p:cBhvr additive="base">
                                        <p:cTn id="13" dur="500" fill="hold"/>
                                        <p:tgtEl>
                                          <p:spTgt spid="6"/>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additive="base">
                                        <p:cTn id="17" dur="500" fill="hold"/>
                                        <p:tgtEl>
                                          <p:spTgt spid="7"/>
                                        </p:tgtEl>
                                        <p:attrNameLst>
                                          <p:attrName>ppt_x</p:attrName>
                                        </p:attrNameLst>
                                      </p:cBhvr>
                                      <p:tavLst>
                                        <p:tav tm="0">
                                          <p:val>
                                            <p:strVal val="1+#ppt_w/2"/>
                                          </p:val>
                                        </p:tav>
                                        <p:tav tm="100000">
                                          <p:val>
                                            <p:strVal val="#ppt_x"/>
                                          </p:val>
                                        </p:tav>
                                      </p:tavLst>
                                    </p:anim>
                                    <p:anim calcmode="lin" valueType="num">
                                      <p:cBhvr additive="base">
                                        <p:cTn id="1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2"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1+#ppt_w/2"/>
                                          </p:val>
                                        </p:tav>
                                        <p:tav tm="100000">
                                          <p:val>
                                            <p:strVal val="#ppt_x"/>
                                          </p:val>
                                        </p:tav>
                                      </p:tavLst>
                                    </p:anim>
                                    <p:anim calcmode="lin" valueType="num">
                                      <p:cBhvr additive="base">
                                        <p:cTn id="24"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ASP</a:t>
            </a:r>
            <a:r>
              <a:rPr kumimoji="1" lang="ja-JP" altLang="en-US" dirty="0" smtClean="0"/>
              <a:t>から</a:t>
            </a:r>
            <a:r>
              <a:rPr kumimoji="1" lang="en-US" altLang="ja-JP" dirty="0" err="1" smtClean="0"/>
              <a:t>SaaS</a:t>
            </a:r>
            <a:r>
              <a:rPr kumimoji="1" lang="ja-JP" altLang="en-US" dirty="0" smtClean="0"/>
              <a:t>へ、ホスティングから</a:t>
            </a:r>
            <a:r>
              <a:rPr kumimoji="1" lang="en-US" altLang="ja-JP" dirty="0" err="1" smtClean="0"/>
              <a:t>IaaS</a:t>
            </a:r>
            <a:r>
              <a:rPr kumimoji="1" lang="ja-JP" altLang="en-US" dirty="0" smtClean="0"/>
              <a:t>へ</a:t>
            </a:r>
            <a:endParaRPr kumimoji="1" lang="ja-JP" altLang="en-US" dirty="0"/>
          </a:p>
        </p:txBody>
      </p:sp>
      <p:sp>
        <p:nvSpPr>
          <p:cNvPr id="5" name="正方形/長方形 4"/>
          <p:cNvSpPr/>
          <p:nvPr/>
        </p:nvSpPr>
        <p:spPr bwMode="auto">
          <a:xfrm>
            <a:off x="153942" y="972612"/>
            <a:ext cx="2088232" cy="648072"/>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オンプレミス</a:t>
            </a:r>
          </a:p>
        </p:txBody>
      </p:sp>
      <p:sp>
        <p:nvSpPr>
          <p:cNvPr id="21" name="正方形/長方形 20"/>
          <p:cNvSpPr/>
          <p:nvPr/>
        </p:nvSpPr>
        <p:spPr bwMode="auto">
          <a:xfrm>
            <a:off x="153942" y="1773084"/>
            <a:ext cx="2088232" cy="1503784"/>
          </a:xfrm>
          <a:prstGeom prst="rect">
            <a:avLst/>
          </a:prstGeom>
          <a:solidFill>
            <a:schemeClr val="accent1">
              <a:lumMod val="60000"/>
              <a:lumOff val="4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アプリケーション</a:t>
            </a:r>
          </a:p>
        </p:txBody>
      </p:sp>
      <p:sp>
        <p:nvSpPr>
          <p:cNvPr id="22" name="正方形/長方形 21"/>
          <p:cNvSpPr/>
          <p:nvPr/>
        </p:nvSpPr>
        <p:spPr bwMode="auto">
          <a:xfrm>
            <a:off x="153942" y="3365729"/>
            <a:ext cx="2088232" cy="1503784"/>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ミドルウェア</a:t>
            </a:r>
          </a:p>
        </p:txBody>
      </p:sp>
      <p:sp>
        <p:nvSpPr>
          <p:cNvPr id="23" name="正方形/長方形 22"/>
          <p:cNvSpPr/>
          <p:nvPr/>
        </p:nvSpPr>
        <p:spPr bwMode="auto">
          <a:xfrm>
            <a:off x="153942" y="4941436"/>
            <a:ext cx="2088232" cy="1503784"/>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OS/</a:t>
            </a:r>
            <a:r>
              <a:rPr kumimoji="0" lang="ja-JP" altLang="en-US" sz="1400" b="0" i="0" u="none" strike="noStrike" cap="none" normalizeH="0" dirty="0" smtClean="0">
                <a:ln>
                  <a:noFill/>
                </a:ln>
                <a:solidFill>
                  <a:schemeClr val="bg1"/>
                </a:solidFill>
                <a:effectLst/>
                <a:latin typeface="+mn-lt"/>
                <a:ea typeface="+mn-ea"/>
              </a:rPr>
              <a:t>ハードウェア</a:t>
            </a:r>
          </a:p>
        </p:txBody>
      </p:sp>
      <p:sp>
        <p:nvSpPr>
          <p:cNvPr id="24" name="正方形/長方形 23"/>
          <p:cNvSpPr/>
          <p:nvPr/>
        </p:nvSpPr>
        <p:spPr bwMode="auto">
          <a:xfrm>
            <a:off x="2403376" y="972612"/>
            <a:ext cx="2088232" cy="648072"/>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サービスプロバイダ</a:t>
            </a:r>
          </a:p>
        </p:txBody>
      </p:sp>
      <p:sp>
        <p:nvSpPr>
          <p:cNvPr id="25" name="正方形/長方形 24"/>
          <p:cNvSpPr/>
          <p:nvPr/>
        </p:nvSpPr>
        <p:spPr bwMode="auto">
          <a:xfrm>
            <a:off x="2403376" y="1773083"/>
            <a:ext cx="2088232" cy="309607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a:solidFill>
                  <a:schemeClr val="bg1"/>
                </a:solidFill>
              </a:rPr>
              <a:t>ASP</a:t>
            </a:r>
          </a:p>
          <a:p>
            <a:pPr algn="ctr">
              <a:spcBef>
                <a:spcPct val="20000"/>
              </a:spcBef>
            </a:pPr>
            <a:r>
              <a:rPr kumimoji="0" lang="en-US" altLang="ja-JP" sz="1400" dirty="0">
                <a:solidFill>
                  <a:schemeClr val="bg1"/>
                </a:solidFill>
              </a:rPr>
              <a:t>(Application Service Provider)</a:t>
            </a:r>
          </a:p>
          <a:p>
            <a:pPr algn="ctr">
              <a:spcBef>
                <a:spcPct val="20000"/>
              </a:spcBef>
            </a:pPr>
            <a:r>
              <a:rPr kumimoji="0" lang="ja-JP" altLang="en-US" sz="1400" dirty="0">
                <a:solidFill>
                  <a:schemeClr val="bg1"/>
                </a:solidFill>
              </a:rPr>
              <a:t>ネットワーク上のサーバーにパッケージソフトを搭載してネットワーク越しに提供</a:t>
            </a:r>
          </a:p>
        </p:txBody>
      </p:sp>
      <p:sp>
        <p:nvSpPr>
          <p:cNvPr id="27" name="正方形/長方形 26"/>
          <p:cNvSpPr/>
          <p:nvPr/>
        </p:nvSpPr>
        <p:spPr bwMode="auto">
          <a:xfrm>
            <a:off x="2403376" y="4941436"/>
            <a:ext cx="2088232" cy="1503784"/>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b="1" dirty="0" smtClean="0">
                <a:solidFill>
                  <a:schemeClr val="bg1"/>
                </a:solidFill>
              </a:rPr>
              <a:t>Hosting/Housing</a:t>
            </a:r>
            <a:endParaRPr kumimoji="0" lang="en-US" altLang="ja-JP" b="1" dirty="0">
              <a:solidFill>
                <a:schemeClr val="bg1"/>
              </a:solidFill>
            </a:endParaRPr>
          </a:p>
          <a:p>
            <a:pPr algn="ctr">
              <a:spcBef>
                <a:spcPct val="20000"/>
              </a:spcBef>
            </a:pPr>
            <a:r>
              <a:rPr kumimoji="0" lang="ja-JP" altLang="en-US" sz="1400" dirty="0">
                <a:solidFill>
                  <a:schemeClr val="bg1"/>
                </a:solidFill>
              </a:rPr>
              <a:t>データセンターのサーバーをネットワーク越しに提供</a:t>
            </a:r>
          </a:p>
        </p:txBody>
      </p:sp>
      <p:sp>
        <p:nvSpPr>
          <p:cNvPr id="28" name="正方形/長方形 27"/>
          <p:cNvSpPr/>
          <p:nvPr/>
        </p:nvSpPr>
        <p:spPr bwMode="auto">
          <a:xfrm>
            <a:off x="4644008" y="972612"/>
            <a:ext cx="4328864" cy="648072"/>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クラウド</a:t>
            </a:r>
          </a:p>
        </p:txBody>
      </p:sp>
      <p:sp>
        <p:nvSpPr>
          <p:cNvPr id="29" name="正方形/長方形 28"/>
          <p:cNvSpPr/>
          <p:nvPr/>
        </p:nvSpPr>
        <p:spPr bwMode="auto">
          <a:xfrm>
            <a:off x="4644008" y="1773083"/>
            <a:ext cx="2088232" cy="3096075"/>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a:solidFill>
                  <a:schemeClr val="bg1"/>
                </a:solidFill>
              </a:rPr>
              <a:t>SaaS</a:t>
            </a:r>
            <a:endParaRPr kumimoji="0" lang="en-US" altLang="ja-JP" sz="1600" dirty="0">
              <a:solidFill>
                <a:schemeClr val="bg1"/>
              </a:solidFill>
            </a:endParaRPr>
          </a:p>
          <a:p>
            <a:pPr algn="ctr">
              <a:spcBef>
                <a:spcPct val="20000"/>
              </a:spcBef>
            </a:pPr>
            <a:r>
              <a:rPr kumimoji="0" lang="ja-JP" altLang="en-US" sz="1400" dirty="0">
                <a:solidFill>
                  <a:schemeClr val="bg1"/>
                </a:solidFill>
              </a:rPr>
              <a:t>アプリケーションを「サービス」として提供し、従量課金</a:t>
            </a:r>
          </a:p>
        </p:txBody>
      </p:sp>
      <p:sp>
        <p:nvSpPr>
          <p:cNvPr id="30" name="正方形/長方形 29"/>
          <p:cNvSpPr/>
          <p:nvPr/>
        </p:nvSpPr>
        <p:spPr bwMode="auto">
          <a:xfrm>
            <a:off x="4644008" y="4941436"/>
            <a:ext cx="2088232" cy="1503784"/>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a:solidFill>
                  <a:schemeClr val="bg1"/>
                </a:solidFill>
              </a:rPr>
              <a:t>IaaS</a:t>
            </a:r>
            <a:endParaRPr kumimoji="0" lang="en-US" altLang="ja-JP" sz="1600" b="1" dirty="0">
              <a:solidFill>
                <a:schemeClr val="bg1"/>
              </a:solidFill>
            </a:endParaRPr>
          </a:p>
          <a:p>
            <a:pPr algn="ctr">
              <a:spcBef>
                <a:spcPct val="20000"/>
              </a:spcBef>
            </a:pPr>
            <a:r>
              <a:rPr kumimoji="0" lang="ja-JP" altLang="en-US" sz="1400" dirty="0">
                <a:solidFill>
                  <a:schemeClr val="bg1"/>
                </a:solidFill>
              </a:rPr>
              <a:t>リソースを「サービス」として提供し、従量課金</a:t>
            </a:r>
          </a:p>
        </p:txBody>
      </p:sp>
      <p:sp>
        <p:nvSpPr>
          <p:cNvPr id="31" name="正方形/長方形 30"/>
          <p:cNvSpPr/>
          <p:nvPr/>
        </p:nvSpPr>
        <p:spPr bwMode="auto">
          <a:xfrm>
            <a:off x="6884640" y="1773439"/>
            <a:ext cx="2088232" cy="1503430"/>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smtClean="0">
                <a:solidFill>
                  <a:schemeClr val="bg1"/>
                </a:solidFill>
              </a:rPr>
              <a:t>SaaS</a:t>
            </a:r>
            <a:endParaRPr kumimoji="0" lang="en-US" altLang="ja-JP" sz="1600" dirty="0">
              <a:solidFill>
                <a:schemeClr val="bg1"/>
              </a:solidFill>
            </a:endParaRPr>
          </a:p>
        </p:txBody>
      </p:sp>
      <p:sp>
        <p:nvSpPr>
          <p:cNvPr id="32" name="正方形/長方形 31"/>
          <p:cNvSpPr/>
          <p:nvPr/>
        </p:nvSpPr>
        <p:spPr bwMode="auto">
          <a:xfrm>
            <a:off x="6884640" y="4941791"/>
            <a:ext cx="2088232" cy="1503784"/>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smtClean="0">
                <a:solidFill>
                  <a:schemeClr val="bg1"/>
                </a:solidFill>
              </a:rPr>
              <a:t>IaaS</a:t>
            </a:r>
            <a:endParaRPr kumimoji="0" lang="en-US" altLang="ja-JP" sz="1600" b="1" dirty="0">
              <a:solidFill>
                <a:schemeClr val="bg1"/>
              </a:solidFill>
            </a:endParaRPr>
          </a:p>
        </p:txBody>
      </p:sp>
      <p:sp>
        <p:nvSpPr>
          <p:cNvPr id="33" name="正方形/長方形 32"/>
          <p:cNvSpPr/>
          <p:nvPr/>
        </p:nvSpPr>
        <p:spPr bwMode="auto">
          <a:xfrm>
            <a:off x="6884640" y="3366083"/>
            <a:ext cx="2088232" cy="150343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en-US" altLang="ja-JP" sz="2400" b="1" dirty="0" err="1">
                <a:solidFill>
                  <a:schemeClr val="bg1"/>
                </a:solidFill>
              </a:rPr>
              <a:t>P</a:t>
            </a:r>
            <a:r>
              <a:rPr kumimoji="0" lang="en-US" altLang="ja-JP" sz="2400" b="1" dirty="0" err="1" smtClean="0">
                <a:solidFill>
                  <a:schemeClr val="bg1"/>
                </a:solidFill>
              </a:rPr>
              <a:t>aaS</a:t>
            </a:r>
            <a:endParaRPr kumimoji="0" lang="en-US" altLang="ja-JP" sz="1600" dirty="0">
              <a:solidFill>
                <a:schemeClr val="bg1"/>
              </a:solidFill>
            </a:endParaRPr>
          </a:p>
        </p:txBody>
      </p:sp>
    </p:spTree>
    <p:extLst>
      <p:ext uri="{BB962C8B-B14F-4D97-AF65-F5344CB8AC3E}">
        <p14:creationId xmlns:p14="http://schemas.microsoft.com/office/powerpoint/2010/main" val="25560103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1"/>
                                        </p:tgtEl>
                                        <p:attrNameLst>
                                          <p:attrName>style.visibility</p:attrName>
                                        </p:attrNameLst>
                                      </p:cBhvr>
                                      <p:to>
                                        <p:strVal val="visible"/>
                                      </p:to>
                                    </p:set>
                                    <p:animEffect transition="in" filter="fade">
                                      <p:cBhvr>
                                        <p:cTn id="10" dur="500"/>
                                        <p:tgtEl>
                                          <p:spTgt spid="21"/>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2"/>
                                        </p:tgtEl>
                                        <p:attrNameLst>
                                          <p:attrName>style.visibility</p:attrName>
                                        </p:attrNameLst>
                                      </p:cBhvr>
                                      <p:to>
                                        <p:strVal val="visible"/>
                                      </p:to>
                                    </p:set>
                                    <p:animEffect transition="in" filter="fade">
                                      <p:cBhvr>
                                        <p:cTn id="13" dur="500"/>
                                        <p:tgtEl>
                                          <p:spTgt spid="22"/>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
                                        </p:tgtEl>
                                        <p:attrNameLst>
                                          <p:attrName>style.visibility</p:attrName>
                                        </p:attrNameLst>
                                      </p:cBhvr>
                                      <p:to>
                                        <p:strVal val="visible"/>
                                      </p:to>
                                    </p:set>
                                    <p:animEffect transition="in" filter="fade">
                                      <p:cBhvr>
                                        <p:cTn id="16" dur="500"/>
                                        <p:tgtEl>
                                          <p:spTgt spid="23"/>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fade">
                                      <p:cBhvr>
                                        <p:cTn id="21" dur="500"/>
                                        <p:tgtEl>
                                          <p:spTgt spid="24"/>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25"/>
                                        </p:tgtEl>
                                        <p:attrNameLst>
                                          <p:attrName>style.visibility</p:attrName>
                                        </p:attrNameLst>
                                      </p:cBhvr>
                                      <p:to>
                                        <p:strVal val="visible"/>
                                      </p:to>
                                    </p:set>
                                    <p:animEffect transition="in" filter="fade">
                                      <p:cBhvr>
                                        <p:cTn id="24" dur="500"/>
                                        <p:tgtEl>
                                          <p:spTgt spid="25"/>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27"/>
                                        </p:tgtEl>
                                        <p:attrNameLst>
                                          <p:attrName>style.visibility</p:attrName>
                                        </p:attrNameLst>
                                      </p:cBhvr>
                                      <p:to>
                                        <p:strVal val="visible"/>
                                      </p:to>
                                    </p:set>
                                    <p:animEffect transition="in" filter="fade">
                                      <p:cBhvr>
                                        <p:cTn id="27" dur="500"/>
                                        <p:tgtEl>
                                          <p:spTgt spid="27"/>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animEffect transition="in" filter="fade">
                                      <p:cBhvr>
                                        <p:cTn id="32" dur="500"/>
                                        <p:tgtEl>
                                          <p:spTgt spid="29"/>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animEffect transition="in" filter="fade">
                                      <p:cBhvr>
                                        <p:cTn id="35" dur="500"/>
                                        <p:tgtEl>
                                          <p:spTgt spid="30"/>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28"/>
                                        </p:tgtEl>
                                        <p:attrNameLst>
                                          <p:attrName>style.visibility</p:attrName>
                                        </p:attrNameLst>
                                      </p:cBhvr>
                                      <p:to>
                                        <p:strVal val="visible"/>
                                      </p:to>
                                    </p:set>
                                    <p:animEffect transition="in" filter="fade">
                                      <p:cBhvr>
                                        <p:cTn id="38" dur="500"/>
                                        <p:tgtEl>
                                          <p:spTgt spid="2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1"/>
                                        </p:tgtEl>
                                        <p:attrNameLst>
                                          <p:attrName>style.visibility</p:attrName>
                                        </p:attrNameLst>
                                      </p:cBhvr>
                                      <p:to>
                                        <p:strVal val="visible"/>
                                      </p:to>
                                    </p:set>
                                    <p:animEffect transition="in" filter="fade">
                                      <p:cBhvr>
                                        <p:cTn id="43" dur="500"/>
                                        <p:tgtEl>
                                          <p:spTgt spid="31"/>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2"/>
                                        </p:tgtEl>
                                        <p:attrNameLst>
                                          <p:attrName>style.visibility</p:attrName>
                                        </p:attrNameLst>
                                      </p:cBhvr>
                                      <p:to>
                                        <p:strVal val="visible"/>
                                      </p:to>
                                    </p:set>
                                    <p:animEffect transition="in" filter="fade">
                                      <p:cBhvr>
                                        <p:cTn id="46" dur="500"/>
                                        <p:tgtEl>
                                          <p:spTgt spid="32"/>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33"/>
                                        </p:tgtEl>
                                        <p:attrNameLst>
                                          <p:attrName>style.visibility</p:attrName>
                                        </p:attrNameLst>
                                      </p:cBhvr>
                                      <p:to>
                                        <p:strVal val="visible"/>
                                      </p:to>
                                    </p:set>
                                    <p:animEffect transition="in" filter="fade">
                                      <p:cBhvr>
                                        <p:cTn id="49"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1" grpId="0" animBg="1"/>
      <p:bldP spid="22" grpId="0" animBg="1"/>
      <p:bldP spid="23" grpId="0" animBg="1"/>
      <p:bldP spid="24" grpId="0" animBg="1"/>
      <p:bldP spid="25" grpId="0" animBg="1"/>
      <p:bldP spid="27" grpId="0" animBg="1"/>
      <p:bldP spid="28" grpId="0" animBg="1"/>
      <p:bldP spid="29" grpId="0" animBg="1"/>
      <p:bldP spid="30" grpId="0" animBg="1"/>
      <p:bldP spid="31" grpId="0" animBg="1"/>
      <p:bldP spid="32" grpId="0" animBg="1"/>
      <p:bldP spid="3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正方形/長方形 35"/>
          <p:cNvSpPr/>
          <p:nvPr/>
        </p:nvSpPr>
        <p:spPr bwMode="auto">
          <a:xfrm>
            <a:off x="395536" y="4120669"/>
            <a:ext cx="3600400" cy="1756606"/>
          </a:xfrm>
          <a:prstGeom prst="rect">
            <a:avLst/>
          </a:prstGeom>
          <a:solidFill>
            <a:schemeClr val="accent4">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accent4"/>
                </a:solidFill>
                <a:latin typeface="+mn-lt"/>
                <a:ea typeface="+mn-ea"/>
              </a:rPr>
              <a:t>データセンター</a:t>
            </a:r>
            <a:endParaRPr kumimoji="0" lang="ja-JP" altLang="en-US" sz="1400" b="0" i="0" u="none" strike="noStrike" cap="none" normalizeH="0" dirty="0" smtClean="0">
              <a:ln>
                <a:noFill/>
              </a:ln>
              <a:solidFill>
                <a:schemeClr val="accent4"/>
              </a:solidFill>
              <a:effectLst/>
              <a:latin typeface="+mn-lt"/>
              <a:ea typeface="+mn-ea"/>
            </a:endParaRPr>
          </a:p>
        </p:txBody>
      </p:sp>
      <p:sp>
        <p:nvSpPr>
          <p:cNvPr id="9" name="正方形/長方形 8"/>
          <p:cNvSpPr/>
          <p:nvPr/>
        </p:nvSpPr>
        <p:spPr bwMode="auto">
          <a:xfrm>
            <a:off x="395536" y="2204868"/>
            <a:ext cx="3600400" cy="1576585"/>
          </a:xfrm>
          <a:prstGeom prst="rect">
            <a:avLst/>
          </a:prstGeom>
          <a:solidFill>
            <a:schemeClr val="accent4">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accent4"/>
                </a:solidFill>
                <a:latin typeface="+mn-lt"/>
                <a:ea typeface="+mn-ea"/>
              </a:rPr>
              <a:t>データセンター</a:t>
            </a:r>
            <a:endParaRPr kumimoji="0" lang="en-US" altLang="ja-JP" sz="1400" dirty="0" smtClean="0">
              <a:solidFill>
                <a:schemeClr val="accent4"/>
              </a:solidFill>
              <a:latin typeface="+mn-lt"/>
              <a:ea typeface="+mn-ea"/>
            </a:endParaRPr>
          </a:p>
        </p:txBody>
      </p:sp>
      <p:sp>
        <p:nvSpPr>
          <p:cNvPr id="2" name="タイトル 1"/>
          <p:cNvSpPr>
            <a:spLocks noGrp="1"/>
          </p:cNvSpPr>
          <p:nvPr>
            <p:ph type="title"/>
          </p:nvPr>
        </p:nvSpPr>
        <p:spPr/>
        <p:txBody>
          <a:bodyPr/>
          <a:lstStyle/>
          <a:p>
            <a:r>
              <a:rPr kumimoji="1" lang="en-US" altLang="ja-JP" dirty="0" smtClean="0"/>
              <a:t>ASP</a:t>
            </a:r>
            <a:r>
              <a:rPr kumimoji="1" lang="ja-JP" altLang="en-US" dirty="0" smtClean="0"/>
              <a:t>と</a:t>
            </a:r>
            <a:r>
              <a:rPr kumimoji="1" lang="en-US" altLang="ja-JP" dirty="0" smtClean="0"/>
              <a:t>SaaS</a:t>
            </a:r>
            <a:r>
              <a:rPr kumimoji="1" lang="ja-JP" altLang="en-US" dirty="0" smtClean="0"/>
              <a:t>の違い </a:t>
            </a:r>
            <a:r>
              <a:rPr kumimoji="1" lang="en-US" altLang="ja-JP" dirty="0" smtClean="0"/>
              <a:t>– </a:t>
            </a:r>
            <a:r>
              <a:rPr kumimoji="1" lang="ja-JP" altLang="en-US" dirty="0" smtClean="0"/>
              <a:t>マルチテナント</a:t>
            </a:r>
            <a:endParaRPr kumimoji="1" lang="ja-JP" altLang="en-US" dirty="0"/>
          </a:p>
        </p:txBody>
      </p:sp>
      <p:sp>
        <p:nvSpPr>
          <p:cNvPr id="3" name="正方形/長方形 2"/>
          <p:cNvSpPr/>
          <p:nvPr/>
        </p:nvSpPr>
        <p:spPr bwMode="auto">
          <a:xfrm>
            <a:off x="539552" y="2989365"/>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4" name="正方形/長方形 3"/>
          <p:cNvSpPr/>
          <p:nvPr/>
        </p:nvSpPr>
        <p:spPr bwMode="auto">
          <a:xfrm>
            <a:off x="1700064" y="2989365"/>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5" name="正方形/長方形 4"/>
          <p:cNvSpPr/>
          <p:nvPr/>
        </p:nvSpPr>
        <p:spPr bwMode="auto">
          <a:xfrm>
            <a:off x="2843808" y="2994462"/>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6" name="正方形/長方形 5"/>
          <p:cNvSpPr/>
          <p:nvPr/>
        </p:nvSpPr>
        <p:spPr bwMode="auto">
          <a:xfrm>
            <a:off x="539552" y="2413301"/>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7" name="正方形/長方形 6"/>
          <p:cNvSpPr/>
          <p:nvPr/>
        </p:nvSpPr>
        <p:spPr bwMode="auto">
          <a:xfrm>
            <a:off x="1700064" y="2413301"/>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8" name="正方形/長方形 7"/>
          <p:cNvSpPr/>
          <p:nvPr/>
        </p:nvSpPr>
        <p:spPr bwMode="auto">
          <a:xfrm>
            <a:off x="2843808" y="2413301"/>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10" name="正方形/長方形 9"/>
          <p:cNvSpPr/>
          <p:nvPr/>
        </p:nvSpPr>
        <p:spPr bwMode="auto">
          <a:xfrm>
            <a:off x="539552" y="5085187"/>
            <a:ext cx="1656184"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11" name="正方形/長方形 10"/>
          <p:cNvSpPr/>
          <p:nvPr/>
        </p:nvSpPr>
        <p:spPr bwMode="auto">
          <a:xfrm>
            <a:off x="2267744" y="5085187"/>
            <a:ext cx="1584176"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16" name="正方形/長方形 15"/>
          <p:cNvSpPr/>
          <p:nvPr/>
        </p:nvSpPr>
        <p:spPr bwMode="auto">
          <a:xfrm>
            <a:off x="539552" y="4796528"/>
            <a:ext cx="3312368" cy="211554"/>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仮想化</a:t>
            </a:r>
          </a:p>
        </p:txBody>
      </p:sp>
      <p:sp>
        <p:nvSpPr>
          <p:cNvPr id="20" name="正方形/長方形 19"/>
          <p:cNvSpPr/>
          <p:nvPr/>
        </p:nvSpPr>
        <p:spPr bwMode="auto">
          <a:xfrm>
            <a:off x="539552" y="1412777"/>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21" name="正方形/長方形 20"/>
          <p:cNvSpPr/>
          <p:nvPr/>
        </p:nvSpPr>
        <p:spPr bwMode="auto">
          <a:xfrm>
            <a:off x="1691680" y="1412777"/>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23" name="正方形/長方形 22"/>
          <p:cNvSpPr/>
          <p:nvPr/>
        </p:nvSpPr>
        <p:spPr bwMode="auto">
          <a:xfrm>
            <a:off x="2843808" y="1412777"/>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24" name="正方形/長方形 23"/>
          <p:cNvSpPr/>
          <p:nvPr/>
        </p:nvSpPr>
        <p:spPr bwMode="auto">
          <a:xfrm>
            <a:off x="539552" y="4221091"/>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25" name="正方形/長方形 24"/>
          <p:cNvSpPr/>
          <p:nvPr/>
        </p:nvSpPr>
        <p:spPr bwMode="auto">
          <a:xfrm>
            <a:off x="1700064" y="4221091"/>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26" name="正方形/長方形 25"/>
          <p:cNvSpPr/>
          <p:nvPr/>
        </p:nvSpPr>
        <p:spPr bwMode="auto">
          <a:xfrm>
            <a:off x="2843808" y="4221091"/>
            <a:ext cx="1008112" cy="504056"/>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アプリ</a:t>
            </a:r>
          </a:p>
        </p:txBody>
      </p:sp>
      <p:sp>
        <p:nvSpPr>
          <p:cNvPr id="40" name="正方形/長方形 39"/>
          <p:cNvSpPr/>
          <p:nvPr/>
        </p:nvSpPr>
        <p:spPr bwMode="auto">
          <a:xfrm>
            <a:off x="5076056" y="2204866"/>
            <a:ext cx="3600400" cy="2591661"/>
          </a:xfrm>
          <a:prstGeom prst="rect">
            <a:avLst/>
          </a:prstGeom>
          <a:solidFill>
            <a:schemeClr val="accent4">
              <a:lumMod val="20000"/>
              <a:lumOff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dirty="0">
              <a:solidFill>
                <a:schemeClr val="accent4"/>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400" b="0" i="0" u="none" strike="noStrike" cap="none" normalizeH="0" dirty="0" smtClean="0">
              <a:ln>
                <a:noFill/>
              </a:ln>
              <a:solidFill>
                <a:schemeClr val="accent4"/>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accent4"/>
                </a:solidFill>
                <a:latin typeface="+mn-lt"/>
                <a:ea typeface="+mn-ea"/>
              </a:rPr>
              <a:t>データセンター</a:t>
            </a:r>
            <a:endParaRPr kumimoji="0" lang="ja-JP" altLang="en-US" sz="1400" b="0" i="0" u="none" strike="noStrike" cap="none" normalizeH="0" dirty="0" smtClean="0">
              <a:ln>
                <a:noFill/>
              </a:ln>
              <a:solidFill>
                <a:schemeClr val="accent4"/>
              </a:solidFill>
              <a:effectLst/>
              <a:latin typeface="+mn-lt"/>
              <a:ea typeface="+mn-ea"/>
            </a:endParaRPr>
          </a:p>
        </p:txBody>
      </p:sp>
      <p:sp>
        <p:nvSpPr>
          <p:cNvPr id="41" name="正方形/長方形 40"/>
          <p:cNvSpPr/>
          <p:nvPr/>
        </p:nvSpPr>
        <p:spPr bwMode="auto">
          <a:xfrm>
            <a:off x="5220072" y="3783943"/>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42" name="正方形/長方形 41"/>
          <p:cNvSpPr/>
          <p:nvPr/>
        </p:nvSpPr>
        <p:spPr bwMode="auto">
          <a:xfrm>
            <a:off x="6380584" y="3783943"/>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43" name="正方形/長方形 42"/>
          <p:cNvSpPr/>
          <p:nvPr/>
        </p:nvSpPr>
        <p:spPr bwMode="auto">
          <a:xfrm>
            <a:off x="7524328" y="3789040"/>
            <a:ext cx="1008112" cy="50405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サーバー</a:t>
            </a:r>
          </a:p>
        </p:txBody>
      </p:sp>
      <p:sp>
        <p:nvSpPr>
          <p:cNvPr id="44" name="正方形/長方形 43"/>
          <p:cNvSpPr/>
          <p:nvPr/>
        </p:nvSpPr>
        <p:spPr bwMode="auto">
          <a:xfrm>
            <a:off x="5220072" y="2413300"/>
            <a:ext cx="3312368" cy="1015700"/>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latin typeface="+mn-lt"/>
                <a:ea typeface="+mn-ea"/>
              </a:rPr>
              <a:t>アプリケーション</a:t>
            </a:r>
            <a:endParaRPr kumimoji="0" lang="en-US" altLang="ja-JP" sz="1600" dirty="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en-US" altLang="ja-JP" sz="1600" dirty="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endParaRPr kumimoji="0" lang="ja-JP" altLang="en-US" sz="1600" b="0" i="0" u="none" strike="noStrike" cap="none" normalizeH="0" dirty="0" smtClean="0">
              <a:ln>
                <a:noFill/>
              </a:ln>
              <a:solidFill>
                <a:schemeClr val="bg1"/>
              </a:solidFill>
              <a:effectLst/>
              <a:latin typeface="+mn-lt"/>
              <a:ea typeface="+mn-ea"/>
            </a:endParaRPr>
          </a:p>
        </p:txBody>
      </p:sp>
      <p:sp>
        <p:nvSpPr>
          <p:cNvPr id="49" name="正方形/長方形 48"/>
          <p:cNvSpPr/>
          <p:nvPr/>
        </p:nvSpPr>
        <p:spPr bwMode="auto">
          <a:xfrm>
            <a:off x="5220072" y="3501008"/>
            <a:ext cx="3312368" cy="211554"/>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200" b="0" i="0" u="none" strike="noStrike" cap="none" normalizeH="0" dirty="0" smtClean="0">
                <a:ln>
                  <a:noFill/>
                </a:ln>
                <a:solidFill>
                  <a:schemeClr val="bg1"/>
                </a:solidFill>
                <a:effectLst/>
                <a:latin typeface="+mn-lt"/>
                <a:ea typeface="+mn-ea"/>
              </a:rPr>
              <a:t>仮想化</a:t>
            </a:r>
          </a:p>
        </p:txBody>
      </p:sp>
      <p:sp>
        <p:nvSpPr>
          <p:cNvPr id="50" name="正方形/長方形 49"/>
          <p:cNvSpPr/>
          <p:nvPr/>
        </p:nvSpPr>
        <p:spPr bwMode="auto">
          <a:xfrm>
            <a:off x="5220072" y="1412776"/>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51" name="正方形/長方形 50"/>
          <p:cNvSpPr/>
          <p:nvPr/>
        </p:nvSpPr>
        <p:spPr bwMode="auto">
          <a:xfrm>
            <a:off x="6372200" y="1412776"/>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sp>
        <p:nvSpPr>
          <p:cNvPr id="52" name="正方形/長方形 51"/>
          <p:cNvSpPr/>
          <p:nvPr/>
        </p:nvSpPr>
        <p:spPr bwMode="auto">
          <a:xfrm>
            <a:off x="7524328" y="1412776"/>
            <a:ext cx="1008112" cy="504056"/>
          </a:xfrm>
          <a:prstGeom prst="rect">
            <a:avLst/>
          </a:prstGeom>
          <a:solidFill>
            <a:schemeClr val="accent6"/>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b="0" i="0" u="none" strike="noStrike" cap="none" normalizeH="0" dirty="0" smtClean="0">
                <a:ln>
                  <a:noFill/>
                </a:ln>
                <a:solidFill>
                  <a:schemeClr val="bg1"/>
                </a:solidFill>
                <a:effectLst/>
                <a:latin typeface="+mn-lt"/>
                <a:ea typeface="+mn-ea"/>
              </a:rPr>
              <a:t>顧客</a:t>
            </a:r>
          </a:p>
        </p:txBody>
      </p:sp>
      <p:cxnSp>
        <p:nvCxnSpPr>
          <p:cNvPr id="28" name="直線矢印コネクタ 27"/>
          <p:cNvCxnSpPr/>
          <p:nvPr/>
        </p:nvCxnSpPr>
        <p:spPr bwMode="auto">
          <a:xfrm>
            <a:off x="1043608" y="1880829"/>
            <a:ext cx="0" cy="324036"/>
          </a:xfrm>
          <a:prstGeom prst="straightConnector1">
            <a:avLst/>
          </a:prstGeom>
          <a:solidFill>
            <a:schemeClr val="bg1"/>
          </a:solidFill>
          <a:ln w="38100" cap="flat" cmpd="sng" algn="ctr">
            <a:solidFill>
              <a:schemeClr val="accent6"/>
            </a:solidFill>
            <a:prstDash val="solid"/>
            <a:round/>
            <a:headEnd type="triangle"/>
            <a:tailEnd type="triangle"/>
          </a:ln>
          <a:effectLst/>
        </p:spPr>
      </p:cxnSp>
      <p:cxnSp>
        <p:nvCxnSpPr>
          <p:cNvPr id="29" name="直線矢印コネクタ 28"/>
          <p:cNvCxnSpPr/>
          <p:nvPr/>
        </p:nvCxnSpPr>
        <p:spPr bwMode="auto">
          <a:xfrm>
            <a:off x="2195736" y="1880829"/>
            <a:ext cx="0" cy="324036"/>
          </a:xfrm>
          <a:prstGeom prst="straightConnector1">
            <a:avLst/>
          </a:prstGeom>
          <a:solidFill>
            <a:schemeClr val="bg1"/>
          </a:solidFill>
          <a:ln w="38100" cap="flat" cmpd="sng" algn="ctr">
            <a:solidFill>
              <a:schemeClr val="accent6"/>
            </a:solidFill>
            <a:prstDash val="solid"/>
            <a:round/>
            <a:headEnd type="triangle"/>
            <a:tailEnd type="triangle"/>
          </a:ln>
          <a:effectLst/>
        </p:spPr>
      </p:cxnSp>
      <p:cxnSp>
        <p:nvCxnSpPr>
          <p:cNvPr id="30" name="直線矢印コネクタ 29"/>
          <p:cNvCxnSpPr/>
          <p:nvPr/>
        </p:nvCxnSpPr>
        <p:spPr bwMode="auto">
          <a:xfrm flipH="1">
            <a:off x="3347233" y="1880829"/>
            <a:ext cx="631" cy="324036"/>
          </a:xfrm>
          <a:prstGeom prst="straightConnector1">
            <a:avLst/>
          </a:prstGeom>
          <a:solidFill>
            <a:schemeClr val="bg1"/>
          </a:solidFill>
          <a:ln w="38100" cap="flat" cmpd="sng" algn="ctr">
            <a:solidFill>
              <a:schemeClr val="accent6"/>
            </a:solidFill>
            <a:prstDash val="solid"/>
            <a:round/>
            <a:headEnd type="triangle"/>
            <a:tailEnd type="triangle"/>
          </a:ln>
          <a:effectLst/>
        </p:spPr>
      </p:cxnSp>
      <p:cxnSp>
        <p:nvCxnSpPr>
          <p:cNvPr id="56" name="直線矢印コネクタ 55"/>
          <p:cNvCxnSpPr/>
          <p:nvPr/>
        </p:nvCxnSpPr>
        <p:spPr bwMode="auto">
          <a:xfrm>
            <a:off x="5724128" y="1880828"/>
            <a:ext cx="0" cy="324036"/>
          </a:xfrm>
          <a:prstGeom prst="straightConnector1">
            <a:avLst/>
          </a:prstGeom>
          <a:solidFill>
            <a:schemeClr val="bg1"/>
          </a:solidFill>
          <a:ln w="38100" cap="flat" cmpd="sng" algn="ctr">
            <a:solidFill>
              <a:schemeClr val="accent6"/>
            </a:solidFill>
            <a:prstDash val="solid"/>
            <a:round/>
            <a:headEnd type="triangle"/>
            <a:tailEnd type="triangle"/>
          </a:ln>
          <a:effectLst/>
        </p:spPr>
      </p:cxnSp>
      <p:cxnSp>
        <p:nvCxnSpPr>
          <p:cNvPr id="57" name="直線矢印コネクタ 56"/>
          <p:cNvCxnSpPr/>
          <p:nvPr/>
        </p:nvCxnSpPr>
        <p:spPr bwMode="auto">
          <a:xfrm>
            <a:off x="6876256" y="1880828"/>
            <a:ext cx="0" cy="324036"/>
          </a:xfrm>
          <a:prstGeom prst="straightConnector1">
            <a:avLst/>
          </a:prstGeom>
          <a:solidFill>
            <a:schemeClr val="bg1"/>
          </a:solidFill>
          <a:ln w="38100" cap="flat" cmpd="sng" algn="ctr">
            <a:solidFill>
              <a:schemeClr val="accent6"/>
            </a:solidFill>
            <a:prstDash val="solid"/>
            <a:round/>
            <a:headEnd type="triangle"/>
            <a:tailEnd type="triangle"/>
          </a:ln>
          <a:effectLst/>
        </p:spPr>
      </p:cxnSp>
      <p:cxnSp>
        <p:nvCxnSpPr>
          <p:cNvPr id="58" name="直線矢印コネクタ 57"/>
          <p:cNvCxnSpPr/>
          <p:nvPr/>
        </p:nvCxnSpPr>
        <p:spPr bwMode="auto">
          <a:xfrm flipH="1">
            <a:off x="8027753" y="1880828"/>
            <a:ext cx="631" cy="324036"/>
          </a:xfrm>
          <a:prstGeom prst="straightConnector1">
            <a:avLst/>
          </a:prstGeom>
          <a:solidFill>
            <a:schemeClr val="bg1"/>
          </a:solidFill>
          <a:ln w="38100" cap="flat" cmpd="sng" algn="ctr">
            <a:solidFill>
              <a:schemeClr val="accent6"/>
            </a:solidFill>
            <a:prstDash val="solid"/>
            <a:round/>
            <a:headEnd type="triangle"/>
            <a:tailEnd type="triangle"/>
          </a:ln>
          <a:effectLst/>
        </p:spPr>
      </p:cxnSp>
      <p:sp>
        <p:nvSpPr>
          <p:cNvPr id="59" name="正方形/長方形 58"/>
          <p:cNvSpPr/>
          <p:nvPr/>
        </p:nvSpPr>
        <p:spPr bwMode="auto">
          <a:xfrm>
            <a:off x="395536" y="5949282"/>
            <a:ext cx="3600400" cy="504055"/>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latin typeface="+mn-lt"/>
                <a:ea typeface="+mn-ea"/>
              </a:rPr>
              <a:t>パッケージをそのまま使用</a:t>
            </a:r>
          </a:p>
        </p:txBody>
      </p:sp>
      <p:sp>
        <p:nvSpPr>
          <p:cNvPr id="60" name="正方形/長方形 59"/>
          <p:cNvSpPr/>
          <p:nvPr/>
        </p:nvSpPr>
        <p:spPr bwMode="auto">
          <a:xfrm>
            <a:off x="5076056" y="4902305"/>
            <a:ext cx="3600400" cy="1551032"/>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mn-lt"/>
                <a:ea typeface="+mn-ea"/>
              </a:rPr>
              <a:t>複数企業で</a:t>
            </a:r>
            <a:r>
              <a:rPr kumimoji="0" lang="ja-JP" altLang="en-US" sz="1600" dirty="0" smtClean="0">
                <a:solidFill>
                  <a:schemeClr val="bg1"/>
                </a:solidFill>
                <a:latin typeface="+mn-lt"/>
                <a:ea typeface="+mn-ea"/>
              </a:rPr>
              <a:t>の共有</a:t>
            </a:r>
            <a:r>
              <a:rPr kumimoji="0" lang="ja-JP" altLang="en-US" sz="1600" b="0" i="0" u="none" strike="noStrike" cap="none" normalizeH="0" dirty="0" smtClean="0">
                <a:ln>
                  <a:noFill/>
                </a:ln>
                <a:solidFill>
                  <a:schemeClr val="bg1"/>
                </a:solidFill>
                <a:effectLst/>
                <a:latin typeface="+mn-lt"/>
                <a:ea typeface="+mn-ea"/>
              </a:rPr>
              <a:t>を前提とした設計</a:t>
            </a:r>
            <a:endParaRPr kumimoji="0" lang="en-US" altLang="ja-JP" sz="1600" b="0" i="0" u="none" strike="noStrike" cap="none" normalizeH="0" dirty="0" smtClean="0">
              <a:ln>
                <a:noFill/>
              </a:ln>
              <a:solidFill>
                <a:schemeClr val="bg1"/>
              </a:solidFill>
              <a:effectLst/>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mn-lt"/>
                <a:ea typeface="+mn-ea"/>
              </a:rPr>
              <a:t>データ</a:t>
            </a:r>
            <a:r>
              <a:rPr kumimoji="0" lang="ja-JP" altLang="en-US" sz="1600" dirty="0" smtClean="0">
                <a:solidFill>
                  <a:schemeClr val="bg1"/>
                </a:solidFill>
                <a:latin typeface="+mn-lt"/>
                <a:ea typeface="+mn-ea"/>
              </a:rPr>
              <a:t>の分離、セキュリティに配慮</a:t>
            </a:r>
            <a:endParaRPr kumimoji="0" lang="en-US" altLang="ja-JP" sz="1600" dirty="0" smtClean="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smtClean="0">
                <a:solidFill>
                  <a:schemeClr val="bg1"/>
                </a:solidFill>
                <a:latin typeface="+mn-lt"/>
                <a:ea typeface="+mn-ea"/>
              </a:rPr>
              <a:t>メンテナンスコストが低い</a:t>
            </a:r>
            <a:endParaRPr kumimoji="0" lang="en-US" altLang="ja-JP" sz="1600" dirty="0" smtClean="0">
              <a:solidFill>
                <a:schemeClr val="bg1"/>
              </a:solidFill>
              <a:latin typeface="+mn-lt"/>
              <a:ea typeface="+mn-ea"/>
            </a:endParaRPr>
          </a:p>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dirty="0">
                <a:solidFill>
                  <a:schemeClr val="bg1"/>
                </a:solidFill>
                <a:latin typeface="+mn-lt"/>
                <a:ea typeface="+mn-ea"/>
              </a:rPr>
              <a:t>リソース</a:t>
            </a:r>
            <a:r>
              <a:rPr kumimoji="0" lang="ja-JP" altLang="en-US" sz="1600" dirty="0" smtClean="0">
                <a:solidFill>
                  <a:schemeClr val="bg1"/>
                </a:solidFill>
                <a:latin typeface="+mn-lt"/>
                <a:ea typeface="+mn-ea"/>
              </a:rPr>
              <a:t>の利用効率が高い</a:t>
            </a:r>
            <a:endParaRPr kumimoji="0" lang="en-US" altLang="ja-JP" sz="1600" dirty="0" smtClean="0">
              <a:solidFill>
                <a:schemeClr val="bg1"/>
              </a:solidFill>
              <a:latin typeface="+mn-lt"/>
              <a:ea typeface="+mn-ea"/>
            </a:endParaRPr>
          </a:p>
        </p:txBody>
      </p:sp>
      <p:sp>
        <p:nvSpPr>
          <p:cNvPr id="13" name="テキスト ボックス 12"/>
          <p:cNvSpPr txBox="1"/>
          <p:nvPr/>
        </p:nvSpPr>
        <p:spPr>
          <a:xfrm>
            <a:off x="395536" y="3789041"/>
            <a:ext cx="3600400" cy="338554"/>
          </a:xfrm>
          <a:prstGeom prst="rect">
            <a:avLst/>
          </a:prstGeom>
          <a:noFill/>
        </p:spPr>
        <p:txBody>
          <a:bodyPr wrap="square" rtlCol="0">
            <a:spAutoFit/>
          </a:bodyPr>
          <a:lstStyle/>
          <a:p>
            <a:pPr algn="ctr"/>
            <a:r>
              <a:rPr kumimoji="1" lang="ja-JP" altLang="en-US" sz="1600" dirty="0" smtClean="0">
                <a:solidFill>
                  <a:schemeClr val="accent4"/>
                </a:solidFill>
                <a:latin typeface="+mn-lt"/>
                <a:ea typeface="+mn-ea"/>
              </a:rPr>
              <a:t>または</a:t>
            </a:r>
          </a:p>
        </p:txBody>
      </p:sp>
      <p:sp>
        <p:nvSpPr>
          <p:cNvPr id="39" name="正方形/長方形 38"/>
          <p:cNvSpPr/>
          <p:nvPr/>
        </p:nvSpPr>
        <p:spPr bwMode="auto">
          <a:xfrm>
            <a:off x="5372472" y="2994462"/>
            <a:ext cx="3015952" cy="357805"/>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600" b="0" i="0" u="none" strike="noStrike" cap="none" normalizeH="0" dirty="0" smtClean="0">
                <a:ln>
                  <a:noFill/>
                </a:ln>
                <a:solidFill>
                  <a:schemeClr val="bg1"/>
                </a:solidFill>
                <a:effectLst/>
                <a:latin typeface="+mn-lt"/>
                <a:ea typeface="+mn-ea"/>
              </a:rPr>
              <a:t>マルチテナント</a:t>
            </a:r>
            <a:r>
              <a:rPr kumimoji="0" lang="en-US" altLang="ja-JP" sz="1600" b="0" i="0" u="none" strike="noStrike" cap="none" normalizeH="0" dirty="0" smtClean="0">
                <a:ln>
                  <a:noFill/>
                </a:ln>
                <a:solidFill>
                  <a:schemeClr val="bg1"/>
                </a:solidFill>
                <a:effectLst/>
                <a:latin typeface="+mn-lt"/>
                <a:ea typeface="+mn-ea"/>
              </a:rPr>
              <a:t>DB</a:t>
            </a:r>
            <a:endParaRPr kumimoji="0" lang="ja-JP" altLang="en-US" sz="1600" b="0" i="0" u="none" strike="noStrike" cap="none" normalizeH="0" dirty="0" smtClean="0">
              <a:ln>
                <a:noFill/>
              </a:ln>
              <a:solidFill>
                <a:schemeClr val="bg1"/>
              </a:solidFill>
              <a:effectLst/>
              <a:latin typeface="+mn-lt"/>
              <a:ea typeface="+mn-ea"/>
            </a:endParaRPr>
          </a:p>
        </p:txBody>
      </p:sp>
      <p:sp>
        <p:nvSpPr>
          <p:cNvPr id="47" name="正方形/長方形 46"/>
          <p:cNvSpPr/>
          <p:nvPr/>
        </p:nvSpPr>
        <p:spPr bwMode="auto">
          <a:xfrm>
            <a:off x="395536" y="980727"/>
            <a:ext cx="3600400" cy="357805"/>
          </a:xfrm>
          <a:prstGeom prst="rect">
            <a:avLst/>
          </a:prstGeom>
          <a:solidFill>
            <a:schemeClr val="bg1">
              <a:lumMod val="6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600" b="0" i="0" u="none" strike="noStrike" cap="none" normalizeH="0" dirty="0" smtClean="0">
                <a:ln>
                  <a:noFill/>
                </a:ln>
                <a:solidFill>
                  <a:schemeClr val="bg1"/>
                </a:solidFill>
                <a:effectLst/>
                <a:latin typeface="+mn-lt"/>
                <a:ea typeface="+mn-ea"/>
              </a:rPr>
              <a:t>ASP</a:t>
            </a:r>
            <a:endParaRPr kumimoji="0" lang="ja-JP" altLang="en-US" sz="1600" b="0" i="0" u="none" strike="noStrike" cap="none" normalizeH="0" dirty="0" smtClean="0">
              <a:ln>
                <a:noFill/>
              </a:ln>
              <a:solidFill>
                <a:schemeClr val="bg1"/>
              </a:solidFill>
              <a:effectLst/>
              <a:latin typeface="+mn-lt"/>
              <a:ea typeface="+mn-ea"/>
            </a:endParaRPr>
          </a:p>
        </p:txBody>
      </p:sp>
      <p:sp>
        <p:nvSpPr>
          <p:cNvPr id="48" name="正方形/長方形 47"/>
          <p:cNvSpPr/>
          <p:nvPr/>
        </p:nvSpPr>
        <p:spPr bwMode="auto">
          <a:xfrm>
            <a:off x="5076056" y="980726"/>
            <a:ext cx="3600400" cy="357805"/>
          </a:xfrm>
          <a:prstGeom prst="rect">
            <a:avLst/>
          </a:prstGeom>
          <a:solidFill>
            <a:schemeClr val="bg1">
              <a:lumMod val="6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600" b="0" i="0" u="none" strike="noStrike" cap="none" normalizeH="0" dirty="0" smtClean="0">
                <a:ln>
                  <a:noFill/>
                </a:ln>
                <a:solidFill>
                  <a:schemeClr val="bg1"/>
                </a:solidFill>
                <a:effectLst/>
                <a:latin typeface="+mn-lt"/>
                <a:ea typeface="+mn-ea"/>
              </a:rPr>
              <a:t>SaaS</a:t>
            </a:r>
            <a:endParaRPr kumimoji="0" lang="ja-JP" altLang="en-US" sz="1600" b="0" i="0" u="none" strike="noStrike" cap="none" normalizeH="0" dirty="0" smtClean="0">
              <a:ln>
                <a:noFill/>
              </a:ln>
              <a:solidFill>
                <a:schemeClr val="bg1"/>
              </a:solidFill>
              <a:effectLst/>
              <a:latin typeface="+mn-lt"/>
              <a:ea typeface="+mn-ea"/>
            </a:endParaRPr>
          </a:p>
        </p:txBody>
      </p:sp>
    </p:spTree>
    <p:extLst>
      <p:ext uri="{BB962C8B-B14F-4D97-AF65-F5344CB8AC3E}">
        <p14:creationId xmlns:p14="http://schemas.microsoft.com/office/powerpoint/2010/main" val="10982085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500"/>
                                        <p:tgtEl>
                                          <p:spTgt spid="5"/>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500"/>
                                        <p:tgtEl>
                                          <p:spTgt spid="7"/>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8"/>
                                        </p:tgtEl>
                                        <p:attrNameLst>
                                          <p:attrName>style.visibility</p:attrName>
                                        </p:attrNameLst>
                                      </p:cBhvr>
                                      <p:to>
                                        <p:strVal val="visible"/>
                                      </p:to>
                                    </p:set>
                                    <p:animEffect transition="in" filter="fade">
                                      <p:cBhvr>
                                        <p:cTn id="25" dur="500"/>
                                        <p:tgtEl>
                                          <p:spTgt spid="8"/>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fade">
                                      <p:cBhvr>
                                        <p:cTn id="28" dur="500"/>
                                        <p:tgtEl>
                                          <p:spTgt spid="20"/>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fade">
                                      <p:cBhvr>
                                        <p:cTn id="31" dur="500"/>
                                        <p:tgtEl>
                                          <p:spTgt spid="21"/>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3"/>
                                        </p:tgtEl>
                                        <p:attrNameLst>
                                          <p:attrName>style.visibility</p:attrName>
                                        </p:attrNameLst>
                                      </p:cBhvr>
                                      <p:to>
                                        <p:strVal val="visible"/>
                                      </p:to>
                                    </p:set>
                                    <p:animEffect transition="in" filter="fade">
                                      <p:cBhvr>
                                        <p:cTn id="34" dur="500"/>
                                        <p:tgtEl>
                                          <p:spTgt spid="23"/>
                                        </p:tgtEl>
                                      </p:cBhvr>
                                    </p:animEffect>
                                  </p:childTnLst>
                                </p:cTn>
                              </p:par>
                              <p:par>
                                <p:cTn id="35" presetID="10" presetClass="entr" presetSubtype="0" fill="hold" nodeType="with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fade">
                                      <p:cBhvr>
                                        <p:cTn id="37" dur="500"/>
                                        <p:tgtEl>
                                          <p:spTgt spid="28"/>
                                        </p:tgtEl>
                                      </p:cBhvr>
                                    </p:animEffect>
                                  </p:childTnLst>
                                </p:cTn>
                              </p:par>
                              <p:par>
                                <p:cTn id="38" presetID="10" presetClass="entr" presetSubtype="0" fill="hold" nodeType="withEffect">
                                  <p:stCondLst>
                                    <p:cond delay="0"/>
                                  </p:stCondLst>
                                  <p:childTnLst>
                                    <p:set>
                                      <p:cBhvr>
                                        <p:cTn id="39" dur="1" fill="hold">
                                          <p:stCondLst>
                                            <p:cond delay="0"/>
                                          </p:stCondLst>
                                        </p:cTn>
                                        <p:tgtEl>
                                          <p:spTgt spid="29"/>
                                        </p:tgtEl>
                                        <p:attrNameLst>
                                          <p:attrName>style.visibility</p:attrName>
                                        </p:attrNameLst>
                                      </p:cBhvr>
                                      <p:to>
                                        <p:strVal val="visible"/>
                                      </p:to>
                                    </p:set>
                                    <p:animEffect transition="in" filter="fade">
                                      <p:cBhvr>
                                        <p:cTn id="40" dur="500"/>
                                        <p:tgtEl>
                                          <p:spTgt spid="29"/>
                                        </p:tgtEl>
                                      </p:cBhvr>
                                    </p:animEffect>
                                  </p:childTnLst>
                                </p:cTn>
                              </p:par>
                              <p:par>
                                <p:cTn id="41" presetID="10" presetClass="entr" presetSubtype="0" fill="hold" nodeType="withEffect">
                                  <p:stCondLst>
                                    <p:cond delay="0"/>
                                  </p:stCondLst>
                                  <p:childTnLst>
                                    <p:set>
                                      <p:cBhvr>
                                        <p:cTn id="42" dur="1" fill="hold">
                                          <p:stCondLst>
                                            <p:cond delay="0"/>
                                          </p:stCondLst>
                                        </p:cTn>
                                        <p:tgtEl>
                                          <p:spTgt spid="30"/>
                                        </p:tgtEl>
                                        <p:attrNameLst>
                                          <p:attrName>style.visibility</p:attrName>
                                        </p:attrNameLst>
                                      </p:cBhvr>
                                      <p:to>
                                        <p:strVal val="visible"/>
                                      </p:to>
                                    </p:set>
                                    <p:animEffect transition="in" filter="fade">
                                      <p:cBhvr>
                                        <p:cTn id="43" dur="500"/>
                                        <p:tgtEl>
                                          <p:spTgt spid="30"/>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47"/>
                                        </p:tgtEl>
                                        <p:attrNameLst>
                                          <p:attrName>style.visibility</p:attrName>
                                        </p:attrNameLst>
                                      </p:cBhvr>
                                      <p:to>
                                        <p:strVal val="visible"/>
                                      </p:to>
                                    </p:set>
                                    <p:animEffect transition="in" filter="fade">
                                      <p:cBhvr>
                                        <p:cTn id="46" dur="500"/>
                                        <p:tgtEl>
                                          <p:spTgt spid="47"/>
                                        </p:tgtEl>
                                      </p:cBhvr>
                                    </p:animEffect>
                                  </p:childTnLst>
                                </p:cTn>
                              </p:par>
                            </p:childTnLst>
                          </p:cTn>
                        </p:par>
                      </p:childTnLst>
                    </p:cTn>
                  </p:par>
                  <p:par>
                    <p:cTn id="47" fill="hold">
                      <p:stCondLst>
                        <p:cond delay="indefinite"/>
                      </p:stCondLst>
                      <p:childTnLst>
                        <p:par>
                          <p:cTn id="48" fill="hold">
                            <p:stCondLst>
                              <p:cond delay="0"/>
                            </p:stCondLst>
                            <p:childTnLst>
                              <p:par>
                                <p:cTn id="49" presetID="10" presetClass="entr" presetSubtype="0" fill="hold" grpId="0" nodeType="clickEffect">
                                  <p:stCondLst>
                                    <p:cond delay="0"/>
                                  </p:stCondLst>
                                  <p:childTnLst>
                                    <p:set>
                                      <p:cBhvr>
                                        <p:cTn id="50" dur="1" fill="hold">
                                          <p:stCondLst>
                                            <p:cond delay="0"/>
                                          </p:stCondLst>
                                        </p:cTn>
                                        <p:tgtEl>
                                          <p:spTgt spid="36"/>
                                        </p:tgtEl>
                                        <p:attrNameLst>
                                          <p:attrName>style.visibility</p:attrName>
                                        </p:attrNameLst>
                                      </p:cBhvr>
                                      <p:to>
                                        <p:strVal val="visible"/>
                                      </p:to>
                                    </p:set>
                                    <p:animEffect transition="in" filter="fade">
                                      <p:cBhvr>
                                        <p:cTn id="51" dur="500"/>
                                        <p:tgtEl>
                                          <p:spTgt spid="36"/>
                                        </p:tgtEl>
                                      </p:cBhvr>
                                    </p:animEffect>
                                  </p:childTnLst>
                                </p:cTn>
                              </p:par>
                              <p:par>
                                <p:cTn id="52" presetID="10" presetClass="entr" presetSubtype="0" fill="hold" grpId="0" nodeType="withEffect">
                                  <p:stCondLst>
                                    <p:cond delay="0"/>
                                  </p:stCondLst>
                                  <p:childTnLst>
                                    <p:set>
                                      <p:cBhvr>
                                        <p:cTn id="53" dur="1" fill="hold">
                                          <p:stCondLst>
                                            <p:cond delay="0"/>
                                          </p:stCondLst>
                                        </p:cTn>
                                        <p:tgtEl>
                                          <p:spTgt spid="10"/>
                                        </p:tgtEl>
                                        <p:attrNameLst>
                                          <p:attrName>style.visibility</p:attrName>
                                        </p:attrNameLst>
                                      </p:cBhvr>
                                      <p:to>
                                        <p:strVal val="visible"/>
                                      </p:to>
                                    </p:set>
                                    <p:animEffect transition="in" filter="fade">
                                      <p:cBhvr>
                                        <p:cTn id="54" dur="500"/>
                                        <p:tgtEl>
                                          <p:spTgt spid="10"/>
                                        </p:tgtEl>
                                      </p:cBhvr>
                                    </p:animEffect>
                                  </p:childTnLst>
                                </p:cTn>
                              </p:par>
                              <p:par>
                                <p:cTn id="55" presetID="10" presetClass="entr" presetSubtype="0"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fade">
                                      <p:cBhvr>
                                        <p:cTn id="57" dur="500"/>
                                        <p:tgtEl>
                                          <p:spTgt spid="11"/>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16"/>
                                        </p:tgtEl>
                                        <p:attrNameLst>
                                          <p:attrName>style.visibility</p:attrName>
                                        </p:attrNameLst>
                                      </p:cBhvr>
                                      <p:to>
                                        <p:strVal val="visible"/>
                                      </p:to>
                                    </p:set>
                                    <p:animEffect transition="in" filter="fade">
                                      <p:cBhvr>
                                        <p:cTn id="60" dur="500"/>
                                        <p:tgtEl>
                                          <p:spTgt spid="16"/>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fade">
                                      <p:cBhvr>
                                        <p:cTn id="63" dur="500"/>
                                        <p:tgtEl>
                                          <p:spTgt spid="24"/>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25"/>
                                        </p:tgtEl>
                                        <p:attrNameLst>
                                          <p:attrName>style.visibility</p:attrName>
                                        </p:attrNameLst>
                                      </p:cBhvr>
                                      <p:to>
                                        <p:strVal val="visible"/>
                                      </p:to>
                                    </p:set>
                                    <p:animEffect transition="in" filter="fade">
                                      <p:cBhvr>
                                        <p:cTn id="66" dur="500"/>
                                        <p:tgtEl>
                                          <p:spTgt spid="25"/>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26"/>
                                        </p:tgtEl>
                                        <p:attrNameLst>
                                          <p:attrName>style.visibility</p:attrName>
                                        </p:attrNameLst>
                                      </p:cBhvr>
                                      <p:to>
                                        <p:strVal val="visible"/>
                                      </p:to>
                                    </p:set>
                                    <p:animEffect transition="in" filter="fade">
                                      <p:cBhvr>
                                        <p:cTn id="69" dur="500"/>
                                        <p:tgtEl>
                                          <p:spTgt spid="26"/>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59"/>
                                        </p:tgtEl>
                                        <p:attrNameLst>
                                          <p:attrName>style.visibility</p:attrName>
                                        </p:attrNameLst>
                                      </p:cBhvr>
                                      <p:to>
                                        <p:strVal val="visible"/>
                                      </p:to>
                                    </p:set>
                                    <p:animEffect transition="in" filter="fade">
                                      <p:cBhvr>
                                        <p:cTn id="72" dur="500"/>
                                        <p:tgtEl>
                                          <p:spTgt spid="59"/>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13"/>
                                        </p:tgtEl>
                                        <p:attrNameLst>
                                          <p:attrName>style.visibility</p:attrName>
                                        </p:attrNameLst>
                                      </p:cBhvr>
                                      <p:to>
                                        <p:strVal val="visible"/>
                                      </p:to>
                                    </p:set>
                                    <p:animEffect transition="in" filter="fade">
                                      <p:cBhvr>
                                        <p:cTn id="75" dur="500"/>
                                        <p:tgtEl>
                                          <p:spTgt spid="13"/>
                                        </p:tgtEl>
                                      </p:cBhvr>
                                    </p:animEffect>
                                  </p:childTnLst>
                                </p:cTn>
                              </p:par>
                            </p:childTnLst>
                          </p:cTn>
                        </p:par>
                      </p:childTnLst>
                    </p:cTn>
                  </p:par>
                  <p:par>
                    <p:cTn id="76" fill="hold">
                      <p:stCondLst>
                        <p:cond delay="indefinite"/>
                      </p:stCondLst>
                      <p:childTnLst>
                        <p:par>
                          <p:cTn id="77" fill="hold">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fade">
                                      <p:cBhvr>
                                        <p:cTn id="80" dur="500"/>
                                        <p:tgtEl>
                                          <p:spTgt spid="40"/>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41"/>
                                        </p:tgtEl>
                                        <p:attrNameLst>
                                          <p:attrName>style.visibility</p:attrName>
                                        </p:attrNameLst>
                                      </p:cBhvr>
                                      <p:to>
                                        <p:strVal val="visible"/>
                                      </p:to>
                                    </p:set>
                                    <p:animEffect transition="in" filter="fade">
                                      <p:cBhvr>
                                        <p:cTn id="83" dur="500"/>
                                        <p:tgtEl>
                                          <p:spTgt spid="41"/>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42"/>
                                        </p:tgtEl>
                                        <p:attrNameLst>
                                          <p:attrName>style.visibility</p:attrName>
                                        </p:attrNameLst>
                                      </p:cBhvr>
                                      <p:to>
                                        <p:strVal val="visible"/>
                                      </p:to>
                                    </p:set>
                                    <p:animEffect transition="in" filter="fade">
                                      <p:cBhvr>
                                        <p:cTn id="86" dur="500"/>
                                        <p:tgtEl>
                                          <p:spTgt spid="42"/>
                                        </p:tgtEl>
                                      </p:cBhvr>
                                    </p:animEffect>
                                  </p:childTnLst>
                                </p:cTn>
                              </p:par>
                              <p:par>
                                <p:cTn id="87" presetID="10" presetClass="entr" presetSubtype="0" fill="hold" grpId="0" nodeType="withEffect">
                                  <p:stCondLst>
                                    <p:cond delay="0"/>
                                  </p:stCondLst>
                                  <p:childTnLst>
                                    <p:set>
                                      <p:cBhvr>
                                        <p:cTn id="88" dur="1" fill="hold">
                                          <p:stCondLst>
                                            <p:cond delay="0"/>
                                          </p:stCondLst>
                                        </p:cTn>
                                        <p:tgtEl>
                                          <p:spTgt spid="43"/>
                                        </p:tgtEl>
                                        <p:attrNameLst>
                                          <p:attrName>style.visibility</p:attrName>
                                        </p:attrNameLst>
                                      </p:cBhvr>
                                      <p:to>
                                        <p:strVal val="visible"/>
                                      </p:to>
                                    </p:set>
                                    <p:animEffect transition="in" filter="fade">
                                      <p:cBhvr>
                                        <p:cTn id="89" dur="500"/>
                                        <p:tgtEl>
                                          <p:spTgt spid="43"/>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4"/>
                                        </p:tgtEl>
                                        <p:attrNameLst>
                                          <p:attrName>style.visibility</p:attrName>
                                        </p:attrNameLst>
                                      </p:cBhvr>
                                      <p:to>
                                        <p:strVal val="visible"/>
                                      </p:to>
                                    </p:set>
                                    <p:animEffect transition="in" filter="fade">
                                      <p:cBhvr>
                                        <p:cTn id="92" dur="500"/>
                                        <p:tgtEl>
                                          <p:spTgt spid="44"/>
                                        </p:tgtEl>
                                      </p:cBhvr>
                                    </p:animEffect>
                                  </p:childTnLst>
                                </p:cTn>
                              </p:par>
                              <p:par>
                                <p:cTn id="93" presetID="10" presetClass="entr" presetSubtype="0" fill="hold" grpId="0" nodeType="withEffect">
                                  <p:stCondLst>
                                    <p:cond delay="0"/>
                                  </p:stCondLst>
                                  <p:childTnLst>
                                    <p:set>
                                      <p:cBhvr>
                                        <p:cTn id="94" dur="1" fill="hold">
                                          <p:stCondLst>
                                            <p:cond delay="0"/>
                                          </p:stCondLst>
                                        </p:cTn>
                                        <p:tgtEl>
                                          <p:spTgt spid="49"/>
                                        </p:tgtEl>
                                        <p:attrNameLst>
                                          <p:attrName>style.visibility</p:attrName>
                                        </p:attrNameLst>
                                      </p:cBhvr>
                                      <p:to>
                                        <p:strVal val="visible"/>
                                      </p:to>
                                    </p:set>
                                    <p:animEffect transition="in" filter="fade">
                                      <p:cBhvr>
                                        <p:cTn id="95" dur="500"/>
                                        <p:tgtEl>
                                          <p:spTgt spid="49"/>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50"/>
                                        </p:tgtEl>
                                        <p:attrNameLst>
                                          <p:attrName>style.visibility</p:attrName>
                                        </p:attrNameLst>
                                      </p:cBhvr>
                                      <p:to>
                                        <p:strVal val="visible"/>
                                      </p:to>
                                    </p:set>
                                    <p:animEffect transition="in" filter="fade">
                                      <p:cBhvr>
                                        <p:cTn id="98" dur="500"/>
                                        <p:tgtEl>
                                          <p:spTgt spid="50"/>
                                        </p:tgtEl>
                                      </p:cBhvr>
                                    </p:animEffect>
                                  </p:childTnLst>
                                </p:cTn>
                              </p:par>
                              <p:par>
                                <p:cTn id="99" presetID="10" presetClass="entr" presetSubtype="0" fill="hold" grpId="0" nodeType="withEffect">
                                  <p:stCondLst>
                                    <p:cond delay="0"/>
                                  </p:stCondLst>
                                  <p:childTnLst>
                                    <p:set>
                                      <p:cBhvr>
                                        <p:cTn id="100" dur="1" fill="hold">
                                          <p:stCondLst>
                                            <p:cond delay="0"/>
                                          </p:stCondLst>
                                        </p:cTn>
                                        <p:tgtEl>
                                          <p:spTgt spid="51"/>
                                        </p:tgtEl>
                                        <p:attrNameLst>
                                          <p:attrName>style.visibility</p:attrName>
                                        </p:attrNameLst>
                                      </p:cBhvr>
                                      <p:to>
                                        <p:strVal val="visible"/>
                                      </p:to>
                                    </p:set>
                                    <p:animEffect transition="in" filter="fade">
                                      <p:cBhvr>
                                        <p:cTn id="101" dur="500"/>
                                        <p:tgtEl>
                                          <p:spTgt spid="51"/>
                                        </p:tgtEl>
                                      </p:cBhvr>
                                    </p:animEffect>
                                  </p:childTnLst>
                                </p:cTn>
                              </p:par>
                              <p:par>
                                <p:cTn id="102" presetID="10" presetClass="entr" presetSubtype="0" fill="hold" grpId="0" nodeType="withEffect">
                                  <p:stCondLst>
                                    <p:cond delay="0"/>
                                  </p:stCondLst>
                                  <p:childTnLst>
                                    <p:set>
                                      <p:cBhvr>
                                        <p:cTn id="103" dur="1" fill="hold">
                                          <p:stCondLst>
                                            <p:cond delay="0"/>
                                          </p:stCondLst>
                                        </p:cTn>
                                        <p:tgtEl>
                                          <p:spTgt spid="52"/>
                                        </p:tgtEl>
                                        <p:attrNameLst>
                                          <p:attrName>style.visibility</p:attrName>
                                        </p:attrNameLst>
                                      </p:cBhvr>
                                      <p:to>
                                        <p:strVal val="visible"/>
                                      </p:to>
                                    </p:set>
                                    <p:animEffect transition="in" filter="fade">
                                      <p:cBhvr>
                                        <p:cTn id="104" dur="500"/>
                                        <p:tgtEl>
                                          <p:spTgt spid="52"/>
                                        </p:tgtEl>
                                      </p:cBhvr>
                                    </p:animEffect>
                                  </p:childTnLst>
                                </p:cTn>
                              </p:par>
                              <p:par>
                                <p:cTn id="105" presetID="10" presetClass="entr" presetSubtype="0" fill="hold" nodeType="withEffect">
                                  <p:stCondLst>
                                    <p:cond delay="0"/>
                                  </p:stCondLst>
                                  <p:childTnLst>
                                    <p:set>
                                      <p:cBhvr>
                                        <p:cTn id="106" dur="1" fill="hold">
                                          <p:stCondLst>
                                            <p:cond delay="0"/>
                                          </p:stCondLst>
                                        </p:cTn>
                                        <p:tgtEl>
                                          <p:spTgt spid="56"/>
                                        </p:tgtEl>
                                        <p:attrNameLst>
                                          <p:attrName>style.visibility</p:attrName>
                                        </p:attrNameLst>
                                      </p:cBhvr>
                                      <p:to>
                                        <p:strVal val="visible"/>
                                      </p:to>
                                    </p:set>
                                    <p:animEffect transition="in" filter="fade">
                                      <p:cBhvr>
                                        <p:cTn id="107" dur="500"/>
                                        <p:tgtEl>
                                          <p:spTgt spid="56"/>
                                        </p:tgtEl>
                                      </p:cBhvr>
                                    </p:animEffect>
                                  </p:childTnLst>
                                </p:cTn>
                              </p:par>
                              <p:par>
                                <p:cTn id="108" presetID="10" presetClass="entr" presetSubtype="0" fill="hold" nodeType="withEffect">
                                  <p:stCondLst>
                                    <p:cond delay="0"/>
                                  </p:stCondLst>
                                  <p:childTnLst>
                                    <p:set>
                                      <p:cBhvr>
                                        <p:cTn id="109" dur="1" fill="hold">
                                          <p:stCondLst>
                                            <p:cond delay="0"/>
                                          </p:stCondLst>
                                        </p:cTn>
                                        <p:tgtEl>
                                          <p:spTgt spid="57"/>
                                        </p:tgtEl>
                                        <p:attrNameLst>
                                          <p:attrName>style.visibility</p:attrName>
                                        </p:attrNameLst>
                                      </p:cBhvr>
                                      <p:to>
                                        <p:strVal val="visible"/>
                                      </p:to>
                                    </p:set>
                                    <p:animEffect transition="in" filter="fade">
                                      <p:cBhvr>
                                        <p:cTn id="110" dur="500"/>
                                        <p:tgtEl>
                                          <p:spTgt spid="57"/>
                                        </p:tgtEl>
                                      </p:cBhvr>
                                    </p:animEffect>
                                  </p:childTnLst>
                                </p:cTn>
                              </p:par>
                              <p:par>
                                <p:cTn id="111" presetID="10" presetClass="entr" presetSubtype="0" fill="hold" nodeType="withEffect">
                                  <p:stCondLst>
                                    <p:cond delay="0"/>
                                  </p:stCondLst>
                                  <p:childTnLst>
                                    <p:set>
                                      <p:cBhvr>
                                        <p:cTn id="112" dur="1" fill="hold">
                                          <p:stCondLst>
                                            <p:cond delay="0"/>
                                          </p:stCondLst>
                                        </p:cTn>
                                        <p:tgtEl>
                                          <p:spTgt spid="58"/>
                                        </p:tgtEl>
                                        <p:attrNameLst>
                                          <p:attrName>style.visibility</p:attrName>
                                        </p:attrNameLst>
                                      </p:cBhvr>
                                      <p:to>
                                        <p:strVal val="visible"/>
                                      </p:to>
                                    </p:set>
                                    <p:animEffect transition="in" filter="fade">
                                      <p:cBhvr>
                                        <p:cTn id="113" dur="500"/>
                                        <p:tgtEl>
                                          <p:spTgt spid="58"/>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60"/>
                                        </p:tgtEl>
                                        <p:attrNameLst>
                                          <p:attrName>style.visibility</p:attrName>
                                        </p:attrNameLst>
                                      </p:cBhvr>
                                      <p:to>
                                        <p:strVal val="visible"/>
                                      </p:to>
                                    </p:set>
                                    <p:animEffect transition="in" filter="fade">
                                      <p:cBhvr>
                                        <p:cTn id="116" dur="500"/>
                                        <p:tgtEl>
                                          <p:spTgt spid="60"/>
                                        </p:tgtEl>
                                      </p:cBhvr>
                                    </p:animEffect>
                                  </p:childTnLst>
                                </p:cTn>
                              </p:par>
                              <p:par>
                                <p:cTn id="117" presetID="10" presetClass="entr" presetSubtype="0" fill="hold" grpId="0" nodeType="withEffect">
                                  <p:stCondLst>
                                    <p:cond delay="0"/>
                                  </p:stCondLst>
                                  <p:childTnLst>
                                    <p:set>
                                      <p:cBhvr>
                                        <p:cTn id="118" dur="1" fill="hold">
                                          <p:stCondLst>
                                            <p:cond delay="0"/>
                                          </p:stCondLst>
                                        </p:cTn>
                                        <p:tgtEl>
                                          <p:spTgt spid="39"/>
                                        </p:tgtEl>
                                        <p:attrNameLst>
                                          <p:attrName>style.visibility</p:attrName>
                                        </p:attrNameLst>
                                      </p:cBhvr>
                                      <p:to>
                                        <p:strVal val="visible"/>
                                      </p:to>
                                    </p:set>
                                    <p:animEffect transition="in" filter="fade">
                                      <p:cBhvr>
                                        <p:cTn id="119" dur="500"/>
                                        <p:tgtEl>
                                          <p:spTgt spid="39"/>
                                        </p:tgtEl>
                                      </p:cBhvr>
                                    </p:animEffect>
                                  </p:childTnLst>
                                </p:cTn>
                              </p:par>
                              <p:par>
                                <p:cTn id="120" presetID="10" presetClass="entr" presetSubtype="0" fill="hold" grpId="0" nodeType="withEffect">
                                  <p:stCondLst>
                                    <p:cond delay="0"/>
                                  </p:stCondLst>
                                  <p:childTnLst>
                                    <p:set>
                                      <p:cBhvr>
                                        <p:cTn id="121" dur="1" fill="hold">
                                          <p:stCondLst>
                                            <p:cond delay="0"/>
                                          </p:stCondLst>
                                        </p:cTn>
                                        <p:tgtEl>
                                          <p:spTgt spid="48"/>
                                        </p:tgtEl>
                                        <p:attrNameLst>
                                          <p:attrName>style.visibility</p:attrName>
                                        </p:attrNameLst>
                                      </p:cBhvr>
                                      <p:to>
                                        <p:strVal val="visible"/>
                                      </p:to>
                                    </p:set>
                                    <p:animEffect transition="in" filter="fade">
                                      <p:cBhvr>
                                        <p:cTn id="122"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 grpId="0" animBg="1"/>
      <p:bldP spid="9" grpId="0" animBg="1"/>
      <p:bldP spid="3" grpId="0" animBg="1"/>
      <p:bldP spid="4" grpId="0" animBg="1"/>
      <p:bldP spid="5" grpId="0" animBg="1"/>
      <p:bldP spid="6" grpId="0" animBg="1"/>
      <p:bldP spid="7" grpId="0" animBg="1"/>
      <p:bldP spid="8" grpId="0" animBg="1"/>
      <p:bldP spid="10" grpId="0" animBg="1"/>
      <p:bldP spid="11" grpId="0" animBg="1"/>
      <p:bldP spid="16" grpId="0" animBg="1"/>
      <p:bldP spid="20" grpId="0" animBg="1"/>
      <p:bldP spid="21" grpId="0" animBg="1"/>
      <p:bldP spid="23" grpId="0" animBg="1"/>
      <p:bldP spid="24" grpId="0" animBg="1"/>
      <p:bldP spid="25" grpId="0" animBg="1"/>
      <p:bldP spid="26" grpId="0" animBg="1"/>
      <p:bldP spid="40" grpId="0" animBg="1"/>
      <p:bldP spid="41" grpId="0" animBg="1"/>
      <p:bldP spid="42" grpId="0" animBg="1"/>
      <p:bldP spid="43" grpId="0" animBg="1"/>
      <p:bldP spid="44" grpId="0" animBg="1"/>
      <p:bldP spid="49" grpId="0" animBg="1"/>
      <p:bldP spid="50" grpId="0" animBg="1"/>
      <p:bldP spid="51" grpId="0" animBg="1"/>
      <p:bldP spid="52" grpId="0" animBg="1"/>
      <p:bldP spid="59" grpId="0" animBg="1"/>
      <p:bldP spid="60" grpId="0" animBg="1"/>
      <p:bldP spid="13" grpId="0"/>
      <p:bldP spid="39" grpId="0" animBg="1"/>
      <p:bldP spid="47" grpId="0" animBg="1"/>
      <p:bldP spid="4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PaaS</a:t>
            </a:r>
            <a:r>
              <a:rPr kumimoji="1" lang="ja-JP" altLang="en-US" dirty="0" smtClean="0"/>
              <a:t>の誕生</a:t>
            </a:r>
            <a:endParaRPr kumimoji="1" lang="ja-JP" altLang="en-US" dirty="0"/>
          </a:p>
        </p:txBody>
      </p:sp>
      <p:sp>
        <p:nvSpPr>
          <p:cNvPr id="19" name="正方形/長方形 18"/>
          <p:cNvSpPr/>
          <p:nvPr/>
        </p:nvSpPr>
        <p:spPr bwMode="auto">
          <a:xfrm>
            <a:off x="539552" y="1124744"/>
            <a:ext cx="4608513" cy="180020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600" b="0" i="0" u="none" strike="noStrike" cap="none" normalizeH="0" dirty="0" smtClean="0">
                <a:ln>
                  <a:noFill/>
                </a:ln>
                <a:solidFill>
                  <a:schemeClr val="bg1"/>
                </a:solidFill>
                <a:effectLst/>
                <a:latin typeface="+mn-lt"/>
                <a:ea typeface="+mn-ea"/>
              </a:rPr>
              <a:t>Sales</a:t>
            </a:r>
            <a:r>
              <a:rPr kumimoji="0" lang="en-US" altLang="ja-JP" sz="3600" dirty="0" smtClean="0">
                <a:solidFill>
                  <a:schemeClr val="bg1"/>
                </a:solidFill>
                <a:latin typeface="+mn-lt"/>
                <a:ea typeface="+mn-ea"/>
              </a:rPr>
              <a:t>force (1999)</a:t>
            </a:r>
            <a:endParaRPr kumimoji="0" lang="ja-JP" altLang="en-US" sz="3600" b="0" i="0" u="none" strike="noStrike" cap="none" normalizeH="0" dirty="0" smtClean="0">
              <a:ln>
                <a:noFill/>
              </a:ln>
              <a:solidFill>
                <a:schemeClr val="bg1"/>
              </a:solidFill>
              <a:effectLst/>
              <a:latin typeface="+mn-lt"/>
              <a:ea typeface="+mn-ea"/>
            </a:endParaRPr>
          </a:p>
        </p:txBody>
      </p:sp>
      <p:grpSp>
        <p:nvGrpSpPr>
          <p:cNvPr id="3" name="グループ化 2"/>
          <p:cNvGrpSpPr/>
          <p:nvPr/>
        </p:nvGrpSpPr>
        <p:grpSpPr>
          <a:xfrm>
            <a:off x="539553" y="3140968"/>
            <a:ext cx="4617755" cy="3196743"/>
            <a:chOff x="539553" y="3140968"/>
            <a:chExt cx="4617755" cy="3196743"/>
          </a:xfrm>
        </p:grpSpPr>
        <p:cxnSp>
          <p:nvCxnSpPr>
            <p:cNvPr id="8" name="直線コネクタ 7"/>
            <p:cNvCxnSpPr/>
            <p:nvPr/>
          </p:nvCxnSpPr>
          <p:spPr bwMode="auto">
            <a:xfrm>
              <a:off x="539553" y="5539298"/>
              <a:ext cx="4617755" cy="0"/>
            </a:xfrm>
            <a:prstGeom prst="line">
              <a:avLst/>
            </a:prstGeom>
            <a:solidFill>
              <a:schemeClr val="bg1"/>
            </a:solidFill>
            <a:ln w="38100" cap="flat" cmpd="sng" algn="ctr">
              <a:solidFill>
                <a:srgbClr val="C00000"/>
              </a:solidFill>
              <a:prstDash val="solid"/>
              <a:round/>
              <a:headEnd type="none" w="med" len="med"/>
              <a:tailEnd type="none" w="med" len="med"/>
            </a:ln>
            <a:effectLst/>
          </p:spPr>
        </p:cxnSp>
        <p:sp>
          <p:nvSpPr>
            <p:cNvPr id="5" name="下矢印 4"/>
            <p:cNvSpPr/>
            <p:nvPr/>
          </p:nvSpPr>
          <p:spPr bwMode="auto">
            <a:xfrm>
              <a:off x="548795" y="3140968"/>
              <a:ext cx="4608513" cy="864096"/>
            </a:xfrm>
            <a:prstGeom prst="downArrow">
              <a:avLst/>
            </a:prstGeom>
            <a:solidFill>
              <a:srgbClr val="92D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20" name="正方形/長方形 19"/>
            <p:cNvSpPr/>
            <p:nvPr/>
          </p:nvSpPr>
          <p:spPr bwMode="auto">
            <a:xfrm>
              <a:off x="539554" y="4196988"/>
              <a:ext cx="3032720" cy="1260140"/>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600" b="0" i="0" u="none" strike="noStrike" cap="none" normalizeH="0" dirty="0" err="1" smtClean="0">
                  <a:ln>
                    <a:noFill/>
                  </a:ln>
                  <a:solidFill>
                    <a:schemeClr val="bg1"/>
                  </a:solidFill>
                  <a:effectLst/>
                  <a:latin typeface="+mn-lt"/>
                  <a:ea typeface="+mn-ea"/>
                </a:rPr>
                <a:t>Sales</a:t>
              </a:r>
              <a:r>
                <a:rPr kumimoji="0" lang="en-US" altLang="ja-JP" sz="3600" dirty="0" err="1">
                  <a:solidFill>
                    <a:schemeClr val="bg1"/>
                  </a:solidFill>
                  <a:latin typeface="+mn-lt"/>
                  <a:ea typeface="+mn-ea"/>
                </a:rPr>
                <a:t>force</a:t>
              </a:r>
              <a:endParaRPr kumimoji="0" lang="ja-JP" altLang="en-US" sz="3600" b="0" i="0" u="none" strike="noStrike" cap="none" normalizeH="0" dirty="0" smtClean="0">
                <a:ln>
                  <a:noFill/>
                </a:ln>
                <a:solidFill>
                  <a:schemeClr val="bg1"/>
                </a:solidFill>
                <a:effectLst/>
                <a:latin typeface="+mn-lt"/>
                <a:ea typeface="+mn-ea"/>
              </a:endParaRPr>
            </a:p>
          </p:txBody>
        </p:sp>
        <p:sp>
          <p:nvSpPr>
            <p:cNvPr id="23" name="正方形/長方形 22"/>
            <p:cNvSpPr/>
            <p:nvPr/>
          </p:nvSpPr>
          <p:spPr bwMode="auto">
            <a:xfrm>
              <a:off x="539554" y="5609528"/>
              <a:ext cx="1440160" cy="728183"/>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Database</a:t>
              </a:r>
              <a:endParaRPr kumimoji="0" lang="ja-JP" altLang="en-US" sz="1400" b="0" i="0" u="none" strike="noStrike" cap="none" normalizeH="0" dirty="0" smtClean="0">
                <a:ln>
                  <a:noFill/>
                </a:ln>
                <a:solidFill>
                  <a:schemeClr val="bg1"/>
                </a:solidFill>
                <a:effectLst/>
                <a:latin typeface="+mn-lt"/>
                <a:ea typeface="+mn-ea"/>
              </a:endParaRPr>
            </a:p>
          </p:txBody>
        </p:sp>
        <p:sp>
          <p:nvSpPr>
            <p:cNvPr id="24" name="正方形/長方形 23"/>
            <p:cNvSpPr/>
            <p:nvPr/>
          </p:nvSpPr>
          <p:spPr bwMode="auto">
            <a:xfrm>
              <a:off x="2132114" y="5609247"/>
              <a:ext cx="1440160" cy="728183"/>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Workflow</a:t>
              </a:r>
              <a:endParaRPr kumimoji="0" lang="ja-JP" altLang="en-US" sz="1400" b="0" i="0" u="none" strike="noStrike" cap="none" normalizeH="0" dirty="0" smtClean="0">
                <a:ln>
                  <a:noFill/>
                </a:ln>
                <a:solidFill>
                  <a:schemeClr val="bg1"/>
                </a:solidFill>
                <a:effectLst/>
                <a:latin typeface="+mn-lt"/>
                <a:ea typeface="+mn-ea"/>
              </a:endParaRPr>
            </a:p>
          </p:txBody>
        </p:sp>
        <p:sp>
          <p:nvSpPr>
            <p:cNvPr id="25" name="正方形/長方形 24"/>
            <p:cNvSpPr/>
            <p:nvPr/>
          </p:nvSpPr>
          <p:spPr bwMode="auto">
            <a:xfrm>
              <a:off x="3707905" y="5609528"/>
              <a:ext cx="1440160" cy="728183"/>
            </a:xfrm>
            <a:prstGeom prst="rect">
              <a:avLst/>
            </a:prstGeom>
            <a:solidFill>
              <a:schemeClr val="accent5"/>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Other</a:t>
              </a:r>
              <a:endParaRPr kumimoji="0" lang="ja-JP" altLang="en-US" sz="1400" b="0" i="0" u="none" strike="noStrike" cap="none" normalizeH="0" dirty="0" smtClean="0">
                <a:ln>
                  <a:noFill/>
                </a:ln>
                <a:solidFill>
                  <a:schemeClr val="bg1"/>
                </a:solidFill>
                <a:effectLst/>
                <a:latin typeface="+mn-lt"/>
                <a:ea typeface="+mn-ea"/>
              </a:endParaRPr>
            </a:p>
          </p:txBody>
        </p:sp>
      </p:grpSp>
      <p:sp>
        <p:nvSpPr>
          <p:cNvPr id="26" name="正方形/長方形 25"/>
          <p:cNvSpPr/>
          <p:nvPr/>
        </p:nvSpPr>
        <p:spPr bwMode="auto">
          <a:xfrm>
            <a:off x="3707905" y="4198267"/>
            <a:ext cx="650931" cy="126222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User</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dirty="0">
                <a:solidFill>
                  <a:schemeClr val="bg1"/>
                </a:solidFill>
                <a:latin typeface="+mn-lt"/>
                <a:ea typeface="+mn-ea"/>
              </a:rPr>
              <a:t>App</a:t>
            </a:r>
            <a:endParaRPr kumimoji="0" lang="ja-JP" altLang="en-US" sz="1400" b="0" i="0" u="none" strike="noStrike" cap="none" normalizeH="0" dirty="0" smtClean="0">
              <a:ln>
                <a:noFill/>
              </a:ln>
              <a:solidFill>
                <a:schemeClr val="bg1"/>
              </a:solidFill>
              <a:effectLst/>
              <a:latin typeface="+mn-lt"/>
              <a:ea typeface="+mn-ea"/>
            </a:endParaRPr>
          </a:p>
        </p:txBody>
      </p:sp>
      <p:sp>
        <p:nvSpPr>
          <p:cNvPr id="27" name="正方形/長方形 26"/>
          <p:cNvSpPr/>
          <p:nvPr/>
        </p:nvSpPr>
        <p:spPr bwMode="auto">
          <a:xfrm>
            <a:off x="4497134" y="4194908"/>
            <a:ext cx="650931" cy="1262220"/>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User</a:t>
            </a:r>
          </a:p>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dirty="0">
                <a:solidFill>
                  <a:schemeClr val="bg1"/>
                </a:solidFill>
                <a:latin typeface="+mn-lt"/>
                <a:ea typeface="+mn-ea"/>
              </a:rPr>
              <a:t>App</a:t>
            </a:r>
            <a:endParaRPr kumimoji="0" lang="ja-JP" altLang="en-US" sz="1400" b="0" i="0" u="none" strike="noStrike" cap="none" normalizeH="0" dirty="0" smtClean="0">
              <a:ln>
                <a:noFill/>
              </a:ln>
              <a:solidFill>
                <a:schemeClr val="bg1"/>
              </a:solidFill>
              <a:effectLst/>
              <a:latin typeface="+mn-lt"/>
              <a:ea typeface="+mn-ea"/>
            </a:endParaRPr>
          </a:p>
        </p:txBody>
      </p:sp>
      <p:sp>
        <p:nvSpPr>
          <p:cNvPr id="28" name="正方形/長方形 27"/>
          <p:cNvSpPr/>
          <p:nvPr/>
        </p:nvSpPr>
        <p:spPr bwMode="auto">
          <a:xfrm>
            <a:off x="5580112" y="1124744"/>
            <a:ext cx="3161532" cy="1800200"/>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ja-JP" sz="1600" dirty="0" err="1">
                <a:solidFill>
                  <a:schemeClr val="bg1"/>
                </a:solidFill>
              </a:rPr>
              <a:t>Salesforce</a:t>
            </a:r>
            <a:r>
              <a:rPr lang="ja-JP" altLang="en-US" sz="1600" dirty="0">
                <a:solidFill>
                  <a:schemeClr val="bg1"/>
                </a:solidFill>
              </a:rPr>
              <a:t>の顧客から、</a:t>
            </a:r>
            <a:r>
              <a:rPr lang="en-US" altLang="ja-JP" sz="1600" dirty="0" err="1">
                <a:solidFill>
                  <a:schemeClr val="bg1"/>
                </a:solidFill>
              </a:rPr>
              <a:t>Salesforce</a:t>
            </a:r>
            <a:r>
              <a:rPr lang="ja-JP" altLang="en-US" sz="1600" dirty="0">
                <a:solidFill>
                  <a:schemeClr val="bg1"/>
                </a:solidFill>
              </a:rPr>
              <a:t>が持っているデータベース、ワークフローなどの機能を使って</a:t>
            </a:r>
            <a:r>
              <a:rPr lang="en-US" altLang="ja-JP" sz="1600" dirty="0">
                <a:solidFill>
                  <a:schemeClr val="bg1"/>
                </a:solidFill>
              </a:rPr>
              <a:t>CRM</a:t>
            </a:r>
            <a:r>
              <a:rPr lang="ja-JP" altLang="en-US" sz="1600" dirty="0">
                <a:solidFill>
                  <a:schemeClr val="bg1"/>
                </a:solidFill>
              </a:rPr>
              <a:t>以外のアプリを作成したいという要望が高まった</a:t>
            </a:r>
          </a:p>
        </p:txBody>
      </p:sp>
      <p:sp>
        <p:nvSpPr>
          <p:cNvPr id="29" name="正方形/長方形 28"/>
          <p:cNvSpPr/>
          <p:nvPr/>
        </p:nvSpPr>
        <p:spPr bwMode="auto">
          <a:xfrm>
            <a:off x="5580112" y="4198266"/>
            <a:ext cx="3161532" cy="2139163"/>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en-US" altLang="ja-JP" sz="1600" dirty="0">
                <a:solidFill>
                  <a:schemeClr val="bg1"/>
                </a:solidFill>
              </a:rPr>
              <a:t>API</a:t>
            </a:r>
            <a:r>
              <a:rPr lang="ja-JP" altLang="en-US" sz="1600" dirty="0">
                <a:solidFill>
                  <a:schemeClr val="bg1"/>
                </a:solidFill>
              </a:rPr>
              <a:t>を整備して公開 </a:t>
            </a:r>
            <a:r>
              <a:rPr lang="en-US" altLang="ja-JP" sz="1600" dirty="0">
                <a:solidFill>
                  <a:schemeClr val="bg1"/>
                </a:solidFill>
              </a:rPr>
              <a:t>(2007.7</a:t>
            </a:r>
            <a:r>
              <a:rPr lang="en-US" altLang="ja-JP" sz="1600" dirty="0" smtClean="0">
                <a:solidFill>
                  <a:schemeClr val="bg1"/>
                </a:solidFill>
              </a:rPr>
              <a:t>)</a:t>
            </a:r>
          </a:p>
          <a:p>
            <a:endParaRPr lang="en-US" altLang="ja-JP" sz="1600" dirty="0">
              <a:solidFill>
                <a:schemeClr val="bg1"/>
              </a:solidFill>
            </a:endParaRPr>
          </a:p>
          <a:p>
            <a:r>
              <a:rPr lang="ja-JP" altLang="en-US" sz="1600" dirty="0" smtClean="0">
                <a:solidFill>
                  <a:schemeClr val="bg1"/>
                </a:solidFill>
              </a:rPr>
              <a:t>→ </a:t>
            </a:r>
            <a:r>
              <a:rPr lang="en-US" altLang="ja-JP" sz="1600" dirty="0" smtClean="0">
                <a:solidFill>
                  <a:schemeClr val="bg1"/>
                </a:solidFill>
              </a:rPr>
              <a:t>Force.com (2007)</a:t>
            </a:r>
            <a:endParaRPr lang="en-US" altLang="ja-JP" sz="1600" dirty="0">
              <a:solidFill>
                <a:schemeClr val="bg1"/>
              </a:solidFill>
            </a:endParaRPr>
          </a:p>
          <a:p>
            <a:r>
              <a:rPr lang="ja-JP" altLang="en-US" sz="1600" dirty="0" smtClean="0">
                <a:solidFill>
                  <a:schemeClr val="bg1"/>
                </a:solidFill>
              </a:rPr>
              <a:t>→ </a:t>
            </a:r>
            <a:r>
              <a:rPr lang="en-US" altLang="ja-JP" sz="1600" dirty="0" smtClean="0">
                <a:solidFill>
                  <a:schemeClr val="bg1"/>
                </a:solidFill>
              </a:rPr>
              <a:t>database.com </a:t>
            </a:r>
            <a:r>
              <a:rPr lang="en-US" altLang="ja-JP" sz="1600" dirty="0">
                <a:solidFill>
                  <a:schemeClr val="bg1"/>
                </a:solidFill>
              </a:rPr>
              <a:t>(</a:t>
            </a:r>
            <a:r>
              <a:rPr lang="en-US" altLang="ja-JP" sz="1600" dirty="0" smtClean="0">
                <a:solidFill>
                  <a:schemeClr val="bg1"/>
                </a:solidFill>
              </a:rPr>
              <a:t>2010)</a:t>
            </a:r>
          </a:p>
          <a:p>
            <a:r>
              <a:rPr lang="ja-JP" altLang="en-US" sz="1600" dirty="0">
                <a:solidFill>
                  <a:schemeClr val="bg1"/>
                </a:solidFill>
              </a:rPr>
              <a:t>　</a:t>
            </a:r>
            <a:r>
              <a:rPr lang="ja-JP" altLang="en-US" sz="1600" dirty="0" smtClean="0">
                <a:solidFill>
                  <a:schemeClr val="bg1"/>
                </a:solidFill>
              </a:rPr>
              <a:t>　マルチテナント</a:t>
            </a:r>
            <a:r>
              <a:rPr lang="en-US" altLang="ja-JP" sz="1600" dirty="0" smtClean="0">
                <a:solidFill>
                  <a:schemeClr val="bg1"/>
                </a:solidFill>
              </a:rPr>
              <a:t>DB</a:t>
            </a:r>
            <a:endParaRPr lang="ja-JP" altLang="en-US" sz="1600" dirty="0">
              <a:solidFill>
                <a:schemeClr val="bg1"/>
              </a:solidFill>
            </a:endParaRPr>
          </a:p>
        </p:txBody>
      </p:sp>
    </p:spTree>
    <p:extLst>
      <p:ext uri="{BB962C8B-B14F-4D97-AF65-F5344CB8AC3E}">
        <p14:creationId xmlns:p14="http://schemas.microsoft.com/office/powerpoint/2010/main" val="26378272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up)">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28"/>
                                        </p:tgtEl>
                                        <p:attrNameLst>
                                          <p:attrName>style.visibility</p:attrName>
                                        </p:attrNameLst>
                                      </p:cBhvr>
                                      <p:to>
                                        <p:strVal val="visible"/>
                                      </p:to>
                                    </p:set>
                                    <p:anim calcmode="lin" valueType="num">
                                      <p:cBhvr>
                                        <p:cTn id="19" dur="500" fill="hold"/>
                                        <p:tgtEl>
                                          <p:spTgt spid="28"/>
                                        </p:tgtEl>
                                        <p:attrNameLst>
                                          <p:attrName>ppt_w</p:attrName>
                                        </p:attrNameLst>
                                      </p:cBhvr>
                                      <p:tavLst>
                                        <p:tav tm="0">
                                          <p:val>
                                            <p:fltVal val="0"/>
                                          </p:val>
                                        </p:tav>
                                        <p:tav tm="100000">
                                          <p:val>
                                            <p:strVal val="#ppt_w"/>
                                          </p:val>
                                        </p:tav>
                                      </p:tavLst>
                                    </p:anim>
                                    <p:anim calcmode="lin" valueType="num">
                                      <p:cBhvr>
                                        <p:cTn id="20" dur="500" fill="hold"/>
                                        <p:tgtEl>
                                          <p:spTgt spid="28"/>
                                        </p:tgtEl>
                                        <p:attrNameLst>
                                          <p:attrName>ppt_h</p:attrName>
                                        </p:attrNameLst>
                                      </p:cBhvr>
                                      <p:tavLst>
                                        <p:tav tm="0">
                                          <p:val>
                                            <p:fltVal val="0"/>
                                          </p:val>
                                        </p:tav>
                                        <p:tav tm="100000">
                                          <p:val>
                                            <p:strVal val="#ppt_h"/>
                                          </p:val>
                                        </p:tav>
                                      </p:tavLst>
                                    </p:anim>
                                    <p:animEffect transition="in" filter="fade">
                                      <p:cBhvr>
                                        <p:cTn id="21" dur="500"/>
                                        <p:tgtEl>
                                          <p:spTgt spid="2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29"/>
                                        </p:tgtEl>
                                        <p:attrNameLst>
                                          <p:attrName>style.visibility</p:attrName>
                                        </p:attrNameLst>
                                      </p:cBhvr>
                                      <p:to>
                                        <p:strVal val="visible"/>
                                      </p:to>
                                    </p:set>
                                    <p:animEffect transition="in" filter="fade">
                                      <p:cBhvr>
                                        <p:cTn id="26" dur="500"/>
                                        <p:tgtEl>
                                          <p:spTgt spid="29"/>
                                        </p:tgtEl>
                                      </p:cBhvr>
                                    </p:animEffect>
                                  </p:childTnLst>
                                </p:cTn>
                              </p:par>
                            </p:childTnLst>
                          </p:cTn>
                        </p:par>
                      </p:childTnLst>
                    </p:cTn>
                  </p:par>
                  <p:par>
                    <p:cTn id="27" fill="hold">
                      <p:stCondLst>
                        <p:cond delay="indefinite"/>
                      </p:stCondLst>
                      <p:childTnLst>
                        <p:par>
                          <p:cTn id="28" fill="hold">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6"/>
                                        </p:tgtEl>
                                        <p:attrNameLst>
                                          <p:attrName>style.visibility</p:attrName>
                                        </p:attrNameLst>
                                      </p:cBhvr>
                                      <p:to>
                                        <p:strVal val="visible"/>
                                      </p:to>
                                    </p:set>
                                    <p:animEffect transition="in" filter="fade">
                                      <p:cBhvr>
                                        <p:cTn id="31" dur="1000"/>
                                        <p:tgtEl>
                                          <p:spTgt spid="26"/>
                                        </p:tgtEl>
                                      </p:cBhvr>
                                    </p:animEffect>
                                    <p:anim calcmode="lin" valueType="num">
                                      <p:cBhvr>
                                        <p:cTn id="32" dur="1000" fill="hold"/>
                                        <p:tgtEl>
                                          <p:spTgt spid="26"/>
                                        </p:tgtEl>
                                        <p:attrNameLst>
                                          <p:attrName>ppt_x</p:attrName>
                                        </p:attrNameLst>
                                      </p:cBhvr>
                                      <p:tavLst>
                                        <p:tav tm="0">
                                          <p:val>
                                            <p:strVal val="#ppt_x"/>
                                          </p:val>
                                        </p:tav>
                                        <p:tav tm="100000">
                                          <p:val>
                                            <p:strVal val="#ppt_x"/>
                                          </p:val>
                                        </p:tav>
                                      </p:tavLst>
                                    </p:anim>
                                    <p:anim calcmode="lin" valueType="num">
                                      <p:cBhvr>
                                        <p:cTn id="33" dur="1000" fill="hold"/>
                                        <p:tgtEl>
                                          <p:spTgt spid="26"/>
                                        </p:tgtEl>
                                        <p:attrNameLst>
                                          <p:attrName>ppt_y</p:attrName>
                                        </p:attrNameLst>
                                      </p:cBhvr>
                                      <p:tavLst>
                                        <p:tav tm="0">
                                          <p:val>
                                            <p:strVal val="#ppt_y-.1"/>
                                          </p:val>
                                        </p:tav>
                                        <p:tav tm="100000">
                                          <p:val>
                                            <p:strVal val="#ppt_y"/>
                                          </p:val>
                                        </p:tav>
                                      </p:tavLst>
                                    </p:anim>
                                  </p:childTnLst>
                                </p:cTn>
                              </p:par>
                              <p:par>
                                <p:cTn id="34" presetID="47" presetClass="entr" presetSubtype="0" fill="hold" grpId="0" nodeType="withEffect">
                                  <p:stCondLst>
                                    <p:cond delay="0"/>
                                  </p:stCondLst>
                                  <p:childTnLst>
                                    <p:set>
                                      <p:cBhvr>
                                        <p:cTn id="35" dur="1" fill="hold">
                                          <p:stCondLst>
                                            <p:cond delay="0"/>
                                          </p:stCondLst>
                                        </p:cTn>
                                        <p:tgtEl>
                                          <p:spTgt spid="27"/>
                                        </p:tgtEl>
                                        <p:attrNameLst>
                                          <p:attrName>style.visibility</p:attrName>
                                        </p:attrNameLst>
                                      </p:cBhvr>
                                      <p:to>
                                        <p:strVal val="visible"/>
                                      </p:to>
                                    </p:set>
                                    <p:animEffect transition="in" filter="fade">
                                      <p:cBhvr>
                                        <p:cTn id="36" dur="1000"/>
                                        <p:tgtEl>
                                          <p:spTgt spid="27"/>
                                        </p:tgtEl>
                                      </p:cBhvr>
                                    </p:animEffect>
                                    <p:anim calcmode="lin" valueType="num">
                                      <p:cBhvr>
                                        <p:cTn id="37" dur="1000" fill="hold"/>
                                        <p:tgtEl>
                                          <p:spTgt spid="27"/>
                                        </p:tgtEl>
                                        <p:attrNameLst>
                                          <p:attrName>ppt_x</p:attrName>
                                        </p:attrNameLst>
                                      </p:cBhvr>
                                      <p:tavLst>
                                        <p:tav tm="0">
                                          <p:val>
                                            <p:strVal val="#ppt_x"/>
                                          </p:val>
                                        </p:tav>
                                        <p:tav tm="100000">
                                          <p:val>
                                            <p:strVal val="#ppt_x"/>
                                          </p:val>
                                        </p:tav>
                                      </p:tavLst>
                                    </p:anim>
                                    <p:anim calcmode="lin" valueType="num">
                                      <p:cBhvr>
                                        <p:cTn id="38" dur="1000" fill="hold"/>
                                        <p:tgtEl>
                                          <p:spTgt spid="2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26" grpId="0" animBg="1"/>
      <p:bldP spid="27" grpId="0" animBg="1"/>
      <p:bldP spid="28" grpId="0" animBg="1"/>
      <p:bldP spid="2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Force.com</a:t>
            </a:r>
            <a:r>
              <a:rPr kumimoji="1" lang="ja-JP" altLang="en-US" dirty="0" smtClean="0"/>
              <a:t>のターゲットマーケット</a:t>
            </a:r>
            <a:endParaRPr kumimoji="1" lang="ja-JP" altLang="en-US" dirty="0"/>
          </a:p>
        </p:txBody>
      </p:sp>
      <p:sp>
        <p:nvSpPr>
          <p:cNvPr id="3" name="正方形/長方形 2"/>
          <p:cNvSpPr/>
          <p:nvPr/>
        </p:nvSpPr>
        <p:spPr bwMode="auto">
          <a:xfrm>
            <a:off x="467544" y="1556792"/>
            <a:ext cx="4648572" cy="3264024"/>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19" name="テキスト ボックス 18"/>
          <p:cNvSpPr txBox="1"/>
          <p:nvPr/>
        </p:nvSpPr>
        <p:spPr>
          <a:xfrm>
            <a:off x="611560" y="2112238"/>
            <a:ext cx="646395" cy="1892826"/>
          </a:xfrm>
          <a:prstGeom prst="rect">
            <a:avLst/>
          </a:prstGeom>
          <a:noFill/>
        </p:spPr>
        <p:txBody>
          <a:bodyPr wrap="none" rtlCol="0">
            <a:spAutoFit/>
          </a:bodyPr>
          <a:lstStyle/>
          <a:p>
            <a:pPr algn="r"/>
            <a:r>
              <a:rPr kumimoji="1" lang="ja-JP" altLang="en-US" sz="900" dirty="0" smtClean="0">
                <a:solidFill>
                  <a:schemeClr val="bg1"/>
                </a:solidFill>
                <a:latin typeface="+mn-lt"/>
                <a:ea typeface="+mn-ea"/>
              </a:rPr>
              <a:t>消費者</a:t>
            </a:r>
            <a:endParaRPr kumimoji="1"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a:solidFill>
                <a:schemeClr val="bg1"/>
              </a:solidFill>
              <a:latin typeface="+mn-lt"/>
              <a:ea typeface="+mn-ea"/>
            </a:endParaRPr>
          </a:p>
          <a:p>
            <a:pPr algn="r"/>
            <a:r>
              <a:rPr kumimoji="1" lang="ja-JP" altLang="en-US" sz="900" dirty="0" smtClean="0">
                <a:solidFill>
                  <a:schemeClr val="bg1"/>
                </a:solidFill>
                <a:latin typeface="+mn-lt"/>
                <a:ea typeface="+mn-ea"/>
              </a:rPr>
              <a:t>全社</a:t>
            </a:r>
            <a:endParaRPr kumimoji="1"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a:solidFill>
                <a:schemeClr val="bg1"/>
              </a:solidFill>
              <a:latin typeface="+mn-lt"/>
              <a:ea typeface="+mn-ea"/>
            </a:endParaRPr>
          </a:p>
          <a:p>
            <a:pPr algn="r"/>
            <a:r>
              <a:rPr kumimoji="1" lang="ja-JP" altLang="en-US" sz="900" dirty="0" smtClean="0">
                <a:solidFill>
                  <a:schemeClr val="bg1"/>
                </a:solidFill>
                <a:latin typeface="+mn-lt"/>
                <a:ea typeface="+mn-ea"/>
              </a:rPr>
              <a:t>部門</a:t>
            </a:r>
            <a:endParaRPr kumimoji="1"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smtClean="0">
              <a:solidFill>
                <a:schemeClr val="bg1"/>
              </a:solidFill>
              <a:latin typeface="+mn-lt"/>
              <a:ea typeface="+mn-ea"/>
            </a:endParaRPr>
          </a:p>
          <a:p>
            <a:pPr algn="r"/>
            <a:endParaRPr lang="en-US" altLang="ja-JP" sz="900" dirty="0">
              <a:solidFill>
                <a:schemeClr val="bg1"/>
              </a:solidFill>
              <a:latin typeface="+mn-lt"/>
              <a:ea typeface="+mn-ea"/>
            </a:endParaRPr>
          </a:p>
          <a:p>
            <a:pPr algn="r"/>
            <a:r>
              <a:rPr lang="ja-JP" altLang="en-US" sz="900" dirty="0">
                <a:solidFill>
                  <a:schemeClr val="bg1"/>
                </a:solidFill>
                <a:latin typeface="+mn-lt"/>
                <a:ea typeface="+mn-ea"/>
              </a:rPr>
              <a:t>グループ</a:t>
            </a:r>
            <a:endParaRPr kumimoji="1" lang="ja-JP" altLang="en-US" sz="900" dirty="0" smtClean="0">
              <a:solidFill>
                <a:schemeClr val="bg1"/>
              </a:solidFill>
              <a:latin typeface="+mn-lt"/>
              <a:ea typeface="+mn-ea"/>
            </a:endParaRPr>
          </a:p>
        </p:txBody>
      </p:sp>
      <p:grpSp>
        <p:nvGrpSpPr>
          <p:cNvPr id="20" name="グループ化 19"/>
          <p:cNvGrpSpPr/>
          <p:nvPr/>
        </p:nvGrpSpPr>
        <p:grpSpPr>
          <a:xfrm>
            <a:off x="1331640" y="1916832"/>
            <a:ext cx="3456384" cy="2304256"/>
            <a:chOff x="5004048" y="1700808"/>
            <a:chExt cx="3456384" cy="2304256"/>
          </a:xfrm>
        </p:grpSpPr>
        <p:cxnSp>
          <p:nvCxnSpPr>
            <p:cNvPr id="6" name="直線コネクタ 5"/>
            <p:cNvCxnSpPr/>
            <p:nvPr/>
          </p:nvCxnSpPr>
          <p:spPr bwMode="auto">
            <a:xfrm>
              <a:off x="5004048" y="4005064"/>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0" name="直線コネクタ 9"/>
            <p:cNvCxnSpPr/>
            <p:nvPr/>
          </p:nvCxnSpPr>
          <p:spPr bwMode="auto">
            <a:xfrm flipV="1">
              <a:off x="5004048"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2" name="直線コネクタ 11"/>
            <p:cNvCxnSpPr/>
            <p:nvPr/>
          </p:nvCxnSpPr>
          <p:spPr bwMode="auto">
            <a:xfrm>
              <a:off x="5004048" y="3429000"/>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3" name="直線コネクタ 12"/>
            <p:cNvCxnSpPr/>
            <p:nvPr/>
          </p:nvCxnSpPr>
          <p:spPr bwMode="auto">
            <a:xfrm>
              <a:off x="5004048" y="2276872"/>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4" name="直線コネクタ 13"/>
            <p:cNvCxnSpPr/>
            <p:nvPr/>
          </p:nvCxnSpPr>
          <p:spPr bwMode="auto">
            <a:xfrm>
              <a:off x="5004048" y="1700808"/>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5" name="直線コネクタ 14"/>
            <p:cNvCxnSpPr/>
            <p:nvPr/>
          </p:nvCxnSpPr>
          <p:spPr bwMode="auto">
            <a:xfrm flipV="1">
              <a:off x="5868144"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6" name="直線コネクタ 15"/>
            <p:cNvCxnSpPr/>
            <p:nvPr/>
          </p:nvCxnSpPr>
          <p:spPr bwMode="auto">
            <a:xfrm flipV="1">
              <a:off x="6732240"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7" name="直線コネクタ 16"/>
            <p:cNvCxnSpPr/>
            <p:nvPr/>
          </p:nvCxnSpPr>
          <p:spPr bwMode="auto">
            <a:xfrm flipV="1">
              <a:off x="7596336"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18" name="直線コネクタ 17"/>
            <p:cNvCxnSpPr/>
            <p:nvPr/>
          </p:nvCxnSpPr>
          <p:spPr bwMode="auto">
            <a:xfrm flipV="1">
              <a:off x="8460432" y="1700808"/>
              <a:ext cx="0" cy="2304256"/>
            </a:xfrm>
            <a:prstGeom prst="line">
              <a:avLst/>
            </a:prstGeom>
            <a:solidFill>
              <a:schemeClr val="bg1"/>
            </a:solidFill>
            <a:ln w="38100" cap="rnd" cmpd="sng" algn="ctr">
              <a:solidFill>
                <a:schemeClr val="bg1"/>
              </a:solidFill>
              <a:prstDash val="solid"/>
              <a:round/>
              <a:headEnd type="none" w="med" len="med"/>
              <a:tailEnd type="none" w="med" len="med"/>
            </a:ln>
            <a:effectLst/>
          </p:spPr>
        </p:cxnSp>
        <p:cxnSp>
          <p:nvCxnSpPr>
            <p:cNvPr id="21" name="直線コネクタ 20"/>
            <p:cNvCxnSpPr/>
            <p:nvPr/>
          </p:nvCxnSpPr>
          <p:spPr bwMode="auto">
            <a:xfrm>
              <a:off x="5004048" y="2852936"/>
              <a:ext cx="3456384" cy="0"/>
            </a:xfrm>
            <a:prstGeom prst="line">
              <a:avLst/>
            </a:prstGeom>
            <a:solidFill>
              <a:schemeClr val="bg1"/>
            </a:solidFill>
            <a:ln w="38100" cap="rnd" cmpd="sng" algn="ctr">
              <a:solidFill>
                <a:schemeClr val="bg1"/>
              </a:solidFill>
              <a:prstDash val="solid"/>
              <a:round/>
              <a:headEnd type="none" w="med" len="med"/>
              <a:tailEnd type="none" w="med" len="med"/>
            </a:ln>
            <a:effectLst/>
          </p:spPr>
        </p:cxnSp>
      </p:grpSp>
      <p:sp>
        <p:nvSpPr>
          <p:cNvPr id="23" name="テキスト ボックス 22"/>
          <p:cNvSpPr txBox="1"/>
          <p:nvPr/>
        </p:nvSpPr>
        <p:spPr>
          <a:xfrm>
            <a:off x="1405040" y="4293096"/>
            <a:ext cx="3512500" cy="230832"/>
          </a:xfrm>
          <a:prstGeom prst="rect">
            <a:avLst/>
          </a:prstGeom>
          <a:noFill/>
        </p:spPr>
        <p:txBody>
          <a:bodyPr wrap="none" rtlCol="0">
            <a:spAutoFit/>
          </a:bodyPr>
          <a:lstStyle/>
          <a:p>
            <a:r>
              <a:rPr kumimoji="1" lang="ja-JP" altLang="en-US" sz="900" dirty="0" smtClean="0">
                <a:solidFill>
                  <a:schemeClr val="bg1"/>
                </a:solidFill>
                <a:latin typeface="+mn-lt"/>
                <a:ea typeface="+mn-ea"/>
              </a:rPr>
              <a:t>コンテンツ　　　データ　　　　 プロセス</a:t>
            </a:r>
            <a:r>
              <a:rPr lang="ja-JP" altLang="en-US" sz="900" dirty="0" smtClean="0">
                <a:solidFill>
                  <a:schemeClr val="bg1"/>
                </a:solidFill>
                <a:latin typeface="+mn-lt"/>
                <a:ea typeface="+mn-ea"/>
              </a:rPr>
              <a:t>　  トランザクション</a:t>
            </a:r>
            <a:endParaRPr kumimoji="1" lang="en-US" altLang="ja-JP" sz="900" dirty="0" smtClean="0">
              <a:solidFill>
                <a:schemeClr val="bg1"/>
              </a:solidFill>
              <a:latin typeface="+mn-lt"/>
              <a:ea typeface="+mn-ea"/>
            </a:endParaRPr>
          </a:p>
        </p:txBody>
      </p:sp>
      <p:sp>
        <p:nvSpPr>
          <p:cNvPr id="24" name="テキスト ボックス 23"/>
          <p:cNvSpPr txBox="1"/>
          <p:nvPr/>
        </p:nvSpPr>
        <p:spPr>
          <a:xfrm>
            <a:off x="2275002" y="4509120"/>
            <a:ext cx="1569660" cy="230832"/>
          </a:xfrm>
          <a:prstGeom prst="rect">
            <a:avLst/>
          </a:prstGeom>
          <a:noFill/>
        </p:spPr>
        <p:txBody>
          <a:bodyPr wrap="none" rtlCol="0">
            <a:spAutoFit/>
          </a:bodyPr>
          <a:lstStyle/>
          <a:p>
            <a:r>
              <a:rPr kumimoji="1" lang="ja-JP" altLang="en-US" sz="900" dirty="0" smtClean="0">
                <a:solidFill>
                  <a:schemeClr val="bg1"/>
                </a:solidFill>
                <a:latin typeface="+mn-lt"/>
                <a:ea typeface="+mn-ea"/>
              </a:rPr>
              <a:t>アプリケーションのタイプ</a:t>
            </a:r>
            <a:endParaRPr kumimoji="1" lang="en-US" altLang="ja-JP" sz="900" dirty="0" smtClean="0">
              <a:solidFill>
                <a:schemeClr val="bg1"/>
              </a:solidFill>
              <a:latin typeface="+mn-lt"/>
              <a:ea typeface="+mn-ea"/>
            </a:endParaRPr>
          </a:p>
        </p:txBody>
      </p:sp>
      <p:sp>
        <p:nvSpPr>
          <p:cNvPr id="25" name="テキスト ボックス 24"/>
          <p:cNvSpPr txBox="1"/>
          <p:nvPr/>
        </p:nvSpPr>
        <p:spPr>
          <a:xfrm rot="16200000">
            <a:off x="159369" y="2953544"/>
            <a:ext cx="1107996" cy="230832"/>
          </a:xfrm>
          <a:prstGeom prst="rect">
            <a:avLst/>
          </a:prstGeom>
          <a:noFill/>
        </p:spPr>
        <p:txBody>
          <a:bodyPr wrap="none" rtlCol="0">
            <a:spAutoFit/>
          </a:bodyPr>
          <a:lstStyle/>
          <a:p>
            <a:r>
              <a:rPr kumimoji="1" lang="ja-JP" altLang="en-US" sz="900" dirty="0" smtClean="0">
                <a:solidFill>
                  <a:schemeClr val="bg1"/>
                </a:solidFill>
                <a:latin typeface="+mn-lt"/>
                <a:ea typeface="+mn-ea"/>
              </a:rPr>
              <a:t>ユーザーのタイプ</a:t>
            </a:r>
            <a:endParaRPr kumimoji="1" lang="en-US" altLang="ja-JP" sz="900" dirty="0" smtClean="0">
              <a:solidFill>
                <a:schemeClr val="bg1"/>
              </a:solidFill>
              <a:latin typeface="+mn-lt"/>
              <a:ea typeface="+mn-ea"/>
            </a:endParaRPr>
          </a:p>
        </p:txBody>
      </p:sp>
      <p:sp>
        <p:nvSpPr>
          <p:cNvPr id="22" name="正方形/長方形 21"/>
          <p:cNvSpPr/>
          <p:nvPr/>
        </p:nvSpPr>
        <p:spPr bwMode="auto">
          <a:xfrm>
            <a:off x="1907704" y="2420888"/>
            <a:ext cx="2290647" cy="1512168"/>
          </a:xfrm>
          <a:prstGeom prst="rect">
            <a:avLst/>
          </a:prstGeom>
          <a:solidFill>
            <a:schemeClr val="accent2">
              <a:alpha val="80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ja-JP" altLang="en-US" sz="1400" b="0" i="0" u="none" strike="noStrike" cap="none" normalizeH="0" smtClean="0">
              <a:ln>
                <a:noFill/>
              </a:ln>
              <a:effectLst/>
              <a:latin typeface="+mn-lt"/>
              <a:ea typeface="+mn-ea"/>
            </a:endParaRPr>
          </a:p>
        </p:txBody>
      </p:sp>
      <p:sp>
        <p:nvSpPr>
          <p:cNvPr id="26" name="正方形/長方形 25"/>
          <p:cNvSpPr/>
          <p:nvPr/>
        </p:nvSpPr>
        <p:spPr bwMode="auto">
          <a:xfrm>
            <a:off x="467544" y="4941168"/>
            <a:ext cx="4648571" cy="661871"/>
          </a:xfrm>
          <a:prstGeom prst="rect">
            <a:avLst/>
          </a:prstGeom>
          <a:solidFill>
            <a:schemeClr val="accent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2400" b="0" i="0" u="none" strike="noStrike" cap="none" normalizeH="0" dirty="0" smtClean="0">
                <a:ln>
                  <a:noFill/>
                </a:ln>
                <a:solidFill>
                  <a:schemeClr val="bg1"/>
                </a:solidFill>
                <a:effectLst/>
                <a:latin typeface="+mn-lt"/>
                <a:ea typeface="+mn-ea"/>
              </a:rPr>
              <a:t>Excel </a:t>
            </a:r>
            <a:r>
              <a:rPr kumimoji="0" lang="ja-JP" altLang="en-US" sz="2400" b="0" i="0" u="none" strike="noStrike" cap="none" normalizeH="0" dirty="0" smtClean="0">
                <a:ln>
                  <a:noFill/>
                </a:ln>
                <a:solidFill>
                  <a:schemeClr val="bg1"/>
                </a:solidFill>
                <a:effectLst/>
                <a:latin typeface="+mn-lt"/>
                <a:ea typeface="+mn-ea"/>
              </a:rPr>
              <a:t>以上、全社システム以下</a:t>
            </a:r>
          </a:p>
        </p:txBody>
      </p:sp>
      <p:sp>
        <p:nvSpPr>
          <p:cNvPr id="27" name="正方形/長方形 26"/>
          <p:cNvSpPr/>
          <p:nvPr/>
        </p:nvSpPr>
        <p:spPr bwMode="auto">
          <a:xfrm>
            <a:off x="5292080" y="1556792"/>
            <a:ext cx="3384376" cy="1165927"/>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pPr>
            <a:r>
              <a:rPr kumimoji="0" lang="ja-JP" altLang="en-US" sz="1600" dirty="0">
                <a:solidFill>
                  <a:schemeClr val="bg1"/>
                </a:solidFill>
              </a:rPr>
              <a:t>全社規模の基幹システムであればコストをかけてシステムを開発できる</a:t>
            </a:r>
          </a:p>
        </p:txBody>
      </p:sp>
      <p:sp>
        <p:nvSpPr>
          <p:cNvPr id="29" name="正方形/長方形 28"/>
          <p:cNvSpPr/>
          <p:nvPr/>
        </p:nvSpPr>
        <p:spPr bwMode="auto">
          <a:xfrm>
            <a:off x="5292080" y="2794727"/>
            <a:ext cx="3384376" cy="2808312"/>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r>
              <a:rPr lang="ja-JP" altLang="en-US" sz="1600" dirty="0">
                <a:solidFill>
                  <a:schemeClr val="bg1"/>
                </a:solidFill>
              </a:rPr>
              <a:t>部門レベルでは、コストをかけられない一方で変化の速度が速いため、改修が頻繁に起こるため、</a:t>
            </a:r>
            <a:r>
              <a:rPr lang="en-US" altLang="ja-JP" sz="1600" dirty="0">
                <a:solidFill>
                  <a:schemeClr val="bg1"/>
                </a:solidFill>
              </a:rPr>
              <a:t>IT</a:t>
            </a:r>
            <a:r>
              <a:rPr lang="ja-JP" altLang="en-US" sz="1600" dirty="0">
                <a:solidFill>
                  <a:schemeClr val="bg1"/>
                </a:solidFill>
              </a:rPr>
              <a:t>部門も</a:t>
            </a:r>
            <a:r>
              <a:rPr lang="en-US" altLang="ja-JP" sz="1600" dirty="0" err="1">
                <a:solidFill>
                  <a:schemeClr val="bg1"/>
                </a:solidFill>
              </a:rPr>
              <a:t>SIer</a:t>
            </a:r>
            <a:r>
              <a:rPr lang="ja-JP" altLang="en-US" sz="1600" dirty="0">
                <a:solidFill>
                  <a:schemeClr val="bg1"/>
                </a:solidFill>
              </a:rPr>
              <a:t>も対応しにくい。</a:t>
            </a:r>
            <a:endParaRPr lang="en-US" altLang="ja-JP" sz="1600" dirty="0">
              <a:solidFill>
                <a:schemeClr val="bg1"/>
              </a:solidFill>
            </a:endParaRPr>
          </a:p>
          <a:p>
            <a:r>
              <a:rPr lang="ja-JP" altLang="en-US" sz="1600" dirty="0">
                <a:solidFill>
                  <a:schemeClr val="bg1"/>
                </a:solidFill>
              </a:rPr>
              <a:t>このためユーザーが自分で作る必要があるが、一から作るのは大変なため、何からのツールが必要。</a:t>
            </a:r>
            <a:endParaRPr lang="en-US" altLang="ja-JP" sz="1600" dirty="0">
              <a:solidFill>
                <a:schemeClr val="bg1"/>
              </a:solidFill>
            </a:endParaRPr>
          </a:p>
          <a:p>
            <a:endParaRPr lang="en-US" altLang="ja-JP" sz="1600" dirty="0">
              <a:solidFill>
                <a:schemeClr val="bg1"/>
              </a:solidFill>
            </a:endParaRPr>
          </a:p>
          <a:p>
            <a:r>
              <a:rPr lang="ja-JP" altLang="en-US" sz="1600" dirty="0" smtClean="0">
                <a:solidFill>
                  <a:schemeClr val="bg1"/>
                </a:solidFill>
              </a:rPr>
              <a:t>→ </a:t>
            </a:r>
            <a:r>
              <a:rPr lang="en-US" altLang="ja-JP" sz="1600" dirty="0" smtClean="0">
                <a:solidFill>
                  <a:schemeClr val="bg1"/>
                </a:solidFill>
              </a:rPr>
              <a:t>Notes</a:t>
            </a:r>
            <a:r>
              <a:rPr lang="ja-JP" altLang="en-US" sz="1600" dirty="0" smtClean="0">
                <a:solidFill>
                  <a:schemeClr val="bg1"/>
                </a:solidFill>
              </a:rPr>
              <a:t>のマクロ</a:t>
            </a:r>
            <a:endParaRPr lang="en-US" altLang="ja-JP" sz="1600" dirty="0">
              <a:solidFill>
                <a:schemeClr val="bg1"/>
              </a:solidFill>
            </a:endParaRPr>
          </a:p>
          <a:p>
            <a:r>
              <a:rPr lang="ja-JP" altLang="en-US" sz="1600" dirty="0" smtClean="0">
                <a:solidFill>
                  <a:schemeClr val="bg1"/>
                </a:solidFill>
              </a:rPr>
              <a:t>→ </a:t>
            </a:r>
            <a:r>
              <a:rPr lang="en-US" altLang="ja-JP" sz="1600" dirty="0" smtClean="0">
                <a:solidFill>
                  <a:schemeClr val="bg1"/>
                </a:solidFill>
              </a:rPr>
              <a:t>Excel/Access</a:t>
            </a:r>
            <a:endParaRPr lang="en-US" altLang="ja-JP" sz="1600" dirty="0">
              <a:solidFill>
                <a:schemeClr val="bg1"/>
              </a:solidFill>
            </a:endParaRPr>
          </a:p>
        </p:txBody>
      </p:sp>
    </p:spTree>
    <p:extLst>
      <p:ext uri="{BB962C8B-B14F-4D97-AF65-F5344CB8AC3E}">
        <p14:creationId xmlns:p14="http://schemas.microsoft.com/office/powerpoint/2010/main" val="48945493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p:cTn id="7" dur="500" fill="hold"/>
                                        <p:tgtEl>
                                          <p:spTgt spid="22"/>
                                        </p:tgtEl>
                                        <p:attrNameLst>
                                          <p:attrName>ppt_w</p:attrName>
                                        </p:attrNameLst>
                                      </p:cBhvr>
                                      <p:tavLst>
                                        <p:tav tm="0">
                                          <p:val>
                                            <p:fltVal val="0"/>
                                          </p:val>
                                        </p:tav>
                                        <p:tav tm="100000">
                                          <p:val>
                                            <p:strVal val="#ppt_w"/>
                                          </p:val>
                                        </p:tav>
                                      </p:tavLst>
                                    </p:anim>
                                    <p:anim calcmode="lin" valueType="num">
                                      <p:cBhvr>
                                        <p:cTn id="8" dur="500" fill="hold"/>
                                        <p:tgtEl>
                                          <p:spTgt spid="22"/>
                                        </p:tgtEl>
                                        <p:attrNameLst>
                                          <p:attrName>ppt_h</p:attrName>
                                        </p:attrNameLst>
                                      </p:cBhvr>
                                      <p:tavLst>
                                        <p:tav tm="0">
                                          <p:val>
                                            <p:fltVal val="0"/>
                                          </p:val>
                                        </p:tav>
                                        <p:tav tm="100000">
                                          <p:val>
                                            <p:strVal val="#ppt_h"/>
                                          </p:val>
                                        </p:tav>
                                      </p:tavLst>
                                    </p:anim>
                                    <p:animEffect transition="in" filter="fade">
                                      <p:cBhvr>
                                        <p:cTn id="9" dur="500"/>
                                        <p:tgtEl>
                                          <p:spTgt spid="22"/>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6"/>
                                        </p:tgtEl>
                                        <p:attrNameLst>
                                          <p:attrName>style.visibility</p:attrName>
                                        </p:attrNameLst>
                                      </p:cBhvr>
                                      <p:to>
                                        <p:strVal val="visible"/>
                                      </p:to>
                                    </p:set>
                                    <p:anim calcmode="lin" valueType="num">
                                      <p:cBhvr additive="base">
                                        <p:cTn id="14" dur="500" fill="hold"/>
                                        <p:tgtEl>
                                          <p:spTgt spid="26"/>
                                        </p:tgtEl>
                                        <p:attrNameLst>
                                          <p:attrName>ppt_x</p:attrName>
                                        </p:attrNameLst>
                                      </p:cBhvr>
                                      <p:tavLst>
                                        <p:tav tm="0">
                                          <p:val>
                                            <p:strVal val="#ppt_x"/>
                                          </p:val>
                                        </p:tav>
                                        <p:tav tm="100000">
                                          <p:val>
                                            <p:strVal val="#ppt_x"/>
                                          </p:val>
                                        </p:tav>
                                      </p:tavLst>
                                    </p:anim>
                                    <p:anim calcmode="lin" valueType="num">
                                      <p:cBhvr additive="base">
                                        <p:cTn id="15"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27"/>
                                        </p:tgtEl>
                                        <p:attrNameLst>
                                          <p:attrName>style.visibility</p:attrName>
                                        </p:attrNameLst>
                                      </p:cBhvr>
                                      <p:to>
                                        <p:strVal val="visible"/>
                                      </p:to>
                                    </p:set>
                                    <p:anim calcmode="lin" valueType="num">
                                      <p:cBhvr>
                                        <p:cTn id="20" dur="500" fill="hold"/>
                                        <p:tgtEl>
                                          <p:spTgt spid="27"/>
                                        </p:tgtEl>
                                        <p:attrNameLst>
                                          <p:attrName>ppt_w</p:attrName>
                                        </p:attrNameLst>
                                      </p:cBhvr>
                                      <p:tavLst>
                                        <p:tav tm="0">
                                          <p:val>
                                            <p:fltVal val="0"/>
                                          </p:val>
                                        </p:tav>
                                        <p:tav tm="100000">
                                          <p:val>
                                            <p:strVal val="#ppt_w"/>
                                          </p:val>
                                        </p:tav>
                                      </p:tavLst>
                                    </p:anim>
                                    <p:anim calcmode="lin" valueType="num">
                                      <p:cBhvr>
                                        <p:cTn id="21" dur="500" fill="hold"/>
                                        <p:tgtEl>
                                          <p:spTgt spid="27"/>
                                        </p:tgtEl>
                                        <p:attrNameLst>
                                          <p:attrName>ppt_h</p:attrName>
                                        </p:attrNameLst>
                                      </p:cBhvr>
                                      <p:tavLst>
                                        <p:tav tm="0">
                                          <p:val>
                                            <p:fltVal val="0"/>
                                          </p:val>
                                        </p:tav>
                                        <p:tav tm="100000">
                                          <p:val>
                                            <p:strVal val="#ppt_h"/>
                                          </p:val>
                                        </p:tav>
                                      </p:tavLst>
                                    </p:anim>
                                    <p:animEffect transition="in" filter="fade">
                                      <p:cBhvr>
                                        <p:cTn id="22" dur="500"/>
                                        <p:tgtEl>
                                          <p:spTgt spid="27"/>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grpId="0" nodeType="clickEffect">
                                  <p:stCondLst>
                                    <p:cond delay="0"/>
                                  </p:stCondLst>
                                  <p:childTnLst>
                                    <p:set>
                                      <p:cBhvr>
                                        <p:cTn id="26" dur="1" fill="hold">
                                          <p:stCondLst>
                                            <p:cond delay="0"/>
                                          </p:stCondLst>
                                        </p:cTn>
                                        <p:tgtEl>
                                          <p:spTgt spid="29"/>
                                        </p:tgtEl>
                                        <p:attrNameLst>
                                          <p:attrName>style.visibility</p:attrName>
                                        </p:attrNameLst>
                                      </p:cBhvr>
                                      <p:to>
                                        <p:strVal val="visible"/>
                                      </p:to>
                                    </p:set>
                                    <p:anim calcmode="lin" valueType="num">
                                      <p:cBhvr>
                                        <p:cTn id="27" dur="500" fill="hold"/>
                                        <p:tgtEl>
                                          <p:spTgt spid="29"/>
                                        </p:tgtEl>
                                        <p:attrNameLst>
                                          <p:attrName>ppt_w</p:attrName>
                                        </p:attrNameLst>
                                      </p:cBhvr>
                                      <p:tavLst>
                                        <p:tav tm="0">
                                          <p:val>
                                            <p:fltVal val="0"/>
                                          </p:val>
                                        </p:tav>
                                        <p:tav tm="100000">
                                          <p:val>
                                            <p:strVal val="#ppt_w"/>
                                          </p:val>
                                        </p:tav>
                                      </p:tavLst>
                                    </p:anim>
                                    <p:anim calcmode="lin" valueType="num">
                                      <p:cBhvr>
                                        <p:cTn id="28" dur="500" fill="hold"/>
                                        <p:tgtEl>
                                          <p:spTgt spid="29"/>
                                        </p:tgtEl>
                                        <p:attrNameLst>
                                          <p:attrName>ppt_h</p:attrName>
                                        </p:attrNameLst>
                                      </p:cBhvr>
                                      <p:tavLst>
                                        <p:tav tm="0">
                                          <p:val>
                                            <p:fltVal val="0"/>
                                          </p:val>
                                        </p:tav>
                                        <p:tav tm="100000">
                                          <p:val>
                                            <p:strVal val="#ppt_h"/>
                                          </p:val>
                                        </p:tav>
                                      </p:tavLst>
                                    </p:anim>
                                    <p:animEffect transition="in" filter="fade">
                                      <p:cBhvr>
                                        <p:cTn id="29"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26" grpId="0" animBg="1"/>
      <p:bldP spid="27" grpId="0" animBg="1"/>
      <p:bldP spid="2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アプリ開発基盤としての </a:t>
            </a:r>
            <a:r>
              <a:rPr kumimoji="1" lang="en-US" altLang="ja-JP" dirty="0" smtClean="0"/>
              <a:t>Lotus Notes</a:t>
            </a:r>
            <a:endParaRPr kumimoji="1" lang="ja-JP" altLang="en-US" dirty="0"/>
          </a:p>
        </p:txBody>
      </p:sp>
      <p:sp>
        <p:nvSpPr>
          <p:cNvPr id="4" name="角丸四角形 3"/>
          <p:cNvSpPr/>
          <p:nvPr/>
        </p:nvSpPr>
        <p:spPr bwMode="auto">
          <a:xfrm>
            <a:off x="395536" y="1124744"/>
            <a:ext cx="8364063" cy="720080"/>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dirty="0" smtClean="0">
                <a:solidFill>
                  <a:schemeClr val="bg1"/>
                </a:solidFill>
                <a:latin typeface="+mn-lt"/>
                <a:ea typeface="+mn-ea"/>
              </a:rPr>
              <a:t>グループウェア＝グループ内</a:t>
            </a:r>
            <a:r>
              <a:rPr lang="ja-JP" altLang="en-US" dirty="0">
                <a:solidFill>
                  <a:schemeClr val="bg1"/>
                </a:solidFill>
                <a:latin typeface="+mn-lt"/>
                <a:ea typeface="+mn-ea"/>
              </a:rPr>
              <a:t>での情報共有、コミュニケーション、コラボレーションを支援するソフトウェアスイート</a:t>
            </a:r>
            <a:endParaRPr lang="en-US" altLang="ja-JP" dirty="0">
              <a:solidFill>
                <a:schemeClr val="bg1"/>
              </a:solidFill>
              <a:latin typeface="+mn-lt"/>
              <a:ea typeface="+mn-ea"/>
            </a:endParaRPr>
          </a:p>
        </p:txBody>
      </p:sp>
      <p:sp>
        <p:nvSpPr>
          <p:cNvPr id="10" name="角丸四角形 9"/>
          <p:cNvSpPr/>
          <p:nvPr/>
        </p:nvSpPr>
        <p:spPr bwMode="auto">
          <a:xfrm>
            <a:off x="3706789" y="1988840"/>
            <a:ext cx="5052810" cy="2088232"/>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ja-JP" altLang="en-US" sz="1600">
                <a:solidFill>
                  <a:schemeClr val="bg1"/>
                </a:solidFill>
                <a:latin typeface="+mn-lt"/>
                <a:ea typeface="+mn-ea"/>
              </a:rPr>
              <a:t>様々なコミュニケーション機能をワンパッケージ化</a:t>
            </a:r>
            <a:endParaRPr lang="en-US" altLang="ja-JP" sz="1600">
              <a:solidFill>
                <a:schemeClr val="bg1"/>
              </a:solidFill>
              <a:latin typeface="+mn-lt"/>
              <a:ea typeface="+mn-ea"/>
            </a:endParaRPr>
          </a:p>
        </p:txBody>
      </p:sp>
      <p:sp>
        <p:nvSpPr>
          <p:cNvPr id="5" name="角丸四角形 4"/>
          <p:cNvSpPr/>
          <p:nvPr/>
        </p:nvSpPr>
        <p:spPr bwMode="auto">
          <a:xfrm>
            <a:off x="4670424" y="2441141"/>
            <a:ext cx="1440160" cy="648072"/>
          </a:xfrm>
          <a:prstGeom prst="roundRect">
            <a:avLst>
              <a:gd name="adj" fmla="val 0"/>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lang="ja-JP" altLang="en-US" sz="1600">
                <a:solidFill>
                  <a:schemeClr val="bg1"/>
                </a:solidFill>
              </a:rPr>
              <a:t>電子メール</a:t>
            </a:r>
            <a:endParaRPr lang="ja-JP" altLang="en-US" sz="1600" dirty="0">
              <a:solidFill>
                <a:schemeClr val="bg1"/>
              </a:solidFill>
            </a:endParaRPr>
          </a:p>
        </p:txBody>
      </p:sp>
      <p:sp>
        <p:nvSpPr>
          <p:cNvPr id="6" name="角丸四角形 5"/>
          <p:cNvSpPr/>
          <p:nvPr/>
        </p:nvSpPr>
        <p:spPr bwMode="auto">
          <a:xfrm>
            <a:off x="7092281" y="3212976"/>
            <a:ext cx="1440160" cy="648072"/>
          </a:xfrm>
          <a:prstGeom prst="roundRect">
            <a:avLst>
              <a:gd name="adj" fmla="val 0"/>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lang="en-US" altLang="ja-JP" sz="1600" dirty="0">
                <a:solidFill>
                  <a:schemeClr val="bg1"/>
                </a:solidFill>
              </a:rPr>
              <a:t>BBS</a:t>
            </a:r>
          </a:p>
          <a:p>
            <a:pPr algn="ctr">
              <a:spcBef>
                <a:spcPts val="0"/>
              </a:spcBef>
            </a:pPr>
            <a:r>
              <a:rPr lang="ja-JP" altLang="en-US" sz="1600" dirty="0">
                <a:solidFill>
                  <a:schemeClr val="bg1"/>
                </a:solidFill>
              </a:rPr>
              <a:t>電子会議室</a:t>
            </a:r>
          </a:p>
        </p:txBody>
      </p:sp>
      <p:sp>
        <p:nvSpPr>
          <p:cNvPr id="7" name="角丸四角形 6"/>
          <p:cNvSpPr/>
          <p:nvPr/>
        </p:nvSpPr>
        <p:spPr bwMode="auto">
          <a:xfrm>
            <a:off x="3923929" y="3195448"/>
            <a:ext cx="1440160" cy="648072"/>
          </a:xfrm>
          <a:prstGeom prst="roundRect">
            <a:avLst>
              <a:gd name="adj" fmla="val 0"/>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lang="ja-JP" altLang="en-US" sz="1600">
                <a:solidFill>
                  <a:schemeClr val="bg1"/>
                </a:solidFill>
              </a:rPr>
              <a:t>ライブラリ</a:t>
            </a:r>
            <a:endParaRPr lang="ja-JP" altLang="en-US" sz="1600" dirty="0">
              <a:solidFill>
                <a:schemeClr val="bg1"/>
              </a:solidFill>
            </a:endParaRPr>
          </a:p>
        </p:txBody>
      </p:sp>
      <p:sp>
        <p:nvSpPr>
          <p:cNvPr id="8" name="角丸四角形 7"/>
          <p:cNvSpPr/>
          <p:nvPr/>
        </p:nvSpPr>
        <p:spPr bwMode="auto">
          <a:xfrm>
            <a:off x="6312769" y="2441141"/>
            <a:ext cx="1440160" cy="648072"/>
          </a:xfrm>
          <a:prstGeom prst="roundRect">
            <a:avLst>
              <a:gd name="adj" fmla="val 0"/>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spcBef>
                <a:spcPts val="0"/>
              </a:spcBef>
            </a:pPr>
            <a:r>
              <a:rPr lang="ja-JP" altLang="en-US" sz="1600">
                <a:solidFill>
                  <a:schemeClr val="bg1"/>
                </a:solidFill>
              </a:rPr>
              <a:t>スケジューラ</a:t>
            </a:r>
            <a:endParaRPr lang="ja-JP" altLang="en-US" sz="1600" dirty="0">
              <a:solidFill>
                <a:schemeClr val="bg1"/>
              </a:solidFill>
            </a:endParaRPr>
          </a:p>
        </p:txBody>
      </p:sp>
      <p:sp>
        <p:nvSpPr>
          <p:cNvPr id="9" name="角丸四角形 8"/>
          <p:cNvSpPr/>
          <p:nvPr/>
        </p:nvSpPr>
        <p:spPr bwMode="auto">
          <a:xfrm>
            <a:off x="5508105" y="3195448"/>
            <a:ext cx="1440160" cy="648072"/>
          </a:xfrm>
          <a:prstGeom prst="roundRect">
            <a:avLst>
              <a:gd name="adj" fmla="val 0"/>
            </a:avLst>
          </a:prstGeom>
          <a:solidFill>
            <a:srgbClr val="4168A7"/>
          </a:solidFill>
          <a:ln>
            <a:headEnd type="none" w="med" len="med"/>
            <a:tailEnd type="none" w="med" len="med"/>
          </a:ln>
          <a:effectLst/>
          <a:scene3d>
            <a:camera prst="orthographicFront">
              <a:rot lat="0" lon="0" rev="0"/>
            </a:camera>
            <a:lightRig rig="threePt" dir="t">
              <a:rot lat="0" lon="0" rev="1200000"/>
            </a:lightRig>
          </a:scene3d>
          <a:sp3d/>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rtlCol="0" anchor="ctr" anchorCtr="0" compatLnSpc="1">
            <a:prstTxWarp prst="textNoShape">
              <a:avLst/>
            </a:prstTxWarp>
          </a:bodyPr>
          <a:lstStyle/>
          <a:p>
            <a:pPr algn="ctr"/>
            <a:r>
              <a:rPr lang="ja-JP" altLang="en-US" sz="1600" dirty="0">
                <a:solidFill>
                  <a:schemeClr val="bg1"/>
                </a:solidFill>
              </a:rPr>
              <a:t>ワークフロー</a:t>
            </a:r>
          </a:p>
          <a:p>
            <a:pPr algn="ctr"/>
            <a:r>
              <a:rPr lang="ja-JP" altLang="en-US" sz="1600" dirty="0">
                <a:solidFill>
                  <a:schemeClr val="bg1"/>
                </a:solidFill>
              </a:rPr>
              <a:t>（電子決裁）</a:t>
            </a:r>
          </a:p>
        </p:txBody>
      </p:sp>
      <p:sp>
        <p:nvSpPr>
          <p:cNvPr id="11" name="角丸四角形 10"/>
          <p:cNvSpPr/>
          <p:nvPr/>
        </p:nvSpPr>
        <p:spPr bwMode="auto">
          <a:xfrm>
            <a:off x="419573" y="1988840"/>
            <a:ext cx="2136204" cy="864096"/>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ja-JP" altLang="en-US" sz="1600" dirty="0">
                <a:solidFill>
                  <a:schemeClr val="bg1"/>
                </a:solidFill>
                <a:latin typeface="+mn-lt"/>
                <a:ea typeface="+mn-ea"/>
              </a:rPr>
              <a:t>グループウェアのアイデアは</a:t>
            </a:r>
            <a:r>
              <a:rPr lang="en-US" altLang="ja-JP" sz="1600" dirty="0">
                <a:solidFill>
                  <a:schemeClr val="bg1"/>
                </a:solidFill>
                <a:latin typeface="+mn-lt"/>
                <a:ea typeface="+mn-ea"/>
              </a:rPr>
              <a:t>1960</a:t>
            </a:r>
            <a:r>
              <a:rPr lang="ja-JP" altLang="en-US" sz="1600" dirty="0">
                <a:solidFill>
                  <a:schemeClr val="bg1"/>
                </a:solidFill>
                <a:latin typeface="+mn-lt"/>
                <a:ea typeface="+mn-ea"/>
              </a:rPr>
              <a:t>年代末からあった</a:t>
            </a:r>
            <a:endParaRPr lang="en-US" altLang="ja-JP" sz="1600" dirty="0">
              <a:solidFill>
                <a:schemeClr val="bg1"/>
              </a:solidFill>
              <a:latin typeface="+mn-lt"/>
              <a:ea typeface="+mn-ea"/>
            </a:endParaRPr>
          </a:p>
        </p:txBody>
      </p:sp>
      <p:sp>
        <p:nvSpPr>
          <p:cNvPr id="12" name="角丸四角形 11"/>
          <p:cNvSpPr/>
          <p:nvPr/>
        </p:nvSpPr>
        <p:spPr bwMode="auto">
          <a:xfrm>
            <a:off x="419573" y="2924944"/>
            <a:ext cx="2136204" cy="1152128"/>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altLang="ja-JP" sz="1600" dirty="0">
                <a:solidFill>
                  <a:schemeClr val="bg1"/>
                </a:solidFill>
                <a:latin typeface="+mn-lt"/>
                <a:ea typeface="+mn-ea"/>
              </a:rPr>
              <a:t>PC</a:t>
            </a:r>
            <a:r>
              <a:rPr lang="ja-JP" altLang="en-US" sz="1600" dirty="0">
                <a:solidFill>
                  <a:schemeClr val="bg1"/>
                </a:solidFill>
                <a:latin typeface="+mn-lt"/>
                <a:ea typeface="+mn-ea"/>
              </a:rPr>
              <a:t>の普及により情報量が増大し、情報の効率的共有へのニーズが増した</a:t>
            </a:r>
            <a:endParaRPr lang="en-US" altLang="ja-JP" sz="1600" dirty="0">
              <a:solidFill>
                <a:schemeClr val="bg1"/>
              </a:solidFill>
              <a:latin typeface="+mn-lt"/>
              <a:ea typeface="+mn-ea"/>
            </a:endParaRPr>
          </a:p>
        </p:txBody>
      </p:sp>
      <p:sp>
        <p:nvSpPr>
          <p:cNvPr id="13" name="右矢印 12"/>
          <p:cNvSpPr/>
          <p:nvPr/>
        </p:nvSpPr>
        <p:spPr bwMode="auto">
          <a:xfrm>
            <a:off x="2627785" y="2456892"/>
            <a:ext cx="1008112" cy="1152128"/>
          </a:xfrm>
          <a:prstGeom prst="rightArrow">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endParaRPr lang="ja-JP" altLang="en-US">
              <a:solidFill>
                <a:schemeClr val="bg1"/>
              </a:solidFill>
              <a:latin typeface="+mn-lt"/>
              <a:ea typeface="+mn-ea"/>
            </a:endParaRPr>
          </a:p>
        </p:txBody>
      </p:sp>
      <p:grpSp>
        <p:nvGrpSpPr>
          <p:cNvPr id="14" name="グループ化 13"/>
          <p:cNvGrpSpPr/>
          <p:nvPr/>
        </p:nvGrpSpPr>
        <p:grpSpPr>
          <a:xfrm>
            <a:off x="395537" y="4270966"/>
            <a:ext cx="6834027" cy="742950"/>
            <a:chOff x="395537" y="4270966"/>
            <a:chExt cx="6834027" cy="74295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4270966"/>
              <a:ext cx="2714625" cy="742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テキスト ボックス 14"/>
            <p:cNvSpPr txBox="1"/>
            <p:nvPr/>
          </p:nvSpPr>
          <p:spPr>
            <a:xfrm>
              <a:off x="3059833" y="4411608"/>
              <a:ext cx="4169731" cy="461665"/>
            </a:xfrm>
            <a:prstGeom prst="rect">
              <a:avLst/>
            </a:prstGeom>
            <a:noFill/>
          </p:spPr>
          <p:txBody>
            <a:bodyPr wrap="none" rtlCol="0">
              <a:spAutoFit/>
            </a:bodyPr>
            <a:lstStyle/>
            <a:p>
              <a:pPr algn="ctr"/>
              <a:r>
                <a:rPr lang="en-US" altLang="ja-JP" sz="2400" dirty="0">
                  <a:latin typeface="+mn-lt"/>
                  <a:ea typeface="+mn-ea"/>
                </a:rPr>
                <a:t>(1989)</a:t>
              </a:r>
              <a:r>
                <a:rPr lang="ja-JP" altLang="en-US" sz="2400" dirty="0" smtClean="0">
                  <a:latin typeface="+mn-lt"/>
                  <a:ea typeface="+mn-ea"/>
                </a:rPr>
                <a:t>＝インターネット直前</a:t>
              </a:r>
              <a:endParaRPr lang="ja-JP" altLang="en-US" sz="2400" dirty="0">
                <a:latin typeface="+mn-lt"/>
                <a:ea typeface="+mn-ea"/>
              </a:endParaRPr>
            </a:p>
          </p:txBody>
        </p:sp>
      </p:grpSp>
      <p:sp>
        <p:nvSpPr>
          <p:cNvPr id="17" name="角丸四角形 16"/>
          <p:cNvSpPr/>
          <p:nvPr/>
        </p:nvSpPr>
        <p:spPr bwMode="auto">
          <a:xfrm>
            <a:off x="419573" y="5157192"/>
            <a:ext cx="2136204" cy="1152128"/>
          </a:xfrm>
          <a:prstGeom prst="roundRect">
            <a:avLst>
              <a:gd name="adj" fmla="val 0"/>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dirty="0" smtClean="0">
                <a:solidFill>
                  <a:schemeClr val="bg1"/>
                </a:solidFill>
                <a:latin typeface="+mn-lt"/>
                <a:ea typeface="+mn-ea"/>
              </a:rPr>
              <a:t>当時</a:t>
            </a:r>
            <a:r>
              <a:rPr lang="en-US" altLang="ja-JP" dirty="0" smtClean="0">
                <a:solidFill>
                  <a:schemeClr val="bg1"/>
                </a:solidFill>
                <a:latin typeface="+mn-lt"/>
                <a:ea typeface="+mn-ea"/>
              </a:rPr>
              <a:t>Lotus </a:t>
            </a:r>
            <a:r>
              <a:rPr lang="en-US" altLang="ja-JP" dirty="0">
                <a:solidFill>
                  <a:schemeClr val="bg1"/>
                </a:solidFill>
                <a:latin typeface="+mn-lt"/>
                <a:ea typeface="+mn-ea"/>
              </a:rPr>
              <a:t>Notes</a:t>
            </a:r>
            <a:r>
              <a:rPr lang="ja-JP" altLang="en-US" dirty="0">
                <a:solidFill>
                  <a:schemeClr val="bg1"/>
                </a:solidFill>
                <a:latin typeface="+mn-lt"/>
                <a:ea typeface="+mn-ea"/>
              </a:rPr>
              <a:t>が大企業に受け入れられた理由</a:t>
            </a:r>
            <a:endParaRPr lang="en-US" altLang="ja-JP" dirty="0">
              <a:solidFill>
                <a:schemeClr val="bg1"/>
              </a:solidFill>
              <a:latin typeface="+mn-lt"/>
              <a:ea typeface="+mn-ea"/>
            </a:endParaRPr>
          </a:p>
        </p:txBody>
      </p:sp>
      <p:sp>
        <p:nvSpPr>
          <p:cNvPr id="18" name="角丸四角形 17"/>
          <p:cNvSpPr/>
          <p:nvPr/>
        </p:nvSpPr>
        <p:spPr bwMode="auto">
          <a:xfrm>
            <a:off x="2649101" y="5157192"/>
            <a:ext cx="3015952" cy="1152128"/>
          </a:xfrm>
          <a:prstGeom prst="roundRect">
            <a:avLst>
              <a:gd name="adj" fmla="val 0"/>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ja-JP" altLang="en-US" sz="1600" dirty="0">
                <a:solidFill>
                  <a:schemeClr val="bg1"/>
                </a:solidFill>
                <a:latin typeface="+mn-lt"/>
                <a:ea typeface="+mn-ea"/>
              </a:rPr>
              <a:t>細い回線でも効率的にレプリケーションを行うことができ、複数の拠点を持つ大企業にとって使い勝手が良かった</a:t>
            </a:r>
            <a:endParaRPr lang="en-US" altLang="ja-JP" sz="1600" dirty="0">
              <a:solidFill>
                <a:schemeClr val="bg1"/>
              </a:solidFill>
              <a:latin typeface="+mn-lt"/>
              <a:ea typeface="+mn-ea"/>
            </a:endParaRPr>
          </a:p>
        </p:txBody>
      </p:sp>
      <p:sp>
        <p:nvSpPr>
          <p:cNvPr id="19" name="角丸四角形 18"/>
          <p:cNvSpPr/>
          <p:nvPr/>
        </p:nvSpPr>
        <p:spPr bwMode="auto">
          <a:xfrm>
            <a:off x="5743648" y="5157192"/>
            <a:ext cx="3015952" cy="1152128"/>
          </a:xfrm>
          <a:prstGeom prst="roundRect">
            <a:avLst>
              <a:gd name="adj" fmla="val 0"/>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ja-JP" altLang="en-US" sz="1600">
                <a:solidFill>
                  <a:schemeClr val="bg1"/>
                </a:solidFill>
                <a:latin typeface="+mn-lt"/>
                <a:ea typeface="+mn-ea"/>
              </a:rPr>
              <a:t>強力で柔軟なスクリプトにより、ワークフローを比較的簡単に作り込むことができた</a:t>
            </a:r>
            <a:endParaRPr lang="en-US" altLang="ja-JP" sz="1600">
              <a:solidFill>
                <a:schemeClr val="bg1"/>
              </a:solidFill>
              <a:latin typeface="+mn-lt"/>
              <a:ea typeface="+mn-ea"/>
            </a:endParaRPr>
          </a:p>
        </p:txBody>
      </p:sp>
      <p:sp>
        <p:nvSpPr>
          <p:cNvPr id="20" name="角丸四角形 19"/>
          <p:cNvSpPr/>
          <p:nvPr/>
        </p:nvSpPr>
        <p:spPr bwMode="auto">
          <a:xfrm>
            <a:off x="7251624" y="4210392"/>
            <a:ext cx="1507975" cy="864096"/>
          </a:xfrm>
          <a:prstGeom prst="roundRect">
            <a:avLst>
              <a:gd name="adj" fmla="val 0"/>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ja-JP" altLang="en-US" sz="1600" dirty="0" smtClean="0">
                <a:solidFill>
                  <a:schemeClr val="bg1"/>
                </a:solidFill>
                <a:latin typeface="+mn-lt"/>
                <a:ea typeface="+mn-ea"/>
              </a:rPr>
              <a:t>インターネットの商用利用開始は</a:t>
            </a:r>
            <a:r>
              <a:rPr lang="en-US" altLang="ja-JP" sz="1600" dirty="0" smtClean="0">
                <a:solidFill>
                  <a:schemeClr val="bg1"/>
                </a:solidFill>
                <a:latin typeface="+mn-lt"/>
                <a:ea typeface="+mn-ea"/>
              </a:rPr>
              <a:t>1988</a:t>
            </a:r>
            <a:r>
              <a:rPr lang="ja-JP" altLang="en-US" sz="1600" dirty="0" smtClean="0">
                <a:solidFill>
                  <a:schemeClr val="bg1"/>
                </a:solidFill>
                <a:latin typeface="+mn-lt"/>
                <a:ea typeface="+mn-ea"/>
              </a:rPr>
              <a:t>年</a:t>
            </a:r>
            <a:endParaRPr lang="en-US" altLang="ja-JP" sz="1600" dirty="0">
              <a:solidFill>
                <a:schemeClr val="bg1"/>
              </a:solidFill>
              <a:latin typeface="+mn-lt"/>
              <a:ea typeface="+mn-ea"/>
            </a:endParaRPr>
          </a:p>
        </p:txBody>
      </p:sp>
      <p:sp>
        <p:nvSpPr>
          <p:cNvPr id="3" name="星 10 2"/>
          <p:cNvSpPr/>
          <p:nvPr/>
        </p:nvSpPr>
        <p:spPr bwMode="auto">
          <a:xfrm rot="19733153">
            <a:off x="7834377" y="5615849"/>
            <a:ext cx="1139550" cy="720080"/>
          </a:xfrm>
          <a:prstGeom prst="star10">
            <a:avLst/>
          </a:prstGeom>
          <a:solidFill>
            <a:srgbClr val="C0000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dirty="0" smtClean="0">
                <a:ln>
                  <a:noFill/>
                </a:ln>
                <a:solidFill>
                  <a:schemeClr val="bg1"/>
                </a:solidFill>
                <a:effectLst/>
                <a:latin typeface="+mn-lt"/>
                <a:ea typeface="+mn-ea"/>
              </a:rPr>
              <a:t>Lock-in</a:t>
            </a:r>
            <a:endParaRPr kumimoji="0" lang="ja-JP" altLang="en-US" sz="1400" b="0" i="0" u="none" strike="noStrike" cap="none" normalizeH="0" dirty="0" smtClean="0">
              <a:ln>
                <a:noFill/>
              </a:ln>
              <a:solidFill>
                <a:schemeClr val="bg1"/>
              </a:solidFill>
              <a:effectLst/>
              <a:latin typeface="+mn-lt"/>
              <a:ea typeface="+mn-ea"/>
            </a:endParaRPr>
          </a:p>
        </p:txBody>
      </p:sp>
    </p:spTree>
    <p:extLst>
      <p:ext uri="{BB962C8B-B14F-4D97-AF65-F5344CB8AC3E}">
        <p14:creationId xmlns:p14="http://schemas.microsoft.com/office/powerpoint/2010/main" val="16220699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500"/>
                                        <p:tgtEl>
                                          <p:spTgt spid="10"/>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fade">
                                      <p:cBhvr>
                                        <p:cTn id="20" dur="500"/>
                                        <p:tgtEl>
                                          <p:spTgt spid="6"/>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fade">
                                      <p:cBhvr>
                                        <p:cTn id="26" dur="500"/>
                                        <p:tgtEl>
                                          <p:spTgt spid="8"/>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fade">
                                      <p:cBhvr>
                                        <p:cTn id="29" dur="500"/>
                                        <p:tgtEl>
                                          <p:spTgt spid="9"/>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left)">
                                      <p:cBhvr>
                                        <p:cTn id="43" dur="500"/>
                                        <p:tgtEl>
                                          <p:spTgt spid="14"/>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20"/>
                                        </p:tgtEl>
                                        <p:attrNameLst>
                                          <p:attrName>style.visibility</p:attrName>
                                        </p:attrNameLst>
                                      </p:cBhvr>
                                      <p:to>
                                        <p:strVal val="visible"/>
                                      </p:to>
                                    </p:set>
                                    <p:animEffect transition="in" filter="fade">
                                      <p:cBhvr>
                                        <p:cTn id="48" dur="500"/>
                                        <p:tgtEl>
                                          <p:spTgt spid="20"/>
                                        </p:tgtEl>
                                      </p:cBhvr>
                                    </p:animEffect>
                                  </p:childTnLst>
                                </p:cTn>
                              </p:par>
                            </p:childTnLst>
                          </p:cTn>
                        </p:par>
                      </p:childTnLst>
                    </p:cTn>
                  </p:par>
                  <p:par>
                    <p:cTn id="49" fill="hold">
                      <p:stCondLst>
                        <p:cond delay="indefinite"/>
                      </p:stCondLst>
                      <p:childTnLst>
                        <p:par>
                          <p:cTn id="50" fill="hold">
                            <p:stCondLst>
                              <p:cond delay="0"/>
                            </p:stCondLst>
                            <p:childTnLst>
                              <p:par>
                                <p:cTn id="51" presetID="53" presetClass="entr" presetSubtype="16"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 calcmode="lin" valueType="num">
                                      <p:cBhvr>
                                        <p:cTn id="53" dur="500" fill="hold"/>
                                        <p:tgtEl>
                                          <p:spTgt spid="17"/>
                                        </p:tgtEl>
                                        <p:attrNameLst>
                                          <p:attrName>ppt_w</p:attrName>
                                        </p:attrNameLst>
                                      </p:cBhvr>
                                      <p:tavLst>
                                        <p:tav tm="0">
                                          <p:val>
                                            <p:fltVal val="0"/>
                                          </p:val>
                                        </p:tav>
                                        <p:tav tm="100000">
                                          <p:val>
                                            <p:strVal val="#ppt_w"/>
                                          </p:val>
                                        </p:tav>
                                      </p:tavLst>
                                    </p:anim>
                                    <p:anim calcmode="lin" valueType="num">
                                      <p:cBhvr>
                                        <p:cTn id="54" dur="500" fill="hold"/>
                                        <p:tgtEl>
                                          <p:spTgt spid="17"/>
                                        </p:tgtEl>
                                        <p:attrNameLst>
                                          <p:attrName>ppt_h</p:attrName>
                                        </p:attrNameLst>
                                      </p:cBhvr>
                                      <p:tavLst>
                                        <p:tav tm="0">
                                          <p:val>
                                            <p:fltVal val="0"/>
                                          </p:val>
                                        </p:tav>
                                        <p:tav tm="100000">
                                          <p:val>
                                            <p:strVal val="#ppt_h"/>
                                          </p:val>
                                        </p:tav>
                                      </p:tavLst>
                                    </p:anim>
                                    <p:animEffect transition="in" filter="fade">
                                      <p:cBhvr>
                                        <p:cTn id="55" dur="500"/>
                                        <p:tgtEl>
                                          <p:spTgt spid="17"/>
                                        </p:tgtEl>
                                      </p:cBhvr>
                                    </p:animEffect>
                                  </p:childTnLst>
                                </p:cTn>
                              </p:par>
                              <p:par>
                                <p:cTn id="56" presetID="53" presetClass="entr" presetSubtype="16" fill="hold" grpId="0" nodeType="withEffect">
                                  <p:stCondLst>
                                    <p:cond delay="0"/>
                                  </p:stCondLst>
                                  <p:childTnLst>
                                    <p:set>
                                      <p:cBhvr>
                                        <p:cTn id="57" dur="1" fill="hold">
                                          <p:stCondLst>
                                            <p:cond delay="0"/>
                                          </p:stCondLst>
                                        </p:cTn>
                                        <p:tgtEl>
                                          <p:spTgt spid="18"/>
                                        </p:tgtEl>
                                        <p:attrNameLst>
                                          <p:attrName>style.visibility</p:attrName>
                                        </p:attrNameLst>
                                      </p:cBhvr>
                                      <p:to>
                                        <p:strVal val="visible"/>
                                      </p:to>
                                    </p:set>
                                    <p:anim calcmode="lin" valueType="num">
                                      <p:cBhvr>
                                        <p:cTn id="58" dur="500" fill="hold"/>
                                        <p:tgtEl>
                                          <p:spTgt spid="18"/>
                                        </p:tgtEl>
                                        <p:attrNameLst>
                                          <p:attrName>ppt_w</p:attrName>
                                        </p:attrNameLst>
                                      </p:cBhvr>
                                      <p:tavLst>
                                        <p:tav tm="0">
                                          <p:val>
                                            <p:fltVal val="0"/>
                                          </p:val>
                                        </p:tav>
                                        <p:tav tm="100000">
                                          <p:val>
                                            <p:strVal val="#ppt_w"/>
                                          </p:val>
                                        </p:tav>
                                      </p:tavLst>
                                    </p:anim>
                                    <p:anim calcmode="lin" valueType="num">
                                      <p:cBhvr>
                                        <p:cTn id="59" dur="500" fill="hold"/>
                                        <p:tgtEl>
                                          <p:spTgt spid="18"/>
                                        </p:tgtEl>
                                        <p:attrNameLst>
                                          <p:attrName>ppt_h</p:attrName>
                                        </p:attrNameLst>
                                      </p:cBhvr>
                                      <p:tavLst>
                                        <p:tav tm="0">
                                          <p:val>
                                            <p:fltVal val="0"/>
                                          </p:val>
                                        </p:tav>
                                        <p:tav tm="100000">
                                          <p:val>
                                            <p:strVal val="#ppt_h"/>
                                          </p:val>
                                        </p:tav>
                                      </p:tavLst>
                                    </p:anim>
                                    <p:animEffect transition="in" filter="fade">
                                      <p:cBhvr>
                                        <p:cTn id="60" dur="500"/>
                                        <p:tgtEl>
                                          <p:spTgt spid="18"/>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19"/>
                                        </p:tgtEl>
                                        <p:attrNameLst>
                                          <p:attrName>style.visibility</p:attrName>
                                        </p:attrNameLst>
                                      </p:cBhvr>
                                      <p:to>
                                        <p:strVal val="visible"/>
                                      </p:to>
                                    </p:set>
                                    <p:anim calcmode="lin" valueType="num">
                                      <p:cBhvr>
                                        <p:cTn id="63" dur="500" fill="hold"/>
                                        <p:tgtEl>
                                          <p:spTgt spid="19"/>
                                        </p:tgtEl>
                                        <p:attrNameLst>
                                          <p:attrName>ppt_w</p:attrName>
                                        </p:attrNameLst>
                                      </p:cBhvr>
                                      <p:tavLst>
                                        <p:tav tm="0">
                                          <p:val>
                                            <p:fltVal val="0"/>
                                          </p:val>
                                        </p:tav>
                                        <p:tav tm="100000">
                                          <p:val>
                                            <p:strVal val="#ppt_w"/>
                                          </p:val>
                                        </p:tav>
                                      </p:tavLst>
                                    </p:anim>
                                    <p:anim calcmode="lin" valueType="num">
                                      <p:cBhvr>
                                        <p:cTn id="64" dur="500" fill="hold"/>
                                        <p:tgtEl>
                                          <p:spTgt spid="19"/>
                                        </p:tgtEl>
                                        <p:attrNameLst>
                                          <p:attrName>ppt_h</p:attrName>
                                        </p:attrNameLst>
                                      </p:cBhvr>
                                      <p:tavLst>
                                        <p:tav tm="0">
                                          <p:val>
                                            <p:fltVal val="0"/>
                                          </p:val>
                                        </p:tav>
                                        <p:tav tm="100000">
                                          <p:val>
                                            <p:strVal val="#ppt_h"/>
                                          </p:val>
                                        </p:tav>
                                      </p:tavLst>
                                    </p:anim>
                                    <p:animEffect transition="in" filter="fade">
                                      <p:cBhvr>
                                        <p:cTn id="65" dur="500"/>
                                        <p:tgtEl>
                                          <p:spTgt spid="19"/>
                                        </p:tgtEl>
                                      </p:cBhvr>
                                    </p:animEffect>
                                  </p:childTnLst>
                                </p:cTn>
                              </p:par>
                            </p:childTnLst>
                          </p:cTn>
                        </p:par>
                      </p:childTnLst>
                    </p:cTn>
                  </p:par>
                  <p:par>
                    <p:cTn id="66" fill="hold">
                      <p:stCondLst>
                        <p:cond delay="indefinite"/>
                      </p:stCondLst>
                      <p:childTnLst>
                        <p:par>
                          <p:cTn id="67" fill="hold">
                            <p:stCondLst>
                              <p:cond delay="0"/>
                            </p:stCondLst>
                            <p:childTnLst>
                              <p:par>
                                <p:cTn id="68" presetID="31" presetClass="entr" presetSubtype="0" fill="hold" grpId="0" nodeType="clickEffect">
                                  <p:stCondLst>
                                    <p:cond delay="0"/>
                                  </p:stCondLst>
                                  <p:childTnLst>
                                    <p:set>
                                      <p:cBhvr>
                                        <p:cTn id="69" dur="1" fill="hold">
                                          <p:stCondLst>
                                            <p:cond delay="0"/>
                                          </p:stCondLst>
                                        </p:cTn>
                                        <p:tgtEl>
                                          <p:spTgt spid="3"/>
                                        </p:tgtEl>
                                        <p:attrNameLst>
                                          <p:attrName>style.visibility</p:attrName>
                                        </p:attrNameLst>
                                      </p:cBhvr>
                                      <p:to>
                                        <p:strVal val="visible"/>
                                      </p:to>
                                    </p:set>
                                    <p:anim calcmode="lin" valueType="num">
                                      <p:cBhvr>
                                        <p:cTn id="70" dur="1000" fill="hold"/>
                                        <p:tgtEl>
                                          <p:spTgt spid="3"/>
                                        </p:tgtEl>
                                        <p:attrNameLst>
                                          <p:attrName>ppt_w</p:attrName>
                                        </p:attrNameLst>
                                      </p:cBhvr>
                                      <p:tavLst>
                                        <p:tav tm="0">
                                          <p:val>
                                            <p:fltVal val="0"/>
                                          </p:val>
                                        </p:tav>
                                        <p:tav tm="100000">
                                          <p:val>
                                            <p:strVal val="#ppt_w"/>
                                          </p:val>
                                        </p:tav>
                                      </p:tavLst>
                                    </p:anim>
                                    <p:anim calcmode="lin" valueType="num">
                                      <p:cBhvr>
                                        <p:cTn id="71" dur="1000" fill="hold"/>
                                        <p:tgtEl>
                                          <p:spTgt spid="3"/>
                                        </p:tgtEl>
                                        <p:attrNameLst>
                                          <p:attrName>ppt_h</p:attrName>
                                        </p:attrNameLst>
                                      </p:cBhvr>
                                      <p:tavLst>
                                        <p:tav tm="0">
                                          <p:val>
                                            <p:fltVal val="0"/>
                                          </p:val>
                                        </p:tav>
                                        <p:tav tm="100000">
                                          <p:val>
                                            <p:strVal val="#ppt_h"/>
                                          </p:val>
                                        </p:tav>
                                      </p:tavLst>
                                    </p:anim>
                                    <p:anim calcmode="lin" valueType="num">
                                      <p:cBhvr>
                                        <p:cTn id="72" dur="1000" fill="hold"/>
                                        <p:tgtEl>
                                          <p:spTgt spid="3"/>
                                        </p:tgtEl>
                                        <p:attrNameLst>
                                          <p:attrName>style.rotation</p:attrName>
                                        </p:attrNameLst>
                                      </p:cBhvr>
                                      <p:tavLst>
                                        <p:tav tm="0">
                                          <p:val>
                                            <p:fltVal val="90"/>
                                          </p:val>
                                        </p:tav>
                                        <p:tav tm="100000">
                                          <p:val>
                                            <p:fltVal val="0"/>
                                          </p:val>
                                        </p:tav>
                                      </p:tavLst>
                                    </p:anim>
                                    <p:animEffect transition="in" filter="fade">
                                      <p:cBhvr>
                                        <p:cTn id="73"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0" grpId="0" animBg="1"/>
      <p:bldP spid="5" grpId="0" animBg="1"/>
      <p:bldP spid="6" grpId="0" animBg="1"/>
      <p:bldP spid="7" grpId="0" animBg="1"/>
      <p:bldP spid="8" grpId="0" animBg="1"/>
      <p:bldP spid="9" grpId="0" animBg="1"/>
      <p:bldP spid="11" grpId="0" animBg="1"/>
      <p:bldP spid="12" grpId="0" animBg="1"/>
      <p:bldP spid="13" grpId="0" animBg="1"/>
      <p:bldP spid="17" grpId="0" animBg="1"/>
      <p:bldP spid="18" grpId="0" animBg="1"/>
      <p:bldP spid="19" grpId="0" animBg="1"/>
      <p:bldP spid="20"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XaaS</a:t>
            </a:r>
            <a:r>
              <a:rPr lang="ja-JP" altLang="en-US" dirty="0" smtClean="0"/>
              <a:t>の多様化</a:t>
            </a:r>
            <a:endParaRPr kumimoji="1" lang="ja-JP" altLang="en-US" dirty="0"/>
          </a:p>
        </p:txBody>
      </p:sp>
      <p:sp>
        <p:nvSpPr>
          <p:cNvPr id="3" name="正方形/長方形 2"/>
          <p:cNvSpPr/>
          <p:nvPr/>
        </p:nvSpPr>
        <p:spPr bwMode="auto">
          <a:xfrm>
            <a:off x="323527" y="1268760"/>
            <a:ext cx="8632491"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アプリケーション</a:t>
            </a:r>
            <a:endParaRPr kumimoji="0" lang="en-US" altLang="ja-JP" sz="1400" dirty="0" smtClean="0">
              <a:latin typeface="+mn-lt"/>
              <a:ea typeface="+mn-ea"/>
            </a:endParaRPr>
          </a:p>
        </p:txBody>
      </p:sp>
      <p:sp>
        <p:nvSpPr>
          <p:cNvPr id="4" name="正方形/長方形 3"/>
          <p:cNvSpPr/>
          <p:nvPr/>
        </p:nvSpPr>
        <p:spPr bwMode="auto">
          <a:xfrm>
            <a:off x="323527" y="2264462"/>
            <a:ext cx="8632491"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ミドルウェア</a:t>
            </a:r>
            <a:endParaRPr kumimoji="0" lang="en-US" altLang="ja-JP" sz="1400" dirty="0" smtClean="0">
              <a:latin typeface="+mn-lt"/>
              <a:ea typeface="+mn-ea"/>
            </a:endParaRPr>
          </a:p>
        </p:txBody>
      </p:sp>
      <p:sp>
        <p:nvSpPr>
          <p:cNvPr id="5" name="正方形/長方形 4"/>
          <p:cNvSpPr/>
          <p:nvPr/>
        </p:nvSpPr>
        <p:spPr bwMode="auto">
          <a:xfrm>
            <a:off x="323527" y="3280958"/>
            <a:ext cx="8632491"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400" dirty="0" smtClean="0">
                <a:latin typeface="+mn-lt"/>
                <a:ea typeface="+mn-ea"/>
              </a:rPr>
              <a:t>OS</a:t>
            </a:r>
          </a:p>
        </p:txBody>
      </p:sp>
      <p:sp>
        <p:nvSpPr>
          <p:cNvPr id="6" name="正方形/長方形 5"/>
          <p:cNvSpPr/>
          <p:nvPr/>
        </p:nvSpPr>
        <p:spPr bwMode="auto">
          <a:xfrm>
            <a:off x="323527" y="4293096"/>
            <a:ext cx="8632491"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ハードウェア</a:t>
            </a:r>
            <a:endParaRPr kumimoji="0" lang="en-US" altLang="ja-JP" sz="1400" dirty="0" smtClean="0">
              <a:latin typeface="+mn-lt"/>
              <a:ea typeface="+mn-ea"/>
            </a:endParaRPr>
          </a:p>
        </p:txBody>
      </p:sp>
      <p:sp>
        <p:nvSpPr>
          <p:cNvPr id="7" name="正方形/長方形 6"/>
          <p:cNvSpPr/>
          <p:nvPr/>
        </p:nvSpPr>
        <p:spPr bwMode="auto">
          <a:xfrm rot="16200000">
            <a:off x="752614" y="2888939"/>
            <a:ext cx="3672409" cy="720079"/>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smtClean="0">
                <a:solidFill>
                  <a:schemeClr val="bg1"/>
                </a:solidFill>
                <a:latin typeface="+mn-lt"/>
                <a:ea typeface="+mn-ea"/>
              </a:rPr>
              <a:t>SaaS</a:t>
            </a:r>
            <a:endParaRPr kumimoji="0" lang="en-US" altLang="ja-JP" sz="4400" dirty="0" smtClean="0">
              <a:solidFill>
                <a:schemeClr val="bg1"/>
              </a:solidFill>
              <a:latin typeface="+mn-lt"/>
              <a:ea typeface="+mn-ea"/>
            </a:endParaRPr>
          </a:p>
        </p:txBody>
      </p:sp>
      <p:sp>
        <p:nvSpPr>
          <p:cNvPr id="9" name="正方形/長方形 8"/>
          <p:cNvSpPr/>
          <p:nvPr/>
        </p:nvSpPr>
        <p:spPr bwMode="auto">
          <a:xfrm rot="16200000">
            <a:off x="5436098" y="3861048"/>
            <a:ext cx="1728192" cy="720079"/>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a:solidFill>
                  <a:schemeClr val="bg1"/>
                </a:solidFill>
                <a:latin typeface="+mn-lt"/>
                <a:ea typeface="+mn-ea"/>
              </a:rPr>
              <a:t>I</a:t>
            </a:r>
            <a:r>
              <a:rPr kumimoji="0" lang="en-US" altLang="ja-JP" sz="4400" dirty="0" err="1" smtClean="0">
                <a:solidFill>
                  <a:schemeClr val="bg1"/>
                </a:solidFill>
                <a:latin typeface="+mn-lt"/>
                <a:ea typeface="+mn-ea"/>
              </a:rPr>
              <a:t>aaS</a:t>
            </a:r>
            <a:endParaRPr kumimoji="0" lang="en-US" altLang="ja-JP" sz="4400" dirty="0" smtClean="0">
              <a:solidFill>
                <a:schemeClr val="bg1"/>
              </a:solidFill>
              <a:latin typeface="+mn-lt"/>
              <a:ea typeface="+mn-ea"/>
            </a:endParaRPr>
          </a:p>
        </p:txBody>
      </p:sp>
      <p:sp>
        <p:nvSpPr>
          <p:cNvPr id="10" name="正方形/長方形 9"/>
          <p:cNvSpPr/>
          <p:nvPr/>
        </p:nvSpPr>
        <p:spPr bwMode="auto">
          <a:xfrm rot="16200000">
            <a:off x="2159733" y="3392996"/>
            <a:ext cx="2664296" cy="720079"/>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3200" dirty="0" smtClean="0">
                <a:solidFill>
                  <a:schemeClr val="bg1"/>
                </a:solidFill>
                <a:latin typeface="+mn-lt"/>
                <a:ea typeface="+mn-ea"/>
              </a:rPr>
              <a:t>Force.com</a:t>
            </a:r>
          </a:p>
        </p:txBody>
      </p:sp>
      <p:sp>
        <p:nvSpPr>
          <p:cNvPr id="11" name="正方形/長方形 10"/>
          <p:cNvSpPr/>
          <p:nvPr/>
        </p:nvSpPr>
        <p:spPr bwMode="auto">
          <a:xfrm>
            <a:off x="306832" y="5301208"/>
            <a:ext cx="8649187" cy="936104"/>
          </a:xfrm>
          <a:prstGeom prst="rect">
            <a:avLst/>
          </a:prstGeom>
          <a:solidFill>
            <a:srgbClr val="00B050"/>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2400" dirty="0" smtClean="0">
                <a:solidFill>
                  <a:schemeClr val="bg1"/>
                </a:solidFill>
                <a:latin typeface="+mn-lt"/>
                <a:ea typeface="+mn-ea"/>
              </a:rPr>
              <a:t>様々な</a:t>
            </a:r>
            <a:r>
              <a:rPr kumimoji="0" lang="en-US" altLang="ja-JP" sz="2400" dirty="0" err="1" smtClean="0">
                <a:solidFill>
                  <a:schemeClr val="bg1"/>
                </a:solidFill>
                <a:latin typeface="+mn-lt"/>
                <a:ea typeface="+mn-ea"/>
              </a:rPr>
              <a:t>XaaS</a:t>
            </a:r>
            <a:r>
              <a:rPr kumimoji="0" lang="ja-JP" altLang="en-US" sz="2400" dirty="0" smtClean="0">
                <a:solidFill>
                  <a:schemeClr val="bg1"/>
                </a:solidFill>
                <a:latin typeface="+mn-lt"/>
                <a:ea typeface="+mn-ea"/>
              </a:rPr>
              <a:t>が考案され、従来の分類に収まらなくなった</a:t>
            </a:r>
            <a:endParaRPr kumimoji="0" lang="en-US" altLang="ja-JP" sz="2400" dirty="0" smtClean="0">
              <a:solidFill>
                <a:schemeClr val="bg1"/>
              </a:solidFill>
              <a:latin typeface="+mn-lt"/>
              <a:ea typeface="+mn-ea"/>
            </a:endParaRPr>
          </a:p>
        </p:txBody>
      </p:sp>
      <p:sp>
        <p:nvSpPr>
          <p:cNvPr id="21" name="正方形/長方形 20"/>
          <p:cNvSpPr/>
          <p:nvPr/>
        </p:nvSpPr>
        <p:spPr bwMode="auto">
          <a:xfrm rot="16200000">
            <a:off x="2807803" y="3104964"/>
            <a:ext cx="3240360" cy="720079"/>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000" dirty="0" err="1" smtClean="0">
                <a:solidFill>
                  <a:schemeClr val="bg1"/>
                </a:solidFill>
                <a:latin typeface="+mn-lt"/>
                <a:ea typeface="+mn-ea"/>
              </a:rPr>
              <a:t>BaaS</a:t>
            </a:r>
            <a:endParaRPr kumimoji="0" lang="en-US" altLang="ja-JP" sz="4000" dirty="0" smtClean="0">
              <a:solidFill>
                <a:schemeClr val="bg1"/>
              </a:solidFill>
              <a:latin typeface="+mn-lt"/>
              <a:ea typeface="+mn-ea"/>
            </a:endParaRPr>
          </a:p>
        </p:txBody>
      </p:sp>
      <p:sp>
        <p:nvSpPr>
          <p:cNvPr id="22" name="正方形/長方形 21"/>
          <p:cNvSpPr/>
          <p:nvPr/>
        </p:nvSpPr>
        <p:spPr bwMode="auto">
          <a:xfrm rot="16200000">
            <a:off x="4319972" y="3681028"/>
            <a:ext cx="2088231" cy="720079"/>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ts val="1600"/>
              </a:lnSpc>
              <a:spcBef>
                <a:spcPts val="0"/>
              </a:spcBef>
              <a:spcAft>
                <a:spcPct val="0"/>
              </a:spcAft>
              <a:buClrTx/>
              <a:buSzTx/>
              <a:buFontTx/>
              <a:buNone/>
              <a:tabLst/>
            </a:pPr>
            <a:r>
              <a:rPr kumimoji="0" lang="en-US" altLang="ja-JP" sz="2000" dirty="0" smtClean="0">
                <a:solidFill>
                  <a:schemeClr val="bg1"/>
                </a:solidFill>
                <a:latin typeface="+mn-lt"/>
                <a:ea typeface="+mn-ea"/>
              </a:rPr>
              <a:t>Amazon RDS</a:t>
            </a:r>
          </a:p>
          <a:p>
            <a:pPr marL="0" marR="0" indent="0" algn="ctr" defTabSz="914400" rtl="0" eaLnBrk="1" fontAlgn="base" latinLnBrk="0" hangingPunct="1">
              <a:lnSpc>
                <a:spcPts val="1600"/>
              </a:lnSpc>
              <a:spcBef>
                <a:spcPts val="0"/>
              </a:spcBef>
              <a:spcAft>
                <a:spcPct val="0"/>
              </a:spcAft>
              <a:buClrTx/>
              <a:buSzTx/>
              <a:buFontTx/>
              <a:buNone/>
              <a:tabLst/>
            </a:pPr>
            <a:r>
              <a:rPr kumimoji="0" lang="en-US" altLang="ja-JP" sz="2000" dirty="0" smtClean="0">
                <a:solidFill>
                  <a:schemeClr val="bg1"/>
                </a:solidFill>
                <a:latin typeface="+mn-lt"/>
                <a:ea typeface="+mn-ea"/>
              </a:rPr>
              <a:t>Database.com</a:t>
            </a:r>
          </a:p>
        </p:txBody>
      </p:sp>
      <p:sp>
        <p:nvSpPr>
          <p:cNvPr id="14" name="正方形/長方形 13"/>
          <p:cNvSpPr/>
          <p:nvPr/>
        </p:nvSpPr>
        <p:spPr bwMode="auto">
          <a:xfrm rot="16200000">
            <a:off x="6876257" y="4365103"/>
            <a:ext cx="720079" cy="720079"/>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仮想マシン</a:t>
            </a:r>
            <a:endParaRPr kumimoji="0" lang="en-US" altLang="ja-JP" sz="1400" dirty="0" smtClean="0">
              <a:solidFill>
                <a:schemeClr val="bg1"/>
              </a:solidFill>
              <a:latin typeface="+mn-lt"/>
              <a:ea typeface="+mn-ea"/>
            </a:endParaRPr>
          </a:p>
        </p:txBody>
      </p:sp>
      <p:sp>
        <p:nvSpPr>
          <p:cNvPr id="15" name="正方形/長方形 14"/>
          <p:cNvSpPr/>
          <p:nvPr/>
        </p:nvSpPr>
        <p:spPr bwMode="auto">
          <a:xfrm rot="16200000">
            <a:off x="7813026" y="4365101"/>
            <a:ext cx="720080" cy="720079"/>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ベアメタル</a:t>
            </a:r>
            <a:endParaRPr kumimoji="0" lang="en-US" altLang="ja-JP" sz="1400" dirty="0" smtClean="0">
              <a:solidFill>
                <a:schemeClr val="bg1"/>
              </a:solidFill>
              <a:latin typeface="+mn-lt"/>
              <a:ea typeface="+mn-ea"/>
            </a:endParaRPr>
          </a:p>
        </p:txBody>
      </p:sp>
    </p:spTree>
    <p:extLst>
      <p:ext uri="{BB962C8B-B14F-4D97-AF65-F5344CB8AC3E}">
        <p14:creationId xmlns:p14="http://schemas.microsoft.com/office/powerpoint/2010/main" val="8916569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down)">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42"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barn(outHorizontal)">
                                      <p:cBhvr>
                                        <p:cTn id="15" dur="500"/>
                                        <p:tgtEl>
                                          <p:spTgt spid="10"/>
                                        </p:tgtEl>
                                      </p:cBhvr>
                                    </p:animEffect>
                                  </p:childTnLst>
                                </p:cTn>
                              </p:par>
                              <p:par>
                                <p:cTn id="16" presetID="16" presetClass="entr" presetSubtype="42" fill="hold" grpId="0"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barn(outHorizontal)">
                                      <p:cBhvr>
                                        <p:cTn id="18" dur="500"/>
                                        <p:tgtEl>
                                          <p:spTgt spid="21"/>
                                        </p:tgtEl>
                                      </p:cBhvr>
                                    </p:animEffect>
                                  </p:childTnLst>
                                </p:cTn>
                              </p:par>
                              <p:par>
                                <p:cTn id="19" presetID="16" presetClass="entr" presetSubtype="42"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Effect transition="in" filter="barn(outHorizontal)">
                                      <p:cBhvr>
                                        <p:cTn id="21" dur="500"/>
                                        <p:tgtEl>
                                          <p:spTgt spid="22"/>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4" fill="hold" grpId="0" nodeType="clickEffect">
                                  <p:stCondLst>
                                    <p:cond delay="0"/>
                                  </p:stCondLst>
                                  <p:childTnLst>
                                    <p:set>
                                      <p:cBhvr>
                                        <p:cTn id="25" dur="1" fill="hold">
                                          <p:stCondLst>
                                            <p:cond delay="0"/>
                                          </p:stCondLst>
                                        </p:cTn>
                                        <p:tgtEl>
                                          <p:spTgt spid="14"/>
                                        </p:tgtEl>
                                        <p:attrNameLst>
                                          <p:attrName>style.visibility</p:attrName>
                                        </p:attrNameLst>
                                      </p:cBhvr>
                                      <p:to>
                                        <p:strVal val="visible"/>
                                      </p:to>
                                    </p:set>
                                    <p:animEffect transition="in" filter="wipe(down)">
                                      <p:cBhvr>
                                        <p:cTn id="26" dur="500"/>
                                        <p:tgtEl>
                                          <p:spTgt spid="14"/>
                                        </p:tgtEl>
                                      </p:cBhvr>
                                    </p:animEffect>
                                  </p:childTnLst>
                                </p:cTn>
                              </p:par>
                              <p:par>
                                <p:cTn id="27" presetID="22" presetClass="entr" presetSubtype="4" fill="hold" grpId="0" nodeType="with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wipe(down)">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53" presetClass="entr" presetSubtype="16"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 calcmode="lin" valueType="num">
                                      <p:cBhvr>
                                        <p:cTn id="34" dur="500" fill="hold"/>
                                        <p:tgtEl>
                                          <p:spTgt spid="11"/>
                                        </p:tgtEl>
                                        <p:attrNameLst>
                                          <p:attrName>ppt_w</p:attrName>
                                        </p:attrNameLst>
                                      </p:cBhvr>
                                      <p:tavLst>
                                        <p:tav tm="0">
                                          <p:val>
                                            <p:fltVal val="0"/>
                                          </p:val>
                                        </p:tav>
                                        <p:tav tm="100000">
                                          <p:val>
                                            <p:strVal val="#ppt_w"/>
                                          </p:val>
                                        </p:tav>
                                      </p:tavLst>
                                    </p:anim>
                                    <p:anim calcmode="lin" valueType="num">
                                      <p:cBhvr>
                                        <p:cTn id="35" dur="500" fill="hold"/>
                                        <p:tgtEl>
                                          <p:spTgt spid="11"/>
                                        </p:tgtEl>
                                        <p:attrNameLst>
                                          <p:attrName>ppt_h</p:attrName>
                                        </p:attrNameLst>
                                      </p:cBhvr>
                                      <p:tavLst>
                                        <p:tav tm="0">
                                          <p:val>
                                            <p:fltVal val="0"/>
                                          </p:val>
                                        </p:tav>
                                        <p:tav tm="100000">
                                          <p:val>
                                            <p:strVal val="#ppt_h"/>
                                          </p:val>
                                        </p:tav>
                                      </p:tavLst>
                                    </p:anim>
                                    <p:animEffect transition="in" filter="fade">
                                      <p:cBhvr>
                                        <p:cTn id="3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21" grpId="0" animBg="1"/>
      <p:bldP spid="22" grpId="0" animBg="1"/>
      <p:bldP spid="14" grpId="0" animBg="1"/>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err="1" smtClean="0"/>
              <a:t>BaaS</a:t>
            </a:r>
            <a:r>
              <a:rPr kumimoji="1" lang="en-US" altLang="ja-JP" dirty="0" smtClean="0"/>
              <a:t> (Backend as a Service)/</a:t>
            </a:r>
            <a:r>
              <a:rPr lang="en-US" altLang="ja-JP" dirty="0" err="1"/>
              <a:t>M</a:t>
            </a:r>
            <a:r>
              <a:rPr kumimoji="1" lang="en-US" altLang="ja-JP" dirty="0" err="1" smtClean="0"/>
              <a:t>BaaS</a:t>
            </a:r>
            <a:endParaRPr kumimoji="1" lang="ja-JP" altLang="en-US" dirty="0"/>
          </a:p>
        </p:txBody>
      </p:sp>
      <p:sp>
        <p:nvSpPr>
          <p:cNvPr id="3" name="正方形/長方形 2"/>
          <p:cNvSpPr/>
          <p:nvPr/>
        </p:nvSpPr>
        <p:spPr bwMode="auto">
          <a:xfrm>
            <a:off x="323528" y="1271163"/>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アプリケーション</a:t>
            </a:r>
            <a:endParaRPr kumimoji="0" lang="en-US" altLang="ja-JP" sz="1400" dirty="0" smtClean="0">
              <a:latin typeface="+mn-lt"/>
              <a:ea typeface="+mn-ea"/>
            </a:endParaRPr>
          </a:p>
        </p:txBody>
      </p:sp>
      <p:sp>
        <p:nvSpPr>
          <p:cNvPr id="4" name="正方形/長方形 3"/>
          <p:cNvSpPr/>
          <p:nvPr/>
        </p:nvSpPr>
        <p:spPr bwMode="auto">
          <a:xfrm>
            <a:off x="323528" y="2266865"/>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ミドルウェア</a:t>
            </a:r>
            <a:endParaRPr kumimoji="0" lang="en-US" altLang="ja-JP" sz="1400" dirty="0" smtClean="0">
              <a:latin typeface="+mn-lt"/>
              <a:ea typeface="+mn-ea"/>
            </a:endParaRPr>
          </a:p>
        </p:txBody>
      </p:sp>
      <p:sp>
        <p:nvSpPr>
          <p:cNvPr id="5" name="正方形/長方形 4"/>
          <p:cNvSpPr/>
          <p:nvPr/>
        </p:nvSpPr>
        <p:spPr bwMode="auto">
          <a:xfrm>
            <a:off x="323528" y="3283361"/>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400" dirty="0" smtClean="0">
                <a:latin typeface="+mn-lt"/>
                <a:ea typeface="+mn-ea"/>
              </a:rPr>
              <a:t>OS</a:t>
            </a:r>
          </a:p>
        </p:txBody>
      </p:sp>
      <p:sp>
        <p:nvSpPr>
          <p:cNvPr id="6" name="正方形/長方形 5"/>
          <p:cNvSpPr/>
          <p:nvPr/>
        </p:nvSpPr>
        <p:spPr bwMode="auto">
          <a:xfrm>
            <a:off x="323528" y="4295499"/>
            <a:ext cx="5472608" cy="864096"/>
          </a:xfrm>
          <a:prstGeom prst="rect">
            <a:avLst/>
          </a:prstGeom>
          <a:solidFill>
            <a:schemeClr val="bg1">
              <a:lumMod val="75000"/>
            </a:schemeClr>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ハードウェア</a:t>
            </a:r>
            <a:endParaRPr kumimoji="0" lang="en-US" altLang="ja-JP" sz="1400" dirty="0" smtClean="0">
              <a:latin typeface="+mn-lt"/>
              <a:ea typeface="+mn-ea"/>
            </a:endParaRPr>
          </a:p>
        </p:txBody>
      </p:sp>
      <p:sp>
        <p:nvSpPr>
          <p:cNvPr id="7" name="正方形/長方形 6"/>
          <p:cNvSpPr/>
          <p:nvPr/>
        </p:nvSpPr>
        <p:spPr bwMode="auto">
          <a:xfrm rot="16200000">
            <a:off x="655365" y="2916586"/>
            <a:ext cx="3744416" cy="59758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smtClean="0">
                <a:solidFill>
                  <a:schemeClr val="bg1"/>
                </a:solidFill>
                <a:latin typeface="+mn-lt"/>
                <a:ea typeface="+mn-ea"/>
              </a:rPr>
              <a:t>SaaS</a:t>
            </a:r>
            <a:endParaRPr kumimoji="0" lang="en-US" altLang="ja-JP" sz="4400" dirty="0" smtClean="0">
              <a:solidFill>
                <a:schemeClr val="bg1"/>
              </a:solidFill>
              <a:latin typeface="+mn-lt"/>
              <a:ea typeface="+mn-ea"/>
            </a:endParaRPr>
          </a:p>
        </p:txBody>
      </p:sp>
      <p:sp>
        <p:nvSpPr>
          <p:cNvPr id="8" name="正方形/長方形 7"/>
          <p:cNvSpPr/>
          <p:nvPr/>
        </p:nvSpPr>
        <p:spPr bwMode="auto">
          <a:xfrm rot="16200000">
            <a:off x="1933319" y="3420642"/>
            <a:ext cx="2736305" cy="59758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smtClean="0">
                <a:solidFill>
                  <a:schemeClr val="bg1"/>
                </a:solidFill>
                <a:latin typeface="+mn-lt"/>
                <a:ea typeface="+mn-ea"/>
              </a:rPr>
              <a:t>PaaS</a:t>
            </a:r>
            <a:endParaRPr kumimoji="0" lang="en-US" altLang="ja-JP" sz="4400" dirty="0" smtClean="0">
              <a:solidFill>
                <a:schemeClr val="bg1"/>
              </a:solidFill>
              <a:latin typeface="+mn-lt"/>
              <a:ea typeface="+mn-ea"/>
            </a:endParaRPr>
          </a:p>
        </p:txBody>
      </p:sp>
      <p:sp>
        <p:nvSpPr>
          <p:cNvPr id="9" name="正方形/長方形 8"/>
          <p:cNvSpPr/>
          <p:nvPr/>
        </p:nvSpPr>
        <p:spPr bwMode="auto">
          <a:xfrm rot="16200000">
            <a:off x="3211275" y="3924696"/>
            <a:ext cx="1728191" cy="597586"/>
          </a:xfrm>
          <a:prstGeom prst="rect">
            <a:avLst/>
          </a:prstGeom>
          <a:solidFill>
            <a:schemeClr val="accent4"/>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a:solidFill>
                  <a:schemeClr val="bg1"/>
                </a:solidFill>
                <a:latin typeface="+mn-lt"/>
                <a:ea typeface="+mn-ea"/>
              </a:rPr>
              <a:t>I</a:t>
            </a:r>
            <a:r>
              <a:rPr kumimoji="0" lang="en-US" altLang="ja-JP" sz="4400" dirty="0" err="1" smtClean="0">
                <a:solidFill>
                  <a:schemeClr val="bg1"/>
                </a:solidFill>
                <a:latin typeface="+mn-lt"/>
                <a:ea typeface="+mn-ea"/>
              </a:rPr>
              <a:t>aaS</a:t>
            </a:r>
            <a:endParaRPr kumimoji="0" lang="en-US" altLang="ja-JP" sz="4400" dirty="0" smtClean="0">
              <a:solidFill>
                <a:schemeClr val="bg1"/>
              </a:solidFill>
              <a:latin typeface="+mn-lt"/>
              <a:ea typeface="+mn-ea"/>
            </a:endParaRPr>
          </a:p>
        </p:txBody>
      </p:sp>
      <p:sp>
        <p:nvSpPr>
          <p:cNvPr id="10" name="正方形/長方形 9"/>
          <p:cNvSpPr/>
          <p:nvPr/>
        </p:nvSpPr>
        <p:spPr bwMode="auto">
          <a:xfrm rot="16200000">
            <a:off x="3193088" y="3132608"/>
            <a:ext cx="3312365" cy="597586"/>
          </a:xfrm>
          <a:prstGeom prst="rect">
            <a:avLst/>
          </a:prstGeom>
          <a:solidFill>
            <a:schemeClr val="accent3"/>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20000"/>
              </a:spcBef>
              <a:spcAft>
                <a:spcPct val="0"/>
              </a:spcAft>
              <a:buClrTx/>
              <a:buSzTx/>
              <a:buFontTx/>
              <a:buNone/>
              <a:tabLst/>
            </a:pPr>
            <a:r>
              <a:rPr kumimoji="0" lang="en-US" altLang="ja-JP" sz="4400" dirty="0" err="1" smtClean="0">
                <a:solidFill>
                  <a:schemeClr val="bg1"/>
                </a:solidFill>
                <a:latin typeface="+mn-lt"/>
                <a:ea typeface="+mn-ea"/>
              </a:rPr>
              <a:t>BaaS</a:t>
            </a:r>
            <a:endParaRPr kumimoji="0" lang="en-US" altLang="ja-JP" sz="4400" dirty="0" smtClean="0">
              <a:solidFill>
                <a:schemeClr val="bg1"/>
              </a:solidFill>
              <a:latin typeface="+mn-lt"/>
              <a:ea typeface="+mn-ea"/>
            </a:endParaRPr>
          </a:p>
        </p:txBody>
      </p:sp>
      <p:sp>
        <p:nvSpPr>
          <p:cNvPr id="11" name="正方形/長方形 10"/>
          <p:cNvSpPr/>
          <p:nvPr/>
        </p:nvSpPr>
        <p:spPr bwMode="auto">
          <a:xfrm>
            <a:off x="306833" y="5303611"/>
            <a:ext cx="5472608" cy="936104"/>
          </a:xfrm>
          <a:prstGeom prst="rect">
            <a:avLst/>
          </a:prstGeom>
          <a:solidFill>
            <a:schemeClr val="bg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1400" dirty="0" err="1" smtClean="0">
                <a:latin typeface="+mn-lt"/>
                <a:ea typeface="+mn-ea"/>
              </a:rPr>
              <a:t>BaaS</a:t>
            </a:r>
            <a:r>
              <a:rPr kumimoji="0" lang="ja-JP" altLang="en-US" sz="1400" dirty="0" smtClean="0">
                <a:latin typeface="+mn-lt"/>
                <a:ea typeface="+mn-ea"/>
              </a:rPr>
              <a:t>は元々モバイル向けサービスとして発表されたが、最近ではモバイル用の</a:t>
            </a:r>
            <a:r>
              <a:rPr kumimoji="0" lang="en-US" altLang="ja-JP" sz="1400" dirty="0" err="1" smtClean="0">
                <a:latin typeface="+mn-lt"/>
                <a:ea typeface="+mn-ea"/>
              </a:rPr>
              <a:t>BaaS</a:t>
            </a:r>
            <a:r>
              <a:rPr kumimoji="0" lang="ja-JP" altLang="en-US" sz="1400" dirty="0" smtClean="0">
                <a:latin typeface="+mn-lt"/>
                <a:ea typeface="+mn-ea"/>
              </a:rPr>
              <a:t>を</a:t>
            </a:r>
            <a:r>
              <a:rPr kumimoji="0" lang="en-US" altLang="ja-JP" sz="1400" dirty="0" err="1">
                <a:latin typeface="+mn-lt"/>
                <a:ea typeface="+mn-ea"/>
              </a:rPr>
              <a:t>M</a:t>
            </a:r>
            <a:r>
              <a:rPr kumimoji="0" lang="en-US" altLang="ja-JP" sz="1400" dirty="0" err="1" smtClean="0">
                <a:latin typeface="+mn-lt"/>
                <a:ea typeface="+mn-ea"/>
              </a:rPr>
              <a:t>BaaS</a:t>
            </a:r>
            <a:r>
              <a:rPr kumimoji="0" lang="ja-JP" altLang="en-US" sz="1400" dirty="0" smtClean="0">
                <a:latin typeface="+mn-lt"/>
                <a:ea typeface="+mn-ea"/>
              </a:rPr>
              <a:t>と呼ぶこともある</a:t>
            </a:r>
            <a:endParaRPr kumimoji="0" lang="en-US" altLang="ja-JP" sz="1400" dirty="0" smtClean="0">
              <a:latin typeface="+mn-lt"/>
              <a:ea typeface="+mn-ea"/>
            </a:endParaRPr>
          </a:p>
        </p:txBody>
      </p:sp>
      <p:sp>
        <p:nvSpPr>
          <p:cNvPr id="12" name="正方形/長方形 11"/>
          <p:cNvSpPr/>
          <p:nvPr/>
        </p:nvSpPr>
        <p:spPr bwMode="auto">
          <a:xfrm>
            <a:off x="6372200" y="1268760"/>
            <a:ext cx="2439888" cy="4320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en-US" altLang="ja-JP" sz="2800" dirty="0" err="1" smtClean="0">
                <a:solidFill>
                  <a:schemeClr val="bg1"/>
                </a:solidFill>
                <a:latin typeface="+mn-lt"/>
                <a:ea typeface="+mn-ea"/>
              </a:rPr>
              <a:t>BaaS</a:t>
            </a:r>
            <a:endParaRPr kumimoji="0" lang="en-US" altLang="ja-JP" sz="2800" dirty="0" smtClean="0">
              <a:solidFill>
                <a:schemeClr val="bg1"/>
              </a:solidFill>
              <a:latin typeface="+mn-lt"/>
              <a:ea typeface="+mn-ea"/>
            </a:endParaRPr>
          </a:p>
        </p:txBody>
      </p:sp>
      <p:sp>
        <p:nvSpPr>
          <p:cNvPr id="13" name="正方形/長方形 12"/>
          <p:cNvSpPr/>
          <p:nvPr/>
        </p:nvSpPr>
        <p:spPr bwMode="auto">
          <a:xfrm>
            <a:off x="6372200" y="1775217"/>
            <a:ext cx="2439888" cy="923696"/>
          </a:xfrm>
          <a:prstGeom prst="rect">
            <a:avLst/>
          </a:prstGeom>
          <a:solidFill>
            <a:schemeClr val="bg2"/>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latin typeface="+mn-lt"/>
                <a:ea typeface="+mn-ea"/>
              </a:rPr>
              <a:t>モバイルサービスを構築する際に共通して必要となる機能をサービスとして用意し、パッケージで提供する</a:t>
            </a:r>
            <a:endParaRPr kumimoji="0" lang="en-US" altLang="ja-JP" sz="1400" dirty="0" smtClean="0">
              <a:latin typeface="+mn-lt"/>
              <a:ea typeface="+mn-ea"/>
            </a:endParaRPr>
          </a:p>
        </p:txBody>
      </p:sp>
      <p:sp>
        <p:nvSpPr>
          <p:cNvPr id="14" name="正方形/長方形 13"/>
          <p:cNvSpPr/>
          <p:nvPr/>
        </p:nvSpPr>
        <p:spPr bwMode="auto">
          <a:xfrm>
            <a:off x="6372200" y="2783330"/>
            <a:ext cx="2439888" cy="4320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a:solidFill>
                  <a:schemeClr val="bg1"/>
                </a:solidFill>
                <a:latin typeface="+mn-lt"/>
                <a:ea typeface="+mn-ea"/>
              </a:rPr>
              <a:t>ユーザー管理</a:t>
            </a:r>
            <a:endParaRPr kumimoji="0" lang="en-US" altLang="ja-JP" sz="1400" dirty="0" smtClean="0">
              <a:solidFill>
                <a:schemeClr val="bg1"/>
              </a:solidFill>
              <a:latin typeface="+mn-lt"/>
              <a:ea typeface="+mn-ea"/>
            </a:endParaRPr>
          </a:p>
        </p:txBody>
      </p:sp>
      <p:sp>
        <p:nvSpPr>
          <p:cNvPr id="15" name="正方形/長方形 14"/>
          <p:cNvSpPr/>
          <p:nvPr/>
        </p:nvSpPr>
        <p:spPr bwMode="auto">
          <a:xfrm>
            <a:off x="6381968" y="3283361"/>
            <a:ext cx="2439888" cy="4320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プッシュ通知</a:t>
            </a:r>
            <a:endParaRPr kumimoji="0" lang="en-US" altLang="ja-JP" sz="1400" dirty="0" smtClean="0">
              <a:solidFill>
                <a:schemeClr val="bg1"/>
              </a:solidFill>
              <a:latin typeface="+mn-lt"/>
              <a:ea typeface="+mn-ea"/>
            </a:endParaRPr>
          </a:p>
        </p:txBody>
      </p:sp>
      <p:sp>
        <p:nvSpPr>
          <p:cNvPr id="16" name="正方形/長方形 15"/>
          <p:cNvSpPr/>
          <p:nvPr/>
        </p:nvSpPr>
        <p:spPr bwMode="auto">
          <a:xfrm>
            <a:off x="6372200" y="3791441"/>
            <a:ext cx="2439888" cy="4320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ソーシャルメディア連携</a:t>
            </a:r>
            <a:endParaRPr kumimoji="0" lang="en-US" altLang="ja-JP" sz="1400" dirty="0" smtClean="0">
              <a:solidFill>
                <a:schemeClr val="bg1"/>
              </a:solidFill>
              <a:latin typeface="+mn-lt"/>
              <a:ea typeface="+mn-ea"/>
            </a:endParaRPr>
          </a:p>
        </p:txBody>
      </p:sp>
      <p:sp>
        <p:nvSpPr>
          <p:cNvPr id="17" name="正方形/長方形 16"/>
          <p:cNvSpPr/>
          <p:nvPr/>
        </p:nvSpPr>
        <p:spPr bwMode="auto">
          <a:xfrm>
            <a:off x="6372200" y="4297952"/>
            <a:ext cx="2439888" cy="4320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課金・決済処理</a:t>
            </a:r>
            <a:endParaRPr kumimoji="0" lang="en-US" altLang="ja-JP" sz="1400" dirty="0" smtClean="0">
              <a:solidFill>
                <a:schemeClr val="bg1"/>
              </a:solidFill>
              <a:latin typeface="+mn-lt"/>
              <a:ea typeface="+mn-ea"/>
            </a:endParaRPr>
          </a:p>
        </p:txBody>
      </p:sp>
      <p:sp>
        <p:nvSpPr>
          <p:cNvPr id="18" name="正方形/長方形 17"/>
          <p:cNvSpPr/>
          <p:nvPr/>
        </p:nvSpPr>
        <p:spPr bwMode="auto">
          <a:xfrm>
            <a:off x="6372200" y="4799555"/>
            <a:ext cx="2439888" cy="4320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同期・共有・バックアップ</a:t>
            </a:r>
            <a:endParaRPr kumimoji="0" lang="en-US" altLang="ja-JP" sz="1400" dirty="0" smtClean="0">
              <a:solidFill>
                <a:schemeClr val="bg1"/>
              </a:solidFill>
              <a:latin typeface="+mn-lt"/>
              <a:ea typeface="+mn-ea"/>
            </a:endParaRPr>
          </a:p>
        </p:txBody>
      </p:sp>
      <p:sp>
        <p:nvSpPr>
          <p:cNvPr id="19" name="正方形/長方形 18"/>
          <p:cNvSpPr/>
          <p:nvPr/>
        </p:nvSpPr>
        <p:spPr bwMode="auto">
          <a:xfrm>
            <a:off x="6381968" y="5303611"/>
            <a:ext cx="2439888" cy="4320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ユーザー間のチャット</a:t>
            </a:r>
            <a:endParaRPr kumimoji="0" lang="en-US" altLang="ja-JP" sz="1400" dirty="0" smtClean="0">
              <a:solidFill>
                <a:schemeClr val="bg1"/>
              </a:solidFill>
              <a:latin typeface="+mn-lt"/>
              <a:ea typeface="+mn-ea"/>
            </a:endParaRPr>
          </a:p>
        </p:txBody>
      </p:sp>
      <p:sp>
        <p:nvSpPr>
          <p:cNvPr id="20" name="正方形/長方形 19"/>
          <p:cNvSpPr/>
          <p:nvPr/>
        </p:nvSpPr>
        <p:spPr bwMode="auto">
          <a:xfrm>
            <a:off x="6381968" y="5807667"/>
            <a:ext cx="2439888" cy="432048"/>
          </a:xfrm>
          <a:prstGeom prst="rect">
            <a:avLst/>
          </a:prstGeom>
          <a:solidFill>
            <a:schemeClr val="accent1"/>
          </a:solidFill>
          <a:ln w="38100" cap="flat" cmpd="sng" algn="ctr">
            <a:no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defTabSz="914400" rtl="0" eaLnBrk="1" fontAlgn="base" latinLnBrk="0" hangingPunct="1">
              <a:lnSpc>
                <a:spcPct val="100000"/>
              </a:lnSpc>
              <a:spcBef>
                <a:spcPct val="20000"/>
              </a:spcBef>
              <a:spcAft>
                <a:spcPct val="0"/>
              </a:spcAft>
              <a:buClrTx/>
              <a:buSzTx/>
              <a:buFontTx/>
              <a:buNone/>
              <a:tabLst/>
            </a:pPr>
            <a:r>
              <a:rPr kumimoji="0" lang="ja-JP" altLang="en-US" sz="1400" dirty="0" smtClean="0">
                <a:solidFill>
                  <a:schemeClr val="bg1"/>
                </a:solidFill>
                <a:latin typeface="+mn-lt"/>
                <a:ea typeface="+mn-ea"/>
              </a:rPr>
              <a:t>ロケーション連携</a:t>
            </a:r>
            <a:endParaRPr kumimoji="0" lang="en-US" altLang="ja-JP" sz="1400" dirty="0" smtClean="0">
              <a:solidFill>
                <a:schemeClr val="bg1"/>
              </a:solidFill>
              <a:latin typeface="+mn-lt"/>
              <a:ea typeface="+mn-ea"/>
            </a:endParaRPr>
          </a:p>
        </p:txBody>
      </p:sp>
    </p:spTree>
    <p:extLst>
      <p:ext uri="{BB962C8B-B14F-4D97-AF65-F5344CB8AC3E}">
        <p14:creationId xmlns:p14="http://schemas.microsoft.com/office/powerpoint/2010/main" val="216462489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0905_Juku">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ユーザー定義 2">
      <a:majorFont>
        <a:latin typeface="HelveticaNeueLT Std"/>
        <a:ea typeface="HG丸ｺﾞｼｯｸM-PRO"/>
        <a:cs typeface=""/>
      </a:majorFont>
      <a:minorFont>
        <a:latin typeface="HelveticaNeueLT Std"/>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38100"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sz="1400" b="0" i="0" u="none" strike="noStrike" cap="none" normalizeH="0" smtClean="0">
            <a:ln>
              <a:noFill/>
            </a:ln>
            <a:effectLst/>
            <a:latin typeface="+mn-lt"/>
            <a:ea typeface="+mn-ea"/>
          </a:defRPr>
        </a:defPPr>
      </a:lstStyle>
    </a:spDef>
    <a:lnDef>
      <a:spPr bwMode="auto">
        <a:xfrm>
          <a:off x="0" y="0"/>
          <a:ext cx="1" cy="1"/>
        </a:xfrm>
        <a:custGeom>
          <a:avLst/>
          <a:gdLst/>
          <a:ahLst/>
          <a:cxnLst/>
          <a:rect l="0" t="0" r="0" b="0"/>
          <a:pathLst/>
        </a:custGeom>
        <a:solidFill>
          <a:schemeClr val="bg1"/>
        </a:solidFill>
        <a:ln w="38100" cap="flat" cmpd="sng" algn="ctr">
          <a:solidFill>
            <a:srgbClr val="4168A7"/>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rgbClr val="484848"/>
            </a:solidFill>
            <a:effectLst/>
            <a:latin typeface="Arial" charset="0"/>
            <a:ea typeface="HG丸ｺﾞｼｯｸM-PRO"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06_Juku">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ユーザー定義 2">
      <a:majorFont>
        <a:latin typeface="HelveticaNeueLT Std"/>
        <a:ea typeface="HG丸ｺﾞｼｯｸM-PRO"/>
        <a:cs typeface=""/>
      </a:majorFont>
      <a:minorFont>
        <a:latin typeface="HelveticaNeueLT Std"/>
        <a:ea typeface="HG丸ｺﾞｼｯｸM-PRO"/>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85000"/>
          </a:schemeClr>
        </a:solidFill>
        <a:ln w="38100" cap="flat" cmpd="sng" algn="ctr">
          <a:noFill/>
          <a:prstDash val="solid"/>
          <a:round/>
          <a:headEnd type="none" w="med" len="med"/>
          <a:tailEnd type="none" w="med" len="med"/>
        </a:ln>
        <a:effectLst/>
      </a:spPr>
      <a:bodyPr vert="horz" wrap="square" lIns="91440" tIns="45720" rIns="91440" bIns="45720" numCol="1" rtlCol="0"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sz="1400" b="0" i="0" u="none" strike="noStrike" cap="none" normalizeH="0" smtClean="0">
            <a:ln>
              <a:noFill/>
            </a:ln>
            <a:effectLst/>
            <a:latin typeface="+mn-lt"/>
            <a:ea typeface="+mn-ea"/>
          </a:defRPr>
        </a:defPPr>
      </a:lstStyle>
    </a:spDef>
    <a:lnDef>
      <a:spPr bwMode="auto">
        <a:xfrm>
          <a:off x="0" y="0"/>
          <a:ext cx="1" cy="1"/>
        </a:xfrm>
        <a:custGeom>
          <a:avLst/>
          <a:gdLst/>
          <a:ahLst/>
          <a:cxnLst/>
          <a:rect l="0" t="0" r="0" b="0"/>
          <a:pathLst/>
        </a:custGeom>
        <a:solidFill>
          <a:schemeClr val="bg1"/>
        </a:solidFill>
        <a:ln w="38100" cap="flat" cmpd="sng" algn="ctr">
          <a:solidFill>
            <a:srgbClr val="4168A7"/>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1400" b="0" i="0" u="none" strike="noStrike" cap="none" normalizeH="0" baseline="0" smtClean="0">
            <a:ln>
              <a:noFill/>
            </a:ln>
            <a:solidFill>
              <a:srgbClr val="484848"/>
            </a:solidFill>
            <a:effectLst/>
            <a:latin typeface="Arial" charset="0"/>
            <a:ea typeface="HG丸ｺﾞｼｯｸM-PRO"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8123</TotalTime>
  <Words>761</Words>
  <Application>Microsoft Macintosh PowerPoint</Application>
  <PresentationFormat>画面に合わせる (4:3)</PresentationFormat>
  <Paragraphs>190</Paragraphs>
  <Slides>13</Slides>
  <Notes>1</Notes>
  <HiddenSlides>0</HiddenSlides>
  <MMClips>0</MMClips>
  <ScaleCrop>false</ScaleCrop>
  <HeadingPairs>
    <vt:vector size="4" baseType="variant">
      <vt:variant>
        <vt:lpstr>テーマ</vt:lpstr>
      </vt:variant>
      <vt:variant>
        <vt:i4>2</vt:i4>
      </vt:variant>
      <vt:variant>
        <vt:lpstr>スライド タイトル</vt:lpstr>
      </vt:variant>
      <vt:variant>
        <vt:i4>13</vt:i4>
      </vt:variant>
    </vt:vector>
  </HeadingPairs>
  <TitlesOfParts>
    <vt:vector size="15" baseType="lpstr">
      <vt:lpstr>0905_Juku</vt:lpstr>
      <vt:lpstr>906_Juku</vt:lpstr>
      <vt:lpstr>PaaSの起源とxaaSの今後</vt:lpstr>
      <vt:lpstr>PowerPoint プレゼンテーション</vt:lpstr>
      <vt:lpstr>ASPからSaaSへ、ホスティングからIaaSへ</vt:lpstr>
      <vt:lpstr>ASPとSaaSの違い – マルチテナント</vt:lpstr>
      <vt:lpstr>PaaSの誕生</vt:lpstr>
      <vt:lpstr>Force.comのターゲットマーケット</vt:lpstr>
      <vt:lpstr>アプリ開発基盤としての Lotus Notes</vt:lpstr>
      <vt:lpstr>XaaSの多様化</vt:lpstr>
      <vt:lpstr>BaaS (Backend as a Service)/MBaaS</vt:lpstr>
      <vt:lpstr>マッシュアップ開発の部品としてのPaaS</vt:lpstr>
      <vt:lpstr>Force.comはいつの間にかAPaaSに</vt:lpstr>
      <vt:lpstr>PowerPoint プレゼンテーション</vt:lpstr>
      <vt:lpstr>PaaSの相互運用性を目指すTOSCA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Shoji Okoshi</dc:creator>
  <cp:lastModifiedBy>斎藤 昌義</cp:lastModifiedBy>
  <cp:revision>1463</cp:revision>
  <dcterms:created xsi:type="dcterms:W3CDTF">2008-07-07T05:29:44Z</dcterms:created>
  <dcterms:modified xsi:type="dcterms:W3CDTF">2014-03-04T01:08:37Z</dcterms:modified>
</cp:coreProperties>
</file>