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621" r:id="rId2"/>
    <p:sldId id="760" r:id="rId3"/>
    <p:sldId id="725" r:id="rId4"/>
    <p:sldId id="726" r:id="rId5"/>
    <p:sldId id="727" r:id="rId6"/>
    <p:sldId id="728" r:id="rId7"/>
    <p:sldId id="729" r:id="rId8"/>
    <p:sldId id="739" r:id="rId9"/>
    <p:sldId id="731" r:id="rId10"/>
    <p:sldId id="730" r:id="rId11"/>
    <p:sldId id="742" r:id="rId12"/>
    <p:sldId id="741" r:id="rId13"/>
    <p:sldId id="761" r:id="rId14"/>
    <p:sldId id="747" r:id="rId15"/>
    <p:sldId id="734" r:id="rId16"/>
    <p:sldId id="735" r:id="rId17"/>
  </p:sldIdLst>
  <p:sldSz cx="9144000" cy="6858000" type="screen4x3"/>
  <p:notesSz cx="6805613" cy="9939338"/>
  <p:defaultTextStyle>
    <a:defPPr>
      <a:defRPr lang="en-US"/>
    </a:defPPr>
    <a:lvl1pPr algn="l" rtl="0" fontAlgn="base">
      <a:spcBef>
        <a:spcPct val="20000"/>
      </a:spcBef>
      <a:spcAft>
        <a:spcPct val="0"/>
      </a:spcAft>
      <a:defRPr sz="1200" kern="1200">
        <a:solidFill>
          <a:srgbClr val="484848"/>
        </a:solidFill>
        <a:latin typeface="Arial" charset="0"/>
        <a:ea typeface="HG丸ｺﾞｼｯｸM-PRO" pitchFamily="50" charset="-128"/>
        <a:cs typeface="+mn-cs"/>
      </a:defRPr>
    </a:lvl1pPr>
    <a:lvl2pPr marL="457200" algn="l" rtl="0" fontAlgn="base">
      <a:spcBef>
        <a:spcPct val="20000"/>
      </a:spcBef>
      <a:spcAft>
        <a:spcPct val="0"/>
      </a:spcAft>
      <a:defRPr sz="1200" kern="1200">
        <a:solidFill>
          <a:srgbClr val="484848"/>
        </a:solidFill>
        <a:latin typeface="Arial" charset="0"/>
        <a:ea typeface="HG丸ｺﾞｼｯｸM-PRO" pitchFamily="50" charset="-128"/>
        <a:cs typeface="+mn-cs"/>
      </a:defRPr>
    </a:lvl2pPr>
    <a:lvl3pPr marL="914400" algn="l" rtl="0" fontAlgn="base">
      <a:spcBef>
        <a:spcPct val="20000"/>
      </a:spcBef>
      <a:spcAft>
        <a:spcPct val="0"/>
      </a:spcAft>
      <a:defRPr sz="1200" kern="1200">
        <a:solidFill>
          <a:srgbClr val="484848"/>
        </a:solidFill>
        <a:latin typeface="Arial" charset="0"/>
        <a:ea typeface="HG丸ｺﾞｼｯｸM-PRO" pitchFamily="50" charset="-128"/>
        <a:cs typeface="+mn-cs"/>
      </a:defRPr>
    </a:lvl3pPr>
    <a:lvl4pPr marL="1371600" algn="l" rtl="0" fontAlgn="base">
      <a:spcBef>
        <a:spcPct val="20000"/>
      </a:spcBef>
      <a:spcAft>
        <a:spcPct val="0"/>
      </a:spcAft>
      <a:defRPr sz="1200" kern="1200">
        <a:solidFill>
          <a:srgbClr val="484848"/>
        </a:solidFill>
        <a:latin typeface="Arial" charset="0"/>
        <a:ea typeface="HG丸ｺﾞｼｯｸM-PRO" pitchFamily="50" charset="-128"/>
        <a:cs typeface="+mn-cs"/>
      </a:defRPr>
    </a:lvl4pPr>
    <a:lvl5pPr marL="1828800" algn="l" rtl="0" fontAlgn="base">
      <a:spcBef>
        <a:spcPct val="20000"/>
      </a:spcBef>
      <a:spcAft>
        <a:spcPct val="0"/>
      </a:spcAft>
      <a:defRPr sz="1200" kern="1200">
        <a:solidFill>
          <a:srgbClr val="484848"/>
        </a:solidFill>
        <a:latin typeface="Arial" charset="0"/>
        <a:ea typeface="HG丸ｺﾞｼｯｸM-PRO" pitchFamily="50" charset="-128"/>
        <a:cs typeface="+mn-cs"/>
      </a:defRPr>
    </a:lvl5pPr>
    <a:lvl6pPr marL="2286000" algn="l" defTabSz="914400" rtl="0" eaLnBrk="1" latinLnBrk="0" hangingPunct="1">
      <a:defRPr sz="1200" kern="1200">
        <a:solidFill>
          <a:srgbClr val="484848"/>
        </a:solidFill>
        <a:latin typeface="Arial" charset="0"/>
        <a:ea typeface="HG丸ｺﾞｼｯｸM-PRO" pitchFamily="50" charset="-128"/>
        <a:cs typeface="+mn-cs"/>
      </a:defRPr>
    </a:lvl6pPr>
    <a:lvl7pPr marL="2743200" algn="l" defTabSz="914400" rtl="0" eaLnBrk="1" latinLnBrk="0" hangingPunct="1">
      <a:defRPr sz="1200" kern="1200">
        <a:solidFill>
          <a:srgbClr val="484848"/>
        </a:solidFill>
        <a:latin typeface="Arial" charset="0"/>
        <a:ea typeface="HG丸ｺﾞｼｯｸM-PRO" pitchFamily="50" charset="-128"/>
        <a:cs typeface="+mn-cs"/>
      </a:defRPr>
    </a:lvl7pPr>
    <a:lvl8pPr marL="3200400" algn="l" defTabSz="914400" rtl="0" eaLnBrk="1" latinLnBrk="0" hangingPunct="1">
      <a:defRPr sz="1200" kern="1200">
        <a:solidFill>
          <a:srgbClr val="484848"/>
        </a:solidFill>
        <a:latin typeface="Arial" charset="0"/>
        <a:ea typeface="HG丸ｺﾞｼｯｸM-PRO" pitchFamily="50" charset="-128"/>
        <a:cs typeface="+mn-cs"/>
      </a:defRPr>
    </a:lvl8pPr>
    <a:lvl9pPr marL="3657600" algn="l" defTabSz="914400" rtl="0" eaLnBrk="1" latinLnBrk="0" hangingPunct="1">
      <a:defRPr sz="1200" kern="1200">
        <a:solidFill>
          <a:srgbClr val="484848"/>
        </a:solidFill>
        <a:latin typeface="Arial" charset="0"/>
        <a:ea typeface="HG丸ｺﾞｼｯｸM-PRO"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9966"/>
    <a:srgbClr val="FF9900"/>
    <a:srgbClr val="0099CC"/>
    <a:srgbClr val="CCFFFF"/>
    <a:srgbClr val="127C5E"/>
    <a:srgbClr val="038006"/>
    <a:srgbClr val="00CCFF"/>
    <a:srgbClr val="0000CC"/>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37" autoAdjust="0"/>
    <p:restoredTop sz="96332" autoAdjust="0"/>
  </p:normalViewPr>
  <p:slideViewPr>
    <p:cSldViewPr showGuides="1">
      <p:cViewPr>
        <p:scale>
          <a:sx n="200" d="100"/>
          <a:sy n="200" d="100"/>
        </p:scale>
        <p:origin x="-176" y="-176"/>
      </p:cViewPr>
      <p:guideLst>
        <p:guide orient="horz" pos="3360"/>
        <p:guide pos="42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2" d="100"/>
        <a:sy n="102" d="100"/>
      </p:scale>
      <p:origin x="0" y="0"/>
    </p:cViewPr>
  </p:sorterViewPr>
  <p:notesViewPr>
    <p:cSldViewPr showGuides="1">
      <p:cViewPr varScale="1">
        <p:scale>
          <a:sx n="64" d="100"/>
          <a:sy n="64" d="100"/>
        </p:scale>
        <p:origin x="-2826" y="-132"/>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0"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1" tIns="47830" rIns="95661" bIns="47830" numCol="1" anchor="t" anchorCtr="0" compatLnSpc="1">
            <a:prstTxWarp prst="textNoShape">
              <a:avLst/>
            </a:prstTxWarp>
          </a:bodyPr>
          <a:lstStyle>
            <a:lvl1pPr defTabSz="957263">
              <a:spcBef>
                <a:spcPct val="0"/>
              </a:spcBef>
              <a:defRPr sz="1300">
                <a:solidFill>
                  <a:schemeClr val="tx1"/>
                </a:solidFill>
                <a:ea typeface="ＭＳ Ｐゴシック" pitchFamily="50" charset="-128"/>
              </a:defRPr>
            </a:lvl1pPr>
          </a:lstStyle>
          <a:p>
            <a:endParaRPr lang="en-US" altLang="ja-JP"/>
          </a:p>
        </p:txBody>
      </p:sp>
      <p:sp>
        <p:nvSpPr>
          <p:cNvPr id="219139" name="Rectangle 3"/>
          <p:cNvSpPr>
            <a:spLocks noGrp="1" noChangeArrowheads="1"/>
          </p:cNvSpPr>
          <p:nvPr>
            <p:ph type="dt" sz="quarter" idx="1"/>
          </p:nvPr>
        </p:nvSpPr>
        <p:spPr bwMode="auto">
          <a:xfrm>
            <a:off x="3854450"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1" tIns="47830" rIns="95661" bIns="47830" numCol="1" anchor="t" anchorCtr="0" compatLnSpc="1">
            <a:prstTxWarp prst="textNoShape">
              <a:avLst/>
            </a:prstTxWarp>
          </a:bodyPr>
          <a:lstStyle>
            <a:lvl1pPr algn="r" defTabSz="957263">
              <a:spcBef>
                <a:spcPct val="0"/>
              </a:spcBef>
              <a:defRPr sz="1300">
                <a:solidFill>
                  <a:schemeClr val="tx1"/>
                </a:solidFill>
                <a:ea typeface="ＭＳ Ｐゴシック" pitchFamily="50" charset="-128"/>
              </a:defRPr>
            </a:lvl1pPr>
          </a:lstStyle>
          <a:p>
            <a:endParaRPr lang="en-US" altLang="ja-JP"/>
          </a:p>
        </p:txBody>
      </p:sp>
      <p:sp>
        <p:nvSpPr>
          <p:cNvPr id="219140" name="Rectangle 4"/>
          <p:cNvSpPr>
            <a:spLocks noGrp="1" noChangeArrowheads="1"/>
          </p:cNvSpPr>
          <p:nvPr>
            <p:ph type="ftr" sz="quarter" idx="2"/>
          </p:nvPr>
        </p:nvSpPr>
        <p:spPr bwMode="auto">
          <a:xfrm>
            <a:off x="0" y="9439275"/>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1" tIns="47830" rIns="95661" bIns="47830" numCol="1" anchor="b" anchorCtr="0" compatLnSpc="1">
            <a:prstTxWarp prst="textNoShape">
              <a:avLst/>
            </a:prstTxWarp>
          </a:bodyPr>
          <a:lstStyle>
            <a:lvl1pPr defTabSz="957263">
              <a:spcBef>
                <a:spcPct val="0"/>
              </a:spcBef>
              <a:defRPr sz="1300">
                <a:solidFill>
                  <a:schemeClr val="tx1"/>
                </a:solidFill>
                <a:ea typeface="ＭＳ Ｐゴシック" pitchFamily="50" charset="-128"/>
              </a:defRPr>
            </a:lvl1pPr>
          </a:lstStyle>
          <a:p>
            <a:endParaRPr lang="en-US" altLang="ja-JP"/>
          </a:p>
        </p:txBody>
      </p:sp>
      <p:sp>
        <p:nvSpPr>
          <p:cNvPr id="219141" name="Rectangle 5"/>
          <p:cNvSpPr>
            <a:spLocks noGrp="1" noChangeArrowheads="1"/>
          </p:cNvSpPr>
          <p:nvPr>
            <p:ph type="sldNum" sz="quarter" idx="3"/>
          </p:nvPr>
        </p:nvSpPr>
        <p:spPr bwMode="auto">
          <a:xfrm>
            <a:off x="3854450" y="9439275"/>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1" tIns="47830" rIns="95661" bIns="47830" numCol="1" anchor="b" anchorCtr="0" compatLnSpc="1">
            <a:prstTxWarp prst="textNoShape">
              <a:avLst/>
            </a:prstTxWarp>
          </a:bodyPr>
          <a:lstStyle>
            <a:lvl1pPr algn="r" defTabSz="957263">
              <a:spcBef>
                <a:spcPct val="0"/>
              </a:spcBef>
              <a:defRPr sz="1300">
                <a:solidFill>
                  <a:schemeClr val="tx1"/>
                </a:solidFill>
                <a:ea typeface="ＭＳ Ｐゴシック" pitchFamily="50" charset="-128"/>
              </a:defRPr>
            </a:lvl1pPr>
          </a:lstStyle>
          <a:p>
            <a:fld id="{DB21A598-E949-49DA-A17B-4068A6F7077E}" type="slidenum">
              <a:rPr lang="ja-JP" altLang="en-US"/>
              <a:pPr/>
              <a:t>‹#›</a:t>
            </a:fld>
            <a:endParaRPr lang="en-US" altLang="ja-JP"/>
          </a:p>
        </p:txBody>
      </p:sp>
    </p:spTree>
    <p:extLst>
      <p:ext uri="{BB962C8B-B14F-4D97-AF65-F5344CB8AC3E}">
        <p14:creationId xmlns:p14="http://schemas.microsoft.com/office/powerpoint/2010/main" val="2430022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1" tIns="47830" rIns="95661" bIns="47830" numCol="1" anchor="t" anchorCtr="0" compatLnSpc="1">
            <a:prstTxWarp prst="textNoShape">
              <a:avLst/>
            </a:prstTxWarp>
          </a:bodyPr>
          <a:lstStyle>
            <a:lvl1pPr defTabSz="957263">
              <a:spcBef>
                <a:spcPct val="0"/>
              </a:spcBef>
              <a:defRPr sz="1300">
                <a:solidFill>
                  <a:schemeClr val="tx1"/>
                </a:solidFill>
                <a:ea typeface="ＭＳ Ｐゴシック" pitchFamily="50" charset="-128"/>
              </a:defRPr>
            </a:lvl1pPr>
          </a:lstStyle>
          <a:p>
            <a:endParaRPr lang="en-US" altLang="ja-JP"/>
          </a:p>
        </p:txBody>
      </p:sp>
      <p:sp>
        <p:nvSpPr>
          <p:cNvPr id="50179" name="Rectangle 3"/>
          <p:cNvSpPr>
            <a:spLocks noGrp="1" noChangeArrowheads="1"/>
          </p:cNvSpPr>
          <p:nvPr>
            <p:ph type="dt" idx="1"/>
          </p:nvPr>
        </p:nvSpPr>
        <p:spPr bwMode="auto">
          <a:xfrm>
            <a:off x="3854450"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1" tIns="47830" rIns="95661" bIns="47830" numCol="1" anchor="t" anchorCtr="0" compatLnSpc="1">
            <a:prstTxWarp prst="textNoShape">
              <a:avLst/>
            </a:prstTxWarp>
          </a:bodyPr>
          <a:lstStyle>
            <a:lvl1pPr algn="r" defTabSz="957263">
              <a:spcBef>
                <a:spcPct val="0"/>
              </a:spcBef>
              <a:defRPr sz="1300">
                <a:solidFill>
                  <a:schemeClr val="tx1"/>
                </a:solidFill>
                <a:ea typeface="ＭＳ Ｐゴシック" pitchFamily="50" charset="-128"/>
              </a:defRPr>
            </a:lvl1pPr>
          </a:lstStyle>
          <a:p>
            <a:endParaRPr lang="en-US" altLang="ja-JP"/>
          </a:p>
        </p:txBody>
      </p:sp>
      <p:sp>
        <p:nvSpPr>
          <p:cNvPr id="50180" name="Rectangle 4"/>
          <p:cNvSpPr>
            <a:spLocks noGrp="1" noRot="1" noChangeAspect="1" noChangeArrowheads="1" noTextEdit="1"/>
          </p:cNvSpPr>
          <p:nvPr>
            <p:ph type="sldImg" idx="2"/>
          </p:nvPr>
        </p:nvSpPr>
        <p:spPr bwMode="auto">
          <a:xfrm>
            <a:off x="917575" y="744538"/>
            <a:ext cx="4970463"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81038" y="4721225"/>
            <a:ext cx="5443537"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1" tIns="47830" rIns="95661" bIns="4783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50182" name="Rectangle 6"/>
          <p:cNvSpPr>
            <a:spLocks noGrp="1" noChangeArrowheads="1"/>
          </p:cNvSpPr>
          <p:nvPr>
            <p:ph type="ftr" sz="quarter" idx="4"/>
          </p:nvPr>
        </p:nvSpPr>
        <p:spPr bwMode="auto">
          <a:xfrm>
            <a:off x="0" y="9439275"/>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1" tIns="47830" rIns="95661" bIns="47830" numCol="1" anchor="b" anchorCtr="0" compatLnSpc="1">
            <a:prstTxWarp prst="textNoShape">
              <a:avLst/>
            </a:prstTxWarp>
          </a:bodyPr>
          <a:lstStyle>
            <a:lvl1pPr defTabSz="957263">
              <a:spcBef>
                <a:spcPct val="0"/>
              </a:spcBef>
              <a:defRPr sz="1300">
                <a:solidFill>
                  <a:schemeClr val="tx1"/>
                </a:solidFill>
                <a:ea typeface="ＭＳ Ｐゴシック" pitchFamily="50" charset="-128"/>
              </a:defRPr>
            </a:lvl1pPr>
          </a:lstStyle>
          <a:p>
            <a:endParaRPr lang="en-US" altLang="ja-JP"/>
          </a:p>
        </p:txBody>
      </p:sp>
      <p:sp>
        <p:nvSpPr>
          <p:cNvPr id="50183" name="Rectangle 7"/>
          <p:cNvSpPr>
            <a:spLocks noGrp="1" noChangeArrowheads="1"/>
          </p:cNvSpPr>
          <p:nvPr>
            <p:ph type="sldNum" sz="quarter" idx="5"/>
          </p:nvPr>
        </p:nvSpPr>
        <p:spPr bwMode="auto">
          <a:xfrm>
            <a:off x="3854450" y="9439275"/>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1" tIns="47830" rIns="95661" bIns="47830" numCol="1" anchor="b" anchorCtr="0" compatLnSpc="1">
            <a:prstTxWarp prst="textNoShape">
              <a:avLst/>
            </a:prstTxWarp>
          </a:bodyPr>
          <a:lstStyle>
            <a:lvl1pPr algn="r" defTabSz="957263">
              <a:spcBef>
                <a:spcPct val="0"/>
              </a:spcBef>
              <a:defRPr sz="1300">
                <a:solidFill>
                  <a:schemeClr val="tx1"/>
                </a:solidFill>
                <a:ea typeface="ＭＳ Ｐゴシック" pitchFamily="50" charset="-128"/>
              </a:defRPr>
            </a:lvl1pPr>
          </a:lstStyle>
          <a:p>
            <a:fld id="{695AF93D-A31E-4318-81ED-C9DA4F910104}" type="slidenum">
              <a:rPr lang="ja-JP" altLang="en-US"/>
              <a:pPr/>
              <a:t>‹#›</a:t>
            </a:fld>
            <a:endParaRPr lang="en-US" altLang="ja-JP"/>
          </a:p>
        </p:txBody>
      </p:sp>
    </p:spTree>
    <p:extLst>
      <p:ext uri="{BB962C8B-B14F-4D97-AF65-F5344CB8AC3E}">
        <p14:creationId xmlns:p14="http://schemas.microsoft.com/office/powerpoint/2010/main" val="37233887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348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52311" indent="-289350" eaLnBrk="0" hangingPunct="0">
              <a:defRPr kumimoji="1">
                <a:solidFill>
                  <a:schemeClr val="tx1"/>
                </a:solidFill>
                <a:latin typeface="Arial" charset="0"/>
                <a:ea typeface="ＭＳ Ｐゴシック" charset="-128"/>
              </a:defRPr>
            </a:lvl2pPr>
            <a:lvl3pPr marL="1157402" indent="-231480" eaLnBrk="0" hangingPunct="0">
              <a:defRPr kumimoji="1">
                <a:solidFill>
                  <a:schemeClr val="tx1"/>
                </a:solidFill>
                <a:latin typeface="Arial" charset="0"/>
                <a:ea typeface="ＭＳ Ｐゴシック" charset="-128"/>
              </a:defRPr>
            </a:lvl3pPr>
            <a:lvl4pPr marL="1620363" indent="-231480" eaLnBrk="0" hangingPunct="0">
              <a:defRPr kumimoji="1">
                <a:solidFill>
                  <a:schemeClr val="tx1"/>
                </a:solidFill>
                <a:latin typeface="Arial" charset="0"/>
                <a:ea typeface="ＭＳ Ｐゴシック" charset="-128"/>
              </a:defRPr>
            </a:lvl4pPr>
            <a:lvl5pPr marL="2083323" indent="-231480" eaLnBrk="0" hangingPunct="0">
              <a:defRPr kumimoji="1">
                <a:solidFill>
                  <a:schemeClr val="tx1"/>
                </a:solidFill>
                <a:latin typeface="Arial" charset="0"/>
                <a:ea typeface="ＭＳ Ｐゴシック" charset="-128"/>
              </a:defRPr>
            </a:lvl5pPr>
            <a:lvl6pPr marL="2546284" indent="-231480" eaLnBrk="0" fontAlgn="base" hangingPunct="0">
              <a:spcBef>
                <a:spcPct val="0"/>
              </a:spcBef>
              <a:spcAft>
                <a:spcPct val="0"/>
              </a:spcAft>
              <a:defRPr kumimoji="1">
                <a:solidFill>
                  <a:schemeClr val="tx1"/>
                </a:solidFill>
                <a:latin typeface="Arial" charset="0"/>
                <a:ea typeface="ＭＳ Ｐゴシック" charset="-128"/>
              </a:defRPr>
            </a:lvl6pPr>
            <a:lvl7pPr marL="3009245" indent="-231480" eaLnBrk="0" fontAlgn="base" hangingPunct="0">
              <a:spcBef>
                <a:spcPct val="0"/>
              </a:spcBef>
              <a:spcAft>
                <a:spcPct val="0"/>
              </a:spcAft>
              <a:defRPr kumimoji="1">
                <a:solidFill>
                  <a:schemeClr val="tx1"/>
                </a:solidFill>
                <a:latin typeface="Arial" charset="0"/>
                <a:ea typeface="ＭＳ Ｐゴシック" charset="-128"/>
              </a:defRPr>
            </a:lvl7pPr>
            <a:lvl8pPr marL="3472205" indent="-231480" eaLnBrk="0" fontAlgn="base" hangingPunct="0">
              <a:spcBef>
                <a:spcPct val="0"/>
              </a:spcBef>
              <a:spcAft>
                <a:spcPct val="0"/>
              </a:spcAft>
              <a:defRPr kumimoji="1">
                <a:solidFill>
                  <a:schemeClr val="tx1"/>
                </a:solidFill>
                <a:latin typeface="Arial" charset="0"/>
                <a:ea typeface="ＭＳ Ｐゴシック" charset="-128"/>
              </a:defRPr>
            </a:lvl8pPr>
            <a:lvl9pPr marL="3935166" indent="-23148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BC5E93A-1D7D-4D42-83E7-BB9262428F1D}" type="slidenum">
              <a:rPr lang="ja-JP" altLang="en-US" smtClean="0"/>
              <a:pPr eaLnBrk="1" hangingPunct="1"/>
              <a:t>1</a:t>
            </a:fld>
            <a:endParaRPr lang="ja-JP"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a:t>
            </a:fld>
            <a:endParaRPr lang="en-US" altLang="ja-JP"/>
          </a:p>
        </p:txBody>
      </p:sp>
      <p:sp>
        <p:nvSpPr>
          <p:cNvPr id="761858" name="Rectangle 2"/>
          <p:cNvSpPr>
            <a:spLocks noGrp="1" noRot="1" noChangeAspect="1" noChangeArrowheads="1" noTextEdit="1"/>
          </p:cNvSpPr>
          <p:nvPr>
            <p:ph type="sldImg"/>
          </p:nvPr>
        </p:nvSpPr>
        <p:spPr>
          <a:xfrm>
            <a:off x="917575" y="744538"/>
            <a:ext cx="4972050" cy="3729037"/>
          </a:xfrm>
          <a:ln/>
        </p:spPr>
      </p:sp>
      <p:sp>
        <p:nvSpPr>
          <p:cNvPr id="761859" name="Rectangle 3"/>
          <p:cNvSpPr>
            <a:spLocks noGrp="1" noChangeArrowheads="1"/>
          </p:cNvSpPr>
          <p:nvPr>
            <p:ph type="body" idx="1"/>
          </p:nvPr>
        </p:nvSpPr>
        <p:spPr>
          <a:xfrm>
            <a:off x="679450" y="4721228"/>
            <a:ext cx="5446713" cy="4473575"/>
          </a:xfrm>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3</a:t>
            </a:fld>
            <a:endParaRPr lang="en-US" altLang="ja-JP"/>
          </a:p>
        </p:txBody>
      </p:sp>
      <p:sp>
        <p:nvSpPr>
          <p:cNvPr id="761858" name="Rectangle 2"/>
          <p:cNvSpPr>
            <a:spLocks noGrp="1" noRot="1" noChangeAspect="1" noChangeArrowheads="1" noTextEdit="1"/>
          </p:cNvSpPr>
          <p:nvPr>
            <p:ph type="sldImg"/>
          </p:nvPr>
        </p:nvSpPr>
        <p:spPr>
          <a:xfrm>
            <a:off x="917575" y="744538"/>
            <a:ext cx="4972050" cy="3729037"/>
          </a:xfrm>
          <a:ln/>
        </p:spPr>
      </p:sp>
      <p:sp>
        <p:nvSpPr>
          <p:cNvPr id="761859" name="Rectangle 3"/>
          <p:cNvSpPr>
            <a:spLocks noGrp="1" noChangeArrowheads="1"/>
          </p:cNvSpPr>
          <p:nvPr>
            <p:ph type="body" idx="1"/>
          </p:nvPr>
        </p:nvSpPr>
        <p:spPr>
          <a:xfrm>
            <a:off x="679450" y="4721228"/>
            <a:ext cx="5446713" cy="4473575"/>
          </a:xfrm>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68994" name="Rectangle 2"/>
          <p:cNvSpPr>
            <a:spLocks noChangeArrowheads="1"/>
          </p:cNvSpPr>
          <p:nvPr userDrawn="1"/>
        </p:nvSpPr>
        <p:spPr bwMode="auto">
          <a:xfrm>
            <a:off x="0" y="0"/>
            <a:ext cx="1828800" cy="6858000"/>
          </a:xfrm>
          <a:prstGeom prst="rect">
            <a:avLst/>
          </a:prstGeom>
          <a:gradFill rotWithShape="1">
            <a:gsLst>
              <a:gs pos="0">
                <a:srgbClr val="0066CC"/>
              </a:gs>
              <a:gs pos="100000">
                <a:srgbClr val="0066CC">
                  <a:gamma/>
                  <a:tint val="50980"/>
                  <a:invGamma/>
                </a:srgbClr>
              </a:gs>
            </a:gsLst>
            <a:lin ang="0" scaled="1"/>
          </a:gra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8996" name="Rectangle 4"/>
          <p:cNvSpPr>
            <a:spLocks noGrp="1" noChangeArrowheads="1"/>
          </p:cNvSpPr>
          <p:nvPr>
            <p:ph type="ctrTitle"/>
          </p:nvPr>
        </p:nvSpPr>
        <p:spPr>
          <a:xfrm>
            <a:off x="1828800" y="2438400"/>
            <a:ext cx="6629400" cy="914400"/>
          </a:xfrm>
        </p:spPr>
        <p:txBody>
          <a:bodyPr/>
          <a:lstStyle>
            <a:lvl1pPr algn="r">
              <a:defRPr>
                <a:solidFill>
                  <a:schemeClr val="bg2"/>
                </a:solidFill>
              </a:defRPr>
            </a:lvl1pPr>
          </a:lstStyle>
          <a:p>
            <a:pPr lvl="0"/>
            <a:r>
              <a:rPr lang="ja-JP" altLang="en-US" noProof="0" smtClean="0"/>
              <a:t>マスタ タイトルの書式設定</a:t>
            </a:r>
          </a:p>
        </p:txBody>
      </p:sp>
      <p:sp>
        <p:nvSpPr>
          <p:cNvPr id="468999" name="AutoShape 7" descr="netcomm_logo.png"/>
          <p:cNvSpPr>
            <a:spLocks noChangeAspect="1" noChangeArrowheads="1"/>
          </p:cNvSpPr>
          <p:nvPr userDrawn="1"/>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9000" name="Text Box 8"/>
          <p:cNvSpPr txBox="1">
            <a:spLocks noChangeArrowheads="1"/>
          </p:cNvSpPr>
          <p:nvPr userDrawn="1"/>
        </p:nvSpPr>
        <p:spPr bwMode="auto">
          <a:xfrm>
            <a:off x="152400" y="6461125"/>
            <a:ext cx="1527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ja-JP" sz="2000">
                <a:solidFill>
                  <a:schemeClr val="bg1"/>
                </a:solidFill>
                <a:latin typeface="Arial Narrow" pitchFamily="34" charset="0"/>
                <a:ea typeface="ＭＳ Ｐゴシック" pitchFamily="50" charset="-128"/>
              </a:rPr>
              <a:t>NetCommerce</a:t>
            </a:r>
          </a:p>
        </p:txBody>
      </p:sp>
      <p:sp>
        <p:nvSpPr>
          <p:cNvPr id="469003" name="Line 11"/>
          <p:cNvSpPr>
            <a:spLocks noChangeShapeType="1"/>
          </p:cNvSpPr>
          <p:nvPr userDrawn="1"/>
        </p:nvSpPr>
        <p:spPr bwMode="auto">
          <a:xfrm>
            <a:off x="4038600" y="3352800"/>
            <a:ext cx="0" cy="3505200"/>
          </a:xfrm>
          <a:prstGeom prst="line">
            <a:avLst/>
          </a:prstGeom>
          <a:noFill/>
          <a:ln w="127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9004" name="Line 12"/>
          <p:cNvSpPr>
            <a:spLocks noChangeShapeType="1"/>
          </p:cNvSpPr>
          <p:nvPr userDrawn="1"/>
        </p:nvSpPr>
        <p:spPr bwMode="auto">
          <a:xfrm>
            <a:off x="4038600" y="0"/>
            <a:ext cx="0" cy="2438400"/>
          </a:xfrm>
          <a:prstGeom prst="line">
            <a:avLst/>
          </a:prstGeom>
          <a:noFill/>
          <a:ln w="127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9008" name="Line 16"/>
          <p:cNvSpPr>
            <a:spLocks noChangeShapeType="1"/>
          </p:cNvSpPr>
          <p:nvPr userDrawn="1"/>
        </p:nvSpPr>
        <p:spPr bwMode="auto">
          <a:xfrm>
            <a:off x="1828800" y="3352800"/>
            <a:ext cx="6629400" cy="0"/>
          </a:xfrm>
          <a:prstGeom prst="line">
            <a:avLst/>
          </a:prstGeom>
          <a:noFill/>
          <a:ln w="38100">
            <a:solidFill>
              <a:srgbClr val="4168A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9009" name="Line 17"/>
          <p:cNvSpPr>
            <a:spLocks noChangeShapeType="1"/>
          </p:cNvSpPr>
          <p:nvPr userDrawn="1"/>
        </p:nvSpPr>
        <p:spPr bwMode="auto">
          <a:xfrm>
            <a:off x="457200" y="3352800"/>
            <a:ext cx="1371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Text Box 8"/>
          <p:cNvSpPr txBox="1">
            <a:spLocks noChangeArrowheads="1"/>
          </p:cNvSpPr>
          <p:nvPr userDrawn="1"/>
        </p:nvSpPr>
        <p:spPr bwMode="auto">
          <a:xfrm>
            <a:off x="152400" y="6461125"/>
            <a:ext cx="1527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2000" smtClean="0">
                <a:solidFill>
                  <a:schemeClr val="bg1"/>
                </a:solidFill>
                <a:latin typeface="Arial Narrow" pitchFamily="34" charset="0"/>
              </a:rPr>
              <a:t>NetCommerce</a:t>
            </a:r>
          </a:p>
        </p:txBody>
      </p:sp>
      <p:sp>
        <p:nvSpPr>
          <p:cNvPr id="12" name="Text Box 9"/>
          <p:cNvSpPr txBox="1">
            <a:spLocks noChangeArrowheads="1"/>
          </p:cNvSpPr>
          <p:nvPr userDrawn="1"/>
        </p:nvSpPr>
        <p:spPr bwMode="auto">
          <a:xfrm>
            <a:off x="1828800" y="6461125"/>
            <a:ext cx="2189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2000" dirty="0" smtClean="0">
                <a:solidFill>
                  <a:srgbClr val="FF3300"/>
                </a:solidFill>
              </a:rPr>
              <a:t>applied marketing</a:t>
            </a:r>
          </a:p>
        </p:txBody>
      </p:sp>
      <p:sp>
        <p:nvSpPr>
          <p:cNvPr id="13" name="Text Box 10"/>
          <p:cNvSpPr txBox="1">
            <a:spLocks noChangeArrowheads="1"/>
          </p:cNvSpPr>
          <p:nvPr userDrawn="1"/>
        </p:nvSpPr>
        <p:spPr bwMode="auto">
          <a:xfrm>
            <a:off x="6116638" y="6642100"/>
            <a:ext cx="3027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800" dirty="0" smtClean="0"/>
              <a:t>2012,all rights reserved by </a:t>
            </a:r>
            <a:r>
              <a:rPr lang="en-US" altLang="ja-JP" sz="800" dirty="0" err="1" smtClean="0"/>
              <a:t>NetCommerce</a:t>
            </a:r>
            <a:r>
              <a:rPr lang="en-US" altLang="ja-JP" sz="800" dirty="0" smtClean="0"/>
              <a:t> &amp; applied marketing</a:t>
            </a:r>
          </a:p>
        </p:txBody>
      </p:sp>
      <p:sp>
        <p:nvSpPr>
          <p:cNvPr id="14" name="Text Box 13"/>
          <p:cNvSpPr txBox="1">
            <a:spLocks noChangeArrowheads="1"/>
          </p:cNvSpPr>
          <p:nvPr userDrawn="1"/>
        </p:nvSpPr>
        <p:spPr bwMode="auto">
          <a:xfrm>
            <a:off x="7099300" y="0"/>
            <a:ext cx="2081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t>ＩＴソリューション塾　講義資料</a:t>
            </a:r>
          </a:p>
        </p:txBody>
      </p:sp>
      <p:sp>
        <p:nvSpPr>
          <p:cNvPr id="15" name="Text Box 15"/>
          <p:cNvSpPr txBox="1">
            <a:spLocks noChangeArrowheads="1"/>
          </p:cNvSpPr>
          <p:nvPr userDrawn="1"/>
        </p:nvSpPr>
        <p:spPr bwMode="auto">
          <a:xfrm>
            <a:off x="4495800" y="3581400"/>
            <a:ext cx="3929063" cy="1074738"/>
          </a:xfrm>
          <a:prstGeom prst="rect">
            <a:avLst/>
          </a:prstGeom>
          <a:noFill/>
          <a:ln w="38100" algn="ctr">
            <a:solidFill>
              <a:srgbClr val="B2B2B2"/>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000" smtClean="0"/>
              <a:t>　本資料の著作権は、ネットコマース株式会社と株式会社アプライド・マーケティングに帰属します。但し、ソリューション営業塾参加者及び参加者が帰属する会社が、本資料をそのまま、または改変して使用することができます。</a:t>
            </a:r>
          </a:p>
          <a:p>
            <a:pPr eaLnBrk="1" hangingPunct="1">
              <a:defRPr/>
            </a:pPr>
            <a:r>
              <a:rPr lang="ja-JP" altLang="en-US" sz="1000" smtClean="0"/>
              <a:t>　なお、本資料を参加者以外の第三者に提供する場合、その内容についての責任は負いかねますので、ご了承ください。</a:t>
            </a:r>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216362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2130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6"/>
          <p:cNvSpPr>
            <a:spLocks noChangeArrowheads="1"/>
          </p:cNvSpPr>
          <p:nvPr userDrawn="1"/>
        </p:nvSpPr>
        <p:spPr bwMode="auto">
          <a:xfrm>
            <a:off x="0" y="0"/>
            <a:ext cx="9144000" cy="838200"/>
          </a:xfrm>
          <a:prstGeom prst="rect">
            <a:avLst/>
          </a:prstGeom>
          <a:gradFill rotWithShape="1">
            <a:gsLst>
              <a:gs pos="0">
                <a:srgbClr val="0066CC"/>
              </a:gs>
              <a:gs pos="100000">
                <a:srgbClr val="0066CC">
                  <a:gamma/>
                  <a:tint val="50980"/>
                  <a:invGamma/>
                </a:srgbClr>
              </a:gs>
            </a:gsLst>
            <a:lin ang="0" scaled="1"/>
          </a:gra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6" name="Rectangle 2"/>
          <p:cNvSpPr>
            <a:spLocks noGrp="1" noChangeArrowheads="1"/>
          </p:cNvSpPr>
          <p:nvPr>
            <p:ph type="title"/>
          </p:nvPr>
        </p:nvSpPr>
        <p:spPr bwMode="auto">
          <a:xfrm>
            <a:off x="152400" y="1524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6" name="Text Box 22"/>
          <p:cNvSpPr txBox="1">
            <a:spLocks noChangeArrowheads="1"/>
          </p:cNvSpPr>
          <p:nvPr userDrawn="1"/>
        </p:nvSpPr>
        <p:spPr bwMode="auto">
          <a:xfrm>
            <a:off x="6537325" y="6583363"/>
            <a:ext cx="2630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en-US" altLang="ja-JP" sz="1200" smtClean="0">
                <a:solidFill>
                  <a:srgbClr val="FF3300"/>
                </a:solidFill>
              </a:rPr>
              <a:t>Net</a:t>
            </a:r>
            <a:r>
              <a:rPr lang="en-US" altLang="ja-JP" sz="1200" smtClean="0">
                <a:solidFill>
                  <a:srgbClr val="006699"/>
                </a:solidFill>
              </a:rPr>
              <a:t>Commerce</a:t>
            </a:r>
            <a:r>
              <a:rPr lang="ja-JP" altLang="en-US" sz="1200" smtClean="0">
                <a:solidFill>
                  <a:srgbClr val="006699"/>
                </a:solidFill>
              </a:rPr>
              <a:t>　</a:t>
            </a:r>
            <a:r>
              <a:rPr lang="en-US" altLang="ja-JP" sz="1200" smtClean="0">
                <a:solidFill>
                  <a:srgbClr val="006699"/>
                </a:solidFill>
              </a:rPr>
              <a:t>&amp; </a:t>
            </a:r>
            <a:r>
              <a:rPr lang="en-US" altLang="ja-JP" sz="1200" smtClean="0">
                <a:solidFill>
                  <a:srgbClr val="FF3300"/>
                </a:solidFill>
              </a:rPr>
              <a:t>applied marketing</a:t>
            </a:r>
          </a:p>
        </p:txBody>
      </p:sp>
      <p:sp>
        <p:nvSpPr>
          <p:cNvPr id="7" name="Text Box 24"/>
          <p:cNvSpPr txBox="1">
            <a:spLocks noChangeArrowheads="1"/>
          </p:cNvSpPr>
          <p:nvPr userDrawn="1"/>
        </p:nvSpPr>
        <p:spPr bwMode="auto">
          <a:xfrm>
            <a:off x="0" y="6642100"/>
            <a:ext cx="3027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800" dirty="0" smtClean="0"/>
              <a:t>2014,all rights reserved by </a:t>
            </a:r>
            <a:r>
              <a:rPr lang="en-US" altLang="ja-JP" sz="800" dirty="0" err="1" smtClean="0"/>
              <a:t>NetCommerce</a:t>
            </a:r>
            <a:r>
              <a:rPr lang="en-US" altLang="ja-JP" sz="800" dirty="0" smtClean="0"/>
              <a:t> &amp; applied marketing</a:t>
            </a: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timing>
    <p:tnLst>
      <p:par>
        <p:cTn xmlns:p14="http://schemas.microsoft.com/office/powerpoint/2010/main" id="1" dur="indefinite" restart="never" nodeType="tmRoot"/>
      </p:par>
    </p:tnLst>
  </p:timing>
  <p:txStyles>
    <p:titleStyle>
      <a:lvl1pPr algn="l" rtl="0" fontAlgn="base">
        <a:spcBef>
          <a:spcPct val="0"/>
        </a:spcBef>
        <a:spcAft>
          <a:spcPct val="0"/>
        </a:spcAft>
        <a:defRPr sz="3200">
          <a:solidFill>
            <a:schemeClr val="bg1"/>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fontAlgn="base">
        <a:spcBef>
          <a:spcPct val="20000"/>
        </a:spcBef>
        <a:spcAft>
          <a:spcPct val="0"/>
        </a:spcAft>
        <a:buChar char="•"/>
        <a:defRPr>
          <a:solidFill>
            <a:srgbClr val="0073A3"/>
          </a:solidFill>
          <a:latin typeface="+mn-lt"/>
          <a:ea typeface="+mn-ea"/>
          <a:cs typeface="+mn-cs"/>
        </a:defRPr>
      </a:lvl1pPr>
      <a:lvl2pPr marL="742950" indent="-285750" algn="l" rtl="0" fontAlgn="base">
        <a:spcBef>
          <a:spcPct val="20000"/>
        </a:spcBef>
        <a:spcAft>
          <a:spcPct val="0"/>
        </a:spcAft>
        <a:buChar char="–"/>
        <a:defRPr sz="1600">
          <a:solidFill>
            <a:srgbClr val="484848"/>
          </a:solidFill>
          <a:latin typeface="+mn-lt"/>
        </a:defRPr>
      </a:lvl2pPr>
      <a:lvl3pPr marL="1143000" indent="-228600" algn="l" rtl="0" fontAlgn="base">
        <a:spcBef>
          <a:spcPct val="20000"/>
        </a:spcBef>
        <a:spcAft>
          <a:spcPct val="0"/>
        </a:spcAft>
        <a:buChar char="•"/>
        <a:defRPr sz="1600">
          <a:solidFill>
            <a:srgbClr val="484848"/>
          </a:solidFill>
          <a:latin typeface="+mn-lt"/>
        </a:defRPr>
      </a:lvl3pPr>
      <a:lvl4pPr marL="1600200" indent="-228600" algn="l" rtl="0" fontAlgn="base">
        <a:spcBef>
          <a:spcPct val="20000"/>
        </a:spcBef>
        <a:spcAft>
          <a:spcPct val="0"/>
        </a:spcAft>
        <a:buChar char="–"/>
        <a:defRPr sz="1400">
          <a:solidFill>
            <a:srgbClr val="484848"/>
          </a:solidFill>
          <a:latin typeface="+mn-lt"/>
        </a:defRPr>
      </a:lvl4pPr>
      <a:lvl5pPr marL="2057400" indent="-228600" algn="l" rtl="0" fontAlgn="base">
        <a:spcBef>
          <a:spcPct val="20000"/>
        </a:spcBef>
        <a:spcAft>
          <a:spcPct val="0"/>
        </a:spcAft>
        <a:buChar char="»"/>
        <a:defRPr sz="1400">
          <a:solidFill>
            <a:srgbClr val="484848"/>
          </a:solidFill>
          <a:latin typeface="+mn-lt"/>
        </a:defRPr>
      </a:lvl5pPr>
      <a:lvl6pPr marL="2514600" indent="-228600" algn="l" rtl="0" fontAlgn="base">
        <a:spcBef>
          <a:spcPct val="20000"/>
        </a:spcBef>
        <a:spcAft>
          <a:spcPct val="0"/>
        </a:spcAft>
        <a:buChar char="»"/>
        <a:defRPr sz="1400">
          <a:solidFill>
            <a:srgbClr val="484848"/>
          </a:solidFill>
          <a:latin typeface="+mn-lt"/>
        </a:defRPr>
      </a:lvl6pPr>
      <a:lvl7pPr marL="2971800" indent="-228600" algn="l" rtl="0" fontAlgn="base">
        <a:spcBef>
          <a:spcPct val="20000"/>
        </a:spcBef>
        <a:spcAft>
          <a:spcPct val="0"/>
        </a:spcAft>
        <a:buChar char="»"/>
        <a:defRPr sz="1400">
          <a:solidFill>
            <a:srgbClr val="484848"/>
          </a:solidFill>
          <a:latin typeface="+mn-lt"/>
        </a:defRPr>
      </a:lvl7pPr>
      <a:lvl8pPr marL="3429000" indent="-228600" algn="l" rtl="0" fontAlgn="base">
        <a:spcBef>
          <a:spcPct val="20000"/>
        </a:spcBef>
        <a:spcAft>
          <a:spcPct val="0"/>
        </a:spcAft>
        <a:buChar char="»"/>
        <a:defRPr sz="1400">
          <a:solidFill>
            <a:srgbClr val="484848"/>
          </a:solidFill>
          <a:latin typeface="+mn-lt"/>
        </a:defRPr>
      </a:lvl8pPr>
      <a:lvl9pPr marL="3886200" indent="-228600" algn="l" rtl="0" fontAlgn="base">
        <a:spcBef>
          <a:spcPct val="20000"/>
        </a:spcBef>
        <a:spcAft>
          <a:spcPct val="0"/>
        </a:spcAft>
        <a:buChar char="»"/>
        <a:defRPr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0"/>
            <a:ext cx="9144000" cy="6934200"/>
          </a:xfrm>
          <a:prstGeom prst="rect">
            <a:avLst/>
          </a:prstGeom>
        </p:spPr>
      </p:pic>
      <p:sp>
        <p:nvSpPr>
          <p:cNvPr id="3074" name="タイトル 1"/>
          <p:cNvSpPr>
            <a:spLocks noGrp="1"/>
          </p:cNvSpPr>
          <p:nvPr>
            <p:ph type="ctrTitle"/>
          </p:nvPr>
        </p:nvSpPr>
        <p:spPr>
          <a:xfrm>
            <a:off x="2362200" y="4267200"/>
            <a:ext cx="6629400" cy="914400"/>
          </a:xfrm>
        </p:spPr>
        <p:txBody>
          <a:bodyPr/>
          <a:lstStyle/>
          <a:p>
            <a:pPr>
              <a:defRPr/>
            </a:pPr>
            <a:r>
              <a:rPr lang="en-US" altLang="ja-JP" sz="6600" dirty="0" smtClean="0">
                <a:solidFill>
                  <a:schemeClr val="bg1"/>
                </a:solidFill>
                <a:effectLst>
                  <a:glow rad="228600">
                    <a:schemeClr val="accent4">
                      <a:satMod val="175000"/>
                      <a:alpha val="40000"/>
                    </a:schemeClr>
                  </a:glow>
                </a:effectLst>
                <a:latin typeface="ヒラギノ角ゴ StdN W8"/>
                <a:ea typeface="ヒラギノ角ゴ StdN W8"/>
                <a:cs typeface="ヒラギノ角ゴ StdN W8"/>
              </a:rPr>
              <a:t>SDN</a:t>
            </a:r>
            <a:r>
              <a:rPr lang="en-US" altLang="ja-JP" sz="5400" dirty="0" smtClean="0">
                <a:solidFill>
                  <a:schemeClr val="bg1"/>
                </a:solidFill>
                <a:effectLst>
                  <a:glow rad="228600">
                    <a:schemeClr val="accent4">
                      <a:satMod val="175000"/>
                      <a:alpha val="40000"/>
                    </a:schemeClr>
                  </a:glow>
                </a:effectLst>
                <a:latin typeface="ヒラギノ角ゴ StdN W8"/>
                <a:ea typeface="ヒラギノ角ゴ StdN W8"/>
                <a:cs typeface="ヒラギノ角ゴ StdN W8"/>
              </a:rPr>
              <a:t> </a:t>
            </a:r>
            <a:br>
              <a:rPr lang="en-US" altLang="ja-JP" sz="5400" dirty="0" smtClean="0">
                <a:solidFill>
                  <a:schemeClr val="bg1"/>
                </a:solidFill>
                <a:effectLst>
                  <a:glow rad="228600">
                    <a:schemeClr val="accent4">
                      <a:satMod val="175000"/>
                      <a:alpha val="40000"/>
                    </a:schemeClr>
                  </a:glow>
                </a:effectLst>
                <a:latin typeface="ヒラギノ角ゴ StdN W8"/>
                <a:ea typeface="ヒラギノ角ゴ StdN W8"/>
                <a:cs typeface="ヒラギノ角ゴ StdN W8"/>
              </a:rPr>
            </a:br>
            <a:r>
              <a:rPr lang="en-US" altLang="ja-JP" sz="2400" dirty="0" smtClean="0">
                <a:solidFill>
                  <a:schemeClr val="bg1"/>
                </a:solidFill>
                <a:effectLst>
                  <a:glow rad="228600">
                    <a:schemeClr val="accent4">
                      <a:satMod val="175000"/>
                      <a:alpha val="40000"/>
                    </a:schemeClr>
                  </a:glow>
                </a:effectLst>
                <a:latin typeface="ヒラギノ角ゴ StdN W8"/>
                <a:ea typeface="ヒラギノ角ゴ StdN W8"/>
                <a:cs typeface="ヒラギノ角ゴ StdN W8"/>
              </a:rPr>
              <a:t>Software-Defined Networking</a:t>
            </a:r>
            <a:endParaRPr lang="ja-JP" altLang="en-US" sz="2400" dirty="0" smtClean="0">
              <a:solidFill>
                <a:schemeClr val="bg1"/>
              </a:solidFill>
              <a:effectLst>
                <a:glow rad="228600">
                  <a:schemeClr val="accent4">
                    <a:satMod val="175000"/>
                    <a:alpha val="40000"/>
                  </a:schemeClr>
                </a:glow>
              </a:effectLst>
              <a:latin typeface="ヒラギノ角ゴ StdN W8"/>
              <a:ea typeface="ヒラギノ角ゴ StdN W8"/>
              <a:cs typeface="ヒラギノ角ゴ StdN W8"/>
            </a:endParaRPr>
          </a:p>
        </p:txBody>
      </p:sp>
      <p:pic>
        <p:nvPicPr>
          <p:cNvPr id="6" name="図 5"/>
          <p:cNvPicPr>
            <a:picLocks noChangeAspect="1"/>
          </p:cNvPicPr>
          <p:nvPr/>
        </p:nvPicPr>
        <p:blipFill>
          <a:blip r:embed="rId4"/>
          <a:stretch>
            <a:fillRect/>
          </a:stretch>
        </p:blipFill>
        <p:spPr>
          <a:xfrm>
            <a:off x="3844925" y="6487080"/>
            <a:ext cx="1454149" cy="2482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5120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ea typeface="ＭＳ Ｐゴシック" pitchFamily="50" charset="-128"/>
              </a:rPr>
              <a:t>仕組み</a:t>
            </a:r>
            <a:endParaRPr kumimoji="1" lang="ja-JP" altLang="en-US" dirty="0"/>
          </a:p>
        </p:txBody>
      </p:sp>
      <p:sp>
        <p:nvSpPr>
          <p:cNvPr id="117" name="テキスト ボックス 116"/>
          <p:cNvSpPr txBox="1"/>
          <p:nvPr/>
        </p:nvSpPr>
        <p:spPr>
          <a:xfrm>
            <a:off x="887620" y="1002267"/>
            <a:ext cx="2764070" cy="461665"/>
          </a:xfrm>
          <a:prstGeom prst="rect">
            <a:avLst/>
          </a:prstGeom>
          <a:noFill/>
        </p:spPr>
        <p:txBody>
          <a:bodyPr wrap="square" rtlCol="0">
            <a:spAutoFit/>
          </a:bodyPr>
          <a:lstStyle/>
          <a:p>
            <a:pPr algn="ctr">
              <a:spcBef>
                <a:spcPts val="0"/>
              </a:spcBef>
            </a:pPr>
            <a:r>
              <a:rPr kumimoji="1" lang="ja-JP" altLang="en-US" sz="2400" dirty="0" smtClean="0">
                <a:solidFill>
                  <a:srgbClr val="669900"/>
                </a:solidFill>
                <a:latin typeface="HGP創英角ｺﾞｼｯｸUB" pitchFamily="50" charset="-128"/>
                <a:ea typeface="HGP創英角ｺﾞｼｯｸUB" pitchFamily="50" charset="-128"/>
              </a:rPr>
              <a:t>従来のネットワーク</a:t>
            </a:r>
            <a:endParaRPr kumimoji="1" lang="ja-JP" altLang="en-US" sz="2400" dirty="0">
              <a:solidFill>
                <a:srgbClr val="669900"/>
              </a:solidFill>
              <a:latin typeface="HGP創英角ｺﾞｼｯｸUB" pitchFamily="50" charset="-128"/>
              <a:ea typeface="HGP創英角ｺﾞｼｯｸUB" pitchFamily="50" charset="-128"/>
            </a:endParaRPr>
          </a:p>
        </p:txBody>
      </p:sp>
      <p:pic>
        <p:nvPicPr>
          <p:cNvPr id="1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1603" y="1034459"/>
            <a:ext cx="1967482" cy="3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 2"/>
          <p:cNvSpPr/>
          <p:nvPr/>
        </p:nvSpPr>
        <p:spPr bwMode="auto">
          <a:xfrm>
            <a:off x="511311" y="2218899"/>
            <a:ext cx="3516688" cy="762000"/>
          </a:xfrm>
          <a:prstGeom prst="roundRect">
            <a:avLst/>
          </a:prstGeom>
          <a:solidFill>
            <a:srgbClr val="C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ユーザー独自の設定変更や機能追加は困難</a:t>
            </a:r>
          </a:p>
        </p:txBody>
      </p:sp>
      <p:sp>
        <p:nvSpPr>
          <p:cNvPr id="54" name="角丸四角形 53"/>
          <p:cNvSpPr/>
          <p:nvPr/>
        </p:nvSpPr>
        <p:spPr bwMode="auto">
          <a:xfrm>
            <a:off x="511311" y="3127612"/>
            <a:ext cx="3516688" cy="762000"/>
          </a:xfrm>
          <a:prstGeom prst="roundRect">
            <a:avLst/>
          </a:prstGeom>
          <a:solidFill>
            <a:srgbClr val="C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スイッチ毎にベンダー独自規格のコマンドで手動設定</a:t>
            </a:r>
          </a:p>
        </p:txBody>
      </p:sp>
      <p:sp>
        <p:nvSpPr>
          <p:cNvPr id="55" name="角丸四角形 54"/>
          <p:cNvSpPr/>
          <p:nvPr/>
        </p:nvSpPr>
        <p:spPr bwMode="auto">
          <a:xfrm>
            <a:off x="511311" y="4038600"/>
            <a:ext cx="3516688" cy="762000"/>
          </a:xfrm>
          <a:prstGeom prst="roundRect">
            <a:avLst/>
          </a:prstGeom>
          <a:solidFill>
            <a:srgbClr val="C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それぞれのプロトコルに特化した</a:t>
            </a:r>
            <a:endParaRPr kumimoji="0" lang="en-US" altLang="ja-JP"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lang="ja-JP" altLang="en-US" sz="1800" dirty="0" smtClean="0">
                <a:solidFill>
                  <a:schemeClr val="bg1"/>
                </a:solidFill>
                <a:latin typeface="HGP創英角ｺﾞｼｯｸUB" pitchFamily="50" charset="-128"/>
                <a:ea typeface="HGP創英角ｺﾞｼｯｸUB" pitchFamily="50" charset="-128"/>
              </a:rPr>
              <a:t>高度な運用管理スキルが必要</a:t>
            </a:r>
            <a:endPar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grpSp>
        <p:nvGrpSpPr>
          <p:cNvPr id="5" name="グループ化 4"/>
          <p:cNvGrpSpPr/>
          <p:nvPr/>
        </p:nvGrpSpPr>
        <p:grpSpPr>
          <a:xfrm>
            <a:off x="4267200" y="2218899"/>
            <a:ext cx="4404292" cy="2581701"/>
            <a:chOff x="4267200" y="2667000"/>
            <a:chExt cx="4404292" cy="2581701"/>
          </a:xfrm>
        </p:grpSpPr>
        <p:sp>
          <p:nvSpPr>
            <p:cNvPr id="59" name="角丸四角形 58"/>
            <p:cNvSpPr/>
            <p:nvPr/>
          </p:nvSpPr>
          <p:spPr bwMode="auto">
            <a:xfrm>
              <a:off x="5154804" y="2667000"/>
              <a:ext cx="3516688" cy="762000"/>
            </a:xfrm>
            <a:prstGeom prst="roundRect">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a:solidFill>
                    <a:schemeClr val="bg1"/>
                  </a:solidFill>
                  <a:latin typeface="HGP創英角ｺﾞｼｯｸUB" pitchFamily="50" charset="-128"/>
                  <a:ea typeface="HGP創英角ｺﾞｼｯｸUB" pitchFamily="50" charset="-128"/>
                </a:rPr>
                <a:t>ユーザーが独自に機能の</a:t>
              </a:r>
            </a:p>
            <a:p>
              <a:pPr algn="ctr">
                <a:spcBef>
                  <a:spcPts val="0"/>
                </a:spcBef>
              </a:pPr>
              <a:r>
                <a:rPr lang="ja-JP" altLang="en-US" sz="1800" dirty="0">
                  <a:solidFill>
                    <a:schemeClr val="bg1"/>
                  </a:solidFill>
                  <a:latin typeface="HGP創英角ｺﾞｼｯｸUB" pitchFamily="50" charset="-128"/>
                  <a:ea typeface="HGP創英角ｺﾞｼｯｸUB" pitchFamily="50" charset="-128"/>
                </a:rPr>
                <a:t>追加・変更は可能</a:t>
              </a:r>
            </a:p>
          </p:txBody>
        </p:sp>
        <p:sp>
          <p:nvSpPr>
            <p:cNvPr id="60" name="角丸四角形 59"/>
            <p:cNvSpPr/>
            <p:nvPr/>
          </p:nvSpPr>
          <p:spPr bwMode="auto">
            <a:xfrm>
              <a:off x="5154804" y="3575713"/>
              <a:ext cx="3516688" cy="762000"/>
            </a:xfrm>
            <a:prstGeom prst="roundRect">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ja-JP" altLang="en-US" sz="1800" dirty="0" smtClean="0">
                  <a:solidFill>
                    <a:schemeClr val="bg1"/>
                  </a:solidFill>
                  <a:latin typeface="HGP創英角ｺﾞｼｯｸUB" pitchFamily="50" charset="-128"/>
                  <a:ea typeface="HGP創英角ｺﾞｼｯｸUB" pitchFamily="50" charset="-128"/>
                </a:rPr>
                <a:t>全体を管理するコントローラーから</a:t>
              </a:r>
              <a:endParaRPr lang="en-US" altLang="ja-JP" sz="1800" dirty="0" smtClean="0">
                <a:solidFill>
                  <a:schemeClr val="bg1"/>
                </a:solidFill>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lang="ja-JP" altLang="en-US" sz="1800" dirty="0" smtClean="0">
                  <a:solidFill>
                    <a:schemeClr val="bg1"/>
                  </a:solidFill>
                  <a:latin typeface="HGP創英角ｺﾞｼｯｸUB" pitchFamily="50" charset="-128"/>
                  <a:ea typeface="HGP創英角ｺﾞｼｯｸUB" pitchFamily="50" charset="-128"/>
                </a:rPr>
                <a:t>プログラムで自動かつ</a:t>
              </a: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一斉に設定</a:t>
              </a:r>
            </a:p>
          </p:txBody>
        </p:sp>
        <p:sp>
          <p:nvSpPr>
            <p:cNvPr id="61" name="角丸四角形 60"/>
            <p:cNvSpPr/>
            <p:nvPr/>
          </p:nvSpPr>
          <p:spPr bwMode="auto">
            <a:xfrm>
              <a:off x="5154804" y="4486701"/>
              <a:ext cx="3516688" cy="762000"/>
            </a:xfrm>
            <a:prstGeom prst="roundRect">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業界標準のプロトコルと</a:t>
              </a:r>
              <a:r>
                <a:rPr lang="ja-JP" altLang="en-US" sz="1800" dirty="0" smtClean="0">
                  <a:solidFill>
                    <a:schemeClr val="bg1"/>
                  </a:solidFill>
                  <a:latin typeface="Arial" pitchFamily="34" charset="0"/>
                  <a:ea typeface="HGP創英角ｺﾞｼｯｸUB" pitchFamily="50" charset="-128"/>
                  <a:cs typeface="Arial" pitchFamily="34" charset="0"/>
                </a:rPr>
                <a:t>プログラム</a:t>
              </a:r>
              <a:endParaRPr lang="en-US" altLang="ja-JP" sz="1800" dirty="0" smtClean="0">
                <a:solidFill>
                  <a:schemeClr val="bg1"/>
                </a:solidFill>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lang="ja-JP" altLang="en-US" sz="1800" dirty="0" smtClean="0">
                  <a:solidFill>
                    <a:schemeClr val="bg1"/>
                  </a:solidFill>
                  <a:latin typeface="Arial" pitchFamily="34" charset="0"/>
                  <a:ea typeface="HGP創英角ｺﾞｼｯｸUB" pitchFamily="50" charset="-128"/>
                  <a:cs typeface="Arial" pitchFamily="34" charset="0"/>
                </a:rPr>
                <a:t>による運用管理スキルが必要</a:t>
              </a:r>
              <a:endPar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4" name="右矢印 3"/>
            <p:cNvSpPr/>
            <p:nvPr/>
          </p:nvSpPr>
          <p:spPr bwMode="auto">
            <a:xfrm>
              <a:off x="4267200" y="2857500"/>
              <a:ext cx="685800" cy="381000"/>
            </a:xfrm>
            <a:prstGeom prst="rightArrow">
              <a:avLst/>
            </a:prstGeom>
            <a:solidFill>
              <a:srgbClr val="FF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右矢印 61"/>
            <p:cNvSpPr/>
            <p:nvPr/>
          </p:nvSpPr>
          <p:spPr bwMode="auto">
            <a:xfrm>
              <a:off x="4267200" y="3766213"/>
              <a:ext cx="685800" cy="381000"/>
            </a:xfrm>
            <a:prstGeom prst="rightArrow">
              <a:avLst/>
            </a:prstGeom>
            <a:solidFill>
              <a:srgbClr val="FF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右矢印 62"/>
            <p:cNvSpPr/>
            <p:nvPr/>
          </p:nvSpPr>
          <p:spPr bwMode="auto">
            <a:xfrm>
              <a:off x="4267200" y="4677201"/>
              <a:ext cx="685800" cy="381000"/>
            </a:xfrm>
            <a:prstGeom prst="rightArrow">
              <a:avLst/>
            </a:prstGeom>
            <a:solidFill>
              <a:srgbClr val="FF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65" name="角丸四角形 64"/>
          <p:cNvSpPr/>
          <p:nvPr/>
        </p:nvSpPr>
        <p:spPr bwMode="auto">
          <a:xfrm>
            <a:off x="516168" y="5029200"/>
            <a:ext cx="2617748" cy="762000"/>
          </a:xfrm>
          <a:prstGeom prst="roundRect">
            <a:avLst>
              <a:gd name="adj" fmla="val 50000"/>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迅速・柔軟・自由</a:t>
            </a:r>
          </a:p>
        </p:txBody>
      </p:sp>
      <p:sp>
        <p:nvSpPr>
          <p:cNvPr id="66" name="角丸四角形 65"/>
          <p:cNvSpPr/>
          <p:nvPr/>
        </p:nvSpPr>
        <p:spPr bwMode="auto">
          <a:xfrm>
            <a:off x="3301226" y="5029200"/>
            <a:ext cx="2617748" cy="762000"/>
          </a:xfrm>
          <a:prstGeom prst="roundRect">
            <a:avLst>
              <a:gd name="adj" fmla="val 50000"/>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構成管理・変更の自動化</a:t>
            </a:r>
          </a:p>
        </p:txBody>
      </p:sp>
      <p:sp>
        <p:nvSpPr>
          <p:cNvPr id="69" name="角丸四角形 68"/>
          <p:cNvSpPr/>
          <p:nvPr/>
        </p:nvSpPr>
        <p:spPr bwMode="auto">
          <a:xfrm>
            <a:off x="6053744" y="5029200"/>
            <a:ext cx="2617748" cy="762000"/>
          </a:xfrm>
          <a:prstGeom prst="roundRect">
            <a:avLst>
              <a:gd name="adj" fmla="val 50000"/>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smtClean="0">
                <a:solidFill>
                  <a:schemeClr val="bg1"/>
                </a:solidFill>
                <a:latin typeface="HGP創英角ｺﾞｼｯｸUB" pitchFamily="50" charset="-128"/>
                <a:ea typeface="HGP創英角ｺﾞｼｯｸUB" pitchFamily="50" charset="-128"/>
              </a:rPr>
              <a:t>稼働状況や運用にあわせた</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smtClean="0">
                <a:solidFill>
                  <a:schemeClr val="bg1"/>
                </a:solidFill>
                <a:latin typeface="HGP創英角ｺﾞｼｯｸUB" pitchFamily="50" charset="-128"/>
                <a:ea typeface="HGP創英角ｺﾞｼｯｸUB" pitchFamily="50" charset="-128"/>
              </a:rPr>
              <a:t>アプリケーション・プログラム</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smtClean="0">
                <a:solidFill>
                  <a:schemeClr val="bg1"/>
                </a:solidFill>
                <a:latin typeface="HGP創英角ｺﾞｼｯｸUB" pitchFamily="50" charset="-128"/>
                <a:ea typeface="HGP創英角ｺﾞｼｯｸUB" pitchFamily="50" charset="-128"/>
              </a:rPr>
              <a:t>による構成管理・設定</a:t>
            </a:r>
            <a:endPar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22" name="角丸四角形 21"/>
          <p:cNvSpPr/>
          <p:nvPr/>
        </p:nvSpPr>
        <p:spPr bwMode="auto">
          <a:xfrm>
            <a:off x="533400" y="1752600"/>
            <a:ext cx="3516688" cy="381000"/>
          </a:xfrm>
          <a:prstGeom prst="roundRect">
            <a:avLst>
              <a:gd name="adj" fmla="val 50000"/>
            </a:avLst>
          </a:prstGeom>
          <a:solidFill>
            <a:srgbClr val="C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特定のベンダーに依存した</a:t>
            </a:r>
            <a:r>
              <a:rPr lang="ja-JP" altLang="en-US" sz="1600" dirty="0" smtClean="0">
                <a:solidFill>
                  <a:schemeClr val="bg1"/>
                </a:solidFill>
                <a:latin typeface="HGP創英角ｺﾞｼｯｸUB" pitchFamily="50" charset="-128"/>
                <a:ea typeface="HGP創英角ｺﾞｼｯｸUB" pitchFamily="50" charset="-128"/>
              </a:rPr>
              <a:t>プロトコル</a:t>
            </a:r>
            <a:endPar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23" name="角丸四角形 22"/>
          <p:cNvSpPr/>
          <p:nvPr/>
        </p:nvSpPr>
        <p:spPr bwMode="auto">
          <a:xfrm>
            <a:off x="5181600" y="1752600"/>
            <a:ext cx="3505201" cy="381000"/>
          </a:xfrm>
          <a:prstGeom prst="roundRect">
            <a:avLst>
              <a:gd name="adj" fmla="val 50000"/>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600" dirty="0">
                <a:solidFill>
                  <a:schemeClr val="bg1"/>
                </a:solidFill>
                <a:latin typeface="HGP創英角ｺﾞｼｯｸUB" pitchFamily="50" charset="-128"/>
                <a:ea typeface="HGP創英角ｺﾞｼｯｸUB" pitchFamily="50" charset="-128"/>
              </a:rPr>
              <a:t>業界標準のオープンなプロトコル</a:t>
            </a:r>
          </a:p>
        </p:txBody>
      </p:sp>
      <p:sp>
        <p:nvSpPr>
          <p:cNvPr id="6" name="ホームベース 5"/>
          <p:cNvSpPr/>
          <p:nvPr/>
        </p:nvSpPr>
        <p:spPr bwMode="auto">
          <a:xfrm>
            <a:off x="533400" y="5943600"/>
            <a:ext cx="8153400" cy="533400"/>
          </a:xfrm>
          <a:prstGeom prst="homePlate">
            <a:avLst/>
          </a:prstGeom>
          <a:gradFill flip="none" rotWithShape="1">
            <a:gsLst>
              <a:gs pos="0">
                <a:srgbClr val="FF0000"/>
              </a:gs>
              <a:gs pos="100000">
                <a:srgbClr val="0000FF"/>
              </a:gs>
            </a:gsLst>
            <a:lin ang="0" scaled="1"/>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　　　　　　ネットワーク機器のコモディティ化</a:t>
            </a: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 (</a:t>
            </a: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ベンダーロックインからの解放</a:t>
            </a: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Tree>
    <p:extLst>
      <p:ext uri="{BB962C8B-B14F-4D97-AF65-F5344CB8AC3E}">
        <p14:creationId xmlns:p14="http://schemas.microsoft.com/office/powerpoint/2010/main" val="98520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9" grpId="0" animBg="1"/>
      <p:bldP spid="2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OpenStack</a:t>
            </a:r>
            <a:r>
              <a:rPr kumimoji="1" lang="ja-JP" altLang="en-US" dirty="0" smtClean="0"/>
              <a:t>への組み込み</a:t>
            </a:r>
            <a:endParaRPr kumimoji="1" lang="ja-JP" altLang="en-US" dirty="0"/>
          </a:p>
        </p:txBody>
      </p:sp>
      <p:sp>
        <p:nvSpPr>
          <p:cNvPr id="4" name="正方形/長方形 3"/>
          <p:cNvSpPr/>
          <p:nvPr/>
        </p:nvSpPr>
        <p:spPr>
          <a:xfrm>
            <a:off x="609599" y="4343400"/>
            <a:ext cx="7848601" cy="1815882"/>
          </a:xfrm>
          <a:prstGeom prst="rect">
            <a:avLst/>
          </a:prstGeom>
        </p:spPr>
        <p:txBody>
          <a:bodyPr wrap="square">
            <a:spAutoFit/>
          </a:bodyPr>
          <a:lstStyle/>
          <a:p>
            <a:r>
              <a:rPr lang="en-US" altLang="ja-JP" sz="1600" dirty="0" smtClean="0"/>
              <a:t>Nova </a:t>
            </a:r>
            <a:r>
              <a:rPr lang="en-US" altLang="ja-JP" dirty="0" smtClean="0"/>
              <a:t>	Amazon </a:t>
            </a:r>
            <a:r>
              <a:rPr lang="en-US" altLang="ja-JP" dirty="0"/>
              <a:t>EC2</a:t>
            </a:r>
            <a:r>
              <a:rPr lang="ja-JP" altLang="en-US" dirty="0"/>
              <a:t>のようなコンピュートサービス機能。仮想ハイパーバイザ経由で仮想マシンを</a:t>
            </a:r>
            <a:r>
              <a:rPr lang="ja-JP" altLang="en-US" dirty="0" smtClean="0"/>
              <a:t>管理</a:t>
            </a:r>
            <a:endParaRPr lang="ja-JP" altLang="en-US" dirty="0"/>
          </a:p>
          <a:p>
            <a:r>
              <a:rPr lang="en-US" altLang="ja-JP" sz="1600" dirty="0"/>
              <a:t>Glance </a:t>
            </a:r>
            <a:r>
              <a:rPr lang="en-US" altLang="ja-JP" dirty="0" smtClean="0"/>
              <a:t>	</a:t>
            </a:r>
            <a:r>
              <a:rPr lang="ja-JP" altLang="en-US" dirty="0" smtClean="0"/>
              <a:t>仮想</a:t>
            </a:r>
            <a:r>
              <a:rPr lang="ja-JP" altLang="en-US" dirty="0"/>
              <a:t>マシンイメージのカタログサービス。イメージをストレージに</a:t>
            </a:r>
            <a:r>
              <a:rPr lang="ja-JP" altLang="en-US" dirty="0" smtClean="0"/>
              <a:t>保存</a:t>
            </a:r>
            <a:endParaRPr lang="en-US" altLang="ja-JP" dirty="0" smtClean="0"/>
          </a:p>
          <a:p>
            <a:r>
              <a:rPr lang="en-US" altLang="ja-JP" sz="1600" dirty="0" smtClean="0"/>
              <a:t>Swift 	</a:t>
            </a:r>
            <a:r>
              <a:rPr lang="en-US" altLang="ja-JP" dirty="0" smtClean="0"/>
              <a:t>Amazon </a:t>
            </a:r>
            <a:r>
              <a:rPr lang="en-US" altLang="ja-JP" dirty="0"/>
              <a:t>S3</a:t>
            </a:r>
            <a:r>
              <a:rPr lang="ja-JP" altLang="en-US" dirty="0"/>
              <a:t>のようなオブジェクトストレージ</a:t>
            </a:r>
            <a:r>
              <a:rPr lang="ja-JP" altLang="en-US" dirty="0" smtClean="0"/>
              <a:t>機能</a:t>
            </a:r>
            <a:endParaRPr lang="ja-JP" altLang="en-US" dirty="0"/>
          </a:p>
          <a:p>
            <a:r>
              <a:rPr lang="en-US" altLang="ja-JP" sz="1600" dirty="0"/>
              <a:t>Keystone </a:t>
            </a:r>
            <a:r>
              <a:rPr lang="en-US" altLang="ja-JP" dirty="0" smtClean="0"/>
              <a:t>	</a:t>
            </a:r>
            <a:r>
              <a:rPr lang="ja-JP" altLang="en-US" dirty="0" smtClean="0"/>
              <a:t>クラウド</a:t>
            </a:r>
            <a:r>
              <a:rPr lang="ja-JP" altLang="en-US" dirty="0"/>
              <a:t>の各サービスに対してシングルサインオンを実現するための認証サービス</a:t>
            </a:r>
          </a:p>
          <a:p>
            <a:r>
              <a:rPr lang="en-US" altLang="ja-JP" sz="1600" dirty="0"/>
              <a:t>Horizon </a:t>
            </a:r>
            <a:r>
              <a:rPr lang="en-US" altLang="ja-JP" dirty="0" smtClean="0"/>
              <a:t>	</a:t>
            </a:r>
            <a:r>
              <a:rPr lang="ja-JP" altLang="en-US" dirty="0" smtClean="0"/>
              <a:t>クラウド</a:t>
            </a:r>
            <a:r>
              <a:rPr lang="ja-JP" altLang="en-US" dirty="0"/>
              <a:t>のダッシュボードを提供するサービス</a:t>
            </a:r>
          </a:p>
          <a:p>
            <a:r>
              <a:rPr lang="en-US" altLang="ja-JP" sz="1600" dirty="0"/>
              <a:t>Quantum </a:t>
            </a:r>
            <a:r>
              <a:rPr lang="en-US" altLang="ja-JP" dirty="0" smtClean="0"/>
              <a:t>	</a:t>
            </a:r>
            <a:r>
              <a:rPr lang="ja-JP" altLang="en-US" dirty="0" smtClean="0"/>
              <a:t>ネットワーク</a:t>
            </a:r>
            <a:r>
              <a:rPr lang="ja-JP" altLang="en-US" dirty="0"/>
              <a:t>管理機能や仮想ネットワークの機能を提供</a:t>
            </a:r>
          </a:p>
          <a:p>
            <a:r>
              <a:rPr lang="en-US" altLang="ja-JP" sz="1600" dirty="0"/>
              <a:t>Cinder </a:t>
            </a:r>
            <a:r>
              <a:rPr lang="en-US" altLang="ja-JP" dirty="0" smtClean="0"/>
              <a:t>	Amazon </a:t>
            </a:r>
            <a:r>
              <a:rPr lang="en-US" altLang="ja-JP" dirty="0"/>
              <a:t>EBS</a:t>
            </a:r>
            <a:r>
              <a:rPr lang="ja-JP" altLang="en-US" dirty="0"/>
              <a:t>のようなブロックデバイスのストレージを提供</a:t>
            </a:r>
          </a:p>
        </p:txBody>
      </p:sp>
      <p:pic>
        <p:nvPicPr>
          <p:cNvPr id="5" name="図 4"/>
          <p:cNvPicPr>
            <a:picLocks noChangeAspect="1"/>
          </p:cNvPicPr>
          <p:nvPr/>
        </p:nvPicPr>
        <p:blipFill>
          <a:blip r:embed="rId2">
            <a:clrChange>
              <a:clrFrom>
                <a:srgbClr val="FFFFFF"/>
              </a:clrFrom>
              <a:clrTo>
                <a:srgbClr val="FFFFFF">
                  <a:alpha val="0"/>
                </a:srgbClr>
              </a:clrTo>
            </a:clrChange>
          </a:blip>
          <a:stretch>
            <a:fillRect/>
          </a:stretch>
        </p:blipFill>
        <p:spPr>
          <a:xfrm>
            <a:off x="7080250" y="4851400"/>
            <a:ext cx="1536780" cy="1536780"/>
          </a:xfrm>
          <a:prstGeom prst="rect">
            <a:avLst/>
          </a:prstGeom>
        </p:spPr>
      </p:pic>
      <p:pic>
        <p:nvPicPr>
          <p:cNvPr id="12" name="図 11" descr="スクリーンショット 2013-05-21 18.05.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81100"/>
            <a:ext cx="7867576" cy="2819400"/>
          </a:xfrm>
          <a:prstGeom prst="rect">
            <a:avLst/>
          </a:prstGeom>
        </p:spPr>
      </p:pic>
      <p:sp>
        <p:nvSpPr>
          <p:cNvPr id="3" name="上矢印吹き出し 2"/>
          <p:cNvSpPr/>
          <p:nvPr/>
        </p:nvSpPr>
        <p:spPr bwMode="auto">
          <a:xfrm>
            <a:off x="4724400" y="3657600"/>
            <a:ext cx="914400" cy="533400"/>
          </a:xfrm>
          <a:prstGeom prst="upArrowCallou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err="1" smtClean="0">
                <a:ln>
                  <a:noFill/>
                </a:ln>
                <a:solidFill>
                  <a:srgbClr val="FFFFFF"/>
                </a:solidFill>
                <a:effectLst/>
                <a:latin typeface="Arial" charset="0"/>
                <a:ea typeface="HG丸ｺﾞｼｯｸM-PRO" pitchFamily="50" charset="-128"/>
              </a:rPr>
              <a:t>OpenFlow</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Tree>
    <p:extLst>
      <p:ext uri="{BB962C8B-B14F-4D97-AF65-F5344CB8AC3E}">
        <p14:creationId xmlns:p14="http://schemas.microsoft.com/office/powerpoint/2010/main" val="80499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bwMode="auto">
          <a:xfrm>
            <a:off x="609600" y="2438400"/>
            <a:ext cx="3200400" cy="1676400"/>
          </a:xfrm>
          <a:prstGeom prst="roundRect">
            <a:avLst>
              <a:gd name="adj" fmla="val 5303"/>
            </a:avLst>
          </a:prstGeom>
          <a:ln>
            <a:prstDash val="sysDash"/>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方式の違い</a:t>
            </a:r>
            <a:endParaRPr kumimoji="1" lang="ja-JP" altLang="en-US" dirty="0"/>
          </a:p>
        </p:txBody>
      </p:sp>
      <p:sp>
        <p:nvSpPr>
          <p:cNvPr id="63" name="正方形/長方形 62"/>
          <p:cNvSpPr/>
          <p:nvPr/>
        </p:nvSpPr>
        <p:spPr bwMode="auto">
          <a:xfrm>
            <a:off x="5334000" y="3374721"/>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err="1" smtClean="0">
                <a:latin typeface="Arial" pitchFamily="34" charset="0"/>
                <a:ea typeface="HGP創英角ｺﾞｼｯｸUB" pitchFamily="50" charset="-128"/>
                <a:cs typeface="Arial" pitchFamily="34" charset="0"/>
              </a:rPr>
              <a:t>OpenFlow</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スイッチ</a:t>
            </a:r>
            <a:endParaRPr lang="ja-JP" altLang="en-US" sz="1000" dirty="0">
              <a:latin typeface="Arial" pitchFamily="34" charset="0"/>
              <a:ea typeface="HGP創英角ｺﾞｼｯｸUB" pitchFamily="50" charset="-128"/>
              <a:cs typeface="Arial" pitchFamily="34" charset="0"/>
            </a:endParaRPr>
          </a:p>
        </p:txBody>
      </p:sp>
      <p:sp>
        <p:nvSpPr>
          <p:cNvPr id="65" name="正方形/長方形 64"/>
          <p:cNvSpPr/>
          <p:nvPr/>
        </p:nvSpPr>
        <p:spPr bwMode="auto">
          <a:xfrm>
            <a:off x="7239000" y="3374721"/>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err="1" smtClean="0">
                <a:latin typeface="Arial" pitchFamily="34" charset="0"/>
                <a:ea typeface="HGP創英角ｺﾞｼｯｸUB" pitchFamily="50" charset="-128"/>
                <a:cs typeface="Arial" pitchFamily="34" charset="0"/>
              </a:rPr>
              <a:t>OpenFlow</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スイッチ</a:t>
            </a:r>
            <a:endParaRPr lang="ja-JP" altLang="en-US" sz="1000" dirty="0">
              <a:latin typeface="Arial" pitchFamily="34" charset="0"/>
              <a:ea typeface="HGP創英角ｺﾞｼｯｸUB" pitchFamily="50" charset="-128"/>
              <a:cs typeface="Arial" pitchFamily="34" charset="0"/>
            </a:endParaRPr>
          </a:p>
        </p:txBody>
      </p:sp>
      <p:sp>
        <p:nvSpPr>
          <p:cNvPr id="66" name="正方形/長方形 65"/>
          <p:cNvSpPr/>
          <p:nvPr/>
        </p:nvSpPr>
        <p:spPr bwMode="auto">
          <a:xfrm>
            <a:off x="5334000" y="25908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err="1" smtClean="0">
                <a:latin typeface="Arial" pitchFamily="34" charset="0"/>
                <a:ea typeface="HGP創英角ｺﾞｼｯｸUB" pitchFamily="50" charset="-128"/>
                <a:cs typeface="Arial" pitchFamily="34" charset="0"/>
              </a:rPr>
              <a:t>OpenFlow</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スイッチ</a:t>
            </a:r>
            <a:endParaRPr lang="ja-JP" altLang="en-US" sz="1000" dirty="0">
              <a:latin typeface="Arial" pitchFamily="34" charset="0"/>
              <a:ea typeface="HGP創英角ｺﾞｼｯｸUB" pitchFamily="50" charset="-128"/>
              <a:cs typeface="Arial" pitchFamily="34" charset="0"/>
            </a:endParaRPr>
          </a:p>
        </p:txBody>
      </p:sp>
      <p:sp>
        <p:nvSpPr>
          <p:cNvPr id="69" name="正方形/長方形 68"/>
          <p:cNvSpPr/>
          <p:nvPr/>
        </p:nvSpPr>
        <p:spPr bwMode="auto">
          <a:xfrm>
            <a:off x="7239000" y="25908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err="1" smtClean="0">
                <a:latin typeface="Arial" pitchFamily="34" charset="0"/>
                <a:ea typeface="HGP創英角ｺﾞｼｯｸUB" pitchFamily="50" charset="-128"/>
                <a:cs typeface="Arial" pitchFamily="34" charset="0"/>
              </a:rPr>
              <a:t>OpenFlow</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スイッチ</a:t>
            </a:r>
            <a:endParaRPr lang="ja-JP" altLang="en-US" sz="1000" dirty="0">
              <a:latin typeface="Arial" pitchFamily="34" charset="0"/>
              <a:ea typeface="HGP創英角ｺﾞｼｯｸUB" pitchFamily="50" charset="-128"/>
              <a:cs typeface="Arial" pitchFamily="34" charset="0"/>
            </a:endParaRPr>
          </a:p>
        </p:txBody>
      </p:sp>
      <p:sp>
        <p:nvSpPr>
          <p:cNvPr id="70" name="正方形/長方形 69"/>
          <p:cNvSpPr/>
          <p:nvPr/>
        </p:nvSpPr>
        <p:spPr bwMode="auto">
          <a:xfrm>
            <a:off x="6324600" y="1469721"/>
            <a:ext cx="1143000" cy="609600"/>
          </a:xfrm>
          <a:prstGeom prst="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err="1" smtClean="0">
                <a:latin typeface="Arial" pitchFamily="34" charset="0"/>
                <a:ea typeface="HGP創英角ｺﾞｼｯｸUB" pitchFamily="50" charset="-128"/>
                <a:cs typeface="Arial" pitchFamily="34" charset="0"/>
              </a:rPr>
              <a:t>OpenFlow</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コントローラー</a:t>
            </a:r>
            <a:endParaRPr lang="ja-JP" altLang="en-US" sz="1000" dirty="0">
              <a:latin typeface="Arial" pitchFamily="34" charset="0"/>
              <a:ea typeface="HGP創英角ｺﾞｼｯｸUB" pitchFamily="50" charset="-128"/>
              <a:cs typeface="Arial" pitchFamily="34" charset="0"/>
            </a:endParaRPr>
          </a:p>
        </p:txBody>
      </p:sp>
      <p:cxnSp>
        <p:nvCxnSpPr>
          <p:cNvPr id="109" name="直線矢印コネクタ 108"/>
          <p:cNvCxnSpPr>
            <a:stCxn id="70" idx="2"/>
          </p:cNvCxnSpPr>
          <p:nvPr/>
        </p:nvCxnSpPr>
        <p:spPr bwMode="auto">
          <a:xfrm flipH="1">
            <a:off x="6477000" y="2079321"/>
            <a:ext cx="419100" cy="511479"/>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線矢印コネクタ 121"/>
          <p:cNvCxnSpPr>
            <a:stCxn id="66" idx="3"/>
            <a:endCxn id="69" idx="1"/>
          </p:cNvCxnSpPr>
          <p:nvPr/>
        </p:nvCxnSpPr>
        <p:spPr bwMode="auto">
          <a:xfrm>
            <a:off x="6476999" y="2884640"/>
            <a:ext cx="762001" cy="0"/>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直線矢印コネクタ 122"/>
          <p:cNvCxnSpPr>
            <a:stCxn id="66" idx="0"/>
            <a:endCxn id="70" idx="2"/>
          </p:cNvCxnSpPr>
          <p:nvPr/>
        </p:nvCxnSpPr>
        <p:spPr bwMode="auto">
          <a:xfrm flipV="1">
            <a:off x="5905500" y="2079321"/>
            <a:ext cx="990600" cy="511479"/>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矢印コネクタ 124"/>
          <p:cNvCxnSpPr/>
          <p:nvPr/>
        </p:nvCxnSpPr>
        <p:spPr bwMode="auto">
          <a:xfrm>
            <a:off x="6477000" y="3679521"/>
            <a:ext cx="762000" cy="0"/>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直線矢印コネクタ 125"/>
          <p:cNvCxnSpPr>
            <a:stCxn id="63" idx="0"/>
            <a:endCxn id="66" idx="2"/>
          </p:cNvCxnSpPr>
          <p:nvPr/>
        </p:nvCxnSpPr>
        <p:spPr bwMode="auto">
          <a:xfrm flipV="1">
            <a:off x="5905500" y="3178479"/>
            <a:ext cx="0" cy="196242"/>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矢印コネクタ 126"/>
          <p:cNvCxnSpPr>
            <a:stCxn id="65" idx="0"/>
            <a:endCxn id="69" idx="2"/>
          </p:cNvCxnSpPr>
          <p:nvPr/>
        </p:nvCxnSpPr>
        <p:spPr bwMode="auto">
          <a:xfrm flipV="1">
            <a:off x="7810500" y="3178479"/>
            <a:ext cx="0" cy="196242"/>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直線矢印コネクタ 136"/>
          <p:cNvCxnSpPr>
            <a:stCxn id="70" idx="2"/>
          </p:cNvCxnSpPr>
          <p:nvPr/>
        </p:nvCxnSpPr>
        <p:spPr bwMode="auto">
          <a:xfrm>
            <a:off x="6896100" y="2079321"/>
            <a:ext cx="342900" cy="511479"/>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p:cNvCxnSpPr>
            <a:stCxn id="70" idx="2"/>
          </p:cNvCxnSpPr>
          <p:nvPr/>
        </p:nvCxnSpPr>
        <p:spPr bwMode="auto">
          <a:xfrm flipH="1">
            <a:off x="6477000" y="2079321"/>
            <a:ext cx="419100" cy="1425879"/>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p:cNvCxnSpPr>
            <a:stCxn id="70" idx="2"/>
          </p:cNvCxnSpPr>
          <p:nvPr/>
        </p:nvCxnSpPr>
        <p:spPr bwMode="auto">
          <a:xfrm>
            <a:off x="6896100" y="2079321"/>
            <a:ext cx="342900" cy="1425879"/>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0" name="角丸四角形 189"/>
          <p:cNvSpPr/>
          <p:nvPr/>
        </p:nvSpPr>
        <p:spPr bwMode="auto">
          <a:xfrm>
            <a:off x="5334000" y="5486400"/>
            <a:ext cx="3048000" cy="9906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ct val="20000"/>
              </a:spcBef>
              <a:spcAft>
                <a:spcPct val="0"/>
              </a:spcAft>
              <a:buClrTx/>
              <a:buSzTx/>
              <a:buFont typeface="Wingdings" charset="2"/>
              <a:buChar char="l"/>
              <a:tabLst/>
            </a:pPr>
            <a:r>
              <a:rPr kumimoji="0" lang="en-US" altLang="ja-JP" sz="1050" i="0" u="none" strike="noStrike" cap="none" normalizeH="0" baseline="0" dirty="0" smtClean="0">
                <a:ln>
                  <a:noFill/>
                </a:ln>
                <a:solidFill>
                  <a:srgbClr val="0000FF"/>
                </a:solidFill>
                <a:effectLst/>
              </a:rPr>
              <a:t>NW</a:t>
            </a:r>
            <a:r>
              <a:rPr kumimoji="0" lang="ja-JP" altLang="en-US" sz="1050" i="0" u="none" strike="noStrike" cap="none" normalizeH="0" baseline="0" dirty="0" smtClean="0">
                <a:ln>
                  <a:noFill/>
                </a:ln>
                <a:solidFill>
                  <a:srgbClr val="0000FF"/>
                </a:solidFill>
                <a:effectLst/>
              </a:rPr>
              <a:t>機能と</a:t>
            </a:r>
            <a:r>
              <a:rPr kumimoji="0" lang="en-US" altLang="ja-JP" sz="1050" i="0" u="none" strike="noStrike" cap="none" normalizeH="0" baseline="0" dirty="0" smtClean="0">
                <a:ln>
                  <a:noFill/>
                </a:ln>
                <a:solidFill>
                  <a:srgbClr val="0000FF"/>
                </a:solidFill>
                <a:effectLst/>
              </a:rPr>
              <a:t>VM</a:t>
            </a:r>
            <a:r>
              <a:rPr kumimoji="0" lang="ja-JP" altLang="en-US" sz="1050" i="0" u="none" strike="noStrike" cap="none" normalizeH="0" baseline="0" dirty="0" smtClean="0">
                <a:ln>
                  <a:noFill/>
                </a:ln>
                <a:solidFill>
                  <a:srgbClr val="0000FF"/>
                </a:solidFill>
                <a:effectLst/>
              </a:rPr>
              <a:t>によるマルチテナント</a:t>
            </a:r>
            <a:r>
              <a:rPr kumimoji="0" lang="en-US" altLang="ja-JP" sz="1050" i="0" u="none" strike="noStrike" cap="none" normalizeH="0" baseline="0" dirty="0" smtClean="0">
                <a:ln>
                  <a:noFill/>
                </a:ln>
                <a:solidFill>
                  <a:srgbClr val="0000FF"/>
                </a:solidFill>
                <a:effectLst/>
              </a:rPr>
              <a:t>NW</a:t>
            </a:r>
            <a:r>
              <a:rPr kumimoji="0" lang="ja-JP" altLang="en-US" sz="1050" i="0" u="none" strike="noStrike" cap="none" normalizeH="0" baseline="0" dirty="0" smtClean="0">
                <a:ln>
                  <a:noFill/>
                </a:ln>
                <a:solidFill>
                  <a:srgbClr val="0000FF"/>
                </a:solidFill>
                <a:effectLst/>
              </a:rPr>
              <a:t>を実現</a:t>
            </a:r>
            <a:endParaRPr kumimoji="0" lang="en-US" altLang="ja-JP" sz="1050" i="0" u="none" strike="noStrike" cap="none" normalizeH="0" baseline="0" dirty="0" smtClean="0">
              <a:ln>
                <a:noFill/>
              </a:ln>
              <a:solidFill>
                <a:srgbClr val="0000FF"/>
              </a:solidFill>
              <a:effectLst/>
            </a:endParaRPr>
          </a:p>
          <a:p>
            <a:pPr marL="171450" marR="0" indent="-171450" algn="l" defTabSz="914400" rtl="0" eaLnBrk="1" fontAlgn="base" latinLnBrk="0" hangingPunct="1">
              <a:lnSpc>
                <a:spcPct val="100000"/>
              </a:lnSpc>
              <a:spcBef>
                <a:spcPct val="20000"/>
              </a:spcBef>
              <a:spcAft>
                <a:spcPct val="0"/>
              </a:spcAft>
              <a:buClrTx/>
              <a:buSzTx/>
              <a:buFont typeface="Wingdings" charset="2"/>
              <a:buChar char="l"/>
              <a:tabLst/>
            </a:pPr>
            <a:r>
              <a:rPr kumimoji="0" lang="ja-JP" altLang="en-US" sz="1050" i="0" u="none" strike="noStrike" cap="none" normalizeH="0" baseline="0" dirty="0" smtClean="0">
                <a:ln>
                  <a:noFill/>
                </a:ln>
                <a:solidFill>
                  <a:srgbClr val="FF0000"/>
                </a:solidFill>
                <a:effectLst/>
              </a:rPr>
              <a:t>全て</a:t>
            </a:r>
            <a:r>
              <a:rPr kumimoji="0" lang="en-US" altLang="ja-JP" sz="1050" i="0" u="none" strike="noStrike" cap="none" normalizeH="0" baseline="0" dirty="0" err="1" smtClean="0">
                <a:ln>
                  <a:noFill/>
                </a:ln>
                <a:solidFill>
                  <a:srgbClr val="FF0000"/>
                </a:solidFill>
                <a:effectLst/>
              </a:rPr>
              <a:t>OpenFlow</a:t>
            </a:r>
            <a:r>
              <a:rPr kumimoji="0" lang="ja-JP" altLang="en-US" sz="1050" i="0" u="none" strike="noStrike" cap="none" normalizeH="0" baseline="0" dirty="0" smtClean="0">
                <a:ln>
                  <a:noFill/>
                </a:ln>
                <a:solidFill>
                  <a:srgbClr val="FF0000"/>
                </a:solidFill>
                <a:effectLst/>
              </a:rPr>
              <a:t>スイッチで構成することが必要</a:t>
            </a:r>
          </a:p>
          <a:p>
            <a:pPr marL="171450" marR="0" indent="-171450" algn="l" defTabSz="914400" rtl="0" eaLnBrk="1" fontAlgn="base" latinLnBrk="0" hangingPunct="1">
              <a:lnSpc>
                <a:spcPct val="100000"/>
              </a:lnSpc>
              <a:spcBef>
                <a:spcPct val="20000"/>
              </a:spcBef>
              <a:spcAft>
                <a:spcPct val="0"/>
              </a:spcAft>
              <a:buClrTx/>
              <a:buSzTx/>
              <a:buFont typeface="Wingdings" charset="2"/>
              <a:buChar char="l"/>
              <a:tabLst/>
            </a:pPr>
            <a:r>
              <a:rPr kumimoji="0" lang="ja-JP" altLang="en-US" sz="1050" i="0" u="none" strike="noStrike" cap="none" normalizeH="0" baseline="0" dirty="0" smtClean="0">
                <a:ln>
                  <a:noFill/>
                </a:ln>
                <a:solidFill>
                  <a:srgbClr val="0000FF"/>
                </a:solidFill>
                <a:effectLst/>
              </a:rPr>
              <a:t>ネットワーク経路・帯域制御は可能</a:t>
            </a:r>
            <a:endParaRPr kumimoji="0" lang="en-US" altLang="ja-JP" sz="1050" i="0" u="none" strike="noStrike" cap="none" normalizeH="0" baseline="0" dirty="0" smtClean="0">
              <a:ln>
                <a:noFill/>
              </a:ln>
              <a:solidFill>
                <a:srgbClr val="0000FF"/>
              </a:solidFill>
              <a:effectLst/>
            </a:endParaRPr>
          </a:p>
          <a:p>
            <a:pPr marL="171450" marR="0" indent="-171450" algn="l" defTabSz="914400" rtl="0" eaLnBrk="1" fontAlgn="base" latinLnBrk="0" hangingPunct="1">
              <a:lnSpc>
                <a:spcPct val="100000"/>
              </a:lnSpc>
              <a:spcBef>
                <a:spcPct val="20000"/>
              </a:spcBef>
              <a:spcAft>
                <a:spcPct val="0"/>
              </a:spcAft>
              <a:buClrTx/>
              <a:buSzTx/>
              <a:buFont typeface="Wingdings" charset="2"/>
              <a:buChar char="l"/>
              <a:tabLst/>
            </a:pPr>
            <a:r>
              <a:rPr lang="ja-JP" altLang="en-US" sz="1050" dirty="0" smtClean="0">
                <a:solidFill>
                  <a:srgbClr val="0000FF"/>
                </a:solidFill>
              </a:rPr>
              <a:t>仮想インフラ基盤のシステム単位管理が可能</a:t>
            </a:r>
            <a:endParaRPr kumimoji="0" lang="en-US" altLang="ja-JP" sz="1050" i="0" u="none" strike="noStrike" cap="none" normalizeH="0" baseline="0" dirty="0" smtClean="0">
              <a:ln>
                <a:noFill/>
              </a:ln>
              <a:solidFill>
                <a:srgbClr val="0000FF"/>
              </a:solidFill>
              <a:effectLst/>
            </a:endParaRPr>
          </a:p>
        </p:txBody>
      </p:sp>
      <p:sp>
        <p:nvSpPr>
          <p:cNvPr id="192" name="テキスト ボックス 191"/>
          <p:cNvSpPr txBox="1"/>
          <p:nvPr/>
        </p:nvSpPr>
        <p:spPr>
          <a:xfrm>
            <a:off x="762000" y="990600"/>
            <a:ext cx="2971800" cy="400110"/>
          </a:xfrm>
          <a:prstGeom prst="rect">
            <a:avLst/>
          </a:prstGeom>
          <a:noFill/>
        </p:spPr>
        <p:txBody>
          <a:bodyPr wrap="square" rtlCol="0">
            <a:spAutoFit/>
          </a:bodyPr>
          <a:lstStyle/>
          <a:p>
            <a:pPr algn="ctr">
              <a:spcBef>
                <a:spcPts val="0"/>
              </a:spcBef>
            </a:pPr>
            <a:r>
              <a:rPr kumimoji="1" lang="ja-JP" altLang="en-US" sz="2000" dirty="0" smtClean="0">
                <a:solidFill>
                  <a:srgbClr val="669900"/>
                </a:solidFill>
                <a:latin typeface="Arial"/>
                <a:ea typeface="HGP創英角ｺﾞｼｯｸUB" pitchFamily="50" charset="-128"/>
                <a:cs typeface="Arial"/>
              </a:rPr>
              <a:t>オーバーレイ方式</a:t>
            </a:r>
            <a:endParaRPr kumimoji="1" lang="ja-JP" altLang="en-US" sz="2000" dirty="0">
              <a:solidFill>
                <a:srgbClr val="669900"/>
              </a:solidFill>
              <a:latin typeface="Arial"/>
              <a:ea typeface="HGP創英角ｺﾞｼｯｸUB" pitchFamily="50" charset="-128"/>
              <a:cs typeface="Arial"/>
            </a:endParaRPr>
          </a:p>
        </p:txBody>
      </p:sp>
      <p:sp>
        <p:nvSpPr>
          <p:cNvPr id="78" name="テキスト ボックス 77"/>
          <p:cNvSpPr txBox="1"/>
          <p:nvPr/>
        </p:nvSpPr>
        <p:spPr>
          <a:xfrm>
            <a:off x="5334000" y="990600"/>
            <a:ext cx="3048000" cy="400110"/>
          </a:xfrm>
          <a:prstGeom prst="rect">
            <a:avLst/>
          </a:prstGeom>
          <a:noFill/>
        </p:spPr>
        <p:txBody>
          <a:bodyPr wrap="square" rtlCol="0">
            <a:spAutoFit/>
          </a:bodyPr>
          <a:lstStyle/>
          <a:p>
            <a:pPr algn="ctr">
              <a:spcBef>
                <a:spcPts val="0"/>
              </a:spcBef>
            </a:pPr>
            <a:r>
              <a:rPr kumimoji="1" lang="ja-JP" altLang="en-US" sz="2000" dirty="0" smtClean="0">
                <a:solidFill>
                  <a:srgbClr val="669900"/>
                </a:solidFill>
                <a:latin typeface="Arial"/>
                <a:ea typeface="HGP創英角ｺﾞｼｯｸUB" pitchFamily="50" charset="-128"/>
                <a:cs typeface="Arial"/>
              </a:rPr>
              <a:t>ホップ・バイ・ホップ方式</a:t>
            </a:r>
            <a:endParaRPr kumimoji="1" lang="ja-JP" altLang="en-US" sz="2000" dirty="0">
              <a:solidFill>
                <a:srgbClr val="669900"/>
              </a:solidFill>
              <a:latin typeface="Arial"/>
              <a:ea typeface="HGP創英角ｺﾞｼｯｸUB" pitchFamily="50" charset="-128"/>
              <a:cs typeface="Arial"/>
            </a:endParaRPr>
          </a:p>
        </p:txBody>
      </p:sp>
      <p:sp>
        <p:nvSpPr>
          <p:cNvPr id="79" name="角丸四角形 78"/>
          <p:cNvSpPr/>
          <p:nvPr/>
        </p:nvSpPr>
        <p:spPr bwMode="auto">
          <a:xfrm>
            <a:off x="685800" y="5486400"/>
            <a:ext cx="3048000" cy="9906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l"/>
            </a:pPr>
            <a:r>
              <a:rPr lang="en-US" altLang="ja-JP" sz="1050" dirty="0">
                <a:solidFill>
                  <a:srgbClr val="FFFFFF"/>
                </a:solidFill>
                <a:effectLst>
                  <a:glow rad="228600">
                    <a:schemeClr val="accent2">
                      <a:satMod val="175000"/>
                      <a:alpha val="40000"/>
                    </a:schemeClr>
                  </a:glow>
                </a:effectLst>
              </a:rPr>
              <a:t>VM</a:t>
            </a:r>
            <a:r>
              <a:rPr lang="ja-JP" altLang="en-US" sz="1050" dirty="0">
                <a:solidFill>
                  <a:srgbClr val="FFFFFF"/>
                </a:solidFill>
                <a:effectLst>
                  <a:glow rad="228600">
                    <a:schemeClr val="accent2">
                      <a:satMod val="175000"/>
                      <a:alpha val="40000"/>
                    </a:schemeClr>
                  </a:glow>
                </a:effectLst>
              </a:rPr>
              <a:t>ルーピングによる仮想ネットワーク</a:t>
            </a:r>
            <a:endParaRPr lang="en-US" altLang="ja-JP" sz="1050" dirty="0">
              <a:solidFill>
                <a:srgbClr val="FFFFFF"/>
              </a:solidFill>
              <a:effectLst>
                <a:glow rad="228600">
                  <a:schemeClr val="accent2">
                    <a:satMod val="175000"/>
                    <a:alpha val="40000"/>
                  </a:schemeClr>
                </a:glow>
              </a:effectLst>
            </a:endParaRPr>
          </a:p>
          <a:p>
            <a:pPr marL="171450" indent="-171450">
              <a:buFont typeface="Wingdings" charset="2"/>
              <a:buChar char="l"/>
            </a:pPr>
            <a:r>
              <a:rPr lang="ja-JP" altLang="en-US" sz="1050" dirty="0">
                <a:solidFill>
                  <a:srgbClr val="FFFFFF"/>
                </a:solidFill>
                <a:effectLst>
                  <a:glow rad="228600">
                    <a:schemeClr val="accent2">
                      <a:satMod val="175000"/>
                      <a:alpha val="40000"/>
                    </a:schemeClr>
                  </a:glow>
                </a:effectLst>
              </a:rPr>
              <a:t>既存機器への導入が容易</a:t>
            </a:r>
          </a:p>
          <a:p>
            <a:pPr marL="171450" indent="-171450">
              <a:buFont typeface="Wingdings" charset="2"/>
              <a:buChar char="l"/>
            </a:pPr>
            <a:r>
              <a:rPr lang="ja-JP" altLang="en-US" sz="1050" dirty="0">
                <a:solidFill>
                  <a:srgbClr val="FF0000"/>
                </a:solidFill>
                <a:effectLst>
                  <a:glow rad="101600">
                    <a:schemeClr val="accent3">
                      <a:satMod val="175000"/>
                      <a:alpha val="40000"/>
                    </a:schemeClr>
                  </a:glow>
                </a:effectLst>
              </a:rPr>
              <a:t>ネットワーク経路・帯域制御は不可</a:t>
            </a:r>
            <a:endParaRPr lang="en-US" altLang="ja-JP" sz="1050" dirty="0">
              <a:solidFill>
                <a:srgbClr val="FF0000"/>
              </a:solidFill>
              <a:effectLst>
                <a:glow rad="101600">
                  <a:schemeClr val="accent3">
                    <a:satMod val="175000"/>
                    <a:alpha val="40000"/>
                  </a:schemeClr>
                </a:glow>
              </a:effectLst>
            </a:endParaRPr>
          </a:p>
          <a:p>
            <a:pPr marL="171450" indent="-171450">
              <a:buFont typeface="Wingdings" charset="2"/>
              <a:buChar char="l"/>
            </a:pPr>
            <a:r>
              <a:rPr lang="ja-JP" altLang="en-US" sz="1050" dirty="0">
                <a:solidFill>
                  <a:srgbClr val="FFFFFF"/>
                </a:solidFill>
                <a:effectLst>
                  <a:glow rad="228600">
                    <a:schemeClr val="accent2">
                      <a:satMod val="175000"/>
                      <a:alpha val="40000"/>
                    </a:schemeClr>
                  </a:glow>
                </a:effectLst>
              </a:rPr>
              <a:t>広大なネットワークでの</a:t>
            </a:r>
            <a:r>
              <a:rPr lang="en-US" altLang="ja-JP" sz="1050" dirty="0">
                <a:solidFill>
                  <a:srgbClr val="FFFFFF"/>
                </a:solidFill>
                <a:effectLst>
                  <a:glow rad="228600">
                    <a:schemeClr val="accent2">
                      <a:satMod val="175000"/>
                      <a:alpha val="40000"/>
                    </a:schemeClr>
                  </a:glow>
                </a:effectLst>
              </a:rPr>
              <a:t>VM</a:t>
            </a:r>
            <a:r>
              <a:rPr lang="ja-JP" altLang="en-US" sz="1050" dirty="0">
                <a:solidFill>
                  <a:srgbClr val="FFFFFF"/>
                </a:solidFill>
                <a:effectLst>
                  <a:glow rad="228600">
                    <a:schemeClr val="accent2">
                      <a:satMod val="175000"/>
                      <a:alpha val="40000"/>
                    </a:schemeClr>
                  </a:glow>
                </a:effectLst>
              </a:rPr>
              <a:t>間制御が容易</a:t>
            </a:r>
            <a:endParaRPr lang="en-US" altLang="ja-JP" sz="1050" dirty="0">
              <a:solidFill>
                <a:srgbClr val="FFFFFF"/>
              </a:solidFill>
              <a:effectLst>
                <a:glow rad="228600">
                  <a:schemeClr val="accent2">
                    <a:satMod val="175000"/>
                    <a:alpha val="40000"/>
                  </a:schemeClr>
                </a:glow>
              </a:effectLst>
            </a:endParaRPr>
          </a:p>
        </p:txBody>
      </p:sp>
      <p:cxnSp>
        <p:nvCxnSpPr>
          <p:cNvPr id="83" name="直線矢印コネクタ 82"/>
          <p:cNvCxnSpPr>
            <a:stCxn id="69" idx="0"/>
            <a:endCxn id="70" idx="2"/>
          </p:cNvCxnSpPr>
          <p:nvPr/>
        </p:nvCxnSpPr>
        <p:spPr bwMode="auto">
          <a:xfrm flipH="1" flipV="1">
            <a:off x="6896100" y="2079321"/>
            <a:ext cx="914400" cy="511479"/>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正方形/長方形 88"/>
          <p:cNvSpPr/>
          <p:nvPr/>
        </p:nvSpPr>
        <p:spPr bwMode="auto">
          <a:xfrm>
            <a:off x="685800" y="3352800"/>
            <a:ext cx="1142999" cy="587679"/>
          </a:xfrm>
          <a:prstGeom prst="rect">
            <a:avLst/>
          </a:prstGeom>
          <a:solidFill>
            <a:schemeClr val="bg2">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latin typeface="Arial" pitchFamily="34" charset="0"/>
                <a:ea typeface="HGP創英角ｺﾞｼｯｸUB" pitchFamily="50" charset="-128"/>
                <a:cs typeface="Arial" pitchFamily="34" charset="0"/>
              </a:rPr>
              <a:t>従来型</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ネットワーク機器</a:t>
            </a:r>
            <a:endParaRPr lang="ja-JP" altLang="en-US" sz="1000" dirty="0">
              <a:latin typeface="Arial" pitchFamily="34" charset="0"/>
              <a:ea typeface="HGP創英角ｺﾞｼｯｸUB" pitchFamily="50" charset="-128"/>
              <a:cs typeface="Arial" pitchFamily="34" charset="0"/>
            </a:endParaRPr>
          </a:p>
        </p:txBody>
      </p:sp>
      <p:sp>
        <p:nvSpPr>
          <p:cNvPr id="90" name="正方形/長方形 89"/>
          <p:cNvSpPr/>
          <p:nvPr/>
        </p:nvSpPr>
        <p:spPr bwMode="auto">
          <a:xfrm>
            <a:off x="2590800" y="3352800"/>
            <a:ext cx="1142999" cy="587679"/>
          </a:xfrm>
          <a:prstGeom prst="rect">
            <a:avLst/>
          </a:prstGeom>
          <a:solidFill>
            <a:schemeClr val="bg2">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latin typeface="Arial" pitchFamily="34" charset="0"/>
                <a:ea typeface="HGP創英角ｺﾞｼｯｸUB" pitchFamily="50" charset="-128"/>
                <a:cs typeface="Arial" pitchFamily="34" charset="0"/>
              </a:rPr>
              <a:t>従来型</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ネットワーク機器</a:t>
            </a:r>
            <a:endParaRPr lang="ja-JP" altLang="en-US" sz="1000" dirty="0">
              <a:latin typeface="Arial" pitchFamily="34" charset="0"/>
              <a:ea typeface="HGP創英角ｺﾞｼｯｸUB" pitchFamily="50" charset="-128"/>
              <a:cs typeface="Arial" pitchFamily="34" charset="0"/>
            </a:endParaRPr>
          </a:p>
        </p:txBody>
      </p:sp>
      <p:sp>
        <p:nvSpPr>
          <p:cNvPr id="92" name="正方形/長方形 91"/>
          <p:cNvSpPr/>
          <p:nvPr/>
        </p:nvSpPr>
        <p:spPr bwMode="auto">
          <a:xfrm>
            <a:off x="685800" y="2590800"/>
            <a:ext cx="1142999" cy="587679"/>
          </a:xfrm>
          <a:prstGeom prst="rect">
            <a:avLst/>
          </a:prstGeom>
          <a:solidFill>
            <a:schemeClr val="bg2">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latin typeface="Arial" pitchFamily="34" charset="0"/>
                <a:ea typeface="HGP創英角ｺﾞｼｯｸUB" pitchFamily="50" charset="-128"/>
                <a:cs typeface="Arial" pitchFamily="34" charset="0"/>
              </a:rPr>
              <a:t>従来型</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ネットワーク機器</a:t>
            </a:r>
            <a:endParaRPr lang="ja-JP" altLang="en-US" sz="1000" dirty="0">
              <a:latin typeface="Arial" pitchFamily="34" charset="0"/>
              <a:ea typeface="HGP創英角ｺﾞｼｯｸUB" pitchFamily="50" charset="-128"/>
              <a:cs typeface="Arial" pitchFamily="34" charset="0"/>
            </a:endParaRPr>
          </a:p>
        </p:txBody>
      </p:sp>
      <p:sp>
        <p:nvSpPr>
          <p:cNvPr id="93" name="正方形/長方形 92"/>
          <p:cNvSpPr/>
          <p:nvPr/>
        </p:nvSpPr>
        <p:spPr bwMode="auto">
          <a:xfrm>
            <a:off x="2590800" y="2590800"/>
            <a:ext cx="1142999" cy="587679"/>
          </a:xfrm>
          <a:prstGeom prst="rect">
            <a:avLst/>
          </a:prstGeom>
          <a:solidFill>
            <a:schemeClr val="bg2">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latin typeface="Arial" pitchFamily="34" charset="0"/>
                <a:ea typeface="HGP創英角ｺﾞｼｯｸUB" pitchFamily="50" charset="-128"/>
                <a:cs typeface="Arial" pitchFamily="34" charset="0"/>
              </a:rPr>
              <a:t>従来型</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ネットワーク機器</a:t>
            </a:r>
            <a:endParaRPr lang="ja-JP" altLang="en-US" sz="1000" dirty="0">
              <a:latin typeface="Arial" pitchFamily="34" charset="0"/>
              <a:ea typeface="HGP創英角ｺﾞｼｯｸUB" pitchFamily="50" charset="-128"/>
              <a:cs typeface="Arial" pitchFamily="34" charset="0"/>
            </a:endParaRPr>
          </a:p>
        </p:txBody>
      </p:sp>
      <p:sp>
        <p:nvSpPr>
          <p:cNvPr id="94" name="正方形/長方形 93"/>
          <p:cNvSpPr/>
          <p:nvPr/>
        </p:nvSpPr>
        <p:spPr bwMode="auto">
          <a:xfrm>
            <a:off x="1676400" y="1469721"/>
            <a:ext cx="1143000" cy="609600"/>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latin typeface="Arial" pitchFamily="34" charset="0"/>
                <a:ea typeface="HGP創英角ｺﾞｼｯｸUB" pitchFamily="50" charset="-128"/>
                <a:cs typeface="Arial" pitchFamily="34" charset="0"/>
              </a:rPr>
              <a:t>トンネル</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コントローラー</a:t>
            </a:r>
            <a:endParaRPr lang="ja-JP" altLang="en-US" sz="1000" dirty="0">
              <a:latin typeface="Arial" pitchFamily="34" charset="0"/>
              <a:ea typeface="HGP創英角ｺﾞｼｯｸUB" pitchFamily="50" charset="-128"/>
              <a:cs typeface="Arial" pitchFamily="34" charset="0"/>
            </a:endParaRPr>
          </a:p>
        </p:txBody>
      </p:sp>
      <p:cxnSp>
        <p:nvCxnSpPr>
          <p:cNvPr id="96" name="直線矢印コネクタ 95"/>
          <p:cNvCxnSpPr>
            <a:stCxn id="92" idx="3"/>
            <a:endCxn id="93" idx="1"/>
          </p:cNvCxnSpPr>
          <p:nvPr/>
        </p:nvCxnSpPr>
        <p:spPr bwMode="auto">
          <a:xfrm>
            <a:off x="1828799" y="2884640"/>
            <a:ext cx="762001" cy="0"/>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直線矢印コネクタ 96"/>
          <p:cNvCxnSpPr>
            <a:stCxn id="92" idx="0"/>
            <a:endCxn id="94" idx="2"/>
          </p:cNvCxnSpPr>
          <p:nvPr/>
        </p:nvCxnSpPr>
        <p:spPr bwMode="auto">
          <a:xfrm flipV="1">
            <a:off x="1257300" y="2079321"/>
            <a:ext cx="990600" cy="511479"/>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直線矢印コネクタ 97"/>
          <p:cNvCxnSpPr>
            <a:stCxn id="89" idx="3"/>
            <a:endCxn id="90" idx="1"/>
          </p:cNvCxnSpPr>
          <p:nvPr/>
        </p:nvCxnSpPr>
        <p:spPr bwMode="auto">
          <a:xfrm>
            <a:off x="1828799" y="3646640"/>
            <a:ext cx="762001" cy="0"/>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直線矢印コネクタ 98"/>
          <p:cNvCxnSpPr>
            <a:stCxn id="89" idx="0"/>
            <a:endCxn id="92" idx="2"/>
          </p:cNvCxnSpPr>
          <p:nvPr/>
        </p:nvCxnSpPr>
        <p:spPr bwMode="auto">
          <a:xfrm flipV="1">
            <a:off x="1257300" y="3178479"/>
            <a:ext cx="0" cy="174321"/>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直線矢印コネクタ 99"/>
          <p:cNvCxnSpPr>
            <a:stCxn id="90" idx="0"/>
            <a:endCxn id="93" idx="2"/>
          </p:cNvCxnSpPr>
          <p:nvPr/>
        </p:nvCxnSpPr>
        <p:spPr bwMode="auto">
          <a:xfrm flipV="1">
            <a:off x="3162300" y="3178479"/>
            <a:ext cx="0" cy="174321"/>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直線矢印コネクタ 104"/>
          <p:cNvCxnSpPr>
            <a:stCxn id="94" idx="2"/>
          </p:cNvCxnSpPr>
          <p:nvPr/>
        </p:nvCxnSpPr>
        <p:spPr bwMode="auto">
          <a:xfrm flipH="1">
            <a:off x="1828800" y="2079321"/>
            <a:ext cx="419100" cy="2111679"/>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直線矢印コネクタ 105"/>
          <p:cNvCxnSpPr>
            <a:stCxn id="94" idx="2"/>
          </p:cNvCxnSpPr>
          <p:nvPr/>
        </p:nvCxnSpPr>
        <p:spPr bwMode="auto">
          <a:xfrm>
            <a:off x="2247900" y="2079321"/>
            <a:ext cx="342900" cy="2111679"/>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直線矢印コネクタ 106"/>
          <p:cNvCxnSpPr>
            <a:stCxn id="93" idx="0"/>
            <a:endCxn id="94" idx="2"/>
          </p:cNvCxnSpPr>
          <p:nvPr/>
        </p:nvCxnSpPr>
        <p:spPr bwMode="auto">
          <a:xfrm flipH="1" flipV="1">
            <a:off x="2247900" y="2079321"/>
            <a:ext cx="914400" cy="511479"/>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正方形/長方形 131"/>
          <p:cNvSpPr/>
          <p:nvPr/>
        </p:nvSpPr>
        <p:spPr bwMode="auto">
          <a:xfrm>
            <a:off x="5334000" y="41910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err="1" smtClean="0">
                <a:latin typeface="Arial" pitchFamily="34" charset="0"/>
                <a:ea typeface="HGP創英角ｺﾞｼｯｸUB" pitchFamily="50" charset="-128"/>
                <a:cs typeface="Arial" pitchFamily="34" charset="0"/>
              </a:rPr>
              <a:t>OpenFlow</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スイッチ</a:t>
            </a:r>
            <a:endParaRPr lang="ja-JP" altLang="en-US" sz="1000" dirty="0">
              <a:latin typeface="Arial" pitchFamily="34" charset="0"/>
              <a:ea typeface="HGP創英角ｺﾞｼｯｸUB" pitchFamily="50" charset="-128"/>
              <a:cs typeface="Arial" pitchFamily="34" charset="0"/>
            </a:endParaRPr>
          </a:p>
        </p:txBody>
      </p:sp>
      <p:sp>
        <p:nvSpPr>
          <p:cNvPr id="133" name="正方形/長方形 132"/>
          <p:cNvSpPr/>
          <p:nvPr/>
        </p:nvSpPr>
        <p:spPr bwMode="auto">
          <a:xfrm>
            <a:off x="7239000" y="41910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err="1" smtClean="0">
                <a:latin typeface="Arial" pitchFamily="34" charset="0"/>
                <a:ea typeface="HGP創英角ｺﾞｼｯｸUB" pitchFamily="50" charset="-128"/>
                <a:cs typeface="Arial" pitchFamily="34" charset="0"/>
              </a:rPr>
              <a:t>OpenFlow</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スイッチ</a:t>
            </a:r>
            <a:endParaRPr lang="ja-JP" altLang="en-US" sz="1000" dirty="0">
              <a:latin typeface="Arial" pitchFamily="34" charset="0"/>
              <a:ea typeface="HGP創英角ｺﾞｼｯｸUB" pitchFamily="50" charset="-128"/>
              <a:cs typeface="Arial" pitchFamily="34" charset="0"/>
            </a:endParaRPr>
          </a:p>
        </p:txBody>
      </p:sp>
      <p:sp>
        <p:nvSpPr>
          <p:cNvPr id="134" name="正方形/長方形 133"/>
          <p:cNvSpPr/>
          <p:nvPr/>
        </p:nvSpPr>
        <p:spPr bwMode="auto">
          <a:xfrm>
            <a:off x="5334001" y="4952999"/>
            <a:ext cx="457200" cy="381001"/>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latin typeface="Arial" pitchFamily="34" charset="0"/>
                <a:ea typeface="HGP創英角ｺﾞｼｯｸUB" pitchFamily="50" charset="-128"/>
                <a:cs typeface="Arial" pitchFamily="34" charset="0"/>
              </a:rPr>
              <a:t>VM</a:t>
            </a:r>
            <a:endParaRPr lang="ja-JP" altLang="en-US" sz="1000" dirty="0">
              <a:latin typeface="Arial" pitchFamily="34" charset="0"/>
              <a:ea typeface="HGP創英角ｺﾞｼｯｸUB" pitchFamily="50" charset="-128"/>
              <a:cs typeface="Arial" pitchFamily="34" charset="0"/>
            </a:endParaRPr>
          </a:p>
        </p:txBody>
      </p:sp>
      <p:sp>
        <p:nvSpPr>
          <p:cNvPr id="135" name="正方形/長方形 134"/>
          <p:cNvSpPr/>
          <p:nvPr/>
        </p:nvSpPr>
        <p:spPr bwMode="auto">
          <a:xfrm>
            <a:off x="7239001" y="4952999"/>
            <a:ext cx="457200" cy="381001"/>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latin typeface="Arial" pitchFamily="34" charset="0"/>
                <a:ea typeface="HGP創英角ｺﾞｼｯｸUB" pitchFamily="50" charset="-128"/>
                <a:cs typeface="Arial" pitchFamily="34" charset="0"/>
              </a:rPr>
              <a:t>VM</a:t>
            </a:r>
            <a:endParaRPr lang="ja-JP" altLang="en-US" sz="1000" dirty="0">
              <a:latin typeface="Arial" pitchFamily="34" charset="0"/>
              <a:ea typeface="HGP創英角ｺﾞｼｯｸUB" pitchFamily="50" charset="-128"/>
              <a:cs typeface="Arial" pitchFamily="34" charset="0"/>
            </a:endParaRPr>
          </a:p>
        </p:txBody>
      </p:sp>
      <p:sp>
        <p:nvSpPr>
          <p:cNvPr id="136" name="正方形/長方形 135"/>
          <p:cNvSpPr/>
          <p:nvPr/>
        </p:nvSpPr>
        <p:spPr bwMode="auto">
          <a:xfrm>
            <a:off x="6019800" y="4952999"/>
            <a:ext cx="457200" cy="381001"/>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latin typeface="Arial" pitchFamily="34" charset="0"/>
                <a:ea typeface="HGP創英角ｺﾞｼｯｸUB" pitchFamily="50" charset="-128"/>
                <a:cs typeface="Arial" pitchFamily="34" charset="0"/>
              </a:rPr>
              <a:t>VM</a:t>
            </a:r>
            <a:endParaRPr lang="ja-JP" altLang="en-US" sz="1000" dirty="0">
              <a:latin typeface="Arial" pitchFamily="34" charset="0"/>
              <a:ea typeface="HGP創英角ｺﾞｼｯｸUB" pitchFamily="50" charset="-128"/>
              <a:cs typeface="Arial" pitchFamily="34" charset="0"/>
            </a:endParaRPr>
          </a:p>
        </p:txBody>
      </p:sp>
      <p:sp>
        <p:nvSpPr>
          <p:cNvPr id="138" name="正方形/長方形 137"/>
          <p:cNvSpPr/>
          <p:nvPr/>
        </p:nvSpPr>
        <p:spPr bwMode="auto">
          <a:xfrm>
            <a:off x="7924800" y="4952999"/>
            <a:ext cx="457200" cy="381001"/>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latin typeface="Arial" pitchFamily="34" charset="0"/>
                <a:ea typeface="HGP創英角ｺﾞｼｯｸUB" pitchFamily="50" charset="-128"/>
                <a:cs typeface="Arial" pitchFamily="34" charset="0"/>
              </a:rPr>
              <a:t>VM</a:t>
            </a:r>
            <a:endParaRPr lang="ja-JP" altLang="en-US" sz="1000" dirty="0">
              <a:latin typeface="Arial" pitchFamily="34" charset="0"/>
              <a:ea typeface="HGP創英角ｺﾞｼｯｸUB" pitchFamily="50" charset="-128"/>
              <a:cs typeface="Arial" pitchFamily="34" charset="0"/>
            </a:endParaRPr>
          </a:p>
        </p:txBody>
      </p:sp>
      <p:cxnSp>
        <p:nvCxnSpPr>
          <p:cNvPr id="139" name="直線矢印コネクタ 138"/>
          <p:cNvCxnSpPr>
            <a:stCxn id="132" idx="0"/>
            <a:endCxn id="63" idx="2"/>
          </p:cNvCxnSpPr>
          <p:nvPr/>
        </p:nvCxnSpPr>
        <p:spPr bwMode="auto">
          <a:xfrm flipV="1">
            <a:off x="5905500" y="3962400"/>
            <a:ext cx="0" cy="228600"/>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直線矢印コネクタ 157"/>
          <p:cNvCxnSpPr>
            <a:stCxn id="133" idx="0"/>
            <a:endCxn id="65" idx="2"/>
          </p:cNvCxnSpPr>
          <p:nvPr/>
        </p:nvCxnSpPr>
        <p:spPr bwMode="auto">
          <a:xfrm flipV="1">
            <a:off x="7810500" y="3962400"/>
            <a:ext cx="0" cy="228600"/>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直線矢印コネクタ 160"/>
          <p:cNvCxnSpPr>
            <a:stCxn id="134" idx="0"/>
          </p:cNvCxnSpPr>
          <p:nvPr/>
        </p:nvCxnSpPr>
        <p:spPr bwMode="auto">
          <a:xfrm flipV="1">
            <a:off x="5562601" y="4800601"/>
            <a:ext cx="0" cy="152398"/>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直線矢印コネクタ 161"/>
          <p:cNvCxnSpPr>
            <a:stCxn id="136" idx="0"/>
          </p:cNvCxnSpPr>
          <p:nvPr/>
        </p:nvCxnSpPr>
        <p:spPr bwMode="auto">
          <a:xfrm flipV="1">
            <a:off x="6248400" y="4800600"/>
            <a:ext cx="0" cy="152399"/>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直線矢印コネクタ 167"/>
          <p:cNvCxnSpPr/>
          <p:nvPr/>
        </p:nvCxnSpPr>
        <p:spPr bwMode="auto">
          <a:xfrm flipV="1">
            <a:off x="7467601" y="4800601"/>
            <a:ext cx="0" cy="152398"/>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直線矢印コネクタ 168"/>
          <p:cNvCxnSpPr/>
          <p:nvPr/>
        </p:nvCxnSpPr>
        <p:spPr bwMode="auto">
          <a:xfrm flipV="1">
            <a:off x="8153400" y="4800600"/>
            <a:ext cx="0" cy="152399"/>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直線矢印コネクタ 171"/>
          <p:cNvCxnSpPr>
            <a:stCxn id="70" idx="2"/>
          </p:cNvCxnSpPr>
          <p:nvPr/>
        </p:nvCxnSpPr>
        <p:spPr bwMode="auto">
          <a:xfrm flipH="1">
            <a:off x="6477000" y="2079321"/>
            <a:ext cx="419100" cy="2111679"/>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直線矢印コネクタ 174"/>
          <p:cNvCxnSpPr>
            <a:stCxn id="70" idx="2"/>
          </p:cNvCxnSpPr>
          <p:nvPr/>
        </p:nvCxnSpPr>
        <p:spPr bwMode="auto">
          <a:xfrm>
            <a:off x="6896100" y="2079321"/>
            <a:ext cx="342900" cy="2111679"/>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8" name="正方形/長方形 177"/>
          <p:cNvSpPr/>
          <p:nvPr/>
        </p:nvSpPr>
        <p:spPr bwMode="auto">
          <a:xfrm>
            <a:off x="685800" y="4191000"/>
            <a:ext cx="1142999" cy="587679"/>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latin typeface="Arial" pitchFamily="34" charset="0"/>
                <a:ea typeface="HGP創英角ｺﾞｼｯｸUB" pitchFamily="50" charset="-128"/>
                <a:cs typeface="Arial" pitchFamily="34" charset="0"/>
              </a:rPr>
              <a:t>トンネル制御型</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スイッチ</a:t>
            </a:r>
            <a:endParaRPr lang="ja-JP" altLang="en-US" sz="1000" dirty="0">
              <a:latin typeface="Arial" pitchFamily="34" charset="0"/>
              <a:ea typeface="HGP創英角ｺﾞｼｯｸUB" pitchFamily="50" charset="-128"/>
              <a:cs typeface="Arial" pitchFamily="34" charset="0"/>
            </a:endParaRPr>
          </a:p>
        </p:txBody>
      </p:sp>
      <p:sp>
        <p:nvSpPr>
          <p:cNvPr id="179" name="正方形/長方形 178"/>
          <p:cNvSpPr/>
          <p:nvPr/>
        </p:nvSpPr>
        <p:spPr bwMode="auto">
          <a:xfrm>
            <a:off x="2590800" y="4191000"/>
            <a:ext cx="1142999" cy="587679"/>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latin typeface="Arial" pitchFamily="34" charset="0"/>
                <a:ea typeface="HGP創英角ｺﾞｼｯｸUB" pitchFamily="50" charset="-128"/>
                <a:cs typeface="Arial" pitchFamily="34" charset="0"/>
              </a:rPr>
              <a:t>トンネル制御型</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スイッチ</a:t>
            </a:r>
            <a:endParaRPr lang="ja-JP" altLang="en-US" sz="1000" dirty="0">
              <a:latin typeface="Arial" pitchFamily="34" charset="0"/>
              <a:ea typeface="HGP創英角ｺﾞｼｯｸUB" pitchFamily="50" charset="-128"/>
              <a:cs typeface="Arial" pitchFamily="34" charset="0"/>
            </a:endParaRPr>
          </a:p>
        </p:txBody>
      </p:sp>
      <p:sp>
        <p:nvSpPr>
          <p:cNvPr id="180" name="正方形/長方形 179"/>
          <p:cNvSpPr/>
          <p:nvPr/>
        </p:nvSpPr>
        <p:spPr bwMode="auto">
          <a:xfrm>
            <a:off x="685801" y="4952999"/>
            <a:ext cx="457200" cy="381001"/>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latin typeface="Arial" pitchFamily="34" charset="0"/>
                <a:ea typeface="HGP創英角ｺﾞｼｯｸUB" pitchFamily="50" charset="-128"/>
                <a:cs typeface="Arial" pitchFamily="34" charset="0"/>
              </a:rPr>
              <a:t>VM</a:t>
            </a:r>
            <a:endParaRPr lang="ja-JP" altLang="en-US" sz="1000" dirty="0">
              <a:latin typeface="Arial" pitchFamily="34" charset="0"/>
              <a:ea typeface="HGP創英角ｺﾞｼｯｸUB" pitchFamily="50" charset="-128"/>
              <a:cs typeface="Arial" pitchFamily="34" charset="0"/>
            </a:endParaRPr>
          </a:p>
        </p:txBody>
      </p:sp>
      <p:sp>
        <p:nvSpPr>
          <p:cNvPr id="181" name="正方形/長方形 180"/>
          <p:cNvSpPr/>
          <p:nvPr/>
        </p:nvSpPr>
        <p:spPr bwMode="auto">
          <a:xfrm>
            <a:off x="2590801" y="4952999"/>
            <a:ext cx="457200" cy="381001"/>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latin typeface="Arial" pitchFamily="34" charset="0"/>
                <a:ea typeface="HGP創英角ｺﾞｼｯｸUB" pitchFamily="50" charset="-128"/>
                <a:cs typeface="Arial" pitchFamily="34" charset="0"/>
              </a:rPr>
              <a:t>VM</a:t>
            </a:r>
            <a:endParaRPr lang="ja-JP" altLang="en-US" sz="1000" dirty="0">
              <a:latin typeface="Arial" pitchFamily="34" charset="0"/>
              <a:ea typeface="HGP創英角ｺﾞｼｯｸUB" pitchFamily="50" charset="-128"/>
              <a:cs typeface="Arial" pitchFamily="34" charset="0"/>
            </a:endParaRPr>
          </a:p>
        </p:txBody>
      </p:sp>
      <p:sp>
        <p:nvSpPr>
          <p:cNvPr id="182" name="正方形/長方形 181"/>
          <p:cNvSpPr/>
          <p:nvPr/>
        </p:nvSpPr>
        <p:spPr bwMode="auto">
          <a:xfrm>
            <a:off x="1371600" y="4952999"/>
            <a:ext cx="457200" cy="381001"/>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latin typeface="Arial" pitchFamily="34" charset="0"/>
                <a:ea typeface="HGP創英角ｺﾞｼｯｸUB" pitchFamily="50" charset="-128"/>
                <a:cs typeface="Arial" pitchFamily="34" charset="0"/>
              </a:rPr>
              <a:t>VM</a:t>
            </a:r>
            <a:endParaRPr lang="ja-JP" altLang="en-US" sz="1000" dirty="0">
              <a:latin typeface="Arial" pitchFamily="34" charset="0"/>
              <a:ea typeface="HGP創英角ｺﾞｼｯｸUB" pitchFamily="50" charset="-128"/>
              <a:cs typeface="Arial" pitchFamily="34" charset="0"/>
            </a:endParaRPr>
          </a:p>
        </p:txBody>
      </p:sp>
      <p:sp>
        <p:nvSpPr>
          <p:cNvPr id="183" name="正方形/長方形 182"/>
          <p:cNvSpPr/>
          <p:nvPr/>
        </p:nvSpPr>
        <p:spPr bwMode="auto">
          <a:xfrm>
            <a:off x="3276600" y="4952999"/>
            <a:ext cx="457200" cy="381001"/>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latin typeface="Arial" pitchFamily="34" charset="0"/>
                <a:ea typeface="HGP創英角ｺﾞｼｯｸUB" pitchFamily="50" charset="-128"/>
                <a:cs typeface="Arial" pitchFamily="34" charset="0"/>
              </a:rPr>
              <a:t>VM</a:t>
            </a:r>
            <a:endParaRPr lang="ja-JP" altLang="en-US" sz="1000" dirty="0">
              <a:latin typeface="Arial" pitchFamily="34" charset="0"/>
              <a:ea typeface="HGP創英角ｺﾞｼｯｸUB" pitchFamily="50" charset="-128"/>
              <a:cs typeface="Arial" pitchFamily="34" charset="0"/>
            </a:endParaRPr>
          </a:p>
        </p:txBody>
      </p:sp>
      <p:cxnSp>
        <p:nvCxnSpPr>
          <p:cNvPr id="184" name="直線矢印コネクタ 183"/>
          <p:cNvCxnSpPr>
            <a:stCxn id="178" idx="0"/>
          </p:cNvCxnSpPr>
          <p:nvPr/>
        </p:nvCxnSpPr>
        <p:spPr bwMode="auto">
          <a:xfrm flipV="1">
            <a:off x="1257300" y="3962400"/>
            <a:ext cx="0" cy="228600"/>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直線矢印コネクタ 184"/>
          <p:cNvCxnSpPr>
            <a:stCxn id="179" idx="0"/>
          </p:cNvCxnSpPr>
          <p:nvPr/>
        </p:nvCxnSpPr>
        <p:spPr bwMode="auto">
          <a:xfrm flipV="1">
            <a:off x="3162300" y="3962400"/>
            <a:ext cx="0" cy="228600"/>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直線矢印コネクタ 185"/>
          <p:cNvCxnSpPr>
            <a:stCxn id="180" idx="0"/>
          </p:cNvCxnSpPr>
          <p:nvPr/>
        </p:nvCxnSpPr>
        <p:spPr bwMode="auto">
          <a:xfrm flipV="1">
            <a:off x="914401" y="4800601"/>
            <a:ext cx="0" cy="152398"/>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直線矢印コネクタ 186"/>
          <p:cNvCxnSpPr>
            <a:stCxn id="182" idx="0"/>
          </p:cNvCxnSpPr>
          <p:nvPr/>
        </p:nvCxnSpPr>
        <p:spPr bwMode="auto">
          <a:xfrm flipV="1">
            <a:off x="1600200" y="4800600"/>
            <a:ext cx="0" cy="152399"/>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直線矢印コネクタ 187"/>
          <p:cNvCxnSpPr/>
          <p:nvPr/>
        </p:nvCxnSpPr>
        <p:spPr bwMode="auto">
          <a:xfrm flipV="1">
            <a:off x="2819401" y="4800601"/>
            <a:ext cx="0" cy="152398"/>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直線矢印コネクタ 198"/>
          <p:cNvCxnSpPr/>
          <p:nvPr/>
        </p:nvCxnSpPr>
        <p:spPr bwMode="auto">
          <a:xfrm flipV="1">
            <a:off x="3505200" y="4800600"/>
            <a:ext cx="0" cy="152399"/>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0545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bwMode="auto">
          <a:xfrm>
            <a:off x="2057400" y="1447800"/>
            <a:ext cx="6705600" cy="4876800"/>
          </a:xfrm>
          <a:prstGeom prst="roundRect">
            <a:avLst>
              <a:gd name="adj" fmla="val 45313"/>
            </a:avLst>
          </a:prstGeom>
          <a:solidFill>
            <a:srgbClr val="0099CC"/>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rPr>
              <a:t>同一ネットワーク上に</a:t>
            </a:r>
            <a:endParaRPr kumimoji="0" lang="en-US" altLang="ja-JP" sz="20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rPr>
              <a:t>多様なサービス・レベルを混在させることや</a:t>
            </a:r>
            <a:endParaRPr kumimoji="0" lang="en-US" altLang="ja-JP" sz="20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rPr>
              <a:t>複雑な構成や組合せのニーズに対応</a:t>
            </a:r>
            <a:endParaRPr lang="en-US" altLang="ja-JP" sz="2000" dirty="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20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endParaRPr lang="en-US" altLang="ja-JP" sz="2000" dirty="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20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endParaRPr lang="en-US" altLang="ja-JP" sz="2000" dirty="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20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endParaRPr lang="en-US" altLang="ja-JP" sz="2000" dirty="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20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endParaRPr lang="en-US" altLang="ja-JP" sz="2000" dirty="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rgbClr val="FFFFFF"/>
              </a:solidFill>
              <a:effectLst/>
            </a:endParaRPr>
          </a:p>
        </p:txBody>
      </p:sp>
      <p:sp>
        <p:nvSpPr>
          <p:cNvPr id="2" name="タイトル 1"/>
          <p:cNvSpPr>
            <a:spLocks noGrp="1"/>
          </p:cNvSpPr>
          <p:nvPr>
            <p:ph type="title"/>
          </p:nvPr>
        </p:nvSpPr>
        <p:spPr/>
        <p:txBody>
          <a:bodyPr/>
          <a:lstStyle/>
          <a:p>
            <a:r>
              <a:rPr kumimoji="1" lang="en-US" altLang="ja-JP" dirty="0" smtClean="0"/>
              <a:t>SDN</a:t>
            </a:r>
            <a:r>
              <a:rPr kumimoji="1" lang="ja-JP" altLang="en-US" dirty="0" smtClean="0"/>
              <a:t>の適用範囲と必要性</a:t>
            </a:r>
            <a:endParaRPr kumimoji="1" lang="ja-JP" altLang="en-US" dirty="0"/>
          </a:p>
        </p:txBody>
      </p:sp>
      <p:sp>
        <p:nvSpPr>
          <p:cNvPr id="3" name="角丸四角形 2"/>
          <p:cNvSpPr/>
          <p:nvPr/>
        </p:nvSpPr>
        <p:spPr bwMode="auto">
          <a:xfrm>
            <a:off x="2688494" y="3276600"/>
            <a:ext cx="5450541" cy="2971800"/>
          </a:xfrm>
          <a:prstGeom prst="roundRect">
            <a:avLst>
              <a:gd name="adj" fmla="val 5000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rPr>
              <a:t>設定や構成の追加・変更の</a:t>
            </a:r>
            <a:endParaRPr kumimoji="0" lang="en-US" altLang="ja-JP" sz="20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rPr>
              <a:t>柔軟性向上と迅速化</a:t>
            </a:r>
            <a:endParaRPr kumimoji="0" lang="en-US" altLang="ja-JP" sz="20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endParaRPr lang="en-US" altLang="ja-JP" sz="2000" dirty="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20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endParaRPr lang="en-US" altLang="ja-JP" sz="2000" dirty="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20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rgbClr val="FFFFFF"/>
              </a:solidFill>
              <a:effectLst/>
            </a:endParaRPr>
          </a:p>
        </p:txBody>
      </p:sp>
      <p:sp>
        <p:nvSpPr>
          <p:cNvPr id="12" name="角丸四角形 11"/>
          <p:cNvSpPr/>
          <p:nvPr/>
        </p:nvSpPr>
        <p:spPr bwMode="auto">
          <a:xfrm>
            <a:off x="4133850" y="4343400"/>
            <a:ext cx="2590800" cy="18288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運用管理</a:t>
            </a:r>
            <a:endParaRPr kumimoji="0" lang="en-US" altLang="ja-JP" sz="20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コスト削減</a:t>
            </a:r>
          </a:p>
        </p:txBody>
      </p:sp>
      <p:sp>
        <p:nvSpPr>
          <p:cNvPr id="5" name="上下矢印 4"/>
          <p:cNvSpPr/>
          <p:nvPr/>
        </p:nvSpPr>
        <p:spPr bwMode="auto">
          <a:xfrm>
            <a:off x="457200" y="1524000"/>
            <a:ext cx="685800" cy="4800600"/>
          </a:xfrm>
          <a:prstGeom prst="upDownArrow">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データセンター事業者</a:t>
            </a:r>
          </a:p>
        </p:txBody>
      </p:sp>
      <p:sp>
        <p:nvSpPr>
          <p:cNvPr id="15" name="上下矢印 14"/>
          <p:cNvSpPr/>
          <p:nvPr/>
        </p:nvSpPr>
        <p:spPr bwMode="auto">
          <a:xfrm>
            <a:off x="1219200" y="3962400"/>
            <a:ext cx="685800" cy="2362200"/>
          </a:xfrm>
          <a:prstGeom prst="upDownArrow">
            <a:avLst/>
          </a:prstGeom>
          <a:solidFill>
            <a:srgbClr val="9966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一般企業</a:t>
            </a:r>
          </a:p>
        </p:txBody>
      </p:sp>
      <p:cxnSp>
        <p:nvCxnSpPr>
          <p:cNvPr id="10" name="直線コネクタ 9"/>
          <p:cNvCxnSpPr/>
          <p:nvPr/>
        </p:nvCxnSpPr>
        <p:spPr bwMode="auto">
          <a:xfrm>
            <a:off x="457200" y="1447800"/>
            <a:ext cx="3200400" cy="0"/>
          </a:xfrm>
          <a:prstGeom prst="line">
            <a:avLst/>
          </a:prstGeom>
          <a:solidFill>
            <a:schemeClr val="bg1"/>
          </a:solidFill>
          <a:ln w="38100" cap="flat" cmpd="sng" algn="ctr">
            <a:solidFill>
              <a:srgbClr val="03800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p:cNvCxnSpPr/>
          <p:nvPr/>
        </p:nvCxnSpPr>
        <p:spPr bwMode="auto">
          <a:xfrm>
            <a:off x="1143000" y="3886200"/>
            <a:ext cx="914400" cy="0"/>
          </a:xfrm>
          <a:prstGeom prst="line">
            <a:avLst/>
          </a:prstGeom>
          <a:solidFill>
            <a:schemeClr val="bg1"/>
          </a:solidFill>
          <a:ln w="38100" cap="flat" cmpd="sng" algn="ctr">
            <a:solidFill>
              <a:srgbClr val="996633"/>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2057400" y="3886200"/>
            <a:ext cx="1600200" cy="0"/>
          </a:xfrm>
          <a:prstGeom prst="line">
            <a:avLst/>
          </a:prstGeom>
          <a:solidFill>
            <a:schemeClr val="bg1"/>
          </a:solidFill>
          <a:ln w="38100" cap="flat" cmpd="sng" algn="ctr">
            <a:solidFill>
              <a:schemeClr val="bg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1361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en-US" altLang="ja-JP" sz="2800" dirty="0" smtClean="0"/>
              <a:t>CISCO </a:t>
            </a:r>
            <a:r>
              <a:rPr lang="en-US" altLang="ja-JP" sz="2800" dirty="0" smtClean="0"/>
              <a:t>Application </a:t>
            </a:r>
            <a:r>
              <a:rPr lang="en-US" altLang="ja-JP" sz="2800" dirty="0"/>
              <a:t>Centric Infrastructure</a:t>
            </a:r>
            <a:r>
              <a:rPr lang="ja-JP" altLang="en-US" sz="2800" dirty="0"/>
              <a:t>（</a:t>
            </a:r>
            <a:r>
              <a:rPr lang="en-US" altLang="ja-JP" sz="2800" dirty="0"/>
              <a:t>ACI</a:t>
            </a:r>
            <a:r>
              <a:rPr lang="ja-JP" altLang="en-US" sz="2800" dirty="0" smtClean="0"/>
              <a:t>）戦略</a:t>
            </a:r>
            <a:endParaRPr kumimoji="1" lang="ja-JP" altLang="en-US" sz="2800" dirty="0"/>
          </a:p>
        </p:txBody>
      </p:sp>
      <p:pic>
        <p:nvPicPr>
          <p:cNvPr id="3" name="図 2"/>
          <p:cNvPicPr>
            <a:picLocks noChangeAspect="1"/>
          </p:cNvPicPr>
          <p:nvPr/>
        </p:nvPicPr>
        <p:blipFill>
          <a:blip r:embed="rId2"/>
          <a:stretch>
            <a:fillRect/>
          </a:stretch>
        </p:blipFill>
        <p:spPr>
          <a:xfrm>
            <a:off x="304800" y="2057400"/>
            <a:ext cx="6198168" cy="4267200"/>
          </a:xfrm>
          <a:prstGeom prst="rect">
            <a:avLst/>
          </a:prstGeom>
        </p:spPr>
      </p:pic>
      <p:sp>
        <p:nvSpPr>
          <p:cNvPr id="5" name="正方形/長方形 4"/>
          <p:cNvSpPr/>
          <p:nvPr/>
        </p:nvSpPr>
        <p:spPr>
          <a:xfrm>
            <a:off x="1066800" y="6400800"/>
            <a:ext cx="6629400" cy="276999"/>
          </a:xfrm>
          <a:prstGeom prst="rect">
            <a:avLst/>
          </a:prstGeom>
        </p:spPr>
        <p:txBody>
          <a:bodyPr wrap="square">
            <a:spAutoFit/>
          </a:bodyPr>
          <a:lstStyle/>
          <a:p>
            <a:pPr algn="r"/>
            <a:r>
              <a:rPr lang="en-US" altLang="ja-JP" dirty="0"/>
              <a:t>http://www.publickey1.jp/blog/13/</a:t>
            </a:r>
            <a:r>
              <a:rPr lang="en-US" altLang="ja-JP" dirty="0" err="1"/>
              <a:t>sdn_application_centric_infrastructure.html</a:t>
            </a:r>
            <a:endParaRPr lang="ja-JP" altLang="en-US" dirty="0"/>
          </a:p>
        </p:txBody>
      </p:sp>
      <p:sp>
        <p:nvSpPr>
          <p:cNvPr id="6" name="正方形/長方形 5"/>
          <p:cNvSpPr/>
          <p:nvPr/>
        </p:nvSpPr>
        <p:spPr>
          <a:xfrm>
            <a:off x="228600" y="990600"/>
            <a:ext cx="8686800" cy="929485"/>
          </a:xfrm>
          <a:prstGeom prst="rect">
            <a:avLst/>
          </a:prstGeom>
        </p:spPr>
        <p:txBody>
          <a:bodyPr wrap="square">
            <a:spAutoFit/>
          </a:bodyPr>
          <a:lstStyle/>
          <a:p>
            <a:r>
              <a:rPr lang="ja-JP" altLang="en-US" sz="1600" dirty="0" smtClean="0"/>
              <a:t>中核製品　</a:t>
            </a:r>
            <a:r>
              <a:rPr lang="en-US" altLang="ja-JP" sz="1600" dirty="0" smtClean="0"/>
              <a:t>Cisco </a:t>
            </a:r>
            <a:r>
              <a:rPr lang="en-US" altLang="ja-JP" sz="1600" dirty="0"/>
              <a:t>Application Policy Infrastructure Controller </a:t>
            </a:r>
            <a:r>
              <a:rPr lang="ja-JP" altLang="en-US" sz="1600" dirty="0"/>
              <a:t>（</a:t>
            </a:r>
            <a:r>
              <a:rPr lang="en-US" altLang="ja-JP" sz="1600" dirty="0"/>
              <a:t>APIC</a:t>
            </a:r>
            <a:r>
              <a:rPr lang="ja-JP" altLang="en-US" sz="1600" dirty="0" smtClean="0"/>
              <a:t>）</a:t>
            </a:r>
            <a:endParaRPr lang="en-US" altLang="ja-JP" sz="1600" dirty="0" smtClean="0"/>
          </a:p>
          <a:p>
            <a:r>
              <a:rPr lang="ja-JP" altLang="en-US" dirty="0" smtClean="0"/>
              <a:t>ネットワークコントローラ</a:t>
            </a:r>
            <a:r>
              <a:rPr lang="ja-JP" altLang="en-US" dirty="0"/>
              <a:t>としてネットワーク全体をポリシーに基づいて制御するだけでなく、</a:t>
            </a:r>
            <a:r>
              <a:rPr lang="ja-JP" altLang="en-US" b="1" dirty="0">
                <a:solidFill>
                  <a:srgbClr val="FF6600"/>
                </a:solidFill>
              </a:rPr>
              <a:t>将来的にはサーバ、ストレージを含むデータセンターのコンピューティングリソースを包括的に制御するという構想</a:t>
            </a:r>
            <a:r>
              <a:rPr lang="ja-JP" altLang="en-US" dirty="0"/>
              <a:t>が明らかにされています</a:t>
            </a:r>
            <a:r>
              <a:rPr lang="ja-JP" altLang="en-US" dirty="0" smtClean="0"/>
              <a:t>。すなわち</a:t>
            </a:r>
            <a:r>
              <a:rPr lang="ja-JP" altLang="en-US" dirty="0"/>
              <a:t>シスコの戦略は、データセンターの制御そのものを自社製品のコントローラで実現すること</a:t>
            </a:r>
            <a:r>
              <a:rPr lang="ja-JP" altLang="en-US" dirty="0" smtClean="0"/>
              <a:t>を見据えている。</a:t>
            </a:r>
            <a:endParaRPr lang="ja-JP" altLang="en-US" dirty="0"/>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5638800" y="5105400"/>
            <a:ext cx="3361660" cy="1389917"/>
          </a:xfrm>
          <a:prstGeom prst="rect">
            <a:avLst/>
          </a:prstGeom>
        </p:spPr>
      </p:pic>
      <p:sp>
        <p:nvSpPr>
          <p:cNvPr id="7" name="正方形/長方形 6"/>
          <p:cNvSpPr/>
          <p:nvPr/>
        </p:nvSpPr>
        <p:spPr>
          <a:xfrm>
            <a:off x="7924800" y="5257800"/>
            <a:ext cx="1005954" cy="276999"/>
          </a:xfrm>
          <a:prstGeom prst="rect">
            <a:avLst/>
          </a:prstGeom>
        </p:spPr>
        <p:txBody>
          <a:bodyPr wrap="none">
            <a:spAutoFit/>
          </a:bodyPr>
          <a:lstStyle/>
          <a:p>
            <a:r>
              <a:rPr lang="en-US" altLang="ja-JP" dirty="0"/>
              <a:t>Nexus </a:t>
            </a:r>
            <a:r>
              <a:rPr lang="en-US" altLang="ja-JP" dirty="0" smtClean="0"/>
              <a:t>9000</a:t>
            </a:r>
            <a:endParaRPr lang="ja-JP" altLang="en-US" dirty="0"/>
          </a:p>
        </p:txBody>
      </p:sp>
      <p:sp>
        <p:nvSpPr>
          <p:cNvPr id="8" name="正方形/長方形 7"/>
          <p:cNvSpPr/>
          <p:nvPr/>
        </p:nvSpPr>
        <p:spPr>
          <a:xfrm>
            <a:off x="6553200" y="2057400"/>
            <a:ext cx="2438400" cy="830997"/>
          </a:xfrm>
          <a:prstGeom prst="rect">
            <a:avLst/>
          </a:prstGeom>
        </p:spPr>
        <p:txBody>
          <a:bodyPr wrap="square">
            <a:spAutoFit/>
          </a:bodyPr>
          <a:lstStyle/>
          <a:p>
            <a:r>
              <a:rPr lang="ja-JP" altLang="en-US" dirty="0"/>
              <a:t>ネットワーク機器に対してはシスコの</a:t>
            </a:r>
            <a:r>
              <a:rPr lang="en-US" altLang="ja-JP" dirty="0" err="1"/>
              <a:t>OnePK</a:t>
            </a:r>
            <a:r>
              <a:rPr lang="ja-JP" altLang="en-US" dirty="0"/>
              <a:t>や</a:t>
            </a:r>
            <a:r>
              <a:rPr lang="en-US" altLang="ja-JP" dirty="0" err="1"/>
              <a:t>OpenFlow</a:t>
            </a:r>
            <a:r>
              <a:rPr lang="ja-JP" altLang="en-US" dirty="0"/>
              <a:t>をサポートする</a:t>
            </a:r>
            <a:r>
              <a:rPr lang="ja-JP" altLang="en-US" dirty="0" smtClean="0"/>
              <a:t>ほか協業</a:t>
            </a:r>
            <a:r>
              <a:rPr lang="ja-JP" altLang="en-US" dirty="0"/>
              <a:t>ベンダの製品なども対応予定。</a:t>
            </a:r>
          </a:p>
        </p:txBody>
      </p:sp>
      <p:sp>
        <p:nvSpPr>
          <p:cNvPr id="9" name="正方形/長方形 8"/>
          <p:cNvSpPr/>
          <p:nvPr/>
        </p:nvSpPr>
        <p:spPr>
          <a:xfrm>
            <a:off x="6553200" y="3048000"/>
            <a:ext cx="2438400" cy="1975925"/>
          </a:xfrm>
          <a:prstGeom prst="rect">
            <a:avLst/>
          </a:prstGeom>
        </p:spPr>
        <p:txBody>
          <a:bodyPr wrap="square">
            <a:spAutoFit/>
          </a:bodyPr>
          <a:lstStyle/>
          <a:p>
            <a:pPr marL="171450" indent="-171450">
              <a:buFont typeface="Wingdings" charset="2"/>
              <a:buChar char="v"/>
            </a:pPr>
            <a:r>
              <a:rPr lang="ja-JP" altLang="en-US" dirty="0" smtClean="0"/>
              <a:t>ネットワーク仮想化</a:t>
            </a:r>
            <a:r>
              <a:rPr lang="ja-JP" altLang="en-US" dirty="0"/>
              <a:t>よりもさらに抽象度を上げ、</a:t>
            </a:r>
            <a:r>
              <a:rPr lang="ja-JP" altLang="en-US" dirty="0">
                <a:solidFill>
                  <a:srgbClr val="FF6600"/>
                </a:solidFill>
              </a:rPr>
              <a:t>ポリシーをベースにしたネットワークの</a:t>
            </a:r>
            <a:r>
              <a:rPr lang="ja-JP" altLang="en-US" dirty="0" smtClean="0">
                <a:solidFill>
                  <a:srgbClr val="FF6600"/>
                </a:solidFill>
              </a:rPr>
              <a:t>制御</a:t>
            </a:r>
            <a:endParaRPr lang="en-US" altLang="ja-JP" dirty="0" smtClean="0">
              <a:solidFill>
                <a:srgbClr val="FF6600"/>
              </a:solidFill>
            </a:endParaRPr>
          </a:p>
          <a:p>
            <a:pPr marL="171450" indent="-171450">
              <a:buFont typeface="Wingdings" charset="2"/>
              <a:buChar char="v"/>
            </a:pPr>
            <a:r>
              <a:rPr lang="ja-JP" altLang="en-US" dirty="0" smtClean="0"/>
              <a:t>コントローラ</a:t>
            </a:r>
            <a:r>
              <a:rPr lang="ja-JP" altLang="en-US" dirty="0"/>
              <a:t>がネットワークだけでなくサーバやストレージまでを含めたデータセンターの</a:t>
            </a:r>
            <a:r>
              <a:rPr lang="ja-JP" altLang="en-US" dirty="0">
                <a:solidFill>
                  <a:srgbClr val="FF6600"/>
                </a:solidFill>
              </a:rPr>
              <a:t>コンピューティングリソース全体をカバーしようとしている</a:t>
            </a:r>
            <a:r>
              <a:rPr lang="ja-JP" altLang="en-US" dirty="0" smtClean="0"/>
              <a:t>こと</a:t>
            </a:r>
            <a:endParaRPr lang="ja-JP" altLang="en-US" dirty="0"/>
          </a:p>
        </p:txBody>
      </p:sp>
    </p:spTree>
    <p:extLst>
      <p:ext uri="{BB962C8B-B14F-4D97-AF65-F5344CB8AC3E}">
        <p14:creationId xmlns:p14="http://schemas.microsoft.com/office/powerpoint/2010/main" val="412819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ea typeface="ＭＳ Ｐゴシック" pitchFamily="50" charset="-128"/>
              </a:rPr>
              <a:t>特徴のまとめ</a:t>
            </a:r>
            <a:endParaRPr kumimoji="1" lang="ja-JP" altLang="en-US" dirty="0"/>
          </a:p>
        </p:txBody>
      </p:sp>
      <p:sp>
        <p:nvSpPr>
          <p:cNvPr id="3" name="テキスト ボックス 2"/>
          <p:cNvSpPr txBox="1"/>
          <p:nvPr/>
        </p:nvSpPr>
        <p:spPr>
          <a:xfrm>
            <a:off x="228600" y="1268575"/>
            <a:ext cx="8686800" cy="5078313"/>
          </a:xfrm>
          <a:prstGeom prst="rect">
            <a:avLst/>
          </a:prstGeom>
          <a:noFill/>
        </p:spPr>
        <p:txBody>
          <a:bodyPr wrap="square" rtlCol="0">
            <a:spAutoFit/>
          </a:bodyPr>
          <a:lstStyle/>
          <a:p>
            <a:pPr marL="342900" indent="-342900">
              <a:spcBef>
                <a:spcPts val="0"/>
              </a:spcBef>
              <a:buFont typeface="Wingdings" pitchFamily="2" charset="2"/>
              <a:buChar char="n"/>
            </a:pPr>
            <a:r>
              <a:rPr kumimoji="1" lang="ja-JP" altLang="en-US" sz="1600" dirty="0" smtClean="0">
                <a:solidFill>
                  <a:srgbClr val="0000FF"/>
                </a:solidFill>
                <a:latin typeface="Arial" pitchFamily="34" charset="0"/>
                <a:ea typeface="HGP創英角ｺﾞｼｯｸUB" pitchFamily="50" charset="-128"/>
                <a:cs typeface="Arial" pitchFamily="34" charset="0"/>
              </a:rPr>
              <a:t>ネットワーク</a:t>
            </a:r>
            <a:r>
              <a:rPr kumimoji="1" lang="ja-JP" altLang="en-US" sz="1600" dirty="0">
                <a:solidFill>
                  <a:srgbClr val="0000FF"/>
                </a:solidFill>
                <a:latin typeface="Arial" pitchFamily="34" charset="0"/>
                <a:ea typeface="HGP創英角ｺﾞｼｯｸUB" pitchFamily="50" charset="-128"/>
                <a:cs typeface="Arial" pitchFamily="34" charset="0"/>
              </a:rPr>
              <a:t>の簡素化・自動化、柔軟かつ迅速な設定変更、ネットワークリソースの有効活用が可能</a:t>
            </a:r>
          </a:p>
          <a:p>
            <a:pPr marL="628650" lvl="1" indent="-171450">
              <a:spcBef>
                <a:spcPts val="0"/>
              </a:spcBef>
              <a:buFont typeface="Wingdings" charset="2"/>
              <a:buChar char="Ø"/>
            </a:pPr>
            <a:r>
              <a:rPr kumimoji="1" lang="en-US" altLang="ja-JP" dirty="0" err="1" smtClean="0">
                <a:solidFill>
                  <a:schemeClr val="bg1">
                    <a:lumMod val="50000"/>
                  </a:schemeClr>
                </a:solidFill>
                <a:latin typeface="Arial" pitchFamily="34" charset="0"/>
                <a:ea typeface="HGP創英角ｺﾞｼｯｸUB" pitchFamily="50" charset="-128"/>
                <a:cs typeface="Arial" pitchFamily="34" charset="0"/>
              </a:rPr>
              <a:t>OpenFlow</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は、</a:t>
            </a:r>
            <a:r>
              <a:rPr kumimoji="1" lang="en-US" altLang="ja-JP" dirty="0" err="1">
                <a:solidFill>
                  <a:schemeClr val="bg1">
                    <a:lumMod val="50000"/>
                  </a:schemeClr>
                </a:solidFill>
                <a:latin typeface="Arial" pitchFamily="34" charset="0"/>
                <a:ea typeface="HGP創英角ｺﾞｼｯｸUB" pitchFamily="50" charset="-128"/>
                <a:cs typeface="Arial" pitchFamily="34" charset="0"/>
              </a:rPr>
              <a:t>OpenFlow</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コントローラーが経路制御を一元的に行え、複数のネットワーク機器の設定を一元管理</a:t>
            </a: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できる。</a:t>
            </a:r>
            <a:endParaRPr kumimoji="1" lang="en-US" altLang="ja-JP" dirty="0" smtClean="0">
              <a:solidFill>
                <a:schemeClr val="bg1">
                  <a:lumMod val="50000"/>
                </a:schemeClr>
              </a:solidFill>
              <a:latin typeface="Arial" pitchFamily="34" charset="0"/>
              <a:ea typeface="HGP創英角ｺﾞｼｯｸUB" pitchFamily="50" charset="-128"/>
              <a:cs typeface="Arial" pitchFamily="34" charset="0"/>
            </a:endParaRPr>
          </a:p>
          <a:p>
            <a:pPr marL="628650" lvl="1" indent="-171450">
              <a:spcBef>
                <a:spcPts val="0"/>
              </a:spcBef>
              <a:buFont typeface="Wingdings" charset="2"/>
              <a:buChar char="Ø"/>
            </a:pP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ネットワーク</a:t>
            </a:r>
            <a:r>
              <a:rPr kumimoji="1" lang="ja-JP" altLang="en-US" dirty="0">
                <a:solidFill>
                  <a:schemeClr val="bg1">
                    <a:lumMod val="50000"/>
                  </a:schemeClr>
                </a:solidFill>
                <a:latin typeface="Arial" pitchFamily="34" charset="0"/>
                <a:ea typeface="HGP創英角ｺﾞｼｯｸUB" pitchFamily="50" charset="-128"/>
                <a:cs typeface="Arial" pitchFamily="34" charset="0"/>
              </a:rPr>
              <a:t>管理者は、コントローラーにフレームの処理を自由にプログラムで記述することで、物理ネットワーク環境を意識することなく既存プロトコルの制限にとらわれずに、ネットワークの物理、論理環境の迅速な設定変更が</a:t>
            </a: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可能。</a:t>
            </a:r>
            <a:endParaRPr kumimoji="1" lang="ja-JP" altLang="en-US" dirty="0">
              <a:solidFill>
                <a:schemeClr val="bg1">
                  <a:lumMod val="50000"/>
                </a:schemeClr>
              </a:solidFill>
              <a:latin typeface="Arial" pitchFamily="34" charset="0"/>
              <a:ea typeface="HGP創英角ｺﾞｼｯｸUB" pitchFamily="50" charset="-128"/>
              <a:cs typeface="Arial" pitchFamily="34" charset="0"/>
            </a:endParaRPr>
          </a:p>
          <a:p>
            <a:pPr marL="628650" lvl="1" indent="-171450">
              <a:spcBef>
                <a:spcPts val="0"/>
              </a:spcBef>
              <a:buFont typeface="Wingdings" charset="2"/>
              <a:buChar char="Ø"/>
            </a:pP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ネットワーク</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のリソースのプール化も実現し、ネットワーク機器の機能や帯域、ファイアウォールやロードバランサのようなアプライアンスなどのリソースをサービスとして扱うことが</a:t>
            </a: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できる。</a:t>
            </a:r>
            <a:endParaRPr kumimoji="1" lang="ja-JP" altLang="en-US" dirty="0">
              <a:solidFill>
                <a:schemeClr val="bg1">
                  <a:lumMod val="50000"/>
                </a:schemeClr>
              </a:solidFill>
              <a:latin typeface="Arial" pitchFamily="34" charset="0"/>
              <a:ea typeface="HGP創英角ｺﾞｼｯｸUB" pitchFamily="50" charset="-128"/>
              <a:cs typeface="Arial" pitchFamily="34" charset="0"/>
            </a:endParaRPr>
          </a:p>
          <a:p>
            <a:pPr marL="628650" lvl="1" indent="-171450">
              <a:spcBef>
                <a:spcPts val="0"/>
              </a:spcBef>
              <a:buFont typeface="Wingdings" charset="2"/>
              <a:buChar char="Ø"/>
            </a:pPr>
            <a:r>
              <a:rPr kumimoji="1" lang="en-US" altLang="ja-JP" dirty="0" smtClean="0">
                <a:solidFill>
                  <a:schemeClr val="bg1">
                    <a:lumMod val="50000"/>
                  </a:schemeClr>
                </a:solidFill>
                <a:latin typeface="Arial" pitchFamily="34" charset="0"/>
                <a:ea typeface="HGP創英角ｺﾞｼｯｸUB" pitchFamily="50" charset="-128"/>
                <a:cs typeface="Arial" pitchFamily="34" charset="0"/>
              </a:rPr>
              <a:t>VLAN</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を使わずに論理ネットワークごとに異なる機能やポリシーの割り当てや、機能やポリシーを動的に変化させることができるため、</a:t>
            </a:r>
            <a:r>
              <a:rPr kumimoji="1" lang="en-US" altLang="ja-JP" dirty="0">
                <a:solidFill>
                  <a:schemeClr val="bg1">
                    <a:lumMod val="50000"/>
                  </a:schemeClr>
                </a:solidFill>
                <a:latin typeface="Arial" pitchFamily="34" charset="0"/>
                <a:ea typeface="HGP創英角ｺﾞｼｯｸUB" pitchFamily="50" charset="-128"/>
                <a:cs typeface="Arial" pitchFamily="34" charset="0"/>
              </a:rPr>
              <a:t>VLAN</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の上限数を気にすることなく、柔軟なネットワーク制御が可能と</a:t>
            </a: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なる。</a:t>
            </a:r>
            <a:endParaRPr kumimoji="1" lang="en-US" altLang="ja-JP" dirty="0" smtClean="0">
              <a:solidFill>
                <a:schemeClr val="bg1">
                  <a:lumMod val="50000"/>
                </a:schemeClr>
              </a:solidFill>
              <a:latin typeface="Arial" pitchFamily="34" charset="0"/>
              <a:ea typeface="HGP創英角ｺﾞｼｯｸUB" pitchFamily="50" charset="-128"/>
              <a:cs typeface="Arial" pitchFamily="34" charset="0"/>
            </a:endParaRPr>
          </a:p>
          <a:p>
            <a:pPr marL="628650" lvl="1" indent="-171450">
              <a:spcBef>
                <a:spcPts val="0"/>
              </a:spcBef>
              <a:buFont typeface="Wingdings" charset="2"/>
              <a:buChar char="Ø"/>
            </a:pP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仮想</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サーバーの移動に合わせて、</a:t>
            </a:r>
            <a:r>
              <a:rPr kumimoji="1" lang="en-US" altLang="ja-JP" dirty="0">
                <a:solidFill>
                  <a:schemeClr val="bg1">
                    <a:lumMod val="50000"/>
                  </a:schemeClr>
                </a:solidFill>
                <a:latin typeface="Arial" pitchFamily="34" charset="0"/>
                <a:ea typeface="HGP創英角ｺﾞｼｯｸUB" pitchFamily="50" charset="-128"/>
                <a:cs typeface="Arial" pitchFamily="34" charset="0"/>
              </a:rPr>
              <a:t>VLAN</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などの設定を変更することなく、ネットワーク経路が自動的に切り替わるライブマイグレーションの自動化も実現可能</a:t>
            </a: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となる。</a:t>
            </a:r>
            <a:endParaRPr kumimoji="1" lang="ja-JP" altLang="en-US" dirty="0">
              <a:solidFill>
                <a:schemeClr val="bg1">
                  <a:lumMod val="50000"/>
                </a:schemeClr>
              </a:solidFill>
              <a:latin typeface="Arial" pitchFamily="34" charset="0"/>
              <a:ea typeface="HGP創英角ｺﾞｼｯｸUB" pitchFamily="50" charset="-128"/>
              <a:cs typeface="Arial" pitchFamily="34" charset="0"/>
            </a:endParaRPr>
          </a:p>
          <a:p>
            <a:pPr marL="342900" indent="-342900">
              <a:spcBef>
                <a:spcPts val="0"/>
              </a:spcBef>
              <a:buFont typeface="Wingdings" pitchFamily="2" charset="2"/>
              <a:buChar char="n"/>
            </a:pPr>
            <a:endParaRPr kumimoji="1" lang="ja-JP" altLang="en-US" sz="1600" dirty="0">
              <a:solidFill>
                <a:srgbClr val="0000FF"/>
              </a:solidFill>
              <a:latin typeface="Arial" pitchFamily="34" charset="0"/>
              <a:ea typeface="HGP創英角ｺﾞｼｯｸUB" pitchFamily="50" charset="-128"/>
              <a:cs typeface="Arial" pitchFamily="34" charset="0"/>
            </a:endParaRPr>
          </a:p>
          <a:p>
            <a:pPr marL="342900" indent="-342900">
              <a:spcBef>
                <a:spcPts val="0"/>
              </a:spcBef>
              <a:buFont typeface="Wingdings" pitchFamily="2" charset="2"/>
              <a:buChar char="n"/>
            </a:pPr>
            <a:r>
              <a:rPr kumimoji="1" lang="ja-JP" altLang="en-US" sz="1600" dirty="0" smtClean="0">
                <a:solidFill>
                  <a:srgbClr val="0000FF"/>
                </a:solidFill>
                <a:latin typeface="Arial" pitchFamily="34" charset="0"/>
                <a:ea typeface="HGP創英角ｺﾞｼｯｸUB" pitchFamily="50" charset="-128"/>
                <a:cs typeface="Arial" pitchFamily="34" charset="0"/>
              </a:rPr>
              <a:t>提供</a:t>
            </a:r>
            <a:r>
              <a:rPr kumimoji="1" lang="ja-JP" altLang="en-US" sz="1600" dirty="0">
                <a:solidFill>
                  <a:srgbClr val="0000FF"/>
                </a:solidFill>
                <a:latin typeface="Arial" pitchFamily="34" charset="0"/>
                <a:ea typeface="HGP創英角ｺﾞｼｯｸUB" pitchFamily="50" charset="-128"/>
                <a:cs typeface="Arial" pitchFamily="34" charset="0"/>
              </a:rPr>
              <a:t>サービスへの容易な機能追加</a:t>
            </a:r>
          </a:p>
          <a:p>
            <a:pPr marL="628650" lvl="1" indent="-171450">
              <a:spcBef>
                <a:spcPts val="0"/>
              </a:spcBef>
              <a:buFont typeface="Wingdings" charset="2"/>
              <a:buChar char="Ø"/>
            </a:pP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ネットワーク</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をプログラムで制御できるようになるため、サービス提供事業者が自社サービスに必要な機能が追加することが</a:t>
            </a: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できる。</a:t>
            </a:r>
            <a:endParaRPr kumimoji="1" lang="en-US" altLang="ja-JP" dirty="0" smtClean="0">
              <a:solidFill>
                <a:schemeClr val="bg1">
                  <a:lumMod val="50000"/>
                </a:schemeClr>
              </a:solidFill>
              <a:latin typeface="Arial" pitchFamily="34" charset="0"/>
              <a:ea typeface="HGP創英角ｺﾞｼｯｸUB" pitchFamily="50" charset="-128"/>
              <a:cs typeface="Arial" pitchFamily="34" charset="0"/>
            </a:endParaRPr>
          </a:p>
          <a:p>
            <a:pPr marL="628650" lvl="1" indent="-171450">
              <a:spcBef>
                <a:spcPts val="0"/>
              </a:spcBef>
              <a:buFont typeface="Wingdings" charset="2"/>
              <a:buChar char="Ø"/>
            </a:pPr>
            <a:r>
              <a:rPr kumimoji="1" lang="en-US" altLang="ja-JP" dirty="0" err="1" smtClean="0">
                <a:solidFill>
                  <a:schemeClr val="bg1">
                    <a:lumMod val="50000"/>
                  </a:schemeClr>
                </a:solidFill>
                <a:latin typeface="Arial" pitchFamily="34" charset="0"/>
                <a:ea typeface="HGP創英角ｺﾞｼｯｸUB" pitchFamily="50" charset="-128"/>
                <a:cs typeface="Arial" pitchFamily="34" charset="0"/>
              </a:rPr>
              <a:t>OpenFlow</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コントローラーの</a:t>
            </a:r>
            <a:r>
              <a:rPr kumimoji="1" lang="en-US" altLang="ja-JP" dirty="0">
                <a:solidFill>
                  <a:schemeClr val="bg1">
                    <a:lumMod val="50000"/>
                  </a:schemeClr>
                </a:solidFill>
                <a:latin typeface="Arial" pitchFamily="34" charset="0"/>
                <a:ea typeface="HGP創英角ｺﾞｼｯｸUB" pitchFamily="50" charset="-128"/>
                <a:cs typeface="Arial" pitchFamily="34" charset="0"/>
              </a:rPr>
              <a:t>API</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や</a:t>
            </a:r>
            <a:r>
              <a:rPr kumimoji="1" lang="en-US" altLang="ja-JP" dirty="0">
                <a:solidFill>
                  <a:schemeClr val="bg1">
                    <a:lumMod val="50000"/>
                  </a:schemeClr>
                </a:solidFill>
                <a:latin typeface="Arial" pitchFamily="34" charset="0"/>
                <a:ea typeface="HGP創英角ｺﾞｼｯｸUB" pitchFamily="50" charset="-128"/>
                <a:cs typeface="Arial" pitchFamily="34" charset="0"/>
              </a:rPr>
              <a:t>SDK</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が公開されているため、自社に必要なネットワークを制御する機能をプログラムとして追加し、ネットワーク全体として利用することが</a:t>
            </a: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できる。</a:t>
            </a:r>
            <a:endParaRPr kumimoji="1" lang="ja-JP" altLang="en-US" dirty="0">
              <a:solidFill>
                <a:schemeClr val="bg1">
                  <a:lumMod val="50000"/>
                </a:schemeClr>
              </a:solidFill>
              <a:latin typeface="Arial" pitchFamily="34" charset="0"/>
              <a:ea typeface="HGP創英角ｺﾞｼｯｸUB" pitchFamily="50" charset="-128"/>
              <a:cs typeface="Arial" pitchFamily="34" charset="0"/>
            </a:endParaRPr>
          </a:p>
          <a:p>
            <a:pPr marL="342900" indent="-342900">
              <a:spcBef>
                <a:spcPts val="0"/>
              </a:spcBef>
              <a:buFont typeface="Wingdings" pitchFamily="2" charset="2"/>
              <a:buChar char="n"/>
            </a:pPr>
            <a:endParaRPr kumimoji="1" lang="ja-JP" altLang="en-US" sz="1600" dirty="0">
              <a:solidFill>
                <a:srgbClr val="0000FF"/>
              </a:solidFill>
              <a:latin typeface="Arial" pitchFamily="34" charset="0"/>
              <a:ea typeface="HGP創英角ｺﾞｼｯｸUB" pitchFamily="50" charset="-128"/>
              <a:cs typeface="Arial" pitchFamily="34" charset="0"/>
            </a:endParaRPr>
          </a:p>
          <a:p>
            <a:pPr marL="342900" indent="-342900">
              <a:spcBef>
                <a:spcPts val="0"/>
              </a:spcBef>
              <a:buFont typeface="Wingdings" pitchFamily="2" charset="2"/>
              <a:buChar char="n"/>
            </a:pPr>
            <a:r>
              <a:rPr kumimoji="1" lang="ja-JP" altLang="en-US" sz="1600" dirty="0" smtClean="0">
                <a:solidFill>
                  <a:srgbClr val="0000FF"/>
                </a:solidFill>
                <a:latin typeface="Arial" pitchFamily="34" charset="0"/>
                <a:ea typeface="HGP創英角ｺﾞｼｯｸUB" pitchFamily="50" charset="-128"/>
                <a:cs typeface="Arial" pitchFamily="34" charset="0"/>
              </a:rPr>
              <a:t>構築</a:t>
            </a:r>
            <a:r>
              <a:rPr kumimoji="1" lang="ja-JP" altLang="en-US" sz="1600" dirty="0">
                <a:solidFill>
                  <a:srgbClr val="0000FF"/>
                </a:solidFill>
                <a:latin typeface="Arial" pitchFamily="34" charset="0"/>
                <a:ea typeface="HGP創英角ｺﾞｼｯｸUB" pitchFamily="50" charset="-128"/>
                <a:cs typeface="Arial" pitchFamily="34" charset="0"/>
              </a:rPr>
              <a:t>・運用コストの低減</a:t>
            </a:r>
          </a:p>
          <a:p>
            <a:pPr marL="628650" lvl="1" indent="-171450">
              <a:spcBef>
                <a:spcPts val="0"/>
              </a:spcBef>
              <a:buFont typeface="Wingdings" charset="2"/>
              <a:buChar char="Ø"/>
            </a:pP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ネットワーク</a:t>
            </a:r>
            <a:r>
              <a:rPr kumimoji="1" lang="ja-JP" altLang="en-US" dirty="0">
                <a:solidFill>
                  <a:schemeClr val="bg1">
                    <a:lumMod val="50000"/>
                  </a:schemeClr>
                </a:solidFill>
                <a:latin typeface="Arial" pitchFamily="34" charset="0"/>
                <a:ea typeface="HGP創英角ｺﾞｼｯｸUB" pitchFamily="50" charset="-128"/>
                <a:cs typeface="Arial" pitchFamily="34" charset="0"/>
              </a:rPr>
              <a:t>機器のコモディティ化が進むことで機器コストの低減を図ることができ、ネットワークの簡素化の柔軟な設定変更によりネットワークのリソースの有効活用と自動化が進むことでネットワーク機器の設定、運用・監視などの稼動とコストの削減にも</a:t>
            </a: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つながる。</a:t>
            </a:r>
            <a:endParaRPr kumimoji="1" lang="ja-JP" altLang="en-US" dirty="0">
              <a:solidFill>
                <a:schemeClr val="bg1">
                  <a:lumMod val="50000"/>
                </a:schemeClr>
              </a:solidFill>
              <a:latin typeface="Arial" pitchFamily="34" charset="0"/>
              <a:ea typeface="HGP創英角ｺﾞｼｯｸUB" pitchFamily="50" charset="-128"/>
              <a:cs typeface="Arial" pitchFamily="34" charset="0"/>
            </a:endParaRPr>
          </a:p>
          <a:p>
            <a:pPr marL="342900" indent="-342900">
              <a:spcBef>
                <a:spcPts val="0"/>
              </a:spcBef>
              <a:buFont typeface="Wingdings" pitchFamily="2" charset="2"/>
              <a:buChar char="n"/>
            </a:pPr>
            <a:endParaRPr kumimoji="1" lang="ja-JP" altLang="en-US" dirty="0">
              <a:solidFill>
                <a:schemeClr val="bg1">
                  <a:lumMod val="50000"/>
                </a:schemeClr>
              </a:solidFill>
              <a:latin typeface="Arial" pitchFamily="34" charset="0"/>
              <a:ea typeface="HGP創英角ｺﾞｼｯｸUB" pitchFamily="50" charset="-128"/>
              <a:cs typeface="Arial" pitchFamily="34" charset="0"/>
            </a:endParaRPr>
          </a:p>
          <a:p>
            <a:pPr marL="342900" indent="-342900">
              <a:spcBef>
                <a:spcPts val="0"/>
              </a:spcBef>
              <a:buFont typeface="Wingdings" pitchFamily="2" charset="2"/>
              <a:buChar char="n"/>
            </a:pPr>
            <a:r>
              <a:rPr kumimoji="1" lang="ja-JP" altLang="en-US" sz="1600" dirty="0" smtClean="0">
                <a:solidFill>
                  <a:srgbClr val="0000FF"/>
                </a:solidFill>
                <a:latin typeface="Arial" pitchFamily="34" charset="0"/>
                <a:ea typeface="HGP創英角ｺﾞｼｯｸUB" pitchFamily="50" charset="-128"/>
                <a:cs typeface="Arial" pitchFamily="34" charset="0"/>
              </a:rPr>
              <a:t>新サービス</a:t>
            </a:r>
            <a:r>
              <a:rPr kumimoji="1" lang="ja-JP" altLang="en-US" sz="1600" dirty="0">
                <a:solidFill>
                  <a:srgbClr val="0000FF"/>
                </a:solidFill>
                <a:latin typeface="Arial" pitchFamily="34" charset="0"/>
                <a:ea typeface="HGP創英角ｺﾞｼｯｸUB" pitchFamily="50" charset="-128"/>
                <a:cs typeface="Arial" pitchFamily="34" charset="0"/>
              </a:rPr>
              <a:t>投入の短縮化と差別化</a:t>
            </a:r>
          </a:p>
          <a:p>
            <a:pPr marL="628650" lvl="1" indent="-171450">
              <a:spcBef>
                <a:spcPts val="0"/>
              </a:spcBef>
              <a:buFont typeface="Wingdings" charset="2"/>
              <a:buChar char="Ø"/>
            </a:pP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ベンダー</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の開発ロードマップを待つことなく、自社に必要な機能は自社で追加実装していくことが可能で、市中製品の仕様に縛られずに、新機能の早期実現と差別化されたサービスの提供が可能と</a:t>
            </a: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なる。</a:t>
            </a:r>
            <a:endParaRPr kumimoji="1" lang="ja-JP" altLang="en-US" dirty="0">
              <a:solidFill>
                <a:schemeClr val="bg1">
                  <a:lumMod val="50000"/>
                </a:schemeClr>
              </a:solidFill>
              <a:latin typeface="Arial" pitchFamily="34" charset="0"/>
              <a:ea typeface="HGP創英角ｺﾞｼｯｸUB" pitchFamily="50" charset="-128"/>
              <a:cs typeface="Arial" pitchFamily="34" charset="0"/>
            </a:endParaRPr>
          </a:p>
        </p:txBody>
      </p:sp>
      <p:sp>
        <p:nvSpPr>
          <p:cNvPr id="4" name="正方形/長方形 3"/>
          <p:cNvSpPr/>
          <p:nvPr/>
        </p:nvSpPr>
        <p:spPr>
          <a:xfrm>
            <a:off x="3810000" y="228600"/>
            <a:ext cx="5289579" cy="498598"/>
          </a:xfrm>
          <a:prstGeom prst="rect">
            <a:avLst/>
          </a:prstGeom>
        </p:spPr>
        <p:txBody>
          <a:bodyPr wrap="none">
            <a:spAutoFit/>
          </a:bodyPr>
          <a:lstStyle/>
          <a:p>
            <a:r>
              <a:rPr lang="en-US" altLang="ja-JP" u="sng" dirty="0">
                <a:solidFill>
                  <a:schemeClr val="bg1"/>
                </a:solidFill>
              </a:rPr>
              <a:t>Software-Defined Network</a:t>
            </a:r>
            <a:r>
              <a:rPr lang="ja-JP" altLang="en-US" u="sng" dirty="0">
                <a:solidFill>
                  <a:schemeClr val="bg1"/>
                </a:solidFill>
              </a:rPr>
              <a:t>（５）</a:t>
            </a:r>
            <a:r>
              <a:rPr lang="en-US" altLang="ja-JP" u="sng" dirty="0">
                <a:solidFill>
                  <a:schemeClr val="bg1"/>
                </a:solidFill>
              </a:rPr>
              <a:t>OpenFlow</a:t>
            </a:r>
            <a:r>
              <a:rPr lang="ja-JP" altLang="en-US" u="sng" dirty="0">
                <a:solidFill>
                  <a:schemeClr val="bg1"/>
                </a:solidFill>
              </a:rPr>
              <a:t>の導入</a:t>
            </a:r>
            <a:r>
              <a:rPr lang="ja-JP" altLang="en-US" u="sng" dirty="0" smtClean="0">
                <a:solidFill>
                  <a:schemeClr val="bg1"/>
                </a:solidFill>
              </a:rPr>
              <a:t>メリット</a:t>
            </a:r>
            <a:r>
              <a:rPr lang="en-US" altLang="ja-JP" u="sng" dirty="0" smtClean="0">
                <a:solidFill>
                  <a:schemeClr val="bg1"/>
                </a:solidFill>
              </a:rPr>
              <a:t> (</a:t>
            </a:r>
            <a:r>
              <a:rPr lang="ja-JP" altLang="en-US" u="sng" dirty="0" smtClean="0">
                <a:solidFill>
                  <a:schemeClr val="bg1"/>
                </a:solidFill>
              </a:rPr>
              <a:t>著者</a:t>
            </a:r>
            <a:r>
              <a:rPr lang="en-US" altLang="ja-JP" u="sng" dirty="0" smtClean="0">
                <a:solidFill>
                  <a:schemeClr val="bg1"/>
                </a:solidFill>
              </a:rPr>
              <a:t>: </a:t>
            </a:r>
            <a:r>
              <a:rPr lang="ja-JP" altLang="en-US" u="sng" dirty="0" smtClean="0">
                <a:solidFill>
                  <a:schemeClr val="bg1"/>
                </a:solidFill>
              </a:rPr>
              <a:t>林雅之</a:t>
            </a:r>
            <a:r>
              <a:rPr lang="en-US" altLang="ja-JP" u="sng" dirty="0" smtClean="0">
                <a:solidFill>
                  <a:schemeClr val="bg1"/>
                </a:solidFill>
              </a:rPr>
              <a:t>)</a:t>
            </a:r>
            <a:endParaRPr lang="en-US" altLang="ja-JP" dirty="0" smtClean="0">
              <a:solidFill>
                <a:schemeClr val="bg1"/>
              </a:solidFill>
            </a:endParaRPr>
          </a:p>
          <a:p>
            <a:r>
              <a:rPr lang="en-US" altLang="ja-JP" dirty="0" smtClean="0">
                <a:solidFill>
                  <a:schemeClr val="bg1"/>
                </a:solidFill>
              </a:rPr>
              <a:t>http</a:t>
            </a:r>
            <a:r>
              <a:rPr lang="en-US" altLang="ja-JP" dirty="0">
                <a:solidFill>
                  <a:schemeClr val="bg1"/>
                </a:solidFill>
              </a:rPr>
              <a:t>://</a:t>
            </a:r>
            <a:r>
              <a:rPr lang="en-US" altLang="ja-JP" dirty="0" err="1">
                <a:solidFill>
                  <a:schemeClr val="bg1"/>
                </a:solidFill>
              </a:rPr>
              <a:t>blogs.itmedia.co.jp</a:t>
            </a:r>
            <a:r>
              <a:rPr lang="en-US" altLang="ja-JP" dirty="0">
                <a:solidFill>
                  <a:schemeClr val="bg1"/>
                </a:solidFill>
              </a:rPr>
              <a:t>/business20/2012/08/software-define-d1d3.html</a:t>
            </a:r>
            <a:endParaRPr lang="ja-JP" altLang="en-US" dirty="0">
              <a:solidFill>
                <a:schemeClr val="bg1"/>
              </a:solidFill>
            </a:endParaRPr>
          </a:p>
        </p:txBody>
      </p:sp>
    </p:spTree>
    <p:extLst>
      <p:ext uri="{BB962C8B-B14F-4D97-AF65-F5344CB8AC3E}">
        <p14:creationId xmlns:p14="http://schemas.microsoft.com/office/powerpoint/2010/main" val="373225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コレ一枚でわかる</a:t>
            </a:r>
            <a:r>
              <a:rPr kumimoji="1" lang="en-US" altLang="ja-JP" dirty="0" err="1" smtClean="0"/>
              <a:t>OpenFlow</a:t>
            </a:r>
            <a:r>
              <a:rPr kumimoji="1" lang="ja-JP" altLang="en-US" dirty="0" smtClean="0"/>
              <a:t>の特徴と課題</a:t>
            </a:r>
            <a:endParaRPr kumimoji="1" lang="ja-JP" altLang="en-US" dirty="0"/>
          </a:p>
        </p:txBody>
      </p:sp>
      <p:sp>
        <p:nvSpPr>
          <p:cNvPr id="5" name="角丸四角形 4"/>
          <p:cNvSpPr/>
          <p:nvPr/>
        </p:nvSpPr>
        <p:spPr bwMode="auto">
          <a:xfrm>
            <a:off x="304800" y="1524000"/>
            <a:ext cx="2133600" cy="8382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Arial"/>
                <a:ea typeface="HGP創英角ｺﾞｼｯｸUB"/>
                <a:cs typeface="Arial"/>
              </a:rPr>
              <a:t>スケール・アウト</a:t>
            </a:r>
            <a:endParaRPr kumimoji="0" lang="en-US" altLang="ja-JP" sz="1600" b="0" i="0" u="none" strike="noStrike" cap="none" normalizeH="0" baseline="0" dirty="0" smtClean="0">
              <a:ln>
                <a:noFill/>
              </a:ln>
              <a:solidFill>
                <a:srgbClr val="FFFFFF"/>
              </a:solidFill>
              <a:effectLst/>
              <a:latin typeface="Arial"/>
              <a:ea typeface="HGP創英角ｺﾞｼｯｸUB"/>
              <a:cs typeface="Arial"/>
            </a:endParaRPr>
          </a:p>
        </p:txBody>
      </p:sp>
      <p:sp>
        <p:nvSpPr>
          <p:cNvPr id="6" name="角丸四角形 5"/>
          <p:cNvSpPr/>
          <p:nvPr/>
        </p:nvSpPr>
        <p:spPr bwMode="auto">
          <a:xfrm>
            <a:off x="2438400" y="1524000"/>
            <a:ext cx="2819400" cy="838200"/>
          </a:xfrm>
          <a:prstGeom prst="roundRect">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従来はネットワーク機器のスケールアップでしか処理能力を拡張できない。</a:t>
            </a:r>
            <a:r>
              <a:rPr lang="en-US" altLang="ja-JP" dirty="0" err="1" smtClean="0">
                <a:solidFill>
                  <a:srgbClr val="FFFFFF"/>
                </a:solidFill>
                <a:latin typeface="Arial"/>
                <a:ea typeface="HGP創英角ｺﾞｼｯｸUB"/>
                <a:cs typeface="Arial"/>
              </a:rPr>
              <a:t>OpenFlow</a:t>
            </a:r>
            <a:r>
              <a:rPr lang="ja-JP" altLang="en-US" dirty="0" smtClean="0">
                <a:solidFill>
                  <a:srgbClr val="FFFFFF"/>
                </a:solidFill>
                <a:latin typeface="Arial"/>
                <a:ea typeface="HGP創英角ｺﾞｼｯｸUB"/>
                <a:cs typeface="Arial"/>
              </a:rPr>
              <a:t>はスイッチを追加することで対応できる。</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7" name="角丸四角形 6"/>
          <p:cNvSpPr/>
          <p:nvPr/>
        </p:nvSpPr>
        <p:spPr bwMode="auto">
          <a:xfrm>
            <a:off x="5257800" y="1524000"/>
            <a:ext cx="3581400" cy="838200"/>
          </a:xfrm>
          <a:prstGeom prst="roundRect">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dirty="0" smtClean="0">
                <a:solidFill>
                  <a:srgbClr val="FFFFFF"/>
                </a:solidFill>
                <a:latin typeface="Arial"/>
                <a:ea typeface="HGP創英角ｺﾞｼｯｸUB"/>
                <a:cs typeface="Arial"/>
              </a:rPr>
              <a:t>一般的な企業ではダイナミックなノードの追加や移動はそれほど行われない。また、従来型スイッチも相当の能力を有し不足するとことはない。</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8" name="角丸四角形 7"/>
          <p:cNvSpPr/>
          <p:nvPr/>
        </p:nvSpPr>
        <p:spPr bwMode="auto">
          <a:xfrm>
            <a:off x="304800" y="2362200"/>
            <a:ext cx="2133600" cy="8382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Arial"/>
                <a:ea typeface="HGP創英角ｺﾞｼｯｸUB"/>
                <a:cs typeface="Arial"/>
              </a:rPr>
              <a:t>集中制御</a:t>
            </a:r>
            <a:endParaRPr kumimoji="0" lang="en-US" altLang="ja-JP" sz="1600" b="0" i="0" u="none" strike="noStrike" cap="none" normalizeH="0" baseline="0" dirty="0" smtClean="0">
              <a:ln>
                <a:noFill/>
              </a:ln>
              <a:solidFill>
                <a:srgbClr val="FFFFFF"/>
              </a:solidFill>
              <a:effectLst/>
              <a:latin typeface="Arial"/>
              <a:ea typeface="HGP創英角ｺﾞｼｯｸUB"/>
              <a:cs typeface="Arial"/>
            </a:endParaRPr>
          </a:p>
        </p:txBody>
      </p:sp>
      <p:sp>
        <p:nvSpPr>
          <p:cNvPr id="9" name="角丸四角形 8"/>
          <p:cNvSpPr/>
          <p:nvPr/>
        </p:nvSpPr>
        <p:spPr bwMode="auto">
          <a:xfrm>
            <a:off x="2438400" y="2362200"/>
            <a:ext cx="2819400" cy="838200"/>
          </a:xfrm>
          <a:prstGeom prst="roundRect">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dirty="0" smtClean="0">
                <a:solidFill>
                  <a:srgbClr val="FFFFFF"/>
                </a:solidFill>
                <a:latin typeface="Arial"/>
                <a:ea typeface="HGP創英角ｺﾞｼｯｸUB"/>
                <a:cs typeface="Arial"/>
              </a:rPr>
              <a:t>従来はネットワーク機器ごとに設定しなければならない。</a:t>
            </a:r>
            <a:r>
              <a:rPr lang="en-US" altLang="ja-JP" dirty="0" err="1" smtClean="0">
                <a:solidFill>
                  <a:srgbClr val="FFFFFF"/>
                </a:solidFill>
                <a:latin typeface="Arial"/>
                <a:ea typeface="HGP創英角ｺﾞｼｯｸUB"/>
                <a:cs typeface="Arial"/>
              </a:rPr>
              <a:t>OpenFlow</a:t>
            </a:r>
            <a:r>
              <a:rPr lang="ja-JP" altLang="en-US" dirty="0" smtClean="0">
                <a:solidFill>
                  <a:srgbClr val="FFFFFF"/>
                </a:solidFill>
                <a:latin typeface="Arial"/>
                <a:ea typeface="HGP創英角ｺﾞｼｯｸUB"/>
                <a:cs typeface="Arial"/>
              </a:rPr>
              <a:t>ではネットワークを全体として一元管理できる。</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10" name="角丸四角形 9"/>
          <p:cNvSpPr/>
          <p:nvPr/>
        </p:nvSpPr>
        <p:spPr bwMode="auto">
          <a:xfrm>
            <a:off x="5257800" y="2362200"/>
            <a:ext cx="3581400" cy="838200"/>
          </a:xfrm>
          <a:prstGeom prst="roundRect">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既存の</a:t>
            </a:r>
            <a:r>
              <a:rPr kumimoji="0" lang="en-US" altLang="ja-JP" sz="1200" b="0" i="0" u="none" strike="noStrike" cap="none" normalizeH="0" baseline="0" dirty="0" smtClean="0">
                <a:ln>
                  <a:noFill/>
                </a:ln>
                <a:solidFill>
                  <a:srgbClr val="FFFFFF"/>
                </a:solidFill>
                <a:effectLst/>
                <a:latin typeface="Arial"/>
                <a:ea typeface="HGP創英角ｺﾞｼｯｸUB"/>
                <a:cs typeface="Arial"/>
              </a:rPr>
              <a:t>NW</a:t>
            </a:r>
            <a:r>
              <a:rPr kumimoji="0" lang="ja-JP" altLang="en-US" sz="1200" b="0" i="0" u="none" strike="noStrike" cap="none" normalizeH="0" baseline="0" dirty="0" smtClean="0">
                <a:ln>
                  <a:noFill/>
                </a:ln>
                <a:solidFill>
                  <a:srgbClr val="FFFFFF"/>
                </a:solidFill>
                <a:effectLst/>
                <a:latin typeface="Arial"/>
                <a:ea typeface="HGP創英角ｺﾞｼｯｸUB"/>
                <a:cs typeface="Arial"/>
              </a:rPr>
              <a:t>と併存する場合、</a:t>
            </a:r>
            <a:r>
              <a:rPr lang="ja-JP" altLang="en-US" dirty="0" smtClean="0">
                <a:solidFill>
                  <a:srgbClr val="FFFFFF"/>
                </a:solidFill>
                <a:latin typeface="Arial"/>
                <a:ea typeface="HGP創英角ｺﾞｼｯｸUB"/>
                <a:cs typeface="Arial"/>
              </a:rPr>
              <a:t>新規</a:t>
            </a:r>
            <a:r>
              <a:rPr lang="en-US" altLang="ja-JP" dirty="0" err="1" smtClean="0">
                <a:solidFill>
                  <a:srgbClr val="FFFFFF"/>
                </a:solidFill>
                <a:latin typeface="Arial"/>
                <a:ea typeface="HGP創英角ｺﾞｼｯｸUB"/>
                <a:cs typeface="Arial"/>
              </a:rPr>
              <a:t>OpenFlow</a:t>
            </a:r>
            <a:r>
              <a:rPr lang="ja-JP" altLang="en-US" dirty="0" smtClean="0">
                <a:solidFill>
                  <a:srgbClr val="FFFFFF"/>
                </a:solidFill>
                <a:latin typeface="Arial"/>
                <a:ea typeface="HGP創英角ｺﾞｼｯｸUB"/>
                <a:cs typeface="Arial"/>
              </a:rPr>
              <a:t>の</a:t>
            </a:r>
            <a:r>
              <a:rPr lang="en-US" altLang="ja-JP" dirty="0" smtClean="0">
                <a:solidFill>
                  <a:srgbClr val="FFFFFF"/>
                </a:solidFill>
                <a:latin typeface="Arial"/>
                <a:ea typeface="HGP創英角ｺﾞｼｯｸUB"/>
                <a:cs typeface="Arial"/>
              </a:rPr>
              <a:t>NW</a:t>
            </a:r>
            <a:r>
              <a:rPr lang="ja-JP" altLang="en-US" dirty="0" smtClean="0">
                <a:solidFill>
                  <a:srgbClr val="FFFFFF"/>
                </a:solidFill>
                <a:latin typeface="Arial"/>
                <a:ea typeface="HGP創英角ｺﾞｼｯｸUB"/>
                <a:cs typeface="Arial"/>
              </a:rPr>
              <a:t>と二重管理が必要。また、既存と新規をつなぐ</a:t>
            </a:r>
            <a:r>
              <a:rPr lang="en-US" altLang="ja-JP" dirty="0" smtClean="0">
                <a:solidFill>
                  <a:srgbClr val="FFFFFF"/>
                </a:solidFill>
                <a:latin typeface="Arial"/>
                <a:ea typeface="HGP創英角ｺﾞｼｯｸUB"/>
                <a:cs typeface="Arial"/>
              </a:rPr>
              <a:t>GW</a:t>
            </a:r>
            <a:r>
              <a:rPr lang="ja-JP" altLang="en-US" dirty="0" smtClean="0">
                <a:solidFill>
                  <a:srgbClr val="FFFFFF"/>
                </a:solidFill>
                <a:latin typeface="Arial"/>
                <a:ea typeface="HGP創英角ｺﾞｼｯｸUB"/>
                <a:cs typeface="Arial"/>
              </a:rPr>
              <a:t>も必要となり管理が三重化。結局、管理が複雑になる。</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11" name="角丸四角形 10"/>
          <p:cNvSpPr/>
          <p:nvPr/>
        </p:nvSpPr>
        <p:spPr bwMode="auto">
          <a:xfrm>
            <a:off x="304800" y="3200400"/>
            <a:ext cx="2133600" cy="8382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HGP創英角ｺﾞｼｯｸUB"/>
                <a:cs typeface="Arial"/>
              </a:rPr>
              <a:t>経路制御</a:t>
            </a:r>
            <a:endParaRPr kumimoji="0" lang="en-US" altLang="ja-JP" sz="1600" b="0" i="0" u="none" strike="noStrike" cap="none" normalizeH="0" baseline="0" dirty="0" smtClean="0">
              <a:ln>
                <a:noFill/>
              </a:ln>
              <a:solidFill>
                <a:srgbClr val="FFFFFF"/>
              </a:solidFill>
              <a:effectLst/>
              <a:latin typeface="Arial"/>
              <a:ea typeface="HGP創英角ｺﾞｼｯｸUB"/>
              <a:cs typeface="Arial"/>
            </a:endParaRPr>
          </a:p>
        </p:txBody>
      </p:sp>
      <p:sp>
        <p:nvSpPr>
          <p:cNvPr id="12" name="角丸四角形 11"/>
          <p:cNvSpPr/>
          <p:nvPr/>
        </p:nvSpPr>
        <p:spPr bwMode="auto">
          <a:xfrm>
            <a:off x="2438400" y="3200400"/>
            <a:ext cx="2819400" cy="838200"/>
          </a:xfrm>
          <a:prstGeom prst="roundRect">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フロー単位で制御できる。負荷に合わせた制御や機器交換を無停止でできるなどの利便性も高い。</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13" name="角丸四角形 12"/>
          <p:cNvSpPr/>
          <p:nvPr/>
        </p:nvSpPr>
        <p:spPr bwMode="auto">
          <a:xfrm>
            <a:off x="5257800" y="3200400"/>
            <a:ext cx="3581400" cy="838200"/>
          </a:xfrm>
          <a:prstGeom prst="roundRect">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既存機器との併存では、このメリットを活かせない。また、構成が複雑な場合</a:t>
            </a:r>
            <a:r>
              <a:rPr lang="ja-JP" altLang="en-US" dirty="0" smtClean="0">
                <a:solidFill>
                  <a:srgbClr val="FFFFFF"/>
                </a:solidFill>
                <a:latin typeface="Arial"/>
                <a:ea typeface="HGP創英角ｺﾞｼｯｸUB"/>
                <a:cs typeface="Arial"/>
              </a:rPr>
              <a:t>、</a:t>
            </a:r>
            <a:r>
              <a:rPr lang="en-US" altLang="ja-JP" dirty="0" err="1" smtClean="0">
                <a:solidFill>
                  <a:srgbClr val="FFFFFF"/>
                </a:solidFill>
                <a:latin typeface="Arial"/>
                <a:ea typeface="HGP創英角ｺﾞｼｯｸUB"/>
                <a:cs typeface="Arial"/>
              </a:rPr>
              <a:t>OpenFlow</a:t>
            </a:r>
            <a:r>
              <a:rPr lang="ja-JP" altLang="en-US" dirty="0" smtClean="0">
                <a:solidFill>
                  <a:srgbClr val="FFFFFF"/>
                </a:solidFill>
                <a:latin typeface="Arial"/>
                <a:ea typeface="HGP創英角ｺﾞｼｯｸUB"/>
                <a:cs typeface="Arial"/>
              </a:rPr>
              <a:t>ではダイナミック・ルーティングができずルート切り替えが手動となり運用が複雑になる。</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14" name="角丸四角形 13"/>
          <p:cNvSpPr/>
          <p:nvPr/>
        </p:nvSpPr>
        <p:spPr bwMode="auto">
          <a:xfrm>
            <a:off x="304800" y="4038600"/>
            <a:ext cx="2133600" cy="8382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HGP創英角ｺﾞｼｯｸUB"/>
                <a:cs typeface="Arial"/>
              </a:rPr>
              <a:t>ネットワークの可視化</a:t>
            </a:r>
            <a:endParaRPr kumimoji="0" lang="en-US" altLang="ja-JP" sz="1600" b="0" i="0" u="none" strike="noStrike" cap="none" normalizeH="0" baseline="0" dirty="0" smtClean="0">
              <a:ln>
                <a:noFill/>
              </a:ln>
              <a:solidFill>
                <a:srgbClr val="FFFFFF"/>
              </a:solidFill>
              <a:effectLst/>
              <a:latin typeface="Arial"/>
              <a:ea typeface="HGP創英角ｺﾞｼｯｸUB"/>
              <a:cs typeface="Arial"/>
            </a:endParaRPr>
          </a:p>
        </p:txBody>
      </p:sp>
      <p:sp>
        <p:nvSpPr>
          <p:cNvPr id="15" name="角丸四角形 14"/>
          <p:cNvSpPr/>
          <p:nvPr/>
        </p:nvSpPr>
        <p:spPr bwMode="auto">
          <a:xfrm>
            <a:off x="2438400" y="4038600"/>
            <a:ext cx="2819400" cy="838200"/>
          </a:xfrm>
          <a:prstGeom prst="roundRect">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物理構成と仮想構成が分離され、物理構成に依存することなくダイナミックに構成の変更や管理ができる。</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16" name="角丸四角形 15"/>
          <p:cNvSpPr/>
          <p:nvPr/>
        </p:nvSpPr>
        <p:spPr bwMode="auto">
          <a:xfrm>
            <a:off x="5257800" y="4038600"/>
            <a:ext cx="3581400" cy="838200"/>
          </a:xfrm>
          <a:prstGeom prst="roundRect">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従来は物理構成しかなく、構成管理やトラブルへの対応は直感的に対応できた。トラブルに当たり物理か論理かの切り分けも難しくなり、これまでのスキルが活かしにくい。</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17" name="角丸四角形 16"/>
          <p:cNvSpPr/>
          <p:nvPr/>
        </p:nvSpPr>
        <p:spPr bwMode="auto">
          <a:xfrm>
            <a:off x="304800" y="4876800"/>
            <a:ext cx="2133600" cy="8382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Arial"/>
                <a:ea typeface="HGP創英角ｺﾞｼｯｸUB"/>
                <a:cs typeface="Arial"/>
              </a:rPr>
              <a:t>ライブ</a:t>
            </a:r>
            <a:endParaRPr lang="en-US" altLang="ja-JP" sz="1600" dirty="0" smtClean="0">
              <a:solidFill>
                <a:srgbClr val="FFFFFF"/>
              </a:solidFill>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Arial"/>
                <a:ea typeface="HGP創英角ｺﾞｼｯｸUB"/>
                <a:cs typeface="Arial"/>
              </a:rPr>
              <a:t>マイグレーション</a:t>
            </a:r>
            <a:endParaRPr kumimoji="0" lang="en-US" altLang="ja-JP" sz="1600" b="0" i="0" u="none" strike="noStrike" cap="none" normalizeH="0" baseline="0" dirty="0" smtClean="0">
              <a:ln>
                <a:noFill/>
              </a:ln>
              <a:solidFill>
                <a:srgbClr val="FFFFFF"/>
              </a:solidFill>
              <a:effectLst/>
              <a:latin typeface="Arial"/>
              <a:ea typeface="HGP創英角ｺﾞｼｯｸUB"/>
              <a:cs typeface="Arial"/>
            </a:endParaRPr>
          </a:p>
        </p:txBody>
      </p:sp>
      <p:sp>
        <p:nvSpPr>
          <p:cNvPr id="18" name="角丸四角形 17"/>
          <p:cNvSpPr/>
          <p:nvPr/>
        </p:nvSpPr>
        <p:spPr bwMode="auto">
          <a:xfrm>
            <a:off x="2438400" y="4876800"/>
            <a:ext cx="2819400" cy="838200"/>
          </a:xfrm>
          <a:prstGeom prst="roundRect">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従来は同じ</a:t>
            </a:r>
            <a:r>
              <a:rPr kumimoji="0" lang="en-US" altLang="ja-JP" sz="1200" b="0" i="0" u="none" strike="noStrike" cap="none" normalizeH="0" baseline="0" dirty="0" smtClean="0">
                <a:ln>
                  <a:noFill/>
                </a:ln>
                <a:solidFill>
                  <a:srgbClr val="FFFFFF"/>
                </a:solidFill>
                <a:effectLst/>
                <a:latin typeface="Arial"/>
                <a:ea typeface="HGP創英角ｺﾞｼｯｸUB"/>
                <a:cs typeface="Arial"/>
              </a:rPr>
              <a:t>VLAN(</a:t>
            </a:r>
            <a:r>
              <a:rPr kumimoji="0" lang="ja-JP" altLang="en-US" sz="1200" b="0" i="0" u="none" strike="noStrike" cap="none" normalizeH="0" baseline="0" dirty="0" smtClean="0">
                <a:ln>
                  <a:noFill/>
                </a:ln>
                <a:solidFill>
                  <a:srgbClr val="FFFFFF"/>
                </a:solidFill>
                <a:effectLst/>
                <a:latin typeface="Arial"/>
                <a:ea typeface="HGP創英角ｺﾞｼｯｸUB"/>
                <a:cs typeface="Arial"/>
              </a:rPr>
              <a:t>サブネット</a:t>
            </a:r>
            <a:r>
              <a:rPr kumimoji="0" lang="en-US" altLang="ja-JP" sz="1200" b="0" i="0" u="none" strike="noStrike" cap="none" normalizeH="0" baseline="0" dirty="0" smtClean="0">
                <a:ln>
                  <a:noFill/>
                </a:ln>
                <a:solidFill>
                  <a:srgbClr val="FFFFFF"/>
                </a:solidFill>
                <a:effectLst/>
                <a:latin typeface="Arial"/>
                <a:ea typeface="HGP創英角ｺﾞｼｯｸUB"/>
                <a:cs typeface="Arial"/>
              </a:rPr>
              <a:t>)</a:t>
            </a:r>
            <a:r>
              <a:rPr kumimoji="0" lang="ja-JP" altLang="en-US" sz="1200" b="0" i="0" u="none" strike="noStrike" cap="none" normalizeH="0" baseline="0" dirty="0" smtClean="0">
                <a:ln>
                  <a:noFill/>
                </a:ln>
                <a:solidFill>
                  <a:srgbClr val="FFFFFF"/>
                </a:solidFill>
                <a:effectLst/>
                <a:latin typeface="Arial"/>
                <a:ea typeface="HGP創英角ｺﾞｼｯｸUB"/>
                <a:cs typeface="Arial"/>
              </a:rPr>
              <a:t>内でしか移動できなかった。</a:t>
            </a:r>
            <a:r>
              <a:rPr kumimoji="0" lang="en-US" altLang="ja-JP" sz="1200" b="0" i="0" u="none" strike="noStrike" cap="none" normalizeH="0" baseline="0" dirty="0" err="1" smtClean="0">
                <a:ln>
                  <a:noFill/>
                </a:ln>
                <a:solidFill>
                  <a:srgbClr val="FFFFFF"/>
                </a:solidFill>
                <a:effectLst/>
                <a:latin typeface="Arial"/>
                <a:ea typeface="HGP創英角ｺﾞｼｯｸUB"/>
                <a:cs typeface="Arial"/>
              </a:rPr>
              <a:t>OpenFlow</a:t>
            </a:r>
            <a:r>
              <a:rPr kumimoji="0" lang="ja-JP" altLang="en-US" sz="1200" b="0" i="0" u="none" strike="noStrike" cap="none" normalizeH="0" baseline="0" dirty="0" smtClean="0">
                <a:ln>
                  <a:noFill/>
                </a:ln>
                <a:solidFill>
                  <a:srgbClr val="FFFFFF"/>
                </a:solidFill>
                <a:effectLst/>
                <a:latin typeface="Arial"/>
                <a:ea typeface="HGP創英角ｺﾞｼｯｸUB"/>
                <a:cs typeface="Arial"/>
              </a:rPr>
              <a:t>では移動の制約がない。</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19" name="角丸四角形 18"/>
          <p:cNvSpPr/>
          <p:nvPr/>
        </p:nvSpPr>
        <p:spPr bwMode="auto">
          <a:xfrm>
            <a:off x="5257800" y="4876800"/>
            <a:ext cx="3581400" cy="838200"/>
          </a:xfrm>
          <a:prstGeom prst="roundRect">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仮想サーバーが少ない場合はメリットは享受できない。また、一般的な企業内で頻繁にライブマイグレーションが行われることは少なく、メリットになりにくい。</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20" name="角丸四角形 19"/>
          <p:cNvSpPr/>
          <p:nvPr/>
        </p:nvSpPr>
        <p:spPr bwMode="auto">
          <a:xfrm>
            <a:off x="304800" y="1066800"/>
            <a:ext cx="2133600" cy="3810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期待されるメリット</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21" name="角丸四角形 20"/>
          <p:cNvSpPr/>
          <p:nvPr/>
        </p:nvSpPr>
        <p:spPr bwMode="auto">
          <a:xfrm>
            <a:off x="2438400" y="1066800"/>
            <a:ext cx="2819400" cy="381000"/>
          </a:xfrm>
          <a:prstGeom prst="roundRect">
            <a:avLst>
              <a:gd name="adj" fmla="val 50000"/>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特徴</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22" name="角丸四角形 21"/>
          <p:cNvSpPr/>
          <p:nvPr/>
        </p:nvSpPr>
        <p:spPr bwMode="auto">
          <a:xfrm>
            <a:off x="5257800" y="1066800"/>
            <a:ext cx="3581400" cy="381000"/>
          </a:xfrm>
          <a:prstGeom prst="roundRect">
            <a:avLst>
              <a:gd name="adj" fmla="val 50000"/>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一般的な企業に適用する場合の課題</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23" name="角丸四角形 22"/>
          <p:cNvSpPr/>
          <p:nvPr/>
        </p:nvSpPr>
        <p:spPr bwMode="auto">
          <a:xfrm>
            <a:off x="304800" y="5867400"/>
            <a:ext cx="4953000" cy="685800"/>
          </a:xfrm>
          <a:prstGeom prst="roundRect">
            <a:avLst>
              <a:gd name="adj" fmla="val 25417"/>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a:ea typeface="HGP創英角ｺﾞｼｯｸUB"/>
                <a:cs typeface="Arial"/>
              </a:rPr>
              <a:t>現状では既存環境との併存前提では</a:t>
            </a:r>
            <a:r>
              <a:rPr kumimoji="0" lang="en-US" altLang="ja-JP" b="0" i="0" u="none" strike="noStrike" cap="none" normalizeH="0" baseline="0" dirty="0" err="1" smtClean="0">
                <a:ln>
                  <a:noFill/>
                </a:ln>
                <a:solidFill>
                  <a:srgbClr val="FFFFFF"/>
                </a:solidFill>
                <a:effectLst/>
                <a:latin typeface="Arial"/>
                <a:ea typeface="HGP創英角ｺﾞｼｯｸUB"/>
                <a:cs typeface="Arial"/>
              </a:rPr>
              <a:t>OpenFlow</a:t>
            </a:r>
            <a:r>
              <a:rPr kumimoji="0" lang="ja-JP" altLang="en-US" b="0" i="0" u="none" strike="noStrike" cap="none" normalizeH="0" baseline="0" dirty="0" smtClean="0">
                <a:ln>
                  <a:noFill/>
                </a:ln>
                <a:solidFill>
                  <a:srgbClr val="FFFFFF"/>
                </a:solidFill>
                <a:effectLst/>
                <a:latin typeface="Arial"/>
                <a:ea typeface="HGP創英角ｺﾞｼｯｸUB"/>
                <a:cs typeface="Arial"/>
              </a:rPr>
              <a:t>への移行に課題</a:t>
            </a:r>
            <a:endParaRPr kumimoji="0" lang="en-US" altLang="ja-JP" b="0" i="0" u="none" strike="noStrike" cap="none" normalizeH="0" baseline="0" dirty="0" smtClean="0">
              <a:ln>
                <a:noFill/>
              </a:ln>
              <a:solidFill>
                <a:srgbClr val="FFFFFF"/>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a:ea typeface="HGP創英角ｺﾞｼｯｸUB"/>
                <a:cs typeface="Arial"/>
              </a:rPr>
              <a:t>成熟度が低く、従来可能だったきめ細かな対応ができないことも多い</a:t>
            </a:r>
          </a:p>
        </p:txBody>
      </p:sp>
      <p:sp>
        <p:nvSpPr>
          <p:cNvPr id="24" name="角丸四角形 23"/>
          <p:cNvSpPr/>
          <p:nvPr/>
        </p:nvSpPr>
        <p:spPr bwMode="auto">
          <a:xfrm>
            <a:off x="5257800" y="5867400"/>
            <a:ext cx="3581400" cy="685800"/>
          </a:xfrm>
          <a:prstGeom prst="roundRect">
            <a:avLst>
              <a:gd name="adj" fmla="val 25417"/>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a:ea typeface="HGP創英角ｺﾞｼｯｸUB"/>
                <a:cs typeface="Arial"/>
              </a:rPr>
              <a:t>複数データセンターを持つ大規模クラウド事業者や</a:t>
            </a:r>
            <a:endParaRPr kumimoji="0" lang="en-US" altLang="ja-JP" b="0" i="0" u="none" strike="noStrike" cap="none" normalizeH="0" baseline="0" dirty="0" smtClean="0">
              <a:ln>
                <a:noFill/>
              </a:ln>
              <a:solidFill>
                <a:srgbClr val="FFFFFF"/>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dirty="0" smtClean="0">
                <a:solidFill>
                  <a:srgbClr val="FFFFFF"/>
                </a:solidFill>
                <a:latin typeface="Arial"/>
                <a:ea typeface="HGP創英角ｺﾞｼｯｸUB"/>
                <a:cs typeface="Arial"/>
              </a:rPr>
              <a:t>全く新規に構築する場合はメリット</a:t>
            </a:r>
            <a:endParaRPr kumimoji="0" lang="ja-JP" altLang="en-US" b="0" i="0" u="none" strike="noStrike" cap="none" normalizeH="0" baseline="0" dirty="0" smtClean="0">
              <a:ln>
                <a:noFill/>
              </a:ln>
              <a:solidFill>
                <a:srgbClr val="FFFFFF"/>
              </a:solidFill>
              <a:effectLst/>
              <a:latin typeface="Arial"/>
              <a:ea typeface="HGP創英角ｺﾞｼｯｸUB"/>
              <a:cs typeface="Arial"/>
            </a:endParaRPr>
          </a:p>
        </p:txBody>
      </p:sp>
    </p:spTree>
    <p:extLst>
      <p:ext uri="{BB962C8B-B14F-4D97-AF65-F5344CB8AC3E}">
        <p14:creationId xmlns:p14="http://schemas.microsoft.com/office/powerpoint/2010/main" val="407293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p:tgtEl>
                                          <p:spTgt spid="6"/>
                                        </p:tgtEl>
                                        <p:attrNameLst>
                                          <p:attrName>ppt_x</p:attrName>
                                        </p:attrNameLst>
                                      </p:cBhvr>
                                      <p:tavLst>
                                        <p:tav tm="0">
                                          <p:val>
                                            <p:strVal val="#ppt_x-#ppt_w*1.125000"/>
                                          </p:val>
                                        </p:tav>
                                        <p:tav tm="100000">
                                          <p:val>
                                            <p:strVal val="#ppt_x"/>
                                          </p:val>
                                        </p:tav>
                                      </p:tavLst>
                                    </p:anim>
                                    <p:animEffect transition="in" filter="wipe(right)">
                                      <p:cBhvr>
                                        <p:cTn id="35" dur="500"/>
                                        <p:tgtEl>
                                          <p:spTgt spid="6"/>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p:tgtEl>
                                          <p:spTgt spid="7"/>
                                        </p:tgtEl>
                                        <p:attrNameLst>
                                          <p:attrName>ppt_x</p:attrName>
                                        </p:attrNameLst>
                                      </p:cBhvr>
                                      <p:tavLst>
                                        <p:tav tm="0">
                                          <p:val>
                                            <p:strVal val="#ppt_x-#ppt_w*1.125000"/>
                                          </p:val>
                                        </p:tav>
                                        <p:tav tm="100000">
                                          <p:val>
                                            <p:strVal val="#ppt_x"/>
                                          </p:val>
                                        </p:tav>
                                      </p:tavLst>
                                    </p:anim>
                                    <p:animEffect transition="in" filter="wipe(righ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p:tgtEl>
                                          <p:spTgt spid="9"/>
                                        </p:tgtEl>
                                        <p:attrNameLst>
                                          <p:attrName>ppt_x</p:attrName>
                                        </p:attrNameLst>
                                      </p:cBhvr>
                                      <p:tavLst>
                                        <p:tav tm="0">
                                          <p:val>
                                            <p:strVal val="#ppt_x-#ppt_w*1.125000"/>
                                          </p:val>
                                        </p:tav>
                                        <p:tav tm="100000">
                                          <p:val>
                                            <p:strVal val="#ppt_x"/>
                                          </p:val>
                                        </p:tav>
                                      </p:tavLst>
                                    </p:anim>
                                    <p:animEffect transition="in" filter="wipe(right)">
                                      <p:cBhvr>
                                        <p:cTn id="45" dur="500"/>
                                        <p:tgtEl>
                                          <p:spTgt spid="9"/>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p:tgtEl>
                                          <p:spTgt spid="10"/>
                                        </p:tgtEl>
                                        <p:attrNameLst>
                                          <p:attrName>ppt_x</p:attrName>
                                        </p:attrNameLst>
                                      </p:cBhvr>
                                      <p:tavLst>
                                        <p:tav tm="0">
                                          <p:val>
                                            <p:strVal val="#ppt_x-#ppt_w*1.125000"/>
                                          </p:val>
                                        </p:tav>
                                        <p:tav tm="100000">
                                          <p:val>
                                            <p:strVal val="#ppt_x"/>
                                          </p:val>
                                        </p:tav>
                                      </p:tavLst>
                                    </p:anim>
                                    <p:animEffect transition="in" filter="wipe(righ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p:tgtEl>
                                          <p:spTgt spid="12"/>
                                        </p:tgtEl>
                                        <p:attrNameLst>
                                          <p:attrName>ppt_x</p:attrName>
                                        </p:attrNameLst>
                                      </p:cBhvr>
                                      <p:tavLst>
                                        <p:tav tm="0">
                                          <p:val>
                                            <p:strVal val="#ppt_x-#ppt_w*1.125000"/>
                                          </p:val>
                                        </p:tav>
                                        <p:tav tm="100000">
                                          <p:val>
                                            <p:strVal val="#ppt_x"/>
                                          </p:val>
                                        </p:tav>
                                      </p:tavLst>
                                    </p:anim>
                                    <p:animEffect transition="in" filter="wipe(right)">
                                      <p:cBhvr>
                                        <p:cTn id="55" dur="500"/>
                                        <p:tgtEl>
                                          <p:spTgt spid="12"/>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p:tgtEl>
                                          <p:spTgt spid="13"/>
                                        </p:tgtEl>
                                        <p:attrNameLst>
                                          <p:attrName>ppt_x</p:attrName>
                                        </p:attrNameLst>
                                      </p:cBhvr>
                                      <p:tavLst>
                                        <p:tav tm="0">
                                          <p:val>
                                            <p:strVal val="#ppt_x-#ppt_w*1.125000"/>
                                          </p:val>
                                        </p:tav>
                                        <p:tav tm="100000">
                                          <p:val>
                                            <p:strVal val="#ppt_x"/>
                                          </p:val>
                                        </p:tav>
                                      </p:tavLst>
                                    </p:anim>
                                    <p:animEffect transition="in" filter="wipe(right)">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8"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p:tgtEl>
                                          <p:spTgt spid="15"/>
                                        </p:tgtEl>
                                        <p:attrNameLst>
                                          <p:attrName>ppt_x</p:attrName>
                                        </p:attrNameLst>
                                      </p:cBhvr>
                                      <p:tavLst>
                                        <p:tav tm="0">
                                          <p:val>
                                            <p:strVal val="#ppt_x-#ppt_w*1.125000"/>
                                          </p:val>
                                        </p:tav>
                                        <p:tav tm="100000">
                                          <p:val>
                                            <p:strVal val="#ppt_x"/>
                                          </p:val>
                                        </p:tav>
                                      </p:tavLst>
                                    </p:anim>
                                    <p:animEffect transition="in" filter="wipe(right)">
                                      <p:cBhvr>
                                        <p:cTn id="65" dur="500"/>
                                        <p:tgtEl>
                                          <p:spTgt spid="15"/>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p:tgtEl>
                                          <p:spTgt spid="16"/>
                                        </p:tgtEl>
                                        <p:attrNameLst>
                                          <p:attrName>ppt_x</p:attrName>
                                        </p:attrNameLst>
                                      </p:cBhvr>
                                      <p:tavLst>
                                        <p:tav tm="0">
                                          <p:val>
                                            <p:strVal val="#ppt_x-#ppt_w*1.125000"/>
                                          </p:val>
                                        </p:tav>
                                        <p:tav tm="100000">
                                          <p:val>
                                            <p:strVal val="#ppt_x"/>
                                          </p:val>
                                        </p:tav>
                                      </p:tavLst>
                                    </p:anim>
                                    <p:animEffect transition="in" filter="wipe(right)">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8"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p:tgtEl>
                                          <p:spTgt spid="18"/>
                                        </p:tgtEl>
                                        <p:attrNameLst>
                                          <p:attrName>ppt_x</p:attrName>
                                        </p:attrNameLst>
                                      </p:cBhvr>
                                      <p:tavLst>
                                        <p:tav tm="0">
                                          <p:val>
                                            <p:strVal val="#ppt_x-#ppt_w*1.125000"/>
                                          </p:val>
                                        </p:tav>
                                        <p:tav tm="100000">
                                          <p:val>
                                            <p:strVal val="#ppt_x"/>
                                          </p:val>
                                        </p:tav>
                                      </p:tavLst>
                                    </p:anim>
                                    <p:animEffect transition="in" filter="wipe(right)">
                                      <p:cBhvr>
                                        <p:cTn id="75" dur="500"/>
                                        <p:tgtEl>
                                          <p:spTgt spid="18"/>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p:tgtEl>
                                          <p:spTgt spid="19"/>
                                        </p:tgtEl>
                                        <p:attrNameLst>
                                          <p:attrName>ppt_x</p:attrName>
                                        </p:attrNameLst>
                                      </p:cBhvr>
                                      <p:tavLst>
                                        <p:tav tm="0">
                                          <p:val>
                                            <p:strVal val="#ppt_x-#ppt_w*1.125000"/>
                                          </p:val>
                                        </p:tav>
                                        <p:tav tm="100000">
                                          <p:val>
                                            <p:strVal val="#ppt_x"/>
                                          </p:val>
                                        </p:tav>
                                      </p:tavLst>
                                    </p:anim>
                                    <p:animEffect transition="in" filter="wipe(right)">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dissolve">
                                      <p:cBhvr>
                                        <p:cTn id="84" dur="5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dissolve">
                                      <p:cBhvr>
                                        <p:cTn id="8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dirty="0" smtClean="0">
                <a:ea typeface="ＭＳ Ｐゴシック" pitchFamily="50" charset="-128"/>
              </a:rPr>
              <a:t>ネットワークの仮想化</a:t>
            </a:r>
            <a:endParaRPr lang="ja-JP" altLang="en-US"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テキスト ボックス 151"/>
          <p:cNvSpPr txBox="1"/>
          <p:nvPr/>
        </p:nvSpPr>
        <p:spPr>
          <a:xfrm>
            <a:off x="1344290" y="914400"/>
            <a:ext cx="2188219" cy="538609"/>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ネットワークの仮想化</a:t>
            </a:r>
            <a:endParaRPr kumimoji="1" lang="en-US" altLang="ja-JP" sz="1400" dirty="0" smtClean="0">
              <a:solidFill>
                <a:srgbClr val="0000CC"/>
              </a:solidFill>
              <a:latin typeface="Arial"/>
              <a:ea typeface="HGP創英角ｺﾞｼｯｸUB" pitchFamily="50" charset="-128"/>
              <a:cs typeface="Arial"/>
            </a:endParaRPr>
          </a:p>
          <a:p>
            <a:pPr algn="ctr">
              <a:spcBef>
                <a:spcPts val="0"/>
              </a:spcBef>
            </a:pPr>
            <a:r>
              <a:rPr kumimoji="1" lang="ja-JP" altLang="en-US" sz="1100" dirty="0" smtClean="0">
                <a:solidFill>
                  <a:srgbClr val="0000CC"/>
                </a:solidFill>
                <a:latin typeface="Arial"/>
                <a:ea typeface="HGP創英角ｺﾞｼｯｸUB" pitchFamily="50" charset="-128"/>
                <a:cs typeface="Arial"/>
              </a:rPr>
              <a:t>（仮想</a:t>
            </a:r>
            <a:r>
              <a:rPr kumimoji="1" lang="en-US" altLang="ja-JP" sz="1100" dirty="0" smtClean="0">
                <a:solidFill>
                  <a:srgbClr val="0000CC"/>
                </a:solidFill>
                <a:latin typeface="Arial"/>
                <a:ea typeface="HGP創英角ｺﾞｼｯｸUB" pitchFamily="50" charset="-128"/>
                <a:cs typeface="Arial"/>
              </a:rPr>
              <a:t>LAN</a:t>
            </a:r>
            <a:r>
              <a:rPr kumimoji="1" lang="ja-JP" altLang="en-US" sz="1100" dirty="0" smtClean="0">
                <a:solidFill>
                  <a:srgbClr val="0000CC"/>
                </a:solidFill>
                <a:latin typeface="Arial"/>
                <a:ea typeface="HGP創英角ｺﾞｼｯｸUB" pitchFamily="50" charset="-128"/>
                <a:cs typeface="Arial"/>
              </a:rPr>
              <a:t>／</a:t>
            </a:r>
            <a:r>
              <a:rPr kumimoji="1" lang="en-US" altLang="ja-JP" sz="1100" dirty="0" smtClean="0">
                <a:solidFill>
                  <a:srgbClr val="0000CC"/>
                </a:solidFill>
                <a:latin typeface="Arial"/>
                <a:ea typeface="HGP創英角ｺﾞｼｯｸUB" pitchFamily="50" charset="-128"/>
                <a:cs typeface="Arial"/>
              </a:rPr>
              <a:t>VLAN</a:t>
            </a:r>
            <a:r>
              <a:rPr kumimoji="1" lang="ja-JP" altLang="en-US" sz="1100" dirty="0" smtClean="0">
                <a:solidFill>
                  <a:srgbClr val="0000CC"/>
                </a:solidFill>
                <a:latin typeface="Arial"/>
                <a:ea typeface="HGP創英角ｺﾞｼｯｸUB" pitchFamily="50" charset="-128"/>
                <a:cs typeface="Arial"/>
              </a:rPr>
              <a:t>）</a:t>
            </a:r>
            <a:endParaRPr kumimoji="1" lang="ja-JP" altLang="en-US" sz="1100" dirty="0">
              <a:solidFill>
                <a:srgbClr val="0000CC"/>
              </a:solidFill>
              <a:latin typeface="Arial"/>
              <a:ea typeface="HGP創英角ｺﾞｼｯｸUB" pitchFamily="50" charset="-128"/>
              <a:cs typeface="Arial"/>
            </a:endParaRPr>
          </a:p>
        </p:txBody>
      </p:sp>
      <p:sp>
        <p:nvSpPr>
          <p:cNvPr id="195" name="角丸四角形 194"/>
          <p:cNvSpPr/>
          <p:nvPr/>
        </p:nvSpPr>
        <p:spPr bwMode="auto">
          <a:xfrm>
            <a:off x="1066800" y="4785012"/>
            <a:ext cx="307974" cy="243345"/>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99" name="角丸四角形 198"/>
          <p:cNvSpPr/>
          <p:nvPr/>
        </p:nvSpPr>
        <p:spPr bwMode="auto">
          <a:xfrm>
            <a:off x="2054227" y="4785855"/>
            <a:ext cx="307974" cy="243345"/>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203" name="角丸四角形 202"/>
          <p:cNvSpPr/>
          <p:nvPr/>
        </p:nvSpPr>
        <p:spPr bwMode="auto">
          <a:xfrm>
            <a:off x="3048000" y="4785012"/>
            <a:ext cx="307974" cy="243345"/>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322" name="角丸四角形 321"/>
          <p:cNvSpPr/>
          <p:nvPr/>
        </p:nvSpPr>
        <p:spPr bwMode="auto">
          <a:xfrm>
            <a:off x="1524000" y="3870612"/>
            <a:ext cx="762000" cy="381000"/>
          </a:xfrm>
          <a:prstGeom prst="roundRect">
            <a:avLst>
              <a:gd name="adj" fmla="val 17623"/>
            </a:avLst>
          </a:prstGeom>
          <a:solidFill>
            <a:srgbClr val="0080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solidFill>
                  <a:schemeClr val="bg1"/>
                </a:solidFill>
                <a:latin typeface="+mj-lt"/>
                <a:ea typeface="HGP創英角ｺﾞｼｯｸUB" pitchFamily="50" charset="-128"/>
              </a:rPr>
              <a:t>スイッチ</a:t>
            </a:r>
            <a:r>
              <a:rPr lang="en-US" altLang="ja-JP" sz="1000" dirty="0" smtClean="0">
                <a:solidFill>
                  <a:schemeClr val="bg1"/>
                </a:solidFill>
                <a:latin typeface="+mj-lt"/>
                <a:ea typeface="HGP創英角ｺﾞｼｯｸUB" pitchFamily="50" charset="-128"/>
              </a:rPr>
              <a:t>A</a:t>
            </a:r>
            <a:endParaRPr lang="ja-JP" altLang="en-US" sz="1000" dirty="0">
              <a:solidFill>
                <a:schemeClr val="bg1"/>
              </a:solidFill>
              <a:latin typeface="+mj-lt"/>
              <a:ea typeface="HGP創英角ｺﾞｼｯｸUB" pitchFamily="50" charset="-128"/>
            </a:endParaRPr>
          </a:p>
        </p:txBody>
      </p:sp>
      <p:sp>
        <p:nvSpPr>
          <p:cNvPr id="69" name="角丸四角形 68"/>
          <p:cNvSpPr/>
          <p:nvPr/>
        </p:nvSpPr>
        <p:spPr bwMode="auto">
          <a:xfrm>
            <a:off x="1524000" y="4785012"/>
            <a:ext cx="307974" cy="243345"/>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0" name="角丸四角形 69"/>
          <p:cNvSpPr/>
          <p:nvPr/>
        </p:nvSpPr>
        <p:spPr bwMode="auto">
          <a:xfrm>
            <a:off x="2514600" y="4785012"/>
            <a:ext cx="307974" cy="243345"/>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1" name="角丸四角形 70"/>
          <p:cNvSpPr/>
          <p:nvPr/>
        </p:nvSpPr>
        <p:spPr bwMode="auto">
          <a:xfrm>
            <a:off x="3505200" y="4785012"/>
            <a:ext cx="307974" cy="243345"/>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2" name="角丸四角形 71"/>
          <p:cNvSpPr/>
          <p:nvPr/>
        </p:nvSpPr>
        <p:spPr bwMode="auto">
          <a:xfrm>
            <a:off x="2590800" y="3870612"/>
            <a:ext cx="762000" cy="381000"/>
          </a:xfrm>
          <a:prstGeom prst="roundRect">
            <a:avLst>
              <a:gd name="adj" fmla="val 17623"/>
            </a:avLst>
          </a:prstGeom>
          <a:solidFill>
            <a:srgbClr val="0080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solidFill>
                  <a:schemeClr val="bg1"/>
                </a:solidFill>
                <a:latin typeface="+mj-lt"/>
                <a:ea typeface="HGP創英角ｺﾞｼｯｸUB" pitchFamily="50" charset="-128"/>
              </a:rPr>
              <a:t>スイッチ</a:t>
            </a:r>
            <a:r>
              <a:rPr lang="en-US" altLang="ja-JP" sz="1000" dirty="0" smtClean="0">
                <a:solidFill>
                  <a:schemeClr val="bg1"/>
                </a:solidFill>
                <a:latin typeface="+mj-lt"/>
                <a:ea typeface="HGP創英角ｺﾞｼｯｸUB" pitchFamily="50" charset="-128"/>
              </a:rPr>
              <a:t>B</a:t>
            </a:r>
            <a:endParaRPr lang="ja-JP" altLang="en-US" sz="1000" dirty="0">
              <a:solidFill>
                <a:schemeClr val="bg1"/>
              </a:solidFill>
              <a:latin typeface="+mj-lt"/>
              <a:ea typeface="HGP創英角ｺﾞｼｯｸUB" pitchFamily="50" charset="-128"/>
            </a:endParaRPr>
          </a:p>
        </p:txBody>
      </p:sp>
      <p:cxnSp>
        <p:nvCxnSpPr>
          <p:cNvPr id="4" name="カギ線コネクタ 3"/>
          <p:cNvCxnSpPr>
            <a:stCxn id="322" idx="2"/>
            <a:endCxn id="195" idx="0"/>
          </p:cNvCxnSpPr>
          <p:nvPr/>
        </p:nvCxnSpPr>
        <p:spPr bwMode="auto">
          <a:xfrm rot="5400000">
            <a:off x="1296194" y="4176206"/>
            <a:ext cx="533400" cy="6842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カギ線コネクタ 74"/>
          <p:cNvCxnSpPr>
            <a:stCxn id="72" idx="2"/>
            <a:endCxn id="71" idx="0"/>
          </p:cNvCxnSpPr>
          <p:nvPr/>
        </p:nvCxnSpPr>
        <p:spPr bwMode="auto">
          <a:xfrm rot="16200000" flipH="1">
            <a:off x="3048793" y="4174618"/>
            <a:ext cx="533400" cy="6873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線コネクタ 9"/>
          <p:cNvCxnSpPr>
            <a:stCxn id="322" idx="3"/>
            <a:endCxn id="72" idx="1"/>
          </p:cNvCxnSpPr>
          <p:nvPr/>
        </p:nvCxnSpPr>
        <p:spPr bwMode="auto">
          <a:xfrm>
            <a:off x="2286000" y="4061112"/>
            <a:ext cx="304800" cy="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カギ線コネクタ 94"/>
          <p:cNvCxnSpPr>
            <a:stCxn id="322" idx="2"/>
            <a:endCxn id="69" idx="0"/>
          </p:cNvCxnSpPr>
          <p:nvPr/>
        </p:nvCxnSpPr>
        <p:spPr bwMode="auto">
          <a:xfrm rot="5400000">
            <a:off x="1524794" y="4404806"/>
            <a:ext cx="533400" cy="2270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カギ線コネクタ 97"/>
          <p:cNvCxnSpPr>
            <a:stCxn id="72" idx="2"/>
            <a:endCxn id="203" idx="0"/>
          </p:cNvCxnSpPr>
          <p:nvPr/>
        </p:nvCxnSpPr>
        <p:spPr bwMode="auto">
          <a:xfrm rot="16200000" flipH="1">
            <a:off x="2820193" y="4403218"/>
            <a:ext cx="533400"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角丸四角形 134"/>
          <p:cNvSpPr/>
          <p:nvPr/>
        </p:nvSpPr>
        <p:spPr bwMode="auto">
          <a:xfrm>
            <a:off x="2971800" y="1600200"/>
            <a:ext cx="914400" cy="1600200"/>
          </a:xfrm>
          <a:prstGeom prst="roundRect">
            <a:avLst/>
          </a:prstGeom>
          <a:solidFill>
            <a:schemeClr val="bg1"/>
          </a:solidFill>
          <a:ln w="19050" cap="flat" cmpd="sng" algn="ctr">
            <a:solidFill>
              <a:srgbClr val="FF66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角丸四角形 135"/>
          <p:cNvSpPr/>
          <p:nvPr/>
        </p:nvSpPr>
        <p:spPr bwMode="auto">
          <a:xfrm>
            <a:off x="1981200" y="1600200"/>
            <a:ext cx="914400" cy="1600200"/>
          </a:xfrm>
          <a:prstGeom prst="roundRect">
            <a:avLst/>
          </a:prstGeom>
          <a:solidFill>
            <a:schemeClr val="bg1"/>
          </a:solidFill>
          <a:ln w="19050" cap="flat" cmpd="sng" algn="ctr">
            <a:solidFill>
              <a:srgbClr val="FF66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角丸四角形 136"/>
          <p:cNvSpPr/>
          <p:nvPr/>
        </p:nvSpPr>
        <p:spPr bwMode="auto">
          <a:xfrm>
            <a:off x="990600" y="1600200"/>
            <a:ext cx="914400" cy="1600200"/>
          </a:xfrm>
          <a:prstGeom prst="roundRect">
            <a:avLst/>
          </a:prstGeom>
          <a:solidFill>
            <a:schemeClr val="bg1"/>
          </a:solidFill>
          <a:ln w="19050" cap="flat" cmpd="sng" algn="ctr">
            <a:solidFill>
              <a:srgbClr val="FF66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角丸四角形 137"/>
          <p:cNvSpPr/>
          <p:nvPr/>
        </p:nvSpPr>
        <p:spPr bwMode="auto">
          <a:xfrm>
            <a:off x="1066800" y="2715399"/>
            <a:ext cx="307974" cy="332601"/>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39" name="角丸四角形 138"/>
          <p:cNvSpPr/>
          <p:nvPr/>
        </p:nvSpPr>
        <p:spPr bwMode="auto">
          <a:xfrm>
            <a:off x="2054227" y="2716242"/>
            <a:ext cx="307974" cy="332601"/>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45" name="角丸四角形 144"/>
          <p:cNvSpPr/>
          <p:nvPr/>
        </p:nvSpPr>
        <p:spPr bwMode="auto">
          <a:xfrm>
            <a:off x="3048000" y="2715399"/>
            <a:ext cx="307974" cy="332601"/>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46" name="角丸四角形 145"/>
          <p:cNvSpPr/>
          <p:nvPr/>
        </p:nvSpPr>
        <p:spPr bwMode="auto">
          <a:xfrm>
            <a:off x="1066800" y="1752600"/>
            <a:ext cx="762000" cy="381000"/>
          </a:xfrm>
          <a:prstGeom prst="roundRect">
            <a:avLst>
              <a:gd name="adj" fmla="val 17623"/>
            </a:avLst>
          </a:prstGeom>
          <a:solidFill>
            <a:srgbClr val="8000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solidFill>
                  <a:schemeClr val="bg1"/>
                </a:solidFill>
                <a:latin typeface="+mj-lt"/>
                <a:ea typeface="HGP創英角ｺﾞｼｯｸUB" pitchFamily="50" charset="-128"/>
              </a:rPr>
              <a:t>スイッチ</a:t>
            </a:r>
            <a:endParaRPr lang="ja-JP" altLang="en-US" sz="1000" dirty="0">
              <a:solidFill>
                <a:schemeClr val="bg1"/>
              </a:solidFill>
              <a:latin typeface="+mj-lt"/>
              <a:ea typeface="HGP創英角ｺﾞｼｯｸUB" pitchFamily="50" charset="-128"/>
            </a:endParaRPr>
          </a:p>
        </p:txBody>
      </p:sp>
      <p:sp>
        <p:nvSpPr>
          <p:cNvPr id="147" name="角丸四角形 146"/>
          <p:cNvSpPr/>
          <p:nvPr/>
        </p:nvSpPr>
        <p:spPr bwMode="auto">
          <a:xfrm>
            <a:off x="1524000" y="2715399"/>
            <a:ext cx="307974" cy="332601"/>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48" name="角丸四角形 147"/>
          <p:cNvSpPr/>
          <p:nvPr/>
        </p:nvSpPr>
        <p:spPr bwMode="auto">
          <a:xfrm>
            <a:off x="2514600" y="2715399"/>
            <a:ext cx="307974" cy="332601"/>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49" name="角丸四角形 148"/>
          <p:cNvSpPr/>
          <p:nvPr/>
        </p:nvSpPr>
        <p:spPr bwMode="auto">
          <a:xfrm>
            <a:off x="3505200" y="2715399"/>
            <a:ext cx="307974" cy="332601"/>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50" name="角丸四角形 149"/>
          <p:cNvSpPr/>
          <p:nvPr/>
        </p:nvSpPr>
        <p:spPr bwMode="auto">
          <a:xfrm>
            <a:off x="3048000" y="1752600"/>
            <a:ext cx="762000" cy="381000"/>
          </a:xfrm>
          <a:prstGeom prst="roundRect">
            <a:avLst>
              <a:gd name="adj" fmla="val 17623"/>
            </a:avLst>
          </a:prstGeom>
          <a:solidFill>
            <a:srgbClr val="660066"/>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solidFill>
                  <a:schemeClr val="bg1"/>
                </a:solidFill>
                <a:latin typeface="+mj-lt"/>
                <a:ea typeface="HGP創英角ｺﾞｼｯｸUB" pitchFamily="50" charset="-128"/>
              </a:rPr>
              <a:t>スイッチ</a:t>
            </a:r>
            <a:endParaRPr lang="ja-JP" altLang="en-US" sz="1000" dirty="0">
              <a:solidFill>
                <a:schemeClr val="bg1"/>
              </a:solidFill>
              <a:latin typeface="+mj-lt"/>
              <a:ea typeface="HGP創英角ｺﾞｼｯｸUB" pitchFamily="50" charset="-128"/>
            </a:endParaRPr>
          </a:p>
        </p:txBody>
      </p:sp>
      <p:cxnSp>
        <p:nvCxnSpPr>
          <p:cNvPr id="151" name="カギ線コネクタ 150"/>
          <p:cNvCxnSpPr>
            <a:stCxn id="146" idx="2"/>
            <a:endCxn id="138" idx="0"/>
          </p:cNvCxnSpPr>
          <p:nvPr/>
        </p:nvCxnSpPr>
        <p:spPr bwMode="auto">
          <a:xfrm rot="5400000">
            <a:off x="1043395" y="2310993"/>
            <a:ext cx="581799" cy="2270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カギ線コネクタ 152"/>
          <p:cNvCxnSpPr>
            <a:stCxn id="150" idx="2"/>
            <a:endCxn id="149" idx="0"/>
          </p:cNvCxnSpPr>
          <p:nvPr/>
        </p:nvCxnSpPr>
        <p:spPr bwMode="auto">
          <a:xfrm rot="16200000" flipH="1">
            <a:off x="3253194" y="2309405"/>
            <a:ext cx="581799"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カギ線コネクタ 154"/>
          <p:cNvCxnSpPr>
            <a:stCxn id="146" idx="2"/>
            <a:endCxn id="147" idx="0"/>
          </p:cNvCxnSpPr>
          <p:nvPr/>
        </p:nvCxnSpPr>
        <p:spPr bwMode="auto">
          <a:xfrm rot="16200000" flipH="1">
            <a:off x="1271994" y="2309405"/>
            <a:ext cx="581799"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カギ線コネクタ 155"/>
          <p:cNvCxnSpPr>
            <a:stCxn id="150" idx="2"/>
            <a:endCxn id="145" idx="0"/>
          </p:cNvCxnSpPr>
          <p:nvPr/>
        </p:nvCxnSpPr>
        <p:spPr bwMode="auto">
          <a:xfrm rot="5400000">
            <a:off x="3024595" y="2310993"/>
            <a:ext cx="581799" cy="2270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5" name="角丸四角形 174"/>
          <p:cNvSpPr/>
          <p:nvPr/>
        </p:nvSpPr>
        <p:spPr bwMode="auto">
          <a:xfrm>
            <a:off x="2057400" y="1752600"/>
            <a:ext cx="762000" cy="381000"/>
          </a:xfrm>
          <a:prstGeom prst="roundRect">
            <a:avLst>
              <a:gd name="adj" fmla="val 17623"/>
            </a:avLst>
          </a:prstGeom>
          <a:solidFill>
            <a:srgbClr val="3366FF"/>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solidFill>
                  <a:schemeClr val="bg1"/>
                </a:solidFill>
                <a:latin typeface="+mj-lt"/>
                <a:ea typeface="HGP創英角ｺﾞｼｯｸUB" pitchFamily="50" charset="-128"/>
              </a:rPr>
              <a:t>スイッチ</a:t>
            </a:r>
            <a:endParaRPr lang="ja-JP" altLang="en-US" sz="1000" dirty="0">
              <a:solidFill>
                <a:schemeClr val="bg1"/>
              </a:solidFill>
              <a:latin typeface="+mj-lt"/>
              <a:ea typeface="HGP創英角ｺﾞｼｯｸUB" pitchFamily="50" charset="-128"/>
            </a:endParaRPr>
          </a:p>
        </p:txBody>
      </p:sp>
      <p:cxnSp>
        <p:nvCxnSpPr>
          <p:cNvPr id="176" name="カギ線コネクタ 175"/>
          <p:cNvCxnSpPr>
            <a:stCxn id="175" idx="2"/>
            <a:endCxn id="139" idx="0"/>
          </p:cNvCxnSpPr>
          <p:nvPr/>
        </p:nvCxnSpPr>
        <p:spPr bwMode="auto">
          <a:xfrm rot="5400000">
            <a:off x="2031986" y="2309828"/>
            <a:ext cx="582642" cy="230186"/>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カギ線コネクタ 176"/>
          <p:cNvCxnSpPr>
            <a:stCxn id="175" idx="2"/>
            <a:endCxn id="148" idx="0"/>
          </p:cNvCxnSpPr>
          <p:nvPr/>
        </p:nvCxnSpPr>
        <p:spPr bwMode="auto">
          <a:xfrm rot="16200000" flipH="1">
            <a:off x="2262594" y="2309405"/>
            <a:ext cx="581799"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3" name="テキスト ボックス 192"/>
          <p:cNvSpPr txBox="1"/>
          <p:nvPr/>
        </p:nvSpPr>
        <p:spPr>
          <a:xfrm>
            <a:off x="3048000" y="3200400"/>
            <a:ext cx="770664" cy="276999"/>
          </a:xfrm>
          <a:prstGeom prst="rect">
            <a:avLst/>
          </a:prstGeom>
          <a:noFill/>
        </p:spPr>
        <p:txBody>
          <a:bodyPr wrap="none" rtlCol="0">
            <a:spAutoFit/>
          </a:bodyPr>
          <a:lstStyle/>
          <a:p>
            <a:pPr algn="ctr"/>
            <a:r>
              <a:rPr kumimoji="1" lang="en-US" altLang="ja-JP" dirty="0" smtClean="0">
                <a:solidFill>
                  <a:srgbClr val="660066"/>
                </a:solidFill>
              </a:rPr>
              <a:t>VLAN03</a:t>
            </a:r>
            <a:endParaRPr kumimoji="1" lang="ja-JP" altLang="en-US" dirty="0">
              <a:solidFill>
                <a:srgbClr val="660066"/>
              </a:solidFill>
            </a:endParaRPr>
          </a:p>
        </p:txBody>
      </p:sp>
      <p:sp>
        <p:nvSpPr>
          <p:cNvPr id="194" name="テキスト ボックス 193"/>
          <p:cNvSpPr txBox="1"/>
          <p:nvPr/>
        </p:nvSpPr>
        <p:spPr>
          <a:xfrm>
            <a:off x="1066800" y="3200400"/>
            <a:ext cx="770664" cy="276999"/>
          </a:xfrm>
          <a:prstGeom prst="rect">
            <a:avLst/>
          </a:prstGeom>
          <a:noFill/>
        </p:spPr>
        <p:txBody>
          <a:bodyPr wrap="none" rtlCol="0">
            <a:spAutoFit/>
          </a:bodyPr>
          <a:lstStyle/>
          <a:p>
            <a:pPr algn="ctr"/>
            <a:r>
              <a:rPr kumimoji="1" lang="en-US" altLang="ja-JP" dirty="0" smtClean="0">
                <a:solidFill>
                  <a:srgbClr val="800000"/>
                </a:solidFill>
              </a:rPr>
              <a:t>VLAN01</a:t>
            </a:r>
            <a:endParaRPr kumimoji="1" lang="ja-JP" altLang="en-US" dirty="0">
              <a:solidFill>
                <a:srgbClr val="800000"/>
              </a:solidFill>
            </a:endParaRPr>
          </a:p>
        </p:txBody>
      </p:sp>
      <p:sp>
        <p:nvSpPr>
          <p:cNvPr id="196" name="テキスト ボックス 195"/>
          <p:cNvSpPr txBox="1"/>
          <p:nvPr/>
        </p:nvSpPr>
        <p:spPr>
          <a:xfrm>
            <a:off x="2057400" y="3200400"/>
            <a:ext cx="770664" cy="276999"/>
          </a:xfrm>
          <a:prstGeom prst="rect">
            <a:avLst/>
          </a:prstGeom>
          <a:noFill/>
        </p:spPr>
        <p:txBody>
          <a:bodyPr wrap="none" rtlCol="0">
            <a:spAutoFit/>
          </a:bodyPr>
          <a:lstStyle/>
          <a:p>
            <a:pPr algn="ctr"/>
            <a:r>
              <a:rPr kumimoji="1" lang="en-US" altLang="ja-JP" dirty="0" smtClean="0">
                <a:solidFill>
                  <a:srgbClr val="0000FF"/>
                </a:solidFill>
              </a:rPr>
              <a:t>VLAN02</a:t>
            </a:r>
            <a:endParaRPr kumimoji="1" lang="ja-JP" altLang="en-US" dirty="0">
              <a:solidFill>
                <a:srgbClr val="0000FF"/>
              </a:solidFill>
            </a:endParaRPr>
          </a:p>
        </p:txBody>
      </p:sp>
      <p:cxnSp>
        <p:nvCxnSpPr>
          <p:cNvPr id="55" name="カギ線コネクタ 54"/>
          <p:cNvCxnSpPr>
            <a:stCxn id="72" idx="2"/>
            <a:endCxn id="70" idx="0"/>
          </p:cNvCxnSpPr>
          <p:nvPr/>
        </p:nvCxnSpPr>
        <p:spPr bwMode="auto">
          <a:xfrm rot="5400000">
            <a:off x="2553494" y="4366706"/>
            <a:ext cx="533400" cy="3032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カギ線コネクタ 57"/>
          <p:cNvCxnSpPr>
            <a:stCxn id="322" idx="2"/>
            <a:endCxn id="199" idx="0"/>
          </p:cNvCxnSpPr>
          <p:nvPr/>
        </p:nvCxnSpPr>
        <p:spPr bwMode="auto">
          <a:xfrm rot="16200000" flipH="1">
            <a:off x="1789486" y="4367126"/>
            <a:ext cx="534243" cy="303214"/>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角丸四角形 73"/>
          <p:cNvSpPr/>
          <p:nvPr/>
        </p:nvSpPr>
        <p:spPr bwMode="auto">
          <a:xfrm>
            <a:off x="5334000" y="4785012"/>
            <a:ext cx="307974" cy="243345"/>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6" name="角丸四角形 75"/>
          <p:cNvSpPr/>
          <p:nvPr/>
        </p:nvSpPr>
        <p:spPr bwMode="auto">
          <a:xfrm>
            <a:off x="6321427" y="4785855"/>
            <a:ext cx="307974" cy="243345"/>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7" name="角丸四角形 76"/>
          <p:cNvSpPr/>
          <p:nvPr/>
        </p:nvSpPr>
        <p:spPr bwMode="auto">
          <a:xfrm>
            <a:off x="7315200" y="4785012"/>
            <a:ext cx="307974" cy="243345"/>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8" name="角丸四角形 77"/>
          <p:cNvSpPr/>
          <p:nvPr/>
        </p:nvSpPr>
        <p:spPr bwMode="auto">
          <a:xfrm>
            <a:off x="5791200" y="3870612"/>
            <a:ext cx="762000" cy="381000"/>
          </a:xfrm>
          <a:prstGeom prst="roundRect">
            <a:avLst>
              <a:gd name="adj" fmla="val 17623"/>
            </a:avLst>
          </a:prstGeom>
          <a:solidFill>
            <a:srgbClr val="FF66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solidFill>
                  <a:schemeClr val="bg1"/>
                </a:solidFill>
                <a:latin typeface="+mj-lt"/>
                <a:ea typeface="HGP創英角ｺﾞｼｯｸUB" pitchFamily="50" charset="-128"/>
              </a:rPr>
              <a:t>SDN</a:t>
            </a:r>
          </a:p>
          <a:p>
            <a:pPr algn="ctr">
              <a:spcBef>
                <a:spcPts val="0"/>
              </a:spcBef>
            </a:pPr>
            <a:r>
              <a:rPr lang="ja-JP" altLang="en-US" sz="1000" dirty="0" smtClean="0">
                <a:solidFill>
                  <a:schemeClr val="bg1"/>
                </a:solidFill>
                <a:latin typeface="+mj-lt"/>
                <a:ea typeface="HGP創英角ｺﾞｼｯｸUB" pitchFamily="50" charset="-128"/>
              </a:rPr>
              <a:t>スイッチ</a:t>
            </a:r>
            <a:r>
              <a:rPr lang="en-US" altLang="ja-JP" sz="1000" dirty="0" smtClean="0">
                <a:solidFill>
                  <a:schemeClr val="bg1"/>
                </a:solidFill>
                <a:latin typeface="+mj-lt"/>
                <a:ea typeface="HGP創英角ｺﾞｼｯｸUB" pitchFamily="50" charset="-128"/>
              </a:rPr>
              <a:t>A</a:t>
            </a:r>
            <a:endParaRPr lang="ja-JP" altLang="en-US" sz="1000" dirty="0">
              <a:solidFill>
                <a:schemeClr val="bg1"/>
              </a:solidFill>
              <a:latin typeface="+mj-lt"/>
              <a:ea typeface="HGP創英角ｺﾞｼｯｸUB" pitchFamily="50" charset="-128"/>
            </a:endParaRPr>
          </a:p>
        </p:txBody>
      </p:sp>
      <p:sp>
        <p:nvSpPr>
          <p:cNvPr id="79" name="角丸四角形 78"/>
          <p:cNvSpPr/>
          <p:nvPr/>
        </p:nvSpPr>
        <p:spPr bwMode="auto">
          <a:xfrm>
            <a:off x="5791200" y="4785012"/>
            <a:ext cx="307974" cy="243345"/>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80" name="角丸四角形 79"/>
          <p:cNvSpPr/>
          <p:nvPr/>
        </p:nvSpPr>
        <p:spPr bwMode="auto">
          <a:xfrm>
            <a:off x="6781800" y="4785012"/>
            <a:ext cx="307974" cy="243345"/>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81" name="角丸四角形 80"/>
          <p:cNvSpPr/>
          <p:nvPr/>
        </p:nvSpPr>
        <p:spPr bwMode="auto">
          <a:xfrm>
            <a:off x="7772400" y="4785012"/>
            <a:ext cx="307974" cy="243345"/>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82" name="角丸四角形 81"/>
          <p:cNvSpPr/>
          <p:nvPr/>
        </p:nvSpPr>
        <p:spPr bwMode="auto">
          <a:xfrm>
            <a:off x="6858000" y="3870612"/>
            <a:ext cx="762000" cy="381000"/>
          </a:xfrm>
          <a:prstGeom prst="roundRect">
            <a:avLst>
              <a:gd name="adj" fmla="val 17623"/>
            </a:avLst>
          </a:prstGeom>
          <a:solidFill>
            <a:srgbClr val="FF66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solidFill>
                  <a:schemeClr val="bg1"/>
                </a:solidFill>
                <a:latin typeface="+mj-lt"/>
                <a:ea typeface="HGP創英角ｺﾞｼｯｸUB" pitchFamily="50" charset="-128"/>
              </a:rPr>
              <a:t>SDN</a:t>
            </a:r>
          </a:p>
          <a:p>
            <a:pPr algn="ctr">
              <a:spcBef>
                <a:spcPts val="0"/>
              </a:spcBef>
            </a:pPr>
            <a:r>
              <a:rPr lang="ja-JP" altLang="en-US" sz="1000" dirty="0" smtClean="0">
                <a:solidFill>
                  <a:schemeClr val="bg1"/>
                </a:solidFill>
                <a:latin typeface="+mj-lt"/>
                <a:ea typeface="HGP創英角ｺﾞｼｯｸUB" pitchFamily="50" charset="-128"/>
              </a:rPr>
              <a:t>スイッチ</a:t>
            </a:r>
            <a:r>
              <a:rPr lang="en-US" altLang="ja-JP" sz="1000" dirty="0" smtClean="0">
                <a:solidFill>
                  <a:schemeClr val="bg1"/>
                </a:solidFill>
                <a:latin typeface="+mj-lt"/>
                <a:ea typeface="HGP創英角ｺﾞｼｯｸUB" pitchFamily="50" charset="-128"/>
              </a:rPr>
              <a:t>B</a:t>
            </a:r>
            <a:endParaRPr lang="ja-JP" altLang="en-US" sz="1000" dirty="0">
              <a:solidFill>
                <a:schemeClr val="bg1"/>
              </a:solidFill>
              <a:latin typeface="+mj-lt"/>
              <a:ea typeface="HGP創英角ｺﾞｼｯｸUB" pitchFamily="50" charset="-128"/>
            </a:endParaRPr>
          </a:p>
        </p:txBody>
      </p:sp>
      <p:cxnSp>
        <p:nvCxnSpPr>
          <p:cNvPr id="83" name="カギ線コネクタ 82"/>
          <p:cNvCxnSpPr>
            <a:stCxn id="78" idx="2"/>
            <a:endCxn id="74" idx="0"/>
          </p:cNvCxnSpPr>
          <p:nvPr/>
        </p:nvCxnSpPr>
        <p:spPr bwMode="auto">
          <a:xfrm rot="5400000">
            <a:off x="5563394" y="4176206"/>
            <a:ext cx="533400" cy="6842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カギ線コネクタ 83"/>
          <p:cNvCxnSpPr>
            <a:stCxn id="82" idx="2"/>
            <a:endCxn id="81" idx="0"/>
          </p:cNvCxnSpPr>
          <p:nvPr/>
        </p:nvCxnSpPr>
        <p:spPr bwMode="auto">
          <a:xfrm rot="16200000" flipH="1">
            <a:off x="7315993" y="4174618"/>
            <a:ext cx="533400" cy="6873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直線コネクタ 84"/>
          <p:cNvCxnSpPr>
            <a:stCxn id="78" idx="3"/>
            <a:endCxn id="82" idx="1"/>
          </p:cNvCxnSpPr>
          <p:nvPr/>
        </p:nvCxnSpPr>
        <p:spPr bwMode="auto">
          <a:xfrm>
            <a:off x="6553200" y="4061112"/>
            <a:ext cx="304800" cy="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カギ線コネクタ 85"/>
          <p:cNvCxnSpPr>
            <a:stCxn id="78" idx="2"/>
            <a:endCxn id="79" idx="0"/>
          </p:cNvCxnSpPr>
          <p:nvPr/>
        </p:nvCxnSpPr>
        <p:spPr bwMode="auto">
          <a:xfrm rot="5400000">
            <a:off x="5791994" y="4404806"/>
            <a:ext cx="533400" cy="2270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カギ線コネクタ 86"/>
          <p:cNvCxnSpPr>
            <a:stCxn id="82" idx="2"/>
            <a:endCxn id="77" idx="0"/>
          </p:cNvCxnSpPr>
          <p:nvPr/>
        </p:nvCxnSpPr>
        <p:spPr bwMode="auto">
          <a:xfrm rot="16200000" flipH="1">
            <a:off x="7087393" y="4403218"/>
            <a:ext cx="533400"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カギ線コネクタ 87"/>
          <p:cNvCxnSpPr>
            <a:stCxn id="82" idx="2"/>
            <a:endCxn id="80" idx="0"/>
          </p:cNvCxnSpPr>
          <p:nvPr/>
        </p:nvCxnSpPr>
        <p:spPr bwMode="auto">
          <a:xfrm rot="5400000">
            <a:off x="6820694" y="4366706"/>
            <a:ext cx="533400" cy="3032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カギ線コネクタ 88"/>
          <p:cNvCxnSpPr>
            <a:stCxn id="78" idx="2"/>
            <a:endCxn id="76" idx="0"/>
          </p:cNvCxnSpPr>
          <p:nvPr/>
        </p:nvCxnSpPr>
        <p:spPr bwMode="auto">
          <a:xfrm rot="16200000" flipH="1">
            <a:off x="6056686" y="4367126"/>
            <a:ext cx="534243" cy="303214"/>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角丸四角形 89"/>
          <p:cNvSpPr/>
          <p:nvPr/>
        </p:nvSpPr>
        <p:spPr bwMode="auto">
          <a:xfrm>
            <a:off x="7239000" y="1600200"/>
            <a:ext cx="914400" cy="1600200"/>
          </a:xfrm>
          <a:prstGeom prst="roundRect">
            <a:avLst/>
          </a:prstGeom>
          <a:solidFill>
            <a:schemeClr val="bg1"/>
          </a:solidFill>
          <a:ln w="19050" cap="flat" cmpd="sng" algn="ctr">
            <a:solidFill>
              <a:srgbClr val="FF66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1" name="角丸四角形 90"/>
          <p:cNvSpPr/>
          <p:nvPr/>
        </p:nvSpPr>
        <p:spPr bwMode="auto">
          <a:xfrm>
            <a:off x="6248400" y="1600200"/>
            <a:ext cx="914400" cy="1600200"/>
          </a:xfrm>
          <a:prstGeom prst="roundRect">
            <a:avLst/>
          </a:prstGeom>
          <a:solidFill>
            <a:schemeClr val="bg1"/>
          </a:solidFill>
          <a:ln w="19050" cap="flat" cmpd="sng" algn="ctr">
            <a:solidFill>
              <a:srgbClr val="FF66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2" name="角丸四角形 91"/>
          <p:cNvSpPr/>
          <p:nvPr/>
        </p:nvSpPr>
        <p:spPr bwMode="auto">
          <a:xfrm>
            <a:off x="5257800" y="1600200"/>
            <a:ext cx="914400" cy="1600200"/>
          </a:xfrm>
          <a:prstGeom prst="roundRect">
            <a:avLst/>
          </a:prstGeom>
          <a:solidFill>
            <a:schemeClr val="bg1"/>
          </a:solidFill>
          <a:ln w="19050" cap="flat" cmpd="sng" algn="ctr">
            <a:solidFill>
              <a:srgbClr val="FF66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3" name="角丸四角形 92"/>
          <p:cNvSpPr/>
          <p:nvPr/>
        </p:nvSpPr>
        <p:spPr bwMode="auto">
          <a:xfrm>
            <a:off x="5334000" y="2715399"/>
            <a:ext cx="307974" cy="332601"/>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94" name="角丸四角形 93"/>
          <p:cNvSpPr/>
          <p:nvPr/>
        </p:nvSpPr>
        <p:spPr bwMode="auto">
          <a:xfrm>
            <a:off x="6321427" y="2716242"/>
            <a:ext cx="307974" cy="332601"/>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96" name="角丸四角形 95"/>
          <p:cNvSpPr/>
          <p:nvPr/>
        </p:nvSpPr>
        <p:spPr bwMode="auto">
          <a:xfrm>
            <a:off x="7315200" y="2715399"/>
            <a:ext cx="307974" cy="332601"/>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97" name="角丸四角形 96"/>
          <p:cNvSpPr/>
          <p:nvPr/>
        </p:nvSpPr>
        <p:spPr bwMode="auto">
          <a:xfrm>
            <a:off x="5334000" y="2133600"/>
            <a:ext cx="762000" cy="228600"/>
          </a:xfrm>
          <a:prstGeom prst="roundRect">
            <a:avLst>
              <a:gd name="adj" fmla="val 17623"/>
            </a:avLst>
          </a:prstGeom>
          <a:solidFill>
            <a:srgbClr val="8000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mj-lt"/>
                <a:ea typeface="HGP創英角ｺﾞｼｯｸUB" pitchFamily="50" charset="-128"/>
              </a:rPr>
              <a:t>スイッチ</a:t>
            </a:r>
            <a:endParaRPr lang="ja-JP" altLang="en-US" sz="800" dirty="0">
              <a:solidFill>
                <a:schemeClr val="bg1"/>
              </a:solidFill>
              <a:latin typeface="+mj-lt"/>
              <a:ea typeface="HGP創英角ｺﾞｼｯｸUB" pitchFamily="50" charset="-128"/>
            </a:endParaRPr>
          </a:p>
        </p:txBody>
      </p:sp>
      <p:sp>
        <p:nvSpPr>
          <p:cNvPr id="99" name="角丸四角形 98"/>
          <p:cNvSpPr/>
          <p:nvPr/>
        </p:nvSpPr>
        <p:spPr bwMode="auto">
          <a:xfrm>
            <a:off x="5791200" y="2715399"/>
            <a:ext cx="307974" cy="332601"/>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00" name="角丸四角形 99"/>
          <p:cNvSpPr/>
          <p:nvPr/>
        </p:nvSpPr>
        <p:spPr bwMode="auto">
          <a:xfrm>
            <a:off x="6781800" y="2715399"/>
            <a:ext cx="307974" cy="332601"/>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01" name="角丸四角形 100"/>
          <p:cNvSpPr/>
          <p:nvPr/>
        </p:nvSpPr>
        <p:spPr bwMode="auto">
          <a:xfrm>
            <a:off x="7772400" y="2715399"/>
            <a:ext cx="307974" cy="332601"/>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02" name="角丸四角形 101"/>
          <p:cNvSpPr/>
          <p:nvPr/>
        </p:nvSpPr>
        <p:spPr bwMode="auto">
          <a:xfrm>
            <a:off x="7315200" y="2133600"/>
            <a:ext cx="762000" cy="228600"/>
          </a:xfrm>
          <a:prstGeom prst="roundRect">
            <a:avLst>
              <a:gd name="adj" fmla="val 17623"/>
            </a:avLst>
          </a:prstGeom>
          <a:solidFill>
            <a:srgbClr val="660066"/>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mj-lt"/>
                <a:ea typeface="HGP創英角ｺﾞｼｯｸUB" pitchFamily="50" charset="-128"/>
              </a:rPr>
              <a:t>スイッチ</a:t>
            </a:r>
            <a:endParaRPr lang="ja-JP" altLang="en-US" sz="800" dirty="0">
              <a:solidFill>
                <a:schemeClr val="bg1"/>
              </a:solidFill>
              <a:latin typeface="+mj-lt"/>
              <a:ea typeface="HGP創英角ｺﾞｼｯｸUB" pitchFamily="50" charset="-128"/>
            </a:endParaRPr>
          </a:p>
        </p:txBody>
      </p:sp>
      <p:cxnSp>
        <p:nvCxnSpPr>
          <p:cNvPr id="103" name="カギ線コネクタ 102"/>
          <p:cNvCxnSpPr>
            <a:stCxn id="97" idx="2"/>
            <a:endCxn id="93" idx="0"/>
          </p:cNvCxnSpPr>
          <p:nvPr/>
        </p:nvCxnSpPr>
        <p:spPr bwMode="auto">
          <a:xfrm rot="5400000">
            <a:off x="5424895" y="2425293"/>
            <a:ext cx="353199" cy="2270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カギ線コネクタ 103"/>
          <p:cNvCxnSpPr>
            <a:stCxn id="102" idx="2"/>
            <a:endCxn id="101" idx="0"/>
          </p:cNvCxnSpPr>
          <p:nvPr/>
        </p:nvCxnSpPr>
        <p:spPr bwMode="auto">
          <a:xfrm rot="16200000" flipH="1">
            <a:off x="7634694" y="2423705"/>
            <a:ext cx="353199"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カギ線コネクタ 104"/>
          <p:cNvCxnSpPr>
            <a:stCxn id="97" idx="2"/>
            <a:endCxn id="99" idx="0"/>
          </p:cNvCxnSpPr>
          <p:nvPr/>
        </p:nvCxnSpPr>
        <p:spPr bwMode="auto">
          <a:xfrm rot="16200000" flipH="1">
            <a:off x="5653494" y="2423705"/>
            <a:ext cx="353199"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カギ線コネクタ 105"/>
          <p:cNvCxnSpPr>
            <a:stCxn id="102" idx="2"/>
            <a:endCxn id="96" idx="0"/>
          </p:cNvCxnSpPr>
          <p:nvPr/>
        </p:nvCxnSpPr>
        <p:spPr bwMode="auto">
          <a:xfrm rot="5400000">
            <a:off x="7406095" y="2425293"/>
            <a:ext cx="353199" cy="2270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角丸四角形 106"/>
          <p:cNvSpPr/>
          <p:nvPr/>
        </p:nvSpPr>
        <p:spPr bwMode="auto">
          <a:xfrm>
            <a:off x="6324600" y="2133600"/>
            <a:ext cx="762000" cy="228600"/>
          </a:xfrm>
          <a:prstGeom prst="roundRect">
            <a:avLst>
              <a:gd name="adj" fmla="val 17623"/>
            </a:avLst>
          </a:prstGeom>
          <a:solidFill>
            <a:srgbClr val="3366FF"/>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mj-lt"/>
                <a:ea typeface="HGP創英角ｺﾞｼｯｸUB" pitchFamily="50" charset="-128"/>
              </a:rPr>
              <a:t>スイッチ</a:t>
            </a:r>
            <a:endParaRPr lang="ja-JP" altLang="en-US" sz="800" dirty="0">
              <a:solidFill>
                <a:schemeClr val="bg1"/>
              </a:solidFill>
              <a:latin typeface="+mj-lt"/>
              <a:ea typeface="HGP創英角ｺﾞｼｯｸUB" pitchFamily="50" charset="-128"/>
            </a:endParaRPr>
          </a:p>
        </p:txBody>
      </p:sp>
      <p:cxnSp>
        <p:nvCxnSpPr>
          <p:cNvPr id="108" name="カギ線コネクタ 107"/>
          <p:cNvCxnSpPr>
            <a:stCxn id="107" idx="2"/>
            <a:endCxn id="94" idx="0"/>
          </p:cNvCxnSpPr>
          <p:nvPr/>
        </p:nvCxnSpPr>
        <p:spPr bwMode="auto">
          <a:xfrm rot="5400000">
            <a:off x="6413486" y="2424128"/>
            <a:ext cx="354042" cy="230186"/>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カギ線コネクタ 109"/>
          <p:cNvCxnSpPr>
            <a:stCxn id="107" idx="2"/>
            <a:endCxn id="100" idx="0"/>
          </p:cNvCxnSpPr>
          <p:nvPr/>
        </p:nvCxnSpPr>
        <p:spPr bwMode="auto">
          <a:xfrm rot="16200000" flipH="1">
            <a:off x="6644094" y="2423705"/>
            <a:ext cx="353199"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テキスト ボックス 110"/>
          <p:cNvSpPr txBox="1"/>
          <p:nvPr/>
        </p:nvSpPr>
        <p:spPr>
          <a:xfrm>
            <a:off x="7394424" y="3200400"/>
            <a:ext cx="612217" cy="276999"/>
          </a:xfrm>
          <a:prstGeom prst="rect">
            <a:avLst/>
          </a:prstGeom>
          <a:noFill/>
        </p:spPr>
        <p:txBody>
          <a:bodyPr wrap="none" rtlCol="0">
            <a:spAutoFit/>
          </a:bodyPr>
          <a:lstStyle/>
          <a:p>
            <a:pPr algn="ctr"/>
            <a:r>
              <a:rPr kumimoji="1" lang="en-US" altLang="ja-JP" dirty="0" smtClean="0">
                <a:solidFill>
                  <a:srgbClr val="660066"/>
                </a:solidFill>
              </a:rPr>
              <a:t>NW03</a:t>
            </a:r>
            <a:endParaRPr kumimoji="1" lang="ja-JP" altLang="en-US" dirty="0">
              <a:solidFill>
                <a:srgbClr val="660066"/>
              </a:solidFill>
            </a:endParaRPr>
          </a:p>
        </p:txBody>
      </p:sp>
      <p:sp>
        <p:nvSpPr>
          <p:cNvPr id="112" name="テキスト ボックス 111"/>
          <p:cNvSpPr txBox="1"/>
          <p:nvPr/>
        </p:nvSpPr>
        <p:spPr>
          <a:xfrm>
            <a:off x="5413223" y="3200400"/>
            <a:ext cx="612217" cy="276999"/>
          </a:xfrm>
          <a:prstGeom prst="rect">
            <a:avLst/>
          </a:prstGeom>
          <a:noFill/>
        </p:spPr>
        <p:txBody>
          <a:bodyPr wrap="none" rtlCol="0">
            <a:spAutoFit/>
          </a:bodyPr>
          <a:lstStyle/>
          <a:p>
            <a:pPr algn="ctr"/>
            <a:r>
              <a:rPr kumimoji="1" lang="en-US" altLang="ja-JP" dirty="0" smtClean="0">
                <a:solidFill>
                  <a:srgbClr val="800000"/>
                </a:solidFill>
              </a:rPr>
              <a:t>NW01</a:t>
            </a:r>
            <a:endParaRPr kumimoji="1" lang="ja-JP" altLang="en-US" dirty="0">
              <a:solidFill>
                <a:srgbClr val="800000"/>
              </a:solidFill>
            </a:endParaRPr>
          </a:p>
        </p:txBody>
      </p:sp>
      <p:sp>
        <p:nvSpPr>
          <p:cNvPr id="113" name="テキスト ボックス 112"/>
          <p:cNvSpPr txBox="1"/>
          <p:nvPr/>
        </p:nvSpPr>
        <p:spPr>
          <a:xfrm>
            <a:off x="6403824" y="3200400"/>
            <a:ext cx="612217" cy="276999"/>
          </a:xfrm>
          <a:prstGeom prst="rect">
            <a:avLst/>
          </a:prstGeom>
          <a:noFill/>
        </p:spPr>
        <p:txBody>
          <a:bodyPr wrap="none" rtlCol="0">
            <a:spAutoFit/>
          </a:bodyPr>
          <a:lstStyle/>
          <a:p>
            <a:pPr algn="ctr"/>
            <a:r>
              <a:rPr kumimoji="1" lang="en-US" altLang="ja-JP" dirty="0" smtClean="0">
                <a:solidFill>
                  <a:srgbClr val="0000FF"/>
                </a:solidFill>
              </a:rPr>
              <a:t>NW02</a:t>
            </a:r>
            <a:endParaRPr kumimoji="1" lang="ja-JP" altLang="en-US" dirty="0">
              <a:solidFill>
                <a:srgbClr val="0000FF"/>
              </a:solidFill>
            </a:endParaRPr>
          </a:p>
        </p:txBody>
      </p:sp>
      <p:sp>
        <p:nvSpPr>
          <p:cNvPr id="128" name="角丸四角形 127"/>
          <p:cNvSpPr/>
          <p:nvPr/>
        </p:nvSpPr>
        <p:spPr bwMode="auto">
          <a:xfrm>
            <a:off x="5334000" y="1752600"/>
            <a:ext cx="762000" cy="228600"/>
          </a:xfrm>
          <a:prstGeom prst="roundRect">
            <a:avLst>
              <a:gd name="adj" fmla="val 17623"/>
            </a:avLst>
          </a:prstGeom>
          <a:solidFill>
            <a:srgbClr val="8000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mj-lt"/>
                <a:ea typeface="HGP創英角ｺﾞｼｯｸUB" pitchFamily="50" charset="-128"/>
              </a:rPr>
              <a:t>負荷分散</a:t>
            </a:r>
            <a:endParaRPr lang="ja-JP" altLang="en-US" sz="800" dirty="0">
              <a:solidFill>
                <a:schemeClr val="bg1"/>
              </a:solidFill>
              <a:latin typeface="+mj-lt"/>
              <a:ea typeface="HGP創英角ｺﾞｼｯｸUB" pitchFamily="50" charset="-128"/>
            </a:endParaRPr>
          </a:p>
        </p:txBody>
      </p:sp>
      <p:sp>
        <p:nvSpPr>
          <p:cNvPr id="129" name="角丸四角形 128"/>
          <p:cNvSpPr/>
          <p:nvPr/>
        </p:nvSpPr>
        <p:spPr bwMode="auto">
          <a:xfrm>
            <a:off x="7315200" y="1752600"/>
            <a:ext cx="762000" cy="228600"/>
          </a:xfrm>
          <a:prstGeom prst="roundRect">
            <a:avLst>
              <a:gd name="adj" fmla="val 17623"/>
            </a:avLst>
          </a:prstGeom>
          <a:solidFill>
            <a:srgbClr val="660066"/>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mj-lt"/>
                <a:ea typeface="HGP創英角ｺﾞｼｯｸUB" pitchFamily="50" charset="-128"/>
              </a:rPr>
              <a:t>ルーター</a:t>
            </a:r>
            <a:endParaRPr lang="ja-JP" altLang="en-US" sz="800" dirty="0">
              <a:solidFill>
                <a:schemeClr val="bg1"/>
              </a:solidFill>
              <a:latin typeface="+mj-lt"/>
              <a:ea typeface="HGP創英角ｺﾞｼｯｸUB" pitchFamily="50" charset="-128"/>
            </a:endParaRPr>
          </a:p>
        </p:txBody>
      </p:sp>
      <p:sp>
        <p:nvSpPr>
          <p:cNvPr id="130" name="角丸四角形 129"/>
          <p:cNvSpPr/>
          <p:nvPr/>
        </p:nvSpPr>
        <p:spPr bwMode="auto">
          <a:xfrm>
            <a:off x="6324600" y="1752600"/>
            <a:ext cx="762000" cy="228600"/>
          </a:xfrm>
          <a:prstGeom prst="roundRect">
            <a:avLst>
              <a:gd name="adj" fmla="val 17623"/>
            </a:avLst>
          </a:prstGeom>
          <a:solidFill>
            <a:srgbClr val="3366FF"/>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800" dirty="0" smtClean="0">
                <a:solidFill>
                  <a:schemeClr val="bg1"/>
                </a:solidFill>
                <a:latin typeface="+mj-lt"/>
                <a:ea typeface="HGP創英角ｺﾞｼｯｸUB" pitchFamily="50" charset="-128"/>
              </a:rPr>
              <a:t>FW</a:t>
            </a:r>
            <a:endParaRPr lang="ja-JP" altLang="en-US" sz="800" dirty="0">
              <a:solidFill>
                <a:schemeClr val="bg1"/>
              </a:solidFill>
              <a:latin typeface="+mj-lt"/>
              <a:ea typeface="HGP創英角ｺﾞｼｯｸUB" pitchFamily="50" charset="-128"/>
            </a:endParaRPr>
          </a:p>
        </p:txBody>
      </p:sp>
      <p:cxnSp>
        <p:nvCxnSpPr>
          <p:cNvPr id="245" name="直線コネクタ 244"/>
          <p:cNvCxnSpPr>
            <a:stCxn id="128" idx="2"/>
            <a:endCxn id="97" idx="0"/>
          </p:cNvCxnSpPr>
          <p:nvPr/>
        </p:nvCxnSpPr>
        <p:spPr bwMode="auto">
          <a:xfrm>
            <a:off x="5715000" y="1981200"/>
            <a:ext cx="0" cy="15240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コネクタ 139"/>
          <p:cNvCxnSpPr>
            <a:stCxn id="130" idx="2"/>
            <a:endCxn id="107" idx="0"/>
          </p:cNvCxnSpPr>
          <p:nvPr/>
        </p:nvCxnSpPr>
        <p:spPr bwMode="auto">
          <a:xfrm>
            <a:off x="6705600" y="1981200"/>
            <a:ext cx="0" cy="15240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コネクタ 140"/>
          <p:cNvCxnSpPr>
            <a:stCxn id="129" idx="2"/>
            <a:endCxn id="102" idx="0"/>
          </p:cNvCxnSpPr>
          <p:nvPr/>
        </p:nvCxnSpPr>
        <p:spPr bwMode="auto">
          <a:xfrm>
            <a:off x="7696200" y="1981200"/>
            <a:ext cx="0" cy="15240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1" name="上矢印 250"/>
          <p:cNvSpPr/>
          <p:nvPr/>
        </p:nvSpPr>
        <p:spPr bwMode="auto">
          <a:xfrm>
            <a:off x="2209800" y="3505200"/>
            <a:ext cx="457200" cy="228600"/>
          </a:xfrm>
          <a:prstGeom prst="upArrow">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上矢印 142"/>
          <p:cNvSpPr/>
          <p:nvPr/>
        </p:nvSpPr>
        <p:spPr bwMode="auto">
          <a:xfrm>
            <a:off x="6477000" y="3505200"/>
            <a:ext cx="457200" cy="228600"/>
          </a:xfrm>
          <a:prstGeom prst="upArrow">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2" name="六角形 251"/>
          <p:cNvSpPr/>
          <p:nvPr/>
        </p:nvSpPr>
        <p:spPr bwMode="auto">
          <a:xfrm>
            <a:off x="4038600" y="4191000"/>
            <a:ext cx="1066800" cy="228600"/>
          </a:xfrm>
          <a:prstGeom prst="hexagon">
            <a:avLst/>
          </a:prstGeom>
          <a:solidFill>
            <a:schemeClr val="tx1">
              <a:lumMod val="65000"/>
              <a:lumOff val="3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物理構成</a:t>
            </a:r>
          </a:p>
        </p:txBody>
      </p:sp>
      <p:sp>
        <p:nvSpPr>
          <p:cNvPr id="154" name="六角形 153"/>
          <p:cNvSpPr/>
          <p:nvPr/>
        </p:nvSpPr>
        <p:spPr bwMode="auto">
          <a:xfrm>
            <a:off x="4038600" y="5181600"/>
            <a:ext cx="1066800" cy="228600"/>
          </a:xfrm>
          <a:prstGeom prst="hexagon">
            <a:avLst/>
          </a:prstGeom>
          <a:solidFill>
            <a:srgbClr val="9966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接続</a:t>
            </a:r>
          </a:p>
        </p:txBody>
      </p:sp>
      <p:sp>
        <p:nvSpPr>
          <p:cNvPr id="157" name="六角形 156"/>
          <p:cNvSpPr/>
          <p:nvPr/>
        </p:nvSpPr>
        <p:spPr bwMode="auto">
          <a:xfrm>
            <a:off x="4038600" y="5486400"/>
            <a:ext cx="1066800" cy="228600"/>
          </a:xfrm>
          <a:prstGeom prst="hexagon">
            <a:avLst/>
          </a:prstGeom>
          <a:solidFill>
            <a:srgbClr val="9966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err="1" smtClean="0">
                <a:ln>
                  <a:noFill/>
                </a:ln>
                <a:solidFill>
                  <a:srgbClr val="FFFFFF"/>
                </a:solidFill>
                <a:effectLst/>
                <a:latin typeface="Arial" charset="0"/>
                <a:ea typeface="HG丸ｺﾞｼｯｸM-PRO" pitchFamily="50" charset="-128"/>
              </a:rPr>
              <a:t>QoS</a:t>
            </a:r>
            <a:endParaRPr kumimoji="0" lang="ja-JP" altLang="en-US"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58" name="六角形 157"/>
          <p:cNvSpPr/>
          <p:nvPr/>
        </p:nvSpPr>
        <p:spPr bwMode="auto">
          <a:xfrm>
            <a:off x="4038600" y="5791200"/>
            <a:ext cx="1066800" cy="228600"/>
          </a:xfrm>
          <a:prstGeom prst="hexagon">
            <a:avLst/>
          </a:prstGeom>
          <a:solidFill>
            <a:srgbClr val="9966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機能</a:t>
            </a:r>
          </a:p>
        </p:txBody>
      </p:sp>
      <p:sp>
        <p:nvSpPr>
          <p:cNvPr id="159" name="六角形 158"/>
          <p:cNvSpPr/>
          <p:nvPr/>
        </p:nvSpPr>
        <p:spPr bwMode="auto">
          <a:xfrm>
            <a:off x="4038600" y="6096000"/>
            <a:ext cx="1066800" cy="228600"/>
          </a:xfrm>
          <a:prstGeom prst="hexagon">
            <a:avLst/>
          </a:prstGeom>
          <a:solidFill>
            <a:srgbClr val="9966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制御</a:t>
            </a:r>
          </a:p>
        </p:txBody>
      </p:sp>
      <p:sp>
        <p:nvSpPr>
          <p:cNvPr id="160" name="六角形 159"/>
          <p:cNvSpPr/>
          <p:nvPr/>
        </p:nvSpPr>
        <p:spPr bwMode="auto">
          <a:xfrm>
            <a:off x="4038600" y="2286000"/>
            <a:ext cx="1066800" cy="228600"/>
          </a:xfrm>
          <a:prstGeom prst="hexagon">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論理構成</a:t>
            </a:r>
          </a:p>
        </p:txBody>
      </p:sp>
      <p:sp>
        <p:nvSpPr>
          <p:cNvPr id="253" name="角丸四角形 252"/>
          <p:cNvSpPr/>
          <p:nvPr/>
        </p:nvSpPr>
        <p:spPr bwMode="auto">
          <a:xfrm>
            <a:off x="990600" y="5181600"/>
            <a:ext cx="2971800" cy="2286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論理的接続構成</a:t>
            </a:r>
          </a:p>
        </p:txBody>
      </p:sp>
      <p:sp>
        <p:nvSpPr>
          <p:cNvPr id="161" name="角丸四角形 160"/>
          <p:cNvSpPr/>
          <p:nvPr/>
        </p:nvSpPr>
        <p:spPr bwMode="auto">
          <a:xfrm>
            <a:off x="990600" y="5486400"/>
            <a:ext cx="2971800" cy="228600"/>
          </a:xfrm>
          <a:prstGeom prst="roundRect">
            <a:avLst>
              <a:gd name="adj" fmla="val 5000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パケットの種類に応じた優先順位</a:t>
            </a:r>
          </a:p>
        </p:txBody>
      </p:sp>
      <p:sp>
        <p:nvSpPr>
          <p:cNvPr id="162" name="角丸四角形 161"/>
          <p:cNvSpPr/>
          <p:nvPr/>
        </p:nvSpPr>
        <p:spPr bwMode="auto">
          <a:xfrm>
            <a:off x="990600" y="5791200"/>
            <a:ext cx="2971800" cy="228600"/>
          </a:xfrm>
          <a:prstGeom prst="roundRect">
            <a:avLst>
              <a:gd name="adj" fmla="val 5000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dirty="0" smtClean="0">
                <a:solidFill>
                  <a:srgbClr val="FFFFFF"/>
                </a:solidFill>
                <a:latin typeface="HG丸ｺﾞｼｯｸM-PRO"/>
                <a:ea typeface="HG丸ｺﾞｼｯｸM-PRO"/>
                <a:cs typeface="HG丸ｺﾞｼｯｸM-PRO"/>
              </a:rPr>
              <a:t>機器ごとに単一の機能</a:t>
            </a:r>
            <a:endPar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endParaRPr>
          </a:p>
        </p:txBody>
      </p:sp>
      <p:sp>
        <p:nvSpPr>
          <p:cNvPr id="163" name="角丸四角形 162"/>
          <p:cNvSpPr/>
          <p:nvPr/>
        </p:nvSpPr>
        <p:spPr bwMode="auto">
          <a:xfrm>
            <a:off x="990600" y="6096000"/>
            <a:ext cx="2971800" cy="228600"/>
          </a:xfrm>
          <a:prstGeom prst="roundRect">
            <a:avLst>
              <a:gd name="adj" fmla="val 5000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機器ごとに個別・手動制御</a:t>
            </a:r>
          </a:p>
        </p:txBody>
      </p:sp>
      <p:sp>
        <p:nvSpPr>
          <p:cNvPr id="164" name="角丸四角形 163"/>
          <p:cNvSpPr/>
          <p:nvPr/>
        </p:nvSpPr>
        <p:spPr bwMode="auto">
          <a:xfrm>
            <a:off x="5181600" y="5181600"/>
            <a:ext cx="2971800" cy="2286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論理的接続構成</a:t>
            </a:r>
          </a:p>
        </p:txBody>
      </p:sp>
      <p:sp>
        <p:nvSpPr>
          <p:cNvPr id="165" name="角丸四角形 164"/>
          <p:cNvSpPr/>
          <p:nvPr/>
        </p:nvSpPr>
        <p:spPr bwMode="auto">
          <a:xfrm>
            <a:off x="5181600" y="5486400"/>
            <a:ext cx="2971800" cy="2286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構成や帯域など広範に設定</a:t>
            </a:r>
          </a:p>
        </p:txBody>
      </p:sp>
      <p:sp>
        <p:nvSpPr>
          <p:cNvPr id="166" name="角丸四角形 165"/>
          <p:cNvSpPr/>
          <p:nvPr/>
        </p:nvSpPr>
        <p:spPr bwMode="auto">
          <a:xfrm>
            <a:off x="5181600" y="5791200"/>
            <a:ext cx="2971800" cy="2286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機器に様々な機能設定・動的に変更</a:t>
            </a:r>
          </a:p>
        </p:txBody>
      </p:sp>
      <p:sp>
        <p:nvSpPr>
          <p:cNvPr id="167" name="角丸四角形 166"/>
          <p:cNvSpPr/>
          <p:nvPr/>
        </p:nvSpPr>
        <p:spPr bwMode="auto">
          <a:xfrm>
            <a:off x="5181600" y="6096000"/>
            <a:ext cx="2971800" cy="2286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rgbClr val="FFFFFF"/>
                </a:solidFill>
                <a:effectLst/>
                <a:latin typeface="HG丸ｺﾞｼｯｸM-PRO"/>
                <a:ea typeface="HG丸ｺﾞｼｯｸM-PRO"/>
                <a:cs typeface="HG丸ｺﾞｼｯｸM-PRO"/>
              </a:rPr>
              <a:t>機器全体を集中制御・</a:t>
            </a:r>
            <a:r>
              <a:rPr kumimoji="0" lang="en-US" altLang="ja-JP" sz="1100" b="0" i="0" u="none" strike="noStrike" cap="none" normalizeH="0" baseline="0" dirty="0" smtClean="0">
                <a:ln>
                  <a:noFill/>
                </a:ln>
                <a:solidFill>
                  <a:srgbClr val="FFFFFF"/>
                </a:solidFill>
                <a:effectLst/>
                <a:latin typeface="HG丸ｺﾞｼｯｸM-PRO"/>
                <a:ea typeface="HG丸ｺﾞｼｯｸM-PRO"/>
                <a:cs typeface="HG丸ｺﾞｼｯｸM-PRO"/>
              </a:rPr>
              <a:t>API</a:t>
            </a:r>
            <a:r>
              <a:rPr kumimoji="0" lang="ja-JP" altLang="en-US" sz="1100" b="0" i="0" u="none" strike="noStrike" cap="none" normalizeH="0" baseline="0" dirty="0" smtClean="0">
                <a:ln>
                  <a:noFill/>
                </a:ln>
                <a:solidFill>
                  <a:srgbClr val="FFFFFF"/>
                </a:solidFill>
                <a:effectLst/>
                <a:latin typeface="HG丸ｺﾞｼｯｸM-PRO"/>
                <a:ea typeface="HG丸ｺﾞｼｯｸM-PRO"/>
                <a:cs typeface="HG丸ｺﾞｼｯｸM-PRO"/>
              </a:rPr>
              <a:t>経由で制御可能</a:t>
            </a:r>
          </a:p>
        </p:txBody>
      </p:sp>
      <p:sp>
        <p:nvSpPr>
          <p:cNvPr id="168" name="テキスト ボックス 167"/>
          <p:cNvSpPr txBox="1"/>
          <p:nvPr/>
        </p:nvSpPr>
        <p:spPr>
          <a:xfrm>
            <a:off x="5433458" y="914400"/>
            <a:ext cx="2544286" cy="538609"/>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ネットワークの仮想化</a:t>
            </a:r>
            <a:endParaRPr kumimoji="1" lang="en-US" altLang="ja-JP" sz="1400" dirty="0" smtClean="0">
              <a:solidFill>
                <a:srgbClr val="0000CC"/>
              </a:solidFill>
              <a:latin typeface="Arial"/>
              <a:ea typeface="HGP創英角ｺﾞｼｯｸUB" pitchFamily="50" charset="-128"/>
              <a:cs typeface="Arial"/>
            </a:endParaRPr>
          </a:p>
          <a:p>
            <a:pPr algn="ctr">
              <a:spcBef>
                <a:spcPts val="0"/>
              </a:spcBef>
            </a:pPr>
            <a:r>
              <a:rPr kumimoji="1" lang="ja-JP" altLang="en-US" sz="1100" dirty="0" smtClean="0">
                <a:solidFill>
                  <a:srgbClr val="0000CC"/>
                </a:solidFill>
                <a:latin typeface="Arial"/>
                <a:ea typeface="HGP創英角ｺﾞｼｯｸUB" pitchFamily="50" charset="-128"/>
                <a:cs typeface="Arial"/>
              </a:rPr>
              <a:t>（</a:t>
            </a:r>
            <a:r>
              <a:rPr kumimoji="1" lang="en-US" altLang="ja-JP" sz="1100" dirty="0" smtClean="0">
                <a:solidFill>
                  <a:srgbClr val="0000CC"/>
                </a:solidFill>
                <a:latin typeface="Arial"/>
                <a:ea typeface="HGP創英角ｺﾞｼｯｸUB" pitchFamily="50" charset="-128"/>
                <a:cs typeface="Arial"/>
              </a:rPr>
              <a:t>SDN: Software</a:t>
            </a:r>
            <a:r>
              <a:rPr kumimoji="1" lang="en-US" altLang="ja-JP" sz="1100" dirty="0" smtClean="0">
                <a:solidFill>
                  <a:srgbClr val="0000CC"/>
                </a:solidFill>
                <a:latin typeface="Arial"/>
                <a:ea typeface="HGP創英角ｺﾞｼｯｸUB" pitchFamily="50" charset="-128"/>
                <a:cs typeface="Arial"/>
              </a:rPr>
              <a:t>-Defined </a:t>
            </a:r>
            <a:r>
              <a:rPr kumimoji="1" lang="en-US" altLang="ja-JP" sz="1100" dirty="0" smtClean="0">
                <a:solidFill>
                  <a:srgbClr val="0000CC"/>
                </a:solidFill>
                <a:latin typeface="Arial"/>
                <a:ea typeface="HGP創英角ｺﾞｼｯｸUB" pitchFamily="50" charset="-128"/>
                <a:cs typeface="Arial"/>
              </a:rPr>
              <a:t>Networking</a:t>
            </a:r>
            <a:r>
              <a:rPr kumimoji="1" lang="ja-JP" altLang="en-US" sz="1100" dirty="0" smtClean="0">
                <a:solidFill>
                  <a:srgbClr val="0000CC"/>
                </a:solidFill>
                <a:latin typeface="Arial"/>
                <a:ea typeface="HGP創英角ｺﾞｼｯｸUB" pitchFamily="50" charset="-128"/>
                <a:cs typeface="Arial"/>
              </a:rPr>
              <a:t>）</a:t>
            </a:r>
            <a:endParaRPr kumimoji="1" lang="ja-JP" altLang="en-US" sz="1100" dirty="0">
              <a:solidFill>
                <a:srgbClr val="0000CC"/>
              </a:solidFill>
              <a:latin typeface="Arial"/>
              <a:ea typeface="HGP創英角ｺﾞｼｯｸUB" pitchFamily="50" charset="-128"/>
              <a:cs typeface="Arial"/>
            </a:endParaRPr>
          </a:p>
        </p:txBody>
      </p:sp>
    </p:spTree>
    <p:extLst>
      <p:ext uri="{BB962C8B-B14F-4D97-AF65-F5344CB8AC3E}">
        <p14:creationId xmlns:p14="http://schemas.microsoft.com/office/powerpoint/2010/main" val="1973227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2135187" y="4495800"/>
            <a:ext cx="762000" cy="304800"/>
            <a:chOff x="2094894" y="4267200"/>
            <a:chExt cx="762000" cy="304800"/>
          </a:xfrm>
        </p:grpSpPr>
        <p:pic>
          <p:nvPicPr>
            <p:cNvPr id="1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4894" y="42672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テキスト ボックス 116"/>
            <p:cNvSpPr txBox="1"/>
            <p:nvPr/>
          </p:nvSpPr>
          <p:spPr>
            <a:xfrm>
              <a:off x="2132388" y="4267200"/>
              <a:ext cx="686406" cy="253916"/>
            </a:xfrm>
            <a:prstGeom prst="rect">
              <a:avLst/>
            </a:prstGeom>
            <a:noFill/>
          </p:spPr>
          <p:txBody>
            <a:bodyPr wrap="none" rtlCol="0">
              <a:spAutoFit/>
            </a:bodyPr>
            <a:lstStyle/>
            <a:p>
              <a:pPr algn="ctr"/>
              <a:r>
                <a:rPr kumimoji="1" lang="ja-JP" altLang="en-US" sz="1050" dirty="0" smtClean="0">
                  <a:solidFill>
                    <a:schemeClr val="bg1"/>
                  </a:solidFill>
                  <a:latin typeface="Arial" pitchFamily="34" charset="0"/>
                  <a:ea typeface="HGP創英角ｺﾞｼｯｸUB" pitchFamily="50" charset="-128"/>
                  <a:cs typeface="Arial" pitchFamily="34" charset="0"/>
                </a:rPr>
                <a:t>物理</a:t>
              </a:r>
              <a:r>
                <a:rPr kumimoji="1" lang="en-US" altLang="ja-JP" sz="1050" dirty="0" smtClean="0">
                  <a:solidFill>
                    <a:schemeClr val="bg1"/>
                  </a:solidFill>
                  <a:latin typeface="Arial" pitchFamily="34" charset="0"/>
                  <a:ea typeface="HGP創英角ｺﾞｼｯｸUB" pitchFamily="50" charset="-128"/>
                  <a:cs typeface="Arial" pitchFamily="34" charset="0"/>
                </a:rPr>
                <a:t>NIC</a:t>
              </a:r>
              <a:endParaRPr kumimoji="1" lang="ja-JP" altLang="en-US" sz="1050" dirty="0">
                <a:solidFill>
                  <a:schemeClr val="bg1"/>
                </a:solidFill>
                <a:latin typeface="Arial" pitchFamily="34" charset="0"/>
                <a:ea typeface="HGP創英角ｺﾞｼｯｸUB" pitchFamily="50" charset="-128"/>
                <a:cs typeface="Arial" pitchFamily="34" charset="0"/>
              </a:endParaRPr>
            </a:p>
          </p:txBody>
        </p:sp>
      </p:grpSp>
      <p:sp>
        <p:nvSpPr>
          <p:cNvPr id="13" name="正方形/長方形 12"/>
          <p:cNvSpPr/>
          <p:nvPr/>
        </p:nvSpPr>
        <p:spPr bwMode="auto">
          <a:xfrm>
            <a:off x="765175" y="1352490"/>
            <a:ext cx="3502025" cy="3143310"/>
          </a:xfrm>
          <a:prstGeom prst="rect">
            <a:avLst/>
          </a:prstGeom>
          <a:solidFill>
            <a:srgbClr val="FFFFCC"/>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0" y="28956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0834" name="Rectangle 2"/>
          <p:cNvSpPr>
            <a:spLocks noGrp="1" noChangeArrowheads="1"/>
          </p:cNvSpPr>
          <p:nvPr>
            <p:ph type="title"/>
          </p:nvPr>
        </p:nvSpPr>
        <p:spPr/>
        <p:txBody>
          <a:bodyPr/>
          <a:lstStyle/>
          <a:p>
            <a:r>
              <a:rPr lang="ja-JP" altLang="en-US" dirty="0" smtClean="0">
                <a:ea typeface="ＭＳ Ｐゴシック" pitchFamily="50" charset="-128"/>
              </a:rPr>
              <a:t>サーバー</a:t>
            </a:r>
            <a:r>
              <a:rPr lang="ja-JP" altLang="en-US" dirty="0" smtClean="0">
                <a:ea typeface="ＭＳ Ｐゴシック" pitchFamily="50" charset="-128"/>
              </a:rPr>
              <a:t>の仮想化とネットワークの関係</a:t>
            </a:r>
            <a:endParaRPr lang="ja-JP" altLang="en-US"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正方形/長方形 6"/>
          <p:cNvSpPr/>
          <p:nvPr/>
        </p:nvSpPr>
        <p:spPr bwMode="auto">
          <a:xfrm>
            <a:off x="990600" y="1981200"/>
            <a:ext cx="990600" cy="457200"/>
          </a:xfrm>
          <a:prstGeom prst="rect">
            <a:avLst/>
          </a:prstGeom>
          <a:solidFill>
            <a:srgbClr val="00B050"/>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アプリ</a:t>
            </a:r>
          </a:p>
        </p:txBody>
      </p:sp>
      <p:sp>
        <p:nvSpPr>
          <p:cNvPr id="95" name="正方形/長方形 94"/>
          <p:cNvSpPr/>
          <p:nvPr/>
        </p:nvSpPr>
        <p:spPr bwMode="auto">
          <a:xfrm>
            <a:off x="990600" y="2438400"/>
            <a:ext cx="990600" cy="457200"/>
          </a:xfrm>
          <a:prstGeom prst="rect">
            <a:avLst/>
          </a:prstGeom>
          <a:solidFill>
            <a:schemeClr val="accent2">
              <a:lumMod val="60000"/>
              <a:lumOff val="40000"/>
            </a:schemeClr>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OS</a:t>
            </a:r>
            <a:endPar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endParaRPr>
          </a:p>
        </p:txBody>
      </p:sp>
      <p:sp>
        <p:nvSpPr>
          <p:cNvPr id="9" name="テキスト ボックス 8"/>
          <p:cNvSpPr txBox="1"/>
          <p:nvPr/>
        </p:nvSpPr>
        <p:spPr>
          <a:xfrm>
            <a:off x="1142394" y="2895600"/>
            <a:ext cx="686406" cy="253916"/>
          </a:xfrm>
          <a:prstGeom prst="rect">
            <a:avLst/>
          </a:prstGeom>
          <a:noFill/>
        </p:spPr>
        <p:txBody>
          <a:bodyPr wrap="none" rtlCol="0">
            <a:spAutoFit/>
          </a:bodyPr>
          <a:lstStyle/>
          <a:p>
            <a:pPr algn="ctr"/>
            <a:r>
              <a:rPr kumimoji="1" lang="ja-JP" altLang="en-US" sz="1050" dirty="0" smtClean="0">
                <a:solidFill>
                  <a:schemeClr val="bg1"/>
                </a:solidFill>
                <a:latin typeface="Arial" pitchFamily="34" charset="0"/>
                <a:ea typeface="HGP創英角ｺﾞｼｯｸUB" pitchFamily="50" charset="-128"/>
                <a:cs typeface="Arial" pitchFamily="34" charset="0"/>
              </a:rPr>
              <a:t>仮想</a:t>
            </a:r>
            <a:r>
              <a:rPr kumimoji="1" lang="en-US" altLang="ja-JP" sz="1050" dirty="0" smtClean="0">
                <a:solidFill>
                  <a:schemeClr val="bg1"/>
                </a:solidFill>
                <a:latin typeface="Arial" pitchFamily="34" charset="0"/>
                <a:ea typeface="HGP創英角ｺﾞｼｯｸUB" pitchFamily="50" charset="-128"/>
                <a:cs typeface="Arial" pitchFamily="34" charset="0"/>
              </a:rPr>
              <a:t>NIC</a:t>
            </a:r>
            <a:endParaRPr kumimoji="1" lang="ja-JP" altLang="en-US" sz="1050" dirty="0">
              <a:solidFill>
                <a:schemeClr val="bg1"/>
              </a:solidFill>
              <a:latin typeface="Arial" pitchFamily="34" charset="0"/>
              <a:ea typeface="HGP創英角ｺﾞｼｯｸUB" pitchFamily="50" charset="-128"/>
              <a:cs typeface="Arial" pitchFamily="34" charset="0"/>
            </a:endParaRPr>
          </a:p>
        </p:txBody>
      </p:sp>
      <p:pic>
        <p:nvPicPr>
          <p:cNvPr id="10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8956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正方形/長方形 105"/>
          <p:cNvSpPr/>
          <p:nvPr/>
        </p:nvSpPr>
        <p:spPr bwMode="auto">
          <a:xfrm>
            <a:off x="2019300" y="1981200"/>
            <a:ext cx="990600" cy="457200"/>
          </a:xfrm>
          <a:prstGeom prst="rect">
            <a:avLst/>
          </a:prstGeom>
          <a:solidFill>
            <a:srgbClr val="00B050"/>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アプリ</a:t>
            </a:r>
          </a:p>
        </p:txBody>
      </p:sp>
      <p:sp>
        <p:nvSpPr>
          <p:cNvPr id="107" name="正方形/長方形 106"/>
          <p:cNvSpPr/>
          <p:nvPr/>
        </p:nvSpPr>
        <p:spPr bwMode="auto">
          <a:xfrm>
            <a:off x="2019300" y="2438400"/>
            <a:ext cx="990600" cy="457200"/>
          </a:xfrm>
          <a:prstGeom prst="rect">
            <a:avLst/>
          </a:prstGeom>
          <a:solidFill>
            <a:schemeClr val="accent2">
              <a:lumMod val="60000"/>
              <a:lumOff val="40000"/>
            </a:schemeClr>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OS</a:t>
            </a:r>
            <a:endPar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endParaRPr>
          </a:p>
        </p:txBody>
      </p:sp>
      <p:sp>
        <p:nvSpPr>
          <p:cNvPr id="109" name="テキスト ボックス 108"/>
          <p:cNvSpPr txBox="1"/>
          <p:nvPr/>
        </p:nvSpPr>
        <p:spPr>
          <a:xfrm>
            <a:off x="2171094" y="2895600"/>
            <a:ext cx="686406" cy="253916"/>
          </a:xfrm>
          <a:prstGeom prst="rect">
            <a:avLst/>
          </a:prstGeom>
          <a:noFill/>
        </p:spPr>
        <p:txBody>
          <a:bodyPr wrap="none" rtlCol="0">
            <a:spAutoFit/>
          </a:bodyPr>
          <a:lstStyle/>
          <a:p>
            <a:pPr algn="ctr"/>
            <a:r>
              <a:rPr kumimoji="1" lang="ja-JP" altLang="en-US" sz="1050" dirty="0" smtClean="0">
                <a:solidFill>
                  <a:schemeClr val="bg1"/>
                </a:solidFill>
                <a:latin typeface="Arial" pitchFamily="34" charset="0"/>
                <a:ea typeface="HGP創英角ｺﾞｼｯｸUB" pitchFamily="50" charset="-128"/>
                <a:cs typeface="Arial" pitchFamily="34" charset="0"/>
              </a:rPr>
              <a:t>仮想</a:t>
            </a:r>
            <a:r>
              <a:rPr kumimoji="1" lang="en-US" altLang="ja-JP" sz="1050" dirty="0" smtClean="0">
                <a:solidFill>
                  <a:schemeClr val="bg1"/>
                </a:solidFill>
                <a:latin typeface="Arial" pitchFamily="34" charset="0"/>
                <a:ea typeface="HGP創英角ｺﾞｼｯｸUB" pitchFamily="50" charset="-128"/>
                <a:cs typeface="Arial" pitchFamily="34" charset="0"/>
              </a:rPr>
              <a:t>NIC</a:t>
            </a:r>
            <a:endParaRPr kumimoji="1" lang="ja-JP" altLang="en-US" sz="1050" dirty="0">
              <a:solidFill>
                <a:schemeClr val="bg1"/>
              </a:solidFill>
              <a:latin typeface="Arial" pitchFamily="34" charset="0"/>
              <a:ea typeface="HGP創英角ｺﾞｼｯｸUB" pitchFamily="50" charset="-128"/>
              <a:cs typeface="Arial" pitchFamily="34" charset="0"/>
            </a:endParaRPr>
          </a:p>
        </p:txBody>
      </p:sp>
      <p:pic>
        <p:nvPicPr>
          <p:cNvPr id="1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9600" y="28956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正方形/長方形 110"/>
          <p:cNvSpPr/>
          <p:nvPr/>
        </p:nvSpPr>
        <p:spPr bwMode="auto">
          <a:xfrm>
            <a:off x="3035300" y="1981200"/>
            <a:ext cx="990600" cy="457200"/>
          </a:xfrm>
          <a:prstGeom prst="rect">
            <a:avLst/>
          </a:prstGeom>
          <a:solidFill>
            <a:srgbClr val="00B050"/>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アプリ</a:t>
            </a:r>
          </a:p>
        </p:txBody>
      </p:sp>
      <p:sp>
        <p:nvSpPr>
          <p:cNvPr id="112" name="正方形/長方形 111"/>
          <p:cNvSpPr/>
          <p:nvPr/>
        </p:nvSpPr>
        <p:spPr bwMode="auto">
          <a:xfrm>
            <a:off x="3035300" y="2438400"/>
            <a:ext cx="990600" cy="457200"/>
          </a:xfrm>
          <a:prstGeom prst="rect">
            <a:avLst/>
          </a:prstGeom>
          <a:solidFill>
            <a:schemeClr val="accent2">
              <a:lumMod val="60000"/>
              <a:lumOff val="40000"/>
            </a:schemeClr>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OS</a:t>
            </a:r>
            <a:endPar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endParaRPr>
          </a:p>
        </p:txBody>
      </p:sp>
      <p:sp>
        <p:nvSpPr>
          <p:cNvPr id="113" name="テキスト ボックス 112"/>
          <p:cNvSpPr txBox="1"/>
          <p:nvPr/>
        </p:nvSpPr>
        <p:spPr>
          <a:xfrm>
            <a:off x="3187094" y="2895600"/>
            <a:ext cx="686406" cy="253916"/>
          </a:xfrm>
          <a:prstGeom prst="rect">
            <a:avLst/>
          </a:prstGeom>
          <a:noFill/>
        </p:spPr>
        <p:txBody>
          <a:bodyPr wrap="none" rtlCol="0">
            <a:spAutoFit/>
          </a:bodyPr>
          <a:lstStyle/>
          <a:p>
            <a:pPr algn="ctr"/>
            <a:r>
              <a:rPr kumimoji="1" lang="ja-JP" altLang="en-US" sz="1050" dirty="0" smtClean="0">
                <a:solidFill>
                  <a:schemeClr val="bg1"/>
                </a:solidFill>
                <a:latin typeface="Arial" pitchFamily="34" charset="0"/>
                <a:ea typeface="HGP創英角ｺﾞｼｯｸUB" pitchFamily="50" charset="-128"/>
                <a:cs typeface="Arial" pitchFamily="34" charset="0"/>
              </a:rPr>
              <a:t>仮想</a:t>
            </a:r>
            <a:r>
              <a:rPr kumimoji="1" lang="en-US" altLang="ja-JP" sz="1050" dirty="0" smtClean="0">
                <a:solidFill>
                  <a:schemeClr val="bg1"/>
                </a:solidFill>
                <a:latin typeface="Arial" pitchFamily="34" charset="0"/>
                <a:ea typeface="HGP創英角ｺﾞｼｯｸUB" pitchFamily="50" charset="-128"/>
                <a:cs typeface="Arial" pitchFamily="34" charset="0"/>
              </a:rPr>
              <a:t>NIC</a:t>
            </a:r>
            <a:endParaRPr kumimoji="1" lang="ja-JP" altLang="en-US" sz="1050" dirty="0">
              <a:solidFill>
                <a:schemeClr val="bg1"/>
              </a:solidFill>
              <a:latin typeface="Arial" pitchFamily="34" charset="0"/>
              <a:ea typeface="HGP創英角ｺﾞｼｯｸUB" pitchFamily="50" charset="-128"/>
              <a:cs typeface="Arial" pitchFamily="34" charset="0"/>
            </a:endParaRPr>
          </a:p>
        </p:txBody>
      </p:sp>
      <p:sp>
        <p:nvSpPr>
          <p:cNvPr id="10" name="角丸四角形 9"/>
          <p:cNvSpPr/>
          <p:nvPr/>
        </p:nvSpPr>
        <p:spPr bwMode="auto">
          <a:xfrm>
            <a:off x="990600" y="3442901"/>
            <a:ext cx="3035300" cy="900499"/>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1716087" y="3543302"/>
            <a:ext cx="1600200" cy="457200"/>
          </a:xfrm>
          <a:prstGeom prst="rect">
            <a:avLst/>
          </a:prstGeom>
          <a:solidFill>
            <a:schemeClr val="accent2">
              <a:lumMod val="60000"/>
              <a:lumOff val="40000"/>
            </a:schemeClr>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2000" dirty="0" smtClean="0">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仮想スイッチ</a:t>
            </a:r>
            <a:endPar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endParaRPr>
          </a:p>
        </p:txBody>
      </p:sp>
      <p:sp>
        <p:nvSpPr>
          <p:cNvPr id="115" name="正方形/長方形 114"/>
          <p:cNvSpPr/>
          <p:nvPr/>
        </p:nvSpPr>
        <p:spPr bwMode="auto">
          <a:xfrm>
            <a:off x="1708150" y="5092700"/>
            <a:ext cx="1600200" cy="4572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2000" dirty="0" smtClean="0">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物理スイッチ</a:t>
            </a:r>
            <a:endPar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endParaRPr>
          </a:p>
        </p:txBody>
      </p:sp>
      <p:sp>
        <p:nvSpPr>
          <p:cNvPr id="15" name="テキスト ボックス 14"/>
          <p:cNvSpPr txBox="1"/>
          <p:nvPr/>
        </p:nvSpPr>
        <p:spPr>
          <a:xfrm>
            <a:off x="2960893" y="4013201"/>
            <a:ext cx="1000595" cy="276999"/>
          </a:xfrm>
          <a:prstGeom prst="rect">
            <a:avLst/>
          </a:prstGeom>
          <a:noFill/>
        </p:spPr>
        <p:txBody>
          <a:bodyPr wrap="none" rtlCol="0">
            <a:spAutoFit/>
          </a:bodyPr>
          <a:lstStyle/>
          <a:p>
            <a:pPr algn="r"/>
            <a:r>
              <a:rPr kumimoji="1" lang="ja-JP" altLang="en-US" dirty="0" smtClean="0">
                <a:solidFill>
                  <a:schemeClr val="bg1"/>
                </a:solidFill>
                <a:effectLst>
                  <a:glow rad="139700">
                    <a:schemeClr val="accent6">
                      <a:satMod val="175000"/>
                      <a:alpha val="40000"/>
                    </a:schemeClr>
                  </a:glow>
                </a:effectLst>
                <a:latin typeface="HGP創英角ｺﾞｼｯｸUB" pitchFamily="50" charset="-128"/>
                <a:ea typeface="HGP創英角ｺﾞｼｯｸUB" pitchFamily="50" charset="-128"/>
              </a:rPr>
              <a:t>仮想化ソフト</a:t>
            </a:r>
            <a:endParaRPr kumimoji="1" lang="ja-JP" altLang="en-US" dirty="0">
              <a:solidFill>
                <a:schemeClr val="bg1"/>
              </a:solidFill>
              <a:effectLst>
                <a:glow rad="139700">
                  <a:schemeClr val="accent6">
                    <a:satMod val="175000"/>
                    <a:alpha val="40000"/>
                  </a:schemeClr>
                </a:glow>
              </a:effectLst>
              <a:latin typeface="HGP創英角ｺﾞｼｯｸUB" pitchFamily="50" charset="-128"/>
              <a:ea typeface="HGP創英角ｺﾞｼｯｸUB" pitchFamily="50" charset="-128"/>
            </a:endParaRPr>
          </a:p>
        </p:txBody>
      </p:sp>
      <p:sp>
        <p:nvSpPr>
          <p:cNvPr id="16" name="角丸四角形 15"/>
          <p:cNvSpPr/>
          <p:nvPr/>
        </p:nvSpPr>
        <p:spPr bwMode="auto">
          <a:xfrm>
            <a:off x="765175" y="5867400"/>
            <a:ext cx="3502025" cy="685800"/>
          </a:xfrm>
          <a:prstGeom prst="roundRect">
            <a:avLst>
              <a:gd name="adj" fmla="val 50000"/>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altLang="ja-JP" sz="2400" dirty="0" smtClean="0">
                <a:latin typeface="Arial" pitchFamily="34" charset="0"/>
                <a:ea typeface="HGP創英角ｺﾞｼｯｸUB" pitchFamily="50" charset="-128"/>
                <a:cs typeface="Arial" pitchFamily="34" charset="0"/>
              </a:rPr>
              <a:t>LAN</a:t>
            </a:r>
            <a:endParaRPr lang="ja-JP" altLang="en-US" sz="2400" dirty="0" smtClean="0">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lang="ja-JP" altLang="en-US" dirty="0" smtClean="0">
                <a:latin typeface="Arial" pitchFamily="34" charset="0"/>
                <a:ea typeface="HGP創英角ｺﾞｼｯｸUB" pitchFamily="50" charset="-128"/>
                <a:cs typeface="Arial" pitchFamily="34" charset="0"/>
              </a:rPr>
              <a:t>物理</a:t>
            </a:r>
            <a:r>
              <a:rPr lang="ja-JP" altLang="en-US" dirty="0">
                <a:latin typeface="Arial" pitchFamily="34" charset="0"/>
                <a:ea typeface="HGP創英角ｺﾞｼｯｸUB" pitchFamily="50" charset="-128"/>
                <a:cs typeface="Arial" pitchFamily="34" charset="0"/>
              </a:rPr>
              <a:t>ネットワーク</a:t>
            </a:r>
            <a:endParaRPr kumimoji="0" lang="ja-JP" altLang="en-US" sz="1200" b="0" i="0" u="none" strike="noStrike" cap="none" normalizeH="0" baseline="0" dirty="0" smtClean="0">
              <a:ln>
                <a:noFill/>
              </a:ln>
              <a:solidFill>
                <a:srgbClr val="484848"/>
              </a:solidFill>
              <a:effectLst/>
              <a:latin typeface="Arial" pitchFamily="34" charset="0"/>
              <a:ea typeface="HGP創英角ｺﾞｼｯｸUB" pitchFamily="50" charset="-128"/>
              <a:cs typeface="Arial" pitchFamily="34" charset="0"/>
            </a:endParaRPr>
          </a:p>
        </p:txBody>
      </p:sp>
      <p:sp>
        <p:nvSpPr>
          <p:cNvPr id="18" name="テキスト ボックス 17"/>
          <p:cNvSpPr txBox="1"/>
          <p:nvPr/>
        </p:nvSpPr>
        <p:spPr>
          <a:xfrm>
            <a:off x="1834750" y="1352490"/>
            <a:ext cx="1362874" cy="400110"/>
          </a:xfrm>
          <a:prstGeom prst="rect">
            <a:avLst/>
          </a:prstGeom>
          <a:noFill/>
        </p:spPr>
        <p:txBody>
          <a:bodyPr wrap="none" rtlCol="0">
            <a:spAutoFit/>
          </a:bodyPr>
          <a:lstStyle/>
          <a:p>
            <a:pPr algn="ctr"/>
            <a:r>
              <a:rPr kumimoji="1" lang="ja-JP" altLang="en-US" sz="2000" dirty="0" smtClean="0">
                <a:solidFill>
                  <a:srgbClr val="3333FF"/>
                </a:solidFill>
                <a:latin typeface="HGP創英角ｺﾞｼｯｸUB" pitchFamily="50" charset="-128"/>
                <a:ea typeface="HGP創英角ｺﾞｼｯｸUB" pitchFamily="50" charset="-128"/>
              </a:rPr>
              <a:t>物理マシン</a:t>
            </a:r>
            <a:endParaRPr kumimoji="1" lang="ja-JP" altLang="en-US" sz="2000" dirty="0">
              <a:solidFill>
                <a:srgbClr val="3333FF"/>
              </a:solidFill>
              <a:latin typeface="HGP創英角ｺﾞｼｯｸUB" pitchFamily="50" charset="-128"/>
              <a:ea typeface="HGP創英角ｺﾞｼｯｸUB" pitchFamily="50" charset="-128"/>
            </a:endParaRPr>
          </a:p>
        </p:txBody>
      </p:sp>
      <p:sp>
        <p:nvSpPr>
          <p:cNvPr id="124" name="テキスト ボックス 123"/>
          <p:cNvSpPr txBox="1"/>
          <p:nvPr/>
        </p:nvSpPr>
        <p:spPr>
          <a:xfrm>
            <a:off x="1039000" y="1704201"/>
            <a:ext cx="893193" cy="276999"/>
          </a:xfrm>
          <a:prstGeom prst="rect">
            <a:avLst/>
          </a:prstGeom>
          <a:noFill/>
        </p:spPr>
        <p:txBody>
          <a:bodyPr wrap="none" rtlCol="0">
            <a:spAutoFit/>
          </a:bodyPr>
          <a:lstStyle/>
          <a:p>
            <a:pPr algn="ctr"/>
            <a:r>
              <a:rPr kumimoji="1" lang="ja-JP" altLang="en-US" dirty="0" smtClean="0">
                <a:solidFill>
                  <a:srgbClr val="3333FF"/>
                </a:solidFill>
                <a:latin typeface="HGP創英角ｺﾞｼｯｸUB" pitchFamily="50" charset="-128"/>
                <a:ea typeface="HGP創英角ｺﾞｼｯｸUB" pitchFamily="50" charset="-128"/>
              </a:rPr>
              <a:t>仮想マシン</a:t>
            </a:r>
            <a:endParaRPr kumimoji="1" lang="ja-JP" altLang="en-US" dirty="0">
              <a:solidFill>
                <a:srgbClr val="3333FF"/>
              </a:solidFill>
              <a:latin typeface="HGP創英角ｺﾞｼｯｸUB" pitchFamily="50" charset="-128"/>
              <a:ea typeface="HGP創英角ｺﾞｼｯｸUB" pitchFamily="50" charset="-128"/>
            </a:endParaRPr>
          </a:p>
        </p:txBody>
      </p:sp>
      <p:sp>
        <p:nvSpPr>
          <p:cNvPr id="125" name="テキスト ボックス 124"/>
          <p:cNvSpPr txBox="1"/>
          <p:nvPr/>
        </p:nvSpPr>
        <p:spPr>
          <a:xfrm>
            <a:off x="2067700" y="1704200"/>
            <a:ext cx="893193" cy="276999"/>
          </a:xfrm>
          <a:prstGeom prst="rect">
            <a:avLst/>
          </a:prstGeom>
          <a:noFill/>
        </p:spPr>
        <p:txBody>
          <a:bodyPr wrap="none" rtlCol="0">
            <a:spAutoFit/>
          </a:bodyPr>
          <a:lstStyle/>
          <a:p>
            <a:pPr algn="ctr"/>
            <a:r>
              <a:rPr kumimoji="1" lang="ja-JP" altLang="en-US" dirty="0" smtClean="0">
                <a:solidFill>
                  <a:srgbClr val="3333FF"/>
                </a:solidFill>
                <a:latin typeface="HGP創英角ｺﾞｼｯｸUB" pitchFamily="50" charset="-128"/>
                <a:ea typeface="HGP創英角ｺﾞｼｯｸUB" pitchFamily="50" charset="-128"/>
              </a:rPr>
              <a:t>仮想マシン</a:t>
            </a:r>
            <a:endParaRPr kumimoji="1" lang="ja-JP" altLang="en-US" dirty="0">
              <a:solidFill>
                <a:srgbClr val="3333FF"/>
              </a:solidFill>
              <a:latin typeface="HGP創英角ｺﾞｼｯｸUB" pitchFamily="50" charset="-128"/>
              <a:ea typeface="HGP創英角ｺﾞｼｯｸUB" pitchFamily="50" charset="-128"/>
            </a:endParaRPr>
          </a:p>
        </p:txBody>
      </p:sp>
      <p:sp>
        <p:nvSpPr>
          <p:cNvPr id="126" name="テキスト ボックス 125"/>
          <p:cNvSpPr txBox="1"/>
          <p:nvPr/>
        </p:nvSpPr>
        <p:spPr>
          <a:xfrm>
            <a:off x="3083700" y="1704200"/>
            <a:ext cx="893193" cy="276999"/>
          </a:xfrm>
          <a:prstGeom prst="rect">
            <a:avLst/>
          </a:prstGeom>
          <a:noFill/>
        </p:spPr>
        <p:txBody>
          <a:bodyPr wrap="none" rtlCol="0">
            <a:spAutoFit/>
          </a:bodyPr>
          <a:lstStyle/>
          <a:p>
            <a:pPr algn="ctr"/>
            <a:r>
              <a:rPr kumimoji="1" lang="ja-JP" altLang="en-US" dirty="0" smtClean="0">
                <a:solidFill>
                  <a:srgbClr val="3333FF"/>
                </a:solidFill>
                <a:latin typeface="HGP創英角ｺﾞｼｯｸUB" pitchFamily="50" charset="-128"/>
                <a:ea typeface="HGP創英角ｺﾞｼｯｸUB" pitchFamily="50" charset="-128"/>
              </a:rPr>
              <a:t>仮想マシン</a:t>
            </a:r>
            <a:endParaRPr kumimoji="1" lang="ja-JP" altLang="en-US" dirty="0">
              <a:solidFill>
                <a:srgbClr val="3333FF"/>
              </a:solidFill>
              <a:latin typeface="HGP創英角ｺﾞｼｯｸUB" pitchFamily="50" charset="-128"/>
              <a:ea typeface="HGP創英角ｺﾞｼｯｸUB" pitchFamily="50" charset="-128"/>
            </a:endParaRPr>
          </a:p>
        </p:txBody>
      </p:sp>
      <p:cxnSp>
        <p:nvCxnSpPr>
          <p:cNvPr id="20" name="直線コネクタ 19"/>
          <p:cNvCxnSpPr>
            <a:stCxn id="1026" idx="2"/>
            <a:endCxn id="114" idx="0"/>
          </p:cNvCxnSpPr>
          <p:nvPr/>
        </p:nvCxnSpPr>
        <p:spPr bwMode="auto">
          <a:xfrm>
            <a:off x="1485900" y="3200400"/>
            <a:ext cx="1030287" cy="342902"/>
          </a:xfrm>
          <a:prstGeom prst="line">
            <a:avLst/>
          </a:prstGeom>
          <a:solidFill>
            <a:schemeClr val="bg1"/>
          </a:solidFill>
          <a:ln w="3810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コネクタ 129"/>
          <p:cNvCxnSpPr>
            <a:stCxn id="105" idx="2"/>
            <a:endCxn id="114" idx="0"/>
          </p:cNvCxnSpPr>
          <p:nvPr/>
        </p:nvCxnSpPr>
        <p:spPr bwMode="auto">
          <a:xfrm>
            <a:off x="2514600" y="3200400"/>
            <a:ext cx="1587" cy="342902"/>
          </a:xfrm>
          <a:prstGeom prst="line">
            <a:avLst/>
          </a:prstGeom>
          <a:solidFill>
            <a:schemeClr val="bg1"/>
          </a:solidFill>
          <a:ln w="3810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直線コネクタ 132"/>
          <p:cNvCxnSpPr>
            <a:stCxn id="113" idx="2"/>
            <a:endCxn id="114" idx="0"/>
          </p:cNvCxnSpPr>
          <p:nvPr/>
        </p:nvCxnSpPr>
        <p:spPr bwMode="auto">
          <a:xfrm flipH="1">
            <a:off x="2516187" y="3149516"/>
            <a:ext cx="1014110" cy="393786"/>
          </a:xfrm>
          <a:prstGeom prst="line">
            <a:avLst/>
          </a:prstGeom>
          <a:solidFill>
            <a:schemeClr val="bg1"/>
          </a:solidFill>
          <a:ln w="3810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直線コネクタ 136"/>
          <p:cNvCxnSpPr>
            <a:stCxn id="114" idx="2"/>
            <a:endCxn id="13" idx="2"/>
          </p:cNvCxnSpPr>
          <p:nvPr/>
        </p:nvCxnSpPr>
        <p:spPr bwMode="auto">
          <a:xfrm>
            <a:off x="2516187" y="4000502"/>
            <a:ext cx="1" cy="495298"/>
          </a:xfrm>
          <a:prstGeom prst="line">
            <a:avLst/>
          </a:prstGeom>
          <a:solidFill>
            <a:schemeClr val="bg1"/>
          </a:solidFill>
          <a:ln w="3810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コネクタ 138"/>
          <p:cNvCxnSpPr>
            <a:stCxn id="116" idx="2"/>
            <a:endCxn id="115" idx="0"/>
          </p:cNvCxnSpPr>
          <p:nvPr/>
        </p:nvCxnSpPr>
        <p:spPr bwMode="auto">
          <a:xfrm flipH="1">
            <a:off x="2508250" y="4800600"/>
            <a:ext cx="7937" cy="292100"/>
          </a:xfrm>
          <a:prstGeom prst="line">
            <a:avLst/>
          </a:prstGeom>
          <a:solidFill>
            <a:schemeClr val="bg1"/>
          </a:solidFill>
          <a:ln w="3810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直線コネクタ 144"/>
          <p:cNvCxnSpPr>
            <a:stCxn id="115" idx="2"/>
            <a:endCxn id="16" idx="0"/>
          </p:cNvCxnSpPr>
          <p:nvPr/>
        </p:nvCxnSpPr>
        <p:spPr bwMode="auto">
          <a:xfrm>
            <a:off x="2508250" y="5549900"/>
            <a:ext cx="7938" cy="317500"/>
          </a:xfrm>
          <a:prstGeom prst="line">
            <a:avLst/>
          </a:prstGeom>
          <a:solidFill>
            <a:schemeClr val="bg1"/>
          </a:solidFill>
          <a:ln w="3810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テキスト ボックス 49"/>
          <p:cNvSpPr txBox="1"/>
          <p:nvPr/>
        </p:nvSpPr>
        <p:spPr>
          <a:xfrm>
            <a:off x="907411" y="971490"/>
            <a:ext cx="3217547" cy="369332"/>
          </a:xfrm>
          <a:prstGeom prst="rect">
            <a:avLst/>
          </a:prstGeom>
          <a:noFill/>
        </p:spPr>
        <p:txBody>
          <a:bodyPr wrap="none" rtlCol="0">
            <a:spAutoFit/>
          </a:bodyPr>
          <a:lstStyle/>
          <a:p>
            <a:pPr algn="ctr"/>
            <a:r>
              <a:rPr kumimoji="1" lang="en-US" altLang="ja-JP" sz="1800" dirty="0" smtClean="0">
                <a:solidFill>
                  <a:srgbClr val="3333FF"/>
                </a:solidFill>
                <a:latin typeface="HGP創英角ｺﾞｼｯｸUB" pitchFamily="50" charset="-128"/>
                <a:ea typeface="HGP創英角ｺﾞｼｯｸUB" pitchFamily="50" charset="-128"/>
              </a:rPr>
              <a:t>【</a:t>
            </a:r>
            <a:r>
              <a:rPr kumimoji="1" lang="ja-JP" altLang="en-US" sz="1800" dirty="0">
                <a:solidFill>
                  <a:srgbClr val="C00000"/>
                </a:solidFill>
                <a:latin typeface="HGP創英角ｺﾞｼｯｸUB" pitchFamily="50" charset="-128"/>
                <a:ea typeface="HGP創英角ｺﾞｼｯｸUB" pitchFamily="50" charset="-128"/>
              </a:rPr>
              <a:t>構築</a:t>
            </a:r>
            <a:r>
              <a:rPr kumimoji="1" lang="ja-JP" altLang="en-US" sz="1800" dirty="0" smtClean="0">
                <a:solidFill>
                  <a:srgbClr val="C00000"/>
                </a:solidFill>
                <a:latin typeface="HGP創英角ｺﾞｼｯｸUB" pitchFamily="50" charset="-128"/>
                <a:ea typeface="HGP創英角ｺﾞｼｯｸUB" pitchFamily="50" charset="-128"/>
              </a:rPr>
              <a:t>する側の視点</a:t>
            </a:r>
            <a:r>
              <a:rPr kumimoji="1" lang="ja-JP" altLang="en-US" sz="1800" dirty="0" smtClean="0">
                <a:solidFill>
                  <a:srgbClr val="3333FF"/>
                </a:solidFill>
                <a:latin typeface="HGP創英角ｺﾞｼｯｸUB" pitchFamily="50" charset="-128"/>
                <a:ea typeface="HGP創英角ｺﾞｼｯｸUB" pitchFamily="50" charset="-128"/>
              </a:rPr>
              <a:t>：</a:t>
            </a:r>
            <a:r>
              <a:rPr kumimoji="1" lang="ja-JP" altLang="en-US" sz="1800" dirty="0">
                <a:solidFill>
                  <a:srgbClr val="3333FF"/>
                </a:solidFill>
                <a:latin typeface="HGP創英角ｺﾞｼｯｸUB" pitchFamily="50" charset="-128"/>
                <a:ea typeface="HGP創英角ｺﾞｼｯｸUB" pitchFamily="50" charset="-128"/>
              </a:rPr>
              <a:t>物理</a:t>
            </a:r>
            <a:r>
              <a:rPr kumimoji="1" lang="ja-JP" altLang="en-US" sz="1800" dirty="0" smtClean="0">
                <a:solidFill>
                  <a:srgbClr val="3333FF"/>
                </a:solidFill>
                <a:latin typeface="HGP創英角ｺﾞｼｯｸUB" pitchFamily="50" charset="-128"/>
                <a:ea typeface="HGP創英角ｺﾞｼｯｸUB" pitchFamily="50" charset="-128"/>
              </a:rPr>
              <a:t>構成</a:t>
            </a:r>
            <a:r>
              <a:rPr kumimoji="1" lang="en-US" altLang="ja-JP" sz="1800" dirty="0" smtClean="0">
                <a:solidFill>
                  <a:srgbClr val="3333FF"/>
                </a:solidFill>
                <a:latin typeface="HGP創英角ｺﾞｼｯｸUB" pitchFamily="50" charset="-128"/>
                <a:ea typeface="HGP創英角ｺﾞｼｯｸUB" pitchFamily="50" charset="-128"/>
              </a:rPr>
              <a:t>】</a:t>
            </a:r>
            <a:endParaRPr kumimoji="1" lang="ja-JP" altLang="en-US" sz="1800" dirty="0">
              <a:solidFill>
                <a:srgbClr val="3333FF"/>
              </a:solidFill>
              <a:latin typeface="HGP創英角ｺﾞｼｯｸUB" pitchFamily="50" charset="-128"/>
              <a:ea typeface="HGP創英角ｺﾞｼｯｸUB" pitchFamily="50" charset="-128"/>
            </a:endParaRPr>
          </a:p>
        </p:txBody>
      </p:sp>
      <p:grpSp>
        <p:nvGrpSpPr>
          <p:cNvPr id="8" name="グループ化 7"/>
          <p:cNvGrpSpPr/>
          <p:nvPr/>
        </p:nvGrpSpPr>
        <p:grpSpPr>
          <a:xfrm>
            <a:off x="4419600" y="971490"/>
            <a:ext cx="3943349" cy="5581710"/>
            <a:chOff x="4419600" y="971490"/>
            <a:chExt cx="3943349" cy="5581710"/>
          </a:xfrm>
        </p:grpSpPr>
        <p:grpSp>
          <p:nvGrpSpPr>
            <p:cNvPr id="2" name="グループ化 1"/>
            <p:cNvGrpSpPr/>
            <p:nvPr/>
          </p:nvGrpSpPr>
          <p:grpSpPr>
            <a:xfrm>
              <a:off x="4860924" y="971490"/>
              <a:ext cx="3502025" cy="5581710"/>
              <a:chOff x="4860924" y="971490"/>
              <a:chExt cx="3502025" cy="5581710"/>
            </a:xfrm>
          </p:grpSpPr>
          <p:pic>
            <p:nvPicPr>
              <p:cNvPr id="15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649" y="28956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 name="正方形/長方形 153"/>
              <p:cNvSpPr/>
              <p:nvPr/>
            </p:nvSpPr>
            <p:spPr bwMode="auto">
              <a:xfrm>
                <a:off x="5086349" y="1981200"/>
                <a:ext cx="990600" cy="457200"/>
              </a:xfrm>
              <a:prstGeom prst="rect">
                <a:avLst/>
              </a:prstGeom>
              <a:solidFill>
                <a:srgbClr val="00B050"/>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アプリ</a:t>
                </a:r>
              </a:p>
            </p:txBody>
          </p:sp>
          <p:sp>
            <p:nvSpPr>
              <p:cNvPr id="155" name="正方形/長方形 154"/>
              <p:cNvSpPr/>
              <p:nvPr/>
            </p:nvSpPr>
            <p:spPr bwMode="auto">
              <a:xfrm>
                <a:off x="5086349" y="2438400"/>
                <a:ext cx="990600" cy="457200"/>
              </a:xfrm>
              <a:prstGeom prst="rect">
                <a:avLst/>
              </a:prstGeom>
              <a:solidFill>
                <a:schemeClr val="accent2">
                  <a:lumMod val="60000"/>
                  <a:lumOff val="40000"/>
                </a:schemeClr>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OS</a:t>
                </a:r>
                <a:endPar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endParaRPr>
              </a:p>
            </p:txBody>
          </p:sp>
          <p:sp>
            <p:nvSpPr>
              <p:cNvPr id="156" name="テキスト ボックス 155"/>
              <p:cNvSpPr txBox="1"/>
              <p:nvPr/>
            </p:nvSpPr>
            <p:spPr>
              <a:xfrm>
                <a:off x="5372795" y="2895600"/>
                <a:ext cx="417102" cy="253916"/>
              </a:xfrm>
              <a:prstGeom prst="rect">
                <a:avLst/>
              </a:prstGeom>
              <a:noFill/>
            </p:spPr>
            <p:txBody>
              <a:bodyPr wrap="none" rtlCol="0">
                <a:spAutoFit/>
              </a:bodyPr>
              <a:lstStyle/>
              <a:p>
                <a:pPr algn="ctr"/>
                <a:r>
                  <a:rPr kumimoji="1" lang="en-US" altLang="ja-JP" sz="1050" dirty="0" smtClean="0">
                    <a:solidFill>
                      <a:schemeClr val="bg1"/>
                    </a:solidFill>
                    <a:latin typeface="Arial" pitchFamily="34" charset="0"/>
                    <a:ea typeface="HGP創英角ｺﾞｼｯｸUB" pitchFamily="50" charset="-128"/>
                    <a:cs typeface="Arial" pitchFamily="34" charset="0"/>
                  </a:rPr>
                  <a:t>NIC</a:t>
                </a:r>
                <a:endParaRPr kumimoji="1" lang="ja-JP" altLang="en-US" sz="1050" dirty="0">
                  <a:solidFill>
                    <a:schemeClr val="bg1"/>
                  </a:solidFill>
                  <a:latin typeface="Arial" pitchFamily="34" charset="0"/>
                  <a:ea typeface="HGP創英角ｺﾞｼｯｸUB" pitchFamily="50" charset="-128"/>
                  <a:cs typeface="Arial" pitchFamily="34" charset="0"/>
                </a:endParaRPr>
              </a:p>
            </p:txBody>
          </p:sp>
          <p:pic>
            <p:nvPicPr>
              <p:cNvPr id="15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9349" y="28956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 name="正方形/長方形 158"/>
              <p:cNvSpPr/>
              <p:nvPr/>
            </p:nvSpPr>
            <p:spPr bwMode="auto">
              <a:xfrm>
                <a:off x="6115049" y="1981200"/>
                <a:ext cx="990600" cy="457200"/>
              </a:xfrm>
              <a:prstGeom prst="rect">
                <a:avLst/>
              </a:prstGeom>
              <a:solidFill>
                <a:srgbClr val="00B050"/>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アプリ</a:t>
                </a:r>
              </a:p>
            </p:txBody>
          </p:sp>
          <p:sp>
            <p:nvSpPr>
              <p:cNvPr id="160" name="正方形/長方形 159"/>
              <p:cNvSpPr/>
              <p:nvPr/>
            </p:nvSpPr>
            <p:spPr bwMode="auto">
              <a:xfrm>
                <a:off x="6115049" y="2438400"/>
                <a:ext cx="990600" cy="457200"/>
              </a:xfrm>
              <a:prstGeom prst="rect">
                <a:avLst/>
              </a:prstGeom>
              <a:solidFill>
                <a:schemeClr val="accent2">
                  <a:lumMod val="60000"/>
                  <a:lumOff val="40000"/>
                </a:schemeClr>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OS</a:t>
                </a:r>
                <a:endPar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endParaRPr>
              </a:p>
            </p:txBody>
          </p:sp>
          <p:sp>
            <p:nvSpPr>
              <p:cNvPr id="161" name="テキスト ボックス 160"/>
              <p:cNvSpPr txBox="1"/>
              <p:nvPr/>
            </p:nvSpPr>
            <p:spPr>
              <a:xfrm>
                <a:off x="6401495" y="2895600"/>
                <a:ext cx="417102" cy="253916"/>
              </a:xfrm>
              <a:prstGeom prst="rect">
                <a:avLst/>
              </a:prstGeom>
              <a:noFill/>
            </p:spPr>
            <p:txBody>
              <a:bodyPr wrap="none" rtlCol="0">
                <a:spAutoFit/>
              </a:bodyPr>
              <a:lstStyle/>
              <a:p>
                <a:pPr algn="ctr"/>
                <a:r>
                  <a:rPr kumimoji="1" lang="en-US" altLang="ja-JP" sz="1050" dirty="0" smtClean="0">
                    <a:solidFill>
                      <a:schemeClr val="bg1"/>
                    </a:solidFill>
                    <a:latin typeface="Arial" pitchFamily="34" charset="0"/>
                    <a:ea typeface="HGP創英角ｺﾞｼｯｸUB" pitchFamily="50" charset="-128"/>
                    <a:cs typeface="Arial" pitchFamily="34" charset="0"/>
                  </a:rPr>
                  <a:t>NIC</a:t>
                </a:r>
                <a:endParaRPr kumimoji="1" lang="ja-JP" altLang="en-US" sz="1050" dirty="0">
                  <a:solidFill>
                    <a:schemeClr val="bg1"/>
                  </a:solidFill>
                  <a:latin typeface="Arial" pitchFamily="34" charset="0"/>
                  <a:ea typeface="HGP創英角ｺﾞｼｯｸUB" pitchFamily="50" charset="-128"/>
                  <a:cs typeface="Arial" pitchFamily="34" charset="0"/>
                </a:endParaRPr>
              </a:p>
            </p:txBody>
          </p:sp>
          <p:pic>
            <p:nvPicPr>
              <p:cNvPr id="1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5349" y="28956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 name="正方形/長方形 174"/>
              <p:cNvSpPr/>
              <p:nvPr/>
            </p:nvSpPr>
            <p:spPr bwMode="auto">
              <a:xfrm>
                <a:off x="7131049" y="1981200"/>
                <a:ext cx="990600" cy="457200"/>
              </a:xfrm>
              <a:prstGeom prst="rect">
                <a:avLst/>
              </a:prstGeom>
              <a:solidFill>
                <a:srgbClr val="00B050"/>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アプリ</a:t>
                </a:r>
              </a:p>
            </p:txBody>
          </p:sp>
          <p:sp>
            <p:nvSpPr>
              <p:cNvPr id="176" name="正方形/長方形 175"/>
              <p:cNvSpPr/>
              <p:nvPr/>
            </p:nvSpPr>
            <p:spPr bwMode="auto">
              <a:xfrm>
                <a:off x="7131049" y="2438400"/>
                <a:ext cx="990600" cy="457200"/>
              </a:xfrm>
              <a:prstGeom prst="rect">
                <a:avLst/>
              </a:prstGeom>
              <a:solidFill>
                <a:schemeClr val="accent2">
                  <a:lumMod val="60000"/>
                  <a:lumOff val="40000"/>
                </a:schemeClr>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OS</a:t>
                </a:r>
                <a:endPar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endParaRPr>
              </a:p>
            </p:txBody>
          </p:sp>
          <p:sp>
            <p:nvSpPr>
              <p:cNvPr id="177" name="テキスト ボックス 176"/>
              <p:cNvSpPr txBox="1"/>
              <p:nvPr/>
            </p:nvSpPr>
            <p:spPr>
              <a:xfrm>
                <a:off x="7417495" y="2895600"/>
                <a:ext cx="417102" cy="253916"/>
              </a:xfrm>
              <a:prstGeom prst="rect">
                <a:avLst/>
              </a:prstGeom>
              <a:noFill/>
            </p:spPr>
            <p:txBody>
              <a:bodyPr wrap="none" rtlCol="0">
                <a:spAutoFit/>
              </a:bodyPr>
              <a:lstStyle/>
              <a:p>
                <a:pPr algn="ctr"/>
                <a:r>
                  <a:rPr kumimoji="1" lang="en-US" altLang="ja-JP" sz="1050" dirty="0" smtClean="0">
                    <a:solidFill>
                      <a:schemeClr val="bg1"/>
                    </a:solidFill>
                    <a:latin typeface="Arial" pitchFamily="34" charset="0"/>
                    <a:ea typeface="HGP創英角ｺﾞｼｯｸUB" pitchFamily="50" charset="-128"/>
                    <a:cs typeface="Arial" pitchFamily="34" charset="0"/>
                  </a:rPr>
                  <a:t>NIC</a:t>
                </a:r>
                <a:endParaRPr kumimoji="1" lang="ja-JP" altLang="en-US" sz="1050" dirty="0">
                  <a:solidFill>
                    <a:schemeClr val="bg1"/>
                  </a:solidFill>
                  <a:latin typeface="Arial" pitchFamily="34" charset="0"/>
                  <a:ea typeface="HGP創英角ｺﾞｼｯｸUB" pitchFamily="50" charset="-128"/>
                  <a:cs typeface="Arial" pitchFamily="34" charset="0"/>
                </a:endParaRPr>
              </a:p>
            </p:txBody>
          </p:sp>
          <p:sp>
            <p:nvSpPr>
              <p:cNvPr id="180" name="正方形/長方形 179"/>
              <p:cNvSpPr/>
              <p:nvPr/>
            </p:nvSpPr>
            <p:spPr bwMode="auto">
              <a:xfrm>
                <a:off x="5803899" y="4114800"/>
                <a:ext cx="1600200" cy="10541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2000" dirty="0" smtClean="0">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物理スイッチ</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a:t>
                </a:r>
                <a:r>
                  <a:rPr kumimoji="0" lang="en-US" altLang="ja-JP" sz="18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L2</a:t>
                </a:r>
                <a:r>
                  <a:rPr kumimoji="0" lang="ja-JP" altLang="en-US" sz="18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スイッチ）</a:t>
                </a:r>
              </a:p>
            </p:txBody>
          </p:sp>
          <p:sp>
            <p:nvSpPr>
              <p:cNvPr id="184" name="角丸四角形 183"/>
              <p:cNvSpPr/>
              <p:nvPr/>
            </p:nvSpPr>
            <p:spPr bwMode="auto">
              <a:xfrm>
                <a:off x="4860924" y="5867400"/>
                <a:ext cx="3502025" cy="685800"/>
              </a:xfrm>
              <a:prstGeom prst="roundRect">
                <a:avLst>
                  <a:gd name="adj" fmla="val 50000"/>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altLang="ja-JP" sz="2400" dirty="0" smtClean="0">
                    <a:latin typeface="Arial" pitchFamily="34" charset="0"/>
                    <a:ea typeface="HGP創英角ｺﾞｼｯｸUB" pitchFamily="50" charset="-128"/>
                    <a:cs typeface="Arial" pitchFamily="34" charset="0"/>
                  </a:rPr>
                  <a:t>LAN</a:t>
                </a:r>
                <a:endParaRPr lang="ja-JP" altLang="en-US" sz="2400" dirty="0" smtClean="0">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lang="ja-JP" altLang="en-US" dirty="0" smtClean="0">
                    <a:latin typeface="Arial" pitchFamily="34" charset="0"/>
                    <a:ea typeface="HGP創英角ｺﾞｼｯｸUB" pitchFamily="50" charset="-128"/>
                    <a:cs typeface="Arial" pitchFamily="34" charset="0"/>
                  </a:rPr>
                  <a:t>物理</a:t>
                </a:r>
                <a:r>
                  <a:rPr lang="ja-JP" altLang="en-US" dirty="0">
                    <a:latin typeface="Arial" pitchFamily="34" charset="0"/>
                    <a:ea typeface="HGP創英角ｺﾞｼｯｸUB" pitchFamily="50" charset="-128"/>
                    <a:cs typeface="Arial" pitchFamily="34" charset="0"/>
                  </a:rPr>
                  <a:t>ネットワーク</a:t>
                </a:r>
                <a:endParaRPr kumimoji="0" lang="ja-JP" altLang="en-US" sz="1200" b="0" i="0" u="none" strike="noStrike" cap="none" normalizeH="0" baseline="0" dirty="0" smtClean="0">
                  <a:ln>
                    <a:noFill/>
                  </a:ln>
                  <a:solidFill>
                    <a:srgbClr val="484848"/>
                  </a:solidFill>
                  <a:effectLst/>
                  <a:latin typeface="Arial" pitchFamily="34" charset="0"/>
                  <a:ea typeface="HGP創英角ｺﾞｼｯｸUB" pitchFamily="50" charset="-128"/>
                  <a:cs typeface="Arial" pitchFamily="34" charset="0"/>
                </a:endParaRPr>
              </a:p>
            </p:txBody>
          </p:sp>
          <p:sp>
            <p:nvSpPr>
              <p:cNvPr id="188" name="テキスト ボックス 187"/>
              <p:cNvSpPr txBox="1"/>
              <p:nvPr/>
            </p:nvSpPr>
            <p:spPr>
              <a:xfrm>
                <a:off x="5288637" y="1704201"/>
                <a:ext cx="585417" cy="276999"/>
              </a:xfrm>
              <a:prstGeom prst="rect">
                <a:avLst/>
              </a:prstGeom>
              <a:noFill/>
            </p:spPr>
            <p:txBody>
              <a:bodyPr wrap="none" rtlCol="0">
                <a:spAutoFit/>
              </a:bodyPr>
              <a:lstStyle/>
              <a:p>
                <a:pPr algn="ctr"/>
                <a:r>
                  <a:rPr kumimoji="1" lang="ja-JP" altLang="en-US" dirty="0" smtClean="0">
                    <a:solidFill>
                      <a:srgbClr val="3333FF"/>
                    </a:solidFill>
                    <a:latin typeface="HGP創英角ｺﾞｼｯｸUB" pitchFamily="50" charset="-128"/>
                    <a:ea typeface="HGP創英角ｺﾞｼｯｸUB" pitchFamily="50" charset="-128"/>
                  </a:rPr>
                  <a:t>マシン</a:t>
                </a:r>
                <a:endParaRPr kumimoji="1" lang="ja-JP" altLang="en-US" dirty="0">
                  <a:solidFill>
                    <a:srgbClr val="3333FF"/>
                  </a:solidFill>
                  <a:latin typeface="HGP創英角ｺﾞｼｯｸUB" pitchFamily="50" charset="-128"/>
                  <a:ea typeface="HGP創英角ｺﾞｼｯｸUB" pitchFamily="50" charset="-128"/>
                </a:endParaRPr>
              </a:p>
            </p:txBody>
          </p:sp>
          <p:sp>
            <p:nvSpPr>
              <p:cNvPr id="189" name="テキスト ボックス 188"/>
              <p:cNvSpPr txBox="1"/>
              <p:nvPr/>
            </p:nvSpPr>
            <p:spPr>
              <a:xfrm>
                <a:off x="6317337" y="1704200"/>
                <a:ext cx="585417" cy="276999"/>
              </a:xfrm>
              <a:prstGeom prst="rect">
                <a:avLst/>
              </a:prstGeom>
              <a:noFill/>
            </p:spPr>
            <p:txBody>
              <a:bodyPr wrap="none" rtlCol="0">
                <a:spAutoFit/>
              </a:bodyPr>
              <a:lstStyle/>
              <a:p>
                <a:pPr algn="ctr"/>
                <a:r>
                  <a:rPr kumimoji="1" lang="ja-JP" altLang="en-US" dirty="0" smtClean="0">
                    <a:solidFill>
                      <a:srgbClr val="3333FF"/>
                    </a:solidFill>
                    <a:latin typeface="HGP創英角ｺﾞｼｯｸUB" pitchFamily="50" charset="-128"/>
                    <a:ea typeface="HGP創英角ｺﾞｼｯｸUB" pitchFamily="50" charset="-128"/>
                  </a:rPr>
                  <a:t>マシン</a:t>
                </a:r>
                <a:endParaRPr kumimoji="1" lang="ja-JP" altLang="en-US" dirty="0">
                  <a:solidFill>
                    <a:srgbClr val="3333FF"/>
                  </a:solidFill>
                  <a:latin typeface="HGP創英角ｺﾞｼｯｸUB" pitchFamily="50" charset="-128"/>
                  <a:ea typeface="HGP創英角ｺﾞｼｯｸUB" pitchFamily="50" charset="-128"/>
                </a:endParaRPr>
              </a:p>
            </p:txBody>
          </p:sp>
          <p:sp>
            <p:nvSpPr>
              <p:cNvPr id="192" name="テキスト ボックス 191"/>
              <p:cNvSpPr txBox="1"/>
              <p:nvPr/>
            </p:nvSpPr>
            <p:spPr>
              <a:xfrm>
                <a:off x="7333337" y="1704200"/>
                <a:ext cx="585417" cy="276999"/>
              </a:xfrm>
              <a:prstGeom prst="rect">
                <a:avLst/>
              </a:prstGeom>
              <a:noFill/>
            </p:spPr>
            <p:txBody>
              <a:bodyPr wrap="none" rtlCol="0">
                <a:spAutoFit/>
              </a:bodyPr>
              <a:lstStyle/>
              <a:p>
                <a:pPr algn="ctr"/>
                <a:r>
                  <a:rPr kumimoji="1" lang="ja-JP" altLang="en-US" dirty="0" smtClean="0">
                    <a:solidFill>
                      <a:srgbClr val="3333FF"/>
                    </a:solidFill>
                    <a:latin typeface="HGP創英角ｺﾞｼｯｸUB" pitchFamily="50" charset="-128"/>
                    <a:ea typeface="HGP創英角ｺﾞｼｯｸUB" pitchFamily="50" charset="-128"/>
                  </a:rPr>
                  <a:t>マシン</a:t>
                </a:r>
                <a:endParaRPr kumimoji="1" lang="ja-JP" altLang="en-US" dirty="0">
                  <a:solidFill>
                    <a:srgbClr val="3333FF"/>
                  </a:solidFill>
                  <a:latin typeface="HGP創英角ｺﾞｼｯｸUB" pitchFamily="50" charset="-128"/>
                  <a:ea typeface="HGP創英角ｺﾞｼｯｸUB" pitchFamily="50" charset="-128"/>
                </a:endParaRPr>
              </a:p>
            </p:txBody>
          </p:sp>
          <p:cxnSp>
            <p:nvCxnSpPr>
              <p:cNvPr id="193" name="直線コネクタ 192"/>
              <p:cNvCxnSpPr>
                <a:stCxn id="153" idx="2"/>
                <a:endCxn id="180" idx="0"/>
              </p:cNvCxnSpPr>
              <p:nvPr/>
            </p:nvCxnSpPr>
            <p:spPr bwMode="auto">
              <a:xfrm>
                <a:off x="5581649" y="3200400"/>
                <a:ext cx="1022350" cy="914400"/>
              </a:xfrm>
              <a:prstGeom prst="line">
                <a:avLst/>
              </a:prstGeom>
              <a:solidFill>
                <a:schemeClr val="bg1"/>
              </a:solidFill>
              <a:ln w="3810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直線コネクタ 193"/>
              <p:cNvCxnSpPr>
                <a:stCxn id="157" idx="2"/>
                <a:endCxn id="180" idx="0"/>
              </p:cNvCxnSpPr>
              <p:nvPr/>
            </p:nvCxnSpPr>
            <p:spPr bwMode="auto">
              <a:xfrm flipH="1">
                <a:off x="6603999" y="3200400"/>
                <a:ext cx="6350" cy="914400"/>
              </a:xfrm>
              <a:prstGeom prst="line">
                <a:avLst/>
              </a:prstGeom>
              <a:solidFill>
                <a:schemeClr val="bg1"/>
              </a:solidFill>
              <a:ln w="3810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直線コネクタ 195"/>
              <p:cNvCxnSpPr>
                <a:stCxn id="177" idx="2"/>
                <a:endCxn id="180" idx="0"/>
              </p:cNvCxnSpPr>
              <p:nvPr/>
            </p:nvCxnSpPr>
            <p:spPr bwMode="auto">
              <a:xfrm flipH="1">
                <a:off x="6603999" y="3149516"/>
                <a:ext cx="1022047" cy="965284"/>
              </a:xfrm>
              <a:prstGeom prst="line">
                <a:avLst/>
              </a:prstGeom>
              <a:solidFill>
                <a:schemeClr val="bg1"/>
              </a:solidFill>
              <a:ln w="3810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直線コネクタ 201"/>
              <p:cNvCxnSpPr>
                <a:stCxn id="180" idx="2"/>
                <a:endCxn id="184" idx="0"/>
              </p:cNvCxnSpPr>
              <p:nvPr/>
            </p:nvCxnSpPr>
            <p:spPr bwMode="auto">
              <a:xfrm>
                <a:off x="6603999" y="5168900"/>
                <a:ext cx="7938" cy="698500"/>
              </a:xfrm>
              <a:prstGeom prst="line">
                <a:avLst/>
              </a:prstGeom>
              <a:solidFill>
                <a:schemeClr val="bg1"/>
              </a:solidFill>
              <a:ln w="3810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 name="テキスト ボックス 203"/>
              <p:cNvSpPr txBox="1"/>
              <p:nvPr/>
            </p:nvSpPr>
            <p:spPr>
              <a:xfrm>
                <a:off x="4998402" y="971490"/>
                <a:ext cx="3217547" cy="369332"/>
              </a:xfrm>
              <a:prstGeom prst="rect">
                <a:avLst/>
              </a:prstGeom>
              <a:noFill/>
            </p:spPr>
            <p:txBody>
              <a:bodyPr wrap="none" rtlCol="0">
                <a:spAutoFit/>
              </a:bodyPr>
              <a:lstStyle/>
              <a:p>
                <a:pPr algn="ctr"/>
                <a:r>
                  <a:rPr kumimoji="1" lang="en-US" altLang="ja-JP" sz="1800" dirty="0" smtClean="0">
                    <a:solidFill>
                      <a:srgbClr val="3333FF"/>
                    </a:solidFill>
                    <a:latin typeface="HGP創英角ｺﾞｼｯｸUB" pitchFamily="50" charset="-128"/>
                    <a:ea typeface="HGP創英角ｺﾞｼｯｸUB" pitchFamily="50" charset="-128"/>
                  </a:rPr>
                  <a:t>【</a:t>
                </a:r>
                <a:r>
                  <a:rPr kumimoji="1" lang="ja-JP" altLang="en-US" sz="1800" dirty="0" smtClean="0">
                    <a:solidFill>
                      <a:srgbClr val="C00000"/>
                    </a:solidFill>
                    <a:latin typeface="HGP創英角ｺﾞｼｯｸUB" pitchFamily="50" charset="-128"/>
                    <a:ea typeface="HGP創英角ｺﾞｼｯｸUB" pitchFamily="50" charset="-128"/>
                  </a:rPr>
                  <a:t>運用する側の視点</a:t>
                </a:r>
                <a:r>
                  <a:rPr kumimoji="1" lang="ja-JP" altLang="en-US" sz="1800" dirty="0" smtClean="0">
                    <a:solidFill>
                      <a:srgbClr val="3333FF"/>
                    </a:solidFill>
                    <a:latin typeface="HGP創英角ｺﾞｼｯｸUB" pitchFamily="50" charset="-128"/>
                    <a:ea typeface="HGP創英角ｺﾞｼｯｸUB" pitchFamily="50" charset="-128"/>
                  </a:rPr>
                  <a:t>：論理構成</a:t>
                </a:r>
                <a:r>
                  <a:rPr kumimoji="1" lang="en-US" altLang="ja-JP" sz="1800" dirty="0" smtClean="0">
                    <a:solidFill>
                      <a:srgbClr val="3333FF"/>
                    </a:solidFill>
                    <a:latin typeface="HGP創英角ｺﾞｼｯｸUB" pitchFamily="50" charset="-128"/>
                    <a:ea typeface="HGP創英角ｺﾞｼｯｸUB" pitchFamily="50" charset="-128"/>
                  </a:rPr>
                  <a:t>】</a:t>
                </a:r>
                <a:endParaRPr kumimoji="1" lang="ja-JP" altLang="en-US" sz="1800" dirty="0">
                  <a:solidFill>
                    <a:srgbClr val="3333FF"/>
                  </a:solidFill>
                  <a:latin typeface="HGP創英角ｺﾞｼｯｸUB" pitchFamily="50" charset="-128"/>
                  <a:ea typeface="HGP創英角ｺﾞｼｯｸUB" pitchFamily="50" charset="-128"/>
                </a:endParaRPr>
              </a:p>
            </p:txBody>
          </p:sp>
        </p:grpSp>
        <p:grpSp>
          <p:nvGrpSpPr>
            <p:cNvPr id="3" name="グループ化 2"/>
            <p:cNvGrpSpPr/>
            <p:nvPr/>
          </p:nvGrpSpPr>
          <p:grpSpPr>
            <a:xfrm>
              <a:off x="4419600" y="3543303"/>
              <a:ext cx="1454455" cy="2006597"/>
              <a:chOff x="4419600" y="3543303"/>
              <a:chExt cx="1454455" cy="2006597"/>
            </a:xfrm>
          </p:grpSpPr>
          <p:sp>
            <p:nvSpPr>
              <p:cNvPr id="4" name="右大かっこ 3"/>
              <p:cNvSpPr/>
              <p:nvPr/>
            </p:nvSpPr>
            <p:spPr bwMode="auto">
              <a:xfrm>
                <a:off x="4419600" y="3543303"/>
                <a:ext cx="225425" cy="2006597"/>
              </a:xfrm>
              <a:prstGeom prst="rightBracke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右矢印 4"/>
              <p:cNvSpPr/>
              <p:nvPr/>
            </p:nvSpPr>
            <p:spPr bwMode="auto">
              <a:xfrm>
                <a:off x="4928273" y="4365625"/>
                <a:ext cx="720725" cy="552449"/>
              </a:xfrm>
              <a:prstGeom prst="rightArrow">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角丸四角形吹き出し 5"/>
              <p:cNvSpPr/>
              <p:nvPr/>
            </p:nvSpPr>
            <p:spPr bwMode="auto">
              <a:xfrm>
                <a:off x="4745733" y="3594101"/>
                <a:ext cx="1128322" cy="393698"/>
              </a:xfrm>
              <a:prstGeom prst="wedgeRoundRectCallout">
                <a:avLst>
                  <a:gd name="adj1" fmla="val -10703"/>
                  <a:gd name="adj2" fmla="val 139920"/>
                  <a:gd name="adj3" fmla="val 16667"/>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L2</a:t>
                </a: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スイッチの</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050" dirty="0" smtClean="0">
                    <a:solidFill>
                      <a:schemeClr val="bg1"/>
                    </a:solidFill>
                    <a:latin typeface="Arial" pitchFamily="34" charset="0"/>
                    <a:ea typeface="HGP創英角ｺﾞｼｯｸUB" pitchFamily="50" charset="-128"/>
                    <a:cs typeface="Arial" pitchFamily="34" charset="0"/>
                  </a:rPr>
                  <a:t>カスケード接続</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grpSp>
      </p:grpSp>
    </p:spTree>
    <p:extLst>
      <p:ext uri="{BB962C8B-B14F-4D97-AF65-F5344CB8AC3E}">
        <p14:creationId xmlns:p14="http://schemas.microsoft.com/office/powerpoint/2010/main" val="38482681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ea typeface="ＭＳ Ｐゴシック" pitchFamily="50" charset="-128"/>
              </a:rPr>
              <a:t>サーバー仮想化における</a:t>
            </a:r>
            <a:r>
              <a:rPr lang="ja-JP" altLang="en-US" dirty="0" smtClean="0">
                <a:ea typeface="ＭＳ Ｐゴシック" pitchFamily="50" charset="-128"/>
              </a:rPr>
              <a:t>ネットワーク</a:t>
            </a:r>
            <a:r>
              <a:rPr lang="ja-JP" altLang="en-US" dirty="0" smtClean="0">
                <a:ea typeface="ＭＳ Ｐゴシック" pitchFamily="50" charset="-128"/>
              </a:rPr>
              <a:t>の課題</a:t>
            </a:r>
            <a:endParaRPr kumimoji="1" lang="ja-JP" altLang="en-US" dirty="0"/>
          </a:p>
        </p:txBody>
      </p:sp>
      <p:sp>
        <p:nvSpPr>
          <p:cNvPr id="8" name="角丸四角形 7"/>
          <p:cNvSpPr/>
          <p:nvPr/>
        </p:nvSpPr>
        <p:spPr bwMode="auto">
          <a:xfrm>
            <a:off x="609600" y="1238071"/>
            <a:ext cx="3581400" cy="2217761"/>
          </a:xfrm>
          <a:prstGeom prst="roundRect">
            <a:avLst>
              <a:gd name="adj" fmla="val 6298"/>
            </a:avLst>
          </a:prstGeom>
          <a:solidFill>
            <a:srgbClr val="CCFFCC"/>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2" name="角丸四角形 51"/>
          <p:cNvSpPr/>
          <p:nvPr/>
        </p:nvSpPr>
        <p:spPr bwMode="auto">
          <a:xfrm>
            <a:off x="4953000" y="1238071"/>
            <a:ext cx="3581400" cy="2217761"/>
          </a:xfrm>
          <a:prstGeom prst="roundRect">
            <a:avLst>
              <a:gd name="adj" fmla="val 6298"/>
            </a:avLst>
          </a:prstGeom>
          <a:solidFill>
            <a:schemeClr val="accent3">
              <a:lumMod val="95000"/>
            </a:schemeClr>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endParaRPr lang="ja-JP" altLang="en-US"/>
          </a:p>
        </p:txBody>
      </p:sp>
      <p:sp>
        <p:nvSpPr>
          <p:cNvPr id="53" name="角丸四角形 52"/>
          <p:cNvSpPr/>
          <p:nvPr/>
        </p:nvSpPr>
        <p:spPr bwMode="auto">
          <a:xfrm>
            <a:off x="5861356" y="3962400"/>
            <a:ext cx="1764687" cy="609600"/>
          </a:xfrm>
          <a:prstGeom prst="roundRect">
            <a:avLst>
              <a:gd name="adj" fmla="val 6298"/>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a:solidFill>
                  <a:schemeClr val="bg1"/>
                </a:solidFill>
                <a:latin typeface="Arial" pitchFamily="34" charset="0"/>
                <a:ea typeface="HGP創英角ｺﾞｼｯｸUB" pitchFamily="50" charset="-128"/>
                <a:cs typeface="Arial" pitchFamily="34" charset="0"/>
              </a:rPr>
              <a:t>物理スイッチ（</a:t>
            </a:r>
            <a:r>
              <a:rPr lang="en-US" altLang="ja-JP" sz="1800" dirty="0">
                <a:solidFill>
                  <a:schemeClr val="bg1"/>
                </a:solidFill>
                <a:latin typeface="Arial" pitchFamily="34" charset="0"/>
                <a:ea typeface="HGP創英角ｺﾞｼｯｸUB" pitchFamily="50" charset="-128"/>
                <a:cs typeface="Arial" pitchFamily="34" charset="0"/>
              </a:rPr>
              <a:t>L2</a:t>
            </a:r>
            <a:r>
              <a:rPr lang="ja-JP" altLang="en-US" sz="1800" dirty="0">
                <a:solidFill>
                  <a:schemeClr val="bg1"/>
                </a:solidFill>
                <a:latin typeface="Arial" pitchFamily="34" charset="0"/>
                <a:ea typeface="HGP創英角ｺﾞｼｯｸUB" pitchFamily="50" charset="-128"/>
                <a:cs typeface="Arial" pitchFamily="34" charset="0"/>
              </a:rPr>
              <a:t>）</a:t>
            </a:r>
          </a:p>
        </p:txBody>
      </p:sp>
      <p:sp>
        <p:nvSpPr>
          <p:cNvPr id="54" name="角丸四角形 53"/>
          <p:cNvSpPr/>
          <p:nvPr/>
        </p:nvSpPr>
        <p:spPr bwMode="auto">
          <a:xfrm>
            <a:off x="914400" y="1692995"/>
            <a:ext cx="914400" cy="617561"/>
          </a:xfrm>
          <a:prstGeom prst="roundRect">
            <a:avLst>
              <a:gd name="adj" fmla="val 6298"/>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altLang="ja-JP" sz="1800" dirty="0" smtClean="0">
                <a:solidFill>
                  <a:schemeClr val="bg1"/>
                </a:solidFill>
                <a:latin typeface="Arial" pitchFamily="34" charset="0"/>
                <a:ea typeface="HGP創英角ｺﾞｼｯｸUB" pitchFamily="50" charset="-128"/>
                <a:cs typeface="Arial" pitchFamily="34" charset="0"/>
              </a:rPr>
              <a:t>VM</a:t>
            </a:r>
            <a:endParaRPr lang="ja-JP" altLang="en-US" sz="1800" dirty="0" smtClean="0">
              <a:solidFill>
                <a:schemeClr val="bg1"/>
              </a:solidFill>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A</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55" name="角丸四角形 54"/>
          <p:cNvSpPr/>
          <p:nvPr/>
        </p:nvSpPr>
        <p:spPr bwMode="auto">
          <a:xfrm>
            <a:off x="1943100" y="1692995"/>
            <a:ext cx="914400" cy="617561"/>
          </a:xfrm>
          <a:prstGeom prst="roundRect">
            <a:avLst>
              <a:gd name="adj" fmla="val 6298"/>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VM</a:t>
            </a:r>
          </a:p>
          <a:p>
            <a:pPr marL="0" marR="0" indent="0" algn="ctr" defTabSz="914400" rtl="0" eaLnBrk="1" fontAlgn="base" latinLnBrk="0" hangingPunct="1">
              <a:lnSpc>
                <a:spcPct val="100000"/>
              </a:lnSpc>
              <a:spcBef>
                <a:spcPts val="0"/>
              </a:spcBef>
              <a:spcAft>
                <a:spcPct val="0"/>
              </a:spcAft>
              <a:buClrTx/>
              <a:buSzTx/>
              <a:buFontTx/>
              <a:buNone/>
              <a:tabLst/>
            </a:pPr>
            <a:r>
              <a:rPr lang="en-US" altLang="ja-JP" sz="1800" dirty="0">
                <a:solidFill>
                  <a:schemeClr val="bg1"/>
                </a:solidFill>
                <a:latin typeface="Arial Black" pitchFamily="34" charset="0"/>
                <a:ea typeface="HGP創英角ｺﾞｼｯｸUB" pitchFamily="50" charset="-128"/>
                <a:cs typeface="Arial" pitchFamily="34" charset="0"/>
              </a:rPr>
              <a:t>B</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56" name="角丸四角形 55"/>
          <p:cNvSpPr/>
          <p:nvPr/>
        </p:nvSpPr>
        <p:spPr bwMode="auto">
          <a:xfrm>
            <a:off x="2941093" y="1692994"/>
            <a:ext cx="914400" cy="617561"/>
          </a:xfrm>
          <a:prstGeom prst="roundRect">
            <a:avLst>
              <a:gd name="adj" fmla="val 6298"/>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VM</a:t>
            </a:r>
          </a:p>
          <a:p>
            <a:pPr marL="0" marR="0" indent="0" algn="ctr" defTabSz="914400" rtl="0" eaLnBrk="1" fontAlgn="base" latinLnBrk="0" hangingPunct="1">
              <a:lnSpc>
                <a:spcPct val="100000"/>
              </a:lnSpc>
              <a:spcBef>
                <a:spcPts val="0"/>
              </a:spcBef>
              <a:spcAft>
                <a:spcPct val="0"/>
              </a:spcAft>
              <a:buClrTx/>
              <a:buSzTx/>
              <a:buFontTx/>
              <a:buNone/>
              <a:tabLst/>
            </a:pPr>
            <a:r>
              <a:rPr lang="en-US" altLang="ja-JP" sz="1800" dirty="0">
                <a:solidFill>
                  <a:schemeClr val="bg1"/>
                </a:solidFill>
                <a:latin typeface="HGP創英角ｺﾞｼｯｸUB" pitchFamily="50" charset="-128"/>
                <a:ea typeface="HGP創英角ｺﾞｼｯｸUB" pitchFamily="50" charset="-128"/>
                <a:cs typeface="Arial" pitchFamily="34" charset="0"/>
              </a:rPr>
              <a:t>C</a:t>
            </a:r>
            <a:endPar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cs typeface="Arial" pitchFamily="34" charset="0"/>
            </a:endParaRPr>
          </a:p>
        </p:txBody>
      </p:sp>
      <p:sp>
        <p:nvSpPr>
          <p:cNvPr id="57" name="角丸四角形 56"/>
          <p:cNvSpPr/>
          <p:nvPr/>
        </p:nvSpPr>
        <p:spPr bwMode="auto">
          <a:xfrm>
            <a:off x="1676400" y="2693832"/>
            <a:ext cx="14478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仮想スイッチ</a:t>
            </a:r>
          </a:p>
        </p:txBody>
      </p:sp>
      <p:cxnSp>
        <p:nvCxnSpPr>
          <p:cNvPr id="12" name="直線コネクタ 11"/>
          <p:cNvCxnSpPr>
            <a:stCxn id="54" idx="2"/>
            <a:endCxn id="57" idx="0"/>
          </p:cNvCxnSpPr>
          <p:nvPr/>
        </p:nvCxnSpPr>
        <p:spPr bwMode="auto">
          <a:xfrm>
            <a:off x="1371600" y="2310556"/>
            <a:ext cx="1028700" cy="383276"/>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p:cNvCxnSpPr>
            <a:stCxn id="57" idx="0"/>
            <a:endCxn id="55" idx="2"/>
          </p:cNvCxnSpPr>
          <p:nvPr/>
        </p:nvCxnSpPr>
        <p:spPr bwMode="auto">
          <a:xfrm flipV="1">
            <a:off x="2400300" y="2310556"/>
            <a:ext cx="0" cy="383276"/>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線コネクタ 59"/>
          <p:cNvCxnSpPr>
            <a:stCxn id="57" idx="0"/>
            <a:endCxn id="56" idx="2"/>
          </p:cNvCxnSpPr>
          <p:nvPr/>
        </p:nvCxnSpPr>
        <p:spPr bwMode="auto">
          <a:xfrm flipV="1">
            <a:off x="2400300" y="2310555"/>
            <a:ext cx="997993" cy="383277"/>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線コネクタ 60"/>
          <p:cNvCxnSpPr>
            <a:stCxn id="57" idx="2"/>
            <a:endCxn id="53" idx="0"/>
          </p:cNvCxnSpPr>
          <p:nvPr/>
        </p:nvCxnSpPr>
        <p:spPr bwMode="auto">
          <a:xfrm>
            <a:off x="2400300" y="3153303"/>
            <a:ext cx="4343400" cy="809097"/>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角丸四角形 64"/>
          <p:cNvSpPr/>
          <p:nvPr/>
        </p:nvSpPr>
        <p:spPr bwMode="auto">
          <a:xfrm>
            <a:off x="7296434" y="1692993"/>
            <a:ext cx="914400" cy="617561"/>
          </a:xfrm>
          <a:prstGeom prst="roundRect">
            <a:avLst>
              <a:gd name="adj" fmla="val 6298"/>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altLang="ja-JP" sz="1800" dirty="0" smtClean="0">
                <a:solidFill>
                  <a:schemeClr val="bg1"/>
                </a:solidFill>
                <a:latin typeface="Arial" pitchFamily="34" charset="0"/>
                <a:ea typeface="HGP創英角ｺﾞｼｯｸUB" pitchFamily="50" charset="-128"/>
                <a:cs typeface="Arial" pitchFamily="34" charset="0"/>
              </a:rPr>
              <a:t>VM</a:t>
            </a:r>
            <a:endParaRPr lang="ja-JP" altLang="en-US" sz="1800" dirty="0" smtClean="0">
              <a:solidFill>
                <a:schemeClr val="bg1"/>
              </a:solidFill>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E</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66" name="角丸四角形 65"/>
          <p:cNvSpPr/>
          <p:nvPr/>
        </p:nvSpPr>
        <p:spPr bwMode="auto">
          <a:xfrm>
            <a:off x="6286500" y="1692995"/>
            <a:ext cx="914400" cy="617561"/>
          </a:xfrm>
          <a:prstGeom prst="roundRect">
            <a:avLst>
              <a:gd name="adj" fmla="val 6298"/>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VM</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D</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67" name="角丸四角形 66"/>
          <p:cNvSpPr/>
          <p:nvPr/>
        </p:nvSpPr>
        <p:spPr bwMode="auto">
          <a:xfrm>
            <a:off x="5257658" y="1692994"/>
            <a:ext cx="914400" cy="617561"/>
          </a:xfrm>
          <a:prstGeom prst="roundRect">
            <a:avLst>
              <a:gd name="adj" fmla="val 6298"/>
            </a:avLst>
          </a:prstGeom>
          <a:solidFill>
            <a:srgbClr val="FF9900">
              <a:alpha val="60000"/>
            </a:srgbClr>
          </a:solidFill>
          <a:ln w="28575">
            <a:solidFill>
              <a:srgbClr val="FFFFFF"/>
            </a:solidFill>
            <a:prstDash val="sysDot"/>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VM</a:t>
            </a:r>
          </a:p>
          <a:p>
            <a:pPr marL="0" marR="0" indent="0" algn="ctr" defTabSz="914400" rtl="0" eaLnBrk="1" fontAlgn="base" latinLnBrk="0" hangingPunct="1">
              <a:lnSpc>
                <a:spcPct val="100000"/>
              </a:lnSpc>
              <a:spcBef>
                <a:spcPts val="0"/>
              </a:spcBef>
              <a:spcAft>
                <a:spcPct val="0"/>
              </a:spcAft>
              <a:buClrTx/>
              <a:buSzTx/>
              <a:buFontTx/>
              <a:buNone/>
              <a:tabLst/>
            </a:pPr>
            <a:r>
              <a:rPr lang="en-US" altLang="ja-JP" sz="1800" dirty="0">
                <a:solidFill>
                  <a:schemeClr val="bg1"/>
                </a:solidFill>
                <a:latin typeface="HGP創英角ｺﾞｼｯｸUB" pitchFamily="50" charset="-128"/>
                <a:ea typeface="HGP創英角ｺﾞｼｯｸUB" pitchFamily="50" charset="-128"/>
                <a:cs typeface="Arial" pitchFamily="34" charset="0"/>
              </a:rPr>
              <a:t>C</a:t>
            </a:r>
            <a:endPar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cs typeface="Arial" pitchFamily="34" charset="0"/>
            </a:endParaRPr>
          </a:p>
        </p:txBody>
      </p:sp>
      <p:sp>
        <p:nvSpPr>
          <p:cNvPr id="69" name="角丸四角形 68"/>
          <p:cNvSpPr/>
          <p:nvPr/>
        </p:nvSpPr>
        <p:spPr bwMode="auto">
          <a:xfrm>
            <a:off x="6019800" y="2693832"/>
            <a:ext cx="14478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仮想スイッチ</a:t>
            </a:r>
          </a:p>
        </p:txBody>
      </p:sp>
      <p:cxnSp>
        <p:nvCxnSpPr>
          <p:cNvPr id="70" name="直線コネクタ 69"/>
          <p:cNvCxnSpPr>
            <a:stCxn id="65" idx="2"/>
            <a:endCxn id="69" idx="0"/>
          </p:cNvCxnSpPr>
          <p:nvPr/>
        </p:nvCxnSpPr>
        <p:spPr bwMode="auto">
          <a:xfrm flipH="1">
            <a:off x="6743700" y="2310554"/>
            <a:ext cx="1009934" cy="383278"/>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直線コネクタ 70"/>
          <p:cNvCxnSpPr>
            <a:stCxn id="69" idx="0"/>
            <a:endCxn id="66" idx="2"/>
          </p:cNvCxnSpPr>
          <p:nvPr/>
        </p:nvCxnSpPr>
        <p:spPr bwMode="auto">
          <a:xfrm flipV="1">
            <a:off x="6743700" y="2310556"/>
            <a:ext cx="0" cy="383276"/>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線コネクタ 71"/>
          <p:cNvCxnSpPr>
            <a:stCxn id="69" idx="0"/>
            <a:endCxn id="67" idx="2"/>
          </p:cNvCxnSpPr>
          <p:nvPr/>
        </p:nvCxnSpPr>
        <p:spPr bwMode="auto">
          <a:xfrm flipH="1" flipV="1">
            <a:off x="5714858" y="2310555"/>
            <a:ext cx="1028842" cy="383277"/>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線コネクタ 72"/>
          <p:cNvCxnSpPr>
            <a:stCxn id="69" idx="2"/>
            <a:endCxn id="53" idx="0"/>
          </p:cNvCxnSpPr>
          <p:nvPr/>
        </p:nvCxnSpPr>
        <p:spPr bwMode="auto">
          <a:xfrm>
            <a:off x="6743700" y="3153303"/>
            <a:ext cx="0" cy="809097"/>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右矢印 73"/>
          <p:cNvSpPr/>
          <p:nvPr/>
        </p:nvSpPr>
        <p:spPr bwMode="auto">
          <a:xfrm>
            <a:off x="3733800" y="1597176"/>
            <a:ext cx="1676400" cy="809198"/>
          </a:xfrm>
          <a:prstGeom prst="rightArrow">
            <a:avLst/>
          </a:prstGeom>
          <a:solidFill>
            <a:srgbClr val="FFFF00">
              <a:alpha val="60000"/>
            </a:srgbClr>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baseline="0" dirty="0" smtClean="0">
                <a:ln>
                  <a:noFill/>
                </a:ln>
                <a:solidFill>
                  <a:srgbClr val="3333FF"/>
                </a:solidFill>
                <a:effectLst/>
                <a:latin typeface="HGP創英角ｺﾞｼｯｸUB" pitchFamily="50" charset="-128"/>
                <a:ea typeface="HGP創英角ｺﾞｼｯｸUB" pitchFamily="50" charset="-128"/>
              </a:rPr>
              <a:t>ライブマイグレーション</a:t>
            </a:r>
            <a:endParaRPr kumimoji="1" lang="ja-JP" altLang="en-US" sz="1000" dirty="0">
              <a:solidFill>
                <a:srgbClr val="3333FF"/>
              </a:solidFill>
            </a:endParaRPr>
          </a:p>
        </p:txBody>
      </p:sp>
      <p:sp>
        <p:nvSpPr>
          <p:cNvPr id="75" name="テキスト ボックス 74"/>
          <p:cNvSpPr txBox="1"/>
          <p:nvPr/>
        </p:nvSpPr>
        <p:spPr>
          <a:xfrm>
            <a:off x="4332485" y="904174"/>
            <a:ext cx="1522829" cy="510778"/>
          </a:xfrm>
          <a:prstGeom prst="wedgeRoundRectCallout">
            <a:avLst>
              <a:gd name="adj1" fmla="val -40216"/>
              <a:gd name="adj2" fmla="val 117274"/>
              <a:gd name="adj3" fmla="val 16667"/>
            </a:avLst>
          </a:prstGeom>
          <a:solidFill>
            <a:srgbClr val="FFC000"/>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ctr">
              <a:spcBef>
                <a:spcPts val="0"/>
              </a:spcBef>
            </a:pPr>
            <a:r>
              <a:rPr kumimoji="1" lang="ja-JP" altLang="en-US" dirty="0" smtClean="0">
                <a:solidFill>
                  <a:schemeClr val="bg1"/>
                </a:solidFill>
                <a:latin typeface="HGP創英角ｺﾞｼｯｸUB" pitchFamily="50" charset="-128"/>
                <a:ea typeface="HGP創英角ｺﾞｼｯｸUB" pitchFamily="50" charset="-128"/>
              </a:rPr>
              <a:t>物理サーバー間の</a:t>
            </a:r>
          </a:p>
          <a:p>
            <a:pPr algn="ctr">
              <a:spcBef>
                <a:spcPts val="0"/>
              </a:spcBef>
            </a:pPr>
            <a:r>
              <a:rPr kumimoji="1" lang="ja-JP" altLang="en-US" dirty="0" smtClean="0">
                <a:solidFill>
                  <a:schemeClr val="bg1"/>
                </a:solidFill>
                <a:latin typeface="HGP創英角ｺﾞｼｯｸUB" pitchFamily="50" charset="-128"/>
                <a:ea typeface="HGP創英角ｺﾞｼｯｸUB" pitchFamily="50" charset="-128"/>
              </a:rPr>
              <a:t>仮想サーバーの移動</a:t>
            </a:r>
            <a:endParaRPr kumimoji="1" lang="ja-JP" altLang="en-US" dirty="0">
              <a:solidFill>
                <a:schemeClr val="bg1"/>
              </a:solidFill>
              <a:latin typeface="HGP創英角ｺﾞｼｯｸUB" pitchFamily="50" charset="-128"/>
              <a:ea typeface="HGP創英角ｺﾞｼｯｸUB" pitchFamily="50" charset="-128"/>
            </a:endParaRPr>
          </a:p>
        </p:txBody>
      </p:sp>
      <p:sp>
        <p:nvSpPr>
          <p:cNvPr id="76" name="角丸四角形吹き出し 75"/>
          <p:cNvSpPr/>
          <p:nvPr/>
        </p:nvSpPr>
        <p:spPr bwMode="auto">
          <a:xfrm>
            <a:off x="3200400" y="2795723"/>
            <a:ext cx="1497984" cy="387824"/>
          </a:xfrm>
          <a:prstGeom prst="wedgeRoundRectCallout">
            <a:avLst>
              <a:gd name="adj1" fmla="val -66893"/>
              <a:gd name="adj2" fmla="val -27871"/>
              <a:gd name="adj3" fmla="val 16667"/>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C</a:t>
            </a:r>
            <a:r>
              <a:rPr kumimoji="0" lang="ja-JP" altLang="en-US"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の</a:t>
            </a:r>
            <a:r>
              <a:rPr kumimoji="0" lang="en-US" altLang="ja-JP"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VLAN</a:t>
            </a:r>
            <a:r>
              <a:rPr kumimoji="0" lang="ja-JP" altLang="en-US"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を削除</a:t>
            </a:r>
          </a:p>
        </p:txBody>
      </p:sp>
      <p:sp>
        <p:nvSpPr>
          <p:cNvPr id="77" name="角丸四角形吹き出し 76"/>
          <p:cNvSpPr/>
          <p:nvPr/>
        </p:nvSpPr>
        <p:spPr bwMode="auto">
          <a:xfrm>
            <a:off x="7248667" y="3305697"/>
            <a:ext cx="1497984" cy="387824"/>
          </a:xfrm>
          <a:prstGeom prst="wedgeRoundRectCallout">
            <a:avLst>
              <a:gd name="adj1" fmla="val -43204"/>
              <a:gd name="adj2" fmla="val -128319"/>
              <a:gd name="adj3" fmla="val 16667"/>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C</a:t>
            </a:r>
            <a:r>
              <a:rPr kumimoji="0" lang="ja-JP" altLang="en-US"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の</a:t>
            </a:r>
            <a:r>
              <a:rPr kumimoji="0" lang="en-US" altLang="ja-JP"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VLAN</a:t>
            </a:r>
            <a:r>
              <a:rPr kumimoji="0" lang="ja-JP" altLang="en-US"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を追加</a:t>
            </a:r>
          </a:p>
        </p:txBody>
      </p:sp>
      <p:sp>
        <p:nvSpPr>
          <p:cNvPr id="78" name="角丸四角形吹き出し 77"/>
          <p:cNvSpPr/>
          <p:nvPr/>
        </p:nvSpPr>
        <p:spPr bwMode="auto">
          <a:xfrm>
            <a:off x="6919059" y="4794966"/>
            <a:ext cx="1669150" cy="571500"/>
          </a:xfrm>
          <a:prstGeom prst="wedgeRoundRectCallout">
            <a:avLst>
              <a:gd name="adj1" fmla="val -40026"/>
              <a:gd name="adj2" fmla="val -101424"/>
              <a:gd name="adj3" fmla="val 16667"/>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C</a:t>
            </a:r>
            <a:r>
              <a:rPr kumimoji="0" lang="ja-JP" altLang="en-US"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の移動に伴い</a:t>
            </a:r>
            <a:r>
              <a:rPr kumimoji="0" lang="en-US" altLang="ja-JP"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VLAN</a:t>
            </a:r>
            <a:r>
              <a:rPr kumimoji="0" lang="ja-JP" altLang="en-US"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の設定変更</a:t>
            </a:r>
          </a:p>
        </p:txBody>
      </p:sp>
      <p:sp>
        <p:nvSpPr>
          <p:cNvPr id="80" name="テキスト ボックス 79"/>
          <p:cNvSpPr txBox="1"/>
          <p:nvPr/>
        </p:nvSpPr>
        <p:spPr>
          <a:xfrm>
            <a:off x="297022" y="904174"/>
            <a:ext cx="1377672" cy="510778"/>
          </a:xfrm>
          <a:prstGeom prst="wedgeRoundRectCallout">
            <a:avLst>
              <a:gd name="adj1" fmla="val 68513"/>
              <a:gd name="adj2" fmla="val 69179"/>
              <a:gd name="adj3" fmla="val 16667"/>
            </a:avLst>
          </a:prstGeom>
          <a:solidFill>
            <a:srgbClr val="FFC000"/>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ctr">
              <a:spcBef>
                <a:spcPts val="0"/>
              </a:spcBef>
            </a:pPr>
            <a:r>
              <a:rPr kumimoji="1" lang="ja-JP" altLang="en-US" dirty="0" smtClean="0">
                <a:solidFill>
                  <a:schemeClr val="bg1"/>
                </a:solidFill>
                <a:latin typeface="HGP創英角ｺﾞｼｯｸUB" pitchFamily="50" charset="-128"/>
                <a:ea typeface="HGP創英角ｺﾞｼｯｸUB" pitchFamily="50" charset="-128"/>
              </a:rPr>
              <a:t>仮想サーバーの</a:t>
            </a:r>
          </a:p>
          <a:p>
            <a:pPr algn="ctr">
              <a:spcBef>
                <a:spcPts val="0"/>
              </a:spcBef>
            </a:pPr>
            <a:r>
              <a:rPr kumimoji="1" lang="ja-JP" altLang="en-US" dirty="0" smtClean="0">
                <a:solidFill>
                  <a:schemeClr val="bg1"/>
                </a:solidFill>
                <a:latin typeface="HGP創英角ｺﾞｼｯｸUB" pitchFamily="50" charset="-128"/>
                <a:ea typeface="HGP創英角ｺﾞｼｯｸUB" pitchFamily="50" charset="-128"/>
              </a:rPr>
              <a:t>予測できない増殖</a:t>
            </a:r>
            <a:endParaRPr kumimoji="1" lang="ja-JP" altLang="en-US" dirty="0">
              <a:solidFill>
                <a:schemeClr val="bg1"/>
              </a:solidFill>
              <a:latin typeface="HGP創英角ｺﾞｼｯｸUB" pitchFamily="50" charset="-128"/>
              <a:ea typeface="HGP創英角ｺﾞｼｯｸUB" pitchFamily="50" charset="-128"/>
            </a:endParaRPr>
          </a:p>
        </p:txBody>
      </p:sp>
      <p:sp>
        <p:nvSpPr>
          <p:cNvPr id="81" name="テキスト ボックス 80"/>
          <p:cNvSpPr txBox="1"/>
          <p:nvPr/>
        </p:nvSpPr>
        <p:spPr>
          <a:xfrm>
            <a:off x="2969809" y="1320177"/>
            <a:ext cx="1144865" cy="276999"/>
          </a:xfrm>
          <a:prstGeom prst="rect">
            <a:avLst/>
          </a:prstGeom>
          <a:noFill/>
        </p:spPr>
        <p:txBody>
          <a:bodyPr wrap="none" rtlCol="0">
            <a:spAutoFit/>
          </a:bodyPr>
          <a:lstStyle/>
          <a:p>
            <a:r>
              <a:rPr kumimoji="1" lang="ja-JP" altLang="en-US" dirty="0" smtClean="0">
                <a:solidFill>
                  <a:srgbClr val="669900"/>
                </a:solidFill>
                <a:latin typeface="HGP創英角ｺﾞｼｯｸUB" pitchFamily="50" charset="-128"/>
                <a:ea typeface="HGP創英角ｺﾞｼｯｸUB" pitchFamily="50" charset="-128"/>
              </a:rPr>
              <a:t>物理サーバー１</a:t>
            </a:r>
            <a:endParaRPr kumimoji="1" lang="ja-JP" altLang="en-US" dirty="0">
              <a:solidFill>
                <a:srgbClr val="669900"/>
              </a:solidFill>
              <a:latin typeface="HGP創英角ｺﾞｼｯｸUB" pitchFamily="50" charset="-128"/>
              <a:ea typeface="HGP創英角ｺﾞｼｯｸUB" pitchFamily="50" charset="-128"/>
            </a:endParaRPr>
          </a:p>
        </p:txBody>
      </p:sp>
      <p:sp>
        <p:nvSpPr>
          <p:cNvPr id="82" name="テキスト ボックス 81"/>
          <p:cNvSpPr txBox="1"/>
          <p:nvPr/>
        </p:nvSpPr>
        <p:spPr>
          <a:xfrm>
            <a:off x="7296434" y="1320177"/>
            <a:ext cx="1144865" cy="276999"/>
          </a:xfrm>
          <a:prstGeom prst="rect">
            <a:avLst/>
          </a:prstGeom>
          <a:noFill/>
        </p:spPr>
        <p:txBody>
          <a:bodyPr wrap="none" rtlCol="0">
            <a:spAutoFit/>
          </a:bodyPr>
          <a:lstStyle/>
          <a:p>
            <a:r>
              <a:rPr kumimoji="1" lang="ja-JP" altLang="en-US" dirty="0" smtClean="0">
                <a:solidFill>
                  <a:srgbClr val="0070C0"/>
                </a:solidFill>
                <a:latin typeface="HGP創英角ｺﾞｼｯｸUB" pitchFamily="50" charset="-128"/>
                <a:ea typeface="HGP創英角ｺﾞｼｯｸUB" pitchFamily="50" charset="-128"/>
              </a:rPr>
              <a:t>物理サーバー</a:t>
            </a:r>
            <a:r>
              <a:rPr kumimoji="1" lang="en-US" altLang="ja-JP" dirty="0" smtClean="0">
                <a:solidFill>
                  <a:srgbClr val="0070C0"/>
                </a:solidFill>
                <a:latin typeface="HGP創英角ｺﾞｼｯｸUB" pitchFamily="50" charset="-128"/>
                <a:ea typeface="HGP創英角ｺﾞｼｯｸUB" pitchFamily="50" charset="-128"/>
              </a:rPr>
              <a:t>2</a:t>
            </a:r>
            <a:endParaRPr kumimoji="1" lang="ja-JP" altLang="en-US" dirty="0">
              <a:solidFill>
                <a:srgbClr val="0070C0"/>
              </a:solidFill>
              <a:latin typeface="HGP創英角ｺﾞｼｯｸUB" pitchFamily="50" charset="-128"/>
              <a:ea typeface="HGP創英角ｺﾞｼｯｸUB" pitchFamily="50" charset="-128"/>
            </a:endParaRPr>
          </a:p>
        </p:txBody>
      </p:sp>
      <p:pic>
        <p:nvPicPr>
          <p:cNvPr id="102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013" y="3511319"/>
            <a:ext cx="5588773" cy="324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0" name="正方形/長方形 1029"/>
          <p:cNvSpPr/>
          <p:nvPr/>
        </p:nvSpPr>
        <p:spPr>
          <a:xfrm>
            <a:off x="5671438" y="5860281"/>
            <a:ext cx="2986715" cy="369332"/>
          </a:xfrm>
          <a:prstGeom prst="rect">
            <a:avLst/>
          </a:prstGeom>
        </p:spPr>
        <p:txBody>
          <a:bodyPr wrap="none">
            <a:spAutoFit/>
          </a:bodyPr>
          <a:lstStyle/>
          <a:p>
            <a:r>
              <a:rPr lang="ja-JP" altLang="en-US" sz="1800" dirty="0">
                <a:solidFill>
                  <a:srgbClr val="FF0000"/>
                </a:solidFill>
                <a:latin typeface="HGP創英角ｺﾞｼｯｸUB" pitchFamily="50" charset="-128"/>
                <a:ea typeface="HGP創英角ｺﾞｼｯｸUB" pitchFamily="50" charset="-128"/>
              </a:rPr>
              <a:t>サーバー仮想化に関する課題</a:t>
            </a:r>
          </a:p>
        </p:txBody>
      </p:sp>
      <p:sp>
        <p:nvSpPr>
          <p:cNvPr id="1031" name="正方形/長方形 1030"/>
          <p:cNvSpPr/>
          <p:nvPr/>
        </p:nvSpPr>
        <p:spPr>
          <a:xfrm>
            <a:off x="6247279" y="6229613"/>
            <a:ext cx="2363147" cy="276999"/>
          </a:xfrm>
          <a:prstGeom prst="rect">
            <a:avLst/>
          </a:prstGeom>
        </p:spPr>
        <p:txBody>
          <a:bodyPr wrap="none">
            <a:spAutoFit/>
          </a:bodyPr>
          <a:lstStyle/>
          <a:p>
            <a:r>
              <a:rPr lang="en-US" altLang="ja-JP" dirty="0"/>
              <a:t>ESG “Ahead of the curve” event</a:t>
            </a:r>
            <a:endParaRPr lang="ja-JP" altLang="en-US" dirty="0"/>
          </a:p>
        </p:txBody>
      </p:sp>
    </p:spTree>
    <p:extLst>
      <p:ext uri="{BB962C8B-B14F-4D97-AF65-F5344CB8AC3E}">
        <p14:creationId xmlns:p14="http://schemas.microsoft.com/office/powerpoint/2010/main" val="96898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left)">
                                      <p:cBhvr>
                                        <p:cTn id="12" dur="500"/>
                                        <p:tgtEl>
                                          <p:spTgt spid="6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left)">
                                      <p:cBhvr>
                                        <p:cTn id="15" dur="500"/>
                                        <p:tgtEl>
                                          <p:spTgt spid="7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wipe(left)">
                                      <p:cBhvr>
                                        <p:cTn id="18" dur="500"/>
                                        <p:tgtEl>
                                          <p:spTgt spid="75"/>
                                        </p:tgtEl>
                                      </p:cBhvr>
                                    </p:animEffect>
                                  </p:childTnLst>
                                </p:cTn>
                              </p:par>
                              <p:par>
                                <p:cTn id="19" presetID="22" presetClass="entr" presetSubtype="8"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wipe(left)">
                                      <p:cBhvr>
                                        <p:cTn id="21" dur="500"/>
                                        <p:tgtEl>
                                          <p:spTgt spid="7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left)">
                                      <p:cBhvr>
                                        <p:cTn id="26" dur="500"/>
                                        <p:tgtEl>
                                          <p:spTgt spid="7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500"/>
                                        <p:tgtEl>
                                          <p:spTgt spid="7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027"/>
                                        </p:tgtEl>
                                        <p:attrNameLst>
                                          <p:attrName>style.visibility</p:attrName>
                                        </p:attrNameLst>
                                      </p:cBhvr>
                                      <p:to>
                                        <p:strVal val="visible"/>
                                      </p:to>
                                    </p:set>
                                    <p:anim calcmode="lin" valueType="num">
                                      <p:cBhvr>
                                        <p:cTn id="39" dur="500" fill="hold"/>
                                        <p:tgtEl>
                                          <p:spTgt spid="1027"/>
                                        </p:tgtEl>
                                        <p:attrNameLst>
                                          <p:attrName>ppt_w</p:attrName>
                                        </p:attrNameLst>
                                      </p:cBhvr>
                                      <p:tavLst>
                                        <p:tav tm="0">
                                          <p:val>
                                            <p:fltVal val="0"/>
                                          </p:val>
                                        </p:tav>
                                        <p:tav tm="100000">
                                          <p:val>
                                            <p:strVal val="#ppt_w"/>
                                          </p:val>
                                        </p:tav>
                                      </p:tavLst>
                                    </p:anim>
                                    <p:anim calcmode="lin" valueType="num">
                                      <p:cBhvr>
                                        <p:cTn id="40" dur="500" fill="hold"/>
                                        <p:tgtEl>
                                          <p:spTgt spid="1027"/>
                                        </p:tgtEl>
                                        <p:attrNameLst>
                                          <p:attrName>ppt_h</p:attrName>
                                        </p:attrNameLst>
                                      </p:cBhvr>
                                      <p:tavLst>
                                        <p:tav tm="0">
                                          <p:val>
                                            <p:fltVal val="0"/>
                                          </p:val>
                                        </p:tav>
                                        <p:tav tm="100000">
                                          <p:val>
                                            <p:strVal val="#ppt_h"/>
                                          </p:val>
                                        </p:tav>
                                      </p:tavLst>
                                    </p:anim>
                                    <p:animEffect transition="in" filter="fade">
                                      <p:cBhvr>
                                        <p:cTn id="41" dur="500"/>
                                        <p:tgtEl>
                                          <p:spTgt spid="102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031"/>
                                        </p:tgtEl>
                                        <p:attrNameLst>
                                          <p:attrName>style.visibility</p:attrName>
                                        </p:attrNameLst>
                                      </p:cBhvr>
                                      <p:to>
                                        <p:strVal val="visible"/>
                                      </p:to>
                                    </p:set>
                                    <p:anim calcmode="lin" valueType="num">
                                      <p:cBhvr>
                                        <p:cTn id="44" dur="500" fill="hold"/>
                                        <p:tgtEl>
                                          <p:spTgt spid="1031"/>
                                        </p:tgtEl>
                                        <p:attrNameLst>
                                          <p:attrName>ppt_w</p:attrName>
                                        </p:attrNameLst>
                                      </p:cBhvr>
                                      <p:tavLst>
                                        <p:tav tm="0">
                                          <p:val>
                                            <p:fltVal val="0"/>
                                          </p:val>
                                        </p:tav>
                                        <p:tav tm="100000">
                                          <p:val>
                                            <p:strVal val="#ppt_w"/>
                                          </p:val>
                                        </p:tav>
                                      </p:tavLst>
                                    </p:anim>
                                    <p:anim calcmode="lin" valueType="num">
                                      <p:cBhvr>
                                        <p:cTn id="45" dur="500" fill="hold"/>
                                        <p:tgtEl>
                                          <p:spTgt spid="1031"/>
                                        </p:tgtEl>
                                        <p:attrNameLst>
                                          <p:attrName>ppt_h</p:attrName>
                                        </p:attrNameLst>
                                      </p:cBhvr>
                                      <p:tavLst>
                                        <p:tav tm="0">
                                          <p:val>
                                            <p:fltVal val="0"/>
                                          </p:val>
                                        </p:tav>
                                        <p:tav tm="100000">
                                          <p:val>
                                            <p:strVal val="#ppt_h"/>
                                          </p:val>
                                        </p:tav>
                                      </p:tavLst>
                                    </p:anim>
                                    <p:animEffect transition="in" filter="fade">
                                      <p:cBhvr>
                                        <p:cTn id="46" dur="500"/>
                                        <p:tgtEl>
                                          <p:spTgt spid="103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030"/>
                                        </p:tgtEl>
                                        <p:attrNameLst>
                                          <p:attrName>style.visibility</p:attrName>
                                        </p:attrNameLst>
                                      </p:cBhvr>
                                      <p:to>
                                        <p:strVal val="visible"/>
                                      </p:to>
                                    </p:set>
                                    <p:anim calcmode="lin" valueType="num">
                                      <p:cBhvr>
                                        <p:cTn id="49" dur="500" fill="hold"/>
                                        <p:tgtEl>
                                          <p:spTgt spid="1030"/>
                                        </p:tgtEl>
                                        <p:attrNameLst>
                                          <p:attrName>ppt_w</p:attrName>
                                        </p:attrNameLst>
                                      </p:cBhvr>
                                      <p:tavLst>
                                        <p:tav tm="0">
                                          <p:val>
                                            <p:fltVal val="0"/>
                                          </p:val>
                                        </p:tav>
                                        <p:tav tm="100000">
                                          <p:val>
                                            <p:strVal val="#ppt_w"/>
                                          </p:val>
                                        </p:tav>
                                      </p:tavLst>
                                    </p:anim>
                                    <p:anim calcmode="lin" valueType="num">
                                      <p:cBhvr>
                                        <p:cTn id="50" dur="500" fill="hold"/>
                                        <p:tgtEl>
                                          <p:spTgt spid="1030"/>
                                        </p:tgtEl>
                                        <p:attrNameLst>
                                          <p:attrName>ppt_h</p:attrName>
                                        </p:attrNameLst>
                                      </p:cBhvr>
                                      <p:tavLst>
                                        <p:tav tm="0">
                                          <p:val>
                                            <p:fltVal val="0"/>
                                          </p:val>
                                        </p:tav>
                                        <p:tav tm="100000">
                                          <p:val>
                                            <p:strVal val="#ppt_h"/>
                                          </p:val>
                                        </p:tav>
                                      </p:tavLst>
                                    </p:anim>
                                    <p:animEffect transition="in" filter="fade">
                                      <p:cBhvr>
                                        <p:cTn id="5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4" grpId="0" animBg="1"/>
      <p:bldP spid="75" grpId="0" animBg="1"/>
      <p:bldP spid="76" grpId="0" animBg="1"/>
      <p:bldP spid="77" grpId="0" animBg="1"/>
      <p:bldP spid="78" grpId="0" animBg="1"/>
      <p:bldP spid="80" grpId="0" animBg="1"/>
      <p:bldP spid="1030" grpId="0"/>
      <p:bldP spid="10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図形グループ 9"/>
          <p:cNvGrpSpPr/>
          <p:nvPr/>
        </p:nvGrpSpPr>
        <p:grpSpPr>
          <a:xfrm>
            <a:off x="533400" y="1828800"/>
            <a:ext cx="8077200" cy="3048000"/>
            <a:chOff x="533400" y="1828800"/>
            <a:chExt cx="8077200" cy="3048000"/>
          </a:xfrm>
        </p:grpSpPr>
        <p:sp>
          <p:nvSpPr>
            <p:cNvPr id="56" name="角丸四角形 55"/>
            <p:cNvSpPr/>
            <p:nvPr/>
          </p:nvSpPr>
          <p:spPr bwMode="auto">
            <a:xfrm>
              <a:off x="533400" y="4343400"/>
              <a:ext cx="8077200" cy="533400"/>
            </a:xfrm>
            <a:prstGeom prst="roundRect">
              <a:avLst>
                <a:gd name="adj" fmla="val 5000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2800" dirty="0" smtClean="0">
                  <a:solidFill>
                    <a:schemeClr val="bg1"/>
                  </a:solidFill>
                  <a:latin typeface="Arial" pitchFamily="34" charset="0"/>
                  <a:ea typeface="HGP創英角ｺﾞｼｯｸUB" pitchFamily="50" charset="-128"/>
                  <a:cs typeface="Arial" pitchFamily="34" charset="0"/>
                </a:rPr>
                <a:t>既存</a:t>
              </a:r>
              <a:r>
                <a:rPr lang="ja-JP" altLang="en-US" sz="2800" dirty="0">
                  <a:solidFill>
                    <a:schemeClr val="bg1"/>
                  </a:solidFill>
                  <a:latin typeface="Arial" pitchFamily="34" charset="0"/>
                  <a:ea typeface="HGP創英角ｺﾞｼｯｸUB" pitchFamily="50" charset="-128"/>
                  <a:cs typeface="Arial" pitchFamily="34" charset="0"/>
                </a:rPr>
                <a:t>のプロトコルでは対処できない</a:t>
              </a:r>
            </a:p>
          </p:txBody>
        </p:sp>
        <p:sp>
          <p:nvSpPr>
            <p:cNvPr id="71" name="フリーフォーム 70"/>
            <p:cNvSpPr/>
            <p:nvPr/>
          </p:nvSpPr>
          <p:spPr bwMode="auto">
            <a:xfrm>
              <a:off x="545910" y="1828800"/>
              <a:ext cx="8052180" cy="2590800"/>
            </a:xfrm>
            <a:custGeom>
              <a:avLst/>
              <a:gdLst>
                <a:gd name="connsiteX0" fmla="*/ 0 w 8052180"/>
                <a:gd name="connsiteY0" fmla="*/ 0 h 2661314"/>
                <a:gd name="connsiteX1" fmla="*/ 8052180 w 8052180"/>
                <a:gd name="connsiteY1" fmla="*/ 0 h 2661314"/>
                <a:gd name="connsiteX2" fmla="*/ 3998794 w 8052180"/>
                <a:gd name="connsiteY2" fmla="*/ 2661314 h 2661314"/>
                <a:gd name="connsiteX3" fmla="*/ 0 w 8052180"/>
                <a:gd name="connsiteY3" fmla="*/ 0 h 2661314"/>
              </a:gdLst>
              <a:ahLst/>
              <a:cxnLst>
                <a:cxn ang="0">
                  <a:pos x="connsiteX0" y="connsiteY0"/>
                </a:cxn>
                <a:cxn ang="0">
                  <a:pos x="connsiteX1" y="connsiteY1"/>
                </a:cxn>
                <a:cxn ang="0">
                  <a:pos x="connsiteX2" y="connsiteY2"/>
                </a:cxn>
                <a:cxn ang="0">
                  <a:pos x="connsiteX3" y="connsiteY3"/>
                </a:cxn>
              </a:cxnLst>
              <a:rect l="l" t="t" r="r" b="b"/>
              <a:pathLst>
                <a:path w="8052180" h="2661314">
                  <a:moveTo>
                    <a:pt x="0" y="0"/>
                  </a:moveTo>
                  <a:lnTo>
                    <a:pt x="8052180" y="0"/>
                  </a:lnTo>
                  <a:lnTo>
                    <a:pt x="3998794" y="2661314"/>
                  </a:lnTo>
                  <a:lnTo>
                    <a:pt x="0" y="0"/>
                  </a:lnTo>
                  <a:close/>
                </a:path>
              </a:pathLst>
            </a:custGeom>
            <a:gradFill flip="none" rotWithShape="1">
              <a:gsLst>
                <a:gs pos="0">
                  <a:srgbClr val="FF0000"/>
                </a:gs>
                <a:gs pos="50000">
                  <a:srgbClr val="FFC000"/>
                </a:gs>
                <a:gs pos="100000">
                  <a:schemeClr val="bg1">
                    <a:shade val="100000"/>
                    <a:satMod val="115000"/>
                  </a:schemeClr>
                </a:gs>
              </a:gsLst>
              <a:lin ang="1620000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 name="タイトル 1"/>
          <p:cNvSpPr>
            <a:spLocks noGrp="1"/>
          </p:cNvSpPr>
          <p:nvPr>
            <p:ph type="title"/>
          </p:nvPr>
        </p:nvSpPr>
        <p:spPr/>
        <p:txBody>
          <a:bodyPr/>
          <a:lstStyle/>
          <a:p>
            <a:r>
              <a:rPr lang="ja-JP" altLang="en-US" dirty="0" smtClean="0">
                <a:ea typeface="ＭＳ Ｐゴシック" pitchFamily="50" charset="-128"/>
              </a:rPr>
              <a:t>ネットワークの課題</a:t>
            </a:r>
            <a:endParaRPr kumimoji="1" lang="ja-JP" altLang="en-US" dirty="0"/>
          </a:p>
        </p:txBody>
      </p:sp>
      <p:sp>
        <p:nvSpPr>
          <p:cNvPr id="8" name="角丸四角形 7"/>
          <p:cNvSpPr/>
          <p:nvPr/>
        </p:nvSpPr>
        <p:spPr bwMode="auto">
          <a:xfrm>
            <a:off x="531813" y="990600"/>
            <a:ext cx="8078787" cy="914400"/>
          </a:xfrm>
          <a:prstGeom prst="roundRect">
            <a:avLst/>
          </a:prstGeom>
          <a:solidFill>
            <a:srgbClr val="03800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a:ea typeface="HGP創英角ｺﾞｼｯｸUB"/>
                <a:cs typeface="Arial"/>
              </a:rPr>
              <a:t>これまでのネットワーク仮想化の手段</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600" b="0" i="0" u="none" strike="noStrike" cap="none" normalizeH="0" baseline="0" dirty="0" smtClean="0">
                <a:ln>
                  <a:noFill/>
                </a:ln>
                <a:solidFill>
                  <a:schemeClr val="bg1"/>
                </a:solidFill>
                <a:effectLst/>
                <a:latin typeface="Arial"/>
                <a:ea typeface="HGP創英角ｺﾞｼｯｸUB"/>
                <a:cs typeface="Arial"/>
              </a:rPr>
              <a:t>VLAN </a:t>
            </a:r>
            <a:r>
              <a:rPr kumimoji="0" lang="ja-JP" altLang="en-US" sz="3600" b="0" i="0" u="none" strike="noStrike" cap="none" normalizeH="0" baseline="0" dirty="0" smtClean="0">
                <a:ln>
                  <a:noFill/>
                </a:ln>
                <a:solidFill>
                  <a:schemeClr val="bg1"/>
                </a:solidFill>
                <a:effectLst/>
                <a:latin typeface="Arial"/>
                <a:ea typeface="HGP創英角ｺﾞｼｯｸUB"/>
                <a:cs typeface="Arial"/>
              </a:rPr>
              <a:t>（仮想</a:t>
            </a:r>
            <a:r>
              <a:rPr kumimoji="0" lang="en-US" altLang="ja-JP" sz="3600" b="0" i="0" u="none" strike="noStrike" cap="none" normalizeH="0" baseline="0" dirty="0" smtClean="0">
                <a:ln>
                  <a:noFill/>
                </a:ln>
                <a:solidFill>
                  <a:schemeClr val="bg1"/>
                </a:solidFill>
                <a:effectLst/>
                <a:latin typeface="Arial"/>
                <a:ea typeface="HGP創英角ｺﾞｼｯｸUB"/>
                <a:cs typeface="Arial"/>
              </a:rPr>
              <a:t>LAN</a:t>
            </a:r>
            <a:r>
              <a:rPr kumimoji="0" lang="ja-JP" altLang="en-US" sz="3600" b="0" i="0" u="none" strike="noStrike" cap="none" normalizeH="0" baseline="0" dirty="0" smtClean="0">
                <a:ln>
                  <a:noFill/>
                </a:ln>
                <a:solidFill>
                  <a:schemeClr val="bg1"/>
                </a:solidFill>
                <a:effectLst/>
                <a:latin typeface="Arial"/>
                <a:ea typeface="HGP創英角ｺﾞｼｯｸUB"/>
                <a:cs typeface="Arial"/>
              </a:rPr>
              <a:t>）</a:t>
            </a:r>
          </a:p>
        </p:txBody>
      </p:sp>
      <p:sp>
        <p:nvSpPr>
          <p:cNvPr id="57" name="角丸四角形 56"/>
          <p:cNvSpPr/>
          <p:nvPr/>
        </p:nvSpPr>
        <p:spPr bwMode="auto">
          <a:xfrm>
            <a:off x="533400" y="2892187"/>
            <a:ext cx="3886200" cy="384413"/>
          </a:xfrm>
          <a:prstGeom prst="roundRect">
            <a:avLst>
              <a:gd name="adj" fmla="val 4315"/>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仮想化したサーバーの動的な変更に</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ネットワーク構成の変更を自動的に追従できない</a:t>
            </a:r>
            <a:endParaRPr kumimoji="0" lang="en-US" altLang="ja-JP"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61" name="角丸四角形 60"/>
          <p:cNvSpPr/>
          <p:nvPr/>
        </p:nvSpPr>
        <p:spPr bwMode="auto">
          <a:xfrm>
            <a:off x="4724400" y="2892188"/>
            <a:ext cx="3886200" cy="386871"/>
          </a:xfrm>
          <a:prstGeom prst="roundRect">
            <a:avLst>
              <a:gd name="adj" fmla="val 4315"/>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ja-JP" altLang="en-US" dirty="0" smtClean="0">
                <a:solidFill>
                  <a:schemeClr val="bg1"/>
                </a:solidFill>
                <a:latin typeface="Arial" pitchFamily="34" charset="0"/>
                <a:ea typeface="HGP創英角ｺﾞｼｯｸUB" pitchFamily="50" charset="-128"/>
                <a:cs typeface="Arial" pitchFamily="34" charset="0"/>
              </a:rPr>
              <a:t>クラウドや仮想化の普及により求められる</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dirty="0" smtClean="0">
                <a:solidFill>
                  <a:schemeClr val="bg1"/>
                </a:solidFill>
                <a:latin typeface="Arial" pitchFamily="34" charset="0"/>
                <a:ea typeface="HGP創英角ｺﾞｼｯｸUB" pitchFamily="50" charset="-128"/>
                <a:cs typeface="Arial" pitchFamily="34" charset="0"/>
              </a:rPr>
              <a:t>大規模・複雑な構成のネットワークに対応できない</a:t>
            </a:r>
            <a:endParaRPr kumimoji="0" lang="en-US" altLang="ja-JP"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55" name="角丸四角形 54"/>
          <p:cNvSpPr/>
          <p:nvPr/>
        </p:nvSpPr>
        <p:spPr bwMode="auto">
          <a:xfrm>
            <a:off x="533400" y="1981200"/>
            <a:ext cx="3886200" cy="838200"/>
          </a:xfrm>
          <a:prstGeom prst="roundRect">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a:ea typeface="HGP創英角ｺﾞｼｯｸUB"/>
                <a:cs typeface="Arial"/>
              </a:rPr>
              <a:t>スイッチの設定を手動で行わなくてはならない</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latin typeface="Arial"/>
                <a:ea typeface="HGP創英角ｺﾞｼｯｸUB"/>
                <a:cs typeface="Arial"/>
              </a:rPr>
              <a:t>仮想マシンの</a:t>
            </a:r>
            <a:r>
              <a:rPr kumimoji="0" lang="en-US" altLang="ja-JP" dirty="0" smtClean="0">
                <a:solidFill>
                  <a:schemeClr val="bg1"/>
                </a:solidFill>
                <a:latin typeface="Arial"/>
                <a:ea typeface="HGP創英角ｺﾞｼｯｸUB"/>
                <a:cs typeface="Arial"/>
              </a:rPr>
              <a:t>VLAN</a:t>
            </a:r>
            <a:r>
              <a:rPr kumimoji="0" lang="ja-JP" altLang="en-US" dirty="0" smtClean="0">
                <a:solidFill>
                  <a:schemeClr val="bg1"/>
                </a:solidFill>
                <a:latin typeface="Arial"/>
                <a:ea typeface="HGP創英角ｺﾞｼｯｸUB"/>
                <a:cs typeface="Arial"/>
              </a:rPr>
              <a:t>をまたがる移動、</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latin typeface="Arial"/>
                <a:ea typeface="HGP創英角ｺﾞｼｯｸUB"/>
                <a:cs typeface="Arial"/>
              </a:rPr>
              <a:t>ネットワーク機器の追加、</a:t>
            </a:r>
            <a:r>
              <a:rPr kumimoji="0" lang="en-US" altLang="ja-JP" dirty="0" err="1" smtClean="0">
                <a:solidFill>
                  <a:schemeClr val="bg1"/>
                </a:solidFill>
                <a:latin typeface="Arial"/>
                <a:ea typeface="HGP創英角ｺﾞｼｯｸUB"/>
                <a:cs typeface="Arial"/>
              </a:rPr>
              <a:t>QoS</a:t>
            </a:r>
            <a:r>
              <a:rPr kumimoji="0" lang="ja-JP" altLang="en-US" dirty="0" smtClean="0">
                <a:solidFill>
                  <a:schemeClr val="bg1"/>
                </a:solidFill>
                <a:latin typeface="Arial"/>
                <a:ea typeface="HGP創英角ｺﾞｼｯｸUB"/>
                <a:cs typeface="Arial"/>
              </a:rPr>
              <a:t>の設定など</a:t>
            </a:r>
            <a:endParaRPr kumimoji="0" lang="ja-JP" altLang="en-US" b="0" i="0" u="none" strike="noStrike" cap="none" normalizeH="0" baseline="0" dirty="0" smtClean="0">
              <a:ln>
                <a:noFill/>
              </a:ln>
              <a:solidFill>
                <a:schemeClr val="bg1"/>
              </a:solidFill>
              <a:effectLst/>
              <a:latin typeface="Arial"/>
              <a:ea typeface="HGP創英角ｺﾞｼｯｸUB"/>
              <a:cs typeface="Arial"/>
            </a:endParaRPr>
          </a:p>
        </p:txBody>
      </p:sp>
      <p:sp>
        <p:nvSpPr>
          <p:cNvPr id="69" name="角丸四角形 68"/>
          <p:cNvSpPr/>
          <p:nvPr/>
        </p:nvSpPr>
        <p:spPr bwMode="auto">
          <a:xfrm>
            <a:off x="4724400" y="1981200"/>
            <a:ext cx="3886200" cy="838200"/>
          </a:xfrm>
          <a:prstGeom prst="roundRect">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a:ea typeface="HGP創英角ｺﾞｼｯｸUB"/>
                <a:cs typeface="Arial"/>
              </a:rPr>
              <a:t>ひとつの</a:t>
            </a:r>
            <a:r>
              <a:rPr kumimoji="0" lang="en-US" altLang="ja-JP" sz="1400" b="0" i="0" u="none" strike="noStrike" cap="none" normalizeH="0" baseline="0" dirty="0" smtClean="0">
                <a:ln>
                  <a:noFill/>
                </a:ln>
                <a:solidFill>
                  <a:schemeClr val="bg1"/>
                </a:solidFill>
                <a:effectLst/>
                <a:latin typeface="Arial"/>
                <a:ea typeface="HGP創英角ｺﾞｼｯｸUB"/>
                <a:cs typeface="Arial"/>
              </a:rPr>
              <a:t>VLAN</a:t>
            </a:r>
            <a:r>
              <a:rPr kumimoji="0" lang="ja-JP" altLang="en-US" sz="1400" b="0" i="0" u="none" strike="noStrike" cap="none" normalizeH="0" baseline="0" dirty="0" smtClean="0">
                <a:ln>
                  <a:noFill/>
                </a:ln>
                <a:solidFill>
                  <a:schemeClr val="bg1"/>
                </a:solidFill>
                <a:effectLst/>
                <a:latin typeface="Arial"/>
                <a:ea typeface="HGP創英角ｺﾞｼｯｸUB"/>
                <a:cs typeface="Arial"/>
              </a:rPr>
              <a:t>で最大</a:t>
            </a:r>
            <a:r>
              <a:rPr kumimoji="0" lang="en-US" altLang="ja-JP" sz="1400" b="0" i="0" u="none" strike="noStrike" cap="none" normalizeH="0" baseline="0" dirty="0" smtClean="0">
                <a:ln>
                  <a:noFill/>
                </a:ln>
                <a:solidFill>
                  <a:schemeClr val="bg1"/>
                </a:solidFill>
                <a:effectLst/>
                <a:latin typeface="Arial"/>
                <a:ea typeface="HGP創英角ｺﾞｼｯｸUB"/>
                <a:cs typeface="Arial"/>
              </a:rPr>
              <a:t>2000</a:t>
            </a:r>
            <a:r>
              <a:rPr kumimoji="0" lang="ja-JP" altLang="en-US" sz="1400" b="0" i="0" u="none" strike="noStrike" cap="none" normalizeH="0" baseline="0" dirty="0" smtClean="0">
                <a:ln>
                  <a:noFill/>
                </a:ln>
                <a:solidFill>
                  <a:schemeClr val="bg1"/>
                </a:solidFill>
                <a:effectLst/>
                <a:latin typeface="Arial"/>
                <a:ea typeface="HGP創英角ｺﾞｼｯｸUB"/>
                <a:cs typeface="Arial"/>
              </a:rPr>
              <a:t>個程度が限界</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latin typeface="Arial"/>
                <a:ea typeface="HGP創英角ｺﾞｼｯｸUB"/>
                <a:cs typeface="Arial"/>
              </a:rPr>
              <a:t>論理的には</a:t>
            </a:r>
            <a:r>
              <a:rPr kumimoji="0" lang="en-US" altLang="ja-JP" dirty="0" smtClean="0">
                <a:solidFill>
                  <a:schemeClr val="bg1"/>
                </a:solidFill>
                <a:latin typeface="Arial"/>
                <a:ea typeface="HGP創英角ｺﾞｼｯｸUB"/>
                <a:cs typeface="Arial"/>
              </a:rPr>
              <a:t>4096</a:t>
            </a:r>
            <a:r>
              <a:rPr kumimoji="0" lang="ja-JP" altLang="en-US" dirty="0" smtClean="0">
                <a:solidFill>
                  <a:schemeClr val="bg1"/>
                </a:solidFill>
                <a:latin typeface="Arial"/>
                <a:ea typeface="HGP創英角ｺﾞｼｯｸUB"/>
                <a:cs typeface="Arial"/>
              </a:rPr>
              <a:t>個の構成が可能</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Arial"/>
                <a:ea typeface="HGP創英角ｺﾞｼｯｸUB"/>
                <a:cs typeface="Arial"/>
              </a:rPr>
              <a:t>しかし、性能の劣化等により</a:t>
            </a:r>
            <a:r>
              <a:rPr kumimoji="0" lang="en-US" altLang="ja-JP" b="0" i="0" u="none" strike="noStrike" cap="none" normalizeH="0" baseline="0" dirty="0" smtClean="0">
                <a:ln>
                  <a:noFill/>
                </a:ln>
                <a:solidFill>
                  <a:schemeClr val="bg1"/>
                </a:solidFill>
                <a:effectLst/>
                <a:latin typeface="Arial"/>
                <a:ea typeface="HGP創英角ｺﾞｼｯｸUB"/>
                <a:cs typeface="Arial"/>
              </a:rPr>
              <a:t>2000</a:t>
            </a:r>
            <a:r>
              <a:rPr kumimoji="0" lang="ja-JP" altLang="en-US" b="0" i="0" u="none" strike="noStrike" cap="none" normalizeH="0" baseline="0" dirty="0" smtClean="0">
                <a:ln>
                  <a:noFill/>
                </a:ln>
                <a:solidFill>
                  <a:schemeClr val="bg1"/>
                </a:solidFill>
                <a:effectLst/>
                <a:latin typeface="Arial"/>
                <a:ea typeface="HGP創英角ｺﾞｼｯｸUB"/>
                <a:cs typeface="Arial"/>
              </a:rPr>
              <a:t>程度が限界</a:t>
            </a:r>
            <a:endParaRPr kumimoji="0" lang="en-US" altLang="ja-JP" b="0" i="0" u="none" strike="noStrike" cap="none" normalizeH="0" baseline="0" dirty="0" smtClean="0">
              <a:ln>
                <a:noFill/>
              </a:ln>
              <a:solidFill>
                <a:schemeClr val="bg1"/>
              </a:solidFill>
              <a:effectLst/>
              <a:latin typeface="Arial"/>
              <a:ea typeface="HGP創英角ｺﾞｼｯｸUB"/>
              <a:cs typeface="Arial"/>
            </a:endParaRPr>
          </a:p>
        </p:txBody>
      </p:sp>
      <p:grpSp>
        <p:nvGrpSpPr>
          <p:cNvPr id="26" name="図形グループ 25"/>
          <p:cNvGrpSpPr/>
          <p:nvPr/>
        </p:nvGrpSpPr>
        <p:grpSpPr>
          <a:xfrm>
            <a:off x="531812" y="4800599"/>
            <a:ext cx="8078788" cy="1181099"/>
            <a:chOff x="380998" y="4171403"/>
            <a:chExt cx="8382002" cy="1619795"/>
          </a:xfrm>
        </p:grpSpPr>
        <p:sp>
          <p:nvSpPr>
            <p:cNvPr id="27" name="ホームベース 26"/>
            <p:cNvSpPr/>
            <p:nvPr/>
          </p:nvSpPr>
          <p:spPr bwMode="auto">
            <a:xfrm rot="5400000" flipH="1">
              <a:off x="3762100" y="790301"/>
              <a:ext cx="1619795" cy="8381999"/>
            </a:xfrm>
            <a:prstGeom prst="homePlate">
              <a:avLst/>
            </a:prstGeom>
            <a:gradFill flip="none" rotWithShape="1">
              <a:gsLst>
                <a:gs pos="53000">
                  <a:srgbClr val="0000CC"/>
                </a:gs>
                <a:gs pos="100000">
                  <a:srgbClr val="FF6600"/>
                </a:gs>
              </a:gsLst>
              <a:lin ang="0" scaled="1"/>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endParaRPr kumimoji="0" lang="ja-JP" altLang="en-US" sz="1200" b="0" i="0" u="none" strike="noStrike" cap="none" normalizeH="0" baseline="0" dirty="0" smtClean="0">
                <a:ln>
                  <a:noFill/>
                </a:ln>
                <a:solidFill>
                  <a:srgbClr val="484848"/>
                </a:solidFill>
                <a:effectLst/>
                <a:latin typeface="Arial"/>
                <a:ea typeface="HGP創英角ｺﾞｼｯｸUB"/>
                <a:cs typeface="Arial"/>
              </a:endParaRPr>
            </a:p>
          </p:txBody>
        </p:sp>
        <p:sp>
          <p:nvSpPr>
            <p:cNvPr id="28" name="正方形/長方形 27"/>
            <p:cNvSpPr/>
            <p:nvPr/>
          </p:nvSpPr>
          <p:spPr>
            <a:xfrm>
              <a:off x="381000" y="4693918"/>
              <a:ext cx="8382000" cy="1055234"/>
            </a:xfrm>
            <a:prstGeom prst="rect">
              <a:avLst/>
            </a:prstGeom>
          </p:spPr>
          <p:txBody>
            <a:bodyPr wrap="square">
              <a:spAutoFit/>
            </a:bodyPr>
            <a:lstStyle/>
            <a:p>
              <a:pPr algn="ctr">
                <a:spcBef>
                  <a:spcPts val="0"/>
                </a:spcBef>
              </a:pPr>
              <a:r>
                <a:rPr lang="en-US" altLang="ja-JP" sz="2800" dirty="0" smtClean="0">
                  <a:solidFill>
                    <a:srgbClr val="FFFFFF"/>
                  </a:solidFill>
                  <a:latin typeface="Arial"/>
                  <a:ea typeface="HGP創英角ｺﾞｼｯｸUB"/>
                  <a:cs typeface="Arial"/>
                </a:rPr>
                <a:t>Software-Defined Networking</a:t>
              </a:r>
              <a:r>
                <a:rPr lang="ja-JP" altLang="en-US" sz="2800" dirty="0">
                  <a:solidFill>
                    <a:srgbClr val="FFFFFF"/>
                  </a:solidFill>
                  <a:latin typeface="Arial"/>
                  <a:ea typeface="HGP創英角ｺﾞｼｯｸUB"/>
                  <a:cs typeface="Arial"/>
                </a:rPr>
                <a:t>　</a:t>
              </a:r>
              <a:r>
                <a:rPr lang="en-US" altLang="ja-JP" sz="2800" dirty="0">
                  <a:solidFill>
                    <a:srgbClr val="FFFFFF"/>
                  </a:solidFill>
                  <a:latin typeface="Arial"/>
                  <a:ea typeface="HGP創英角ｺﾞｼｯｸUB"/>
                  <a:cs typeface="Arial"/>
                </a:rPr>
                <a:t>(SDN)</a:t>
              </a:r>
            </a:p>
            <a:p>
              <a:pPr algn="ctr">
                <a:spcBef>
                  <a:spcPts val="0"/>
                </a:spcBef>
              </a:pPr>
              <a:r>
                <a:rPr lang="ja-JP" altLang="en-US" sz="1600" dirty="0">
                  <a:solidFill>
                    <a:srgbClr val="FFFFFF"/>
                  </a:solidFill>
                  <a:latin typeface="Arial"/>
                  <a:ea typeface="HGP創英角ｺﾞｼｯｸUB"/>
                  <a:cs typeface="Arial"/>
                </a:rPr>
                <a:t>ネットワークの構成や機能の設定を</a:t>
              </a:r>
              <a:r>
                <a:rPr lang="ja-JP" altLang="en-US" sz="1600" dirty="0" smtClean="0">
                  <a:solidFill>
                    <a:srgbClr val="FFFFFF"/>
                  </a:solidFill>
                  <a:latin typeface="Arial"/>
                  <a:ea typeface="HGP創英角ｺﾞｼｯｸUB"/>
                  <a:cs typeface="Arial"/>
                </a:rPr>
                <a:t>ソフトウェア</a:t>
              </a:r>
              <a:r>
                <a:rPr lang="ja-JP" altLang="en-US" sz="1600" dirty="0">
                  <a:solidFill>
                    <a:srgbClr val="FFFFFF"/>
                  </a:solidFill>
                  <a:latin typeface="Arial"/>
                  <a:ea typeface="HGP創英角ｺﾞｼｯｸUB"/>
                  <a:cs typeface="Arial"/>
                </a:rPr>
                <a:t>によってプログラマブルに行える</a:t>
              </a:r>
              <a:r>
                <a:rPr lang="ja-JP" altLang="en-US" sz="1600" dirty="0" smtClean="0">
                  <a:solidFill>
                    <a:srgbClr val="FFFFFF"/>
                  </a:solidFill>
                  <a:latin typeface="Arial"/>
                  <a:ea typeface="HGP創英角ｺﾞｼｯｸUB"/>
                  <a:cs typeface="Arial"/>
                </a:rPr>
                <a:t>仕組み</a:t>
              </a:r>
              <a:endParaRPr lang="ja-JP" altLang="en-US" sz="1600" dirty="0">
                <a:solidFill>
                  <a:srgbClr val="FFFFFF"/>
                </a:solidFill>
                <a:latin typeface="Arial"/>
                <a:ea typeface="HGP創英角ｺﾞｼｯｸUB"/>
                <a:cs typeface="Arial"/>
              </a:endParaRPr>
            </a:p>
          </p:txBody>
        </p:sp>
      </p:grpSp>
      <p:grpSp>
        <p:nvGrpSpPr>
          <p:cNvPr id="29" name="グループ化 60"/>
          <p:cNvGrpSpPr/>
          <p:nvPr/>
        </p:nvGrpSpPr>
        <p:grpSpPr>
          <a:xfrm>
            <a:off x="531814" y="6057900"/>
            <a:ext cx="8078786" cy="495300"/>
            <a:chOff x="533400" y="6084058"/>
            <a:chExt cx="8077200" cy="495300"/>
          </a:xfrm>
        </p:grpSpPr>
        <p:sp>
          <p:nvSpPr>
            <p:cNvPr id="30" name="角丸四角形 29"/>
            <p:cNvSpPr/>
            <p:nvPr/>
          </p:nvSpPr>
          <p:spPr bwMode="auto">
            <a:xfrm>
              <a:off x="533400" y="6084058"/>
              <a:ext cx="8077200" cy="495300"/>
            </a:xfrm>
            <a:prstGeom prst="roundRect">
              <a:avLst>
                <a:gd name="adj" fmla="val 4315"/>
              </a:avLst>
            </a:prstGeom>
            <a:solidFill>
              <a:srgbClr val="CCFFCC"/>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3333FF"/>
                  </a:solidFill>
                  <a:effectLst/>
                  <a:latin typeface="Arial" pitchFamily="34" charset="0"/>
                  <a:ea typeface="HGP創英角ｺﾞｼｯｸUB" pitchFamily="50" charset="-128"/>
                  <a:cs typeface="Arial" pitchFamily="34" charset="0"/>
                </a:rPr>
                <a:t>　　　　　　　　　　　　　　　　　　　</a:t>
              </a:r>
              <a:r>
                <a:rPr kumimoji="0" lang="en-US" altLang="ja-JP" sz="2400" b="0" i="0" u="none" strike="noStrike" cap="none" normalizeH="0" baseline="0" dirty="0" smtClean="0">
                  <a:ln>
                    <a:noFill/>
                  </a:ln>
                  <a:solidFill>
                    <a:srgbClr val="3333FF"/>
                  </a:solidFill>
                  <a:effectLst/>
                  <a:latin typeface="Arial" pitchFamily="34" charset="0"/>
                  <a:ea typeface="HGP創英角ｺﾞｼｯｸUB" pitchFamily="50" charset="-128"/>
                  <a:cs typeface="Arial" pitchFamily="34" charset="0"/>
                </a:rPr>
                <a:t>SDN</a:t>
              </a:r>
              <a:r>
                <a:rPr kumimoji="0" lang="ja-JP" altLang="en-US" sz="2400" b="0" i="0" u="none" strike="noStrike" cap="none" normalizeH="0" baseline="0" dirty="0" smtClean="0">
                  <a:ln>
                    <a:noFill/>
                  </a:ln>
                  <a:solidFill>
                    <a:srgbClr val="3333FF"/>
                  </a:solidFill>
                  <a:effectLst/>
                  <a:latin typeface="Arial" pitchFamily="34" charset="0"/>
                  <a:ea typeface="HGP創英角ｺﾞｼｯｸUB" pitchFamily="50" charset="-128"/>
                  <a:cs typeface="Arial" pitchFamily="34" charset="0"/>
                </a:rPr>
                <a:t>を実現するためのプロトコル</a:t>
              </a:r>
            </a:p>
          </p:txBody>
        </p:sp>
        <p:pic>
          <p:nvPicPr>
            <p:cNvPr id="31"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5337" y="6151082"/>
              <a:ext cx="1789058" cy="36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角丸四角形 31"/>
          <p:cNvSpPr/>
          <p:nvPr/>
        </p:nvSpPr>
        <p:spPr bwMode="auto">
          <a:xfrm>
            <a:off x="531813" y="3352800"/>
            <a:ext cx="3886200" cy="384413"/>
          </a:xfrm>
          <a:prstGeom prst="roundRect">
            <a:avLst>
              <a:gd name="adj" fmla="val 4315"/>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異なる</a:t>
            </a:r>
            <a:r>
              <a:rPr kumimoji="0" lang="en-US" altLang="ja-JP"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VLAN</a:t>
            </a:r>
            <a:r>
              <a:rPr kumimoji="0" lang="ja-JP" altLang="en-US"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をまたがるライブマイグレーションはできない</a:t>
            </a:r>
            <a:endParaRPr kumimoji="0" lang="en-US" altLang="ja-JP"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33" name="角丸四角形 32"/>
          <p:cNvSpPr/>
          <p:nvPr/>
        </p:nvSpPr>
        <p:spPr bwMode="auto">
          <a:xfrm>
            <a:off x="4722813" y="3352801"/>
            <a:ext cx="3886200" cy="386871"/>
          </a:xfrm>
          <a:prstGeom prst="roundRect">
            <a:avLst>
              <a:gd name="adj" fmla="val 4315"/>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帯域の増加に対応できない</a:t>
            </a:r>
            <a:endParaRPr kumimoji="0" lang="en-US" altLang="ja-JP"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34" name="角丸四角形 33"/>
          <p:cNvSpPr/>
          <p:nvPr/>
        </p:nvSpPr>
        <p:spPr bwMode="auto">
          <a:xfrm>
            <a:off x="538162" y="3810000"/>
            <a:ext cx="8072437" cy="384413"/>
          </a:xfrm>
          <a:prstGeom prst="roundRect">
            <a:avLst>
              <a:gd name="adj" fmla="val 4315"/>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l" rtl="0" fontAlgn="base">
              <a:spcBef>
                <a:spcPct val="0"/>
              </a:spcBef>
              <a:spcAft>
                <a:spcPct val="0"/>
              </a:spcAft>
              <a:defRPr kumimoji="1" sz="1200" kern="1200">
                <a:solidFill>
                  <a:schemeClr val="lt1"/>
                </a:solidFill>
                <a:latin typeface="+mn-lt"/>
                <a:ea typeface="+mn-ea"/>
                <a:cs typeface="+mn-cs"/>
              </a:defRPr>
            </a:lvl1pPr>
            <a:lvl2pPr marL="457200" algn="l" rtl="0" fontAlgn="base">
              <a:spcBef>
                <a:spcPct val="0"/>
              </a:spcBef>
              <a:spcAft>
                <a:spcPct val="0"/>
              </a:spcAft>
              <a:defRPr kumimoji="1" sz="1200" kern="1200">
                <a:solidFill>
                  <a:schemeClr val="lt1"/>
                </a:solidFill>
                <a:latin typeface="+mn-lt"/>
                <a:ea typeface="+mn-ea"/>
                <a:cs typeface="+mn-cs"/>
              </a:defRPr>
            </a:lvl2pPr>
            <a:lvl3pPr marL="914400" algn="l" rtl="0" fontAlgn="base">
              <a:spcBef>
                <a:spcPct val="0"/>
              </a:spcBef>
              <a:spcAft>
                <a:spcPct val="0"/>
              </a:spcAft>
              <a:defRPr kumimoji="1" sz="1200" kern="1200">
                <a:solidFill>
                  <a:schemeClr val="lt1"/>
                </a:solidFill>
                <a:latin typeface="+mn-lt"/>
                <a:ea typeface="+mn-ea"/>
                <a:cs typeface="+mn-cs"/>
              </a:defRPr>
            </a:lvl3pPr>
            <a:lvl4pPr marL="1371600" algn="l" rtl="0" fontAlgn="base">
              <a:spcBef>
                <a:spcPct val="0"/>
              </a:spcBef>
              <a:spcAft>
                <a:spcPct val="0"/>
              </a:spcAft>
              <a:defRPr kumimoji="1" sz="1200" kern="1200">
                <a:solidFill>
                  <a:schemeClr val="lt1"/>
                </a:solidFill>
                <a:latin typeface="+mn-lt"/>
                <a:ea typeface="+mn-ea"/>
                <a:cs typeface="+mn-cs"/>
              </a:defRPr>
            </a:lvl4pPr>
            <a:lvl5pPr marL="1828800" algn="l" rtl="0" fontAlgn="base">
              <a:spcBef>
                <a:spcPct val="0"/>
              </a:spcBef>
              <a:spcAft>
                <a:spcPct val="0"/>
              </a:spcAft>
              <a:defRPr kumimoji="1" sz="1200" kern="1200">
                <a:solidFill>
                  <a:schemeClr val="lt1"/>
                </a:solidFill>
                <a:latin typeface="+mn-lt"/>
                <a:ea typeface="+mn-ea"/>
                <a:cs typeface="+mn-cs"/>
              </a:defRPr>
            </a:lvl5pPr>
            <a:lvl6pPr marL="2286000" algn="l" defTabSz="914400" rtl="0" eaLnBrk="1" latinLnBrk="0" hangingPunct="1">
              <a:defRPr kumimoji="1" sz="1200" kern="1200">
                <a:solidFill>
                  <a:schemeClr val="lt1"/>
                </a:solidFill>
                <a:latin typeface="+mn-lt"/>
                <a:ea typeface="+mn-ea"/>
                <a:cs typeface="+mn-cs"/>
              </a:defRPr>
            </a:lvl6pPr>
            <a:lvl7pPr marL="2743200" algn="l" defTabSz="914400" rtl="0" eaLnBrk="1" latinLnBrk="0" hangingPunct="1">
              <a:defRPr kumimoji="1" sz="1200" kern="1200">
                <a:solidFill>
                  <a:schemeClr val="lt1"/>
                </a:solidFill>
                <a:latin typeface="+mn-lt"/>
                <a:ea typeface="+mn-ea"/>
                <a:cs typeface="+mn-cs"/>
              </a:defRPr>
            </a:lvl7pPr>
            <a:lvl8pPr marL="3200400" algn="l" defTabSz="914400" rtl="0" eaLnBrk="1" latinLnBrk="0" hangingPunct="1">
              <a:defRPr kumimoji="1" sz="1200" kern="1200">
                <a:solidFill>
                  <a:schemeClr val="lt1"/>
                </a:solidFill>
                <a:latin typeface="+mn-lt"/>
                <a:ea typeface="+mn-ea"/>
                <a:cs typeface="+mn-cs"/>
              </a:defRPr>
            </a:lvl8pPr>
            <a:lvl9pPr marL="3657600" algn="l" defTabSz="914400" rtl="0" eaLnBrk="1" latinLnBrk="0" hangingPunct="1">
              <a:defRPr kumimoji="1" sz="1200" kern="1200">
                <a:solidFill>
                  <a:schemeClr val="lt1"/>
                </a:solidFill>
                <a:latin typeface="+mn-lt"/>
                <a:ea typeface="+mn-ea"/>
                <a:cs typeface="+mn-cs"/>
              </a:defRPr>
            </a:lvl9p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プロトコルやコマンドがメーカー独自の個別使用であり、異なるメーカー機器の混在した環境での一元管理・自動化は困難</a:t>
            </a:r>
            <a:endParaRPr kumimoji="0" lang="en-US" altLang="ja-JP"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334557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 calcmode="lin" valueType="num">
                                      <p:cBhvr>
                                        <p:cTn id="14" dur="500" fill="hold"/>
                                        <p:tgtEl>
                                          <p:spTgt spid="69"/>
                                        </p:tgtEl>
                                        <p:attrNameLst>
                                          <p:attrName>ppt_w</p:attrName>
                                        </p:attrNameLst>
                                      </p:cBhvr>
                                      <p:tavLst>
                                        <p:tav tm="0">
                                          <p:val>
                                            <p:fltVal val="0"/>
                                          </p:val>
                                        </p:tav>
                                        <p:tav tm="100000">
                                          <p:val>
                                            <p:strVal val="#ppt_w"/>
                                          </p:val>
                                        </p:tav>
                                      </p:tavLst>
                                    </p:anim>
                                    <p:anim calcmode="lin" valueType="num">
                                      <p:cBhvr>
                                        <p:cTn id="15" dur="500" fill="hold"/>
                                        <p:tgtEl>
                                          <p:spTgt spid="69"/>
                                        </p:tgtEl>
                                        <p:attrNameLst>
                                          <p:attrName>ppt_h</p:attrName>
                                        </p:attrNameLst>
                                      </p:cBhvr>
                                      <p:tavLst>
                                        <p:tav tm="0">
                                          <p:val>
                                            <p:fltVal val="0"/>
                                          </p:val>
                                        </p:tav>
                                        <p:tav tm="100000">
                                          <p:val>
                                            <p:strVal val="#ppt_h"/>
                                          </p:val>
                                        </p:tav>
                                      </p:tavLst>
                                    </p:anim>
                                    <p:animEffect transition="in" filter="fade">
                                      <p:cBhvr>
                                        <p:cTn id="16" dur="500"/>
                                        <p:tgtEl>
                                          <p:spTgt spid="69"/>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1000"/>
                                        <p:tgtEl>
                                          <p:spTgt spid="57"/>
                                        </p:tgtEl>
                                      </p:cBhvr>
                                    </p:animEffect>
                                    <p:anim calcmode="lin" valueType="num">
                                      <p:cBhvr>
                                        <p:cTn id="22" dur="1000" fill="hold"/>
                                        <p:tgtEl>
                                          <p:spTgt spid="57"/>
                                        </p:tgtEl>
                                        <p:attrNameLst>
                                          <p:attrName>ppt_x</p:attrName>
                                        </p:attrNameLst>
                                      </p:cBhvr>
                                      <p:tavLst>
                                        <p:tav tm="0">
                                          <p:val>
                                            <p:strVal val="#ppt_x"/>
                                          </p:val>
                                        </p:tav>
                                        <p:tav tm="100000">
                                          <p:val>
                                            <p:strVal val="#ppt_x"/>
                                          </p:val>
                                        </p:tav>
                                      </p:tavLst>
                                    </p:anim>
                                    <p:anim calcmode="lin" valueType="num">
                                      <p:cBhvr>
                                        <p:cTn id="23" dur="1000" fill="hold"/>
                                        <p:tgtEl>
                                          <p:spTgt spid="5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0"/>
                                        <p:tgtEl>
                                          <p:spTgt spid="29"/>
                                        </p:tgtEl>
                                      </p:cBhvr>
                                    </p:animEffect>
                                    <p:anim calcmode="lin" valueType="num">
                                      <p:cBhvr>
                                        <p:cTn id="59" dur="1000" fill="hold"/>
                                        <p:tgtEl>
                                          <p:spTgt spid="29"/>
                                        </p:tgtEl>
                                        <p:attrNameLst>
                                          <p:attrName>ppt_x</p:attrName>
                                        </p:attrNameLst>
                                      </p:cBhvr>
                                      <p:tavLst>
                                        <p:tav tm="0">
                                          <p:val>
                                            <p:strVal val="#ppt_x"/>
                                          </p:val>
                                        </p:tav>
                                        <p:tav tm="100000">
                                          <p:val>
                                            <p:strVal val="#ppt_x"/>
                                          </p:val>
                                        </p:tav>
                                      </p:tavLst>
                                    </p:anim>
                                    <p:anim calcmode="lin" valueType="num">
                                      <p:cBhvr>
                                        <p:cTn id="6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1" grpId="0" animBg="1"/>
      <p:bldP spid="55" grpId="0" animBg="1"/>
      <p:bldP spid="69"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ea typeface="ＭＳ Ｐゴシック" pitchFamily="50" charset="-128"/>
              </a:rPr>
              <a:t>新たな取り組み</a:t>
            </a:r>
            <a:endParaRPr kumimoji="1" lang="ja-JP" altLang="en-US" dirty="0"/>
          </a:p>
        </p:txBody>
      </p:sp>
      <p:grpSp>
        <p:nvGrpSpPr>
          <p:cNvPr id="61" name="グループ化 60"/>
          <p:cNvGrpSpPr/>
          <p:nvPr/>
        </p:nvGrpSpPr>
        <p:grpSpPr>
          <a:xfrm>
            <a:off x="228600" y="952500"/>
            <a:ext cx="8686800" cy="495300"/>
            <a:chOff x="533400" y="6084058"/>
            <a:chExt cx="8077200" cy="495300"/>
          </a:xfrm>
        </p:grpSpPr>
        <p:sp>
          <p:nvSpPr>
            <p:cNvPr id="57" name="角丸四角形 56"/>
            <p:cNvSpPr/>
            <p:nvPr/>
          </p:nvSpPr>
          <p:spPr bwMode="auto">
            <a:xfrm>
              <a:off x="533400" y="6084058"/>
              <a:ext cx="8077200" cy="495300"/>
            </a:xfrm>
            <a:prstGeom prst="roundRect">
              <a:avLst>
                <a:gd name="adj" fmla="val 4315"/>
              </a:avLst>
            </a:prstGeom>
            <a:solidFill>
              <a:srgbClr val="CCFFCC"/>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3333FF"/>
                  </a:solidFill>
                  <a:effectLst/>
                  <a:latin typeface="Arial" pitchFamily="34" charset="0"/>
                  <a:ea typeface="HGP創英角ｺﾞｼｯｸUB" pitchFamily="50" charset="-128"/>
                  <a:cs typeface="Arial" pitchFamily="34" charset="0"/>
                </a:rPr>
                <a:t>　　　　　　　　　　　　　　　　　　　</a:t>
              </a:r>
              <a:r>
                <a:rPr kumimoji="0" lang="en-US" altLang="ja-JP" sz="2400" b="0" i="0" u="none" strike="noStrike" cap="none" normalizeH="0" baseline="0" dirty="0" smtClean="0">
                  <a:ln>
                    <a:noFill/>
                  </a:ln>
                  <a:solidFill>
                    <a:srgbClr val="3333FF"/>
                  </a:solidFill>
                  <a:effectLst/>
                  <a:latin typeface="Arial" pitchFamily="34" charset="0"/>
                  <a:ea typeface="HGP創英角ｺﾞｼｯｸUB" pitchFamily="50" charset="-128"/>
                  <a:cs typeface="Arial" pitchFamily="34" charset="0"/>
                </a:rPr>
                <a:t>SDN</a:t>
              </a:r>
              <a:r>
                <a:rPr kumimoji="0" lang="ja-JP" altLang="en-US" sz="2400" b="0" i="0" u="none" strike="noStrike" cap="none" normalizeH="0" baseline="0" dirty="0" smtClean="0">
                  <a:ln>
                    <a:noFill/>
                  </a:ln>
                  <a:solidFill>
                    <a:srgbClr val="3333FF"/>
                  </a:solidFill>
                  <a:effectLst/>
                  <a:latin typeface="Arial" pitchFamily="34" charset="0"/>
                  <a:ea typeface="HGP創英角ｺﾞｼｯｸUB" pitchFamily="50" charset="-128"/>
                  <a:cs typeface="Arial" pitchFamily="34" charset="0"/>
                </a:rPr>
                <a:t>を実現するためのプロトコル</a:t>
              </a:r>
            </a:p>
          </p:txBody>
        </p:sp>
        <p:pic>
          <p:nvPicPr>
            <p:cNvPr id="5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5337" y="6151082"/>
              <a:ext cx="1789058" cy="36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グループ化 2"/>
          <p:cNvGrpSpPr/>
          <p:nvPr/>
        </p:nvGrpSpPr>
        <p:grpSpPr>
          <a:xfrm>
            <a:off x="228600" y="1485900"/>
            <a:ext cx="8686800" cy="4000500"/>
            <a:chOff x="228600" y="1981200"/>
            <a:chExt cx="8686800" cy="4000500"/>
          </a:xfrm>
        </p:grpSpPr>
        <p:sp>
          <p:nvSpPr>
            <p:cNvPr id="105" name="角丸四角形 104"/>
            <p:cNvSpPr/>
            <p:nvPr/>
          </p:nvSpPr>
          <p:spPr bwMode="auto">
            <a:xfrm>
              <a:off x="228600" y="3359808"/>
              <a:ext cx="8686800" cy="2621892"/>
            </a:xfrm>
            <a:prstGeom prst="roundRect">
              <a:avLst>
                <a:gd name="adj" fmla="val 4174"/>
              </a:avLst>
            </a:prstGeom>
            <a:solidFill>
              <a:schemeClr val="bg1"/>
            </a:solidFill>
            <a:ln w="38100" cap="flat" cmpd="sng" algn="ctr">
              <a:solidFill>
                <a:schemeClr val="accent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角丸四角形 7"/>
            <p:cNvSpPr/>
            <p:nvPr/>
          </p:nvSpPr>
          <p:spPr bwMode="auto">
            <a:xfrm>
              <a:off x="228600" y="2590800"/>
              <a:ext cx="8686800" cy="673698"/>
            </a:xfrm>
            <a:prstGeom prst="roundRect">
              <a:avLst/>
            </a:prstGeom>
            <a:solidFill>
              <a:schemeClr val="bg1"/>
            </a:solidFill>
            <a:ln w="38100" cap="flat" cmpd="sng" algn="ctr">
              <a:solidFill>
                <a:schemeClr val="accent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077"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71080"/>
              <a:ext cx="3321420" cy="3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8"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656" y="2741758"/>
              <a:ext cx="3173016" cy="41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9"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1807" y="2795468"/>
              <a:ext cx="1051869" cy="36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2" name="Picture 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7195" y="3550708"/>
              <a:ext cx="2349713" cy="230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3" name="Picture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205" y="3550708"/>
              <a:ext cx="2234362" cy="2248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4" name="Picture 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3429000"/>
              <a:ext cx="2806091" cy="233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6" name="Picture 6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159" y="2019300"/>
              <a:ext cx="1314441" cy="49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023168" y="1981200"/>
              <a:ext cx="6892232" cy="584775"/>
            </a:xfrm>
            <a:prstGeom prst="rect">
              <a:avLst/>
            </a:prstGeom>
            <a:noFill/>
          </p:spPr>
          <p:txBody>
            <a:bodyPr wrap="square" rtlCol="0">
              <a:spAutoFit/>
            </a:bodyPr>
            <a:lstStyle/>
            <a:p>
              <a:r>
                <a:rPr kumimoji="1" lang="en-US" altLang="ja-JP" sz="3200" dirty="0" smtClean="0"/>
                <a:t>Open Network Foundation</a:t>
              </a:r>
              <a:r>
                <a:rPr kumimoji="1" lang="ja-JP" altLang="en-US" sz="3200" dirty="0" smtClean="0"/>
                <a:t>　　</a:t>
              </a:r>
              <a:r>
                <a:rPr kumimoji="1" lang="en-US" altLang="ja-JP" sz="1800" dirty="0" smtClean="0"/>
                <a:t>since 2011</a:t>
              </a:r>
              <a:endParaRPr kumimoji="1" lang="ja-JP" altLang="en-US" sz="1800" dirty="0"/>
            </a:p>
          </p:txBody>
        </p:sp>
        <p:sp>
          <p:nvSpPr>
            <p:cNvPr id="9" name="正方形/長方形 8"/>
            <p:cNvSpPr/>
            <p:nvPr/>
          </p:nvSpPr>
          <p:spPr>
            <a:xfrm>
              <a:off x="289657" y="2623782"/>
              <a:ext cx="1040670" cy="584775"/>
            </a:xfrm>
            <a:prstGeom prst="rect">
              <a:avLst/>
            </a:prstGeom>
          </p:spPr>
          <p:txBody>
            <a:bodyPr wrap="none">
              <a:spAutoFit/>
            </a:bodyPr>
            <a:lstStyle/>
            <a:p>
              <a:pPr>
                <a:spcBef>
                  <a:spcPts val="0"/>
                </a:spcBef>
              </a:pPr>
              <a:r>
                <a:rPr lang="en-US" altLang="ja-JP" sz="1600" dirty="0"/>
                <a:t>Board </a:t>
              </a:r>
              <a:endParaRPr lang="en-US" altLang="ja-JP" sz="1600" dirty="0" smtClean="0"/>
            </a:p>
            <a:p>
              <a:pPr>
                <a:spcBef>
                  <a:spcPts val="0"/>
                </a:spcBef>
              </a:pPr>
              <a:r>
                <a:rPr lang="en-US" altLang="ja-JP" sz="1600" dirty="0" smtClean="0"/>
                <a:t>Members</a:t>
              </a:r>
              <a:endParaRPr lang="en-US" altLang="ja-JP" sz="1600" dirty="0"/>
            </a:p>
          </p:txBody>
        </p:sp>
        <p:sp>
          <p:nvSpPr>
            <p:cNvPr id="12" name="正方形/長方形 11"/>
            <p:cNvSpPr/>
            <p:nvPr/>
          </p:nvSpPr>
          <p:spPr>
            <a:xfrm>
              <a:off x="289657" y="3473895"/>
              <a:ext cx="1040670" cy="477054"/>
            </a:xfrm>
            <a:prstGeom prst="rect">
              <a:avLst/>
            </a:prstGeom>
          </p:spPr>
          <p:txBody>
            <a:bodyPr wrap="none">
              <a:spAutoFit/>
            </a:bodyPr>
            <a:lstStyle/>
            <a:p>
              <a:pPr>
                <a:spcBef>
                  <a:spcPts val="0"/>
                </a:spcBef>
              </a:pPr>
              <a:r>
                <a:rPr lang="en-US" altLang="ja-JP" sz="1600" dirty="0" smtClean="0"/>
                <a:t>Members</a:t>
              </a:r>
            </a:p>
            <a:p>
              <a:pPr>
                <a:spcBef>
                  <a:spcPts val="0"/>
                </a:spcBef>
              </a:pPr>
              <a:r>
                <a:rPr lang="en-US" altLang="ja-JP" sz="900" dirty="0" smtClean="0"/>
                <a:t>as of 07.Feb.12</a:t>
              </a:r>
              <a:endParaRPr lang="en-US" altLang="ja-JP" sz="900" dirty="0"/>
            </a:p>
          </p:txBody>
        </p:sp>
      </p:grpSp>
      <p:sp>
        <p:nvSpPr>
          <p:cNvPr id="4" name="角丸四角形 3"/>
          <p:cNvSpPr/>
          <p:nvPr/>
        </p:nvSpPr>
        <p:spPr bwMode="auto">
          <a:xfrm>
            <a:off x="228600" y="5715000"/>
            <a:ext cx="8686800" cy="838200"/>
          </a:xfrm>
          <a:prstGeom prst="roundRect">
            <a:avLst/>
          </a:prstGeom>
          <a:solidFill>
            <a:srgbClr val="0000CC"/>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rgbClr val="FFFFFF"/>
                </a:solidFill>
                <a:effectLst/>
                <a:latin typeface="Arial"/>
                <a:ea typeface="HGP創英角ｺﾞｼｯｸUB"/>
                <a:cs typeface="Arial"/>
              </a:rPr>
              <a:t>2012</a:t>
            </a:r>
            <a:r>
              <a:rPr kumimoji="0" lang="ja-JP" altLang="en-US" sz="2800" b="0" i="0" u="none" strike="noStrike" cap="none" normalizeH="0" baseline="0" dirty="0" smtClean="0">
                <a:ln>
                  <a:noFill/>
                </a:ln>
                <a:solidFill>
                  <a:srgbClr val="FFFFFF"/>
                </a:solidFill>
                <a:effectLst/>
                <a:latin typeface="Arial"/>
                <a:ea typeface="HGP創英角ｺﾞｼｯｸUB"/>
                <a:cs typeface="Arial"/>
              </a:rPr>
              <a:t>年</a:t>
            </a:r>
            <a:r>
              <a:rPr kumimoji="0" lang="en-US" altLang="ja-JP" sz="2800" b="0" i="0" u="none" strike="noStrike" cap="none" normalizeH="0" baseline="0" dirty="0" smtClean="0">
                <a:ln>
                  <a:noFill/>
                </a:ln>
                <a:solidFill>
                  <a:srgbClr val="FFFFFF"/>
                </a:solidFill>
                <a:effectLst/>
                <a:latin typeface="Arial"/>
                <a:ea typeface="HGP創英角ｺﾞｼｯｸUB"/>
                <a:cs typeface="Arial"/>
              </a:rPr>
              <a:t>4</a:t>
            </a:r>
            <a:r>
              <a:rPr kumimoji="0" lang="ja-JP" altLang="en-US" sz="2800" b="0" i="0" u="none" strike="noStrike" cap="none" normalizeH="0" baseline="0" dirty="0" smtClean="0">
                <a:ln>
                  <a:noFill/>
                </a:ln>
                <a:solidFill>
                  <a:srgbClr val="FFFFFF"/>
                </a:solidFill>
                <a:effectLst/>
                <a:latin typeface="Arial"/>
                <a:ea typeface="HGP創英角ｺﾞｼｯｸUB"/>
                <a:cs typeface="Arial"/>
              </a:rPr>
              <a:t>月　</a:t>
            </a:r>
            <a:r>
              <a:rPr kumimoji="0" lang="en-US" altLang="ja-JP" sz="2800" b="0" i="0" u="none" strike="noStrike" cap="none" normalizeH="0" baseline="0" dirty="0" smtClean="0">
                <a:ln>
                  <a:noFill/>
                </a:ln>
                <a:solidFill>
                  <a:srgbClr val="FFFFFF"/>
                </a:solidFill>
                <a:effectLst/>
                <a:latin typeface="Arial"/>
                <a:ea typeface="HGP創英角ｺﾞｼｯｸUB"/>
                <a:cs typeface="Arial"/>
              </a:rPr>
              <a:t> </a:t>
            </a:r>
            <a:r>
              <a:rPr kumimoji="0" lang="en-US" altLang="ja-JP" sz="2800" b="0" i="0" u="none" strike="noStrike" cap="none" normalizeH="0" baseline="0" dirty="0" err="1" smtClean="0">
                <a:ln>
                  <a:noFill/>
                </a:ln>
                <a:solidFill>
                  <a:srgbClr val="FFFFFF"/>
                </a:solidFill>
                <a:effectLst/>
                <a:latin typeface="Arial"/>
                <a:ea typeface="HGP創英角ｺﾞｼｯｸUB"/>
                <a:cs typeface="Arial"/>
              </a:rPr>
              <a:t>OpenFlow</a:t>
            </a:r>
            <a:r>
              <a:rPr kumimoji="0" lang="en-US" altLang="ja-JP" sz="2800" b="0" i="0" u="none" strike="noStrike" cap="none" normalizeH="0" dirty="0" smtClean="0">
                <a:ln>
                  <a:noFill/>
                </a:ln>
                <a:solidFill>
                  <a:srgbClr val="FFFFFF"/>
                </a:solidFill>
                <a:effectLst/>
                <a:latin typeface="Arial"/>
                <a:ea typeface="HGP創英角ｺﾞｼｯｸUB"/>
                <a:cs typeface="Arial"/>
              </a:rPr>
              <a:t> 1.3 </a:t>
            </a:r>
            <a:r>
              <a:rPr kumimoji="0" lang="ja-JP" altLang="en-US" sz="2800" b="0" i="0" u="none" strike="noStrike" cap="none" normalizeH="0" dirty="0" smtClean="0">
                <a:ln>
                  <a:noFill/>
                </a:ln>
                <a:solidFill>
                  <a:srgbClr val="FFFFFF"/>
                </a:solidFill>
                <a:effectLst/>
                <a:latin typeface="Arial"/>
                <a:ea typeface="HGP創英角ｺﾞｼｯｸUB"/>
                <a:cs typeface="Arial"/>
              </a:rPr>
              <a:t>リリース</a:t>
            </a:r>
            <a:endParaRPr kumimoji="0" lang="en-US" altLang="ja-JP" sz="2800" b="0" i="0" u="none" strike="noStrike" cap="none" normalizeH="0" dirty="0" smtClean="0">
              <a:ln>
                <a:noFill/>
              </a:ln>
              <a:solidFill>
                <a:srgbClr val="FFFFFF"/>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rgbClr val="FFFFFF"/>
                </a:solidFill>
                <a:effectLst/>
                <a:latin typeface="Arial"/>
                <a:ea typeface="HGP創英角ｺﾞｼｯｸUB"/>
                <a:cs typeface="Arial"/>
              </a:rPr>
              <a:t>仕様を一旦凍結し、アカデミック・フェーズからビジネス・フェーズへ</a:t>
            </a:r>
            <a:endParaRPr kumimoji="0" lang="ja-JP" altLang="en-US" sz="1800" b="0" i="0" u="none" strike="noStrike" cap="none" normalizeH="0" baseline="0" dirty="0" smtClean="0">
              <a:ln>
                <a:noFill/>
              </a:ln>
              <a:solidFill>
                <a:srgbClr val="FFFFFF"/>
              </a:solidFill>
              <a:effectLst/>
              <a:latin typeface="Arial"/>
              <a:ea typeface="HGP創英角ｺﾞｼｯｸUB"/>
              <a:cs typeface="Arial"/>
            </a:endParaRPr>
          </a:p>
        </p:txBody>
      </p:sp>
    </p:spTree>
    <p:extLst>
      <p:ext uri="{BB962C8B-B14F-4D97-AF65-F5344CB8AC3E}">
        <p14:creationId xmlns:p14="http://schemas.microsoft.com/office/powerpoint/2010/main" val="127029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ea typeface="ＭＳ Ｐゴシック" pitchFamily="50" charset="-128"/>
              </a:rPr>
              <a:t>仕組み</a:t>
            </a:r>
            <a:endParaRPr kumimoji="1" lang="ja-JP" altLang="en-US" dirty="0"/>
          </a:p>
        </p:txBody>
      </p:sp>
      <p:sp>
        <p:nvSpPr>
          <p:cNvPr id="7" name="角丸四角形 6"/>
          <p:cNvSpPr/>
          <p:nvPr/>
        </p:nvSpPr>
        <p:spPr bwMode="auto">
          <a:xfrm>
            <a:off x="228600" y="4233788"/>
            <a:ext cx="1329194" cy="2319412"/>
          </a:xfrm>
          <a:prstGeom prst="roundRect">
            <a:avLst>
              <a:gd name="adj" fmla="val 7240"/>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347206" y="4267200"/>
            <a:ext cx="1111415" cy="261610"/>
          </a:xfrm>
          <a:prstGeom prst="rect">
            <a:avLst/>
          </a:prstGeom>
          <a:noFill/>
        </p:spPr>
        <p:txBody>
          <a:bodyPr wrap="square" rtlCol="0">
            <a:spAutoFit/>
          </a:bodyPr>
          <a:lstStyle/>
          <a:p>
            <a:pPr algn="ctr">
              <a:spcBef>
                <a:spcPts val="0"/>
              </a:spcBef>
            </a:pPr>
            <a:r>
              <a:rPr kumimoji="1" lang="ja-JP" altLang="en-US" sz="1100" dirty="0" smtClean="0">
                <a:solidFill>
                  <a:schemeClr val="bg1"/>
                </a:solidFill>
                <a:latin typeface="HGP創英角ｺﾞｼｯｸUB" pitchFamily="50" charset="-128"/>
                <a:ea typeface="HGP創英角ｺﾞｼｯｸUB" pitchFamily="50" charset="-128"/>
              </a:rPr>
              <a:t>スイッチ</a:t>
            </a:r>
            <a:endParaRPr kumimoji="1" lang="ja-JP" altLang="en-US" sz="1100" dirty="0">
              <a:solidFill>
                <a:schemeClr val="bg1"/>
              </a:solidFill>
              <a:latin typeface="HGP創英角ｺﾞｼｯｸUB" pitchFamily="50" charset="-128"/>
              <a:ea typeface="HGP創英角ｺﾞｼｯｸUB" pitchFamily="50" charset="-128"/>
            </a:endParaRPr>
          </a:p>
        </p:txBody>
      </p:sp>
      <p:sp>
        <p:nvSpPr>
          <p:cNvPr id="64" name="角丸四角形 63"/>
          <p:cNvSpPr/>
          <p:nvPr/>
        </p:nvSpPr>
        <p:spPr bwMode="auto">
          <a:xfrm>
            <a:off x="1600200" y="4233788"/>
            <a:ext cx="1329194" cy="2319412"/>
          </a:xfrm>
          <a:prstGeom prst="roundRect">
            <a:avLst>
              <a:gd name="adj" fmla="val 7240"/>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テキスト ボックス 66"/>
          <p:cNvSpPr txBox="1"/>
          <p:nvPr/>
        </p:nvSpPr>
        <p:spPr>
          <a:xfrm>
            <a:off x="1718806" y="4267200"/>
            <a:ext cx="1111415" cy="261610"/>
          </a:xfrm>
          <a:prstGeom prst="rect">
            <a:avLst/>
          </a:prstGeom>
          <a:noFill/>
        </p:spPr>
        <p:txBody>
          <a:bodyPr wrap="square" rtlCol="0">
            <a:spAutoFit/>
          </a:bodyPr>
          <a:lstStyle/>
          <a:p>
            <a:pPr algn="ctr">
              <a:spcBef>
                <a:spcPts val="0"/>
              </a:spcBef>
            </a:pPr>
            <a:r>
              <a:rPr kumimoji="1" lang="ja-JP" altLang="en-US" sz="1100" dirty="0" smtClean="0">
                <a:solidFill>
                  <a:schemeClr val="bg1"/>
                </a:solidFill>
                <a:latin typeface="HGP創英角ｺﾞｼｯｸUB" pitchFamily="50" charset="-128"/>
                <a:ea typeface="HGP創英角ｺﾞｼｯｸUB" pitchFamily="50" charset="-128"/>
              </a:rPr>
              <a:t>スイッチ</a:t>
            </a:r>
            <a:endParaRPr kumimoji="1" lang="ja-JP" altLang="en-US" sz="1100" dirty="0">
              <a:solidFill>
                <a:schemeClr val="bg1"/>
              </a:solidFill>
              <a:latin typeface="HGP創英角ｺﾞｼｯｸUB" pitchFamily="50" charset="-128"/>
              <a:ea typeface="HGP創英角ｺﾞｼｯｸUB" pitchFamily="50" charset="-128"/>
            </a:endParaRPr>
          </a:p>
        </p:txBody>
      </p:sp>
      <p:sp>
        <p:nvSpPr>
          <p:cNvPr id="68" name="角丸四角形 67"/>
          <p:cNvSpPr/>
          <p:nvPr/>
        </p:nvSpPr>
        <p:spPr bwMode="auto">
          <a:xfrm>
            <a:off x="2971800" y="4233788"/>
            <a:ext cx="1329194" cy="2319412"/>
          </a:xfrm>
          <a:prstGeom prst="roundRect">
            <a:avLst>
              <a:gd name="adj" fmla="val 7240"/>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テキスト ボックス 70"/>
          <p:cNvSpPr txBox="1"/>
          <p:nvPr/>
        </p:nvSpPr>
        <p:spPr>
          <a:xfrm>
            <a:off x="3090406" y="4267200"/>
            <a:ext cx="1111415" cy="261610"/>
          </a:xfrm>
          <a:prstGeom prst="rect">
            <a:avLst/>
          </a:prstGeom>
          <a:noFill/>
        </p:spPr>
        <p:txBody>
          <a:bodyPr wrap="square" rtlCol="0">
            <a:spAutoFit/>
          </a:bodyPr>
          <a:lstStyle/>
          <a:p>
            <a:pPr algn="ctr">
              <a:spcBef>
                <a:spcPts val="0"/>
              </a:spcBef>
            </a:pPr>
            <a:r>
              <a:rPr kumimoji="1" lang="ja-JP" altLang="en-US" sz="1100" dirty="0" smtClean="0">
                <a:solidFill>
                  <a:schemeClr val="bg1"/>
                </a:solidFill>
                <a:latin typeface="HGP創英角ｺﾞｼｯｸUB" pitchFamily="50" charset="-128"/>
                <a:ea typeface="HGP創英角ｺﾞｼｯｸUB" pitchFamily="50" charset="-128"/>
              </a:rPr>
              <a:t>スイッチ</a:t>
            </a:r>
            <a:endParaRPr kumimoji="1" lang="ja-JP" altLang="en-US" sz="1100" dirty="0">
              <a:solidFill>
                <a:schemeClr val="bg1"/>
              </a:solidFill>
              <a:latin typeface="HGP創英角ｺﾞｼｯｸUB" pitchFamily="50" charset="-128"/>
              <a:ea typeface="HGP創英角ｺﾞｼｯｸUB" pitchFamily="50" charset="-128"/>
            </a:endParaRPr>
          </a:p>
        </p:txBody>
      </p:sp>
      <p:pic>
        <p:nvPicPr>
          <p:cNvPr id="90"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8407" y="1371600"/>
            <a:ext cx="1032211" cy="103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テキスト ボックス 91"/>
          <p:cNvSpPr txBox="1"/>
          <p:nvPr/>
        </p:nvSpPr>
        <p:spPr>
          <a:xfrm>
            <a:off x="2022501" y="1447800"/>
            <a:ext cx="1111415" cy="307777"/>
          </a:xfrm>
          <a:prstGeom prst="rect">
            <a:avLst/>
          </a:prstGeom>
          <a:noFill/>
        </p:spPr>
        <p:txBody>
          <a:bodyPr wrap="square" rtlCol="0">
            <a:spAutoFit/>
          </a:bodyPr>
          <a:lstStyle/>
          <a:p>
            <a:pPr algn="ctr">
              <a:spcBef>
                <a:spcPts val="0"/>
              </a:spcBef>
            </a:pPr>
            <a:r>
              <a:rPr kumimoji="1" lang="ja-JP" altLang="en-US" sz="1400" dirty="0" smtClean="0">
                <a:solidFill>
                  <a:srgbClr val="3333FF"/>
                </a:solidFill>
                <a:latin typeface="HGP創英角ｺﾞｼｯｸUB" pitchFamily="50" charset="-128"/>
                <a:ea typeface="HGP創英角ｺﾞｼｯｸUB" pitchFamily="50" charset="-128"/>
              </a:rPr>
              <a:t>管理者</a:t>
            </a:r>
            <a:endParaRPr kumimoji="1" lang="ja-JP" altLang="en-US" sz="1400" dirty="0">
              <a:solidFill>
                <a:srgbClr val="3333FF"/>
              </a:solidFill>
              <a:latin typeface="HGP創英角ｺﾞｼｯｸUB" pitchFamily="50" charset="-128"/>
              <a:ea typeface="HGP創英角ｺﾞｼｯｸUB" pitchFamily="50" charset="-128"/>
            </a:endParaRPr>
          </a:p>
        </p:txBody>
      </p:sp>
      <p:cxnSp>
        <p:nvCxnSpPr>
          <p:cNvPr id="15" name="直線矢印コネクタ 14"/>
          <p:cNvCxnSpPr>
            <a:stCxn id="90" idx="2"/>
            <a:endCxn id="9" idx="0"/>
          </p:cNvCxnSpPr>
          <p:nvPr/>
        </p:nvCxnSpPr>
        <p:spPr bwMode="auto">
          <a:xfrm flipH="1">
            <a:off x="902914" y="2403811"/>
            <a:ext cx="1371599" cy="1863389"/>
          </a:xfrm>
          <a:prstGeom prst="straightConnector1">
            <a:avLst/>
          </a:prstGeom>
          <a:solidFill>
            <a:schemeClr val="bg1"/>
          </a:solidFill>
          <a:ln w="38100" cap="flat" cmpd="sng" algn="ctr">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矢印コネクタ 92"/>
          <p:cNvCxnSpPr>
            <a:stCxn id="90" idx="2"/>
            <a:endCxn id="67" idx="0"/>
          </p:cNvCxnSpPr>
          <p:nvPr/>
        </p:nvCxnSpPr>
        <p:spPr bwMode="auto">
          <a:xfrm>
            <a:off x="2274513" y="2403811"/>
            <a:ext cx="1" cy="1863389"/>
          </a:xfrm>
          <a:prstGeom prst="straightConnector1">
            <a:avLst/>
          </a:prstGeom>
          <a:solidFill>
            <a:schemeClr val="bg1"/>
          </a:solidFill>
          <a:ln w="38100" cap="flat" cmpd="sng" algn="ctr">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直線矢印コネクタ 93"/>
          <p:cNvCxnSpPr>
            <a:stCxn id="90" idx="2"/>
            <a:endCxn id="71" idx="0"/>
          </p:cNvCxnSpPr>
          <p:nvPr/>
        </p:nvCxnSpPr>
        <p:spPr bwMode="auto">
          <a:xfrm>
            <a:off x="2274513" y="2403811"/>
            <a:ext cx="1371601" cy="1863389"/>
          </a:xfrm>
          <a:prstGeom prst="straightConnector1">
            <a:avLst/>
          </a:prstGeom>
          <a:solidFill>
            <a:schemeClr val="bg1"/>
          </a:solidFill>
          <a:ln w="38100" cap="flat" cmpd="sng" algn="ctr">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テキスト ボックス 116"/>
          <p:cNvSpPr txBox="1"/>
          <p:nvPr/>
        </p:nvSpPr>
        <p:spPr>
          <a:xfrm>
            <a:off x="762000" y="990600"/>
            <a:ext cx="2971800" cy="461665"/>
          </a:xfrm>
          <a:prstGeom prst="rect">
            <a:avLst/>
          </a:prstGeom>
          <a:noFill/>
        </p:spPr>
        <p:txBody>
          <a:bodyPr wrap="square" rtlCol="0">
            <a:spAutoFit/>
          </a:bodyPr>
          <a:lstStyle/>
          <a:p>
            <a:pPr algn="ctr">
              <a:spcBef>
                <a:spcPts val="0"/>
              </a:spcBef>
            </a:pPr>
            <a:r>
              <a:rPr kumimoji="1" lang="ja-JP" altLang="en-US" sz="2400" dirty="0" smtClean="0">
                <a:solidFill>
                  <a:srgbClr val="669900"/>
                </a:solidFill>
                <a:latin typeface="Arial"/>
                <a:ea typeface="HGP創英角ｺﾞｼｯｸUB" pitchFamily="50" charset="-128"/>
                <a:cs typeface="Arial"/>
              </a:rPr>
              <a:t>従来の</a:t>
            </a:r>
            <a:r>
              <a:rPr kumimoji="1" lang="en-US" altLang="ja-JP" sz="2400" dirty="0" smtClean="0">
                <a:solidFill>
                  <a:srgbClr val="669900"/>
                </a:solidFill>
                <a:latin typeface="Arial"/>
                <a:ea typeface="HGP創英角ｺﾞｼｯｸUB" pitchFamily="50" charset="-128"/>
                <a:cs typeface="Arial"/>
              </a:rPr>
              <a:t>IP</a:t>
            </a:r>
            <a:r>
              <a:rPr kumimoji="1" lang="ja-JP" altLang="en-US" sz="2400" dirty="0" smtClean="0">
                <a:solidFill>
                  <a:srgbClr val="669900"/>
                </a:solidFill>
                <a:latin typeface="Arial"/>
                <a:ea typeface="HGP創英角ｺﾞｼｯｸUB" pitchFamily="50" charset="-128"/>
                <a:cs typeface="Arial"/>
              </a:rPr>
              <a:t>ネットワーク</a:t>
            </a:r>
            <a:endParaRPr kumimoji="1" lang="ja-JP" altLang="en-US" sz="2400" dirty="0">
              <a:solidFill>
                <a:srgbClr val="669900"/>
              </a:solidFill>
              <a:latin typeface="Arial"/>
              <a:ea typeface="HGP創英角ｺﾞｼｯｸUB" pitchFamily="50" charset="-128"/>
              <a:cs typeface="Arial"/>
            </a:endParaRPr>
          </a:p>
        </p:txBody>
      </p:sp>
      <p:sp>
        <p:nvSpPr>
          <p:cNvPr id="48" name="正方形/長方形 47"/>
          <p:cNvSpPr/>
          <p:nvPr/>
        </p:nvSpPr>
        <p:spPr bwMode="auto">
          <a:xfrm>
            <a:off x="304800" y="5736921"/>
            <a:ext cx="1189279" cy="705134"/>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latin typeface="Arial" pitchFamily="34" charset="0"/>
                <a:ea typeface="HGP創英角ｺﾞｼｯｸUB" pitchFamily="50" charset="-128"/>
                <a:cs typeface="Arial" pitchFamily="34" charset="0"/>
              </a:rPr>
              <a:t>D</a:t>
            </a:r>
            <a:r>
              <a:rPr lang="ja-JP" altLang="en-US" sz="1600" dirty="0">
                <a:latin typeface="Arial" pitchFamily="34" charset="0"/>
                <a:ea typeface="HGP創英角ｺﾞｼｯｸUB" pitchFamily="50" charset="-128"/>
                <a:cs typeface="Arial" pitchFamily="34" charset="0"/>
              </a:rPr>
              <a:t>プレーン</a:t>
            </a:r>
          </a:p>
          <a:p>
            <a:pPr algn="ctr">
              <a:spcBef>
                <a:spcPts val="0"/>
              </a:spcBef>
            </a:pPr>
            <a:r>
              <a:rPr lang="ja-JP" altLang="en-US" dirty="0">
                <a:latin typeface="Arial" pitchFamily="34" charset="0"/>
                <a:ea typeface="HGP創英角ｺﾞｼｯｸUB" pitchFamily="50" charset="-128"/>
                <a:cs typeface="Arial" pitchFamily="34" charset="0"/>
              </a:rPr>
              <a:t>データ転送機能</a:t>
            </a:r>
          </a:p>
        </p:txBody>
      </p:sp>
      <p:sp>
        <p:nvSpPr>
          <p:cNvPr id="49" name="正方形/長方形 48"/>
          <p:cNvSpPr/>
          <p:nvPr/>
        </p:nvSpPr>
        <p:spPr bwMode="auto">
          <a:xfrm>
            <a:off x="1676400" y="5736921"/>
            <a:ext cx="1189279" cy="705134"/>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latin typeface="Arial" pitchFamily="34" charset="0"/>
                <a:ea typeface="HGP創英角ｺﾞｼｯｸUB" pitchFamily="50" charset="-128"/>
                <a:cs typeface="Arial" pitchFamily="34" charset="0"/>
              </a:rPr>
              <a:t>D</a:t>
            </a:r>
            <a:r>
              <a:rPr lang="ja-JP" altLang="en-US" sz="1600" dirty="0">
                <a:latin typeface="Arial" pitchFamily="34" charset="0"/>
                <a:ea typeface="HGP創英角ｺﾞｼｯｸUB" pitchFamily="50" charset="-128"/>
                <a:cs typeface="Arial" pitchFamily="34" charset="0"/>
              </a:rPr>
              <a:t>プレーン</a:t>
            </a:r>
          </a:p>
          <a:p>
            <a:pPr algn="ctr">
              <a:spcBef>
                <a:spcPts val="0"/>
              </a:spcBef>
            </a:pPr>
            <a:r>
              <a:rPr lang="ja-JP" altLang="en-US" dirty="0">
                <a:latin typeface="Arial" pitchFamily="34" charset="0"/>
                <a:ea typeface="HGP創英角ｺﾞｼｯｸUB" pitchFamily="50" charset="-128"/>
                <a:cs typeface="Arial" pitchFamily="34" charset="0"/>
              </a:rPr>
              <a:t>データ転送機能</a:t>
            </a:r>
          </a:p>
        </p:txBody>
      </p:sp>
      <p:sp>
        <p:nvSpPr>
          <p:cNvPr id="50" name="正方形/長方形 49"/>
          <p:cNvSpPr/>
          <p:nvPr/>
        </p:nvSpPr>
        <p:spPr bwMode="auto">
          <a:xfrm>
            <a:off x="3041757" y="5736921"/>
            <a:ext cx="1189279" cy="705134"/>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latin typeface="Arial" pitchFamily="34" charset="0"/>
                <a:ea typeface="HGP創英角ｺﾞｼｯｸUB" pitchFamily="50" charset="-128"/>
                <a:cs typeface="Arial" pitchFamily="34" charset="0"/>
              </a:rPr>
              <a:t>D</a:t>
            </a:r>
            <a:r>
              <a:rPr lang="ja-JP" altLang="en-US" sz="1600" dirty="0">
                <a:latin typeface="Arial" pitchFamily="34" charset="0"/>
                <a:ea typeface="HGP創英角ｺﾞｼｯｸUB" pitchFamily="50" charset="-128"/>
                <a:cs typeface="Arial" pitchFamily="34" charset="0"/>
              </a:rPr>
              <a:t>プレーン</a:t>
            </a:r>
          </a:p>
          <a:p>
            <a:pPr algn="ctr">
              <a:spcBef>
                <a:spcPts val="0"/>
              </a:spcBef>
            </a:pPr>
            <a:r>
              <a:rPr lang="ja-JP" altLang="en-US" dirty="0">
                <a:latin typeface="Arial" pitchFamily="34" charset="0"/>
                <a:ea typeface="HGP創英角ｺﾞｼｯｸUB" pitchFamily="50" charset="-128"/>
                <a:cs typeface="Arial" pitchFamily="34" charset="0"/>
              </a:rPr>
              <a:t>データ転送機能</a:t>
            </a:r>
          </a:p>
        </p:txBody>
      </p:sp>
      <p:sp>
        <p:nvSpPr>
          <p:cNvPr id="51" name="正方形/長方形 50"/>
          <p:cNvSpPr/>
          <p:nvPr/>
        </p:nvSpPr>
        <p:spPr bwMode="auto">
          <a:xfrm>
            <a:off x="304800" y="4495800"/>
            <a:ext cx="1189279" cy="1179419"/>
          </a:xfrm>
          <a:prstGeom prst="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latin typeface="Arial" pitchFamily="34" charset="0"/>
                <a:ea typeface="HGP創英角ｺﾞｼｯｸUB" pitchFamily="50" charset="-128"/>
                <a:cs typeface="Arial" pitchFamily="34" charset="0"/>
              </a:rPr>
              <a:t>C</a:t>
            </a:r>
            <a:r>
              <a:rPr lang="ja-JP" altLang="en-US" sz="1600" dirty="0" smtClean="0">
                <a:latin typeface="Arial" pitchFamily="34" charset="0"/>
                <a:ea typeface="HGP創英角ｺﾞｼｯｸUB" pitchFamily="50" charset="-128"/>
                <a:cs typeface="Arial" pitchFamily="34" charset="0"/>
              </a:rPr>
              <a:t>プレーン</a:t>
            </a:r>
          </a:p>
          <a:p>
            <a:pPr algn="ctr">
              <a:spcBef>
                <a:spcPts val="0"/>
              </a:spcBef>
            </a:pPr>
            <a:r>
              <a:rPr lang="ja-JP" altLang="en-US" dirty="0" smtClean="0">
                <a:latin typeface="Arial" pitchFamily="34" charset="0"/>
                <a:ea typeface="HGP創英角ｺﾞｼｯｸUB" pitchFamily="50" charset="-128"/>
                <a:cs typeface="Arial" pitchFamily="34" charset="0"/>
              </a:rPr>
              <a:t>ネットワーク</a:t>
            </a:r>
          </a:p>
          <a:p>
            <a:pPr algn="ctr">
              <a:spcBef>
                <a:spcPts val="0"/>
              </a:spcBef>
            </a:pPr>
            <a:r>
              <a:rPr lang="ja-JP" altLang="en-US" dirty="0" smtClean="0">
                <a:latin typeface="Arial" pitchFamily="34" charset="0"/>
                <a:ea typeface="HGP創英角ｺﾞｼｯｸUB" pitchFamily="50" charset="-128"/>
                <a:cs typeface="Arial" pitchFamily="34" charset="0"/>
              </a:rPr>
              <a:t>経路</a:t>
            </a:r>
            <a:r>
              <a:rPr lang="ja-JP" altLang="en-US" dirty="0">
                <a:latin typeface="Arial" pitchFamily="34" charset="0"/>
                <a:ea typeface="HGP創英角ｺﾞｼｯｸUB" pitchFamily="50" charset="-128"/>
                <a:cs typeface="Arial" pitchFamily="34" charset="0"/>
              </a:rPr>
              <a:t>制御</a:t>
            </a:r>
            <a:r>
              <a:rPr lang="ja-JP" altLang="en-US" dirty="0" smtClean="0">
                <a:latin typeface="Arial" pitchFamily="34" charset="0"/>
                <a:ea typeface="HGP創英角ｺﾞｼｯｸUB" pitchFamily="50" charset="-128"/>
                <a:cs typeface="Arial" pitchFamily="34" charset="0"/>
              </a:rPr>
              <a:t>機能</a:t>
            </a:r>
            <a:endParaRPr lang="en-US" altLang="ja-JP" dirty="0" smtClean="0">
              <a:latin typeface="Arial" pitchFamily="34" charset="0"/>
              <a:ea typeface="HGP創英角ｺﾞｼｯｸUB" pitchFamily="50" charset="-128"/>
              <a:cs typeface="Arial" pitchFamily="34" charset="0"/>
            </a:endParaRPr>
          </a:p>
          <a:p>
            <a:pPr algn="ctr">
              <a:spcBef>
                <a:spcPts val="0"/>
              </a:spcBef>
            </a:pPr>
            <a:endParaRPr lang="en-US" altLang="ja-JP" dirty="0">
              <a:latin typeface="Arial" pitchFamily="34" charset="0"/>
              <a:ea typeface="HGP創英角ｺﾞｼｯｸUB" pitchFamily="50" charset="-128"/>
              <a:cs typeface="Arial" pitchFamily="34" charset="0"/>
            </a:endParaRPr>
          </a:p>
          <a:p>
            <a:pPr algn="ctr">
              <a:spcBef>
                <a:spcPts val="0"/>
              </a:spcBef>
            </a:pPr>
            <a:endParaRPr lang="ja-JP" altLang="en-US" dirty="0">
              <a:latin typeface="Arial" pitchFamily="34" charset="0"/>
              <a:ea typeface="HGP創英角ｺﾞｼｯｸUB" pitchFamily="50" charset="-128"/>
              <a:cs typeface="Arial" pitchFamily="34" charset="0"/>
            </a:endParaRPr>
          </a:p>
        </p:txBody>
      </p:sp>
      <p:sp>
        <p:nvSpPr>
          <p:cNvPr id="52" name="正方形/長方形 51"/>
          <p:cNvSpPr/>
          <p:nvPr/>
        </p:nvSpPr>
        <p:spPr bwMode="auto">
          <a:xfrm>
            <a:off x="1676401" y="4495800"/>
            <a:ext cx="1189278" cy="1179419"/>
          </a:xfrm>
          <a:prstGeom prst="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latin typeface="Arial" pitchFamily="34" charset="0"/>
                <a:ea typeface="HGP創英角ｺﾞｼｯｸUB" pitchFamily="50" charset="-128"/>
                <a:cs typeface="Arial" pitchFamily="34" charset="0"/>
              </a:rPr>
              <a:t>C</a:t>
            </a:r>
            <a:r>
              <a:rPr lang="ja-JP" altLang="en-US" sz="1600" dirty="0" smtClean="0">
                <a:latin typeface="Arial" pitchFamily="34" charset="0"/>
                <a:ea typeface="HGP創英角ｺﾞｼｯｸUB" pitchFamily="50" charset="-128"/>
                <a:cs typeface="Arial" pitchFamily="34" charset="0"/>
              </a:rPr>
              <a:t>プレーン</a:t>
            </a:r>
          </a:p>
          <a:p>
            <a:pPr algn="ctr">
              <a:spcBef>
                <a:spcPts val="0"/>
              </a:spcBef>
            </a:pPr>
            <a:r>
              <a:rPr lang="ja-JP" altLang="en-US" dirty="0" smtClean="0">
                <a:latin typeface="Arial" pitchFamily="34" charset="0"/>
                <a:ea typeface="HGP創英角ｺﾞｼｯｸUB" pitchFamily="50" charset="-128"/>
                <a:cs typeface="Arial" pitchFamily="34" charset="0"/>
              </a:rPr>
              <a:t>ネットワーク</a:t>
            </a:r>
          </a:p>
          <a:p>
            <a:pPr algn="ctr">
              <a:spcBef>
                <a:spcPts val="0"/>
              </a:spcBef>
            </a:pPr>
            <a:r>
              <a:rPr lang="ja-JP" altLang="en-US" dirty="0" smtClean="0">
                <a:latin typeface="Arial" pitchFamily="34" charset="0"/>
                <a:ea typeface="HGP創英角ｺﾞｼｯｸUB" pitchFamily="50" charset="-128"/>
                <a:cs typeface="Arial" pitchFamily="34" charset="0"/>
              </a:rPr>
              <a:t>経路</a:t>
            </a:r>
            <a:r>
              <a:rPr lang="ja-JP" altLang="en-US" dirty="0">
                <a:latin typeface="Arial" pitchFamily="34" charset="0"/>
                <a:ea typeface="HGP創英角ｺﾞｼｯｸUB" pitchFamily="50" charset="-128"/>
                <a:cs typeface="Arial" pitchFamily="34" charset="0"/>
              </a:rPr>
              <a:t>制御</a:t>
            </a:r>
            <a:r>
              <a:rPr lang="ja-JP" altLang="en-US" dirty="0" smtClean="0">
                <a:latin typeface="Arial" pitchFamily="34" charset="0"/>
                <a:ea typeface="HGP創英角ｺﾞｼｯｸUB" pitchFamily="50" charset="-128"/>
                <a:cs typeface="Arial" pitchFamily="34" charset="0"/>
              </a:rPr>
              <a:t>機能</a:t>
            </a:r>
            <a:endParaRPr lang="en-US" altLang="ja-JP" dirty="0" smtClean="0">
              <a:latin typeface="Arial" pitchFamily="34" charset="0"/>
              <a:ea typeface="HGP創英角ｺﾞｼｯｸUB" pitchFamily="50" charset="-128"/>
              <a:cs typeface="Arial" pitchFamily="34" charset="0"/>
            </a:endParaRPr>
          </a:p>
          <a:p>
            <a:pPr algn="ctr">
              <a:spcBef>
                <a:spcPts val="0"/>
              </a:spcBef>
            </a:pPr>
            <a:endParaRPr lang="en-US" altLang="ja-JP" dirty="0">
              <a:latin typeface="Arial" pitchFamily="34" charset="0"/>
              <a:ea typeface="HGP創英角ｺﾞｼｯｸUB" pitchFamily="50" charset="-128"/>
              <a:cs typeface="Arial" pitchFamily="34" charset="0"/>
            </a:endParaRPr>
          </a:p>
          <a:p>
            <a:pPr algn="ctr">
              <a:spcBef>
                <a:spcPts val="0"/>
              </a:spcBef>
            </a:pPr>
            <a:endParaRPr lang="ja-JP" altLang="en-US" dirty="0">
              <a:latin typeface="Arial" pitchFamily="34" charset="0"/>
              <a:ea typeface="HGP創英角ｺﾞｼｯｸUB" pitchFamily="50" charset="-128"/>
              <a:cs typeface="Arial" pitchFamily="34" charset="0"/>
            </a:endParaRPr>
          </a:p>
        </p:txBody>
      </p:sp>
      <p:sp>
        <p:nvSpPr>
          <p:cNvPr id="53" name="正方形/長方形 52"/>
          <p:cNvSpPr/>
          <p:nvPr/>
        </p:nvSpPr>
        <p:spPr bwMode="auto">
          <a:xfrm>
            <a:off x="3041758" y="4495800"/>
            <a:ext cx="1189278" cy="1179419"/>
          </a:xfrm>
          <a:prstGeom prst="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latin typeface="Arial" pitchFamily="34" charset="0"/>
                <a:ea typeface="HGP創英角ｺﾞｼｯｸUB" pitchFamily="50" charset="-128"/>
                <a:cs typeface="Arial" pitchFamily="34" charset="0"/>
              </a:rPr>
              <a:t>C</a:t>
            </a:r>
            <a:r>
              <a:rPr lang="ja-JP" altLang="en-US" sz="1600" dirty="0" smtClean="0">
                <a:latin typeface="Arial" pitchFamily="34" charset="0"/>
                <a:ea typeface="HGP創英角ｺﾞｼｯｸUB" pitchFamily="50" charset="-128"/>
                <a:cs typeface="Arial" pitchFamily="34" charset="0"/>
              </a:rPr>
              <a:t>プレーン</a:t>
            </a:r>
          </a:p>
          <a:p>
            <a:pPr algn="ctr">
              <a:spcBef>
                <a:spcPts val="0"/>
              </a:spcBef>
            </a:pPr>
            <a:r>
              <a:rPr lang="ja-JP" altLang="en-US" dirty="0" smtClean="0">
                <a:latin typeface="Arial" pitchFamily="34" charset="0"/>
                <a:ea typeface="HGP創英角ｺﾞｼｯｸUB" pitchFamily="50" charset="-128"/>
                <a:cs typeface="Arial" pitchFamily="34" charset="0"/>
              </a:rPr>
              <a:t>ネットワーク</a:t>
            </a:r>
          </a:p>
          <a:p>
            <a:pPr algn="ctr">
              <a:spcBef>
                <a:spcPts val="0"/>
              </a:spcBef>
            </a:pPr>
            <a:r>
              <a:rPr lang="ja-JP" altLang="en-US" dirty="0" smtClean="0">
                <a:latin typeface="Arial" pitchFamily="34" charset="0"/>
                <a:ea typeface="HGP創英角ｺﾞｼｯｸUB" pitchFamily="50" charset="-128"/>
                <a:cs typeface="Arial" pitchFamily="34" charset="0"/>
              </a:rPr>
              <a:t>経路</a:t>
            </a:r>
            <a:r>
              <a:rPr lang="ja-JP" altLang="en-US" dirty="0">
                <a:latin typeface="Arial" pitchFamily="34" charset="0"/>
                <a:ea typeface="HGP創英角ｺﾞｼｯｸUB" pitchFamily="50" charset="-128"/>
                <a:cs typeface="Arial" pitchFamily="34" charset="0"/>
              </a:rPr>
              <a:t>制御</a:t>
            </a:r>
            <a:r>
              <a:rPr lang="ja-JP" altLang="en-US" dirty="0" smtClean="0">
                <a:latin typeface="Arial" pitchFamily="34" charset="0"/>
                <a:ea typeface="HGP創英角ｺﾞｼｯｸUB" pitchFamily="50" charset="-128"/>
                <a:cs typeface="Arial" pitchFamily="34" charset="0"/>
              </a:rPr>
              <a:t>機能</a:t>
            </a:r>
            <a:endParaRPr lang="en-US" altLang="ja-JP" dirty="0" smtClean="0">
              <a:latin typeface="Arial" pitchFamily="34" charset="0"/>
              <a:ea typeface="HGP創英角ｺﾞｼｯｸUB" pitchFamily="50" charset="-128"/>
              <a:cs typeface="Arial" pitchFamily="34" charset="0"/>
            </a:endParaRPr>
          </a:p>
          <a:p>
            <a:pPr algn="ctr">
              <a:spcBef>
                <a:spcPts val="0"/>
              </a:spcBef>
            </a:pPr>
            <a:endParaRPr lang="en-US" altLang="ja-JP" dirty="0">
              <a:latin typeface="Arial" pitchFamily="34" charset="0"/>
              <a:ea typeface="HGP創英角ｺﾞｼｯｸUB" pitchFamily="50" charset="-128"/>
              <a:cs typeface="Arial" pitchFamily="34" charset="0"/>
            </a:endParaRPr>
          </a:p>
          <a:p>
            <a:pPr algn="ctr">
              <a:spcBef>
                <a:spcPts val="0"/>
              </a:spcBef>
            </a:pPr>
            <a:endParaRPr lang="ja-JP" altLang="en-US" dirty="0">
              <a:latin typeface="Arial" pitchFamily="34" charset="0"/>
              <a:ea typeface="HGP創英角ｺﾞｼｯｸUB" pitchFamily="50" charset="-128"/>
              <a:cs typeface="Arial" pitchFamily="34" charset="0"/>
            </a:endParaRPr>
          </a:p>
        </p:txBody>
      </p:sp>
      <p:sp>
        <p:nvSpPr>
          <p:cNvPr id="56" name="正方形/長方形 55"/>
          <p:cNvSpPr/>
          <p:nvPr/>
        </p:nvSpPr>
        <p:spPr bwMode="auto">
          <a:xfrm>
            <a:off x="453726" y="5257800"/>
            <a:ext cx="914400" cy="304800"/>
          </a:xfrm>
          <a:prstGeom prst="rect">
            <a:avLst/>
          </a:prstGeom>
          <a:solidFill>
            <a:srgbClr val="0070C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dirty="0" smtClean="0">
                <a:solidFill>
                  <a:schemeClr val="bg1"/>
                </a:solidFill>
                <a:latin typeface="Arial" pitchFamily="34" charset="0"/>
                <a:ea typeface="HGP創英角ｺﾞｼｯｸUB" pitchFamily="50" charset="-128"/>
                <a:cs typeface="Arial" pitchFamily="34" charset="0"/>
              </a:rPr>
              <a:t>独自ネットワーク</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dirty="0" smtClean="0">
                <a:solidFill>
                  <a:schemeClr val="bg1"/>
                </a:solidFill>
                <a:latin typeface="Arial" pitchFamily="34" charset="0"/>
                <a:ea typeface="HGP創英角ｺﾞｼｯｸUB" pitchFamily="50" charset="-128"/>
                <a:cs typeface="Arial" pitchFamily="34" charset="0"/>
              </a:rPr>
              <a:t>制御機能</a:t>
            </a:r>
            <a:endParaRPr kumimoji="0" lang="en-US" altLang="ja-JP" sz="800" dirty="0" smtClean="0">
              <a:solidFill>
                <a:schemeClr val="bg1"/>
              </a:solidFill>
              <a:latin typeface="Arial" pitchFamily="34" charset="0"/>
              <a:ea typeface="HGP創英角ｺﾞｼｯｸUB" pitchFamily="50" charset="-128"/>
              <a:cs typeface="Arial" pitchFamily="34" charset="0"/>
            </a:endParaRPr>
          </a:p>
        </p:txBody>
      </p:sp>
      <p:sp>
        <p:nvSpPr>
          <p:cNvPr id="81" name="正方形/長方形 80"/>
          <p:cNvSpPr/>
          <p:nvPr/>
        </p:nvSpPr>
        <p:spPr bwMode="auto">
          <a:xfrm>
            <a:off x="1819084" y="5242817"/>
            <a:ext cx="914400" cy="304800"/>
          </a:xfrm>
          <a:prstGeom prst="rect">
            <a:avLst/>
          </a:prstGeom>
          <a:solidFill>
            <a:srgbClr val="0070C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dirty="0" smtClean="0">
                <a:solidFill>
                  <a:schemeClr val="bg1"/>
                </a:solidFill>
                <a:latin typeface="Arial" pitchFamily="34" charset="0"/>
                <a:ea typeface="HGP創英角ｺﾞｼｯｸUB" pitchFamily="50" charset="-128"/>
                <a:cs typeface="Arial" pitchFamily="34" charset="0"/>
              </a:rPr>
              <a:t>独自ネットワーク</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dirty="0" smtClean="0">
                <a:solidFill>
                  <a:schemeClr val="bg1"/>
                </a:solidFill>
                <a:latin typeface="Arial" pitchFamily="34" charset="0"/>
                <a:ea typeface="HGP創英角ｺﾞｼｯｸUB" pitchFamily="50" charset="-128"/>
                <a:cs typeface="Arial" pitchFamily="34" charset="0"/>
              </a:rPr>
              <a:t>制御機能</a:t>
            </a:r>
            <a:endParaRPr kumimoji="0" lang="en-US" altLang="ja-JP" sz="800" dirty="0" smtClean="0">
              <a:solidFill>
                <a:schemeClr val="bg1"/>
              </a:solidFill>
              <a:latin typeface="Arial" pitchFamily="34" charset="0"/>
              <a:ea typeface="HGP創英角ｺﾞｼｯｸUB" pitchFamily="50" charset="-128"/>
              <a:cs typeface="Arial" pitchFamily="34" charset="0"/>
            </a:endParaRPr>
          </a:p>
        </p:txBody>
      </p:sp>
      <p:sp>
        <p:nvSpPr>
          <p:cNvPr id="83" name="正方形/長方形 82"/>
          <p:cNvSpPr/>
          <p:nvPr/>
        </p:nvSpPr>
        <p:spPr bwMode="auto">
          <a:xfrm>
            <a:off x="3200400" y="5242817"/>
            <a:ext cx="914400" cy="304800"/>
          </a:xfrm>
          <a:prstGeom prst="rect">
            <a:avLst/>
          </a:prstGeom>
          <a:solidFill>
            <a:srgbClr val="0070C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dirty="0" smtClean="0">
                <a:solidFill>
                  <a:schemeClr val="bg1"/>
                </a:solidFill>
                <a:latin typeface="Arial" pitchFamily="34" charset="0"/>
                <a:ea typeface="HGP創英角ｺﾞｼｯｸUB" pitchFamily="50" charset="-128"/>
                <a:cs typeface="Arial" pitchFamily="34" charset="0"/>
              </a:rPr>
              <a:t>独自ネットワーク</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dirty="0" smtClean="0">
                <a:solidFill>
                  <a:schemeClr val="bg1"/>
                </a:solidFill>
                <a:latin typeface="Arial" pitchFamily="34" charset="0"/>
                <a:ea typeface="HGP創英角ｺﾞｼｯｸUB" pitchFamily="50" charset="-128"/>
                <a:cs typeface="Arial" pitchFamily="34" charset="0"/>
              </a:rPr>
              <a:t>制御機能</a:t>
            </a:r>
            <a:endParaRPr kumimoji="0" lang="en-US" altLang="ja-JP" sz="800" dirty="0" smtClean="0">
              <a:solidFill>
                <a:schemeClr val="bg1"/>
              </a:solidFill>
              <a:latin typeface="Arial" pitchFamily="34" charset="0"/>
              <a:ea typeface="HGP創英角ｺﾞｼｯｸUB" pitchFamily="50" charset="-128"/>
              <a:cs typeface="Arial" pitchFamily="34" charset="0"/>
            </a:endParaRPr>
          </a:p>
        </p:txBody>
      </p:sp>
      <p:grpSp>
        <p:nvGrpSpPr>
          <p:cNvPr id="3" name="図形グループ 2"/>
          <p:cNvGrpSpPr/>
          <p:nvPr/>
        </p:nvGrpSpPr>
        <p:grpSpPr>
          <a:xfrm>
            <a:off x="4800600" y="1034459"/>
            <a:ext cx="4072394" cy="5518740"/>
            <a:chOff x="4800600" y="1034459"/>
            <a:chExt cx="4072394" cy="5518740"/>
          </a:xfrm>
        </p:grpSpPr>
        <p:pic>
          <p:nvPicPr>
            <p:cNvPr id="95"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371600"/>
              <a:ext cx="1032211" cy="103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テキスト ボックス 95"/>
            <p:cNvSpPr txBox="1"/>
            <p:nvPr/>
          </p:nvSpPr>
          <p:spPr>
            <a:xfrm>
              <a:off x="7270585" y="1447800"/>
              <a:ext cx="1111415" cy="307777"/>
            </a:xfrm>
            <a:prstGeom prst="rect">
              <a:avLst/>
            </a:prstGeom>
            <a:noFill/>
          </p:spPr>
          <p:txBody>
            <a:bodyPr wrap="square" rtlCol="0">
              <a:spAutoFit/>
            </a:bodyPr>
            <a:lstStyle/>
            <a:p>
              <a:pPr algn="ctr">
                <a:spcBef>
                  <a:spcPts val="0"/>
                </a:spcBef>
              </a:pPr>
              <a:r>
                <a:rPr kumimoji="1" lang="ja-JP" altLang="en-US" sz="1400" dirty="0" smtClean="0">
                  <a:solidFill>
                    <a:srgbClr val="3333FF"/>
                  </a:solidFill>
                  <a:latin typeface="HGP創英角ｺﾞｼｯｸUB" pitchFamily="50" charset="-128"/>
                  <a:ea typeface="HGP創英角ｺﾞｼｯｸUB" pitchFamily="50" charset="-128"/>
                </a:rPr>
                <a:t>管理者</a:t>
              </a:r>
              <a:endParaRPr kumimoji="1" lang="ja-JP" altLang="en-US" sz="1400" dirty="0">
                <a:solidFill>
                  <a:srgbClr val="3333FF"/>
                </a:solidFill>
                <a:latin typeface="HGP創英角ｺﾞｼｯｸUB" pitchFamily="50" charset="-128"/>
                <a:ea typeface="HGP創英角ｺﾞｼｯｸUB" pitchFamily="50" charset="-128"/>
              </a:endParaRPr>
            </a:p>
          </p:txBody>
        </p:sp>
        <p:pic>
          <p:nvPicPr>
            <p:cNvPr id="1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1603" y="1034459"/>
              <a:ext cx="1967482" cy="3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角丸四角形 71"/>
            <p:cNvSpPr/>
            <p:nvPr/>
          </p:nvSpPr>
          <p:spPr bwMode="auto">
            <a:xfrm>
              <a:off x="4800600" y="5181600"/>
              <a:ext cx="1329194" cy="1371599"/>
            </a:xfrm>
            <a:prstGeom prst="roundRect">
              <a:avLst>
                <a:gd name="adj" fmla="val 7240"/>
              </a:avLst>
            </a:prstGeom>
            <a:solidFill>
              <a:srgbClr val="00B0F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4876800" y="5769022"/>
              <a:ext cx="1189279" cy="705134"/>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latin typeface="Arial" pitchFamily="34" charset="0"/>
                  <a:ea typeface="HGP創英角ｺﾞｼｯｸUB" pitchFamily="50" charset="-128"/>
                  <a:cs typeface="Arial" pitchFamily="34" charset="0"/>
                </a:rPr>
                <a:t>D</a:t>
              </a:r>
              <a:r>
                <a:rPr lang="ja-JP" altLang="en-US" sz="1600" dirty="0">
                  <a:latin typeface="Arial" pitchFamily="34" charset="0"/>
                  <a:ea typeface="HGP創英角ｺﾞｼｯｸUB" pitchFamily="50" charset="-128"/>
                  <a:cs typeface="Arial" pitchFamily="34" charset="0"/>
                </a:rPr>
                <a:t>プレーン</a:t>
              </a:r>
            </a:p>
            <a:p>
              <a:pPr algn="ctr">
                <a:spcBef>
                  <a:spcPts val="0"/>
                </a:spcBef>
              </a:pPr>
              <a:r>
                <a:rPr lang="ja-JP" altLang="en-US" dirty="0">
                  <a:latin typeface="Arial" pitchFamily="34" charset="0"/>
                  <a:ea typeface="HGP創英角ｺﾞｼｯｸUB" pitchFamily="50" charset="-128"/>
                  <a:cs typeface="Arial" pitchFamily="34" charset="0"/>
                </a:rPr>
                <a:t>データ転送機能</a:t>
              </a:r>
            </a:p>
          </p:txBody>
        </p:sp>
        <p:sp>
          <p:nvSpPr>
            <p:cNvPr id="75" name="テキスト ボックス 74"/>
            <p:cNvSpPr txBox="1"/>
            <p:nvPr/>
          </p:nvSpPr>
          <p:spPr>
            <a:xfrm>
              <a:off x="4909489" y="5267980"/>
              <a:ext cx="1111415" cy="523220"/>
            </a:xfrm>
            <a:prstGeom prst="rect">
              <a:avLst/>
            </a:prstGeom>
            <a:noFill/>
          </p:spPr>
          <p:txBody>
            <a:bodyPr wrap="square" rtlCol="0">
              <a:spAutoFit/>
            </a:bodyPr>
            <a:lstStyle/>
            <a:p>
              <a:pPr algn="ctr">
                <a:spcBef>
                  <a:spcPts val="0"/>
                </a:spcBef>
              </a:pPr>
              <a:r>
                <a:rPr kumimoji="1" lang="en-US" altLang="ja-JP" sz="1400" dirty="0" err="1" smtClean="0">
                  <a:solidFill>
                    <a:schemeClr val="bg1"/>
                  </a:solidFill>
                  <a:latin typeface="Arial" pitchFamily="34" charset="0"/>
                  <a:ea typeface="HGP創英角ｺﾞｼｯｸUB" pitchFamily="50" charset="-128"/>
                  <a:cs typeface="Arial" pitchFamily="34" charset="0"/>
                </a:rPr>
                <a:t>OpenFlow</a:t>
              </a:r>
              <a:endParaRPr kumimoji="1" lang="en-US" altLang="ja-JP" sz="1400" dirty="0" smtClean="0">
                <a:solidFill>
                  <a:schemeClr val="bg1"/>
                </a:solidFill>
                <a:latin typeface="Arial" pitchFamily="34" charset="0"/>
                <a:ea typeface="HGP創英角ｺﾞｼｯｸUB" pitchFamily="50" charset="-128"/>
                <a:cs typeface="Arial" pitchFamily="34" charset="0"/>
              </a:endParaRPr>
            </a:p>
            <a:p>
              <a:pPr algn="ctr">
                <a:spcBef>
                  <a:spcPts val="0"/>
                </a:spcBef>
              </a:pPr>
              <a:r>
                <a:rPr kumimoji="1" lang="ja-JP" altLang="en-US" sz="1400" dirty="0" smtClean="0">
                  <a:solidFill>
                    <a:schemeClr val="bg1"/>
                  </a:solidFill>
                  <a:latin typeface="Arial" pitchFamily="34" charset="0"/>
                  <a:ea typeface="HGP創英角ｺﾞｼｯｸUB" pitchFamily="50" charset="-128"/>
                  <a:cs typeface="Arial" pitchFamily="34" charset="0"/>
                </a:rPr>
                <a:t>スイッチ</a:t>
              </a:r>
              <a:endParaRPr kumimoji="1" lang="ja-JP" altLang="en-US" sz="1400" dirty="0">
                <a:solidFill>
                  <a:schemeClr val="bg1"/>
                </a:solidFill>
                <a:latin typeface="Arial" pitchFamily="34" charset="0"/>
                <a:ea typeface="HGP創英角ｺﾞｼｯｸUB" pitchFamily="50" charset="-128"/>
                <a:cs typeface="Arial" pitchFamily="34" charset="0"/>
              </a:endParaRPr>
            </a:p>
          </p:txBody>
        </p:sp>
        <p:sp>
          <p:nvSpPr>
            <p:cNvPr id="76" name="角丸四角形 75"/>
            <p:cNvSpPr/>
            <p:nvPr/>
          </p:nvSpPr>
          <p:spPr bwMode="auto">
            <a:xfrm>
              <a:off x="6181916" y="5181599"/>
              <a:ext cx="1329194" cy="1371599"/>
            </a:xfrm>
            <a:prstGeom prst="roundRect">
              <a:avLst>
                <a:gd name="adj" fmla="val 7240"/>
              </a:avLst>
            </a:prstGeom>
            <a:solidFill>
              <a:srgbClr val="00B0F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8" name="正方形/長方形 77"/>
            <p:cNvSpPr/>
            <p:nvPr/>
          </p:nvSpPr>
          <p:spPr bwMode="auto">
            <a:xfrm>
              <a:off x="6248400" y="5769022"/>
              <a:ext cx="1189279" cy="705134"/>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latin typeface="Arial" pitchFamily="34" charset="0"/>
                  <a:ea typeface="HGP創英角ｺﾞｼｯｸUB" pitchFamily="50" charset="-128"/>
                  <a:cs typeface="Arial" pitchFamily="34" charset="0"/>
                </a:rPr>
                <a:t>D</a:t>
              </a:r>
              <a:r>
                <a:rPr lang="ja-JP" altLang="en-US" sz="1600" dirty="0">
                  <a:latin typeface="Arial" pitchFamily="34" charset="0"/>
                  <a:ea typeface="HGP創英角ｺﾞｼｯｸUB" pitchFamily="50" charset="-128"/>
                  <a:cs typeface="Arial" pitchFamily="34" charset="0"/>
                </a:rPr>
                <a:t>プレーン</a:t>
              </a:r>
            </a:p>
            <a:p>
              <a:pPr algn="ctr">
                <a:spcBef>
                  <a:spcPts val="0"/>
                </a:spcBef>
              </a:pPr>
              <a:r>
                <a:rPr lang="ja-JP" altLang="en-US" dirty="0">
                  <a:latin typeface="Arial" pitchFamily="34" charset="0"/>
                  <a:ea typeface="HGP創英角ｺﾞｼｯｸUB" pitchFamily="50" charset="-128"/>
                  <a:cs typeface="Arial" pitchFamily="34" charset="0"/>
                </a:rPr>
                <a:t>データ転送機能</a:t>
              </a:r>
            </a:p>
          </p:txBody>
        </p:sp>
        <p:sp>
          <p:nvSpPr>
            <p:cNvPr id="80" name="角丸四角形 79"/>
            <p:cNvSpPr/>
            <p:nvPr/>
          </p:nvSpPr>
          <p:spPr bwMode="auto">
            <a:xfrm>
              <a:off x="7543800" y="5181600"/>
              <a:ext cx="1329194" cy="1371599"/>
            </a:xfrm>
            <a:prstGeom prst="roundRect">
              <a:avLst>
                <a:gd name="adj" fmla="val 7240"/>
              </a:avLst>
            </a:prstGeom>
            <a:solidFill>
              <a:srgbClr val="00B0F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2" name="正方形/長方形 81"/>
            <p:cNvSpPr/>
            <p:nvPr/>
          </p:nvSpPr>
          <p:spPr bwMode="auto">
            <a:xfrm>
              <a:off x="7613757" y="5769022"/>
              <a:ext cx="1189279" cy="705134"/>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latin typeface="Arial" pitchFamily="34" charset="0"/>
                  <a:ea typeface="HGP創英角ｺﾞｼｯｸUB" pitchFamily="50" charset="-128"/>
                  <a:cs typeface="Arial" pitchFamily="34" charset="0"/>
                </a:rPr>
                <a:t>D</a:t>
              </a:r>
              <a:r>
                <a:rPr lang="ja-JP" altLang="en-US" sz="1600" dirty="0">
                  <a:latin typeface="Arial" pitchFamily="34" charset="0"/>
                  <a:ea typeface="HGP創英角ｺﾞｼｯｸUB" pitchFamily="50" charset="-128"/>
                  <a:cs typeface="Arial" pitchFamily="34" charset="0"/>
                </a:rPr>
                <a:t>プレーン</a:t>
              </a:r>
            </a:p>
            <a:p>
              <a:pPr algn="ctr">
                <a:spcBef>
                  <a:spcPts val="0"/>
                </a:spcBef>
              </a:pPr>
              <a:r>
                <a:rPr lang="ja-JP" altLang="en-US" dirty="0">
                  <a:latin typeface="Arial" pitchFamily="34" charset="0"/>
                  <a:ea typeface="HGP創英角ｺﾞｼｯｸUB" pitchFamily="50" charset="-128"/>
                  <a:cs typeface="Arial" pitchFamily="34" charset="0"/>
                </a:rPr>
                <a:t>データ転送機能</a:t>
              </a:r>
            </a:p>
          </p:txBody>
        </p:sp>
        <p:sp>
          <p:nvSpPr>
            <p:cNvPr id="84" name="角丸四角形 83"/>
            <p:cNvSpPr/>
            <p:nvPr/>
          </p:nvSpPr>
          <p:spPr bwMode="auto">
            <a:xfrm>
              <a:off x="4800600" y="3124200"/>
              <a:ext cx="4072394" cy="1219200"/>
            </a:xfrm>
            <a:prstGeom prst="roundRect">
              <a:avLst>
                <a:gd name="adj" fmla="val 7240"/>
              </a:avLst>
            </a:prstGeom>
            <a:solidFill>
              <a:srgbClr val="0070C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5" name="正方形/長方形 84"/>
            <p:cNvSpPr/>
            <p:nvPr/>
          </p:nvSpPr>
          <p:spPr bwMode="auto">
            <a:xfrm>
              <a:off x="4919206" y="3694987"/>
              <a:ext cx="3833306" cy="538801"/>
            </a:xfrm>
            <a:prstGeom prst="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latin typeface="Arial" pitchFamily="34" charset="0"/>
                  <a:ea typeface="HGP創英角ｺﾞｼｯｸUB" pitchFamily="50" charset="-128"/>
                  <a:cs typeface="Arial" pitchFamily="34" charset="0"/>
                </a:rPr>
                <a:t>C</a:t>
              </a:r>
              <a:r>
                <a:rPr lang="ja-JP" altLang="en-US" sz="1600" dirty="0" smtClean="0">
                  <a:latin typeface="Arial" pitchFamily="34" charset="0"/>
                  <a:ea typeface="HGP創英角ｺﾞｼｯｸUB" pitchFamily="50" charset="-128"/>
                  <a:cs typeface="Arial" pitchFamily="34" charset="0"/>
                </a:rPr>
                <a:t>プレーン</a:t>
              </a:r>
            </a:p>
            <a:p>
              <a:pPr algn="ctr">
                <a:spcBef>
                  <a:spcPts val="0"/>
                </a:spcBef>
              </a:pPr>
              <a:r>
                <a:rPr lang="ja-JP" altLang="en-US" dirty="0" smtClean="0">
                  <a:latin typeface="Arial" pitchFamily="34" charset="0"/>
                  <a:ea typeface="HGP創英角ｺﾞｼｯｸUB" pitchFamily="50" charset="-128"/>
                  <a:cs typeface="Arial" pitchFamily="34" charset="0"/>
                </a:rPr>
                <a:t>ネットワーク経路</a:t>
              </a:r>
              <a:r>
                <a:rPr lang="ja-JP" altLang="en-US" dirty="0">
                  <a:latin typeface="Arial" pitchFamily="34" charset="0"/>
                  <a:ea typeface="HGP創英角ｺﾞｼｯｸUB" pitchFamily="50" charset="-128"/>
                  <a:cs typeface="Arial" pitchFamily="34" charset="0"/>
                </a:rPr>
                <a:t>制御</a:t>
              </a:r>
              <a:r>
                <a:rPr lang="ja-JP" altLang="en-US" dirty="0" smtClean="0">
                  <a:latin typeface="Arial" pitchFamily="34" charset="0"/>
                  <a:ea typeface="HGP創英角ｺﾞｼｯｸUB" pitchFamily="50" charset="-128"/>
                  <a:cs typeface="Arial" pitchFamily="34" charset="0"/>
                </a:rPr>
                <a:t>機能</a:t>
              </a:r>
              <a:endParaRPr lang="ja-JP" altLang="en-US" dirty="0">
                <a:latin typeface="Arial" pitchFamily="34" charset="0"/>
                <a:ea typeface="HGP創英角ｺﾞｼｯｸUB" pitchFamily="50" charset="-128"/>
                <a:cs typeface="Arial" pitchFamily="34" charset="0"/>
              </a:endParaRPr>
            </a:p>
          </p:txBody>
        </p:sp>
        <p:sp>
          <p:nvSpPr>
            <p:cNvPr id="88" name="正方形/長方形 87"/>
            <p:cNvSpPr/>
            <p:nvPr/>
          </p:nvSpPr>
          <p:spPr bwMode="auto">
            <a:xfrm>
              <a:off x="5181600" y="1752600"/>
              <a:ext cx="1219200" cy="381000"/>
            </a:xfrm>
            <a:prstGeom prst="rect">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latin typeface="Arial" pitchFamily="34" charset="0"/>
                  <a:ea typeface="HGP創英角ｺﾞｼｯｸUB" pitchFamily="50" charset="-128"/>
                  <a:cs typeface="Arial" pitchFamily="34" charset="0"/>
                </a:rPr>
                <a:t>アプリケーション</a:t>
              </a:r>
              <a:endParaRPr kumimoji="0" lang="en-US" altLang="ja-JP" sz="1000" dirty="0" smtClean="0">
                <a:solidFill>
                  <a:schemeClr val="bg1"/>
                </a:solidFill>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lang="ja-JP" altLang="en-US" sz="10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プログラム</a:t>
              </a:r>
              <a:endParaRPr kumimoji="0" lang="ja-JP" altLang="en-US" sz="10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89" name="テキスト ボックス 88"/>
            <p:cNvSpPr txBox="1"/>
            <p:nvPr/>
          </p:nvSpPr>
          <p:spPr>
            <a:xfrm>
              <a:off x="6019800" y="3124200"/>
              <a:ext cx="2713822" cy="307777"/>
            </a:xfrm>
            <a:prstGeom prst="rect">
              <a:avLst/>
            </a:prstGeom>
            <a:noFill/>
          </p:spPr>
          <p:txBody>
            <a:bodyPr wrap="square" rtlCol="0">
              <a:spAutoFit/>
            </a:bodyPr>
            <a:lstStyle/>
            <a:p>
              <a:pPr algn="r">
                <a:spcBef>
                  <a:spcPts val="0"/>
                </a:spcBef>
              </a:pPr>
              <a:r>
                <a:rPr kumimoji="1" lang="en-US" altLang="ja-JP" sz="1400" dirty="0" err="1" smtClean="0">
                  <a:solidFill>
                    <a:schemeClr val="bg1"/>
                  </a:solidFill>
                  <a:latin typeface="Arial" pitchFamily="34" charset="0"/>
                  <a:ea typeface="HGP創英角ｺﾞｼｯｸUB" pitchFamily="50" charset="-128"/>
                  <a:cs typeface="Arial" pitchFamily="34" charset="0"/>
                </a:rPr>
                <a:t>OpenFlow</a:t>
              </a:r>
              <a:r>
                <a:rPr kumimoji="1" lang="ja-JP" altLang="en-US" sz="1400" dirty="0" smtClean="0">
                  <a:solidFill>
                    <a:schemeClr val="bg1"/>
                  </a:solidFill>
                  <a:latin typeface="Arial" pitchFamily="34" charset="0"/>
                  <a:ea typeface="HGP創英角ｺﾞｼｯｸUB" pitchFamily="50" charset="-128"/>
                  <a:cs typeface="Arial" pitchFamily="34" charset="0"/>
                </a:rPr>
                <a:t>コントローラー</a:t>
              </a:r>
              <a:endParaRPr kumimoji="1" lang="ja-JP" altLang="en-US" sz="1400" dirty="0">
                <a:solidFill>
                  <a:schemeClr val="bg1"/>
                </a:solidFill>
                <a:latin typeface="Arial" pitchFamily="34" charset="0"/>
                <a:ea typeface="HGP創英角ｺﾞｼｯｸUB" pitchFamily="50" charset="-128"/>
                <a:cs typeface="Arial" pitchFamily="34" charset="0"/>
              </a:endParaRPr>
            </a:p>
          </p:txBody>
        </p:sp>
        <p:cxnSp>
          <p:nvCxnSpPr>
            <p:cNvPr id="97" name="直線矢印コネクタ 96"/>
            <p:cNvCxnSpPr>
              <a:stCxn id="95" idx="2"/>
            </p:cNvCxnSpPr>
            <p:nvPr/>
          </p:nvCxnSpPr>
          <p:spPr bwMode="auto">
            <a:xfrm>
              <a:off x="7526506" y="2403811"/>
              <a:ext cx="17294" cy="720389"/>
            </a:xfrm>
            <a:prstGeom prst="straightConnector1">
              <a:avLst/>
            </a:prstGeom>
            <a:solidFill>
              <a:schemeClr val="bg1"/>
            </a:solidFill>
            <a:ln w="38100" cap="flat" cmpd="sng" algn="ctr">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直線矢印コネクタ 97"/>
            <p:cNvCxnSpPr>
              <a:stCxn id="84" idx="2"/>
            </p:cNvCxnSpPr>
            <p:nvPr/>
          </p:nvCxnSpPr>
          <p:spPr bwMode="auto">
            <a:xfrm flipH="1">
              <a:off x="5474915" y="4343400"/>
              <a:ext cx="1361882" cy="838199"/>
            </a:xfrm>
            <a:prstGeom prst="straightConnector1">
              <a:avLst/>
            </a:prstGeom>
            <a:solidFill>
              <a:schemeClr val="bg1"/>
            </a:solidFill>
            <a:ln w="38100" cap="flat" cmpd="sng" algn="ctr">
              <a:solidFill>
                <a:srgbClr val="3366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直線矢印コネクタ 98"/>
            <p:cNvCxnSpPr>
              <a:stCxn id="84" idx="2"/>
            </p:cNvCxnSpPr>
            <p:nvPr/>
          </p:nvCxnSpPr>
          <p:spPr bwMode="auto">
            <a:xfrm>
              <a:off x="6836797" y="4343400"/>
              <a:ext cx="9716" cy="838199"/>
            </a:xfrm>
            <a:prstGeom prst="straightConnector1">
              <a:avLst/>
            </a:prstGeom>
            <a:solidFill>
              <a:schemeClr val="bg1"/>
            </a:solidFill>
            <a:ln w="38100" cap="flat" cmpd="sng" algn="ctr">
              <a:solidFill>
                <a:srgbClr val="3366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直線矢印コネクタ 99"/>
            <p:cNvCxnSpPr>
              <a:stCxn id="84" idx="2"/>
            </p:cNvCxnSpPr>
            <p:nvPr/>
          </p:nvCxnSpPr>
          <p:spPr bwMode="auto">
            <a:xfrm>
              <a:off x="6836797" y="4343400"/>
              <a:ext cx="1371600" cy="838200"/>
            </a:xfrm>
            <a:prstGeom prst="straightConnector1">
              <a:avLst/>
            </a:prstGeom>
            <a:solidFill>
              <a:schemeClr val="bg1"/>
            </a:solidFill>
            <a:ln w="38100" cap="flat" cmpd="sng" algn="ctr">
              <a:solidFill>
                <a:srgbClr val="3366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テキスト ボックス 118"/>
            <p:cNvSpPr txBox="1"/>
            <p:nvPr/>
          </p:nvSpPr>
          <p:spPr>
            <a:xfrm>
              <a:off x="6309637" y="5213701"/>
              <a:ext cx="1111415" cy="523220"/>
            </a:xfrm>
            <a:prstGeom prst="rect">
              <a:avLst/>
            </a:prstGeom>
            <a:noFill/>
          </p:spPr>
          <p:txBody>
            <a:bodyPr wrap="square" rtlCol="0">
              <a:spAutoFit/>
            </a:bodyPr>
            <a:lstStyle/>
            <a:p>
              <a:pPr algn="ctr">
                <a:spcBef>
                  <a:spcPts val="0"/>
                </a:spcBef>
              </a:pPr>
              <a:r>
                <a:rPr kumimoji="1" lang="en-US" altLang="ja-JP" sz="1400" dirty="0" err="1" smtClean="0">
                  <a:solidFill>
                    <a:schemeClr val="bg1"/>
                  </a:solidFill>
                  <a:latin typeface="Arial" pitchFamily="34" charset="0"/>
                  <a:ea typeface="HGP創英角ｺﾞｼｯｸUB" pitchFamily="50" charset="-128"/>
                  <a:cs typeface="Arial" pitchFamily="34" charset="0"/>
                </a:rPr>
                <a:t>OpenFlow</a:t>
              </a:r>
              <a:endParaRPr kumimoji="1" lang="en-US" altLang="ja-JP" sz="1400" dirty="0" smtClean="0">
                <a:solidFill>
                  <a:schemeClr val="bg1"/>
                </a:solidFill>
                <a:latin typeface="Arial" pitchFamily="34" charset="0"/>
                <a:ea typeface="HGP創英角ｺﾞｼｯｸUB" pitchFamily="50" charset="-128"/>
                <a:cs typeface="Arial" pitchFamily="34" charset="0"/>
              </a:endParaRPr>
            </a:p>
            <a:p>
              <a:pPr algn="ctr">
                <a:spcBef>
                  <a:spcPts val="0"/>
                </a:spcBef>
              </a:pPr>
              <a:r>
                <a:rPr kumimoji="1" lang="ja-JP" altLang="en-US" sz="1400" dirty="0" smtClean="0">
                  <a:solidFill>
                    <a:schemeClr val="bg1"/>
                  </a:solidFill>
                  <a:latin typeface="Arial" pitchFamily="34" charset="0"/>
                  <a:ea typeface="HGP創英角ｺﾞｼｯｸUB" pitchFamily="50" charset="-128"/>
                  <a:cs typeface="Arial" pitchFamily="34" charset="0"/>
                </a:rPr>
                <a:t>スイッチ</a:t>
              </a:r>
              <a:endParaRPr kumimoji="1" lang="ja-JP" altLang="en-US" sz="1400" dirty="0">
                <a:solidFill>
                  <a:schemeClr val="bg1"/>
                </a:solidFill>
                <a:latin typeface="Arial" pitchFamily="34" charset="0"/>
                <a:ea typeface="HGP創英角ｺﾞｼｯｸUB" pitchFamily="50" charset="-128"/>
                <a:cs typeface="Arial" pitchFamily="34" charset="0"/>
              </a:endParaRPr>
            </a:p>
          </p:txBody>
        </p:sp>
        <p:sp>
          <p:nvSpPr>
            <p:cNvPr id="120" name="テキスト ボックス 119"/>
            <p:cNvSpPr txBox="1"/>
            <p:nvPr/>
          </p:nvSpPr>
          <p:spPr>
            <a:xfrm>
              <a:off x="7652688" y="5213701"/>
              <a:ext cx="1111415" cy="523220"/>
            </a:xfrm>
            <a:prstGeom prst="rect">
              <a:avLst/>
            </a:prstGeom>
            <a:noFill/>
          </p:spPr>
          <p:txBody>
            <a:bodyPr wrap="square" rtlCol="0">
              <a:spAutoFit/>
            </a:bodyPr>
            <a:lstStyle/>
            <a:p>
              <a:pPr algn="ctr">
                <a:spcBef>
                  <a:spcPts val="0"/>
                </a:spcBef>
              </a:pPr>
              <a:r>
                <a:rPr kumimoji="1" lang="en-US" altLang="ja-JP" sz="1400" dirty="0" err="1" smtClean="0">
                  <a:solidFill>
                    <a:schemeClr val="bg1"/>
                  </a:solidFill>
                  <a:latin typeface="Arial" pitchFamily="34" charset="0"/>
                  <a:ea typeface="HGP創英角ｺﾞｼｯｸUB" pitchFamily="50" charset="-128"/>
                  <a:cs typeface="Arial" pitchFamily="34" charset="0"/>
                </a:rPr>
                <a:t>OpenFlow</a:t>
              </a:r>
              <a:endParaRPr kumimoji="1" lang="en-US" altLang="ja-JP" sz="1400" dirty="0" smtClean="0">
                <a:solidFill>
                  <a:schemeClr val="bg1"/>
                </a:solidFill>
                <a:latin typeface="Arial" pitchFamily="34" charset="0"/>
                <a:ea typeface="HGP創英角ｺﾞｼｯｸUB" pitchFamily="50" charset="-128"/>
                <a:cs typeface="Arial" pitchFamily="34" charset="0"/>
              </a:endParaRPr>
            </a:p>
            <a:p>
              <a:pPr algn="ctr">
                <a:spcBef>
                  <a:spcPts val="0"/>
                </a:spcBef>
              </a:pPr>
              <a:r>
                <a:rPr kumimoji="1" lang="ja-JP" altLang="en-US" sz="1400" dirty="0" smtClean="0">
                  <a:solidFill>
                    <a:schemeClr val="bg1"/>
                  </a:solidFill>
                  <a:latin typeface="Arial" pitchFamily="34" charset="0"/>
                  <a:ea typeface="HGP創英角ｺﾞｼｯｸUB" pitchFamily="50" charset="-128"/>
                  <a:cs typeface="Arial" pitchFamily="34" charset="0"/>
                </a:rPr>
                <a:t>スイッチ</a:t>
              </a:r>
              <a:endParaRPr kumimoji="1" lang="ja-JP" altLang="en-US" sz="1400" dirty="0">
                <a:solidFill>
                  <a:schemeClr val="bg1"/>
                </a:solidFill>
                <a:latin typeface="Arial" pitchFamily="34" charset="0"/>
                <a:ea typeface="HGP創英角ｺﾞｼｯｸUB" pitchFamily="50" charset="-128"/>
                <a:cs typeface="Arial" pitchFamily="34" charset="0"/>
              </a:endParaRPr>
            </a:p>
          </p:txBody>
        </p:sp>
        <p:sp>
          <p:nvSpPr>
            <p:cNvPr id="14" name="角丸四角形 13"/>
            <p:cNvSpPr/>
            <p:nvPr/>
          </p:nvSpPr>
          <p:spPr bwMode="auto">
            <a:xfrm>
              <a:off x="4800600" y="4547462"/>
              <a:ext cx="4072394" cy="400110"/>
            </a:xfrm>
            <a:prstGeom prst="roundRect">
              <a:avLst/>
            </a:prstGeom>
            <a:solidFill>
              <a:schemeClr val="accent1">
                <a:alpha val="59000"/>
              </a:schemeClr>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73" name="フローチャート : 書類 72"/>
            <p:cNvSpPr/>
            <p:nvPr/>
          </p:nvSpPr>
          <p:spPr bwMode="auto">
            <a:xfrm>
              <a:off x="5257800" y="4495800"/>
              <a:ext cx="679750" cy="476050"/>
            </a:xfrm>
            <a:prstGeom prst="flowChartDocument">
              <a:avLst/>
            </a:prstGeom>
            <a:solidFill>
              <a:srgbClr val="FF6600"/>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pitchFamily="34" charset="0"/>
                  <a:ea typeface="HGP創英角ｺﾞｼｯｸUB" pitchFamily="50" charset="-128"/>
                  <a:cs typeface="Arial" pitchFamily="34" charset="0"/>
                </a:rPr>
                <a:t>Flow Table</a:t>
              </a:r>
              <a:endParaRPr kumimoji="0" lang="ja-JP" altLang="en-US" b="0" i="0" u="none" strike="noStrike" cap="none" normalizeH="0" baseline="0" dirty="0" smtClean="0">
                <a:ln>
                  <a:noFill/>
                </a:ln>
                <a:solidFill>
                  <a:srgbClr val="FFFFFF"/>
                </a:solidFill>
                <a:effectLst/>
                <a:latin typeface="Arial" pitchFamily="34" charset="0"/>
                <a:ea typeface="HGP創英角ｺﾞｼｯｸUB" pitchFamily="50" charset="-128"/>
                <a:cs typeface="Arial" pitchFamily="34" charset="0"/>
              </a:endParaRPr>
            </a:p>
          </p:txBody>
        </p:sp>
        <p:sp>
          <p:nvSpPr>
            <p:cNvPr id="79" name="角丸四角形 78"/>
            <p:cNvSpPr/>
            <p:nvPr/>
          </p:nvSpPr>
          <p:spPr bwMode="auto">
            <a:xfrm>
              <a:off x="4938037" y="3439542"/>
              <a:ext cx="1691363" cy="222628"/>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dirty="0" smtClean="0">
                  <a:solidFill>
                    <a:srgbClr val="3333FF"/>
                  </a:solidFill>
                  <a:latin typeface="Arial" pitchFamily="34" charset="0"/>
                  <a:ea typeface="HGP創英角ｺﾞｼｯｸUB" pitchFamily="50" charset="-128"/>
                  <a:cs typeface="Arial" pitchFamily="34" charset="0"/>
                </a:rPr>
                <a:t>API</a:t>
              </a:r>
              <a:endParaRPr lang="ja-JP" altLang="en-US" dirty="0">
                <a:solidFill>
                  <a:srgbClr val="3333FF"/>
                </a:solidFill>
                <a:latin typeface="Arial" pitchFamily="34" charset="0"/>
                <a:ea typeface="HGP創英角ｺﾞｼｯｸUB" pitchFamily="50" charset="-128"/>
                <a:cs typeface="Arial" pitchFamily="34" charset="0"/>
              </a:endParaRPr>
            </a:p>
          </p:txBody>
        </p:sp>
        <p:sp>
          <p:nvSpPr>
            <p:cNvPr id="121" name="正方形/長方形 120"/>
            <p:cNvSpPr/>
            <p:nvPr/>
          </p:nvSpPr>
          <p:spPr>
            <a:xfrm>
              <a:off x="6183646" y="4547462"/>
              <a:ext cx="2385589" cy="400110"/>
            </a:xfrm>
            <a:prstGeom prst="rect">
              <a:avLst/>
            </a:prstGeom>
            <a:noFill/>
          </p:spPr>
          <p:txBody>
            <a:bodyPr wrap="none">
              <a:spAutoFit/>
            </a:bodyPr>
            <a:lstStyle/>
            <a:p>
              <a:pPr algn="ctr"/>
              <a:r>
                <a:rPr lang="en-US" altLang="ja-JP" sz="2000" dirty="0" err="1">
                  <a:solidFill>
                    <a:srgbClr val="3333FF"/>
                  </a:solidFill>
                  <a:latin typeface="Arial" pitchFamily="34" charset="0"/>
                  <a:ea typeface="HGP創英角ｺﾞｼｯｸUB" pitchFamily="50" charset="-128"/>
                  <a:cs typeface="Arial" pitchFamily="34" charset="0"/>
                </a:rPr>
                <a:t>OpenFlow</a:t>
              </a:r>
              <a:r>
                <a:rPr lang="ja-JP" altLang="en-US" sz="2000" dirty="0">
                  <a:solidFill>
                    <a:srgbClr val="3333FF"/>
                  </a:solidFill>
                  <a:latin typeface="Arial" pitchFamily="34" charset="0"/>
                  <a:ea typeface="HGP創英角ｺﾞｼｯｸUB" pitchFamily="50" charset="-128"/>
                  <a:cs typeface="Arial" pitchFamily="34" charset="0"/>
                </a:rPr>
                <a:t>プロトコル</a:t>
              </a:r>
            </a:p>
          </p:txBody>
        </p:sp>
        <p:cxnSp>
          <p:nvCxnSpPr>
            <p:cNvPr id="58" name="直線矢印コネクタ 57"/>
            <p:cNvCxnSpPr>
              <a:stCxn id="88" idx="2"/>
              <a:endCxn id="79" idx="0"/>
            </p:cNvCxnSpPr>
            <p:nvPr/>
          </p:nvCxnSpPr>
          <p:spPr bwMode="auto">
            <a:xfrm flipH="1">
              <a:off x="5783719" y="2133600"/>
              <a:ext cx="7481" cy="1305942"/>
            </a:xfrm>
            <a:prstGeom prst="straightConnector1">
              <a:avLst/>
            </a:prstGeom>
            <a:solidFill>
              <a:schemeClr val="bg1"/>
            </a:solidFill>
            <a:ln w="38100" cap="flat" cmpd="sng" algn="ctr">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6" name="角丸四角形吹き出し 115"/>
          <p:cNvSpPr/>
          <p:nvPr/>
        </p:nvSpPr>
        <p:spPr bwMode="auto">
          <a:xfrm>
            <a:off x="3829661" y="2362199"/>
            <a:ext cx="1664914" cy="1559609"/>
          </a:xfrm>
          <a:prstGeom prst="wedgeRoundRectCallout">
            <a:avLst>
              <a:gd name="adj1" fmla="val 41197"/>
              <a:gd name="adj2" fmla="val 88606"/>
              <a:gd name="adj3" fmla="val 16667"/>
            </a:avLst>
          </a:prstGeom>
          <a:solidFill>
            <a:srgbClr val="CECEEF">
              <a:alpha val="60000"/>
            </a:srgbClr>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ct val="20000"/>
              </a:spcBef>
              <a:spcAft>
                <a:spcPct val="0"/>
              </a:spcAft>
              <a:buClrTx/>
              <a:buSzTx/>
              <a:buFont typeface="Wingdings" pitchFamily="2" charset="2"/>
              <a:buChar char="l"/>
              <a:tabLst/>
            </a:pPr>
            <a:r>
              <a:rPr kumimoji="0" lang="ja-JP" altLang="en-US" sz="1200" b="0" i="0" u="none" strike="noStrike" cap="none" normalizeH="0" baseline="0" dirty="0" smtClean="0">
                <a:ln>
                  <a:noFill/>
                </a:ln>
                <a:solidFill>
                  <a:srgbClr val="002060"/>
                </a:solidFill>
                <a:effectLst/>
                <a:latin typeface="Arial" pitchFamily="34" charset="0"/>
                <a:ea typeface="HGP創英角ｺﾞｼｯｸUB" pitchFamily="50" charset="-128"/>
                <a:cs typeface="Arial" pitchFamily="34" charset="0"/>
              </a:rPr>
              <a:t>ホート番号</a:t>
            </a:r>
          </a:p>
          <a:p>
            <a:pPr marL="171450" marR="0" indent="-171450" algn="l" defTabSz="914400" rtl="0" eaLnBrk="1" fontAlgn="base" latinLnBrk="0" hangingPunct="1">
              <a:lnSpc>
                <a:spcPct val="100000"/>
              </a:lnSpc>
              <a:spcBef>
                <a:spcPct val="20000"/>
              </a:spcBef>
              <a:spcAft>
                <a:spcPct val="0"/>
              </a:spcAft>
              <a:buClrTx/>
              <a:buSzTx/>
              <a:buFont typeface="Wingdings" pitchFamily="2" charset="2"/>
              <a:buChar char="l"/>
              <a:tabLst/>
            </a:pPr>
            <a:r>
              <a:rPr lang="ja-JP" altLang="en-US" dirty="0" smtClean="0">
                <a:solidFill>
                  <a:srgbClr val="002060"/>
                </a:solidFill>
                <a:latin typeface="Arial" pitchFamily="34" charset="0"/>
                <a:ea typeface="HGP創英角ｺﾞｼｯｸUB" pitchFamily="50" charset="-128"/>
                <a:cs typeface="Arial" pitchFamily="34" charset="0"/>
              </a:rPr>
              <a:t>送信元</a:t>
            </a:r>
            <a:r>
              <a:rPr lang="en-US" altLang="ja-JP" dirty="0" smtClean="0">
                <a:solidFill>
                  <a:srgbClr val="002060"/>
                </a:solidFill>
                <a:latin typeface="Arial" pitchFamily="34" charset="0"/>
                <a:ea typeface="HGP創英角ｺﾞｼｯｸUB" pitchFamily="50" charset="-128"/>
                <a:cs typeface="Arial" pitchFamily="34" charset="0"/>
              </a:rPr>
              <a:t>IP</a:t>
            </a:r>
            <a:r>
              <a:rPr lang="ja-JP" altLang="en-US" dirty="0" smtClean="0">
                <a:solidFill>
                  <a:srgbClr val="002060"/>
                </a:solidFill>
                <a:latin typeface="Arial" pitchFamily="34" charset="0"/>
                <a:ea typeface="HGP創英角ｺﾞｼｯｸUB" pitchFamily="50" charset="-128"/>
                <a:cs typeface="Arial" pitchFamily="34" charset="0"/>
              </a:rPr>
              <a:t>アドレス</a:t>
            </a:r>
          </a:p>
          <a:p>
            <a:pPr marL="171450" marR="0" indent="-171450" algn="l" defTabSz="914400" rtl="0" eaLnBrk="1" fontAlgn="base" latinLnBrk="0" hangingPunct="1">
              <a:lnSpc>
                <a:spcPct val="100000"/>
              </a:lnSpc>
              <a:spcBef>
                <a:spcPct val="20000"/>
              </a:spcBef>
              <a:spcAft>
                <a:spcPct val="0"/>
              </a:spcAft>
              <a:buClrTx/>
              <a:buSzTx/>
              <a:buFont typeface="Wingdings" pitchFamily="2" charset="2"/>
              <a:buChar char="l"/>
              <a:tabLst/>
            </a:pPr>
            <a:r>
              <a:rPr kumimoji="0" lang="ja-JP" altLang="en-US" sz="1200" b="0" i="0" u="none" strike="noStrike" cap="none" normalizeH="0" baseline="0" dirty="0" smtClean="0">
                <a:ln>
                  <a:noFill/>
                </a:ln>
                <a:solidFill>
                  <a:srgbClr val="002060"/>
                </a:solidFill>
                <a:effectLst/>
                <a:latin typeface="Arial" pitchFamily="34" charset="0"/>
                <a:ea typeface="HGP創英角ｺﾞｼｯｸUB" pitchFamily="50" charset="-128"/>
                <a:cs typeface="Arial" pitchFamily="34" charset="0"/>
              </a:rPr>
              <a:t>送信先</a:t>
            </a:r>
            <a:r>
              <a:rPr kumimoji="0" lang="en-US" altLang="ja-JP" sz="1200" b="0" i="0" u="none" strike="noStrike" cap="none" normalizeH="0" baseline="0" dirty="0" smtClean="0">
                <a:ln>
                  <a:noFill/>
                </a:ln>
                <a:solidFill>
                  <a:srgbClr val="002060"/>
                </a:solidFill>
                <a:effectLst/>
                <a:latin typeface="Arial" pitchFamily="34" charset="0"/>
                <a:ea typeface="HGP創英角ｺﾞｼｯｸUB" pitchFamily="50" charset="-128"/>
                <a:cs typeface="Arial" pitchFamily="34" charset="0"/>
              </a:rPr>
              <a:t>IP</a:t>
            </a:r>
            <a:r>
              <a:rPr kumimoji="0" lang="ja-JP" altLang="en-US" sz="1200" b="0" i="0" u="none" strike="noStrike" cap="none" normalizeH="0" baseline="0" dirty="0" smtClean="0">
                <a:ln>
                  <a:noFill/>
                </a:ln>
                <a:solidFill>
                  <a:srgbClr val="002060"/>
                </a:solidFill>
                <a:effectLst/>
                <a:latin typeface="Arial" pitchFamily="34" charset="0"/>
                <a:ea typeface="HGP創英角ｺﾞｼｯｸUB" pitchFamily="50" charset="-128"/>
                <a:cs typeface="Arial" pitchFamily="34" charset="0"/>
              </a:rPr>
              <a:t>アドレス</a:t>
            </a:r>
          </a:p>
          <a:p>
            <a:pPr marL="171450" marR="0" indent="-171450" algn="l" defTabSz="914400" rtl="0" eaLnBrk="1" fontAlgn="base" latinLnBrk="0" hangingPunct="1">
              <a:lnSpc>
                <a:spcPct val="100000"/>
              </a:lnSpc>
              <a:spcBef>
                <a:spcPct val="20000"/>
              </a:spcBef>
              <a:spcAft>
                <a:spcPct val="0"/>
              </a:spcAft>
              <a:buClrTx/>
              <a:buSzTx/>
              <a:buFont typeface="Wingdings" pitchFamily="2" charset="2"/>
              <a:buChar char="l"/>
              <a:tabLst/>
            </a:pPr>
            <a:r>
              <a:rPr lang="en-US" altLang="ja-JP" dirty="0" smtClean="0">
                <a:solidFill>
                  <a:srgbClr val="002060"/>
                </a:solidFill>
                <a:latin typeface="Arial" pitchFamily="34" charset="0"/>
                <a:ea typeface="HGP創英角ｺﾞｼｯｸUB" pitchFamily="50" charset="-128"/>
                <a:cs typeface="Arial" pitchFamily="34" charset="0"/>
              </a:rPr>
              <a:t>VLAN ID</a:t>
            </a:r>
          </a:p>
          <a:p>
            <a:pPr marL="171450" marR="0" indent="-171450" algn="l" defTabSz="914400" rtl="0" eaLnBrk="1" fontAlgn="base" latinLnBrk="0" hangingPunct="1">
              <a:lnSpc>
                <a:spcPct val="100000"/>
              </a:lnSpc>
              <a:spcBef>
                <a:spcPct val="20000"/>
              </a:spcBef>
              <a:spcAft>
                <a:spcPct val="0"/>
              </a:spcAft>
              <a:buClrTx/>
              <a:buSzTx/>
              <a:buFont typeface="Wingdings" pitchFamily="2" charset="2"/>
              <a:buChar char="l"/>
              <a:tabLst/>
            </a:pPr>
            <a:r>
              <a:rPr kumimoji="0" lang="en-US" altLang="ja-JP" sz="1200" b="0" i="0" u="none" strike="noStrike" cap="none" normalizeH="0" baseline="0" dirty="0" smtClean="0">
                <a:ln>
                  <a:noFill/>
                </a:ln>
                <a:solidFill>
                  <a:srgbClr val="002060"/>
                </a:solidFill>
                <a:effectLst/>
                <a:latin typeface="Arial" pitchFamily="34" charset="0"/>
                <a:ea typeface="HGP創英角ｺﾞｼｯｸUB" pitchFamily="50" charset="-128"/>
                <a:cs typeface="Arial" pitchFamily="34" charset="0"/>
              </a:rPr>
              <a:t>MPLS</a:t>
            </a:r>
            <a:r>
              <a:rPr kumimoji="0" lang="ja-JP" altLang="en-US" sz="1200" b="0" i="0" u="none" strike="noStrike" cap="none" normalizeH="0" baseline="0" dirty="0" smtClean="0">
                <a:ln>
                  <a:noFill/>
                </a:ln>
                <a:solidFill>
                  <a:srgbClr val="002060"/>
                </a:solidFill>
                <a:effectLst/>
                <a:latin typeface="Arial" pitchFamily="34" charset="0"/>
                <a:ea typeface="HGP創英角ｺﾞｼｯｸUB" pitchFamily="50" charset="-128"/>
                <a:cs typeface="Arial" pitchFamily="34" charset="0"/>
              </a:rPr>
              <a:t>ラベル</a:t>
            </a:r>
          </a:p>
          <a:p>
            <a:pPr marL="171450" marR="0" indent="-171450" algn="l" defTabSz="914400" rtl="0" eaLnBrk="1" fontAlgn="base" latinLnBrk="0" hangingPunct="1">
              <a:lnSpc>
                <a:spcPct val="100000"/>
              </a:lnSpc>
              <a:spcBef>
                <a:spcPct val="20000"/>
              </a:spcBef>
              <a:spcAft>
                <a:spcPct val="0"/>
              </a:spcAft>
              <a:buClrTx/>
              <a:buSzTx/>
              <a:buFont typeface="Wingdings" pitchFamily="2" charset="2"/>
              <a:buChar char="l"/>
              <a:tabLst/>
            </a:pPr>
            <a:r>
              <a:rPr lang="ja-JP" altLang="en-US" dirty="0">
                <a:solidFill>
                  <a:srgbClr val="002060"/>
                </a:solidFill>
                <a:latin typeface="Arial" pitchFamily="34" charset="0"/>
                <a:ea typeface="HGP創英角ｺﾞｼｯｸUB" pitchFamily="50" charset="-128"/>
                <a:cs typeface="Arial" pitchFamily="34" charset="0"/>
              </a:rPr>
              <a:t>・・・</a:t>
            </a:r>
            <a:endParaRPr kumimoji="0" lang="ja-JP" altLang="en-US" sz="1200" b="0" i="0" u="none" strike="noStrike" cap="none" normalizeH="0" baseline="0" dirty="0" smtClean="0">
              <a:ln>
                <a:noFill/>
              </a:ln>
              <a:solidFill>
                <a:srgbClr val="002060"/>
              </a:solidFill>
              <a:effectLst/>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103820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wipe(down)">
                                      <p:cBhvr>
                                        <p:cTn id="12"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ea typeface="ＭＳ Ｐゴシック" pitchFamily="50" charset="-128"/>
              </a:rPr>
              <a:t>仕組み</a:t>
            </a:r>
            <a:endParaRPr kumimoji="1" lang="ja-JP" altLang="en-US" dirty="0"/>
          </a:p>
        </p:txBody>
      </p:sp>
      <p:sp>
        <p:nvSpPr>
          <p:cNvPr id="54" name="正方形/長方形 53"/>
          <p:cNvSpPr/>
          <p:nvPr/>
        </p:nvSpPr>
        <p:spPr bwMode="auto">
          <a:xfrm>
            <a:off x="762000" y="49530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D</a:t>
            </a:r>
            <a:r>
              <a:rPr lang="ja-JP" altLang="en-US" sz="1000" dirty="0">
                <a:latin typeface="Arial" pitchFamily="34" charset="0"/>
                <a:ea typeface="HGP創英角ｺﾞｼｯｸUB" pitchFamily="50" charset="-128"/>
                <a:cs typeface="Arial" pitchFamily="34" charset="0"/>
              </a:rPr>
              <a:t>プレーン</a:t>
            </a:r>
          </a:p>
          <a:p>
            <a:pPr algn="ctr">
              <a:spcBef>
                <a:spcPts val="0"/>
              </a:spcBef>
            </a:pPr>
            <a:r>
              <a:rPr lang="ja-JP" altLang="en-US" sz="1000" dirty="0">
                <a:latin typeface="Arial" pitchFamily="34" charset="0"/>
                <a:ea typeface="HGP創英角ｺﾞｼｯｸUB" pitchFamily="50" charset="-128"/>
                <a:cs typeface="Arial" pitchFamily="34" charset="0"/>
              </a:rPr>
              <a:t>データ転送機能</a:t>
            </a:r>
          </a:p>
        </p:txBody>
      </p:sp>
      <p:sp>
        <p:nvSpPr>
          <p:cNvPr id="57" name="正方形/長方形 56"/>
          <p:cNvSpPr/>
          <p:nvPr/>
        </p:nvSpPr>
        <p:spPr bwMode="auto">
          <a:xfrm>
            <a:off x="2667000" y="49530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D</a:t>
            </a:r>
            <a:r>
              <a:rPr lang="ja-JP" altLang="en-US" sz="1000" dirty="0">
                <a:latin typeface="Arial" pitchFamily="34" charset="0"/>
                <a:ea typeface="HGP創英角ｺﾞｼｯｸUB" pitchFamily="50" charset="-128"/>
                <a:cs typeface="Arial" pitchFamily="34" charset="0"/>
              </a:rPr>
              <a:t>プレーン</a:t>
            </a:r>
          </a:p>
          <a:p>
            <a:pPr algn="ctr">
              <a:spcBef>
                <a:spcPts val="0"/>
              </a:spcBef>
            </a:pPr>
            <a:r>
              <a:rPr lang="ja-JP" altLang="en-US" sz="1000" dirty="0">
                <a:latin typeface="Arial" pitchFamily="34" charset="0"/>
                <a:ea typeface="HGP創英角ｺﾞｼｯｸUB" pitchFamily="50" charset="-128"/>
                <a:cs typeface="Arial" pitchFamily="34" charset="0"/>
              </a:rPr>
              <a:t>データ転送機能</a:t>
            </a:r>
          </a:p>
        </p:txBody>
      </p:sp>
      <p:sp>
        <p:nvSpPr>
          <p:cNvPr id="59" name="正方形/長方形 58"/>
          <p:cNvSpPr/>
          <p:nvPr/>
        </p:nvSpPr>
        <p:spPr bwMode="auto">
          <a:xfrm>
            <a:off x="762000" y="34290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D</a:t>
            </a:r>
            <a:r>
              <a:rPr lang="ja-JP" altLang="en-US" sz="1000" dirty="0">
                <a:latin typeface="Arial" pitchFamily="34" charset="0"/>
                <a:ea typeface="HGP創英角ｺﾞｼｯｸUB" pitchFamily="50" charset="-128"/>
                <a:cs typeface="Arial" pitchFamily="34" charset="0"/>
              </a:rPr>
              <a:t>プレーン</a:t>
            </a:r>
          </a:p>
          <a:p>
            <a:pPr algn="ctr">
              <a:spcBef>
                <a:spcPts val="0"/>
              </a:spcBef>
            </a:pPr>
            <a:r>
              <a:rPr lang="ja-JP" altLang="en-US" sz="1000" dirty="0">
                <a:latin typeface="Arial" pitchFamily="34" charset="0"/>
                <a:ea typeface="HGP創英角ｺﾞｼｯｸUB" pitchFamily="50" charset="-128"/>
                <a:cs typeface="Arial" pitchFamily="34" charset="0"/>
              </a:rPr>
              <a:t>データ転送機能</a:t>
            </a:r>
          </a:p>
        </p:txBody>
      </p:sp>
      <p:sp>
        <p:nvSpPr>
          <p:cNvPr id="60" name="正方形/長方形 59"/>
          <p:cNvSpPr/>
          <p:nvPr/>
        </p:nvSpPr>
        <p:spPr bwMode="auto">
          <a:xfrm>
            <a:off x="762000" y="2819400"/>
            <a:ext cx="1142999" cy="609600"/>
          </a:xfrm>
          <a:prstGeom prst="rect">
            <a:avLst/>
          </a:prstGeom>
          <a:solidFill>
            <a:srgbClr val="FF9900">
              <a:alpha val="68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C</a:t>
            </a:r>
            <a:r>
              <a:rPr lang="ja-JP" altLang="en-US" sz="1000" dirty="0" smtClean="0">
                <a:latin typeface="Arial" pitchFamily="34" charset="0"/>
                <a:ea typeface="HGP創英角ｺﾞｼｯｸUB" pitchFamily="50" charset="-128"/>
                <a:cs typeface="Arial" pitchFamily="34" charset="0"/>
              </a:rPr>
              <a:t>プレーン</a:t>
            </a:r>
          </a:p>
          <a:p>
            <a:pPr algn="ctr">
              <a:spcBef>
                <a:spcPts val="0"/>
              </a:spcBef>
            </a:pPr>
            <a:r>
              <a:rPr lang="ja-JP" altLang="en-US" sz="1000" dirty="0" smtClean="0">
                <a:latin typeface="Arial" pitchFamily="34" charset="0"/>
                <a:ea typeface="HGP創英角ｺﾞｼｯｸUB" pitchFamily="50" charset="-128"/>
                <a:cs typeface="Arial" pitchFamily="34" charset="0"/>
              </a:rPr>
              <a:t>経路</a:t>
            </a:r>
            <a:r>
              <a:rPr lang="ja-JP" altLang="en-US" sz="1000" dirty="0">
                <a:latin typeface="Arial" pitchFamily="34" charset="0"/>
                <a:ea typeface="HGP創英角ｺﾞｼｯｸUB" pitchFamily="50" charset="-128"/>
                <a:cs typeface="Arial" pitchFamily="34" charset="0"/>
              </a:rPr>
              <a:t>制御</a:t>
            </a:r>
            <a:r>
              <a:rPr lang="ja-JP" altLang="en-US" sz="1000" dirty="0" smtClean="0">
                <a:latin typeface="Arial" pitchFamily="34" charset="0"/>
                <a:ea typeface="HGP創英角ｺﾞｼｯｸUB" pitchFamily="50" charset="-128"/>
                <a:cs typeface="Arial" pitchFamily="34" charset="0"/>
              </a:rPr>
              <a:t>機能</a:t>
            </a:r>
            <a:endParaRPr lang="ja-JP" altLang="en-US" sz="1000" dirty="0">
              <a:latin typeface="Arial" pitchFamily="34" charset="0"/>
              <a:ea typeface="HGP創英角ｺﾞｼｯｸUB" pitchFamily="50" charset="-128"/>
              <a:cs typeface="Arial" pitchFamily="34" charset="0"/>
            </a:endParaRPr>
          </a:p>
        </p:txBody>
      </p:sp>
      <p:sp>
        <p:nvSpPr>
          <p:cNvPr id="61" name="正方形/長方形 60"/>
          <p:cNvSpPr/>
          <p:nvPr/>
        </p:nvSpPr>
        <p:spPr bwMode="auto">
          <a:xfrm>
            <a:off x="2667000" y="34290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D</a:t>
            </a:r>
            <a:r>
              <a:rPr lang="ja-JP" altLang="en-US" sz="1000" dirty="0">
                <a:latin typeface="Arial" pitchFamily="34" charset="0"/>
                <a:ea typeface="HGP創英角ｺﾞｼｯｸUB" pitchFamily="50" charset="-128"/>
                <a:cs typeface="Arial" pitchFamily="34" charset="0"/>
              </a:rPr>
              <a:t>プレーン</a:t>
            </a:r>
          </a:p>
          <a:p>
            <a:pPr algn="ctr">
              <a:spcBef>
                <a:spcPts val="0"/>
              </a:spcBef>
            </a:pPr>
            <a:r>
              <a:rPr lang="ja-JP" altLang="en-US" sz="1000" dirty="0">
                <a:latin typeface="Arial" pitchFamily="34" charset="0"/>
                <a:ea typeface="HGP創英角ｺﾞｼｯｸUB" pitchFamily="50" charset="-128"/>
                <a:cs typeface="Arial" pitchFamily="34" charset="0"/>
              </a:rPr>
              <a:t>データ転送機能</a:t>
            </a:r>
          </a:p>
        </p:txBody>
      </p:sp>
      <p:sp>
        <p:nvSpPr>
          <p:cNvPr id="62" name="正方形/長方形 61"/>
          <p:cNvSpPr/>
          <p:nvPr/>
        </p:nvSpPr>
        <p:spPr bwMode="auto">
          <a:xfrm>
            <a:off x="2667000" y="2819400"/>
            <a:ext cx="1142999" cy="609600"/>
          </a:xfrm>
          <a:prstGeom prst="rect">
            <a:avLst/>
          </a:prstGeom>
          <a:solidFill>
            <a:srgbClr val="FF9900">
              <a:alpha val="68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C</a:t>
            </a:r>
            <a:r>
              <a:rPr lang="ja-JP" altLang="en-US" sz="1000" dirty="0" smtClean="0">
                <a:latin typeface="Arial" pitchFamily="34" charset="0"/>
                <a:ea typeface="HGP創英角ｺﾞｼｯｸUB" pitchFamily="50" charset="-128"/>
                <a:cs typeface="Arial" pitchFamily="34" charset="0"/>
              </a:rPr>
              <a:t>プレーン</a:t>
            </a:r>
          </a:p>
          <a:p>
            <a:pPr algn="ctr">
              <a:spcBef>
                <a:spcPts val="0"/>
              </a:spcBef>
            </a:pPr>
            <a:r>
              <a:rPr lang="ja-JP" altLang="en-US" sz="1000" dirty="0" smtClean="0">
                <a:latin typeface="Arial" pitchFamily="34" charset="0"/>
                <a:ea typeface="HGP創英角ｺﾞｼｯｸUB" pitchFamily="50" charset="-128"/>
                <a:cs typeface="Arial" pitchFamily="34" charset="0"/>
              </a:rPr>
              <a:t>経路</a:t>
            </a:r>
            <a:r>
              <a:rPr lang="ja-JP" altLang="en-US" sz="1000" dirty="0">
                <a:latin typeface="Arial" pitchFamily="34" charset="0"/>
                <a:ea typeface="HGP創英角ｺﾞｼｯｸUB" pitchFamily="50" charset="-128"/>
                <a:cs typeface="Arial" pitchFamily="34" charset="0"/>
              </a:rPr>
              <a:t>制御</a:t>
            </a:r>
            <a:r>
              <a:rPr lang="ja-JP" altLang="en-US" sz="1000" dirty="0" smtClean="0">
                <a:latin typeface="Arial" pitchFamily="34" charset="0"/>
                <a:ea typeface="HGP創英角ｺﾞｼｯｸUB" pitchFamily="50" charset="-128"/>
                <a:cs typeface="Arial" pitchFamily="34" charset="0"/>
              </a:rPr>
              <a:t>機能</a:t>
            </a:r>
            <a:endParaRPr lang="ja-JP" altLang="en-US" sz="1000" dirty="0">
              <a:latin typeface="Arial" pitchFamily="34" charset="0"/>
              <a:ea typeface="HGP創英角ｺﾞｼｯｸUB" pitchFamily="50" charset="-128"/>
              <a:cs typeface="Arial" pitchFamily="34" charset="0"/>
            </a:endParaRPr>
          </a:p>
        </p:txBody>
      </p:sp>
      <p:sp>
        <p:nvSpPr>
          <p:cNvPr id="63" name="正方形/長方形 62"/>
          <p:cNvSpPr/>
          <p:nvPr/>
        </p:nvSpPr>
        <p:spPr bwMode="auto">
          <a:xfrm>
            <a:off x="5334000" y="49530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D</a:t>
            </a:r>
            <a:r>
              <a:rPr lang="ja-JP" altLang="en-US" sz="1000" dirty="0">
                <a:latin typeface="Arial" pitchFamily="34" charset="0"/>
                <a:ea typeface="HGP創英角ｺﾞｼｯｸUB" pitchFamily="50" charset="-128"/>
                <a:cs typeface="Arial" pitchFamily="34" charset="0"/>
              </a:rPr>
              <a:t>プレーン</a:t>
            </a:r>
          </a:p>
          <a:p>
            <a:pPr algn="ctr">
              <a:spcBef>
                <a:spcPts val="0"/>
              </a:spcBef>
            </a:pPr>
            <a:r>
              <a:rPr lang="ja-JP" altLang="en-US" sz="1000" dirty="0">
                <a:latin typeface="Arial" pitchFamily="34" charset="0"/>
                <a:ea typeface="HGP創英角ｺﾞｼｯｸUB" pitchFamily="50" charset="-128"/>
                <a:cs typeface="Arial" pitchFamily="34" charset="0"/>
              </a:rPr>
              <a:t>データ転送機能</a:t>
            </a:r>
          </a:p>
        </p:txBody>
      </p:sp>
      <p:sp>
        <p:nvSpPr>
          <p:cNvPr id="65" name="正方形/長方形 64"/>
          <p:cNvSpPr/>
          <p:nvPr/>
        </p:nvSpPr>
        <p:spPr bwMode="auto">
          <a:xfrm>
            <a:off x="7239000" y="49530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D</a:t>
            </a:r>
            <a:r>
              <a:rPr lang="ja-JP" altLang="en-US" sz="1000" dirty="0">
                <a:latin typeface="Arial" pitchFamily="34" charset="0"/>
                <a:ea typeface="HGP創英角ｺﾞｼｯｸUB" pitchFamily="50" charset="-128"/>
                <a:cs typeface="Arial" pitchFamily="34" charset="0"/>
              </a:rPr>
              <a:t>プレーン</a:t>
            </a:r>
          </a:p>
          <a:p>
            <a:pPr algn="ctr">
              <a:spcBef>
                <a:spcPts val="0"/>
              </a:spcBef>
            </a:pPr>
            <a:r>
              <a:rPr lang="ja-JP" altLang="en-US" sz="1000" dirty="0">
                <a:latin typeface="Arial" pitchFamily="34" charset="0"/>
                <a:ea typeface="HGP創英角ｺﾞｼｯｸUB" pitchFamily="50" charset="-128"/>
                <a:cs typeface="Arial" pitchFamily="34" charset="0"/>
              </a:rPr>
              <a:t>データ転送機能</a:t>
            </a:r>
          </a:p>
        </p:txBody>
      </p:sp>
      <p:sp>
        <p:nvSpPr>
          <p:cNvPr id="66" name="正方形/長方形 65"/>
          <p:cNvSpPr/>
          <p:nvPr/>
        </p:nvSpPr>
        <p:spPr bwMode="auto">
          <a:xfrm>
            <a:off x="5334000" y="34290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D</a:t>
            </a:r>
            <a:r>
              <a:rPr lang="ja-JP" altLang="en-US" sz="1000" dirty="0">
                <a:latin typeface="Arial" pitchFamily="34" charset="0"/>
                <a:ea typeface="HGP創英角ｺﾞｼｯｸUB" pitchFamily="50" charset="-128"/>
                <a:cs typeface="Arial" pitchFamily="34" charset="0"/>
              </a:rPr>
              <a:t>プレーン</a:t>
            </a:r>
          </a:p>
          <a:p>
            <a:pPr algn="ctr">
              <a:spcBef>
                <a:spcPts val="0"/>
              </a:spcBef>
            </a:pPr>
            <a:r>
              <a:rPr lang="ja-JP" altLang="en-US" sz="1000" dirty="0">
                <a:latin typeface="Arial" pitchFamily="34" charset="0"/>
                <a:ea typeface="HGP創英角ｺﾞｼｯｸUB" pitchFamily="50" charset="-128"/>
                <a:cs typeface="Arial" pitchFamily="34" charset="0"/>
              </a:rPr>
              <a:t>データ転送機能</a:t>
            </a:r>
          </a:p>
        </p:txBody>
      </p:sp>
      <p:sp>
        <p:nvSpPr>
          <p:cNvPr id="69" name="正方形/長方形 68"/>
          <p:cNvSpPr/>
          <p:nvPr/>
        </p:nvSpPr>
        <p:spPr bwMode="auto">
          <a:xfrm>
            <a:off x="7239000" y="34290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D</a:t>
            </a:r>
            <a:r>
              <a:rPr lang="ja-JP" altLang="en-US" sz="1000" dirty="0">
                <a:latin typeface="Arial" pitchFamily="34" charset="0"/>
                <a:ea typeface="HGP創英角ｺﾞｼｯｸUB" pitchFamily="50" charset="-128"/>
                <a:cs typeface="Arial" pitchFamily="34" charset="0"/>
              </a:rPr>
              <a:t>プレーン</a:t>
            </a:r>
          </a:p>
          <a:p>
            <a:pPr algn="ctr">
              <a:spcBef>
                <a:spcPts val="0"/>
              </a:spcBef>
            </a:pPr>
            <a:r>
              <a:rPr lang="ja-JP" altLang="en-US" sz="1000" dirty="0">
                <a:latin typeface="Arial" pitchFamily="34" charset="0"/>
                <a:ea typeface="HGP創英角ｺﾞｼｯｸUB" pitchFamily="50" charset="-128"/>
                <a:cs typeface="Arial" pitchFamily="34" charset="0"/>
              </a:rPr>
              <a:t>データ転送機能</a:t>
            </a:r>
          </a:p>
        </p:txBody>
      </p:sp>
      <p:sp>
        <p:nvSpPr>
          <p:cNvPr id="70" name="正方形/長方形 69"/>
          <p:cNvSpPr/>
          <p:nvPr/>
        </p:nvSpPr>
        <p:spPr bwMode="auto">
          <a:xfrm>
            <a:off x="6324600" y="2438400"/>
            <a:ext cx="1143000" cy="609600"/>
          </a:xfrm>
          <a:prstGeom prst="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C</a:t>
            </a:r>
            <a:r>
              <a:rPr lang="ja-JP" altLang="en-US" sz="1000" dirty="0" smtClean="0">
                <a:latin typeface="Arial" pitchFamily="34" charset="0"/>
                <a:ea typeface="HGP創英角ｺﾞｼｯｸUB" pitchFamily="50" charset="-128"/>
                <a:cs typeface="Arial" pitchFamily="34" charset="0"/>
              </a:rPr>
              <a:t>プレーン</a:t>
            </a:r>
          </a:p>
          <a:p>
            <a:pPr algn="ctr">
              <a:spcBef>
                <a:spcPts val="0"/>
              </a:spcBef>
            </a:pPr>
            <a:r>
              <a:rPr lang="ja-JP" altLang="en-US" sz="1000" dirty="0" smtClean="0">
                <a:latin typeface="Arial" pitchFamily="34" charset="0"/>
                <a:ea typeface="HGP創英角ｺﾞｼｯｸUB" pitchFamily="50" charset="-128"/>
                <a:cs typeface="Arial" pitchFamily="34" charset="0"/>
              </a:rPr>
              <a:t>経路</a:t>
            </a:r>
            <a:r>
              <a:rPr lang="ja-JP" altLang="en-US" sz="1000" dirty="0">
                <a:latin typeface="Arial" pitchFamily="34" charset="0"/>
                <a:ea typeface="HGP創英角ｺﾞｼｯｸUB" pitchFamily="50" charset="-128"/>
                <a:cs typeface="Arial" pitchFamily="34" charset="0"/>
              </a:rPr>
              <a:t>制御</a:t>
            </a:r>
            <a:r>
              <a:rPr lang="ja-JP" altLang="en-US" sz="1000" dirty="0" smtClean="0">
                <a:latin typeface="Arial" pitchFamily="34" charset="0"/>
                <a:ea typeface="HGP創英角ｺﾞｼｯｸUB" pitchFamily="50" charset="-128"/>
                <a:cs typeface="Arial" pitchFamily="34" charset="0"/>
              </a:rPr>
              <a:t>機能</a:t>
            </a:r>
            <a:endParaRPr lang="ja-JP" altLang="en-US" sz="1000" dirty="0">
              <a:latin typeface="Arial" pitchFamily="34" charset="0"/>
              <a:ea typeface="HGP創英角ｺﾞｼｯｸUB" pitchFamily="50" charset="-128"/>
              <a:cs typeface="Arial" pitchFamily="34" charset="0"/>
            </a:endParaRPr>
          </a:p>
        </p:txBody>
      </p:sp>
      <p:sp>
        <p:nvSpPr>
          <p:cNvPr id="77" name="角丸四角形 76"/>
          <p:cNvSpPr/>
          <p:nvPr/>
        </p:nvSpPr>
        <p:spPr bwMode="auto">
          <a:xfrm>
            <a:off x="6324599" y="2209800"/>
            <a:ext cx="1143000" cy="222628"/>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dirty="0" smtClean="0">
                <a:solidFill>
                  <a:srgbClr val="3333FF"/>
                </a:solidFill>
                <a:latin typeface="Arial" pitchFamily="34" charset="0"/>
                <a:ea typeface="HGP創英角ｺﾞｼｯｸUB" pitchFamily="50" charset="-128"/>
                <a:cs typeface="Arial" pitchFamily="34" charset="0"/>
              </a:rPr>
              <a:t>API</a:t>
            </a:r>
            <a:endParaRPr lang="ja-JP" altLang="en-US" dirty="0">
              <a:solidFill>
                <a:srgbClr val="3333FF"/>
              </a:solidFill>
              <a:latin typeface="Arial" pitchFamily="34" charset="0"/>
              <a:ea typeface="HGP創英角ｺﾞｼｯｸUB" pitchFamily="50" charset="-128"/>
              <a:cs typeface="Arial" pitchFamily="34" charset="0"/>
            </a:endParaRPr>
          </a:p>
        </p:txBody>
      </p:sp>
      <p:sp>
        <p:nvSpPr>
          <p:cNvPr id="91" name="正方形/長方形 90"/>
          <p:cNvSpPr/>
          <p:nvPr/>
        </p:nvSpPr>
        <p:spPr bwMode="auto">
          <a:xfrm>
            <a:off x="6324600" y="1600200"/>
            <a:ext cx="1143000" cy="381000"/>
          </a:xfrm>
          <a:prstGeom prst="rect">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latin typeface="Arial" pitchFamily="34" charset="0"/>
                <a:ea typeface="HGP創英角ｺﾞｼｯｸUB" pitchFamily="50" charset="-128"/>
                <a:cs typeface="Arial" pitchFamily="34" charset="0"/>
              </a:rPr>
              <a:t>アプリケーション</a:t>
            </a:r>
            <a:endParaRPr kumimoji="0" lang="ja-JP" altLang="en-US" sz="10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cxnSp>
        <p:nvCxnSpPr>
          <p:cNvPr id="5" name="直線矢印コネクタ 4"/>
          <p:cNvCxnSpPr>
            <a:stCxn id="59" idx="3"/>
            <a:endCxn id="61" idx="1"/>
          </p:cNvCxnSpPr>
          <p:nvPr/>
        </p:nvCxnSpPr>
        <p:spPr bwMode="auto">
          <a:xfrm>
            <a:off x="1904999" y="3722840"/>
            <a:ext cx="762001" cy="0"/>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線矢印コネクタ 100"/>
          <p:cNvCxnSpPr/>
          <p:nvPr/>
        </p:nvCxnSpPr>
        <p:spPr bwMode="auto">
          <a:xfrm>
            <a:off x="1981200" y="3810000"/>
            <a:ext cx="609600" cy="1371600"/>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矢印コネクタ 102"/>
          <p:cNvCxnSpPr/>
          <p:nvPr/>
        </p:nvCxnSpPr>
        <p:spPr bwMode="auto">
          <a:xfrm flipH="1">
            <a:off x="1981200" y="3810000"/>
            <a:ext cx="609600" cy="1371600"/>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直線矢印コネクタ 103"/>
          <p:cNvCxnSpPr>
            <a:stCxn id="54" idx="3"/>
            <a:endCxn id="57" idx="1"/>
          </p:cNvCxnSpPr>
          <p:nvPr/>
        </p:nvCxnSpPr>
        <p:spPr bwMode="auto">
          <a:xfrm>
            <a:off x="1904999" y="5246840"/>
            <a:ext cx="762001" cy="0"/>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矢印コネクタ 33"/>
          <p:cNvCxnSpPr>
            <a:stCxn id="91" idx="2"/>
            <a:endCxn id="77" idx="0"/>
          </p:cNvCxnSpPr>
          <p:nvPr/>
        </p:nvCxnSpPr>
        <p:spPr bwMode="auto">
          <a:xfrm flipH="1">
            <a:off x="6896099" y="1981200"/>
            <a:ext cx="1" cy="228600"/>
          </a:xfrm>
          <a:prstGeom prst="straightConnector1">
            <a:avLst/>
          </a:prstGeom>
          <a:solidFill>
            <a:schemeClr val="bg1"/>
          </a:solidFill>
          <a:ln w="19050" cap="flat" cmpd="sng" algn="ctr">
            <a:solidFill>
              <a:srgbClr val="660066"/>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直線矢印コネクタ 108"/>
          <p:cNvCxnSpPr>
            <a:stCxn id="70" idx="2"/>
            <a:endCxn id="66" idx="0"/>
          </p:cNvCxnSpPr>
          <p:nvPr/>
        </p:nvCxnSpPr>
        <p:spPr bwMode="auto">
          <a:xfrm flipH="1">
            <a:off x="5905500" y="3048000"/>
            <a:ext cx="990600" cy="381000"/>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矢印コネクタ 109"/>
          <p:cNvCxnSpPr>
            <a:stCxn id="55" idx="2"/>
            <a:endCxn id="59" idx="2"/>
          </p:cNvCxnSpPr>
          <p:nvPr/>
        </p:nvCxnSpPr>
        <p:spPr bwMode="auto">
          <a:xfrm flipV="1">
            <a:off x="1333500" y="4016679"/>
            <a:ext cx="0" cy="936321"/>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直線矢印コネクタ 117"/>
          <p:cNvCxnSpPr>
            <a:stCxn id="57" idx="0"/>
            <a:endCxn id="61" idx="2"/>
          </p:cNvCxnSpPr>
          <p:nvPr/>
        </p:nvCxnSpPr>
        <p:spPr bwMode="auto">
          <a:xfrm flipV="1">
            <a:off x="3238500" y="4016679"/>
            <a:ext cx="0" cy="936321"/>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正方形/長方形 54"/>
          <p:cNvSpPr/>
          <p:nvPr/>
        </p:nvSpPr>
        <p:spPr bwMode="auto">
          <a:xfrm>
            <a:off x="762000" y="4343400"/>
            <a:ext cx="1142999" cy="609600"/>
          </a:xfrm>
          <a:prstGeom prst="rect">
            <a:avLst/>
          </a:prstGeom>
          <a:solidFill>
            <a:srgbClr val="FF9900">
              <a:alpha val="68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C</a:t>
            </a:r>
            <a:r>
              <a:rPr lang="ja-JP" altLang="en-US" sz="1000" dirty="0" smtClean="0">
                <a:latin typeface="Arial" pitchFamily="34" charset="0"/>
                <a:ea typeface="HGP創英角ｺﾞｼｯｸUB" pitchFamily="50" charset="-128"/>
                <a:cs typeface="Arial" pitchFamily="34" charset="0"/>
              </a:rPr>
              <a:t>プレーン</a:t>
            </a:r>
          </a:p>
          <a:p>
            <a:pPr algn="ctr">
              <a:spcBef>
                <a:spcPts val="0"/>
              </a:spcBef>
            </a:pPr>
            <a:r>
              <a:rPr lang="ja-JP" altLang="en-US" sz="1000" dirty="0" smtClean="0">
                <a:latin typeface="Arial" pitchFamily="34" charset="0"/>
                <a:ea typeface="HGP創英角ｺﾞｼｯｸUB" pitchFamily="50" charset="-128"/>
                <a:cs typeface="Arial" pitchFamily="34" charset="0"/>
              </a:rPr>
              <a:t>経路</a:t>
            </a:r>
            <a:r>
              <a:rPr lang="ja-JP" altLang="en-US" sz="1000" dirty="0">
                <a:latin typeface="Arial" pitchFamily="34" charset="0"/>
                <a:ea typeface="HGP創英角ｺﾞｼｯｸUB" pitchFamily="50" charset="-128"/>
                <a:cs typeface="Arial" pitchFamily="34" charset="0"/>
              </a:rPr>
              <a:t>制御</a:t>
            </a:r>
            <a:r>
              <a:rPr lang="ja-JP" altLang="en-US" sz="1000" dirty="0" smtClean="0">
                <a:latin typeface="Arial" pitchFamily="34" charset="0"/>
                <a:ea typeface="HGP創英角ｺﾞｼｯｸUB" pitchFamily="50" charset="-128"/>
                <a:cs typeface="Arial" pitchFamily="34" charset="0"/>
              </a:rPr>
              <a:t>機能</a:t>
            </a:r>
            <a:endParaRPr lang="ja-JP" altLang="en-US" sz="1000" dirty="0">
              <a:latin typeface="Arial" pitchFamily="34" charset="0"/>
              <a:ea typeface="HGP創英角ｺﾞｼｯｸUB" pitchFamily="50" charset="-128"/>
              <a:cs typeface="Arial" pitchFamily="34" charset="0"/>
            </a:endParaRPr>
          </a:p>
        </p:txBody>
      </p:sp>
      <p:sp>
        <p:nvSpPr>
          <p:cNvPr id="58" name="正方形/長方形 57"/>
          <p:cNvSpPr/>
          <p:nvPr/>
        </p:nvSpPr>
        <p:spPr bwMode="auto">
          <a:xfrm>
            <a:off x="2667000" y="4343400"/>
            <a:ext cx="1142999" cy="609600"/>
          </a:xfrm>
          <a:prstGeom prst="rect">
            <a:avLst/>
          </a:prstGeom>
          <a:solidFill>
            <a:srgbClr val="FF9900">
              <a:alpha val="68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C</a:t>
            </a:r>
            <a:r>
              <a:rPr lang="ja-JP" altLang="en-US" sz="1000" dirty="0" smtClean="0">
                <a:latin typeface="Arial" pitchFamily="34" charset="0"/>
                <a:ea typeface="HGP創英角ｺﾞｼｯｸUB" pitchFamily="50" charset="-128"/>
                <a:cs typeface="Arial" pitchFamily="34" charset="0"/>
              </a:rPr>
              <a:t>プレーン</a:t>
            </a:r>
          </a:p>
          <a:p>
            <a:pPr algn="ctr">
              <a:spcBef>
                <a:spcPts val="0"/>
              </a:spcBef>
            </a:pPr>
            <a:r>
              <a:rPr lang="ja-JP" altLang="en-US" sz="1000" dirty="0" smtClean="0">
                <a:latin typeface="Arial" pitchFamily="34" charset="0"/>
                <a:ea typeface="HGP創英角ｺﾞｼｯｸUB" pitchFamily="50" charset="-128"/>
                <a:cs typeface="Arial" pitchFamily="34" charset="0"/>
              </a:rPr>
              <a:t>経路</a:t>
            </a:r>
            <a:r>
              <a:rPr lang="ja-JP" altLang="en-US" sz="1000" dirty="0">
                <a:latin typeface="Arial" pitchFamily="34" charset="0"/>
                <a:ea typeface="HGP創英角ｺﾞｼｯｸUB" pitchFamily="50" charset="-128"/>
                <a:cs typeface="Arial" pitchFamily="34" charset="0"/>
              </a:rPr>
              <a:t>制御</a:t>
            </a:r>
            <a:r>
              <a:rPr lang="ja-JP" altLang="en-US" sz="1000" dirty="0" smtClean="0">
                <a:latin typeface="Arial" pitchFamily="34" charset="0"/>
                <a:ea typeface="HGP創英角ｺﾞｼｯｸUB" pitchFamily="50" charset="-128"/>
                <a:cs typeface="Arial" pitchFamily="34" charset="0"/>
              </a:rPr>
              <a:t>機能</a:t>
            </a:r>
            <a:endParaRPr lang="ja-JP" altLang="en-US" sz="1000" dirty="0">
              <a:latin typeface="Arial" pitchFamily="34" charset="0"/>
              <a:ea typeface="HGP創英角ｺﾞｼｯｸUB" pitchFamily="50" charset="-128"/>
              <a:cs typeface="Arial" pitchFamily="34" charset="0"/>
            </a:endParaRPr>
          </a:p>
        </p:txBody>
      </p:sp>
      <p:cxnSp>
        <p:nvCxnSpPr>
          <p:cNvPr id="122" name="直線矢印コネクタ 121"/>
          <p:cNvCxnSpPr>
            <a:stCxn id="66" idx="3"/>
            <a:endCxn id="69" idx="1"/>
          </p:cNvCxnSpPr>
          <p:nvPr/>
        </p:nvCxnSpPr>
        <p:spPr bwMode="auto">
          <a:xfrm>
            <a:off x="6476999" y="3722840"/>
            <a:ext cx="762001" cy="0"/>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直線矢印コネクタ 122"/>
          <p:cNvCxnSpPr/>
          <p:nvPr/>
        </p:nvCxnSpPr>
        <p:spPr bwMode="auto">
          <a:xfrm>
            <a:off x="6553200" y="3810000"/>
            <a:ext cx="609600" cy="1371600"/>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矢印コネクタ 123"/>
          <p:cNvCxnSpPr/>
          <p:nvPr/>
        </p:nvCxnSpPr>
        <p:spPr bwMode="auto">
          <a:xfrm flipH="1">
            <a:off x="6553200" y="3810000"/>
            <a:ext cx="609600" cy="1371600"/>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矢印コネクタ 124"/>
          <p:cNvCxnSpPr/>
          <p:nvPr/>
        </p:nvCxnSpPr>
        <p:spPr bwMode="auto">
          <a:xfrm>
            <a:off x="6477000" y="5257800"/>
            <a:ext cx="762000" cy="0"/>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直線矢印コネクタ 125"/>
          <p:cNvCxnSpPr>
            <a:stCxn id="63" idx="0"/>
            <a:endCxn id="66" idx="2"/>
          </p:cNvCxnSpPr>
          <p:nvPr/>
        </p:nvCxnSpPr>
        <p:spPr bwMode="auto">
          <a:xfrm flipV="1">
            <a:off x="5905500" y="4016679"/>
            <a:ext cx="0" cy="936321"/>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矢印コネクタ 126"/>
          <p:cNvCxnSpPr>
            <a:stCxn id="65" idx="0"/>
            <a:endCxn id="69" idx="2"/>
          </p:cNvCxnSpPr>
          <p:nvPr/>
        </p:nvCxnSpPr>
        <p:spPr bwMode="auto">
          <a:xfrm flipV="1">
            <a:off x="7810500" y="4016679"/>
            <a:ext cx="0" cy="936321"/>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直線矢印コネクタ 136"/>
          <p:cNvCxnSpPr>
            <a:stCxn id="70" idx="2"/>
            <a:endCxn id="69" idx="0"/>
          </p:cNvCxnSpPr>
          <p:nvPr/>
        </p:nvCxnSpPr>
        <p:spPr bwMode="auto">
          <a:xfrm>
            <a:off x="6896100" y="3048000"/>
            <a:ext cx="914400" cy="381000"/>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p:cNvCxnSpPr>
            <a:stCxn id="70" idx="2"/>
          </p:cNvCxnSpPr>
          <p:nvPr/>
        </p:nvCxnSpPr>
        <p:spPr bwMode="auto">
          <a:xfrm flipH="1">
            <a:off x="6248400" y="3048000"/>
            <a:ext cx="647700" cy="1905000"/>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p:cNvCxnSpPr>
            <a:stCxn id="70" idx="2"/>
          </p:cNvCxnSpPr>
          <p:nvPr/>
        </p:nvCxnSpPr>
        <p:spPr bwMode="auto">
          <a:xfrm>
            <a:off x="6896100" y="3048000"/>
            <a:ext cx="571500" cy="1905000"/>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9" name="角丸四角形 188"/>
          <p:cNvSpPr/>
          <p:nvPr/>
        </p:nvSpPr>
        <p:spPr bwMode="auto">
          <a:xfrm>
            <a:off x="762000" y="5791200"/>
            <a:ext cx="3048000" cy="6858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ct val="20000"/>
              </a:spcBef>
              <a:spcAft>
                <a:spcPct val="0"/>
              </a:spcAft>
              <a:buClrTx/>
              <a:buSzTx/>
              <a:buFont typeface="Wingdings" charset="2"/>
              <a:buChar char="l"/>
              <a:tabLst/>
            </a:pPr>
            <a:r>
              <a:rPr kumimoji="0" lang="ja-JP" altLang="en-US" sz="1050" i="0" u="none" strike="noStrike" cap="none" normalizeH="0" baseline="0" dirty="0" smtClean="0">
                <a:ln>
                  <a:noFill/>
                </a:ln>
                <a:solidFill>
                  <a:srgbClr val="FFFFFF"/>
                </a:solidFill>
                <a:effectLst>
                  <a:glow rad="228600">
                    <a:schemeClr val="accent2">
                      <a:satMod val="175000"/>
                      <a:alpha val="40000"/>
                    </a:schemeClr>
                  </a:glow>
                </a:effectLst>
              </a:rPr>
              <a:t>パケット転送機能と制御機能が一体化</a:t>
            </a:r>
            <a:endParaRPr kumimoji="0" lang="en-US" altLang="ja-JP" sz="1050" i="0" u="none" strike="noStrike" cap="none" normalizeH="0" baseline="0" dirty="0" smtClean="0">
              <a:ln>
                <a:noFill/>
              </a:ln>
              <a:solidFill>
                <a:srgbClr val="FFFFFF"/>
              </a:solidFill>
              <a:effectLst>
                <a:glow rad="228600">
                  <a:schemeClr val="accent2">
                    <a:satMod val="175000"/>
                    <a:alpha val="40000"/>
                  </a:schemeClr>
                </a:glow>
              </a:effectLst>
            </a:endParaRPr>
          </a:p>
          <a:p>
            <a:pPr marL="171450" marR="0" indent="-171450" algn="l" defTabSz="914400" rtl="0" eaLnBrk="1" fontAlgn="base" latinLnBrk="0" hangingPunct="1">
              <a:lnSpc>
                <a:spcPct val="100000"/>
              </a:lnSpc>
              <a:spcBef>
                <a:spcPct val="20000"/>
              </a:spcBef>
              <a:spcAft>
                <a:spcPct val="0"/>
              </a:spcAft>
              <a:buClrTx/>
              <a:buSzTx/>
              <a:buFont typeface="Wingdings" charset="2"/>
              <a:buChar char="l"/>
              <a:tabLst/>
            </a:pPr>
            <a:r>
              <a:rPr lang="ja-JP" altLang="en-US" sz="1050" dirty="0" smtClean="0">
                <a:solidFill>
                  <a:srgbClr val="FFFFFF"/>
                </a:solidFill>
                <a:effectLst>
                  <a:glow rad="228600">
                    <a:schemeClr val="accent2">
                      <a:satMod val="175000"/>
                      <a:alpha val="40000"/>
                    </a:schemeClr>
                  </a:glow>
                </a:effectLst>
              </a:rPr>
              <a:t>経路制御情報は自己学習するが固定的</a:t>
            </a:r>
            <a:endParaRPr kumimoji="0" lang="en-US" altLang="ja-JP" sz="1050" i="0" u="none" strike="noStrike" cap="none" normalizeH="0" baseline="0" dirty="0" smtClean="0">
              <a:ln>
                <a:noFill/>
              </a:ln>
              <a:solidFill>
                <a:srgbClr val="FFFFFF"/>
              </a:solidFill>
              <a:effectLst>
                <a:glow rad="228600">
                  <a:schemeClr val="accent2">
                    <a:satMod val="175000"/>
                    <a:alpha val="40000"/>
                  </a:schemeClr>
                </a:glow>
              </a:effectLst>
            </a:endParaRPr>
          </a:p>
          <a:p>
            <a:pPr marL="171450" marR="0" indent="-171450" algn="l" defTabSz="914400" rtl="0" eaLnBrk="1" fontAlgn="base" latinLnBrk="0" hangingPunct="1">
              <a:lnSpc>
                <a:spcPct val="100000"/>
              </a:lnSpc>
              <a:spcBef>
                <a:spcPct val="20000"/>
              </a:spcBef>
              <a:spcAft>
                <a:spcPct val="0"/>
              </a:spcAft>
              <a:buClrTx/>
              <a:buSzTx/>
              <a:buFont typeface="Wingdings" charset="2"/>
              <a:buChar char="l"/>
              <a:tabLst/>
            </a:pPr>
            <a:r>
              <a:rPr kumimoji="0" lang="ja-JP" altLang="en-US" sz="1050" i="0" u="none" strike="noStrike" cap="none" normalizeH="0" baseline="0" dirty="0" smtClean="0">
                <a:ln>
                  <a:noFill/>
                </a:ln>
                <a:solidFill>
                  <a:srgbClr val="FFFFFF"/>
                </a:solidFill>
                <a:effectLst>
                  <a:glow rad="228600">
                    <a:schemeClr val="accent2">
                      <a:satMod val="175000"/>
                      <a:alpha val="40000"/>
                    </a:schemeClr>
                  </a:glow>
                </a:effectLst>
              </a:rPr>
              <a:t>機器ベンダー個別の各種制御機能を利用</a:t>
            </a:r>
          </a:p>
        </p:txBody>
      </p:sp>
      <p:sp>
        <p:nvSpPr>
          <p:cNvPr id="190" name="角丸四角形 189"/>
          <p:cNvSpPr/>
          <p:nvPr/>
        </p:nvSpPr>
        <p:spPr bwMode="auto">
          <a:xfrm>
            <a:off x="5334000" y="5791200"/>
            <a:ext cx="3048000" cy="6858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ct val="20000"/>
              </a:spcBef>
              <a:spcAft>
                <a:spcPct val="0"/>
              </a:spcAft>
              <a:buClrTx/>
              <a:buSzTx/>
              <a:buFont typeface="Wingdings" charset="2"/>
              <a:buChar char="l"/>
              <a:tabLst/>
            </a:pPr>
            <a:r>
              <a:rPr kumimoji="0" lang="ja-JP" altLang="en-US" sz="1050" i="0" u="none" strike="noStrike" cap="none" normalizeH="0" baseline="0" dirty="0" smtClean="0">
                <a:ln>
                  <a:noFill/>
                </a:ln>
                <a:solidFill>
                  <a:srgbClr val="0000FF"/>
                </a:solidFill>
                <a:effectLst/>
              </a:rPr>
              <a:t>パケット転送機能と制御機能を分離</a:t>
            </a:r>
            <a:endParaRPr kumimoji="0" lang="en-US" altLang="ja-JP" sz="1050" i="0" u="none" strike="noStrike" cap="none" normalizeH="0" baseline="0" dirty="0" smtClean="0">
              <a:ln>
                <a:noFill/>
              </a:ln>
              <a:solidFill>
                <a:srgbClr val="0000FF"/>
              </a:solidFill>
              <a:effectLst/>
            </a:endParaRPr>
          </a:p>
          <a:p>
            <a:pPr marL="171450" marR="0" indent="-171450" algn="l" defTabSz="914400" rtl="0" eaLnBrk="1" fontAlgn="base" latinLnBrk="0" hangingPunct="1">
              <a:lnSpc>
                <a:spcPct val="100000"/>
              </a:lnSpc>
              <a:spcBef>
                <a:spcPct val="20000"/>
              </a:spcBef>
              <a:spcAft>
                <a:spcPct val="0"/>
              </a:spcAft>
              <a:buClrTx/>
              <a:buSzTx/>
              <a:buFont typeface="Wingdings" charset="2"/>
              <a:buChar char="l"/>
              <a:tabLst/>
            </a:pPr>
            <a:r>
              <a:rPr kumimoji="0" lang="ja-JP" altLang="en-US" sz="1050" i="0" u="none" strike="noStrike" cap="none" normalizeH="0" baseline="0" dirty="0" smtClean="0">
                <a:ln>
                  <a:noFill/>
                </a:ln>
                <a:solidFill>
                  <a:srgbClr val="0000FF"/>
                </a:solidFill>
                <a:effectLst/>
              </a:rPr>
              <a:t>コントローラがスイッチの挙動を一括制御</a:t>
            </a:r>
          </a:p>
          <a:p>
            <a:pPr marL="171450" marR="0" indent="-171450" algn="l" defTabSz="914400" rtl="0" eaLnBrk="1" fontAlgn="base" latinLnBrk="0" hangingPunct="1">
              <a:lnSpc>
                <a:spcPct val="100000"/>
              </a:lnSpc>
              <a:spcBef>
                <a:spcPct val="20000"/>
              </a:spcBef>
              <a:spcAft>
                <a:spcPct val="0"/>
              </a:spcAft>
              <a:buClrTx/>
              <a:buSzTx/>
              <a:buFont typeface="Wingdings" charset="2"/>
              <a:buChar char="l"/>
              <a:tabLst/>
            </a:pPr>
            <a:r>
              <a:rPr kumimoji="0" lang="ja-JP" altLang="en-US" sz="1050" i="0" u="none" strike="noStrike" cap="none" normalizeH="0" baseline="0" dirty="0" smtClean="0">
                <a:ln>
                  <a:noFill/>
                </a:ln>
                <a:solidFill>
                  <a:srgbClr val="0000FF"/>
                </a:solidFill>
                <a:effectLst/>
              </a:rPr>
              <a:t>制御機能は</a:t>
            </a:r>
            <a:r>
              <a:rPr kumimoji="0" lang="en-US" altLang="ja-JP" sz="1050" i="0" u="none" strike="noStrike" cap="none" normalizeH="0" baseline="0" dirty="0" smtClean="0">
                <a:ln>
                  <a:noFill/>
                </a:ln>
                <a:solidFill>
                  <a:srgbClr val="0000FF"/>
                </a:solidFill>
                <a:effectLst/>
              </a:rPr>
              <a:t>OSS</a:t>
            </a:r>
            <a:r>
              <a:rPr kumimoji="0" lang="ja-JP" altLang="en-US" sz="1050" i="0" u="none" strike="noStrike" cap="none" normalizeH="0" baseline="0" dirty="0" smtClean="0">
                <a:ln>
                  <a:noFill/>
                </a:ln>
                <a:solidFill>
                  <a:srgbClr val="0000FF"/>
                </a:solidFill>
                <a:effectLst/>
              </a:rPr>
              <a:t>化され独自改変が可能</a:t>
            </a:r>
            <a:endParaRPr kumimoji="0" lang="en-US" altLang="ja-JP" sz="1050" i="0" u="none" strike="noStrike" cap="none" normalizeH="0" baseline="0" dirty="0" smtClean="0">
              <a:ln>
                <a:noFill/>
              </a:ln>
              <a:solidFill>
                <a:srgbClr val="0000FF"/>
              </a:solidFill>
              <a:effectLst/>
            </a:endParaRPr>
          </a:p>
        </p:txBody>
      </p:sp>
      <p:sp>
        <p:nvSpPr>
          <p:cNvPr id="191" name="フローチャート : 書類 72"/>
          <p:cNvSpPr/>
          <p:nvPr/>
        </p:nvSpPr>
        <p:spPr bwMode="auto">
          <a:xfrm>
            <a:off x="5791200" y="2895600"/>
            <a:ext cx="451150" cy="381000"/>
          </a:xfrm>
          <a:prstGeom prst="flowChartDocument">
            <a:avLst/>
          </a:prstGeom>
          <a:solidFill>
            <a:srgbClr val="FF6600"/>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Flow Table</a:t>
            </a:r>
            <a:endParaRPr kumimoji="0" lang="ja-JP" altLang="en-US" sz="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92" name="テキスト ボックス 191"/>
          <p:cNvSpPr txBox="1"/>
          <p:nvPr/>
        </p:nvSpPr>
        <p:spPr>
          <a:xfrm>
            <a:off x="762000" y="990600"/>
            <a:ext cx="2971800" cy="461665"/>
          </a:xfrm>
          <a:prstGeom prst="rect">
            <a:avLst/>
          </a:prstGeom>
          <a:noFill/>
        </p:spPr>
        <p:txBody>
          <a:bodyPr wrap="square" rtlCol="0">
            <a:spAutoFit/>
          </a:bodyPr>
          <a:lstStyle/>
          <a:p>
            <a:pPr algn="ctr">
              <a:spcBef>
                <a:spcPts val="0"/>
              </a:spcBef>
            </a:pPr>
            <a:r>
              <a:rPr kumimoji="1" lang="ja-JP" altLang="en-US" sz="2400" dirty="0" smtClean="0">
                <a:solidFill>
                  <a:srgbClr val="669900"/>
                </a:solidFill>
                <a:latin typeface="Arial"/>
                <a:ea typeface="HGP創英角ｺﾞｼｯｸUB" pitchFamily="50" charset="-128"/>
                <a:cs typeface="Arial"/>
              </a:rPr>
              <a:t>従来の</a:t>
            </a:r>
            <a:r>
              <a:rPr kumimoji="1" lang="en-US" altLang="ja-JP" sz="2400" dirty="0" smtClean="0">
                <a:solidFill>
                  <a:srgbClr val="669900"/>
                </a:solidFill>
                <a:latin typeface="Arial"/>
                <a:ea typeface="HGP創英角ｺﾞｼｯｸUB" pitchFamily="50" charset="-128"/>
                <a:cs typeface="Arial"/>
              </a:rPr>
              <a:t>IP</a:t>
            </a:r>
            <a:r>
              <a:rPr kumimoji="1" lang="ja-JP" altLang="en-US" sz="2400" dirty="0" smtClean="0">
                <a:solidFill>
                  <a:srgbClr val="669900"/>
                </a:solidFill>
                <a:latin typeface="Arial"/>
                <a:ea typeface="HGP創英角ｺﾞｼｯｸUB" pitchFamily="50" charset="-128"/>
                <a:cs typeface="Arial"/>
              </a:rPr>
              <a:t>ネットワーク</a:t>
            </a:r>
            <a:endParaRPr kumimoji="1" lang="ja-JP" altLang="en-US" sz="2400" dirty="0">
              <a:solidFill>
                <a:srgbClr val="669900"/>
              </a:solidFill>
              <a:latin typeface="Arial"/>
              <a:ea typeface="HGP創英角ｺﾞｼｯｸUB" pitchFamily="50" charset="-128"/>
              <a:cs typeface="Arial"/>
            </a:endParaRPr>
          </a:p>
        </p:txBody>
      </p:sp>
      <p:pic>
        <p:nvPicPr>
          <p:cNvPr id="19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1603" y="1034459"/>
            <a:ext cx="1967482" cy="3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8407" y="1371600"/>
            <a:ext cx="1032211" cy="103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 name="テキスト ボックス 194"/>
          <p:cNvSpPr txBox="1"/>
          <p:nvPr/>
        </p:nvSpPr>
        <p:spPr>
          <a:xfrm>
            <a:off x="2022501" y="1447800"/>
            <a:ext cx="1111415" cy="307777"/>
          </a:xfrm>
          <a:prstGeom prst="rect">
            <a:avLst/>
          </a:prstGeom>
          <a:noFill/>
        </p:spPr>
        <p:txBody>
          <a:bodyPr wrap="square" rtlCol="0">
            <a:spAutoFit/>
          </a:bodyPr>
          <a:lstStyle/>
          <a:p>
            <a:pPr algn="ctr">
              <a:spcBef>
                <a:spcPts val="0"/>
              </a:spcBef>
            </a:pPr>
            <a:r>
              <a:rPr kumimoji="1" lang="ja-JP" altLang="en-US" sz="1400" dirty="0" smtClean="0">
                <a:solidFill>
                  <a:srgbClr val="3333FF"/>
                </a:solidFill>
                <a:latin typeface="HGP創英角ｺﾞｼｯｸUB" pitchFamily="50" charset="-128"/>
                <a:ea typeface="HGP創英角ｺﾞｼｯｸUB" pitchFamily="50" charset="-128"/>
              </a:rPr>
              <a:t>管理者</a:t>
            </a:r>
            <a:endParaRPr kumimoji="1" lang="ja-JP" altLang="en-US" sz="1400" dirty="0">
              <a:solidFill>
                <a:srgbClr val="3333FF"/>
              </a:solidFill>
              <a:latin typeface="HGP創英角ｺﾞｼｯｸUB" pitchFamily="50" charset="-128"/>
              <a:ea typeface="HGP創英角ｺﾞｼｯｸUB" pitchFamily="50" charset="-128"/>
            </a:endParaRPr>
          </a:p>
        </p:txBody>
      </p:sp>
      <p:cxnSp>
        <p:nvCxnSpPr>
          <p:cNvPr id="196" name="直線矢印コネクタ 195"/>
          <p:cNvCxnSpPr>
            <a:stCxn id="194" idx="2"/>
            <a:endCxn id="60" idx="0"/>
          </p:cNvCxnSpPr>
          <p:nvPr/>
        </p:nvCxnSpPr>
        <p:spPr bwMode="auto">
          <a:xfrm flipH="1">
            <a:off x="1333500" y="2403811"/>
            <a:ext cx="941013" cy="415589"/>
          </a:xfrm>
          <a:prstGeom prst="straightConnector1">
            <a:avLst/>
          </a:prstGeom>
          <a:solidFill>
            <a:schemeClr val="bg1"/>
          </a:solidFill>
          <a:ln w="38100" cap="flat" cmpd="sng" algn="ctr">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直線矢印コネクタ 196"/>
          <p:cNvCxnSpPr>
            <a:stCxn id="194" idx="2"/>
            <a:endCxn id="62" idx="0"/>
          </p:cNvCxnSpPr>
          <p:nvPr/>
        </p:nvCxnSpPr>
        <p:spPr bwMode="auto">
          <a:xfrm>
            <a:off x="2274513" y="2403811"/>
            <a:ext cx="963987" cy="415589"/>
          </a:xfrm>
          <a:prstGeom prst="straightConnector1">
            <a:avLst/>
          </a:prstGeom>
          <a:solidFill>
            <a:schemeClr val="bg1"/>
          </a:solidFill>
          <a:ln w="38100" cap="flat" cmpd="sng" algn="ctr">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直線矢印コネクタ 197"/>
          <p:cNvCxnSpPr>
            <a:stCxn id="194" idx="2"/>
            <a:endCxn id="58" idx="0"/>
          </p:cNvCxnSpPr>
          <p:nvPr/>
        </p:nvCxnSpPr>
        <p:spPr bwMode="auto">
          <a:xfrm>
            <a:off x="2274513" y="2403811"/>
            <a:ext cx="963987" cy="1939589"/>
          </a:xfrm>
          <a:prstGeom prst="straightConnector1">
            <a:avLst/>
          </a:prstGeom>
          <a:solidFill>
            <a:schemeClr val="bg1"/>
          </a:solidFill>
          <a:ln w="38100" cap="flat" cmpd="sng" algn="ctr">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直線矢印コネクタ 201"/>
          <p:cNvCxnSpPr>
            <a:stCxn id="194" idx="2"/>
            <a:endCxn id="55" idx="0"/>
          </p:cNvCxnSpPr>
          <p:nvPr/>
        </p:nvCxnSpPr>
        <p:spPr bwMode="auto">
          <a:xfrm flipH="1">
            <a:off x="1333500" y="2403811"/>
            <a:ext cx="941013" cy="1939589"/>
          </a:xfrm>
          <a:prstGeom prst="straightConnector1">
            <a:avLst/>
          </a:prstGeom>
          <a:solidFill>
            <a:schemeClr val="bg1"/>
          </a:solidFill>
          <a:ln w="38100" cap="flat" cmpd="sng" algn="ctr">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15"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447800"/>
            <a:ext cx="1032211" cy="103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 name="テキスト ボックス 215"/>
          <p:cNvSpPr txBox="1"/>
          <p:nvPr/>
        </p:nvSpPr>
        <p:spPr>
          <a:xfrm>
            <a:off x="5293294" y="1524000"/>
            <a:ext cx="1111415" cy="307777"/>
          </a:xfrm>
          <a:prstGeom prst="rect">
            <a:avLst/>
          </a:prstGeom>
          <a:noFill/>
        </p:spPr>
        <p:txBody>
          <a:bodyPr wrap="square" rtlCol="0">
            <a:spAutoFit/>
          </a:bodyPr>
          <a:lstStyle/>
          <a:p>
            <a:pPr algn="ctr">
              <a:spcBef>
                <a:spcPts val="0"/>
              </a:spcBef>
            </a:pPr>
            <a:r>
              <a:rPr kumimoji="1" lang="ja-JP" altLang="en-US" sz="1400" dirty="0" smtClean="0">
                <a:solidFill>
                  <a:srgbClr val="3333FF"/>
                </a:solidFill>
                <a:latin typeface="HGP創英角ｺﾞｼｯｸUB" pitchFamily="50" charset="-128"/>
                <a:ea typeface="HGP創英角ｺﾞｼｯｸUB" pitchFamily="50" charset="-128"/>
              </a:rPr>
              <a:t>管理者</a:t>
            </a:r>
            <a:endParaRPr kumimoji="1" lang="ja-JP" altLang="en-US" sz="1400" dirty="0">
              <a:solidFill>
                <a:srgbClr val="3333FF"/>
              </a:solidFill>
              <a:latin typeface="HGP創英角ｺﾞｼｯｸUB" pitchFamily="50" charset="-128"/>
              <a:ea typeface="HGP創英角ｺﾞｼｯｸUB" pitchFamily="50" charset="-128"/>
            </a:endParaRPr>
          </a:p>
        </p:txBody>
      </p:sp>
      <p:cxnSp>
        <p:nvCxnSpPr>
          <p:cNvPr id="217" name="直線矢印コネクタ 216"/>
          <p:cNvCxnSpPr>
            <a:stCxn id="215" idx="2"/>
            <a:endCxn id="70" idx="1"/>
          </p:cNvCxnSpPr>
          <p:nvPr/>
        </p:nvCxnSpPr>
        <p:spPr bwMode="auto">
          <a:xfrm>
            <a:off x="5545306" y="2480011"/>
            <a:ext cx="779294" cy="263189"/>
          </a:xfrm>
          <a:prstGeom prst="straightConnector1">
            <a:avLst/>
          </a:prstGeom>
          <a:solidFill>
            <a:schemeClr val="bg1"/>
          </a:solidFill>
          <a:ln w="38100" cap="flat" cmpd="sng" algn="ctr">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3677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角丸四角形 70"/>
          <p:cNvSpPr/>
          <p:nvPr/>
        </p:nvSpPr>
        <p:spPr bwMode="auto">
          <a:xfrm>
            <a:off x="4868129" y="1544469"/>
            <a:ext cx="3581400" cy="762000"/>
          </a:xfrm>
          <a:prstGeom prst="roundRect">
            <a:avLst>
              <a:gd name="adj" fmla="val 6298"/>
            </a:avLst>
          </a:prstGeom>
          <a:solidFill>
            <a:schemeClr val="bg2">
              <a:lumMod val="20000"/>
              <a:lumOff val="80000"/>
            </a:schemeClr>
          </a:solidFill>
          <a:ln w="38100" cap="flat" cmpd="sng" algn="ctr">
            <a:solidFill>
              <a:schemeClr val="bg2">
                <a:lumMod val="40000"/>
                <a:lumOff val="6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角丸四角形 71"/>
          <p:cNvSpPr/>
          <p:nvPr/>
        </p:nvSpPr>
        <p:spPr bwMode="auto">
          <a:xfrm>
            <a:off x="4715729" y="1392069"/>
            <a:ext cx="3581400" cy="762000"/>
          </a:xfrm>
          <a:prstGeom prst="roundRect">
            <a:avLst>
              <a:gd name="adj" fmla="val 6298"/>
            </a:avLst>
          </a:prstGeom>
          <a:solidFill>
            <a:schemeClr val="bg2">
              <a:lumMod val="20000"/>
              <a:lumOff val="80000"/>
            </a:schemeClr>
          </a:solidFill>
          <a:ln w="38100" cap="flat" cmpd="sng" algn="ctr">
            <a:solidFill>
              <a:schemeClr val="bg2">
                <a:lumMod val="40000"/>
                <a:lumOff val="6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角丸四角形 69"/>
          <p:cNvSpPr/>
          <p:nvPr/>
        </p:nvSpPr>
        <p:spPr bwMode="auto">
          <a:xfrm>
            <a:off x="914400" y="1545609"/>
            <a:ext cx="3581400" cy="762000"/>
          </a:xfrm>
          <a:prstGeom prst="roundRect">
            <a:avLst>
              <a:gd name="adj" fmla="val 6298"/>
            </a:avLst>
          </a:prstGeom>
          <a:solidFill>
            <a:schemeClr val="bg2">
              <a:lumMod val="20000"/>
              <a:lumOff val="80000"/>
            </a:schemeClr>
          </a:solidFill>
          <a:ln w="38100" cap="flat" cmpd="sng" algn="ctr">
            <a:solidFill>
              <a:schemeClr val="bg2">
                <a:lumMod val="40000"/>
                <a:lumOff val="6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角丸四角形 68"/>
          <p:cNvSpPr/>
          <p:nvPr/>
        </p:nvSpPr>
        <p:spPr bwMode="auto">
          <a:xfrm>
            <a:off x="762000" y="1393209"/>
            <a:ext cx="3581400" cy="762000"/>
          </a:xfrm>
          <a:prstGeom prst="roundRect">
            <a:avLst>
              <a:gd name="adj" fmla="val 6298"/>
            </a:avLst>
          </a:prstGeom>
          <a:solidFill>
            <a:schemeClr val="bg2">
              <a:lumMod val="20000"/>
              <a:lumOff val="80000"/>
            </a:schemeClr>
          </a:solidFill>
          <a:ln w="38100" cap="flat" cmpd="sng" algn="ctr">
            <a:solidFill>
              <a:schemeClr val="bg2">
                <a:lumMod val="40000"/>
                <a:lumOff val="6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lang="ja-JP" altLang="en-US" dirty="0" smtClean="0">
                <a:ea typeface="ＭＳ Ｐゴシック" pitchFamily="50" charset="-128"/>
              </a:rPr>
              <a:t>仕組み</a:t>
            </a:r>
            <a:endParaRPr kumimoji="1" lang="ja-JP" altLang="en-US" dirty="0"/>
          </a:p>
        </p:txBody>
      </p:sp>
      <p:sp>
        <p:nvSpPr>
          <p:cNvPr id="11" name="角丸四角形 10"/>
          <p:cNvSpPr/>
          <p:nvPr/>
        </p:nvSpPr>
        <p:spPr bwMode="auto">
          <a:xfrm>
            <a:off x="609600" y="1240809"/>
            <a:ext cx="3581400" cy="762000"/>
          </a:xfrm>
          <a:prstGeom prst="roundRect">
            <a:avLst>
              <a:gd name="adj" fmla="val 6298"/>
            </a:avLst>
          </a:prstGeom>
          <a:solidFill>
            <a:srgbClr val="CCFFCC"/>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角丸四角形 11"/>
          <p:cNvSpPr/>
          <p:nvPr/>
        </p:nvSpPr>
        <p:spPr bwMode="auto">
          <a:xfrm>
            <a:off x="4572000" y="1240809"/>
            <a:ext cx="3581400" cy="762000"/>
          </a:xfrm>
          <a:prstGeom prst="roundRect">
            <a:avLst>
              <a:gd name="adj" fmla="val 6298"/>
            </a:avLst>
          </a:prstGeom>
          <a:solidFill>
            <a:schemeClr val="accent3">
              <a:lumMod val="95000"/>
            </a:schemeClr>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endParaRPr lang="ja-JP" altLang="en-US"/>
          </a:p>
        </p:txBody>
      </p:sp>
      <p:sp>
        <p:nvSpPr>
          <p:cNvPr id="13" name="角丸四角形 12"/>
          <p:cNvSpPr/>
          <p:nvPr/>
        </p:nvSpPr>
        <p:spPr bwMode="auto">
          <a:xfrm>
            <a:off x="914400" y="1390934"/>
            <a:ext cx="914400" cy="459478"/>
          </a:xfrm>
          <a:prstGeom prst="roundRect">
            <a:avLst>
              <a:gd name="adj" fmla="val 6298"/>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altLang="ja-JP" sz="1800" dirty="0" smtClean="0">
                <a:solidFill>
                  <a:schemeClr val="bg1"/>
                </a:solidFill>
                <a:latin typeface="Arial" pitchFamily="34" charset="0"/>
                <a:ea typeface="HGP創英角ｺﾞｼｯｸUB" pitchFamily="50" charset="-128"/>
                <a:cs typeface="Arial" pitchFamily="34" charset="0"/>
              </a:rPr>
              <a:t>VM</a:t>
            </a:r>
            <a:r>
              <a:rPr lang="ja-JP" altLang="en-US" sz="1800" dirty="0">
                <a:solidFill>
                  <a:schemeClr val="bg1"/>
                </a:solidFill>
                <a:latin typeface="Arial" pitchFamily="34" charset="0"/>
                <a:ea typeface="HGP創英角ｺﾞｼｯｸUB" pitchFamily="50" charset="-128"/>
                <a:cs typeface="Arial" pitchFamily="34" charset="0"/>
              </a:rPr>
              <a:t> </a:t>
            </a: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A</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14" name="角丸四角形 13"/>
          <p:cNvSpPr/>
          <p:nvPr/>
        </p:nvSpPr>
        <p:spPr bwMode="auto">
          <a:xfrm>
            <a:off x="1943100" y="1390934"/>
            <a:ext cx="914400" cy="459478"/>
          </a:xfrm>
          <a:prstGeom prst="roundRect">
            <a:avLst>
              <a:gd name="adj" fmla="val 6298"/>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VM </a:t>
            </a: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B</a:t>
            </a:r>
          </a:p>
        </p:txBody>
      </p:sp>
      <p:sp>
        <p:nvSpPr>
          <p:cNvPr id="15" name="角丸四角形 14"/>
          <p:cNvSpPr/>
          <p:nvPr/>
        </p:nvSpPr>
        <p:spPr bwMode="auto">
          <a:xfrm>
            <a:off x="2941093" y="1390933"/>
            <a:ext cx="914400" cy="459478"/>
          </a:xfrm>
          <a:prstGeom prst="roundRect">
            <a:avLst>
              <a:gd name="adj" fmla="val 6298"/>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VM </a:t>
            </a: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C</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16" name="角丸四角形 15"/>
          <p:cNvSpPr/>
          <p:nvPr/>
        </p:nvSpPr>
        <p:spPr bwMode="auto">
          <a:xfrm>
            <a:off x="609600" y="2689467"/>
            <a:ext cx="12192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400" b="0" i="0" u="none" strike="noStrike" cap="none" normalizeH="0" baseline="0" dirty="0" err="1" smtClean="0">
                <a:ln>
                  <a:noFill/>
                </a:ln>
                <a:solidFill>
                  <a:schemeClr val="bg1"/>
                </a:solidFill>
                <a:effectLst/>
                <a:latin typeface="Arial" pitchFamily="34" charset="0"/>
                <a:ea typeface="HGP創英角ｺﾞｼｯｸUB" pitchFamily="50" charset="-128"/>
                <a:cs typeface="Arial" pitchFamily="34" charset="0"/>
              </a:rPr>
              <a:t>OpenFlow</a:t>
            </a:r>
            <a:endParaRPr kumimoji="0" lang="ja-JP" altLang="en-US" sz="1400" b="0" i="0" u="none" strike="noStrike" cap="none" normalizeH="0" dirty="0" smtClean="0">
              <a:ln>
                <a:noFill/>
              </a:ln>
              <a:solidFill>
                <a:schemeClr val="bg1"/>
              </a:solidFill>
              <a:effectLst/>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smtClean="0">
                <a:ln>
                  <a:noFill/>
                </a:ln>
                <a:solidFill>
                  <a:schemeClr val="bg1"/>
                </a:solidFill>
                <a:effectLst/>
                <a:latin typeface="Arial" pitchFamily="34" charset="0"/>
                <a:ea typeface="HGP創英角ｺﾞｼｯｸUB" pitchFamily="50" charset="-128"/>
                <a:cs typeface="Arial" pitchFamily="34" charset="0"/>
              </a:rPr>
              <a:t>スイッチ</a:t>
            </a:r>
            <a:endPar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20" name="角丸四角形 19"/>
          <p:cNvSpPr/>
          <p:nvPr/>
        </p:nvSpPr>
        <p:spPr bwMode="auto">
          <a:xfrm>
            <a:off x="6915434" y="1390932"/>
            <a:ext cx="914400" cy="459478"/>
          </a:xfrm>
          <a:prstGeom prst="roundRect">
            <a:avLst>
              <a:gd name="adj" fmla="val 6298"/>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altLang="ja-JP" sz="1800" dirty="0" smtClean="0">
                <a:solidFill>
                  <a:schemeClr val="bg1"/>
                </a:solidFill>
                <a:latin typeface="Arial" pitchFamily="34" charset="0"/>
                <a:ea typeface="HGP創英角ｺﾞｼｯｸUB" pitchFamily="50" charset="-128"/>
                <a:cs typeface="Arial" pitchFamily="34" charset="0"/>
              </a:rPr>
              <a:t>VM </a:t>
            </a: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A</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21" name="角丸四角形 20"/>
          <p:cNvSpPr/>
          <p:nvPr/>
        </p:nvSpPr>
        <p:spPr bwMode="auto">
          <a:xfrm>
            <a:off x="5905500" y="1390934"/>
            <a:ext cx="914400" cy="459478"/>
          </a:xfrm>
          <a:prstGeom prst="roundRect">
            <a:avLst>
              <a:gd name="adj" fmla="val 6298"/>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VM </a:t>
            </a: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B</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22" name="角丸四角形 21"/>
          <p:cNvSpPr/>
          <p:nvPr/>
        </p:nvSpPr>
        <p:spPr bwMode="auto">
          <a:xfrm>
            <a:off x="4876658" y="1390933"/>
            <a:ext cx="914400" cy="459478"/>
          </a:xfrm>
          <a:prstGeom prst="roundRect">
            <a:avLst>
              <a:gd name="adj" fmla="val 6298"/>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smtClean="0">
                <a:solidFill>
                  <a:schemeClr val="bg1"/>
                </a:solidFill>
                <a:latin typeface="Arial" pitchFamily="34" charset="0"/>
                <a:ea typeface="HGP創英角ｺﾞｼｯｸUB" pitchFamily="50" charset="-128"/>
                <a:cs typeface="Arial" pitchFamily="34" charset="0"/>
              </a:rPr>
              <a:t>VM </a:t>
            </a:r>
            <a:r>
              <a:rPr lang="en-US" altLang="ja-JP" sz="1800" dirty="0" smtClean="0">
                <a:solidFill>
                  <a:schemeClr val="bg1"/>
                </a:solidFill>
                <a:latin typeface="Arial Black" pitchFamily="34" charset="0"/>
                <a:ea typeface="HGP創英角ｺﾞｼｯｸUB" pitchFamily="50" charset="-128"/>
                <a:cs typeface="Arial" pitchFamily="34" charset="0"/>
              </a:rPr>
              <a:t>C</a:t>
            </a:r>
            <a:endParaRPr lang="ja-JP" altLang="en-US" sz="1800" dirty="0">
              <a:solidFill>
                <a:schemeClr val="bg1"/>
              </a:solidFill>
              <a:latin typeface="Arial Black" pitchFamily="34" charset="0"/>
              <a:ea typeface="HGP創英角ｺﾞｼｯｸUB" pitchFamily="50" charset="-128"/>
              <a:cs typeface="Arial" pitchFamily="34" charset="0"/>
            </a:endParaRPr>
          </a:p>
        </p:txBody>
      </p:sp>
      <p:sp>
        <p:nvSpPr>
          <p:cNvPr id="23" name="角丸四角形 22"/>
          <p:cNvSpPr/>
          <p:nvPr/>
        </p:nvSpPr>
        <p:spPr bwMode="auto">
          <a:xfrm>
            <a:off x="7295866" y="2689467"/>
            <a:ext cx="12192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400" dirty="0" err="1">
                <a:solidFill>
                  <a:schemeClr val="bg1"/>
                </a:solidFill>
                <a:latin typeface="Arial" pitchFamily="34" charset="0"/>
                <a:ea typeface="HGP創英角ｺﾞｼｯｸUB" pitchFamily="50" charset="-128"/>
                <a:cs typeface="Arial" pitchFamily="34" charset="0"/>
              </a:rPr>
              <a:t>OpenFlow</a:t>
            </a:r>
            <a:endParaRPr lang="ja-JP" altLang="en-US" sz="1400" dirty="0">
              <a:solidFill>
                <a:schemeClr val="bg1"/>
              </a:solidFill>
              <a:latin typeface="Arial" pitchFamily="34" charset="0"/>
              <a:ea typeface="HGP創英角ｺﾞｼｯｸUB" pitchFamily="50" charset="-128"/>
              <a:cs typeface="Arial" pitchFamily="34" charset="0"/>
            </a:endParaRPr>
          </a:p>
          <a:p>
            <a:pPr algn="ctr">
              <a:spcBef>
                <a:spcPts val="0"/>
              </a:spcBef>
            </a:pPr>
            <a:r>
              <a:rPr lang="ja-JP" altLang="en-US" sz="1400" dirty="0">
                <a:solidFill>
                  <a:schemeClr val="bg1"/>
                </a:solidFill>
                <a:latin typeface="Arial" pitchFamily="34" charset="0"/>
                <a:ea typeface="HGP創英角ｺﾞｼｯｸUB" pitchFamily="50" charset="-128"/>
                <a:cs typeface="Arial" pitchFamily="34" charset="0"/>
              </a:rPr>
              <a:t>スイッチ</a:t>
            </a:r>
          </a:p>
        </p:txBody>
      </p:sp>
      <p:sp>
        <p:nvSpPr>
          <p:cNvPr id="37" name="角丸四角形 36"/>
          <p:cNvSpPr/>
          <p:nvPr/>
        </p:nvSpPr>
        <p:spPr bwMode="auto">
          <a:xfrm>
            <a:off x="1943100" y="2689467"/>
            <a:ext cx="12192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400" b="0" i="0" u="none" strike="noStrike" cap="none" normalizeH="0" baseline="0" dirty="0" err="1" smtClean="0">
                <a:ln>
                  <a:noFill/>
                </a:ln>
                <a:solidFill>
                  <a:schemeClr val="bg1"/>
                </a:solidFill>
                <a:effectLst/>
                <a:latin typeface="Arial" pitchFamily="34" charset="0"/>
                <a:ea typeface="HGP創英角ｺﾞｼｯｸUB" pitchFamily="50" charset="-128"/>
                <a:cs typeface="Arial" pitchFamily="34" charset="0"/>
              </a:rPr>
              <a:t>OpenFlow</a:t>
            </a:r>
            <a:endParaRPr kumimoji="0" lang="ja-JP" altLang="en-US" sz="1400" b="0" i="0" u="none" strike="noStrike" cap="none" normalizeH="0" dirty="0" smtClean="0">
              <a:ln>
                <a:noFill/>
              </a:ln>
              <a:solidFill>
                <a:schemeClr val="bg1"/>
              </a:solidFill>
              <a:effectLst/>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smtClean="0">
                <a:ln>
                  <a:noFill/>
                </a:ln>
                <a:solidFill>
                  <a:schemeClr val="bg1"/>
                </a:solidFill>
                <a:effectLst/>
                <a:latin typeface="Arial" pitchFamily="34" charset="0"/>
                <a:ea typeface="HGP創英角ｺﾞｼｯｸUB" pitchFamily="50" charset="-128"/>
                <a:cs typeface="Arial" pitchFamily="34" charset="0"/>
              </a:rPr>
              <a:t>スイッチ</a:t>
            </a:r>
            <a:endPar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38" name="角丸四角形 37"/>
          <p:cNvSpPr/>
          <p:nvPr/>
        </p:nvSpPr>
        <p:spPr bwMode="auto">
          <a:xfrm>
            <a:off x="3245893" y="2689467"/>
            <a:ext cx="12192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400" dirty="0" err="1">
                <a:solidFill>
                  <a:schemeClr val="bg1"/>
                </a:solidFill>
                <a:latin typeface="Arial" pitchFamily="34" charset="0"/>
                <a:ea typeface="HGP創英角ｺﾞｼｯｸUB" pitchFamily="50" charset="-128"/>
                <a:cs typeface="Arial" pitchFamily="34" charset="0"/>
              </a:rPr>
              <a:t>OpenFlow</a:t>
            </a:r>
            <a:endParaRPr lang="ja-JP" altLang="en-US" sz="1400" dirty="0">
              <a:solidFill>
                <a:schemeClr val="bg1"/>
              </a:solidFill>
              <a:latin typeface="Arial" pitchFamily="34" charset="0"/>
              <a:ea typeface="HGP創英角ｺﾞｼｯｸUB" pitchFamily="50" charset="-128"/>
              <a:cs typeface="Arial" pitchFamily="34" charset="0"/>
            </a:endParaRPr>
          </a:p>
          <a:p>
            <a:pPr algn="ctr">
              <a:spcBef>
                <a:spcPts val="0"/>
              </a:spcBef>
            </a:pPr>
            <a:r>
              <a:rPr lang="ja-JP" altLang="en-US" sz="1400" dirty="0">
                <a:solidFill>
                  <a:schemeClr val="bg1"/>
                </a:solidFill>
                <a:latin typeface="Arial" pitchFamily="34" charset="0"/>
                <a:ea typeface="HGP創英角ｺﾞｼｯｸUB" pitchFamily="50" charset="-128"/>
                <a:cs typeface="Arial" pitchFamily="34" charset="0"/>
              </a:rPr>
              <a:t>スイッチ</a:t>
            </a:r>
          </a:p>
        </p:txBody>
      </p:sp>
      <p:sp>
        <p:nvSpPr>
          <p:cNvPr id="39" name="角丸四角形 38"/>
          <p:cNvSpPr/>
          <p:nvPr/>
        </p:nvSpPr>
        <p:spPr bwMode="auto">
          <a:xfrm>
            <a:off x="5981700" y="2689467"/>
            <a:ext cx="12192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400" dirty="0" err="1">
                <a:solidFill>
                  <a:schemeClr val="bg1"/>
                </a:solidFill>
                <a:latin typeface="Arial" pitchFamily="34" charset="0"/>
                <a:ea typeface="HGP創英角ｺﾞｼｯｸUB" pitchFamily="50" charset="-128"/>
                <a:cs typeface="Arial" pitchFamily="34" charset="0"/>
              </a:rPr>
              <a:t>OpenFlow</a:t>
            </a:r>
            <a:endParaRPr lang="ja-JP" altLang="en-US" sz="1400" dirty="0">
              <a:solidFill>
                <a:schemeClr val="bg1"/>
              </a:solidFill>
              <a:latin typeface="Arial" pitchFamily="34" charset="0"/>
              <a:ea typeface="HGP創英角ｺﾞｼｯｸUB" pitchFamily="50" charset="-128"/>
              <a:cs typeface="Arial" pitchFamily="34" charset="0"/>
            </a:endParaRPr>
          </a:p>
          <a:p>
            <a:pPr algn="ctr">
              <a:spcBef>
                <a:spcPts val="0"/>
              </a:spcBef>
            </a:pPr>
            <a:r>
              <a:rPr lang="ja-JP" altLang="en-US" sz="1400" dirty="0">
                <a:solidFill>
                  <a:schemeClr val="bg1"/>
                </a:solidFill>
                <a:latin typeface="Arial" pitchFamily="34" charset="0"/>
                <a:ea typeface="HGP創英角ｺﾞｼｯｸUB" pitchFamily="50" charset="-128"/>
                <a:cs typeface="Arial" pitchFamily="34" charset="0"/>
              </a:rPr>
              <a:t>スイッチ</a:t>
            </a:r>
          </a:p>
        </p:txBody>
      </p:sp>
      <p:sp>
        <p:nvSpPr>
          <p:cNvPr id="55" name="角丸四角形 54"/>
          <p:cNvSpPr/>
          <p:nvPr/>
        </p:nvSpPr>
        <p:spPr bwMode="auto">
          <a:xfrm>
            <a:off x="4648058" y="2689467"/>
            <a:ext cx="12192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400" dirty="0" err="1">
                <a:solidFill>
                  <a:schemeClr val="bg1"/>
                </a:solidFill>
                <a:latin typeface="Arial" pitchFamily="34" charset="0"/>
                <a:ea typeface="HGP創英角ｺﾞｼｯｸUB" pitchFamily="50" charset="-128"/>
                <a:cs typeface="Arial" pitchFamily="34" charset="0"/>
              </a:rPr>
              <a:t>OpenFlow</a:t>
            </a:r>
            <a:endParaRPr lang="ja-JP" altLang="en-US" sz="1400" dirty="0">
              <a:solidFill>
                <a:schemeClr val="bg1"/>
              </a:solidFill>
              <a:latin typeface="Arial" pitchFamily="34" charset="0"/>
              <a:ea typeface="HGP創英角ｺﾞｼｯｸUB" pitchFamily="50" charset="-128"/>
              <a:cs typeface="Arial" pitchFamily="34" charset="0"/>
            </a:endParaRPr>
          </a:p>
          <a:p>
            <a:pPr algn="ctr">
              <a:spcBef>
                <a:spcPts val="0"/>
              </a:spcBef>
            </a:pPr>
            <a:r>
              <a:rPr lang="ja-JP" altLang="en-US" sz="1400" dirty="0">
                <a:solidFill>
                  <a:schemeClr val="bg1"/>
                </a:solidFill>
                <a:latin typeface="Arial" pitchFamily="34" charset="0"/>
                <a:ea typeface="HGP創英角ｺﾞｼｯｸUB" pitchFamily="50" charset="-128"/>
                <a:cs typeface="Arial" pitchFamily="34" charset="0"/>
              </a:rPr>
              <a:t>スイッチ</a:t>
            </a:r>
          </a:p>
        </p:txBody>
      </p:sp>
      <p:sp>
        <p:nvSpPr>
          <p:cNvPr id="97" name="角丸四角形 96"/>
          <p:cNvSpPr/>
          <p:nvPr/>
        </p:nvSpPr>
        <p:spPr bwMode="auto">
          <a:xfrm>
            <a:off x="597090" y="3352800"/>
            <a:ext cx="7924800" cy="381000"/>
          </a:xfrm>
          <a:prstGeom prst="roundRect">
            <a:avLst>
              <a:gd name="adj" fmla="val 50000"/>
            </a:avLst>
          </a:prstGeom>
          <a:solidFill>
            <a:srgbClr val="00B0F0"/>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smtClean="0">
                <a:ln>
                  <a:noFill/>
                </a:ln>
                <a:solidFill>
                  <a:schemeClr val="bg1"/>
                </a:solidFill>
                <a:effectLst/>
                <a:latin typeface="Arial" charset="0"/>
                <a:ea typeface="HG丸ｺﾞｼｯｸM-PRO" pitchFamily="50" charset="-128"/>
              </a:rPr>
              <a:t>Network</a:t>
            </a:r>
            <a:endParaRPr kumimoji="0" lang="ja-JP" altLang="en-US" sz="24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113" name="直線コネクタ 112"/>
          <p:cNvCxnSpPr/>
          <p:nvPr/>
        </p:nvCxnSpPr>
        <p:spPr bwMode="auto">
          <a:xfrm>
            <a:off x="1238534" y="3129315"/>
            <a:ext cx="0" cy="223485"/>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直線コネクタ 113"/>
          <p:cNvCxnSpPr/>
          <p:nvPr/>
        </p:nvCxnSpPr>
        <p:spPr bwMode="auto">
          <a:xfrm>
            <a:off x="2590800" y="3154053"/>
            <a:ext cx="0" cy="223485"/>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直線コネクタ 114"/>
          <p:cNvCxnSpPr/>
          <p:nvPr/>
        </p:nvCxnSpPr>
        <p:spPr bwMode="auto">
          <a:xfrm>
            <a:off x="3919040" y="3145234"/>
            <a:ext cx="0" cy="223485"/>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直線コネクタ 115"/>
          <p:cNvCxnSpPr/>
          <p:nvPr/>
        </p:nvCxnSpPr>
        <p:spPr bwMode="auto">
          <a:xfrm>
            <a:off x="5259364" y="3126471"/>
            <a:ext cx="0" cy="223485"/>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直線コネクタ 117"/>
          <p:cNvCxnSpPr/>
          <p:nvPr/>
        </p:nvCxnSpPr>
        <p:spPr bwMode="auto">
          <a:xfrm>
            <a:off x="6584476" y="3129315"/>
            <a:ext cx="0" cy="223485"/>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コネクタ 118"/>
          <p:cNvCxnSpPr/>
          <p:nvPr/>
        </p:nvCxnSpPr>
        <p:spPr bwMode="auto">
          <a:xfrm>
            <a:off x="7924800" y="3126471"/>
            <a:ext cx="0" cy="223485"/>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テキスト ボックス 85"/>
          <p:cNvSpPr txBox="1"/>
          <p:nvPr/>
        </p:nvSpPr>
        <p:spPr>
          <a:xfrm>
            <a:off x="381597" y="885336"/>
            <a:ext cx="1224013" cy="276999"/>
          </a:xfrm>
          <a:prstGeom prst="rect">
            <a:avLst/>
          </a:prstGeom>
          <a:noFill/>
        </p:spPr>
        <p:txBody>
          <a:bodyPr wrap="none" rtlCol="0">
            <a:spAutoFit/>
          </a:bodyPr>
          <a:lstStyle/>
          <a:p>
            <a:r>
              <a:rPr kumimoji="1" lang="ja-JP" altLang="en-US" dirty="0" smtClean="0">
                <a:solidFill>
                  <a:schemeClr val="accent6">
                    <a:lumMod val="60000"/>
                    <a:lumOff val="40000"/>
                  </a:schemeClr>
                </a:solidFill>
                <a:latin typeface="HGP創英角ｺﾞｼｯｸUB" pitchFamily="50" charset="-128"/>
                <a:ea typeface="HGP創英角ｺﾞｼｯｸUB" pitchFamily="50" charset="-128"/>
              </a:rPr>
              <a:t>物理ネットワーク</a:t>
            </a:r>
            <a:endParaRPr kumimoji="1" lang="ja-JP" altLang="en-US" dirty="0">
              <a:solidFill>
                <a:schemeClr val="accent6">
                  <a:lumMod val="60000"/>
                  <a:lumOff val="40000"/>
                </a:schemeClr>
              </a:solidFill>
              <a:latin typeface="HGP創英角ｺﾞｼｯｸUB" pitchFamily="50" charset="-128"/>
              <a:ea typeface="HGP創英角ｺﾞｼｯｸUB" pitchFamily="50" charset="-128"/>
            </a:endParaRPr>
          </a:p>
        </p:txBody>
      </p:sp>
      <p:grpSp>
        <p:nvGrpSpPr>
          <p:cNvPr id="3" name="グループ化 2"/>
          <p:cNvGrpSpPr/>
          <p:nvPr/>
        </p:nvGrpSpPr>
        <p:grpSpPr>
          <a:xfrm>
            <a:off x="381597" y="3837801"/>
            <a:ext cx="7999266" cy="2715399"/>
            <a:chOff x="381597" y="3837801"/>
            <a:chExt cx="7999266" cy="2715399"/>
          </a:xfrm>
        </p:grpSpPr>
        <p:sp>
          <p:nvSpPr>
            <p:cNvPr id="120" name="角丸四角形 119"/>
            <p:cNvSpPr/>
            <p:nvPr/>
          </p:nvSpPr>
          <p:spPr bwMode="auto">
            <a:xfrm>
              <a:off x="762000" y="4191000"/>
              <a:ext cx="914400" cy="459478"/>
            </a:xfrm>
            <a:prstGeom prst="roundRect">
              <a:avLst>
                <a:gd name="adj" fmla="val 6298"/>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altLang="ja-JP" sz="1800" dirty="0" smtClean="0">
                  <a:solidFill>
                    <a:schemeClr val="bg1"/>
                  </a:solidFill>
                  <a:latin typeface="Arial" pitchFamily="34" charset="0"/>
                  <a:ea typeface="HGP創英角ｺﾞｼｯｸUB" pitchFamily="50" charset="-128"/>
                  <a:cs typeface="Arial" pitchFamily="34" charset="0"/>
                </a:rPr>
                <a:t>VM</a:t>
              </a:r>
              <a:r>
                <a:rPr lang="ja-JP" altLang="en-US" sz="1800" dirty="0">
                  <a:solidFill>
                    <a:schemeClr val="bg1"/>
                  </a:solidFill>
                  <a:latin typeface="Arial" pitchFamily="34" charset="0"/>
                  <a:ea typeface="HGP創英角ｺﾞｼｯｸUB" pitchFamily="50" charset="-128"/>
                  <a:cs typeface="Arial" pitchFamily="34" charset="0"/>
                </a:rPr>
                <a:t> </a:t>
              </a: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A</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121" name="角丸四角形 120"/>
            <p:cNvSpPr/>
            <p:nvPr/>
          </p:nvSpPr>
          <p:spPr bwMode="auto">
            <a:xfrm>
              <a:off x="1812878" y="4191000"/>
              <a:ext cx="914400" cy="459478"/>
            </a:xfrm>
            <a:prstGeom prst="roundRect">
              <a:avLst>
                <a:gd name="adj" fmla="val 6298"/>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altLang="ja-JP" sz="1800" dirty="0" smtClean="0">
                  <a:solidFill>
                    <a:schemeClr val="bg1"/>
                  </a:solidFill>
                  <a:latin typeface="Arial" pitchFamily="34" charset="0"/>
                  <a:ea typeface="HGP創英角ｺﾞｼｯｸUB" pitchFamily="50" charset="-128"/>
                  <a:cs typeface="Arial" pitchFamily="34" charset="0"/>
                </a:rPr>
                <a:t>VM</a:t>
              </a:r>
              <a:r>
                <a:rPr lang="ja-JP" altLang="en-US" sz="1800" dirty="0">
                  <a:solidFill>
                    <a:schemeClr val="bg1"/>
                  </a:solidFill>
                  <a:latin typeface="Arial" pitchFamily="34" charset="0"/>
                  <a:ea typeface="HGP創英角ｺﾞｼｯｸUB" pitchFamily="50" charset="-128"/>
                  <a:cs typeface="Arial" pitchFamily="34" charset="0"/>
                </a:rPr>
                <a:t> </a:t>
              </a: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A</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122" name="角丸四角形 121"/>
            <p:cNvSpPr/>
            <p:nvPr/>
          </p:nvSpPr>
          <p:spPr bwMode="auto">
            <a:xfrm>
              <a:off x="3567753" y="4191000"/>
              <a:ext cx="914400" cy="459478"/>
            </a:xfrm>
            <a:prstGeom prst="roundRect">
              <a:avLst>
                <a:gd name="adj" fmla="val 6298"/>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VM </a:t>
              </a: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B</a:t>
              </a:r>
            </a:p>
          </p:txBody>
        </p:sp>
        <p:sp>
          <p:nvSpPr>
            <p:cNvPr id="123" name="角丸四角形 122"/>
            <p:cNvSpPr/>
            <p:nvPr/>
          </p:nvSpPr>
          <p:spPr bwMode="auto">
            <a:xfrm>
              <a:off x="4639529" y="4191000"/>
              <a:ext cx="914400" cy="459478"/>
            </a:xfrm>
            <a:prstGeom prst="roundRect">
              <a:avLst>
                <a:gd name="adj" fmla="val 6298"/>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VM </a:t>
              </a: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B</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124" name="角丸四角形 123"/>
            <p:cNvSpPr/>
            <p:nvPr/>
          </p:nvSpPr>
          <p:spPr bwMode="auto">
            <a:xfrm>
              <a:off x="6400800" y="4191000"/>
              <a:ext cx="914400" cy="459478"/>
            </a:xfrm>
            <a:prstGeom prst="roundRect">
              <a:avLst>
                <a:gd name="adj" fmla="val 6298"/>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VM </a:t>
              </a: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C</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125" name="角丸四角形 124"/>
            <p:cNvSpPr/>
            <p:nvPr/>
          </p:nvSpPr>
          <p:spPr bwMode="auto">
            <a:xfrm>
              <a:off x="7448266" y="4191000"/>
              <a:ext cx="914400" cy="459478"/>
            </a:xfrm>
            <a:prstGeom prst="roundRect">
              <a:avLst>
                <a:gd name="adj" fmla="val 6298"/>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smtClean="0">
                  <a:solidFill>
                    <a:schemeClr val="bg1"/>
                  </a:solidFill>
                  <a:latin typeface="Arial" pitchFamily="34" charset="0"/>
                  <a:ea typeface="HGP創英角ｺﾞｼｯｸUB" pitchFamily="50" charset="-128"/>
                  <a:cs typeface="Arial" pitchFamily="34" charset="0"/>
                </a:rPr>
                <a:t>VM </a:t>
              </a:r>
              <a:r>
                <a:rPr lang="en-US" altLang="ja-JP" sz="1800" dirty="0" smtClean="0">
                  <a:solidFill>
                    <a:schemeClr val="bg1"/>
                  </a:solidFill>
                  <a:latin typeface="Arial Black" pitchFamily="34" charset="0"/>
                  <a:ea typeface="HGP創英角ｺﾞｼｯｸUB" pitchFamily="50" charset="-128"/>
                  <a:cs typeface="Arial" pitchFamily="34" charset="0"/>
                </a:rPr>
                <a:t>C</a:t>
              </a:r>
              <a:endParaRPr lang="ja-JP" altLang="en-US" sz="1800" dirty="0">
                <a:solidFill>
                  <a:schemeClr val="bg1"/>
                </a:solidFill>
                <a:latin typeface="Arial Black" pitchFamily="34" charset="0"/>
                <a:ea typeface="HGP創英角ｺﾞｼｯｸUB" pitchFamily="50" charset="-128"/>
                <a:cs typeface="Arial" pitchFamily="34" charset="0"/>
              </a:endParaRPr>
            </a:p>
          </p:txBody>
        </p:sp>
        <p:sp>
          <p:nvSpPr>
            <p:cNvPr id="126" name="角丸四角形 125"/>
            <p:cNvSpPr/>
            <p:nvPr/>
          </p:nvSpPr>
          <p:spPr bwMode="auto">
            <a:xfrm>
              <a:off x="1143000" y="4876800"/>
              <a:ext cx="12192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ロード</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a:solidFill>
                    <a:schemeClr val="bg1"/>
                  </a:solidFill>
                  <a:latin typeface="Arial" pitchFamily="34" charset="0"/>
                  <a:ea typeface="HGP創英角ｺﾞｼｯｸUB" pitchFamily="50" charset="-128"/>
                  <a:cs typeface="Arial" pitchFamily="34" charset="0"/>
                </a:rPr>
                <a:t>バランサー</a:t>
              </a:r>
              <a:endPar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27" name="角丸四角形 126"/>
            <p:cNvSpPr/>
            <p:nvPr/>
          </p:nvSpPr>
          <p:spPr bwMode="auto">
            <a:xfrm>
              <a:off x="1143000" y="5536428"/>
              <a:ext cx="12192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ファイヤー</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a:solidFill>
                    <a:schemeClr val="bg1"/>
                  </a:solidFill>
                  <a:latin typeface="Arial" pitchFamily="34" charset="0"/>
                  <a:ea typeface="HGP創英角ｺﾞｼｯｸUB" pitchFamily="50" charset="-128"/>
                  <a:cs typeface="Arial" pitchFamily="34" charset="0"/>
                </a:rPr>
                <a:t>ウォール</a:t>
              </a:r>
              <a:endPar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28" name="角丸四角形 127"/>
            <p:cNvSpPr/>
            <p:nvPr/>
          </p:nvSpPr>
          <p:spPr bwMode="auto">
            <a:xfrm>
              <a:off x="762000" y="6172200"/>
              <a:ext cx="1965278" cy="381000"/>
            </a:xfrm>
            <a:prstGeom prst="roundRect">
              <a:avLst>
                <a:gd name="adj" fmla="val 50000"/>
              </a:avLst>
            </a:prstGeom>
            <a:solidFill>
              <a:srgbClr val="00B0F0"/>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charset="0"/>
                  <a:ea typeface="HG丸ｺﾞｼｯｸM-PRO" pitchFamily="50" charset="-128"/>
                </a:rPr>
                <a:t>Network</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59" name="直線コネクタ 58"/>
            <p:cNvCxnSpPr>
              <a:stCxn id="120" idx="2"/>
              <a:endCxn id="126" idx="0"/>
            </p:cNvCxnSpPr>
            <p:nvPr/>
          </p:nvCxnSpPr>
          <p:spPr bwMode="auto">
            <a:xfrm>
              <a:off x="1219200" y="4650478"/>
              <a:ext cx="533400" cy="226322"/>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直線コネクタ 130"/>
            <p:cNvCxnSpPr>
              <a:stCxn id="121" idx="2"/>
              <a:endCxn id="126" idx="0"/>
            </p:cNvCxnSpPr>
            <p:nvPr/>
          </p:nvCxnSpPr>
          <p:spPr bwMode="auto">
            <a:xfrm flipH="1">
              <a:off x="1752600" y="4650478"/>
              <a:ext cx="517478" cy="226322"/>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直線コネクタ 133"/>
            <p:cNvCxnSpPr>
              <a:stCxn id="126" idx="2"/>
              <a:endCxn id="127" idx="0"/>
            </p:cNvCxnSpPr>
            <p:nvPr/>
          </p:nvCxnSpPr>
          <p:spPr bwMode="auto">
            <a:xfrm>
              <a:off x="1752600" y="5336271"/>
              <a:ext cx="0" cy="200157"/>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コネクタ 137"/>
            <p:cNvCxnSpPr>
              <a:stCxn id="127" idx="2"/>
              <a:endCxn id="128" idx="0"/>
            </p:cNvCxnSpPr>
            <p:nvPr/>
          </p:nvCxnSpPr>
          <p:spPr bwMode="auto">
            <a:xfrm flipH="1">
              <a:off x="1744639" y="5995899"/>
              <a:ext cx="7961" cy="176301"/>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2" name="角丸四角形 141"/>
            <p:cNvSpPr/>
            <p:nvPr/>
          </p:nvSpPr>
          <p:spPr bwMode="auto">
            <a:xfrm>
              <a:off x="3949890" y="5536428"/>
              <a:ext cx="12192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ファイヤー</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a:solidFill>
                    <a:schemeClr val="bg1"/>
                  </a:solidFill>
                  <a:latin typeface="Arial" pitchFamily="34" charset="0"/>
                  <a:ea typeface="HGP創英角ｺﾞｼｯｸUB" pitchFamily="50" charset="-128"/>
                  <a:cs typeface="Arial" pitchFamily="34" charset="0"/>
                </a:rPr>
                <a:t>ウォール</a:t>
              </a:r>
              <a:endPar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43" name="角丸四角形 142"/>
            <p:cNvSpPr/>
            <p:nvPr/>
          </p:nvSpPr>
          <p:spPr bwMode="auto">
            <a:xfrm>
              <a:off x="3568890" y="6172200"/>
              <a:ext cx="1965278" cy="381000"/>
            </a:xfrm>
            <a:prstGeom prst="roundRect">
              <a:avLst>
                <a:gd name="adj" fmla="val 50000"/>
              </a:avLst>
            </a:prstGeom>
            <a:solidFill>
              <a:srgbClr val="00B0F0"/>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charset="0"/>
                  <a:ea typeface="HG丸ｺﾞｼｯｸM-PRO" pitchFamily="50" charset="-128"/>
                </a:rPr>
                <a:t>Network</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144" name="直線コネクタ 143"/>
            <p:cNvCxnSpPr>
              <a:stCxn id="122" idx="2"/>
              <a:endCxn id="142" idx="0"/>
            </p:cNvCxnSpPr>
            <p:nvPr/>
          </p:nvCxnSpPr>
          <p:spPr bwMode="auto">
            <a:xfrm>
              <a:off x="4024953" y="4650478"/>
              <a:ext cx="534537" cy="88595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直線コネクタ 144"/>
            <p:cNvCxnSpPr>
              <a:stCxn id="123" idx="2"/>
              <a:endCxn id="142" idx="0"/>
            </p:cNvCxnSpPr>
            <p:nvPr/>
          </p:nvCxnSpPr>
          <p:spPr bwMode="auto">
            <a:xfrm flipH="1">
              <a:off x="4559490" y="4650478"/>
              <a:ext cx="537239" cy="88595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線コネクタ 146"/>
            <p:cNvCxnSpPr>
              <a:stCxn id="142" idx="2"/>
              <a:endCxn id="143" idx="0"/>
            </p:cNvCxnSpPr>
            <p:nvPr/>
          </p:nvCxnSpPr>
          <p:spPr bwMode="auto">
            <a:xfrm flipH="1">
              <a:off x="4551529" y="5995899"/>
              <a:ext cx="7961" cy="176301"/>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角丸四角形 149"/>
            <p:cNvSpPr/>
            <p:nvPr/>
          </p:nvSpPr>
          <p:spPr bwMode="auto">
            <a:xfrm>
              <a:off x="6796585" y="4876229"/>
              <a:ext cx="12192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ロード</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a:solidFill>
                    <a:schemeClr val="bg1"/>
                  </a:solidFill>
                  <a:latin typeface="Arial" pitchFamily="34" charset="0"/>
                  <a:ea typeface="HGP創英角ｺﾞｼｯｸUB" pitchFamily="50" charset="-128"/>
                  <a:cs typeface="Arial" pitchFamily="34" charset="0"/>
                </a:rPr>
                <a:t>バランサー</a:t>
              </a:r>
              <a:endPar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52" name="角丸四角形 151"/>
            <p:cNvSpPr/>
            <p:nvPr/>
          </p:nvSpPr>
          <p:spPr bwMode="auto">
            <a:xfrm>
              <a:off x="6415585" y="6171629"/>
              <a:ext cx="1965278" cy="381000"/>
            </a:xfrm>
            <a:prstGeom prst="roundRect">
              <a:avLst>
                <a:gd name="adj" fmla="val 50000"/>
              </a:avLst>
            </a:prstGeom>
            <a:solidFill>
              <a:srgbClr val="00B0F0"/>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charset="0"/>
                  <a:ea typeface="HG丸ｺﾞｼｯｸM-PRO" pitchFamily="50" charset="-128"/>
                </a:rPr>
                <a:t>Network</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153" name="直線コネクタ 152"/>
            <p:cNvCxnSpPr>
              <a:stCxn id="124" idx="2"/>
              <a:endCxn id="150" idx="0"/>
            </p:cNvCxnSpPr>
            <p:nvPr/>
          </p:nvCxnSpPr>
          <p:spPr bwMode="auto">
            <a:xfrm>
              <a:off x="6858000" y="4650478"/>
              <a:ext cx="548185" cy="225751"/>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直線コネクタ 153"/>
            <p:cNvCxnSpPr>
              <a:stCxn id="125" idx="2"/>
              <a:endCxn id="150" idx="0"/>
            </p:cNvCxnSpPr>
            <p:nvPr/>
          </p:nvCxnSpPr>
          <p:spPr bwMode="auto">
            <a:xfrm flipH="1">
              <a:off x="7406185" y="4650478"/>
              <a:ext cx="499281" cy="225751"/>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直線コネクタ 154"/>
            <p:cNvCxnSpPr>
              <a:stCxn id="150" idx="2"/>
              <a:endCxn id="152" idx="0"/>
            </p:cNvCxnSpPr>
            <p:nvPr/>
          </p:nvCxnSpPr>
          <p:spPr bwMode="auto">
            <a:xfrm flipH="1">
              <a:off x="7398224" y="5335700"/>
              <a:ext cx="7961" cy="835929"/>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直線コネクタ 82"/>
            <p:cNvCxnSpPr/>
            <p:nvPr/>
          </p:nvCxnSpPr>
          <p:spPr bwMode="auto">
            <a:xfrm>
              <a:off x="3162300" y="4191000"/>
              <a:ext cx="0" cy="2362200"/>
            </a:xfrm>
            <a:prstGeom prst="line">
              <a:avLst/>
            </a:prstGeom>
            <a:solidFill>
              <a:schemeClr val="bg1"/>
            </a:solidFill>
            <a:ln w="38100" cap="flat" cmpd="sng" algn="ctr">
              <a:solidFill>
                <a:schemeClr val="accent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直線コネクタ 164"/>
            <p:cNvCxnSpPr/>
            <p:nvPr/>
          </p:nvCxnSpPr>
          <p:spPr bwMode="auto">
            <a:xfrm>
              <a:off x="5981700" y="4190429"/>
              <a:ext cx="0" cy="2362200"/>
            </a:xfrm>
            <a:prstGeom prst="line">
              <a:avLst/>
            </a:prstGeom>
            <a:solidFill>
              <a:schemeClr val="bg1"/>
            </a:solidFill>
            <a:ln w="38100" cap="flat" cmpd="sng" algn="ctr">
              <a:solidFill>
                <a:schemeClr val="accent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9" name="テキスト ボックス 168"/>
            <p:cNvSpPr txBox="1"/>
            <p:nvPr/>
          </p:nvSpPr>
          <p:spPr>
            <a:xfrm>
              <a:off x="381597" y="3837801"/>
              <a:ext cx="1263687" cy="276999"/>
            </a:xfrm>
            <a:prstGeom prst="rect">
              <a:avLst/>
            </a:prstGeom>
            <a:noFill/>
          </p:spPr>
          <p:txBody>
            <a:bodyPr wrap="none" rtlCol="0">
              <a:spAutoFit/>
            </a:bodyPr>
            <a:lstStyle/>
            <a:p>
              <a:r>
                <a:rPr kumimoji="1" lang="ja-JP" altLang="en-US" dirty="0" smtClean="0">
                  <a:solidFill>
                    <a:schemeClr val="accent6">
                      <a:lumMod val="60000"/>
                      <a:lumOff val="40000"/>
                    </a:schemeClr>
                  </a:solidFill>
                  <a:latin typeface="HGP創英角ｺﾞｼｯｸUB" pitchFamily="50" charset="-128"/>
                  <a:ea typeface="HGP創英角ｺﾞｼｯｸUB" pitchFamily="50" charset="-128"/>
                </a:rPr>
                <a:t>論理ネットワーク</a:t>
              </a:r>
              <a:endParaRPr kumimoji="1" lang="ja-JP" altLang="en-US" dirty="0">
                <a:solidFill>
                  <a:schemeClr val="accent6">
                    <a:lumMod val="60000"/>
                    <a:lumOff val="40000"/>
                  </a:schemeClr>
                </a:solidFill>
                <a:latin typeface="HGP創英角ｺﾞｼｯｸUB" pitchFamily="50" charset="-128"/>
                <a:ea typeface="HGP創英角ｺﾞｼｯｸUB" pitchFamily="50" charset="-128"/>
              </a:endParaRPr>
            </a:p>
          </p:txBody>
        </p:sp>
      </p:grpSp>
      <p:cxnSp>
        <p:nvCxnSpPr>
          <p:cNvPr id="61" name="直線コネクタ 60"/>
          <p:cNvCxnSpPr/>
          <p:nvPr/>
        </p:nvCxnSpPr>
        <p:spPr bwMode="auto">
          <a:xfrm>
            <a:off x="1238534" y="2002809"/>
            <a:ext cx="0" cy="680685"/>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p:cNvCxnSpPr/>
          <p:nvPr/>
        </p:nvCxnSpPr>
        <p:spPr bwMode="auto">
          <a:xfrm>
            <a:off x="7924800" y="2002809"/>
            <a:ext cx="0" cy="677841"/>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直線コネクタ 73"/>
          <p:cNvCxnSpPr/>
          <p:nvPr/>
        </p:nvCxnSpPr>
        <p:spPr bwMode="auto">
          <a:xfrm>
            <a:off x="3930982" y="2307609"/>
            <a:ext cx="0" cy="364222"/>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p:cNvCxnSpPr/>
          <p:nvPr/>
        </p:nvCxnSpPr>
        <p:spPr bwMode="auto">
          <a:xfrm>
            <a:off x="5274576" y="2307609"/>
            <a:ext cx="0" cy="382141"/>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線コネクタ 75"/>
          <p:cNvCxnSpPr/>
          <p:nvPr/>
        </p:nvCxnSpPr>
        <p:spPr bwMode="auto">
          <a:xfrm>
            <a:off x="6596418" y="2155209"/>
            <a:ext cx="0" cy="500703"/>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線コネクタ 72"/>
          <p:cNvCxnSpPr>
            <a:stCxn id="69" idx="2"/>
            <a:endCxn id="37" idx="0"/>
          </p:cNvCxnSpPr>
          <p:nvPr/>
        </p:nvCxnSpPr>
        <p:spPr bwMode="auto">
          <a:xfrm>
            <a:off x="2552700" y="2155209"/>
            <a:ext cx="0" cy="534258"/>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5484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smtClean="0">
            <a:ln>
              <a:noFill/>
            </a:ln>
            <a:solidFill>
              <a:srgbClr val="484848"/>
            </a:solidFill>
            <a:effectLst/>
            <a:latin typeface="Arial" charset="0"/>
            <a:ea typeface="HG丸ｺﾞｼｯｸM-PRO" pitchFamily="50" charset="-128"/>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smtClean="0">
            <a:ln>
              <a:noFill/>
            </a:ln>
            <a:solidFill>
              <a:srgbClr val="484848"/>
            </a:solidFill>
            <a:effectLst/>
            <a:latin typeface="Arial" charset="0"/>
            <a:ea typeface="HG丸ｺﾞｼｯｸM-PRO" pitchFamily="5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28588</TotalTime>
  <Words>1940</Words>
  <Application>Microsoft Macintosh PowerPoint</Application>
  <PresentationFormat>画面に合わせる (4:3)</PresentationFormat>
  <Paragraphs>420</Paragraphs>
  <Slides>16</Slides>
  <Notes>3</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Default Design</vt:lpstr>
      <vt:lpstr>SDN  Software-Defined Networking</vt:lpstr>
      <vt:lpstr>ネットワークの仮想化</vt:lpstr>
      <vt:lpstr>サーバーの仮想化とネットワークの関係</vt:lpstr>
      <vt:lpstr>サーバー仮想化におけるネットワークの課題</vt:lpstr>
      <vt:lpstr>ネットワークの課題</vt:lpstr>
      <vt:lpstr>新たな取り組み</vt:lpstr>
      <vt:lpstr>仕組み</vt:lpstr>
      <vt:lpstr>仕組み</vt:lpstr>
      <vt:lpstr>仕組み</vt:lpstr>
      <vt:lpstr>仕組み</vt:lpstr>
      <vt:lpstr>OpenStackへの組み込み</vt:lpstr>
      <vt:lpstr>方式の違い</vt:lpstr>
      <vt:lpstr>SDNの適用範囲と必要性</vt:lpstr>
      <vt:lpstr>CISCO Application Centric Infrastructure（ACI）戦略</vt:lpstr>
      <vt:lpstr>特徴のまとめ</vt:lpstr>
      <vt:lpstr>コレ一枚でわかるOpenFlowの特徴と課題</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クラウドコンピューティング</dc:title>
  <dc:subject>ソリューション営業塾</dc:subject>
  <dc:creator>NetCommerce</dc:creator>
  <cp:lastModifiedBy>斎藤 昌義</cp:lastModifiedBy>
  <cp:revision>719</cp:revision>
  <dcterms:created xsi:type="dcterms:W3CDTF">2006-10-24T19:43:17Z</dcterms:created>
  <dcterms:modified xsi:type="dcterms:W3CDTF">2014-03-04T00:46:30Z</dcterms:modified>
</cp:coreProperties>
</file>