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4" r:id="rId1"/>
    <p:sldMasterId id="2147484413" r:id="rId2"/>
  </p:sldMasterIdLst>
  <p:notesMasterIdLst>
    <p:notesMasterId r:id="rId48"/>
  </p:notesMasterIdLst>
  <p:handoutMasterIdLst>
    <p:handoutMasterId r:id="rId49"/>
  </p:handoutMasterIdLst>
  <p:sldIdLst>
    <p:sldId id="776" r:id="rId3"/>
    <p:sldId id="778" r:id="rId4"/>
    <p:sldId id="779" r:id="rId5"/>
    <p:sldId id="780" r:id="rId6"/>
    <p:sldId id="781" r:id="rId7"/>
    <p:sldId id="823" r:id="rId8"/>
    <p:sldId id="782" r:id="rId9"/>
    <p:sldId id="789" r:id="rId10"/>
    <p:sldId id="825" r:id="rId11"/>
    <p:sldId id="795" r:id="rId12"/>
    <p:sldId id="791" r:id="rId13"/>
    <p:sldId id="792" r:id="rId14"/>
    <p:sldId id="793" r:id="rId15"/>
    <p:sldId id="796" r:id="rId16"/>
    <p:sldId id="797" r:id="rId17"/>
    <p:sldId id="798" r:id="rId18"/>
    <p:sldId id="817" r:id="rId19"/>
    <p:sldId id="818" r:id="rId20"/>
    <p:sldId id="819" r:id="rId21"/>
    <p:sldId id="826" r:id="rId22"/>
    <p:sldId id="827" r:id="rId23"/>
    <p:sldId id="805" r:id="rId24"/>
    <p:sldId id="836" r:id="rId25"/>
    <p:sldId id="830" r:id="rId26"/>
    <p:sldId id="831" r:id="rId27"/>
    <p:sldId id="832" r:id="rId28"/>
    <p:sldId id="833" r:id="rId29"/>
    <p:sldId id="834" r:id="rId30"/>
    <p:sldId id="806" r:id="rId31"/>
    <p:sldId id="804" r:id="rId32"/>
    <p:sldId id="835" r:id="rId33"/>
    <p:sldId id="799" r:id="rId34"/>
    <p:sldId id="801" r:id="rId35"/>
    <p:sldId id="800" r:id="rId36"/>
    <p:sldId id="802" r:id="rId37"/>
    <p:sldId id="829" r:id="rId38"/>
    <p:sldId id="808" r:id="rId39"/>
    <p:sldId id="809" r:id="rId40"/>
    <p:sldId id="828" r:id="rId41"/>
    <p:sldId id="811" r:id="rId42"/>
    <p:sldId id="812" r:id="rId43"/>
    <p:sldId id="813" r:id="rId44"/>
    <p:sldId id="814" r:id="rId45"/>
    <p:sldId id="815" r:id="rId46"/>
    <p:sldId id="816" r:id="rId47"/>
  </p:sldIdLst>
  <p:sldSz cx="9144000" cy="6858000" type="screen4x3"/>
  <p:notesSz cx="6735763" cy="9799638"/>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389"/>
    <a:srgbClr val="FF9933"/>
    <a:srgbClr val="C4E59F"/>
    <a:srgbClr val="4168A7"/>
    <a:srgbClr val="CC3300"/>
    <a:srgbClr val="FF3300"/>
    <a:srgbClr val="83A0CF"/>
    <a:srgbClr val="FFA893"/>
    <a:srgbClr val="BED3FE"/>
    <a:srgbClr val="5F84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AF606853-7671-496A-8E4F-DF71F8EC918B}" styleName="濃色スタイル 1 - アクセント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濃色スタイル 1 - アクセント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濃色スタイル 1 - アクセント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38B1855-1B75-4FBE-930C-398BA8C253C6}" styleName="テーマ スタイル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34" autoAdjust="0"/>
    <p:restoredTop sz="97436" autoAdjust="0"/>
  </p:normalViewPr>
  <p:slideViewPr>
    <p:cSldViewPr>
      <p:cViewPr>
        <p:scale>
          <a:sx n="150" d="100"/>
          <a:sy n="150" d="100"/>
        </p:scale>
        <p:origin x="-56" y="-7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378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0538"/>
          </a:xfrm>
          <a:prstGeom prst="rect">
            <a:avLst/>
          </a:prstGeom>
        </p:spPr>
        <p:txBody>
          <a:bodyPr vert="horz" lIns="91440" tIns="45720" rIns="91440" bIns="45720" rtlCol="0"/>
          <a:lstStyle>
            <a:lvl1pPr algn="l">
              <a:defRPr sz="1200">
                <a:ea typeface="ＭＳ Ｐゴシック" pitchFamily="50" charset="-128"/>
              </a:defRPr>
            </a:lvl1pPr>
          </a:lstStyle>
          <a:p>
            <a:pPr>
              <a:defRPr/>
            </a:pPr>
            <a:endParaRPr lang="ja-JP" altLang="en-US"/>
          </a:p>
        </p:txBody>
      </p:sp>
      <p:sp>
        <p:nvSpPr>
          <p:cNvPr id="3" name="日付プレースホルダ 2"/>
          <p:cNvSpPr>
            <a:spLocks noGrp="1"/>
          </p:cNvSpPr>
          <p:nvPr>
            <p:ph type="dt" sz="quarter" idx="1"/>
          </p:nvPr>
        </p:nvSpPr>
        <p:spPr>
          <a:xfrm>
            <a:off x="3814763" y="0"/>
            <a:ext cx="2919412" cy="490538"/>
          </a:xfrm>
          <a:prstGeom prst="rect">
            <a:avLst/>
          </a:prstGeom>
        </p:spPr>
        <p:txBody>
          <a:bodyPr vert="horz" lIns="91440" tIns="45720" rIns="91440" bIns="45720" rtlCol="0"/>
          <a:lstStyle>
            <a:lvl1pPr algn="r">
              <a:defRPr sz="1200">
                <a:ea typeface="ＭＳ Ｐゴシック" pitchFamily="50" charset="-128"/>
              </a:defRPr>
            </a:lvl1pPr>
          </a:lstStyle>
          <a:p>
            <a:pPr>
              <a:defRPr/>
            </a:pPr>
            <a:fld id="{0AA14E4A-D519-4207-AB9F-25D9B750305D}" type="datetimeFigureOut">
              <a:rPr lang="ja-JP" altLang="en-US"/>
              <a:pPr>
                <a:defRPr/>
              </a:pPr>
              <a:t>2014/03/12</a:t>
            </a:fld>
            <a:endParaRPr lang="ja-JP" altLang="en-US"/>
          </a:p>
        </p:txBody>
      </p:sp>
      <p:sp>
        <p:nvSpPr>
          <p:cNvPr id="4" name="フッター プレースホルダ 3"/>
          <p:cNvSpPr>
            <a:spLocks noGrp="1"/>
          </p:cNvSpPr>
          <p:nvPr>
            <p:ph type="ftr" sz="quarter" idx="2"/>
          </p:nvPr>
        </p:nvSpPr>
        <p:spPr>
          <a:xfrm>
            <a:off x="0" y="9307513"/>
            <a:ext cx="2919413" cy="490537"/>
          </a:xfrm>
          <a:prstGeom prst="rect">
            <a:avLst/>
          </a:prstGeom>
        </p:spPr>
        <p:txBody>
          <a:bodyPr vert="horz" lIns="91440" tIns="45720" rIns="91440" bIns="45720" rtlCol="0" anchor="b"/>
          <a:lstStyle>
            <a:lvl1pPr algn="l">
              <a:defRPr sz="1200">
                <a:ea typeface="ＭＳ Ｐゴシック" pitchFamily="50" charset="-128"/>
              </a:defRPr>
            </a:lvl1pPr>
          </a:lstStyle>
          <a:p>
            <a:pPr>
              <a:defRPr/>
            </a:pPr>
            <a:endParaRPr lang="ja-JP" altLang="en-US"/>
          </a:p>
        </p:txBody>
      </p:sp>
      <p:sp>
        <p:nvSpPr>
          <p:cNvPr id="5" name="スライド番号プレースホルダ 4"/>
          <p:cNvSpPr>
            <a:spLocks noGrp="1"/>
          </p:cNvSpPr>
          <p:nvPr>
            <p:ph type="sldNum" sz="quarter" idx="3"/>
          </p:nvPr>
        </p:nvSpPr>
        <p:spPr>
          <a:xfrm>
            <a:off x="3814763" y="9307513"/>
            <a:ext cx="2919412" cy="490537"/>
          </a:xfrm>
          <a:prstGeom prst="rect">
            <a:avLst/>
          </a:prstGeom>
        </p:spPr>
        <p:txBody>
          <a:bodyPr vert="horz" lIns="91440" tIns="45720" rIns="91440" bIns="45720" rtlCol="0" anchor="b"/>
          <a:lstStyle>
            <a:lvl1pPr algn="r">
              <a:defRPr sz="1200">
                <a:ea typeface="ＭＳ Ｐゴシック" pitchFamily="50" charset="-128"/>
              </a:defRPr>
            </a:lvl1pPr>
          </a:lstStyle>
          <a:p>
            <a:pPr>
              <a:defRPr/>
            </a:pPr>
            <a:fld id="{9E656511-CDE8-4CA9-BEA6-D2871B19B697}" type="slidenum">
              <a:rPr lang="ja-JP" altLang="en-US"/>
              <a:pPr>
                <a:defRPr/>
              </a:pPr>
              <a:t>‹#›</a:t>
            </a:fld>
            <a:endParaRPr lang="ja-JP" altLang="en-US"/>
          </a:p>
        </p:txBody>
      </p:sp>
    </p:spTree>
    <p:extLst>
      <p:ext uri="{BB962C8B-B14F-4D97-AF65-F5344CB8AC3E}">
        <p14:creationId xmlns:p14="http://schemas.microsoft.com/office/powerpoint/2010/main" val="578478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0538"/>
          </a:xfrm>
          <a:prstGeom prst="rect">
            <a:avLst/>
          </a:prstGeom>
        </p:spPr>
        <p:txBody>
          <a:bodyPr vert="horz" lIns="91440" tIns="45720" rIns="91440" bIns="45720" rtlCol="0"/>
          <a:lstStyle>
            <a:lvl1pPr algn="l">
              <a:defRPr sz="1200">
                <a:ea typeface="ＭＳ Ｐゴシック" charset="-128"/>
              </a:defRPr>
            </a:lvl1pPr>
          </a:lstStyle>
          <a:p>
            <a:pPr>
              <a:defRPr/>
            </a:pPr>
            <a:endParaRPr lang="ja-JP" altLang="en-US"/>
          </a:p>
        </p:txBody>
      </p:sp>
      <p:sp>
        <p:nvSpPr>
          <p:cNvPr id="3" name="日付プレースホルダ 2"/>
          <p:cNvSpPr>
            <a:spLocks noGrp="1"/>
          </p:cNvSpPr>
          <p:nvPr>
            <p:ph type="dt" idx="1"/>
          </p:nvPr>
        </p:nvSpPr>
        <p:spPr>
          <a:xfrm>
            <a:off x="3814763" y="0"/>
            <a:ext cx="2919412" cy="490538"/>
          </a:xfrm>
          <a:prstGeom prst="rect">
            <a:avLst/>
          </a:prstGeom>
        </p:spPr>
        <p:txBody>
          <a:bodyPr vert="horz" lIns="91440" tIns="45720" rIns="91440" bIns="45720" rtlCol="0"/>
          <a:lstStyle>
            <a:lvl1pPr algn="r">
              <a:defRPr sz="1200">
                <a:ea typeface="ＭＳ Ｐゴシック" charset="-128"/>
              </a:defRPr>
            </a:lvl1pPr>
          </a:lstStyle>
          <a:p>
            <a:pPr>
              <a:defRPr/>
            </a:pPr>
            <a:fld id="{3B6DFC2A-5616-47D2-9589-8F842B3FCC91}" type="datetimeFigureOut">
              <a:rPr lang="ja-JP" altLang="en-US"/>
              <a:pPr>
                <a:defRPr/>
              </a:pPr>
              <a:t>2014/03/12</a:t>
            </a:fld>
            <a:endParaRPr lang="ja-JP" altLang="en-US"/>
          </a:p>
        </p:txBody>
      </p:sp>
      <p:sp>
        <p:nvSpPr>
          <p:cNvPr id="4" name="スライド イメージ プレースホルダ 3"/>
          <p:cNvSpPr>
            <a:spLocks noGrp="1" noRot="1" noChangeAspect="1"/>
          </p:cNvSpPr>
          <p:nvPr>
            <p:ph type="sldImg" idx="2"/>
          </p:nvPr>
        </p:nvSpPr>
        <p:spPr>
          <a:xfrm>
            <a:off x="919163" y="735013"/>
            <a:ext cx="4897437" cy="3675062"/>
          </a:xfrm>
          <a:prstGeom prst="rect">
            <a:avLst/>
          </a:prstGeom>
          <a:noFill/>
          <a:ln w="12700">
            <a:solidFill>
              <a:prstClr val="black"/>
            </a:solidFill>
          </a:ln>
        </p:spPr>
        <p:txBody>
          <a:bodyPr vert="horz" lIns="91440" tIns="45720" rIns="91440" bIns="45720" rtlCol="0" anchor="ctr"/>
          <a:lstStyle/>
          <a:p>
            <a:pPr lvl="0"/>
            <a:endParaRPr lang="ja-JP" altLang="en-US" noProof="0" smtClean="0"/>
          </a:p>
        </p:txBody>
      </p:sp>
      <p:sp>
        <p:nvSpPr>
          <p:cNvPr id="5" name="ノート プレースホルダ 4"/>
          <p:cNvSpPr>
            <a:spLocks noGrp="1"/>
          </p:cNvSpPr>
          <p:nvPr>
            <p:ph type="body" sz="quarter" idx="3"/>
          </p:nvPr>
        </p:nvSpPr>
        <p:spPr>
          <a:xfrm>
            <a:off x="673100" y="4654550"/>
            <a:ext cx="5389563" cy="4410075"/>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0" y="9307513"/>
            <a:ext cx="2919413" cy="490537"/>
          </a:xfrm>
          <a:prstGeom prst="rect">
            <a:avLst/>
          </a:prstGeom>
        </p:spPr>
        <p:txBody>
          <a:bodyPr vert="horz" lIns="91440" tIns="45720" rIns="91440" bIns="45720" rtlCol="0" anchor="b"/>
          <a:lstStyle>
            <a:lvl1pPr algn="l">
              <a:defRPr sz="1200">
                <a:ea typeface="ＭＳ Ｐゴシック"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14763" y="9307513"/>
            <a:ext cx="2919412" cy="490537"/>
          </a:xfrm>
          <a:prstGeom prst="rect">
            <a:avLst/>
          </a:prstGeom>
        </p:spPr>
        <p:txBody>
          <a:bodyPr vert="horz" lIns="91440" tIns="45720" rIns="91440" bIns="45720" rtlCol="0" anchor="b"/>
          <a:lstStyle>
            <a:lvl1pPr algn="r">
              <a:defRPr sz="1200">
                <a:ea typeface="ＭＳ Ｐゴシック" charset="-128"/>
              </a:defRPr>
            </a:lvl1pPr>
          </a:lstStyle>
          <a:p>
            <a:pPr>
              <a:defRPr/>
            </a:pPr>
            <a:fld id="{176AC7E5-8118-4582-812F-16B79581149B}" type="slidenum">
              <a:rPr lang="ja-JP" altLang="en-US"/>
              <a:pPr>
                <a:defRPr/>
              </a:pPr>
              <a:t>‹#›</a:t>
            </a:fld>
            <a:endParaRPr lang="ja-JP" altLang="en-US"/>
          </a:p>
        </p:txBody>
      </p:sp>
    </p:spTree>
    <p:extLst>
      <p:ext uri="{BB962C8B-B14F-4D97-AF65-F5344CB8AC3E}">
        <p14:creationId xmlns:p14="http://schemas.microsoft.com/office/powerpoint/2010/main" val="7253713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6042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90B18D3F-269F-4971-BC47-6C75E5AA44F3}" type="slidenum">
              <a:rPr lang="ja-JP" altLang="en-US" smtClean="0"/>
              <a:pPr eaLnBrk="1" hangingPunct="1"/>
              <a:t>1</a:t>
            </a:fld>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スライド イメージ プレースホルダ 1"/>
          <p:cNvSpPr>
            <a:spLocks noGrp="1" noRot="1" noChangeAspect="1" noTextEdit="1"/>
          </p:cNvSpPr>
          <p:nvPr>
            <p:ph type="sldImg"/>
          </p:nvPr>
        </p:nvSpPr>
        <p:spPr>
          <a:ln/>
        </p:spPr>
      </p:sp>
      <p:sp>
        <p:nvSpPr>
          <p:cNvPr id="17410" name="ノート プレースホルダ 2"/>
          <p:cNvSpPr>
            <a:spLocks noGrp="1"/>
          </p:cNvSpPr>
          <p:nvPr>
            <p:ph type="body" idx="1"/>
          </p:nvPr>
        </p:nvSpPr>
        <p:spPr>
          <a:noFill/>
          <a:extLst>
            <a:ext uri="{FAA26D3D-D897-4be2-8F04-BA451C77F1D7}">
              <ma14:placeholderFlag xmlns:ma14="http://schemas.microsoft.com/office/mac/drawingml/2011/main" val="1"/>
            </a:ext>
          </a:extLst>
        </p:spPr>
        <p:txBody>
          <a:bodyPr/>
          <a:lstStyle/>
          <a:p>
            <a:endParaRPr lang="ja-JP" altLang="en-US">
              <a:ea typeface="ＭＳ Ｐ明朝" charset="0"/>
            </a:endParaRPr>
          </a:p>
        </p:txBody>
      </p:sp>
      <p:sp>
        <p:nvSpPr>
          <p:cNvPr id="17411" name="スライド番号プレースホルダ 3"/>
          <p:cNvSpPr>
            <a:spLocks noGrp="1"/>
          </p:cNvSpPr>
          <p:nvPr>
            <p:ph type="sldNum" sz="quarter" idx="5"/>
          </p:nvPr>
        </p:nvSpPr>
        <p:spPr>
          <a:noFill/>
        </p:spPr>
        <p:txBody>
          <a:bodyPr/>
          <a:lstStyle>
            <a:lvl1pPr defTabSz="920604">
              <a:spcBef>
                <a:spcPct val="20000"/>
              </a:spcBef>
              <a:defRPr kumimoji="1" sz="1200">
                <a:solidFill>
                  <a:srgbClr val="484848"/>
                </a:solidFill>
                <a:latin typeface="Arial" charset="0"/>
                <a:ea typeface="HG丸ｺﾞｼｯｸM-PRO" charset="0"/>
                <a:cs typeface="HG丸ｺﾞｼｯｸM-PRO" charset="0"/>
              </a:defRPr>
            </a:lvl1pPr>
            <a:lvl2pPr marL="742832" indent="-285705" defTabSz="920604">
              <a:spcBef>
                <a:spcPct val="20000"/>
              </a:spcBef>
              <a:defRPr kumimoji="1" sz="1200">
                <a:solidFill>
                  <a:srgbClr val="484848"/>
                </a:solidFill>
                <a:latin typeface="Arial" charset="0"/>
                <a:ea typeface="HG丸ｺﾞｼｯｸM-PRO" charset="0"/>
                <a:cs typeface="HG丸ｺﾞｼｯｸM-PRO" charset="0"/>
              </a:defRPr>
            </a:lvl2pPr>
            <a:lvl3pPr marL="1142818" indent="-228564" defTabSz="920604">
              <a:spcBef>
                <a:spcPct val="20000"/>
              </a:spcBef>
              <a:defRPr kumimoji="1" sz="1200">
                <a:solidFill>
                  <a:srgbClr val="484848"/>
                </a:solidFill>
                <a:latin typeface="Arial" charset="0"/>
                <a:ea typeface="HG丸ｺﾞｼｯｸM-PRO" charset="0"/>
                <a:cs typeface="HG丸ｺﾞｼｯｸM-PRO" charset="0"/>
              </a:defRPr>
            </a:lvl3pPr>
            <a:lvl4pPr marL="1599945" indent="-228564" defTabSz="920604">
              <a:spcBef>
                <a:spcPct val="20000"/>
              </a:spcBef>
              <a:defRPr kumimoji="1" sz="1200">
                <a:solidFill>
                  <a:srgbClr val="484848"/>
                </a:solidFill>
                <a:latin typeface="Arial" charset="0"/>
                <a:ea typeface="HG丸ｺﾞｼｯｸM-PRO" charset="0"/>
                <a:cs typeface="HG丸ｺﾞｼｯｸM-PRO" charset="0"/>
              </a:defRPr>
            </a:lvl4pPr>
            <a:lvl5pPr marL="2057074" indent="-228564" defTabSz="920604">
              <a:spcBef>
                <a:spcPct val="20000"/>
              </a:spcBef>
              <a:defRPr kumimoji="1" sz="1200">
                <a:solidFill>
                  <a:srgbClr val="484848"/>
                </a:solidFill>
                <a:latin typeface="Arial" charset="0"/>
                <a:ea typeface="HG丸ｺﾞｼｯｸM-PRO" charset="0"/>
                <a:cs typeface="HG丸ｺﾞｼｯｸM-PRO" charset="0"/>
              </a:defRPr>
            </a:lvl5pPr>
            <a:lvl6pPr marL="2514201" indent="-228564" defTabSz="920604"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328" indent="-228564" defTabSz="920604"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8456" indent="-228564" defTabSz="920604"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5583" indent="-228564" defTabSz="920604"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pPr>
              <a:spcBef>
                <a:spcPct val="0"/>
              </a:spcBef>
            </a:pPr>
            <a:fld id="{DB93163B-B26A-8A4F-88A6-0F7E6BD1FF5F}" type="slidenum">
              <a:rPr kumimoji="0" lang="ja-JP" altLang="en-US" sz="1300">
                <a:solidFill>
                  <a:schemeClr val="tx1"/>
                </a:solidFill>
                <a:ea typeface="ＭＳ Ｐゴシック" charset="0"/>
                <a:cs typeface="ＭＳ Ｐゴシック" charset="0"/>
              </a:rPr>
              <a:pPr>
                <a:spcBef>
                  <a:spcPct val="0"/>
                </a:spcBef>
              </a:pPr>
              <a:t>8</a:t>
            </a:fld>
            <a:endParaRPr kumimoji="0" lang="en-US" altLang="ja-JP" sz="1300">
              <a:solidFill>
                <a:schemeClr val="tx1"/>
              </a:solidFill>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スライド イメージ プレースホルダ 1"/>
          <p:cNvSpPr>
            <a:spLocks noGrp="1" noRot="1" noChangeAspect="1" noTextEdit="1"/>
          </p:cNvSpPr>
          <p:nvPr>
            <p:ph type="sldImg"/>
          </p:nvPr>
        </p:nvSpPr>
        <p:spPr>
          <a:ln/>
        </p:spPr>
      </p:sp>
      <p:sp>
        <p:nvSpPr>
          <p:cNvPr id="46082"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t>まず概念について。こちらのアメーバのような図ですが、実際のビジネスで発生する情報は想定外の事も含め、不定形であることを表しています。</a:t>
            </a:r>
            <a:endParaRPr lang="en-US" altLang="ja-JP" smtClean="0"/>
          </a:p>
          <a:p>
            <a:r>
              <a:rPr lang="ja-JP" altLang="en-US" smtClean="0"/>
              <a:t>情報は生もので、日々形を変えていきます。ある時はこの情報が欲しい、ある人はこのデータが知りたいなど、その時その人その状況で</a:t>
            </a:r>
            <a:endParaRPr lang="en-US" altLang="ja-JP" smtClean="0"/>
          </a:p>
          <a:p>
            <a:r>
              <a:rPr lang="ja-JP" altLang="en-US" smtClean="0"/>
              <a:t>必要な情報は異なり、必然的に不定形となります。</a:t>
            </a:r>
          </a:p>
        </p:txBody>
      </p:sp>
      <p:sp>
        <p:nvSpPr>
          <p:cNvPr id="46083"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kumimoji="1" sz="2400">
                <a:solidFill>
                  <a:schemeClr val="tx1"/>
                </a:solidFill>
                <a:latin typeface="Arial Black" pitchFamily="34" charset="0"/>
                <a:ea typeface="HGP創英角ｺﾞｼｯｸUB" pitchFamily="50" charset="-128"/>
              </a:defRPr>
            </a:lvl1pPr>
            <a:lvl2pPr marL="742950" indent="-285750" defTabSz="911225">
              <a:defRPr kumimoji="1" sz="2400">
                <a:solidFill>
                  <a:schemeClr val="tx1"/>
                </a:solidFill>
                <a:latin typeface="Arial Black" pitchFamily="34" charset="0"/>
                <a:ea typeface="HGP創英角ｺﾞｼｯｸUB" pitchFamily="50" charset="-128"/>
              </a:defRPr>
            </a:lvl2pPr>
            <a:lvl3pPr marL="1143000" indent="-228600" defTabSz="911225">
              <a:defRPr kumimoji="1" sz="2400">
                <a:solidFill>
                  <a:schemeClr val="tx1"/>
                </a:solidFill>
                <a:latin typeface="Arial Black" pitchFamily="34" charset="0"/>
                <a:ea typeface="HGP創英角ｺﾞｼｯｸUB" pitchFamily="50" charset="-128"/>
              </a:defRPr>
            </a:lvl3pPr>
            <a:lvl4pPr marL="1600200" indent="-228600" defTabSz="911225">
              <a:defRPr kumimoji="1" sz="2400">
                <a:solidFill>
                  <a:schemeClr val="tx1"/>
                </a:solidFill>
                <a:latin typeface="Arial Black" pitchFamily="34" charset="0"/>
                <a:ea typeface="HGP創英角ｺﾞｼｯｸUB" pitchFamily="50" charset="-128"/>
              </a:defRPr>
            </a:lvl4pPr>
            <a:lvl5pPr marL="2057400" indent="-228600" defTabSz="911225">
              <a:defRPr kumimoji="1" sz="2400">
                <a:solidFill>
                  <a:schemeClr val="tx1"/>
                </a:solidFill>
                <a:latin typeface="Arial Black" pitchFamily="34" charset="0"/>
                <a:ea typeface="HGP創英角ｺﾞｼｯｸUB" pitchFamily="50" charset="-128"/>
              </a:defRPr>
            </a:lvl5pPr>
            <a:lvl6pPr marL="2514600" indent="-228600" defTabSz="911225" fontAlgn="base">
              <a:spcBef>
                <a:spcPct val="0"/>
              </a:spcBef>
              <a:spcAft>
                <a:spcPct val="0"/>
              </a:spcAft>
              <a:defRPr kumimoji="1" sz="2400">
                <a:solidFill>
                  <a:schemeClr val="tx1"/>
                </a:solidFill>
                <a:latin typeface="Arial Black" pitchFamily="34" charset="0"/>
                <a:ea typeface="HGP創英角ｺﾞｼｯｸUB" pitchFamily="50" charset="-128"/>
              </a:defRPr>
            </a:lvl6pPr>
            <a:lvl7pPr marL="2971800" indent="-228600" defTabSz="911225" fontAlgn="base">
              <a:spcBef>
                <a:spcPct val="0"/>
              </a:spcBef>
              <a:spcAft>
                <a:spcPct val="0"/>
              </a:spcAft>
              <a:defRPr kumimoji="1" sz="2400">
                <a:solidFill>
                  <a:schemeClr val="tx1"/>
                </a:solidFill>
                <a:latin typeface="Arial Black" pitchFamily="34" charset="0"/>
                <a:ea typeface="HGP創英角ｺﾞｼｯｸUB" pitchFamily="50" charset="-128"/>
              </a:defRPr>
            </a:lvl7pPr>
            <a:lvl8pPr marL="3429000" indent="-228600" defTabSz="911225" fontAlgn="base">
              <a:spcBef>
                <a:spcPct val="0"/>
              </a:spcBef>
              <a:spcAft>
                <a:spcPct val="0"/>
              </a:spcAft>
              <a:defRPr kumimoji="1" sz="2400">
                <a:solidFill>
                  <a:schemeClr val="tx1"/>
                </a:solidFill>
                <a:latin typeface="Arial Black" pitchFamily="34" charset="0"/>
                <a:ea typeface="HGP創英角ｺﾞｼｯｸUB" pitchFamily="50" charset="-128"/>
              </a:defRPr>
            </a:lvl8pPr>
            <a:lvl9pPr marL="3886200" indent="-228600" defTabSz="911225" fontAlgn="base">
              <a:spcBef>
                <a:spcPct val="0"/>
              </a:spcBef>
              <a:spcAft>
                <a:spcPct val="0"/>
              </a:spcAft>
              <a:defRPr kumimoji="1" sz="2400">
                <a:solidFill>
                  <a:schemeClr val="tx1"/>
                </a:solidFill>
                <a:latin typeface="Arial Black" pitchFamily="34" charset="0"/>
                <a:ea typeface="HGP創英角ｺﾞｼｯｸUB" pitchFamily="50" charset="-128"/>
              </a:defRPr>
            </a:lvl9pPr>
          </a:lstStyle>
          <a:p>
            <a:fld id="{2EEE6A7A-466C-40CB-BBBB-BAA025B68CFB}" type="slidenum">
              <a:rPr lang="en-US" altLang="ja-JP" sz="1300">
                <a:solidFill>
                  <a:schemeClr val="bg1"/>
                </a:solidFill>
                <a:latin typeface="Arial" pitchFamily="34" charset="0"/>
              </a:rPr>
              <a:pPr/>
              <a:t>25</a:t>
            </a:fld>
            <a:endParaRPr lang="en-US" altLang="ja-JP" sz="1300">
              <a:solidFill>
                <a:schemeClr val="bg1"/>
              </a:solidFill>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スライド イメージ プレースホルダ 1"/>
          <p:cNvSpPr>
            <a:spLocks noGrp="1" noRot="1" noChangeAspect="1" noTextEdit="1"/>
          </p:cNvSpPr>
          <p:nvPr>
            <p:ph type="sldImg"/>
          </p:nvPr>
        </p:nvSpPr>
        <p:spPr>
          <a:ln/>
        </p:spPr>
      </p:sp>
      <p:sp>
        <p:nvSpPr>
          <p:cNvPr id="48130"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t>この不定形な情報のうち、一部分だけを管理するために登場したのが</a:t>
            </a:r>
            <a:r>
              <a:rPr lang="en-US" altLang="ja-JP" dirty="0" smtClean="0"/>
              <a:t>RDB</a:t>
            </a:r>
            <a:r>
              <a:rPr lang="ja-JP" altLang="en-US" dirty="0" smtClean="0"/>
              <a:t>です。</a:t>
            </a:r>
            <a:r>
              <a:rPr lang="en-US" altLang="ja-JP" dirty="0" smtClean="0"/>
              <a:t/>
            </a:r>
            <a:br>
              <a:rPr lang="en-US" altLang="ja-JP" dirty="0" smtClean="0"/>
            </a:br>
            <a:r>
              <a:rPr lang="ja-JP" altLang="en-US" dirty="0" smtClean="0"/>
              <a:t>基本的に</a:t>
            </a:r>
            <a:r>
              <a:rPr lang="en-US" altLang="ja-JP" dirty="0" smtClean="0"/>
              <a:t>RDB</a:t>
            </a:r>
            <a:r>
              <a:rPr lang="ja-JP" altLang="en-US" dirty="0" smtClean="0"/>
              <a:t>は、演算処理やトランザクション処理を高速に行うためのデータベース管理システムですが、全てのデータを対象にするわけではなく、データの一部を「正規化」という処理により切り出し、残りのデータは捨て去る、といった考え方です。</a:t>
            </a:r>
            <a:r>
              <a:rPr lang="en-US" altLang="ja-JP" dirty="0" smtClean="0"/>
              <a:t/>
            </a:r>
            <a:br>
              <a:rPr lang="en-US" altLang="ja-JP" dirty="0" smtClean="0"/>
            </a:br>
            <a:r>
              <a:rPr lang="ja-JP" altLang="en-US" dirty="0" smtClean="0"/>
              <a:t>従って、正規化の対象から外れる、基幹システムで管理しないような情報、例えばナレッジ情報、ドキュメント情報、コンテンツ情報などに代表される現場で必要とされる様々なデータを</a:t>
            </a:r>
            <a:r>
              <a:rPr lang="en-US" altLang="ja-JP" dirty="0" smtClean="0"/>
              <a:t>RDB</a:t>
            </a:r>
            <a:r>
              <a:rPr lang="ja-JP" altLang="en-US" dirty="0" smtClean="0"/>
              <a:t>で管理することは基本的に向いていないといえます。</a:t>
            </a:r>
            <a:endParaRPr lang="en-US" altLang="ja-JP" dirty="0" smtClean="0"/>
          </a:p>
        </p:txBody>
      </p:sp>
      <p:sp>
        <p:nvSpPr>
          <p:cNvPr id="48131"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kumimoji="1" sz="2400">
                <a:solidFill>
                  <a:schemeClr val="tx1"/>
                </a:solidFill>
                <a:latin typeface="Arial Black" pitchFamily="34" charset="0"/>
                <a:ea typeface="HGP創英角ｺﾞｼｯｸUB" pitchFamily="50" charset="-128"/>
              </a:defRPr>
            </a:lvl1pPr>
            <a:lvl2pPr marL="742950" indent="-285750" defTabSz="911225">
              <a:defRPr kumimoji="1" sz="2400">
                <a:solidFill>
                  <a:schemeClr val="tx1"/>
                </a:solidFill>
                <a:latin typeface="Arial Black" pitchFamily="34" charset="0"/>
                <a:ea typeface="HGP創英角ｺﾞｼｯｸUB" pitchFamily="50" charset="-128"/>
              </a:defRPr>
            </a:lvl2pPr>
            <a:lvl3pPr marL="1143000" indent="-228600" defTabSz="911225">
              <a:defRPr kumimoji="1" sz="2400">
                <a:solidFill>
                  <a:schemeClr val="tx1"/>
                </a:solidFill>
                <a:latin typeface="Arial Black" pitchFamily="34" charset="0"/>
                <a:ea typeface="HGP創英角ｺﾞｼｯｸUB" pitchFamily="50" charset="-128"/>
              </a:defRPr>
            </a:lvl3pPr>
            <a:lvl4pPr marL="1600200" indent="-228600" defTabSz="911225">
              <a:defRPr kumimoji="1" sz="2400">
                <a:solidFill>
                  <a:schemeClr val="tx1"/>
                </a:solidFill>
                <a:latin typeface="Arial Black" pitchFamily="34" charset="0"/>
                <a:ea typeface="HGP創英角ｺﾞｼｯｸUB" pitchFamily="50" charset="-128"/>
              </a:defRPr>
            </a:lvl4pPr>
            <a:lvl5pPr marL="2057400" indent="-228600" defTabSz="911225">
              <a:defRPr kumimoji="1" sz="2400">
                <a:solidFill>
                  <a:schemeClr val="tx1"/>
                </a:solidFill>
                <a:latin typeface="Arial Black" pitchFamily="34" charset="0"/>
                <a:ea typeface="HGP創英角ｺﾞｼｯｸUB" pitchFamily="50" charset="-128"/>
              </a:defRPr>
            </a:lvl5pPr>
            <a:lvl6pPr marL="2514600" indent="-228600" defTabSz="911225" fontAlgn="base">
              <a:spcBef>
                <a:spcPct val="0"/>
              </a:spcBef>
              <a:spcAft>
                <a:spcPct val="0"/>
              </a:spcAft>
              <a:defRPr kumimoji="1" sz="2400">
                <a:solidFill>
                  <a:schemeClr val="tx1"/>
                </a:solidFill>
                <a:latin typeface="Arial Black" pitchFamily="34" charset="0"/>
                <a:ea typeface="HGP創英角ｺﾞｼｯｸUB" pitchFamily="50" charset="-128"/>
              </a:defRPr>
            </a:lvl6pPr>
            <a:lvl7pPr marL="2971800" indent="-228600" defTabSz="911225" fontAlgn="base">
              <a:spcBef>
                <a:spcPct val="0"/>
              </a:spcBef>
              <a:spcAft>
                <a:spcPct val="0"/>
              </a:spcAft>
              <a:defRPr kumimoji="1" sz="2400">
                <a:solidFill>
                  <a:schemeClr val="tx1"/>
                </a:solidFill>
                <a:latin typeface="Arial Black" pitchFamily="34" charset="0"/>
                <a:ea typeface="HGP創英角ｺﾞｼｯｸUB" pitchFamily="50" charset="-128"/>
              </a:defRPr>
            </a:lvl7pPr>
            <a:lvl8pPr marL="3429000" indent="-228600" defTabSz="911225" fontAlgn="base">
              <a:spcBef>
                <a:spcPct val="0"/>
              </a:spcBef>
              <a:spcAft>
                <a:spcPct val="0"/>
              </a:spcAft>
              <a:defRPr kumimoji="1" sz="2400">
                <a:solidFill>
                  <a:schemeClr val="tx1"/>
                </a:solidFill>
                <a:latin typeface="Arial Black" pitchFamily="34" charset="0"/>
                <a:ea typeface="HGP創英角ｺﾞｼｯｸUB" pitchFamily="50" charset="-128"/>
              </a:defRPr>
            </a:lvl8pPr>
            <a:lvl9pPr marL="3886200" indent="-228600" defTabSz="911225" fontAlgn="base">
              <a:spcBef>
                <a:spcPct val="0"/>
              </a:spcBef>
              <a:spcAft>
                <a:spcPct val="0"/>
              </a:spcAft>
              <a:defRPr kumimoji="1" sz="2400">
                <a:solidFill>
                  <a:schemeClr val="tx1"/>
                </a:solidFill>
                <a:latin typeface="Arial Black" pitchFamily="34" charset="0"/>
                <a:ea typeface="HGP創英角ｺﾞｼｯｸUB" pitchFamily="50" charset="-128"/>
              </a:defRPr>
            </a:lvl9pPr>
          </a:lstStyle>
          <a:p>
            <a:fld id="{669E3FE1-B562-44F7-8B31-742758953122}" type="slidenum">
              <a:rPr lang="en-US" altLang="ja-JP" sz="1300">
                <a:solidFill>
                  <a:schemeClr val="bg1"/>
                </a:solidFill>
                <a:latin typeface="Arial" pitchFamily="34" charset="0"/>
              </a:rPr>
              <a:pPr/>
              <a:t>26</a:t>
            </a:fld>
            <a:endParaRPr lang="en-US" altLang="ja-JP" sz="1300">
              <a:solidFill>
                <a:schemeClr val="bg1"/>
              </a:solidFill>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スライド イメージ プレースホルダ 1"/>
          <p:cNvSpPr>
            <a:spLocks noGrp="1" noRot="1" noChangeAspect="1" noTextEdit="1"/>
          </p:cNvSpPr>
          <p:nvPr>
            <p:ph type="sldImg"/>
          </p:nvPr>
        </p:nvSpPr>
        <p:spPr>
          <a:ln/>
        </p:spPr>
      </p:sp>
      <p:sp>
        <p:nvSpPr>
          <p:cNvPr id="50178"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t>では実際のビジネスで発生する不定形の情報をどのように管理すると最適なのでしょうか。</a:t>
            </a:r>
            <a:endParaRPr lang="en-US" altLang="ja-JP" smtClean="0"/>
          </a:p>
          <a:p>
            <a:endParaRPr lang="en-US" altLang="ja-JP" smtClean="0"/>
          </a:p>
          <a:p>
            <a:r>
              <a:rPr lang="ja-JP" altLang="en-US" smtClean="0"/>
              <a:t>トランザクション処理や演算処理が必要な部分、いわゆる基幹システムは、やはり「正規化」して</a:t>
            </a:r>
            <a:r>
              <a:rPr lang="en-US" altLang="ja-JP" smtClean="0"/>
              <a:t>RDB</a:t>
            </a:r>
            <a:r>
              <a:rPr lang="ja-JP" altLang="en-US" smtClean="0"/>
              <a:t>で管理する事が適しています。</a:t>
            </a:r>
            <a:endParaRPr lang="en-US" altLang="ja-JP" smtClean="0"/>
          </a:p>
          <a:p>
            <a:r>
              <a:rPr lang="ja-JP" altLang="en-US" smtClean="0"/>
              <a:t>そして、その周辺部分、例えばナレッジ情報やドキュメント情報、コンテンツ情報などの現場で用いられる情報は</a:t>
            </a:r>
            <a:r>
              <a:rPr lang="en-US" altLang="ja-JP" smtClean="0"/>
              <a:t>XMLDB</a:t>
            </a:r>
            <a:r>
              <a:rPr lang="ja-JP" altLang="en-US" smtClean="0"/>
              <a:t>で管理する方が適しています。</a:t>
            </a:r>
            <a:r>
              <a:rPr lang="en-US" altLang="ja-JP" smtClean="0"/>
              <a:t/>
            </a:r>
            <a:br>
              <a:rPr lang="en-US" altLang="ja-JP" smtClean="0"/>
            </a:br>
            <a:endParaRPr lang="en-US" altLang="ja-JP" smtClean="0"/>
          </a:p>
          <a:p>
            <a:r>
              <a:rPr lang="ja-JP" altLang="en-US" smtClean="0"/>
              <a:t>現在、基幹システムはかなりの割合で普及しています。それは、ＲＤＢの考え方が、限られたハードスペックでもＩＴを業務に用いることを目指す、という考え方とマッチしていたからです。</a:t>
            </a:r>
            <a:endParaRPr lang="en-US" altLang="ja-JP" smtClean="0"/>
          </a:p>
          <a:p>
            <a:endParaRPr lang="en-US" altLang="ja-JP" smtClean="0"/>
          </a:p>
          <a:p>
            <a:r>
              <a:rPr lang="ja-JP" altLang="en-US" smtClean="0"/>
              <a:t>昨今はハードスペックも向上してきました。従来はＩＴ化が困難であった領域でも、ＸＭＬＤＢを用いて情報化投資を行い、業務の効率化を図ることが現実的になってきました。次にそういったお話を、ＸＭＬ自体のトレンドも交えてお話してみたいと思います。</a:t>
            </a:r>
            <a:endParaRPr lang="en-US" altLang="ja-JP" smtClean="0"/>
          </a:p>
        </p:txBody>
      </p:sp>
      <p:sp>
        <p:nvSpPr>
          <p:cNvPr id="50179"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kumimoji="1" sz="2400">
                <a:solidFill>
                  <a:schemeClr val="tx1"/>
                </a:solidFill>
                <a:latin typeface="Arial Black" pitchFamily="34" charset="0"/>
                <a:ea typeface="HGP創英角ｺﾞｼｯｸUB" pitchFamily="50" charset="-128"/>
              </a:defRPr>
            </a:lvl1pPr>
            <a:lvl2pPr marL="742950" indent="-285750" defTabSz="911225">
              <a:defRPr kumimoji="1" sz="2400">
                <a:solidFill>
                  <a:schemeClr val="tx1"/>
                </a:solidFill>
                <a:latin typeface="Arial Black" pitchFamily="34" charset="0"/>
                <a:ea typeface="HGP創英角ｺﾞｼｯｸUB" pitchFamily="50" charset="-128"/>
              </a:defRPr>
            </a:lvl2pPr>
            <a:lvl3pPr marL="1143000" indent="-228600" defTabSz="911225">
              <a:defRPr kumimoji="1" sz="2400">
                <a:solidFill>
                  <a:schemeClr val="tx1"/>
                </a:solidFill>
                <a:latin typeface="Arial Black" pitchFamily="34" charset="0"/>
                <a:ea typeface="HGP創英角ｺﾞｼｯｸUB" pitchFamily="50" charset="-128"/>
              </a:defRPr>
            </a:lvl3pPr>
            <a:lvl4pPr marL="1600200" indent="-228600" defTabSz="911225">
              <a:defRPr kumimoji="1" sz="2400">
                <a:solidFill>
                  <a:schemeClr val="tx1"/>
                </a:solidFill>
                <a:latin typeface="Arial Black" pitchFamily="34" charset="0"/>
                <a:ea typeface="HGP創英角ｺﾞｼｯｸUB" pitchFamily="50" charset="-128"/>
              </a:defRPr>
            </a:lvl4pPr>
            <a:lvl5pPr marL="2057400" indent="-228600" defTabSz="911225">
              <a:defRPr kumimoji="1" sz="2400">
                <a:solidFill>
                  <a:schemeClr val="tx1"/>
                </a:solidFill>
                <a:latin typeface="Arial Black" pitchFamily="34" charset="0"/>
                <a:ea typeface="HGP創英角ｺﾞｼｯｸUB" pitchFamily="50" charset="-128"/>
              </a:defRPr>
            </a:lvl5pPr>
            <a:lvl6pPr marL="2514600" indent="-228600" defTabSz="911225" fontAlgn="base">
              <a:spcBef>
                <a:spcPct val="0"/>
              </a:spcBef>
              <a:spcAft>
                <a:spcPct val="0"/>
              </a:spcAft>
              <a:defRPr kumimoji="1" sz="2400">
                <a:solidFill>
                  <a:schemeClr val="tx1"/>
                </a:solidFill>
                <a:latin typeface="Arial Black" pitchFamily="34" charset="0"/>
                <a:ea typeface="HGP創英角ｺﾞｼｯｸUB" pitchFamily="50" charset="-128"/>
              </a:defRPr>
            </a:lvl6pPr>
            <a:lvl7pPr marL="2971800" indent="-228600" defTabSz="911225" fontAlgn="base">
              <a:spcBef>
                <a:spcPct val="0"/>
              </a:spcBef>
              <a:spcAft>
                <a:spcPct val="0"/>
              </a:spcAft>
              <a:defRPr kumimoji="1" sz="2400">
                <a:solidFill>
                  <a:schemeClr val="tx1"/>
                </a:solidFill>
                <a:latin typeface="Arial Black" pitchFamily="34" charset="0"/>
                <a:ea typeface="HGP創英角ｺﾞｼｯｸUB" pitchFamily="50" charset="-128"/>
              </a:defRPr>
            </a:lvl7pPr>
            <a:lvl8pPr marL="3429000" indent="-228600" defTabSz="911225" fontAlgn="base">
              <a:spcBef>
                <a:spcPct val="0"/>
              </a:spcBef>
              <a:spcAft>
                <a:spcPct val="0"/>
              </a:spcAft>
              <a:defRPr kumimoji="1" sz="2400">
                <a:solidFill>
                  <a:schemeClr val="tx1"/>
                </a:solidFill>
                <a:latin typeface="Arial Black" pitchFamily="34" charset="0"/>
                <a:ea typeface="HGP創英角ｺﾞｼｯｸUB" pitchFamily="50" charset="-128"/>
              </a:defRPr>
            </a:lvl8pPr>
            <a:lvl9pPr marL="3886200" indent="-228600" defTabSz="911225" fontAlgn="base">
              <a:spcBef>
                <a:spcPct val="0"/>
              </a:spcBef>
              <a:spcAft>
                <a:spcPct val="0"/>
              </a:spcAft>
              <a:defRPr kumimoji="1" sz="2400">
                <a:solidFill>
                  <a:schemeClr val="tx1"/>
                </a:solidFill>
                <a:latin typeface="Arial Black" pitchFamily="34" charset="0"/>
                <a:ea typeface="HGP創英角ｺﾞｼｯｸUB" pitchFamily="50" charset="-128"/>
              </a:defRPr>
            </a:lvl9pPr>
          </a:lstStyle>
          <a:p>
            <a:fld id="{1F6BC63D-43DC-4E72-80B8-824C0370D8A5}" type="slidenum">
              <a:rPr lang="en-US" altLang="ja-JP" sz="1300">
                <a:solidFill>
                  <a:schemeClr val="bg1"/>
                </a:solidFill>
                <a:latin typeface="Arial" pitchFamily="34" charset="0"/>
              </a:rPr>
              <a:pPr/>
              <a:t>27</a:t>
            </a:fld>
            <a:endParaRPr lang="en-US" altLang="ja-JP" sz="1300">
              <a:solidFill>
                <a:schemeClr val="bg1"/>
              </a:solidFill>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正方形/長方形 1"/>
          <p:cNvSpPr/>
          <p:nvPr userDrawn="1"/>
        </p:nvSpPr>
        <p:spPr bwMode="auto">
          <a:xfrm>
            <a:off x="755576" y="717472"/>
            <a:ext cx="7632848" cy="5400600"/>
          </a:xfrm>
          <a:prstGeom prst="rect">
            <a:avLst/>
          </a:prstGeom>
          <a:solidFill>
            <a:schemeClr val="accent4">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0" name="Text Box 13"/>
          <p:cNvSpPr txBox="1">
            <a:spLocks noChangeArrowheads="1"/>
          </p:cNvSpPr>
          <p:nvPr/>
        </p:nvSpPr>
        <p:spPr bwMode="auto">
          <a:xfrm>
            <a:off x="6588224" y="-1"/>
            <a:ext cx="25557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en-US" altLang="ja-JP" sz="1200" baseline="0" dirty="0" smtClean="0">
                <a:latin typeface="+mn-lt"/>
                <a:ea typeface="+mn-ea"/>
              </a:rPr>
              <a:t>IT</a:t>
            </a:r>
            <a:r>
              <a:rPr lang="ja-JP" altLang="en-US" sz="1200" baseline="0" dirty="0" smtClean="0">
                <a:latin typeface="+mn-lt"/>
                <a:ea typeface="+mn-ea"/>
              </a:rPr>
              <a:t>ソリューション塾　講義資料</a:t>
            </a:r>
          </a:p>
        </p:txBody>
      </p:sp>
      <p:sp>
        <p:nvSpPr>
          <p:cNvPr id="13" name="Line 17"/>
          <p:cNvSpPr>
            <a:spLocks noChangeShapeType="1"/>
          </p:cNvSpPr>
          <p:nvPr/>
        </p:nvSpPr>
        <p:spPr bwMode="auto">
          <a:xfrm>
            <a:off x="457200" y="3352800"/>
            <a:ext cx="13716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 name="正方形/長方形 14"/>
          <p:cNvSpPr/>
          <p:nvPr userDrawn="1"/>
        </p:nvSpPr>
        <p:spPr bwMode="auto">
          <a:xfrm>
            <a:off x="755576" y="1916832"/>
            <a:ext cx="7632848" cy="315730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468996" name="Rectangle 4"/>
          <p:cNvSpPr>
            <a:spLocks noGrp="1" noChangeArrowheads="1"/>
          </p:cNvSpPr>
          <p:nvPr>
            <p:ph type="ctrTitle"/>
          </p:nvPr>
        </p:nvSpPr>
        <p:spPr>
          <a:xfrm>
            <a:off x="1" y="2960572"/>
            <a:ext cx="9143999" cy="914400"/>
          </a:xfrm>
        </p:spPr>
        <p:txBody>
          <a:bodyPr/>
          <a:lstStyle>
            <a:lvl1pPr algn="ctr">
              <a:defRPr>
                <a:solidFill>
                  <a:schemeClr val="bg1"/>
                </a:solidFill>
              </a:defRPr>
            </a:lvl1pPr>
          </a:lstStyle>
          <a:p>
            <a:r>
              <a:rPr lang="ja-JP" altLang="en-US" dirty="0" smtClean="0"/>
              <a:t>マスタ タイトルの書式設定</a:t>
            </a:r>
            <a:endParaRPr lang="ja-JP" altLang="en-US" dirty="0"/>
          </a:p>
        </p:txBody>
      </p:sp>
      <p:sp>
        <p:nvSpPr>
          <p:cNvPr id="14" name="Text Box 24"/>
          <p:cNvSpPr txBox="1">
            <a:spLocks noChangeArrowheads="1"/>
          </p:cNvSpPr>
          <p:nvPr userDrawn="1"/>
        </p:nvSpPr>
        <p:spPr bwMode="auto">
          <a:xfrm>
            <a:off x="5868144" y="6638066"/>
            <a:ext cx="31133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hangingPunct="1">
              <a:defRPr/>
            </a:pPr>
            <a:r>
              <a:rPr lang="en-US" altLang="ja-JP" sz="800" baseline="0" dirty="0" smtClean="0">
                <a:latin typeface="+mn-lt"/>
                <a:ea typeface="+mn-ea"/>
              </a:rPr>
              <a:t>© 2009-14,all rights reserved by </a:t>
            </a:r>
            <a:r>
              <a:rPr lang="en-US" altLang="ja-JP" sz="800" baseline="0" dirty="0" err="1" smtClean="0">
                <a:latin typeface="+mn-lt"/>
                <a:ea typeface="+mn-ea"/>
              </a:rPr>
              <a:t>NetCommerce</a:t>
            </a:r>
            <a:r>
              <a:rPr lang="en-US" altLang="ja-JP" sz="800" baseline="0" dirty="0" smtClean="0">
                <a:latin typeface="+mn-lt"/>
                <a:ea typeface="+mn-ea"/>
              </a:rPr>
              <a:t> &amp; applied marketing</a:t>
            </a:r>
          </a:p>
        </p:txBody>
      </p:sp>
      <p:sp>
        <p:nvSpPr>
          <p:cNvPr id="8" name="正方形/長方形 7"/>
          <p:cNvSpPr/>
          <p:nvPr userDrawn="1"/>
        </p:nvSpPr>
        <p:spPr bwMode="auto">
          <a:xfrm>
            <a:off x="7496752" y="1916832"/>
            <a:ext cx="891671" cy="216024"/>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9" name="正方形/長方形 8"/>
          <p:cNvSpPr/>
          <p:nvPr userDrawn="1"/>
        </p:nvSpPr>
        <p:spPr bwMode="auto">
          <a:xfrm>
            <a:off x="6605081" y="1916832"/>
            <a:ext cx="891671" cy="216024"/>
          </a:xfrm>
          <a:prstGeom prst="rect">
            <a:avLst/>
          </a:prstGeom>
          <a:solidFill>
            <a:schemeClr val="accent1">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Tree>
    <p:extLst>
      <p:ext uri="{BB962C8B-B14F-4D97-AF65-F5344CB8AC3E}">
        <p14:creationId xmlns:p14="http://schemas.microsoft.com/office/powerpoint/2010/main" val="3809768875"/>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正方形/長方形 1"/>
          <p:cNvSpPr/>
          <p:nvPr userDrawn="1"/>
        </p:nvSpPr>
        <p:spPr bwMode="auto">
          <a:xfrm>
            <a:off x="6612305" y="6584137"/>
            <a:ext cx="1200055" cy="276225"/>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3" name="正方形/長方形 2"/>
          <p:cNvSpPr/>
          <p:nvPr userDrawn="1"/>
        </p:nvSpPr>
        <p:spPr bwMode="auto">
          <a:xfrm>
            <a:off x="7812360" y="6583363"/>
            <a:ext cx="1331640" cy="276225"/>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4" name="正方形/長方形 3"/>
          <p:cNvSpPr/>
          <p:nvPr userDrawn="1"/>
        </p:nvSpPr>
        <p:spPr bwMode="auto">
          <a:xfrm>
            <a:off x="-4744" y="6583363"/>
            <a:ext cx="6617048" cy="276225"/>
          </a:xfrm>
          <a:prstGeom prst="rect">
            <a:avLst/>
          </a:prstGeom>
          <a:solidFill>
            <a:schemeClr val="bg1">
              <a:lumMod val="9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5" name="Text Box 22"/>
          <p:cNvSpPr txBox="1">
            <a:spLocks noChangeArrowheads="1"/>
          </p:cNvSpPr>
          <p:nvPr userDrawn="1"/>
        </p:nvSpPr>
        <p:spPr bwMode="auto">
          <a:xfrm>
            <a:off x="6612305" y="6583363"/>
            <a:ext cx="25555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hangingPunct="1">
              <a:defRPr/>
            </a:pPr>
            <a:r>
              <a:rPr lang="en-US" altLang="ja-JP" sz="1200" dirty="0" err="1" smtClean="0">
                <a:solidFill>
                  <a:schemeClr val="bg1"/>
                </a:solidFill>
              </a:rPr>
              <a:t>NetCommerce</a:t>
            </a:r>
            <a:r>
              <a:rPr lang="ja-JP" altLang="en-US" sz="1200" baseline="0" dirty="0" smtClean="0">
                <a:solidFill>
                  <a:schemeClr val="bg1"/>
                </a:solidFill>
              </a:rPr>
              <a:t>  </a:t>
            </a:r>
            <a:r>
              <a:rPr lang="ja-JP" altLang="en-US" sz="1200" dirty="0" smtClean="0">
                <a:solidFill>
                  <a:schemeClr val="bg1"/>
                </a:solidFill>
              </a:rPr>
              <a:t> </a:t>
            </a:r>
            <a:r>
              <a:rPr lang="en-US" altLang="ja-JP" sz="1200" dirty="0" smtClean="0">
                <a:solidFill>
                  <a:schemeClr val="bg1"/>
                </a:solidFill>
              </a:rPr>
              <a:t> applied marketing</a:t>
            </a:r>
          </a:p>
        </p:txBody>
      </p:sp>
      <p:sp>
        <p:nvSpPr>
          <p:cNvPr id="6" name="Text Box 24"/>
          <p:cNvSpPr txBox="1">
            <a:spLocks noChangeArrowheads="1"/>
          </p:cNvSpPr>
          <p:nvPr userDrawn="1"/>
        </p:nvSpPr>
        <p:spPr bwMode="auto">
          <a:xfrm>
            <a:off x="-4744" y="6644144"/>
            <a:ext cx="32944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hangingPunct="1">
              <a:defRPr/>
            </a:pPr>
            <a:r>
              <a:rPr lang="en-US" altLang="ja-JP" sz="800" smtClean="0"/>
              <a:t>© 2009-13,all rights reserved by NetCommerce &amp; applied marketing</a:t>
            </a:r>
          </a:p>
        </p:txBody>
      </p:sp>
    </p:spTree>
    <p:extLst>
      <p:ext uri="{BB962C8B-B14F-4D97-AF65-F5344CB8AC3E}">
        <p14:creationId xmlns:p14="http://schemas.microsoft.com/office/powerpoint/2010/main" val="670993263"/>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7" name="正方形/長方形 6"/>
          <p:cNvSpPr/>
          <p:nvPr userDrawn="1"/>
        </p:nvSpPr>
        <p:spPr bwMode="auto">
          <a:xfrm>
            <a:off x="-4744" y="0"/>
            <a:ext cx="9148744" cy="6860362"/>
          </a:xfrm>
          <a:prstGeom prst="rect">
            <a:avLst/>
          </a:prstGeom>
          <a:solidFill>
            <a:schemeClr val="tx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2" name="正方形/長方形 1"/>
          <p:cNvSpPr/>
          <p:nvPr userDrawn="1"/>
        </p:nvSpPr>
        <p:spPr bwMode="auto">
          <a:xfrm>
            <a:off x="6612305" y="6584137"/>
            <a:ext cx="1200055" cy="276225"/>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3" name="正方形/長方形 2"/>
          <p:cNvSpPr/>
          <p:nvPr userDrawn="1"/>
        </p:nvSpPr>
        <p:spPr bwMode="auto">
          <a:xfrm>
            <a:off x="7812360" y="6583363"/>
            <a:ext cx="1331640" cy="276225"/>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5" name="Text Box 22"/>
          <p:cNvSpPr txBox="1">
            <a:spLocks noChangeArrowheads="1"/>
          </p:cNvSpPr>
          <p:nvPr userDrawn="1"/>
        </p:nvSpPr>
        <p:spPr bwMode="auto">
          <a:xfrm>
            <a:off x="6612305" y="6583363"/>
            <a:ext cx="25555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hangingPunct="1">
              <a:defRPr/>
            </a:pPr>
            <a:r>
              <a:rPr lang="en-US" altLang="ja-JP" sz="1200" dirty="0" err="1" smtClean="0">
                <a:solidFill>
                  <a:schemeClr val="bg1"/>
                </a:solidFill>
              </a:rPr>
              <a:t>NetCommerce</a:t>
            </a:r>
            <a:r>
              <a:rPr lang="ja-JP" altLang="en-US" sz="1200" baseline="0" dirty="0" smtClean="0">
                <a:solidFill>
                  <a:schemeClr val="bg1"/>
                </a:solidFill>
              </a:rPr>
              <a:t>  </a:t>
            </a:r>
            <a:r>
              <a:rPr lang="ja-JP" altLang="en-US" sz="1200" dirty="0" smtClean="0">
                <a:solidFill>
                  <a:schemeClr val="bg1"/>
                </a:solidFill>
              </a:rPr>
              <a:t> </a:t>
            </a:r>
            <a:r>
              <a:rPr lang="en-US" altLang="ja-JP" sz="1200" dirty="0" smtClean="0">
                <a:solidFill>
                  <a:schemeClr val="bg1"/>
                </a:solidFill>
              </a:rPr>
              <a:t> applied marketing</a:t>
            </a:r>
          </a:p>
        </p:txBody>
      </p:sp>
      <p:sp>
        <p:nvSpPr>
          <p:cNvPr id="6" name="Text Box 24"/>
          <p:cNvSpPr txBox="1">
            <a:spLocks noChangeArrowheads="1"/>
          </p:cNvSpPr>
          <p:nvPr userDrawn="1"/>
        </p:nvSpPr>
        <p:spPr bwMode="auto">
          <a:xfrm>
            <a:off x="-4744" y="6644144"/>
            <a:ext cx="32944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hangingPunct="1">
              <a:defRPr/>
            </a:pPr>
            <a:r>
              <a:rPr lang="en-US" altLang="ja-JP" sz="800" dirty="0" smtClean="0">
                <a:solidFill>
                  <a:schemeClr val="bg1"/>
                </a:solidFill>
              </a:rPr>
              <a:t>© 2009-13,all rights reserved by </a:t>
            </a:r>
            <a:r>
              <a:rPr lang="en-US" altLang="ja-JP" sz="800" dirty="0" err="1" smtClean="0">
                <a:solidFill>
                  <a:schemeClr val="bg1"/>
                </a:solidFill>
              </a:rPr>
              <a:t>NetCommerce</a:t>
            </a:r>
            <a:r>
              <a:rPr lang="en-US" altLang="ja-JP" sz="800" dirty="0" smtClean="0">
                <a:solidFill>
                  <a:schemeClr val="bg1"/>
                </a:solidFill>
              </a:rPr>
              <a:t> &amp; applied marketing</a:t>
            </a:r>
          </a:p>
        </p:txBody>
      </p:sp>
    </p:spTree>
    <p:extLst>
      <p:ext uri="{BB962C8B-B14F-4D97-AF65-F5344CB8AC3E}">
        <p14:creationId xmlns:p14="http://schemas.microsoft.com/office/powerpoint/2010/main" val="1083124288"/>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aseline="0"/>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189053"/>
            <a:ext cx="8229600" cy="4525963"/>
          </a:xfrm>
          <a:prstGeom prst="rect">
            <a:avLst/>
          </a:prstGeom>
        </p:spPr>
        <p:txBody>
          <a:bodyPr/>
          <a:lstStyle>
            <a:lvl1pPr>
              <a:defRPr sz="2400" baseline="0">
                <a:solidFill>
                  <a:schemeClr val="accent4"/>
                </a:solidFill>
                <a:ea typeface="+mn-ea"/>
              </a:defRPr>
            </a:lvl1pPr>
            <a:lvl2pPr>
              <a:defRPr sz="2000" baseline="0">
                <a:solidFill>
                  <a:schemeClr val="accent4"/>
                </a:solidFill>
                <a:ea typeface="+mn-ea"/>
              </a:defRPr>
            </a:lvl2pPr>
            <a:lvl3pPr>
              <a:defRPr sz="2000" baseline="0">
                <a:solidFill>
                  <a:schemeClr val="accent4"/>
                </a:solidFill>
                <a:ea typeface="+mn-ea"/>
              </a:defRPr>
            </a:lvl3pPr>
            <a:lvl4pPr>
              <a:defRPr sz="1800" baseline="0">
                <a:solidFill>
                  <a:schemeClr val="accent4"/>
                </a:solidFill>
                <a:ea typeface="+mn-ea"/>
              </a:defRPr>
            </a:lvl4pPr>
            <a:lvl5pPr>
              <a:defRPr sz="1800" baseline="0">
                <a:solidFill>
                  <a:schemeClr val="accent4"/>
                </a:solidFill>
                <a:ea typeface="+mn-ea"/>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Tree>
    <p:extLst>
      <p:ext uri="{BB962C8B-B14F-4D97-AF65-F5344CB8AC3E}">
        <p14:creationId xmlns:p14="http://schemas.microsoft.com/office/powerpoint/2010/main" val="1440592136"/>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34018586"/>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2188906689"/>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7824646"/>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3370638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3889074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491589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53200" y="152400"/>
            <a:ext cx="2133600" cy="5973763"/>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52400" y="152400"/>
            <a:ext cx="6248400" cy="59737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78247247"/>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正方形/長方形 8"/>
          <p:cNvSpPr/>
          <p:nvPr userDrawn="1"/>
        </p:nvSpPr>
        <p:spPr bwMode="auto">
          <a:xfrm>
            <a:off x="6612305" y="6584137"/>
            <a:ext cx="1200055" cy="276225"/>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8" name="正方形/長方形 7"/>
          <p:cNvSpPr/>
          <p:nvPr userDrawn="1"/>
        </p:nvSpPr>
        <p:spPr bwMode="auto">
          <a:xfrm>
            <a:off x="7812360" y="6583363"/>
            <a:ext cx="1331640" cy="276225"/>
          </a:xfrm>
          <a:prstGeom prst="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2" name="正方形/長方形 1"/>
          <p:cNvSpPr/>
          <p:nvPr userDrawn="1"/>
        </p:nvSpPr>
        <p:spPr bwMode="auto">
          <a:xfrm>
            <a:off x="-4744" y="6583363"/>
            <a:ext cx="6617048" cy="276225"/>
          </a:xfrm>
          <a:prstGeom prst="rect">
            <a:avLst/>
          </a:prstGeom>
          <a:solidFill>
            <a:schemeClr val="bg1">
              <a:lumMod val="9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026" name="Rectangle 16"/>
          <p:cNvSpPr>
            <a:spLocks noChangeArrowheads="1"/>
          </p:cNvSpPr>
          <p:nvPr/>
        </p:nvSpPr>
        <p:spPr bwMode="auto">
          <a:xfrm>
            <a:off x="0" y="0"/>
            <a:ext cx="9144000" cy="838200"/>
          </a:xfrm>
          <a:prstGeom prst="rect">
            <a:avLst/>
          </a:prstGeom>
          <a:solidFill>
            <a:schemeClr val="accent4"/>
          </a:solidFill>
          <a:ln>
            <a:noFill/>
          </a:ln>
          <a:extLst/>
        </p:spPr>
        <p:txBody>
          <a:bodyPr wrap="none" anchor="ctr"/>
          <a:lstStyle/>
          <a:p>
            <a:endParaRPr lang="ja-JP" altLang="en-US"/>
          </a:p>
        </p:txBody>
      </p:sp>
      <p:sp>
        <p:nvSpPr>
          <p:cNvPr id="1027" name="Rectangle 2"/>
          <p:cNvSpPr>
            <a:spLocks noGrp="1" noChangeArrowheads="1"/>
          </p:cNvSpPr>
          <p:nvPr>
            <p:ph type="title"/>
          </p:nvPr>
        </p:nvSpPr>
        <p:spPr bwMode="auto">
          <a:xfrm>
            <a:off x="152400" y="1524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endParaRPr lang="en-US" altLang="ja-JP" smtClean="0"/>
          </a:p>
        </p:txBody>
      </p:sp>
      <p:sp>
        <p:nvSpPr>
          <p:cNvPr id="1028" name="AutoShape 20" descr="netcomm_logo.pn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1029" name="Text Box 22"/>
          <p:cNvSpPr txBox="1">
            <a:spLocks noChangeArrowheads="1"/>
          </p:cNvSpPr>
          <p:nvPr/>
        </p:nvSpPr>
        <p:spPr bwMode="auto">
          <a:xfrm>
            <a:off x="6615063" y="6583363"/>
            <a:ext cx="25527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r" eaLnBrk="1" hangingPunct="1">
              <a:defRPr/>
            </a:pPr>
            <a:r>
              <a:rPr lang="en-US" altLang="ja-JP" sz="1200" dirty="0" err="1" smtClean="0">
                <a:solidFill>
                  <a:schemeClr val="bg1"/>
                </a:solidFill>
                <a:latin typeface="+mn-lt"/>
                <a:ea typeface="+mn-ea"/>
              </a:rPr>
              <a:t>NetCommerce</a:t>
            </a:r>
            <a:r>
              <a:rPr lang="en-US" altLang="ja-JP" sz="1200" dirty="0" smtClean="0">
                <a:solidFill>
                  <a:schemeClr val="bg1"/>
                </a:solidFill>
                <a:latin typeface="+mn-lt"/>
                <a:ea typeface="+mn-ea"/>
              </a:rPr>
              <a:t>   applied marketing</a:t>
            </a:r>
          </a:p>
        </p:txBody>
      </p:sp>
      <p:sp>
        <p:nvSpPr>
          <p:cNvPr id="1030" name="Text Box 24"/>
          <p:cNvSpPr txBox="1">
            <a:spLocks noChangeArrowheads="1"/>
          </p:cNvSpPr>
          <p:nvPr/>
        </p:nvSpPr>
        <p:spPr bwMode="auto">
          <a:xfrm>
            <a:off x="-4744" y="6644144"/>
            <a:ext cx="31133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marL="342900" indent="-34290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l" eaLnBrk="1" hangingPunct="1">
              <a:defRPr/>
            </a:pPr>
            <a:r>
              <a:rPr lang="en-US" altLang="ja-JP" sz="800" dirty="0" smtClean="0">
                <a:latin typeface="+mn-lt"/>
                <a:ea typeface="+mn-ea"/>
              </a:rPr>
              <a:t>© 2009-14,all rights reserved by </a:t>
            </a:r>
            <a:r>
              <a:rPr lang="en-US" altLang="ja-JP" sz="800" dirty="0" err="1" smtClean="0">
                <a:latin typeface="+mn-lt"/>
                <a:ea typeface="+mn-ea"/>
              </a:rPr>
              <a:t>NetCommerce</a:t>
            </a:r>
            <a:r>
              <a:rPr lang="en-US" altLang="ja-JP" sz="800" dirty="0" smtClean="0">
                <a:latin typeface="+mn-lt"/>
                <a:ea typeface="+mn-ea"/>
              </a:rPr>
              <a:t> &amp; applied marketing</a:t>
            </a:r>
          </a:p>
        </p:txBody>
      </p:sp>
    </p:spTree>
  </p:cSld>
  <p:clrMap bg1="lt1" tx1="dk1" bg2="lt2" tx2="dk2" accent1="accent1" accent2="accent2" accent3="accent3" accent4="accent4" accent5="accent5" accent6="accent6" hlink="hlink" folHlink="folHlink"/>
  <p:sldLayoutIdLst>
    <p:sldLayoutId id="2147484411" r:id="rId1"/>
    <p:sldLayoutId id="2147484401" r:id="rId2"/>
    <p:sldLayoutId id="2147484404" r:id="rId3"/>
    <p:sldLayoutId id="2147484405" r:id="rId4"/>
    <p:sldLayoutId id="2147484406" r:id="rId5"/>
    <p:sldLayoutId id="2147484407" r:id="rId6"/>
    <p:sldLayoutId id="2147484408" r:id="rId7"/>
    <p:sldLayoutId id="2147484409" r:id="rId8"/>
    <p:sldLayoutId id="2147484410" r:id="rId9"/>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kumimoji="1" sz="3200">
          <a:solidFill>
            <a:schemeClr val="bg1"/>
          </a:solidFill>
          <a:latin typeface="+mj-lt"/>
          <a:ea typeface="+mj-ea"/>
          <a:cs typeface="+mj-cs"/>
        </a:defRPr>
      </a:lvl1pPr>
      <a:lvl2pPr algn="l" rtl="0" eaLnBrk="0" fontAlgn="base" hangingPunct="0">
        <a:spcBef>
          <a:spcPct val="0"/>
        </a:spcBef>
        <a:spcAft>
          <a:spcPct val="0"/>
        </a:spcAft>
        <a:defRPr kumimoji="1" sz="3200">
          <a:solidFill>
            <a:schemeClr val="bg1"/>
          </a:solidFill>
          <a:latin typeface="Calibri" pitchFamily="34" charset="0"/>
          <a:ea typeface="ＭＳ Ｐゴシック" charset="-128"/>
        </a:defRPr>
      </a:lvl2pPr>
      <a:lvl3pPr algn="l" rtl="0" eaLnBrk="0" fontAlgn="base" hangingPunct="0">
        <a:spcBef>
          <a:spcPct val="0"/>
        </a:spcBef>
        <a:spcAft>
          <a:spcPct val="0"/>
        </a:spcAft>
        <a:defRPr kumimoji="1" sz="3200">
          <a:solidFill>
            <a:schemeClr val="bg1"/>
          </a:solidFill>
          <a:latin typeface="Calibri" pitchFamily="34" charset="0"/>
          <a:ea typeface="ＭＳ Ｐゴシック" charset="-128"/>
        </a:defRPr>
      </a:lvl3pPr>
      <a:lvl4pPr algn="l" rtl="0" eaLnBrk="0" fontAlgn="base" hangingPunct="0">
        <a:spcBef>
          <a:spcPct val="0"/>
        </a:spcBef>
        <a:spcAft>
          <a:spcPct val="0"/>
        </a:spcAft>
        <a:defRPr kumimoji="1" sz="3200">
          <a:solidFill>
            <a:schemeClr val="bg1"/>
          </a:solidFill>
          <a:latin typeface="Calibri" pitchFamily="34" charset="0"/>
          <a:ea typeface="ＭＳ Ｐゴシック" charset="-128"/>
        </a:defRPr>
      </a:lvl4pPr>
      <a:lvl5pPr algn="l" rtl="0" eaLnBrk="0" fontAlgn="base" hangingPunct="0">
        <a:spcBef>
          <a:spcPct val="0"/>
        </a:spcBef>
        <a:spcAft>
          <a:spcPct val="0"/>
        </a:spcAft>
        <a:defRPr kumimoji="1" sz="3200">
          <a:solidFill>
            <a:schemeClr val="bg1"/>
          </a:solidFill>
          <a:latin typeface="Calibri" pitchFamily="34" charset="0"/>
          <a:ea typeface="ＭＳ Ｐゴシック" charset="-128"/>
        </a:defRPr>
      </a:lvl5pPr>
      <a:lvl6pPr marL="457200" algn="l" rtl="0" eaLnBrk="1" fontAlgn="base" hangingPunct="1">
        <a:spcBef>
          <a:spcPct val="0"/>
        </a:spcBef>
        <a:spcAft>
          <a:spcPct val="0"/>
        </a:spcAft>
        <a:defRPr kumimoji="1" sz="3200">
          <a:solidFill>
            <a:schemeClr val="bg1"/>
          </a:solidFill>
          <a:latin typeface="Arial" charset="0"/>
        </a:defRPr>
      </a:lvl6pPr>
      <a:lvl7pPr marL="914400" algn="l" rtl="0" eaLnBrk="1" fontAlgn="base" hangingPunct="1">
        <a:spcBef>
          <a:spcPct val="0"/>
        </a:spcBef>
        <a:spcAft>
          <a:spcPct val="0"/>
        </a:spcAft>
        <a:defRPr kumimoji="1" sz="3200">
          <a:solidFill>
            <a:schemeClr val="bg1"/>
          </a:solidFill>
          <a:latin typeface="Arial" charset="0"/>
        </a:defRPr>
      </a:lvl7pPr>
      <a:lvl8pPr marL="1371600" algn="l" rtl="0" eaLnBrk="1" fontAlgn="base" hangingPunct="1">
        <a:spcBef>
          <a:spcPct val="0"/>
        </a:spcBef>
        <a:spcAft>
          <a:spcPct val="0"/>
        </a:spcAft>
        <a:defRPr kumimoji="1" sz="3200">
          <a:solidFill>
            <a:schemeClr val="bg1"/>
          </a:solidFill>
          <a:latin typeface="Arial" charset="0"/>
        </a:defRPr>
      </a:lvl8pPr>
      <a:lvl9pPr marL="1828800" algn="l" rtl="0" eaLnBrk="1" fontAlgn="base" hangingPunct="1">
        <a:spcBef>
          <a:spcPct val="0"/>
        </a:spcBef>
        <a:spcAft>
          <a:spcPct val="0"/>
        </a:spcAft>
        <a:defRPr kumimoji="1" sz="3200">
          <a:solidFill>
            <a:schemeClr val="bg1"/>
          </a:solidFill>
          <a:latin typeface="Arial" charset="0"/>
        </a:defRPr>
      </a:lvl9pPr>
    </p:titleStyle>
    <p:bodyStyle>
      <a:lvl1pPr marL="342900" indent="-342900" algn="l" rtl="0" eaLnBrk="0" fontAlgn="base" hangingPunct="0">
        <a:spcBef>
          <a:spcPct val="20000"/>
        </a:spcBef>
        <a:spcAft>
          <a:spcPct val="0"/>
        </a:spcAft>
        <a:buChar char="•"/>
        <a:defRPr kumimoji="1">
          <a:solidFill>
            <a:srgbClr val="0073A3"/>
          </a:solidFill>
          <a:latin typeface="+mn-lt"/>
          <a:ea typeface="+mn-ea"/>
          <a:cs typeface="+mn-cs"/>
        </a:defRPr>
      </a:lvl1pPr>
      <a:lvl2pPr marL="742950" indent="-285750" algn="l" rtl="0" eaLnBrk="0" fontAlgn="base" hangingPunct="0">
        <a:spcBef>
          <a:spcPct val="20000"/>
        </a:spcBef>
        <a:spcAft>
          <a:spcPct val="0"/>
        </a:spcAft>
        <a:buChar char="–"/>
        <a:defRPr kumimoji="1" sz="1600">
          <a:solidFill>
            <a:srgbClr val="484848"/>
          </a:solidFill>
          <a:latin typeface="+mn-lt"/>
          <a:ea typeface="HG丸ｺﾞｼｯｸM-PRO" pitchFamily="50" charset="-128"/>
        </a:defRPr>
      </a:lvl2pPr>
      <a:lvl3pPr marL="1143000" indent="-228600" algn="l" rtl="0" eaLnBrk="0" fontAlgn="base" hangingPunct="0">
        <a:spcBef>
          <a:spcPct val="20000"/>
        </a:spcBef>
        <a:spcAft>
          <a:spcPct val="0"/>
        </a:spcAft>
        <a:buChar char="•"/>
        <a:defRPr kumimoji="1" sz="1600">
          <a:solidFill>
            <a:srgbClr val="484848"/>
          </a:solidFill>
          <a:latin typeface="+mn-lt"/>
          <a:ea typeface="HG丸ｺﾞｼｯｸM-PRO" pitchFamily="50" charset="-128"/>
        </a:defRPr>
      </a:lvl3pPr>
      <a:lvl4pPr marL="1600200" indent="-228600" algn="l" rtl="0" eaLnBrk="0" fontAlgn="base" hangingPunct="0">
        <a:spcBef>
          <a:spcPct val="20000"/>
        </a:spcBef>
        <a:spcAft>
          <a:spcPct val="0"/>
        </a:spcAft>
        <a:buChar char="–"/>
        <a:defRPr kumimoji="1" sz="1400">
          <a:solidFill>
            <a:srgbClr val="484848"/>
          </a:solidFill>
          <a:latin typeface="+mn-lt"/>
          <a:ea typeface="HG丸ｺﾞｼｯｸM-PRO" pitchFamily="50" charset="-128"/>
        </a:defRPr>
      </a:lvl4pPr>
      <a:lvl5pPr marL="2057400" indent="-228600" algn="l" rtl="0" eaLnBrk="0" fontAlgn="base" hangingPunct="0">
        <a:spcBef>
          <a:spcPct val="20000"/>
        </a:spcBef>
        <a:spcAft>
          <a:spcPct val="0"/>
        </a:spcAft>
        <a:buChar char="»"/>
        <a:defRPr kumimoji="1" sz="1400">
          <a:solidFill>
            <a:srgbClr val="484848"/>
          </a:solidFill>
          <a:latin typeface="+mn-lt"/>
          <a:ea typeface="HG丸ｺﾞｼｯｸM-PRO" pitchFamily="50" charset="-128"/>
        </a:defRPr>
      </a:lvl5pPr>
      <a:lvl6pPr marL="2514600" indent="-228600" algn="l" rtl="0" eaLnBrk="1" fontAlgn="base" hangingPunct="1">
        <a:spcBef>
          <a:spcPct val="20000"/>
        </a:spcBef>
        <a:spcAft>
          <a:spcPct val="0"/>
        </a:spcAft>
        <a:buChar char="»"/>
        <a:defRPr kumimoji="1" sz="1400">
          <a:solidFill>
            <a:srgbClr val="484848"/>
          </a:solidFill>
          <a:latin typeface="+mn-lt"/>
        </a:defRPr>
      </a:lvl6pPr>
      <a:lvl7pPr marL="2971800" indent="-228600" algn="l" rtl="0" eaLnBrk="1" fontAlgn="base" hangingPunct="1">
        <a:spcBef>
          <a:spcPct val="20000"/>
        </a:spcBef>
        <a:spcAft>
          <a:spcPct val="0"/>
        </a:spcAft>
        <a:buChar char="»"/>
        <a:defRPr kumimoji="1" sz="1400">
          <a:solidFill>
            <a:srgbClr val="484848"/>
          </a:solidFill>
          <a:latin typeface="+mn-lt"/>
        </a:defRPr>
      </a:lvl7pPr>
      <a:lvl8pPr marL="3429000" indent="-228600" algn="l" rtl="0" eaLnBrk="1" fontAlgn="base" hangingPunct="1">
        <a:spcBef>
          <a:spcPct val="20000"/>
        </a:spcBef>
        <a:spcAft>
          <a:spcPct val="0"/>
        </a:spcAft>
        <a:buChar char="»"/>
        <a:defRPr kumimoji="1" sz="1400">
          <a:solidFill>
            <a:srgbClr val="484848"/>
          </a:solidFill>
          <a:latin typeface="+mn-lt"/>
        </a:defRPr>
      </a:lvl8pPr>
      <a:lvl9pPr marL="3886200" indent="-228600" algn="l" rtl="0" eaLnBrk="1" fontAlgn="base" hangingPunct="1">
        <a:spcBef>
          <a:spcPct val="20000"/>
        </a:spcBef>
        <a:spcAft>
          <a:spcPct val="0"/>
        </a:spcAft>
        <a:buChar char="»"/>
        <a:defRPr kumimoji="1" sz="1400">
          <a:solidFill>
            <a:srgbClr val="484848"/>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AutoShape 20" descr="netcomm_logo.pn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Tree>
    <p:extLst>
      <p:ext uri="{BB962C8B-B14F-4D97-AF65-F5344CB8AC3E}">
        <p14:creationId xmlns:p14="http://schemas.microsoft.com/office/powerpoint/2010/main" val="3365978793"/>
      </p:ext>
    </p:extLst>
  </p:cSld>
  <p:clrMap bg1="lt1" tx1="dk1" bg2="lt2" tx2="dk2" accent1="accent1" accent2="accent2" accent3="accent3" accent4="accent4" accent5="accent5" accent6="accent6" hlink="hlink" folHlink="folHlink"/>
  <p:sldLayoutIdLst>
    <p:sldLayoutId id="2147484418" r:id="rId1"/>
    <p:sldLayoutId id="2147484419" r:id="rId2"/>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kumimoji="1" sz="3200">
          <a:solidFill>
            <a:schemeClr val="bg1"/>
          </a:solidFill>
          <a:latin typeface="+mj-lt"/>
          <a:ea typeface="+mj-ea"/>
          <a:cs typeface="+mj-cs"/>
        </a:defRPr>
      </a:lvl1pPr>
      <a:lvl2pPr algn="l" rtl="0" eaLnBrk="0" fontAlgn="base" hangingPunct="0">
        <a:spcBef>
          <a:spcPct val="0"/>
        </a:spcBef>
        <a:spcAft>
          <a:spcPct val="0"/>
        </a:spcAft>
        <a:defRPr kumimoji="1" sz="3200">
          <a:solidFill>
            <a:schemeClr val="bg1"/>
          </a:solidFill>
          <a:latin typeface="Calibri" pitchFamily="34" charset="0"/>
          <a:ea typeface="ＭＳ Ｐゴシック" charset="-128"/>
        </a:defRPr>
      </a:lvl2pPr>
      <a:lvl3pPr algn="l" rtl="0" eaLnBrk="0" fontAlgn="base" hangingPunct="0">
        <a:spcBef>
          <a:spcPct val="0"/>
        </a:spcBef>
        <a:spcAft>
          <a:spcPct val="0"/>
        </a:spcAft>
        <a:defRPr kumimoji="1" sz="3200">
          <a:solidFill>
            <a:schemeClr val="bg1"/>
          </a:solidFill>
          <a:latin typeface="Calibri" pitchFamily="34" charset="0"/>
          <a:ea typeface="ＭＳ Ｐゴシック" charset="-128"/>
        </a:defRPr>
      </a:lvl3pPr>
      <a:lvl4pPr algn="l" rtl="0" eaLnBrk="0" fontAlgn="base" hangingPunct="0">
        <a:spcBef>
          <a:spcPct val="0"/>
        </a:spcBef>
        <a:spcAft>
          <a:spcPct val="0"/>
        </a:spcAft>
        <a:defRPr kumimoji="1" sz="3200">
          <a:solidFill>
            <a:schemeClr val="bg1"/>
          </a:solidFill>
          <a:latin typeface="Calibri" pitchFamily="34" charset="0"/>
          <a:ea typeface="ＭＳ Ｐゴシック" charset="-128"/>
        </a:defRPr>
      </a:lvl4pPr>
      <a:lvl5pPr algn="l" rtl="0" eaLnBrk="0" fontAlgn="base" hangingPunct="0">
        <a:spcBef>
          <a:spcPct val="0"/>
        </a:spcBef>
        <a:spcAft>
          <a:spcPct val="0"/>
        </a:spcAft>
        <a:defRPr kumimoji="1" sz="3200">
          <a:solidFill>
            <a:schemeClr val="bg1"/>
          </a:solidFill>
          <a:latin typeface="Calibri" pitchFamily="34" charset="0"/>
          <a:ea typeface="ＭＳ Ｐゴシック" charset="-128"/>
        </a:defRPr>
      </a:lvl5pPr>
      <a:lvl6pPr marL="457200" algn="l" rtl="0" eaLnBrk="1" fontAlgn="base" hangingPunct="1">
        <a:spcBef>
          <a:spcPct val="0"/>
        </a:spcBef>
        <a:spcAft>
          <a:spcPct val="0"/>
        </a:spcAft>
        <a:defRPr kumimoji="1" sz="3200">
          <a:solidFill>
            <a:schemeClr val="bg1"/>
          </a:solidFill>
          <a:latin typeface="Arial" charset="0"/>
        </a:defRPr>
      </a:lvl6pPr>
      <a:lvl7pPr marL="914400" algn="l" rtl="0" eaLnBrk="1" fontAlgn="base" hangingPunct="1">
        <a:spcBef>
          <a:spcPct val="0"/>
        </a:spcBef>
        <a:spcAft>
          <a:spcPct val="0"/>
        </a:spcAft>
        <a:defRPr kumimoji="1" sz="3200">
          <a:solidFill>
            <a:schemeClr val="bg1"/>
          </a:solidFill>
          <a:latin typeface="Arial" charset="0"/>
        </a:defRPr>
      </a:lvl7pPr>
      <a:lvl8pPr marL="1371600" algn="l" rtl="0" eaLnBrk="1" fontAlgn="base" hangingPunct="1">
        <a:spcBef>
          <a:spcPct val="0"/>
        </a:spcBef>
        <a:spcAft>
          <a:spcPct val="0"/>
        </a:spcAft>
        <a:defRPr kumimoji="1" sz="3200">
          <a:solidFill>
            <a:schemeClr val="bg1"/>
          </a:solidFill>
          <a:latin typeface="Arial" charset="0"/>
        </a:defRPr>
      </a:lvl8pPr>
      <a:lvl9pPr marL="1828800" algn="l" rtl="0" eaLnBrk="1" fontAlgn="base" hangingPunct="1">
        <a:spcBef>
          <a:spcPct val="0"/>
        </a:spcBef>
        <a:spcAft>
          <a:spcPct val="0"/>
        </a:spcAft>
        <a:defRPr kumimoji="1" sz="3200">
          <a:solidFill>
            <a:schemeClr val="bg1"/>
          </a:solidFill>
          <a:latin typeface="Arial" charset="0"/>
        </a:defRPr>
      </a:lvl9pPr>
    </p:titleStyle>
    <p:bodyStyle>
      <a:lvl1pPr marL="342900" indent="-342900" algn="l" rtl="0" eaLnBrk="0" fontAlgn="base" hangingPunct="0">
        <a:spcBef>
          <a:spcPct val="20000"/>
        </a:spcBef>
        <a:spcAft>
          <a:spcPct val="0"/>
        </a:spcAft>
        <a:buChar char="•"/>
        <a:defRPr kumimoji="1">
          <a:solidFill>
            <a:srgbClr val="0073A3"/>
          </a:solidFill>
          <a:latin typeface="+mn-lt"/>
          <a:ea typeface="+mn-ea"/>
          <a:cs typeface="+mn-cs"/>
        </a:defRPr>
      </a:lvl1pPr>
      <a:lvl2pPr marL="742950" indent="-285750" algn="l" rtl="0" eaLnBrk="0" fontAlgn="base" hangingPunct="0">
        <a:spcBef>
          <a:spcPct val="20000"/>
        </a:spcBef>
        <a:spcAft>
          <a:spcPct val="0"/>
        </a:spcAft>
        <a:buChar char="–"/>
        <a:defRPr kumimoji="1" sz="1600">
          <a:solidFill>
            <a:srgbClr val="484848"/>
          </a:solidFill>
          <a:latin typeface="+mn-lt"/>
          <a:ea typeface="HG丸ｺﾞｼｯｸM-PRO" pitchFamily="50" charset="-128"/>
        </a:defRPr>
      </a:lvl2pPr>
      <a:lvl3pPr marL="1143000" indent="-228600" algn="l" rtl="0" eaLnBrk="0" fontAlgn="base" hangingPunct="0">
        <a:spcBef>
          <a:spcPct val="20000"/>
        </a:spcBef>
        <a:spcAft>
          <a:spcPct val="0"/>
        </a:spcAft>
        <a:buChar char="•"/>
        <a:defRPr kumimoji="1" sz="1600">
          <a:solidFill>
            <a:srgbClr val="484848"/>
          </a:solidFill>
          <a:latin typeface="+mn-lt"/>
          <a:ea typeface="HG丸ｺﾞｼｯｸM-PRO" pitchFamily="50" charset="-128"/>
        </a:defRPr>
      </a:lvl3pPr>
      <a:lvl4pPr marL="1600200" indent="-228600" algn="l" rtl="0" eaLnBrk="0" fontAlgn="base" hangingPunct="0">
        <a:spcBef>
          <a:spcPct val="20000"/>
        </a:spcBef>
        <a:spcAft>
          <a:spcPct val="0"/>
        </a:spcAft>
        <a:buChar char="–"/>
        <a:defRPr kumimoji="1" sz="1400">
          <a:solidFill>
            <a:srgbClr val="484848"/>
          </a:solidFill>
          <a:latin typeface="+mn-lt"/>
          <a:ea typeface="HG丸ｺﾞｼｯｸM-PRO" pitchFamily="50" charset="-128"/>
        </a:defRPr>
      </a:lvl4pPr>
      <a:lvl5pPr marL="2057400" indent="-228600" algn="l" rtl="0" eaLnBrk="0" fontAlgn="base" hangingPunct="0">
        <a:spcBef>
          <a:spcPct val="20000"/>
        </a:spcBef>
        <a:spcAft>
          <a:spcPct val="0"/>
        </a:spcAft>
        <a:buChar char="»"/>
        <a:defRPr kumimoji="1" sz="1400">
          <a:solidFill>
            <a:srgbClr val="484848"/>
          </a:solidFill>
          <a:latin typeface="+mn-lt"/>
          <a:ea typeface="HG丸ｺﾞｼｯｸM-PRO" pitchFamily="50" charset="-128"/>
        </a:defRPr>
      </a:lvl5pPr>
      <a:lvl6pPr marL="2514600" indent="-228600" algn="l" rtl="0" eaLnBrk="1" fontAlgn="base" hangingPunct="1">
        <a:spcBef>
          <a:spcPct val="20000"/>
        </a:spcBef>
        <a:spcAft>
          <a:spcPct val="0"/>
        </a:spcAft>
        <a:buChar char="»"/>
        <a:defRPr kumimoji="1" sz="1400">
          <a:solidFill>
            <a:srgbClr val="484848"/>
          </a:solidFill>
          <a:latin typeface="+mn-lt"/>
        </a:defRPr>
      </a:lvl6pPr>
      <a:lvl7pPr marL="2971800" indent="-228600" algn="l" rtl="0" eaLnBrk="1" fontAlgn="base" hangingPunct="1">
        <a:spcBef>
          <a:spcPct val="20000"/>
        </a:spcBef>
        <a:spcAft>
          <a:spcPct val="0"/>
        </a:spcAft>
        <a:buChar char="»"/>
        <a:defRPr kumimoji="1" sz="1400">
          <a:solidFill>
            <a:srgbClr val="484848"/>
          </a:solidFill>
          <a:latin typeface="+mn-lt"/>
        </a:defRPr>
      </a:lvl7pPr>
      <a:lvl8pPr marL="3429000" indent="-228600" algn="l" rtl="0" eaLnBrk="1" fontAlgn="base" hangingPunct="1">
        <a:spcBef>
          <a:spcPct val="20000"/>
        </a:spcBef>
        <a:spcAft>
          <a:spcPct val="0"/>
        </a:spcAft>
        <a:buChar char="»"/>
        <a:defRPr kumimoji="1" sz="1400">
          <a:solidFill>
            <a:srgbClr val="484848"/>
          </a:solidFill>
          <a:latin typeface="+mn-lt"/>
        </a:defRPr>
      </a:lvl8pPr>
      <a:lvl9pPr marL="3886200" indent="-228600" algn="l" rtl="0" eaLnBrk="1" fontAlgn="base" hangingPunct="1">
        <a:spcBef>
          <a:spcPct val="20000"/>
        </a:spcBef>
        <a:spcAft>
          <a:spcPct val="0"/>
        </a:spcAft>
        <a:buChar char="»"/>
        <a:defRPr kumimoji="1" sz="1400">
          <a:solidFill>
            <a:srgbClr val="484848"/>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wmf"/><Relationship Id="rId3" Type="http://schemas.openxmlformats.org/officeDocument/2006/relationships/image" Target="../media/image3.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 Id="rId3"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2.wmf"/><Relationship Id="rId5" Type="http://schemas.openxmlformats.org/officeDocument/2006/relationships/image" Target="../media/image13.wmf"/><Relationship Id="rId1" Type="http://schemas.openxmlformats.org/officeDocument/2006/relationships/slideLayout" Target="../slideLayouts/slideLayout4.xml"/><Relationship Id="rId2" Type="http://schemas.openxmlformats.org/officeDocument/2006/relationships/image" Target="../media/image1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 Id="rId3" Type="http://schemas.openxmlformats.org/officeDocument/2006/relationships/image" Target="../media/image1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gi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ctrTitle"/>
          </p:nvPr>
        </p:nvSpPr>
        <p:spPr/>
        <p:txBody>
          <a:bodyPr/>
          <a:lstStyle/>
          <a:p>
            <a:r>
              <a:rPr lang="ja-JP" altLang="en-US" dirty="0"/>
              <a:t>データベースとストレージ</a:t>
            </a:r>
            <a:endParaRPr lang="ja-JP" altLang="en-US" dirty="0" smtClean="0"/>
          </a:p>
        </p:txBody>
      </p:sp>
    </p:spTree>
    <p:extLst>
      <p:ext uri="{BB962C8B-B14F-4D97-AF65-F5344CB8AC3E}">
        <p14:creationId xmlns:p14="http://schemas.microsoft.com/office/powerpoint/2010/main" val="263905158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prstGeom prst="rect">
            <a:avLst/>
          </a:prstGeom>
        </p:spPr>
        <p:txBody>
          <a:bodyPr/>
          <a:lstStyle/>
          <a:p>
            <a:r>
              <a:rPr kumimoji="1" lang="ja-JP" altLang="en-US" sz="2800" dirty="0" smtClean="0"/>
              <a:t>コンピュータシステムの処理能力を上げる方法</a:t>
            </a:r>
            <a:endParaRPr kumimoji="1" lang="ja-JP" altLang="en-US" sz="2800" dirty="0"/>
          </a:p>
        </p:txBody>
      </p:sp>
      <p:grpSp>
        <p:nvGrpSpPr>
          <p:cNvPr id="32" name="グループ化 31"/>
          <p:cNvGrpSpPr/>
          <p:nvPr/>
        </p:nvGrpSpPr>
        <p:grpSpPr>
          <a:xfrm>
            <a:off x="467544" y="4797152"/>
            <a:ext cx="8352928" cy="1728192"/>
            <a:chOff x="467544" y="4797152"/>
            <a:chExt cx="8352928" cy="1728192"/>
          </a:xfrm>
        </p:grpSpPr>
        <p:sp>
          <p:nvSpPr>
            <p:cNvPr id="19" name="右矢印 18"/>
            <p:cNvSpPr/>
            <p:nvPr/>
          </p:nvSpPr>
          <p:spPr bwMode="auto">
            <a:xfrm>
              <a:off x="467544" y="4797152"/>
              <a:ext cx="8352928" cy="1728192"/>
            </a:xfrm>
            <a:prstGeom prst="rightArrow">
              <a:avLst>
                <a:gd name="adj1" fmla="val 64766"/>
                <a:gd name="adj2" fmla="val 50000"/>
              </a:avLst>
            </a:prstGeom>
            <a:solidFill>
              <a:srgbClr val="FFA893">
                <a:alpha val="70000"/>
              </a:srgb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pic>
          <p:nvPicPr>
            <p:cNvPr id="5" name="Picture 2" descr="C:\Users\Shoji\AppData\Local\Microsoft\Windows\Temporary Internet Files\Content.IE5\KDR1NI43\MC90042896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4305" y="5300958"/>
              <a:ext cx="495607" cy="6872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Shoji\AppData\Local\Microsoft\Windows\Temporary Internet Files\Content.IE5\KDR1NI43\MC90042896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4345" y="5300958"/>
              <a:ext cx="495607" cy="6872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Shoji\AppData\Local\Microsoft\Windows\Temporary Internet Files\Content.IE5\KDR1NI43\MC90042896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4385" y="5301208"/>
              <a:ext cx="495607" cy="6872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Shoji\AppData\Local\Microsoft\Windows\Temporary Internet Files\Content.IE5\KDR1NI43\MC90042896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4425" y="5300958"/>
              <a:ext cx="495607" cy="6872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Shoji\AppData\Local\Microsoft\Windows\Temporary Internet Files\Content.IE5\KDR1NI43\MC90042896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4628" y="5300958"/>
              <a:ext cx="495607" cy="6872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Shoji\AppData\Local\Microsoft\Windows\Temporary Internet Files\Content.IE5\KDR1NI43\MC90042896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4668" y="5300958"/>
              <a:ext cx="495607" cy="68726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Shoji\AppData\Local\Microsoft\Windows\Temporary Internet Files\Content.IE5\KDR1NI43\MC90042896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4708" y="5301208"/>
              <a:ext cx="495607" cy="6872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Shoji\AppData\Local\Microsoft\Windows\Temporary Internet Files\Content.IE5\KDR1NI43\MC90042896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4748" y="5300958"/>
              <a:ext cx="495607" cy="6872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Shoji\AppData\Local\Microsoft\Windows\Temporary Internet Files\Content.IE5\KDR1NI43\MC90042896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36633" y="5300958"/>
              <a:ext cx="495607" cy="6872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Shoji\AppData\Local\Microsoft\Windows\Temporary Internet Files\Content.IE5\KDR1NI43\MC90042896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6673" y="5300958"/>
              <a:ext cx="495607" cy="6872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Shoji\AppData\Local\Microsoft\Windows\Temporary Internet Files\Content.IE5\KDR1NI43\MC90042896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6713" y="5301208"/>
              <a:ext cx="495607" cy="6872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Shoji\AppData\Local\Microsoft\Windows\Temporary Internet Files\Content.IE5\KDR1NI43\MC90042896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6753" y="5300958"/>
              <a:ext cx="495607" cy="6872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グループ化 3"/>
          <p:cNvGrpSpPr/>
          <p:nvPr/>
        </p:nvGrpSpPr>
        <p:grpSpPr>
          <a:xfrm>
            <a:off x="107505" y="1052736"/>
            <a:ext cx="2808312" cy="5328592"/>
            <a:chOff x="107505" y="1052736"/>
            <a:chExt cx="2808312" cy="5328592"/>
          </a:xfrm>
        </p:grpSpPr>
        <p:sp>
          <p:nvSpPr>
            <p:cNvPr id="17" name="上矢印 16"/>
            <p:cNvSpPr/>
            <p:nvPr/>
          </p:nvSpPr>
          <p:spPr bwMode="auto">
            <a:xfrm>
              <a:off x="107505" y="1052736"/>
              <a:ext cx="2808312" cy="5328592"/>
            </a:xfrm>
            <a:prstGeom prst="upArrow">
              <a:avLst>
                <a:gd name="adj1" fmla="val 58727"/>
                <a:gd name="adj2" fmla="val 30447"/>
              </a:avLst>
            </a:prstGeom>
            <a:solidFill>
              <a:schemeClr val="accent1">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pic>
          <p:nvPicPr>
            <p:cNvPr id="1027" name="Picture 3" descr="C:\Users\Shoji\AppData\Local\Microsoft\Windows\Temporary Internet Files\Content.IE5\SLS3OEJK\MC90042897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387" y="3645024"/>
              <a:ext cx="864096" cy="126311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Shoji\AppData\Local\Microsoft\Windows\Temporary Internet Files\Content.IE5\SLS3OEJK\MC90042897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226" y="1268760"/>
              <a:ext cx="1308417" cy="1912607"/>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C:\Users\Shoji\AppData\Local\Microsoft\Windows\Temporary Internet Files\Content.IE5\KDR1NI43\MC90042896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5301208"/>
            <a:ext cx="495607" cy="687260"/>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3"/>
          <p:cNvSpPr txBox="1">
            <a:spLocks noChangeArrowheads="1"/>
          </p:cNvSpPr>
          <p:nvPr/>
        </p:nvSpPr>
        <p:spPr bwMode="auto">
          <a:xfrm>
            <a:off x="5538346" y="1073986"/>
            <a:ext cx="3335764" cy="108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r>
              <a:rPr lang="ja-JP" altLang="en-US" sz="1400" dirty="0" smtClean="0">
                <a:solidFill>
                  <a:schemeClr val="accent1">
                    <a:lumMod val="50000"/>
                  </a:schemeClr>
                </a:solidFill>
                <a:latin typeface="+mj-ea"/>
                <a:ea typeface="+mj-ea"/>
              </a:rPr>
              <a:t>コンピューター単体の能力を強化する</a:t>
            </a:r>
            <a:endParaRPr lang="en-US" altLang="ja-JP" sz="1400" dirty="0" smtClean="0">
              <a:solidFill>
                <a:schemeClr val="accent1">
                  <a:lumMod val="50000"/>
                </a:schemeClr>
              </a:solidFill>
              <a:latin typeface="+mj-ea"/>
              <a:ea typeface="+mj-ea"/>
            </a:endParaRPr>
          </a:p>
          <a:p>
            <a:r>
              <a:rPr lang="en-US" altLang="ja-JP" sz="1400" dirty="0">
                <a:solidFill>
                  <a:schemeClr val="accent1">
                    <a:lumMod val="50000"/>
                  </a:schemeClr>
                </a:solidFill>
                <a:latin typeface="+mj-ea"/>
                <a:ea typeface="+mj-ea"/>
              </a:rPr>
              <a:t>(</a:t>
            </a:r>
            <a:r>
              <a:rPr lang="ja-JP" altLang="en-US" sz="1400" dirty="0" smtClean="0">
                <a:solidFill>
                  <a:schemeClr val="accent1">
                    <a:lumMod val="50000"/>
                  </a:schemeClr>
                </a:solidFill>
                <a:latin typeface="+mj-ea"/>
                <a:ea typeface="+mj-ea"/>
              </a:rPr>
              <a:t>プロセッサの強化、メモリ</a:t>
            </a:r>
            <a:r>
              <a:rPr lang="ja-JP" altLang="en-US" sz="1400" dirty="0">
                <a:solidFill>
                  <a:schemeClr val="accent1">
                    <a:lumMod val="50000"/>
                  </a:schemeClr>
                </a:solidFill>
                <a:latin typeface="+mj-ea"/>
                <a:ea typeface="+mj-ea"/>
              </a:rPr>
              <a:t>、</a:t>
            </a:r>
            <a:r>
              <a:rPr lang="en-US" altLang="ja-JP" sz="1400" dirty="0" smtClean="0">
                <a:solidFill>
                  <a:schemeClr val="accent1">
                    <a:lumMod val="50000"/>
                  </a:schemeClr>
                </a:solidFill>
                <a:latin typeface="+mj-ea"/>
                <a:ea typeface="+mj-ea"/>
              </a:rPr>
              <a:t>I/O)</a:t>
            </a:r>
          </a:p>
          <a:p>
            <a:r>
              <a:rPr lang="ja-JP" altLang="en-US" sz="1400" dirty="0" smtClean="0">
                <a:solidFill>
                  <a:schemeClr val="accent1">
                    <a:lumMod val="50000"/>
                  </a:schemeClr>
                </a:solidFill>
                <a:latin typeface="+mj-ea"/>
                <a:ea typeface="+mj-ea"/>
              </a:rPr>
              <a:t>ハードウェアにコストがかかる</a:t>
            </a:r>
            <a:endParaRPr lang="en-US" altLang="ja-JP" sz="1400" dirty="0" smtClean="0">
              <a:solidFill>
                <a:schemeClr val="accent1">
                  <a:lumMod val="50000"/>
                </a:schemeClr>
              </a:solidFill>
              <a:latin typeface="+mj-ea"/>
              <a:ea typeface="+mj-ea"/>
            </a:endParaRPr>
          </a:p>
          <a:p>
            <a:r>
              <a:rPr lang="ja-JP" altLang="en-US" sz="1400" dirty="0" smtClean="0">
                <a:solidFill>
                  <a:schemeClr val="accent1">
                    <a:lumMod val="50000"/>
                  </a:schemeClr>
                </a:solidFill>
                <a:latin typeface="+mj-ea"/>
                <a:ea typeface="+mj-ea"/>
              </a:rPr>
              <a:t>性能強化には限界</a:t>
            </a:r>
            <a:r>
              <a:rPr lang="ja-JP" altLang="en-US" sz="1400" dirty="0">
                <a:solidFill>
                  <a:schemeClr val="accent1">
                    <a:lumMod val="50000"/>
                  </a:schemeClr>
                </a:solidFill>
                <a:latin typeface="+mj-ea"/>
                <a:ea typeface="+mj-ea"/>
              </a:rPr>
              <a:t>がある</a:t>
            </a:r>
          </a:p>
        </p:txBody>
      </p:sp>
      <p:sp>
        <p:nvSpPr>
          <p:cNvPr id="31" name="テキスト ボックス 3"/>
          <p:cNvSpPr txBox="1">
            <a:spLocks noChangeArrowheads="1"/>
          </p:cNvSpPr>
          <p:nvPr/>
        </p:nvSpPr>
        <p:spPr bwMode="auto">
          <a:xfrm>
            <a:off x="5538346" y="3785147"/>
            <a:ext cx="3330255" cy="1083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r>
              <a:rPr lang="ja-JP" altLang="en-US" sz="1400" dirty="0" smtClean="0">
                <a:solidFill>
                  <a:srgbClr val="FF6600"/>
                </a:solidFill>
                <a:latin typeface="+mj-ea"/>
                <a:ea typeface="+mj-ea"/>
              </a:rPr>
              <a:t>クラスタによる分散処理</a:t>
            </a:r>
            <a:endParaRPr lang="en-US" altLang="ja-JP" sz="1400" dirty="0" smtClean="0">
              <a:solidFill>
                <a:srgbClr val="FF6600"/>
              </a:solidFill>
              <a:latin typeface="+mj-ea"/>
              <a:ea typeface="+mj-ea"/>
            </a:endParaRPr>
          </a:p>
          <a:p>
            <a:r>
              <a:rPr lang="en-US" altLang="ja-JP" sz="1400" dirty="0" smtClean="0">
                <a:solidFill>
                  <a:srgbClr val="FF6600"/>
                </a:solidFill>
                <a:latin typeface="+mj-ea"/>
                <a:ea typeface="+mj-ea"/>
              </a:rPr>
              <a:t>(</a:t>
            </a:r>
            <a:r>
              <a:rPr lang="ja-JP" altLang="en-US" sz="1400" dirty="0" smtClean="0">
                <a:solidFill>
                  <a:srgbClr val="FF6600"/>
                </a:solidFill>
                <a:latin typeface="+mj-ea"/>
                <a:ea typeface="+mj-ea"/>
              </a:rPr>
              <a:t>効率が高いが高価</a:t>
            </a:r>
            <a:r>
              <a:rPr lang="en-US" altLang="ja-JP" sz="1400" dirty="0" smtClean="0">
                <a:solidFill>
                  <a:srgbClr val="FF6600"/>
                </a:solidFill>
                <a:latin typeface="+mj-ea"/>
                <a:ea typeface="+mj-ea"/>
              </a:rPr>
              <a:t>)</a:t>
            </a:r>
          </a:p>
          <a:p>
            <a:r>
              <a:rPr lang="ja-JP" altLang="en-US" sz="1400" dirty="0" smtClean="0">
                <a:solidFill>
                  <a:srgbClr val="FF6600"/>
                </a:solidFill>
                <a:latin typeface="+mj-ea"/>
                <a:ea typeface="+mj-ea"/>
              </a:rPr>
              <a:t>安価なマシンを大量に使う分散処理</a:t>
            </a:r>
            <a:endParaRPr lang="en-US" altLang="ja-JP" sz="1400" dirty="0" smtClean="0">
              <a:solidFill>
                <a:srgbClr val="FF6600"/>
              </a:solidFill>
              <a:latin typeface="+mj-ea"/>
              <a:ea typeface="+mj-ea"/>
            </a:endParaRPr>
          </a:p>
          <a:p>
            <a:r>
              <a:rPr lang="en-US" altLang="ja-JP" sz="1400" dirty="0" smtClean="0">
                <a:solidFill>
                  <a:srgbClr val="FF6600"/>
                </a:solidFill>
                <a:latin typeface="+mj-ea"/>
                <a:ea typeface="+mj-ea"/>
              </a:rPr>
              <a:t>(</a:t>
            </a:r>
            <a:r>
              <a:rPr lang="ja-JP" altLang="en-US" sz="1400" dirty="0" smtClean="0">
                <a:solidFill>
                  <a:srgbClr val="FF6600"/>
                </a:solidFill>
                <a:latin typeface="+mj-ea"/>
                <a:ea typeface="+mj-ea"/>
              </a:rPr>
              <a:t>効率は劣るが拡張性が高く低コスト</a:t>
            </a:r>
            <a:r>
              <a:rPr lang="en-US" altLang="ja-JP" sz="1400" dirty="0" smtClean="0">
                <a:solidFill>
                  <a:srgbClr val="FF6600"/>
                </a:solidFill>
                <a:latin typeface="+mj-ea"/>
                <a:ea typeface="+mj-ea"/>
              </a:rPr>
              <a:t>)</a:t>
            </a:r>
            <a:endParaRPr lang="ja-JP" altLang="en-US" sz="1400" dirty="0">
              <a:solidFill>
                <a:srgbClr val="FF6600"/>
              </a:solidFill>
              <a:latin typeface="+mj-ea"/>
              <a:ea typeface="+mj-ea"/>
            </a:endParaRPr>
          </a:p>
        </p:txBody>
      </p:sp>
      <p:sp>
        <p:nvSpPr>
          <p:cNvPr id="3" name="正方形/長方形 2"/>
          <p:cNvSpPr/>
          <p:nvPr/>
        </p:nvSpPr>
        <p:spPr bwMode="auto">
          <a:xfrm>
            <a:off x="3131839" y="1147621"/>
            <a:ext cx="2406508" cy="93610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800" dirty="0" smtClean="0">
                <a:solidFill>
                  <a:schemeClr val="bg1"/>
                </a:solidFill>
                <a:latin typeface="+mn-lt"/>
                <a:ea typeface="+mn-ea"/>
              </a:rPr>
              <a:t>SCALE UP</a:t>
            </a:r>
            <a:endParaRPr kumimoji="0" lang="ja-JP" altLang="en-US" sz="2800" dirty="0">
              <a:solidFill>
                <a:schemeClr val="bg1"/>
              </a:solidFill>
              <a:latin typeface="+mn-lt"/>
              <a:ea typeface="+mn-ea"/>
            </a:endParaRPr>
          </a:p>
        </p:txBody>
      </p:sp>
      <p:sp>
        <p:nvSpPr>
          <p:cNvPr id="33" name="正方形/長方形 32"/>
          <p:cNvSpPr/>
          <p:nvPr/>
        </p:nvSpPr>
        <p:spPr bwMode="auto">
          <a:xfrm>
            <a:off x="3131838" y="3858782"/>
            <a:ext cx="2406508" cy="936104"/>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800" dirty="0" smtClean="0">
                <a:solidFill>
                  <a:schemeClr val="bg1"/>
                </a:solidFill>
                <a:latin typeface="+mn-lt"/>
                <a:ea typeface="+mn-ea"/>
              </a:rPr>
              <a:t>SCALE OUT</a:t>
            </a:r>
            <a:endParaRPr kumimoji="0" lang="ja-JP" altLang="en-US" sz="2800" dirty="0">
              <a:solidFill>
                <a:schemeClr val="bg1"/>
              </a:solidFill>
              <a:latin typeface="+mn-lt"/>
              <a:ea typeface="+mn-ea"/>
            </a:endParaRPr>
          </a:p>
        </p:txBody>
      </p:sp>
      <p:sp>
        <p:nvSpPr>
          <p:cNvPr id="36" name="正方形/長方形 35"/>
          <p:cNvSpPr/>
          <p:nvPr/>
        </p:nvSpPr>
        <p:spPr bwMode="auto">
          <a:xfrm>
            <a:off x="3137346" y="2503202"/>
            <a:ext cx="5683125" cy="936104"/>
          </a:xfrm>
          <a:prstGeom prst="rect">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800" dirty="0" smtClean="0">
                <a:solidFill>
                  <a:schemeClr val="bg1"/>
                </a:solidFill>
                <a:latin typeface="+mn-lt"/>
                <a:ea typeface="+mn-ea"/>
              </a:rPr>
              <a:t>RDBMS</a:t>
            </a:r>
            <a:r>
              <a:rPr kumimoji="0" lang="ja-JP" altLang="en-US" sz="2800" dirty="0" smtClean="0">
                <a:solidFill>
                  <a:schemeClr val="bg1"/>
                </a:solidFill>
                <a:latin typeface="+mn-lt"/>
                <a:ea typeface="+mn-ea"/>
              </a:rPr>
              <a:t>は </a:t>
            </a:r>
            <a:r>
              <a:rPr kumimoji="0" lang="en-US" altLang="ja-JP" sz="2800" dirty="0" smtClean="0">
                <a:solidFill>
                  <a:schemeClr val="bg1"/>
                </a:solidFill>
                <a:latin typeface="+mn-lt"/>
                <a:ea typeface="+mn-ea"/>
              </a:rPr>
              <a:t>SCALE OUT</a:t>
            </a:r>
            <a:r>
              <a:rPr kumimoji="0" lang="ja-JP" altLang="en-US" sz="2800" dirty="0" smtClean="0">
                <a:solidFill>
                  <a:schemeClr val="bg1"/>
                </a:solidFill>
                <a:latin typeface="+mn-lt"/>
                <a:ea typeface="+mn-ea"/>
              </a:rPr>
              <a:t>しにくい</a:t>
            </a:r>
            <a:endParaRPr kumimoji="0" lang="ja-JP" altLang="en-US" sz="2800" dirty="0">
              <a:solidFill>
                <a:schemeClr val="bg1"/>
              </a:solidFill>
              <a:latin typeface="+mn-lt"/>
              <a:ea typeface="+mn-ea"/>
            </a:endParaRPr>
          </a:p>
        </p:txBody>
      </p:sp>
    </p:spTree>
    <p:extLst>
      <p:ext uri="{BB962C8B-B14F-4D97-AF65-F5344CB8AC3E}">
        <p14:creationId xmlns:p14="http://schemas.microsoft.com/office/powerpoint/2010/main" val="36850769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p:cTn id="34" dur="500" fill="hold"/>
                                        <p:tgtEl>
                                          <p:spTgt spid="31"/>
                                        </p:tgtEl>
                                        <p:attrNameLst>
                                          <p:attrName>ppt_w</p:attrName>
                                        </p:attrNameLst>
                                      </p:cBhvr>
                                      <p:tavLst>
                                        <p:tav tm="0">
                                          <p:val>
                                            <p:fltVal val="0"/>
                                          </p:val>
                                        </p:tav>
                                        <p:tav tm="100000">
                                          <p:val>
                                            <p:strVal val="#ppt_w"/>
                                          </p:val>
                                        </p:tav>
                                      </p:tavLst>
                                    </p:anim>
                                    <p:anim calcmode="lin" valueType="num">
                                      <p:cBhvr>
                                        <p:cTn id="35" dur="500" fill="hold"/>
                                        <p:tgtEl>
                                          <p:spTgt spid="31"/>
                                        </p:tgtEl>
                                        <p:attrNameLst>
                                          <p:attrName>ppt_h</p:attrName>
                                        </p:attrNameLst>
                                      </p:cBhvr>
                                      <p:tavLst>
                                        <p:tav tm="0">
                                          <p:val>
                                            <p:fltVal val="0"/>
                                          </p:val>
                                        </p:tav>
                                        <p:tav tm="100000">
                                          <p:val>
                                            <p:strVal val="#ppt_h"/>
                                          </p:val>
                                        </p:tav>
                                      </p:tavLst>
                                    </p:anim>
                                    <p:animEffect transition="in" filter="fade">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500" fill="hold"/>
                                        <p:tgtEl>
                                          <p:spTgt spid="36"/>
                                        </p:tgtEl>
                                        <p:attrNameLst>
                                          <p:attrName>ppt_w</p:attrName>
                                        </p:attrNameLst>
                                      </p:cBhvr>
                                      <p:tavLst>
                                        <p:tav tm="0">
                                          <p:val>
                                            <p:fltVal val="0"/>
                                          </p:val>
                                        </p:tav>
                                        <p:tav tm="100000">
                                          <p:val>
                                            <p:strVal val="#ppt_w"/>
                                          </p:val>
                                        </p:tav>
                                      </p:tavLst>
                                    </p:anim>
                                    <p:anim calcmode="lin" valueType="num">
                                      <p:cBhvr>
                                        <p:cTn id="42" dur="500" fill="hold"/>
                                        <p:tgtEl>
                                          <p:spTgt spid="36"/>
                                        </p:tgtEl>
                                        <p:attrNameLst>
                                          <p:attrName>ppt_h</p:attrName>
                                        </p:attrNameLst>
                                      </p:cBhvr>
                                      <p:tavLst>
                                        <p:tav tm="0">
                                          <p:val>
                                            <p:fltVal val="0"/>
                                          </p:val>
                                        </p:tav>
                                        <p:tav tm="100000">
                                          <p:val>
                                            <p:strVal val="#ppt_h"/>
                                          </p:val>
                                        </p:tav>
                                      </p:tavLst>
                                    </p:anim>
                                    <p:animEffect transition="in" filter="fade">
                                      <p:cBhvr>
                                        <p:cTn id="4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 grpId="0" animBg="1"/>
      <p:bldP spid="33" grpId="0" animBg="1"/>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RDBMS</a:t>
            </a:r>
            <a:r>
              <a:rPr kumimoji="1" lang="ja-JP" altLang="en-US" dirty="0" smtClean="0"/>
              <a:t>が追求してきた</a:t>
            </a:r>
            <a:r>
              <a:rPr kumimoji="1" lang="en-US" altLang="ja-JP" dirty="0" smtClean="0"/>
              <a:t>ACID</a:t>
            </a:r>
            <a:r>
              <a:rPr kumimoji="1" lang="ja-JP" altLang="en-US" dirty="0" smtClean="0"/>
              <a:t>特性</a:t>
            </a:r>
            <a:endParaRPr kumimoji="1" lang="ja-JP" altLang="en-US" dirty="0"/>
          </a:p>
        </p:txBody>
      </p:sp>
      <p:sp>
        <p:nvSpPr>
          <p:cNvPr id="3" name="角丸四角形 2"/>
          <p:cNvSpPr/>
          <p:nvPr/>
        </p:nvSpPr>
        <p:spPr bwMode="auto">
          <a:xfrm>
            <a:off x="467544" y="1412776"/>
            <a:ext cx="8136904" cy="2304256"/>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51063" marR="0" indent="-2151063" algn="ctr"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smtClean="0">
                <a:ln>
                  <a:noFill/>
                </a:ln>
                <a:solidFill>
                  <a:srgbClr val="FF9933"/>
                </a:solidFill>
                <a:effectLst/>
                <a:latin typeface="+mn-lt"/>
                <a:ea typeface="+mn-ea"/>
              </a:rPr>
              <a:t>ACID</a:t>
            </a:r>
          </a:p>
          <a:p>
            <a:pPr marL="2151063" marR="0" indent="-2151063"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rgbClr val="FF9933"/>
                </a:solidFill>
                <a:effectLst/>
                <a:latin typeface="+mn-lt"/>
                <a:ea typeface="+mn-ea"/>
              </a:rPr>
              <a:t>A</a:t>
            </a:r>
            <a:r>
              <a:rPr kumimoji="0" lang="en-US" altLang="ja-JP" sz="2000" b="0" i="0" u="none" strike="noStrike" cap="none" normalizeH="0" dirty="0" smtClean="0">
                <a:ln>
                  <a:noFill/>
                </a:ln>
                <a:solidFill>
                  <a:schemeClr val="bg1"/>
                </a:solidFill>
                <a:effectLst/>
                <a:latin typeface="+mn-lt"/>
                <a:ea typeface="+mn-ea"/>
              </a:rPr>
              <a:t>tomicity	</a:t>
            </a:r>
            <a:r>
              <a:rPr kumimoji="0" lang="ja-JP" altLang="en-US" sz="2000" b="0" i="0" u="none" strike="noStrike" cap="none" normalizeH="0" dirty="0" smtClean="0">
                <a:ln>
                  <a:noFill/>
                </a:ln>
                <a:solidFill>
                  <a:schemeClr val="bg1"/>
                </a:solidFill>
                <a:effectLst/>
                <a:latin typeface="+mn-lt"/>
                <a:ea typeface="+mn-ea"/>
              </a:rPr>
              <a:t>処理を一部残すなど、中途半端な状態を許さない</a:t>
            </a:r>
            <a:endParaRPr kumimoji="0" lang="en-US" altLang="ja-JP" sz="2000" b="0" i="0" u="none" strike="noStrike" cap="none" normalizeH="0" dirty="0" smtClean="0">
              <a:ln>
                <a:noFill/>
              </a:ln>
              <a:solidFill>
                <a:schemeClr val="bg1"/>
              </a:solidFill>
              <a:effectLst/>
              <a:latin typeface="+mn-lt"/>
              <a:ea typeface="+mn-ea"/>
            </a:endParaRPr>
          </a:p>
          <a:p>
            <a:pPr marL="2151063" marR="0" indent="-2151063" defTabSz="914400" rtl="0" eaLnBrk="1" fontAlgn="base" latinLnBrk="0" hangingPunct="1">
              <a:lnSpc>
                <a:spcPct val="100000"/>
              </a:lnSpc>
              <a:spcBef>
                <a:spcPct val="20000"/>
              </a:spcBef>
              <a:spcAft>
                <a:spcPct val="0"/>
              </a:spcAft>
              <a:buClrTx/>
              <a:buSzTx/>
              <a:buFontTx/>
              <a:buNone/>
              <a:tabLst/>
            </a:pPr>
            <a:r>
              <a:rPr kumimoji="0" lang="en-US" altLang="ja-JP" sz="2000" dirty="0" smtClean="0">
                <a:solidFill>
                  <a:srgbClr val="FF9933"/>
                </a:solidFill>
                <a:latin typeface="+mn-lt"/>
                <a:ea typeface="+mn-ea"/>
              </a:rPr>
              <a:t>C</a:t>
            </a:r>
            <a:r>
              <a:rPr kumimoji="0" lang="en-US" altLang="ja-JP" sz="2000" dirty="0" smtClean="0">
                <a:solidFill>
                  <a:schemeClr val="bg1"/>
                </a:solidFill>
                <a:latin typeface="+mn-lt"/>
                <a:ea typeface="+mn-ea"/>
              </a:rPr>
              <a:t>onsistency	</a:t>
            </a:r>
            <a:r>
              <a:rPr kumimoji="0" lang="ja-JP" altLang="en-US" sz="2000" dirty="0" smtClean="0">
                <a:solidFill>
                  <a:schemeClr val="bg1"/>
                </a:solidFill>
                <a:latin typeface="+mn-lt"/>
                <a:ea typeface="+mn-ea"/>
              </a:rPr>
              <a:t>データの整合性を保証</a:t>
            </a:r>
            <a:endParaRPr kumimoji="0" lang="en-US" altLang="ja-JP" sz="2000" dirty="0" smtClean="0">
              <a:solidFill>
                <a:schemeClr val="bg1"/>
              </a:solidFill>
              <a:latin typeface="+mn-lt"/>
              <a:ea typeface="+mn-ea"/>
            </a:endParaRPr>
          </a:p>
          <a:p>
            <a:pPr marL="2151063" marR="0" indent="-2151063"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rgbClr val="FF9933"/>
                </a:solidFill>
                <a:effectLst/>
                <a:latin typeface="+mn-lt"/>
                <a:ea typeface="+mn-ea"/>
              </a:rPr>
              <a:t>I</a:t>
            </a:r>
            <a:r>
              <a:rPr kumimoji="0" lang="en-US" altLang="ja-JP" sz="2000" b="0" i="0" u="none" strike="noStrike" cap="none" normalizeH="0" dirty="0" smtClean="0">
                <a:ln>
                  <a:noFill/>
                </a:ln>
                <a:solidFill>
                  <a:schemeClr val="bg1"/>
                </a:solidFill>
                <a:effectLst/>
                <a:latin typeface="+mn-lt"/>
                <a:ea typeface="+mn-ea"/>
              </a:rPr>
              <a:t>solation	</a:t>
            </a:r>
            <a:r>
              <a:rPr kumimoji="0" lang="ja-JP" altLang="en-US" sz="2000" b="0" i="0" u="none" strike="noStrike" cap="none" normalizeH="0" dirty="0" smtClean="0">
                <a:ln>
                  <a:noFill/>
                </a:ln>
                <a:solidFill>
                  <a:schemeClr val="bg1"/>
                </a:solidFill>
                <a:effectLst/>
                <a:latin typeface="+mn-lt"/>
                <a:ea typeface="+mn-ea"/>
              </a:rPr>
              <a:t>一連の処理を他の処理から隔離</a:t>
            </a:r>
            <a:endParaRPr kumimoji="0" lang="en-US" altLang="ja-JP" sz="2000" b="0" i="0" u="none" strike="noStrike" cap="none" normalizeH="0" dirty="0" smtClean="0">
              <a:ln>
                <a:noFill/>
              </a:ln>
              <a:solidFill>
                <a:schemeClr val="bg1"/>
              </a:solidFill>
              <a:effectLst/>
              <a:latin typeface="+mn-lt"/>
              <a:ea typeface="+mn-ea"/>
            </a:endParaRPr>
          </a:p>
          <a:p>
            <a:pPr marL="2151063" marR="0" indent="-2151063" defTabSz="914400" rtl="0" eaLnBrk="1" fontAlgn="base" latinLnBrk="0" hangingPunct="1">
              <a:lnSpc>
                <a:spcPct val="100000"/>
              </a:lnSpc>
              <a:spcBef>
                <a:spcPct val="20000"/>
              </a:spcBef>
              <a:spcAft>
                <a:spcPct val="0"/>
              </a:spcAft>
              <a:buClrTx/>
              <a:buSzTx/>
              <a:buFontTx/>
              <a:buNone/>
              <a:tabLst/>
            </a:pPr>
            <a:r>
              <a:rPr kumimoji="0" lang="en-US" altLang="ja-JP" sz="2000" dirty="0" smtClean="0">
                <a:solidFill>
                  <a:srgbClr val="FF9933"/>
                </a:solidFill>
                <a:latin typeface="+mn-lt"/>
                <a:ea typeface="+mn-ea"/>
              </a:rPr>
              <a:t>D</a:t>
            </a:r>
            <a:r>
              <a:rPr kumimoji="0" lang="en-US" altLang="ja-JP" sz="2000" dirty="0" smtClean="0">
                <a:solidFill>
                  <a:schemeClr val="bg1"/>
                </a:solidFill>
                <a:latin typeface="+mn-lt"/>
                <a:ea typeface="+mn-ea"/>
              </a:rPr>
              <a:t>urability	</a:t>
            </a:r>
            <a:r>
              <a:rPr kumimoji="0" lang="ja-JP" altLang="en-US" sz="2000" dirty="0" smtClean="0">
                <a:solidFill>
                  <a:schemeClr val="bg1"/>
                </a:solidFill>
                <a:latin typeface="+mn-lt"/>
                <a:ea typeface="+mn-ea"/>
              </a:rPr>
              <a:t>処理が完了した時点で結果は保存され失われない</a:t>
            </a:r>
            <a:endParaRPr kumimoji="0" lang="ja-JP" altLang="en-US" sz="2000" b="0" i="0" u="none" strike="noStrike" cap="none" normalizeH="0" dirty="0" smtClean="0">
              <a:ln>
                <a:noFill/>
              </a:ln>
              <a:solidFill>
                <a:schemeClr val="bg1"/>
              </a:solidFill>
              <a:effectLst/>
              <a:latin typeface="+mn-lt"/>
              <a:ea typeface="+mn-ea"/>
            </a:endParaRPr>
          </a:p>
        </p:txBody>
      </p:sp>
      <p:sp>
        <p:nvSpPr>
          <p:cNvPr id="27" name="角丸四角形 26"/>
          <p:cNvSpPr/>
          <p:nvPr/>
        </p:nvSpPr>
        <p:spPr bwMode="auto">
          <a:xfrm>
            <a:off x="467544" y="3861048"/>
            <a:ext cx="8136904" cy="1008112"/>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a:solidFill>
                  <a:schemeClr val="bg1"/>
                </a:solidFill>
                <a:latin typeface="+mn-lt"/>
                <a:ea typeface="+mn-ea"/>
              </a:rPr>
              <a:t>複数のユーザが同時に同一のデータを参照・更新した場合でも、矛盾なく正常に処理を</a:t>
            </a:r>
            <a:r>
              <a:rPr kumimoji="0" lang="ja-JP" altLang="en-US" sz="2400" dirty="0" smtClean="0">
                <a:solidFill>
                  <a:schemeClr val="bg1"/>
                </a:solidFill>
                <a:latin typeface="+mn-lt"/>
                <a:ea typeface="+mn-ea"/>
              </a:rPr>
              <a:t>こなす</a:t>
            </a:r>
            <a:r>
              <a:rPr kumimoji="0" lang="ja-JP" altLang="en-US" sz="2400" dirty="0">
                <a:solidFill>
                  <a:schemeClr val="bg1"/>
                </a:solidFill>
                <a:latin typeface="+mn-lt"/>
                <a:ea typeface="+mn-ea"/>
              </a:rPr>
              <a:t>こと</a:t>
            </a:r>
            <a:r>
              <a:rPr kumimoji="0" lang="ja-JP" altLang="en-US" sz="2400" dirty="0" smtClean="0">
                <a:solidFill>
                  <a:schemeClr val="bg1"/>
                </a:solidFill>
                <a:latin typeface="+mn-lt"/>
                <a:ea typeface="+mn-ea"/>
              </a:rPr>
              <a:t>ができる</a:t>
            </a:r>
            <a:endParaRPr kumimoji="0" lang="en-US" altLang="ja-JP" sz="2400" dirty="0" smtClean="0">
              <a:solidFill>
                <a:schemeClr val="bg1"/>
              </a:solidFill>
              <a:latin typeface="+mn-lt"/>
              <a:ea typeface="+mn-ea"/>
            </a:endParaRPr>
          </a:p>
        </p:txBody>
      </p:sp>
      <p:sp>
        <p:nvSpPr>
          <p:cNvPr id="5" name="角丸四角形 4"/>
          <p:cNvSpPr/>
          <p:nvPr/>
        </p:nvSpPr>
        <p:spPr bwMode="auto">
          <a:xfrm>
            <a:off x="467544" y="5013176"/>
            <a:ext cx="8136904" cy="1008112"/>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どの時点でもデータは絶対に正しいことを保証</a:t>
            </a:r>
            <a:endParaRPr kumimoji="0" lang="en-US" altLang="ja-JP" sz="2400" dirty="0" smtClean="0">
              <a:solidFill>
                <a:schemeClr val="bg1"/>
              </a:solidFill>
              <a:latin typeface="+mn-lt"/>
              <a:ea typeface="+mn-ea"/>
            </a:endParaRPr>
          </a:p>
          <a:p>
            <a:pPr algn="ctr">
              <a:spcBef>
                <a:spcPct val="20000"/>
              </a:spcBef>
            </a:pPr>
            <a:r>
              <a:rPr kumimoji="0" lang="ja-JP" altLang="en-US" sz="2400" dirty="0" smtClean="0">
                <a:solidFill>
                  <a:schemeClr val="bg1"/>
                </a:solidFill>
                <a:latin typeface="+mn-lt"/>
                <a:ea typeface="+mn-ea"/>
              </a:rPr>
              <a:t>→金融取引などの「トランザクション」処理に必須</a:t>
            </a:r>
            <a:endParaRPr kumimoji="0" lang="ja-JP" altLang="en-US" sz="2400" dirty="0">
              <a:solidFill>
                <a:schemeClr val="bg1"/>
              </a:solidFill>
              <a:latin typeface="+mn-lt"/>
              <a:ea typeface="+mn-ea"/>
            </a:endParaRPr>
          </a:p>
        </p:txBody>
      </p:sp>
    </p:spTree>
    <p:extLst>
      <p:ext uri="{BB962C8B-B14F-4D97-AF65-F5344CB8AC3E}">
        <p14:creationId xmlns:p14="http://schemas.microsoft.com/office/powerpoint/2010/main" val="30935123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7"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角丸四角形 36"/>
          <p:cNvSpPr/>
          <p:nvPr/>
        </p:nvSpPr>
        <p:spPr bwMode="auto">
          <a:xfrm>
            <a:off x="2843808" y="3645024"/>
            <a:ext cx="3024336" cy="2808312"/>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800" b="1" i="0" u="none" strike="noStrike" cap="none" normalizeH="0" baseline="0" dirty="0" smtClean="0">
              <a:ln>
                <a:noFill/>
              </a:ln>
              <a:solidFill>
                <a:schemeClr val="bg1"/>
              </a:solidFill>
              <a:effectLst/>
              <a:latin typeface="+mn-ea"/>
              <a:ea typeface="+mn-ea"/>
            </a:endParaRPr>
          </a:p>
        </p:txBody>
      </p:sp>
      <p:sp>
        <p:nvSpPr>
          <p:cNvPr id="2" name="タイトル 1"/>
          <p:cNvSpPr>
            <a:spLocks noGrp="1"/>
          </p:cNvSpPr>
          <p:nvPr>
            <p:ph type="title"/>
          </p:nvPr>
        </p:nvSpPr>
        <p:spPr/>
        <p:txBody>
          <a:bodyPr/>
          <a:lstStyle/>
          <a:p>
            <a:r>
              <a:rPr lang="en-US" altLang="ja-JP" smtClean="0"/>
              <a:t>ACID</a:t>
            </a:r>
            <a:r>
              <a:rPr lang="ja-JP" altLang="en-US" smtClean="0"/>
              <a:t>を実現するための機能の例 </a:t>
            </a:r>
            <a:r>
              <a:rPr lang="en-US" altLang="ja-JP" smtClean="0"/>
              <a:t>(1)</a:t>
            </a:r>
            <a:endParaRPr lang="ja-JP" altLang="en-US" dirty="0"/>
          </a:p>
        </p:txBody>
      </p:sp>
      <p:pic>
        <p:nvPicPr>
          <p:cNvPr id="3" name="Picture 7" descr="j04339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286" y="1654301"/>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j043394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1654301"/>
            <a:ext cx="798984"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9"/>
          <p:cNvSpPr>
            <a:spLocks noChangeArrowheads="1"/>
          </p:cNvSpPr>
          <p:nvPr/>
        </p:nvSpPr>
        <p:spPr bwMode="auto">
          <a:xfrm>
            <a:off x="3250766" y="1124744"/>
            <a:ext cx="2286000" cy="2209800"/>
          </a:xfrm>
          <a:prstGeom prst="can">
            <a:avLst>
              <a:gd name="adj" fmla="val 32143"/>
            </a:avLst>
          </a:prstGeom>
          <a:solidFill>
            <a:schemeClr val="accent1">
              <a:lumMod val="50000"/>
            </a:schemeClr>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800"/>
              </a:lnSpc>
              <a:spcBef>
                <a:spcPts val="0"/>
              </a:spcBef>
            </a:pPr>
            <a:endParaRPr lang="ja-JP" altLang="en-US" sz="2000" dirty="0">
              <a:solidFill>
                <a:schemeClr val="bg1"/>
              </a:solidFill>
              <a:latin typeface="Arial" pitchFamily="34" charset="0"/>
              <a:ea typeface="HGP創英角ｺﾞｼｯｸUB" pitchFamily="50" charset="-128"/>
              <a:cs typeface="Arial" pitchFamily="34" charset="0"/>
            </a:endParaRPr>
          </a:p>
        </p:txBody>
      </p:sp>
      <p:sp>
        <p:nvSpPr>
          <p:cNvPr id="12" name="Text Box 12"/>
          <p:cNvSpPr txBox="1">
            <a:spLocks noChangeArrowheads="1"/>
          </p:cNvSpPr>
          <p:nvPr/>
        </p:nvSpPr>
        <p:spPr bwMode="auto">
          <a:xfrm>
            <a:off x="3659181" y="1264510"/>
            <a:ext cx="1519967"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rgbClr val="484848"/>
                </a:solidFill>
                <a:latin typeface="Arial" charset="0"/>
                <a:ea typeface="HG丸ｺﾞｼｯｸM-PRO" pitchFamily="50" charset="-128"/>
              </a:defRPr>
            </a:lvl1pPr>
            <a:lvl2pPr marL="742950" indent="-285750" eaLnBrk="0" hangingPunct="0">
              <a:defRPr sz="1200">
                <a:solidFill>
                  <a:srgbClr val="484848"/>
                </a:solidFill>
                <a:latin typeface="Arial" charset="0"/>
                <a:ea typeface="HG丸ｺﾞｼｯｸM-PRO" pitchFamily="50" charset="-128"/>
              </a:defRPr>
            </a:lvl2pPr>
            <a:lvl3pPr marL="1143000" indent="-228600" eaLnBrk="0" hangingPunct="0">
              <a:defRPr sz="1200">
                <a:solidFill>
                  <a:srgbClr val="484848"/>
                </a:solidFill>
                <a:latin typeface="Arial" charset="0"/>
                <a:ea typeface="HG丸ｺﾞｼｯｸM-PRO" pitchFamily="50" charset="-128"/>
              </a:defRPr>
            </a:lvl3pPr>
            <a:lvl4pPr marL="1600200" indent="-228600" eaLnBrk="0" hangingPunct="0">
              <a:defRPr sz="1200">
                <a:solidFill>
                  <a:srgbClr val="484848"/>
                </a:solidFill>
                <a:latin typeface="Arial" charset="0"/>
                <a:ea typeface="HG丸ｺﾞｼｯｸM-PRO" pitchFamily="50" charset="-128"/>
              </a:defRPr>
            </a:lvl4pPr>
            <a:lvl5pPr marL="2057400" indent="-228600" eaLnBrk="0" hangingPunct="0">
              <a:defRPr sz="12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algn="ctr" eaLnBrk="1" hangingPunct="1"/>
            <a:r>
              <a:rPr lang="ja-JP" altLang="en-US" sz="2000" dirty="0" smtClean="0">
                <a:solidFill>
                  <a:schemeClr val="bg1"/>
                </a:solidFill>
                <a:latin typeface="Arial" pitchFamily="34" charset="0"/>
                <a:ea typeface="HGP創英角ｺﾞｼｯｸUB" pitchFamily="50" charset="-128"/>
                <a:cs typeface="Arial" pitchFamily="34" charset="0"/>
              </a:rPr>
              <a:t>データベース</a:t>
            </a:r>
            <a:endParaRPr lang="ja-JP" altLang="en-US" sz="2000" dirty="0">
              <a:solidFill>
                <a:schemeClr val="bg1"/>
              </a:solidFill>
              <a:latin typeface="Arial" pitchFamily="34" charset="0"/>
              <a:ea typeface="HGP創英角ｺﾞｼｯｸUB" pitchFamily="50" charset="-128"/>
              <a:cs typeface="Arial" pitchFamily="34" charset="0"/>
            </a:endParaRPr>
          </a:p>
        </p:txBody>
      </p:sp>
      <p:graphicFrame>
        <p:nvGraphicFramePr>
          <p:cNvPr id="13" name="表 12"/>
          <p:cNvGraphicFramePr>
            <a:graphicFrameLocks noGrp="1"/>
          </p:cNvGraphicFramePr>
          <p:nvPr>
            <p:extLst>
              <p:ext uri="{D42A27DB-BD31-4B8C-83A1-F6EECF244321}">
                <p14:modId xmlns:p14="http://schemas.microsoft.com/office/powerpoint/2010/main" val="1559963183"/>
              </p:ext>
            </p:extLst>
          </p:nvPr>
        </p:nvGraphicFramePr>
        <p:xfrm>
          <a:off x="3659181" y="1944298"/>
          <a:ext cx="1519970" cy="1150163"/>
        </p:xfrm>
        <a:graphic>
          <a:graphicData uri="http://schemas.openxmlformats.org/drawingml/2006/table">
            <a:tbl>
              <a:tblPr firstRow="1" bandRow="1">
                <a:tableStyleId>{5C22544A-7EE6-4342-B048-85BDC9FD1C3A}</a:tableStyleId>
              </a:tblPr>
              <a:tblGrid>
                <a:gridCol w="303994"/>
                <a:gridCol w="303994"/>
                <a:gridCol w="303994"/>
                <a:gridCol w="303994"/>
                <a:gridCol w="303994"/>
              </a:tblGrid>
              <a:tr h="286187">
                <a:tc>
                  <a:txBody>
                    <a:bodyPr/>
                    <a:lstStyle/>
                    <a:p>
                      <a:endParaRPr kumimoji="1" lang="ja-JP" altLang="en-US" sz="800" dirty="0"/>
                    </a:p>
                  </a:txBody>
                  <a:tcPr/>
                </a:tc>
                <a:tc>
                  <a:txBody>
                    <a:bodyPr/>
                    <a:lstStyle/>
                    <a:p>
                      <a:endParaRPr kumimoji="1" lang="ja-JP" altLang="en-US" sz="800" dirty="0"/>
                    </a:p>
                  </a:txBody>
                  <a:tcPr/>
                </a:tc>
                <a:tc>
                  <a:txBody>
                    <a:bodyPr/>
                    <a:lstStyle/>
                    <a:p>
                      <a:endParaRPr kumimoji="1" lang="ja-JP" altLang="en-US" sz="800" dirty="0"/>
                    </a:p>
                  </a:txBody>
                  <a:tcPr/>
                </a:tc>
                <a:tc>
                  <a:txBody>
                    <a:bodyPr/>
                    <a:lstStyle/>
                    <a:p>
                      <a:endParaRPr kumimoji="1" lang="ja-JP" altLang="en-US" sz="800"/>
                    </a:p>
                  </a:txBody>
                  <a:tcPr/>
                </a:tc>
                <a:tc>
                  <a:txBody>
                    <a:bodyPr/>
                    <a:lstStyle/>
                    <a:p>
                      <a:endParaRPr kumimoji="1" lang="ja-JP" altLang="en-US" sz="800" dirty="0"/>
                    </a:p>
                  </a:txBody>
                  <a:tcPr/>
                </a:tc>
              </a:tr>
              <a:tr h="314172">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r>
              <a:tr h="274902">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r>
              <a:tr h="274902">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dirty="0"/>
                    </a:p>
                  </a:txBody>
                  <a:tcPr/>
                </a:tc>
                <a:tc>
                  <a:txBody>
                    <a:bodyPr/>
                    <a:lstStyle/>
                    <a:p>
                      <a:endParaRPr kumimoji="1" lang="ja-JP" altLang="en-US" sz="800" dirty="0"/>
                    </a:p>
                  </a:txBody>
                  <a:tcPr/>
                </a:tc>
              </a:tr>
            </a:tbl>
          </a:graphicData>
        </a:graphic>
      </p:graphicFrame>
      <p:sp>
        <p:nvSpPr>
          <p:cNvPr id="14" name="Text Box 12"/>
          <p:cNvSpPr txBox="1">
            <a:spLocks noChangeArrowheads="1"/>
          </p:cNvSpPr>
          <p:nvPr/>
        </p:nvSpPr>
        <p:spPr bwMode="auto">
          <a:xfrm>
            <a:off x="3733970" y="2374477"/>
            <a:ext cx="1319592"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rgbClr val="484848"/>
                </a:solidFill>
                <a:latin typeface="Arial" charset="0"/>
                <a:ea typeface="HG丸ｺﾞｼｯｸM-PRO" pitchFamily="50" charset="-128"/>
              </a:defRPr>
            </a:lvl1pPr>
            <a:lvl2pPr marL="742950" indent="-285750" eaLnBrk="0" hangingPunct="0">
              <a:defRPr sz="1200">
                <a:solidFill>
                  <a:srgbClr val="484848"/>
                </a:solidFill>
                <a:latin typeface="Arial" charset="0"/>
                <a:ea typeface="HG丸ｺﾞｼｯｸM-PRO" pitchFamily="50" charset="-128"/>
              </a:defRPr>
            </a:lvl2pPr>
            <a:lvl3pPr marL="1143000" indent="-228600" eaLnBrk="0" hangingPunct="0">
              <a:defRPr sz="1200">
                <a:solidFill>
                  <a:srgbClr val="484848"/>
                </a:solidFill>
                <a:latin typeface="Arial" charset="0"/>
                <a:ea typeface="HG丸ｺﾞｼｯｸM-PRO" pitchFamily="50" charset="-128"/>
              </a:defRPr>
            </a:lvl3pPr>
            <a:lvl4pPr marL="1600200" indent="-228600" eaLnBrk="0" hangingPunct="0">
              <a:defRPr sz="1200">
                <a:solidFill>
                  <a:srgbClr val="484848"/>
                </a:solidFill>
                <a:latin typeface="Arial" charset="0"/>
                <a:ea typeface="HG丸ｺﾞｼｯｸM-PRO" pitchFamily="50" charset="-128"/>
              </a:defRPr>
            </a:lvl4pPr>
            <a:lvl5pPr marL="2057400" indent="-228600" eaLnBrk="0" hangingPunct="0">
              <a:defRPr sz="12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algn="ctr" eaLnBrk="1" hangingPunct="1"/>
            <a:r>
              <a:rPr lang="ja-JP" altLang="en-US" sz="1600" dirty="0" smtClean="0">
                <a:solidFill>
                  <a:srgbClr val="0070C0"/>
                </a:solidFill>
                <a:latin typeface="Arial" pitchFamily="34" charset="0"/>
                <a:ea typeface="HGP創英角ｺﾞｼｯｸUB" pitchFamily="50" charset="-128"/>
                <a:cs typeface="Arial" pitchFamily="34" charset="0"/>
              </a:rPr>
              <a:t>表（テーブル）</a:t>
            </a:r>
            <a:endParaRPr lang="ja-JP" altLang="en-US" sz="1600" dirty="0">
              <a:solidFill>
                <a:srgbClr val="0070C0"/>
              </a:solidFill>
              <a:latin typeface="Arial" pitchFamily="34" charset="0"/>
              <a:ea typeface="HGP創英角ｺﾞｼｯｸUB" pitchFamily="50" charset="-128"/>
              <a:cs typeface="Arial" pitchFamily="34" charset="0"/>
            </a:endParaRPr>
          </a:p>
        </p:txBody>
      </p:sp>
      <p:sp>
        <p:nvSpPr>
          <p:cNvPr id="16" name="正方形/長方形 15"/>
          <p:cNvSpPr/>
          <p:nvPr/>
        </p:nvSpPr>
        <p:spPr bwMode="auto">
          <a:xfrm>
            <a:off x="4572000" y="2806429"/>
            <a:ext cx="288032" cy="288032"/>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 name="右矢印 16"/>
          <p:cNvSpPr/>
          <p:nvPr/>
        </p:nvSpPr>
        <p:spPr bwMode="auto">
          <a:xfrm>
            <a:off x="2051720" y="1869073"/>
            <a:ext cx="533400" cy="560176"/>
          </a:xfrm>
          <a:prstGeom prst="rightArrow">
            <a:avLst/>
          </a:prstGeom>
          <a:solidFill>
            <a:srgbClr val="33CC33"/>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 name="右矢印 17"/>
          <p:cNvSpPr/>
          <p:nvPr/>
        </p:nvSpPr>
        <p:spPr bwMode="auto">
          <a:xfrm rot="10800000">
            <a:off x="6156176" y="1814301"/>
            <a:ext cx="533400" cy="560176"/>
          </a:xfrm>
          <a:prstGeom prst="rightArrow">
            <a:avLst/>
          </a:prstGeom>
          <a:solidFill>
            <a:srgbClr val="33CC33"/>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nvGrpSpPr>
          <p:cNvPr id="24" name="グループ化 23"/>
          <p:cNvGrpSpPr/>
          <p:nvPr/>
        </p:nvGrpSpPr>
        <p:grpSpPr>
          <a:xfrm>
            <a:off x="4535996" y="2770425"/>
            <a:ext cx="360040" cy="360040"/>
            <a:chOff x="1835696" y="5085184"/>
            <a:chExt cx="360040" cy="360040"/>
          </a:xfrm>
        </p:grpSpPr>
        <p:cxnSp>
          <p:nvCxnSpPr>
            <p:cNvPr id="21" name="直線コネクタ 20"/>
            <p:cNvCxnSpPr/>
            <p:nvPr/>
          </p:nvCxnSpPr>
          <p:spPr bwMode="auto">
            <a:xfrm>
              <a:off x="1835696" y="5085184"/>
              <a:ext cx="360040" cy="360040"/>
            </a:xfrm>
            <a:prstGeom prst="line">
              <a:avLst/>
            </a:prstGeom>
            <a:solidFill>
              <a:schemeClr val="bg1"/>
            </a:solidFill>
            <a:ln w="38100" cap="flat" cmpd="sng" algn="ctr">
              <a:solidFill>
                <a:srgbClr val="C00000"/>
              </a:solidFill>
              <a:prstDash val="solid"/>
              <a:round/>
              <a:headEnd type="none" w="med" len="med"/>
              <a:tailEnd type="none" w="med" len="med"/>
            </a:ln>
            <a:effectLst/>
          </p:spPr>
        </p:cxnSp>
        <p:cxnSp>
          <p:nvCxnSpPr>
            <p:cNvPr id="22" name="直線コネクタ 21"/>
            <p:cNvCxnSpPr/>
            <p:nvPr/>
          </p:nvCxnSpPr>
          <p:spPr bwMode="auto">
            <a:xfrm flipV="1">
              <a:off x="1835696" y="5093568"/>
              <a:ext cx="360040" cy="351656"/>
            </a:xfrm>
            <a:prstGeom prst="line">
              <a:avLst/>
            </a:prstGeom>
            <a:solidFill>
              <a:schemeClr val="bg1"/>
            </a:solidFill>
            <a:ln w="38100" cap="flat" cmpd="sng" algn="ctr">
              <a:solidFill>
                <a:srgbClr val="C00000"/>
              </a:solidFill>
              <a:prstDash val="solid"/>
              <a:round/>
              <a:headEnd type="none" w="med" len="med"/>
              <a:tailEnd type="none" w="med" len="med"/>
            </a:ln>
            <a:effectLst/>
          </p:spPr>
        </p:cxnSp>
      </p:grpSp>
      <p:pic>
        <p:nvPicPr>
          <p:cNvPr id="25" name="Picture 7" descr="j04339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286" y="4856957"/>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 descr="j043394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4856957"/>
            <a:ext cx="798984"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AutoShape 9"/>
          <p:cNvSpPr>
            <a:spLocks noChangeArrowheads="1"/>
          </p:cNvSpPr>
          <p:nvPr/>
        </p:nvSpPr>
        <p:spPr bwMode="auto">
          <a:xfrm>
            <a:off x="3250766" y="4077072"/>
            <a:ext cx="2286000" cy="2209800"/>
          </a:xfrm>
          <a:prstGeom prst="can">
            <a:avLst>
              <a:gd name="adj" fmla="val 32143"/>
            </a:avLst>
          </a:prstGeom>
          <a:solidFill>
            <a:schemeClr val="accent1">
              <a:lumMod val="50000"/>
            </a:schemeClr>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800"/>
              </a:lnSpc>
              <a:spcBef>
                <a:spcPts val="0"/>
              </a:spcBef>
            </a:pPr>
            <a:endParaRPr lang="ja-JP" altLang="en-US" sz="2000" dirty="0">
              <a:solidFill>
                <a:schemeClr val="bg1"/>
              </a:solidFill>
              <a:latin typeface="Arial" pitchFamily="34" charset="0"/>
              <a:ea typeface="HGP創英角ｺﾞｼｯｸUB" pitchFamily="50" charset="-128"/>
              <a:cs typeface="Arial" pitchFamily="34" charset="0"/>
            </a:endParaRPr>
          </a:p>
        </p:txBody>
      </p:sp>
      <p:sp>
        <p:nvSpPr>
          <p:cNvPr id="28" name="Text Box 12"/>
          <p:cNvSpPr txBox="1">
            <a:spLocks noChangeArrowheads="1"/>
          </p:cNvSpPr>
          <p:nvPr/>
        </p:nvSpPr>
        <p:spPr bwMode="auto">
          <a:xfrm>
            <a:off x="3659182" y="4293096"/>
            <a:ext cx="1519967"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rgbClr val="484848"/>
                </a:solidFill>
                <a:latin typeface="Arial" charset="0"/>
                <a:ea typeface="HG丸ｺﾞｼｯｸM-PRO" pitchFamily="50" charset="-128"/>
              </a:defRPr>
            </a:lvl1pPr>
            <a:lvl2pPr marL="742950" indent="-285750" eaLnBrk="0" hangingPunct="0">
              <a:defRPr sz="1200">
                <a:solidFill>
                  <a:srgbClr val="484848"/>
                </a:solidFill>
                <a:latin typeface="Arial" charset="0"/>
                <a:ea typeface="HG丸ｺﾞｼｯｸM-PRO" pitchFamily="50" charset="-128"/>
              </a:defRPr>
            </a:lvl2pPr>
            <a:lvl3pPr marL="1143000" indent="-228600" eaLnBrk="0" hangingPunct="0">
              <a:defRPr sz="1200">
                <a:solidFill>
                  <a:srgbClr val="484848"/>
                </a:solidFill>
                <a:latin typeface="Arial" charset="0"/>
                <a:ea typeface="HG丸ｺﾞｼｯｸM-PRO" pitchFamily="50" charset="-128"/>
              </a:defRPr>
            </a:lvl3pPr>
            <a:lvl4pPr marL="1600200" indent="-228600" eaLnBrk="0" hangingPunct="0">
              <a:defRPr sz="1200">
                <a:solidFill>
                  <a:srgbClr val="484848"/>
                </a:solidFill>
                <a:latin typeface="Arial" charset="0"/>
                <a:ea typeface="HG丸ｺﾞｼｯｸM-PRO" pitchFamily="50" charset="-128"/>
              </a:defRPr>
            </a:lvl4pPr>
            <a:lvl5pPr marL="2057400" indent="-228600" eaLnBrk="0" hangingPunct="0">
              <a:defRPr sz="12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algn="ctr" eaLnBrk="1" hangingPunct="1"/>
            <a:r>
              <a:rPr lang="ja-JP" altLang="en-US" sz="2000" dirty="0" smtClean="0">
                <a:solidFill>
                  <a:schemeClr val="bg1"/>
                </a:solidFill>
                <a:latin typeface="Arial" pitchFamily="34" charset="0"/>
                <a:ea typeface="HGP創英角ｺﾞｼｯｸUB" pitchFamily="50" charset="-128"/>
                <a:cs typeface="Arial" pitchFamily="34" charset="0"/>
              </a:rPr>
              <a:t>データベース</a:t>
            </a:r>
            <a:endParaRPr lang="ja-JP" altLang="en-US" sz="2000" dirty="0">
              <a:solidFill>
                <a:schemeClr val="bg1"/>
              </a:solidFill>
              <a:latin typeface="Arial" pitchFamily="34" charset="0"/>
              <a:ea typeface="HGP創英角ｺﾞｼｯｸUB" pitchFamily="50" charset="-128"/>
              <a:cs typeface="Arial" pitchFamily="34" charset="0"/>
            </a:endParaRPr>
          </a:p>
        </p:txBody>
      </p:sp>
      <p:graphicFrame>
        <p:nvGraphicFramePr>
          <p:cNvPr id="29" name="表 28"/>
          <p:cNvGraphicFramePr>
            <a:graphicFrameLocks noGrp="1"/>
          </p:cNvGraphicFramePr>
          <p:nvPr>
            <p:extLst>
              <p:ext uri="{D42A27DB-BD31-4B8C-83A1-F6EECF244321}">
                <p14:modId xmlns:p14="http://schemas.microsoft.com/office/powerpoint/2010/main" val="642891449"/>
              </p:ext>
            </p:extLst>
          </p:nvPr>
        </p:nvGraphicFramePr>
        <p:xfrm>
          <a:off x="3659181" y="4896626"/>
          <a:ext cx="1519970" cy="1150163"/>
        </p:xfrm>
        <a:graphic>
          <a:graphicData uri="http://schemas.openxmlformats.org/drawingml/2006/table">
            <a:tbl>
              <a:tblPr firstRow="1" bandRow="1">
                <a:tableStyleId>{5C22544A-7EE6-4342-B048-85BDC9FD1C3A}</a:tableStyleId>
              </a:tblPr>
              <a:tblGrid>
                <a:gridCol w="303994"/>
                <a:gridCol w="303994"/>
                <a:gridCol w="303994"/>
                <a:gridCol w="303994"/>
                <a:gridCol w="303994"/>
              </a:tblGrid>
              <a:tr h="286187">
                <a:tc>
                  <a:txBody>
                    <a:bodyPr/>
                    <a:lstStyle/>
                    <a:p>
                      <a:endParaRPr kumimoji="1" lang="ja-JP" altLang="en-US" sz="800" dirty="0"/>
                    </a:p>
                  </a:txBody>
                  <a:tcPr/>
                </a:tc>
                <a:tc>
                  <a:txBody>
                    <a:bodyPr/>
                    <a:lstStyle/>
                    <a:p>
                      <a:endParaRPr kumimoji="1" lang="ja-JP" altLang="en-US" sz="800"/>
                    </a:p>
                  </a:txBody>
                  <a:tcPr/>
                </a:tc>
                <a:tc>
                  <a:txBody>
                    <a:bodyPr/>
                    <a:lstStyle/>
                    <a:p>
                      <a:endParaRPr kumimoji="1" lang="ja-JP" altLang="en-US" sz="800" dirty="0"/>
                    </a:p>
                  </a:txBody>
                  <a:tcPr/>
                </a:tc>
                <a:tc>
                  <a:txBody>
                    <a:bodyPr/>
                    <a:lstStyle/>
                    <a:p>
                      <a:endParaRPr kumimoji="1" lang="ja-JP" altLang="en-US" sz="800"/>
                    </a:p>
                  </a:txBody>
                  <a:tcPr/>
                </a:tc>
                <a:tc>
                  <a:txBody>
                    <a:bodyPr/>
                    <a:lstStyle/>
                    <a:p>
                      <a:endParaRPr kumimoji="1" lang="ja-JP" altLang="en-US" sz="800" dirty="0"/>
                    </a:p>
                  </a:txBody>
                  <a:tcPr/>
                </a:tc>
              </a:tr>
              <a:tr h="314172">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r>
              <a:tr h="274902">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r>
              <a:tr h="274902">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a:p>
                  </a:txBody>
                  <a:tcPr/>
                </a:tc>
                <a:tc>
                  <a:txBody>
                    <a:bodyPr/>
                    <a:lstStyle/>
                    <a:p>
                      <a:endParaRPr kumimoji="1" lang="ja-JP" altLang="en-US" sz="800" dirty="0"/>
                    </a:p>
                  </a:txBody>
                  <a:tcPr/>
                </a:tc>
                <a:tc>
                  <a:txBody>
                    <a:bodyPr/>
                    <a:lstStyle/>
                    <a:p>
                      <a:endParaRPr kumimoji="1" lang="ja-JP" altLang="en-US" sz="800" dirty="0"/>
                    </a:p>
                  </a:txBody>
                  <a:tcPr/>
                </a:tc>
              </a:tr>
            </a:tbl>
          </a:graphicData>
        </a:graphic>
      </p:graphicFrame>
      <p:sp>
        <p:nvSpPr>
          <p:cNvPr id="30" name="Text Box 12"/>
          <p:cNvSpPr txBox="1">
            <a:spLocks noChangeArrowheads="1"/>
          </p:cNvSpPr>
          <p:nvPr/>
        </p:nvSpPr>
        <p:spPr bwMode="auto">
          <a:xfrm>
            <a:off x="3733970" y="5326805"/>
            <a:ext cx="1319592"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lgn="ctr">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rgbClr val="484848"/>
                </a:solidFill>
                <a:latin typeface="Arial" charset="0"/>
                <a:ea typeface="HG丸ｺﾞｼｯｸM-PRO" pitchFamily="50" charset="-128"/>
              </a:defRPr>
            </a:lvl1pPr>
            <a:lvl2pPr marL="742950" indent="-285750" eaLnBrk="0" hangingPunct="0">
              <a:defRPr sz="1200">
                <a:solidFill>
                  <a:srgbClr val="484848"/>
                </a:solidFill>
                <a:latin typeface="Arial" charset="0"/>
                <a:ea typeface="HG丸ｺﾞｼｯｸM-PRO" pitchFamily="50" charset="-128"/>
              </a:defRPr>
            </a:lvl2pPr>
            <a:lvl3pPr marL="1143000" indent="-228600" eaLnBrk="0" hangingPunct="0">
              <a:defRPr sz="1200">
                <a:solidFill>
                  <a:srgbClr val="484848"/>
                </a:solidFill>
                <a:latin typeface="Arial" charset="0"/>
                <a:ea typeface="HG丸ｺﾞｼｯｸM-PRO" pitchFamily="50" charset="-128"/>
              </a:defRPr>
            </a:lvl3pPr>
            <a:lvl4pPr marL="1600200" indent="-228600" eaLnBrk="0" hangingPunct="0">
              <a:defRPr sz="1200">
                <a:solidFill>
                  <a:srgbClr val="484848"/>
                </a:solidFill>
                <a:latin typeface="Arial" charset="0"/>
                <a:ea typeface="HG丸ｺﾞｼｯｸM-PRO" pitchFamily="50" charset="-128"/>
              </a:defRPr>
            </a:lvl4pPr>
            <a:lvl5pPr marL="2057400" indent="-228600" eaLnBrk="0" hangingPunct="0">
              <a:defRPr sz="1200">
                <a:solidFill>
                  <a:srgbClr val="484848"/>
                </a:solidFill>
                <a:latin typeface="Arial" charset="0"/>
                <a:ea typeface="HG丸ｺﾞｼｯｸM-PRO" pitchFamily="50" charset="-128"/>
              </a:defRPr>
            </a:lvl5pPr>
            <a:lvl6pPr marL="2514600" indent="-228600" eaLnBrk="0" fontAlgn="base" hangingPunct="0">
              <a:spcBef>
                <a:spcPct val="20000"/>
              </a:spcBef>
              <a:spcAft>
                <a:spcPct val="0"/>
              </a:spcAft>
              <a:defRPr sz="1200">
                <a:solidFill>
                  <a:srgbClr val="484848"/>
                </a:solidFill>
                <a:latin typeface="Arial" charset="0"/>
                <a:ea typeface="HG丸ｺﾞｼｯｸM-PRO" pitchFamily="50" charset="-128"/>
              </a:defRPr>
            </a:lvl6pPr>
            <a:lvl7pPr marL="2971800" indent="-228600" eaLnBrk="0" fontAlgn="base" hangingPunct="0">
              <a:spcBef>
                <a:spcPct val="20000"/>
              </a:spcBef>
              <a:spcAft>
                <a:spcPct val="0"/>
              </a:spcAft>
              <a:defRPr sz="1200">
                <a:solidFill>
                  <a:srgbClr val="484848"/>
                </a:solidFill>
                <a:latin typeface="Arial" charset="0"/>
                <a:ea typeface="HG丸ｺﾞｼｯｸM-PRO" pitchFamily="50" charset="-128"/>
              </a:defRPr>
            </a:lvl7pPr>
            <a:lvl8pPr marL="3429000" indent="-228600" eaLnBrk="0" fontAlgn="base" hangingPunct="0">
              <a:spcBef>
                <a:spcPct val="20000"/>
              </a:spcBef>
              <a:spcAft>
                <a:spcPct val="0"/>
              </a:spcAft>
              <a:defRPr sz="1200">
                <a:solidFill>
                  <a:srgbClr val="484848"/>
                </a:solidFill>
                <a:latin typeface="Arial" charset="0"/>
                <a:ea typeface="HG丸ｺﾞｼｯｸM-PRO" pitchFamily="50" charset="-128"/>
              </a:defRPr>
            </a:lvl8pPr>
            <a:lvl9pPr marL="3886200" indent="-228600" eaLnBrk="0" fontAlgn="base" hangingPunct="0">
              <a:spcBef>
                <a:spcPct val="20000"/>
              </a:spcBef>
              <a:spcAft>
                <a:spcPct val="0"/>
              </a:spcAft>
              <a:defRPr sz="1200">
                <a:solidFill>
                  <a:srgbClr val="484848"/>
                </a:solidFill>
                <a:latin typeface="Arial" charset="0"/>
                <a:ea typeface="HG丸ｺﾞｼｯｸM-PRO" pitchFamily="50" charset="-128"/>
              </a:defRPr>
            </a:lvl9pPr>
          </a:lstStyle>
          <a:p>
            <a:pPr algn="ctr" eaLnBrk="1" hangingPunct="1"/>
            <a:r>
              <a:rPr lang="ja-JP" altLang="en-US" sz="1600" dirty="0" smtClean="0">
                <a:solidFill>
                  <a:srgbClr val="0070C0"/>
                </a:solidFill>
                <a:latin typeface="Arial" pitchFamily="34" charset="0"/>
                <a:ea typeface="HGP創英角ｺﾞｼｯｸUB" pitchFamily="50" charset="-128"/>
                <a:cs typeface="Arial" pitchFamily="34" charset="0"/>
              </a:rPr>
              <a:t>表（テーブル）</a:t>
            </a:r>
            <a:endParaRPr lang="ja-JP" altLang="en-US" sz="1600" dirty="0">
              <a:solidFill>
                <a:srgbClr val="0070C0"/>
              </a:solidFill>
              <a:latin typeface="Arial" pitchFamily="34" charset="0"/>
              <a:ea typeface="HGP創英角ｺﾞｼｯｸUB" pitchFamily="50" charset="-128"/>
              <a:cs typeface="Arial" pitchFamily="34" charset="0"/>
            </a:endParaRPr>
          </a:p>
        </p:txBody>
      </p:sp>
      <p:sp>
        <p:nvSpPr>
          <p:cNvPr id="31" name="正方形/長方形 30"/>
          <p:cNvSpPr/>
          <p:nvPr/>
        </p:nvSpPr>
        <p:spPr bwMode="auto">
          <a:xfrm>
            <a:off x="4572000" y="5758757"/>
            <a:ext cx="288032" cy="288032"/>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32" name="右矢印 31"/>
          <p:cNvSpPr/>
          <p:nvPr/>
        </p:nvSpPr>
        <p:spPr bwMode="auto">
          <a:xfrm>
            <a:off x="2051720" y="5071729"/>
            <a:ext cx="533400" cy="560176"/>
          </a:xfrm>
          <a:prstGeom prst="rightArrow">
            <a:avLst/>
          </a:prstGeom>
          <a:solidFill>
            <a:srgbClr val="33CC33"/>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3" name="右矢印 32"/>
          <p:cNvSpPr/>
          <p:nvPr/>
        </p:nvSpPr>
        <p:spPr bwMode="auto">
          <a:xfrm rot="10800000">
            <a:off x="6156176" y="5016957"/>
            <a:ext cx="533400" cy="560176"/>
          </a:xfrm>
          <a:prstGeom prst="rightArrow">
            <a:avLst/>
          </a:prstGeom>
          <a:solidFill>
            <a:srgbClr val="33CC33"/>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8" name="テキスト ボックス 37"/>
          <p:cNvSpPr txBox="1"/>
          <p:nvPr/>
        </p:nvSpPr>
        <p:spPr>
          <a:xfrm>
            <a:off x="3993406" y="3707740"/>
            <a:ext cx="851515" cy="369332"/>
          </a:xfrm>
          <a:prstGeom prst="rect">
            <a:avLst/>
          </a:prstGeom>
          <a:noFill/>
        </p:spPr>
        <p:txBody>
          <a:bodyPr wrap="none" rtlCol="0">
            <a:spAutoFit/>
          </a:bodyPr>
          <a:lstStyle/>
          <a:p>
            <a:r>
              <a:rPr kumimoji="1" lang="en-US" altLang="ja-JP" dirty="0" smtClean="0">
                <a:solidFill>
                  <a:schemeClr val="bg1"/>
                </a:solidFill>
              </a:rPr>
              <a:t>DBMS</a:t>
            </a:r>
            <a:endParaRPr kumimoji="1" lang="ja-JP" altLang="en-US" dirty="0">
              <a:solidFill>
                <a:schemeClr val="bg1"/>
              </a:solidFill>
            </a:endParaRPr>
          </a:p>
        </p:txBody>
      </p:sp>
      <p:grpSp>
        <p:nvGrpSpPr>
          <p:cNvPr id="39" name="グループ化 38"/>
          <p:cNvGrpSpPr/>
          <p:nvPr/>
        </p:nvGrpSpPr>
        <p:grpSpPr>
          <a:xfrm>
            <a:off x="6242855" y="5117025"/>
            <a:ext cx="360040" cy="360040"/>
            <a:chOff x="1835696" y="5085184"/>
            <a:chExt cx="360040" cy="360040"/>
          </a:xfrm>
        </p:grpSpPr>
        <p:cxnSp>
          <p:nvCxnSpPr>
            <p:cNvPr id="40" name="直線コネクタ 39"/>
            <p:cNvCxnSpPr/>
            <p:nvPr/>
          </p:nvCxnSpPr>
          <p:spPr bwMode="auto">
            <a:xfrm>
              <a:off x="1835696" y="5085184"/>
              <a:ext cx="360040" cy="360040"/>
            </a:xfrm>
            <a:prstGeom prst="line">
              <a:avLst/>
            </a:prstGeom>
            <a:solidFill>
              <a:schemeClr val="bg1"/>
            </a:solidFill>
            <a:ln w="38100" cap="flat" cmpd="sng" algn="ctr">
              <a:solidFill>
                <a:srgbClr val="C00000"/>
              </a:solidFill>
              <a:prstDash val="solid"/>
              <a:round/>
              <a:headEnd type="none" w="med" len="med"/>
              <a:tailEnd type="none" w="med" len="med"/>
            </a:ln>
            <a:effectLst/>
          </p:spPr>
        </p:cxnSp>
        <p:cxnSp>
          <p:nvCxnSpPr>
            <p:cNvPr id="41" name="直線コネクタ 40"/>
            <p:cNvCxnSpPr/>
            <p:nvPr/>
          </p:nvCxnSpPr>
          <p:spPr bwMode="auto">
            <a:xfrm flipV="1">
              <a:off x="1835696" y="5093568"/>
              <a:ext cx="360040" cy="351656"/>
            </a:xfrm>
            <a:prstGeom prst="line">
              <a:avLst/>
            </a:prstGeom>
            <a:solidFill>
              <a:schemeClr val="bg1"/>
            </a:solidFill>
            <a:ln w="38100" cap="flat" cmpd="sng" algn="ctr">
              <a:solidFill>
                <a:srgbClr val="C00000"/>
              </a:solidFill>
              <a:prstDash val="solid"/>
              <a:round/>
              <a:headEnd type="none" w="med" len="med"/>
              <a:tailEnd type="none" w="med" len="med"/>
            </a:ln>
            <a:effectLst/>
          </p:spPr>
        </p:cxnSp>
      </p:grpSp>
      <p:sp>
        <p:nvSpPr>
          <p:cNvPr id="42" name="正方形/長方形 41"/>
          <p:cNvSpPr/>
          <p:nvPr/>
        </p:nvSpPr>
        <p:spPr bwMode="auto">
          <a:xfrm>
            <a:off x="6012160" y="4743479"/>
            <a:ext cx="936104" cy="1002931"/>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3" name="正方形/長方形 42"/>
          <p:cNvSpPr/>
          <p:nvPr/>
        </p:nvSpPr>
        <p:spPr bwMode="auto">
          <a:xfrm>
            <a:off x="1850368" y="4874341"/>
            <a:ext cx="936104" cy="1002931"/>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4" name="右矢印 43"/>
          <p:cNvSpPr/>
          <p:nvPr/>
        </p:nvSpPr>
        <p:spPr bwMode="auto">
          <a:xfrm rot="10800000">
            <a:off x="6156176" y="4957869"/>
            <a:ext cx="533400" cy="560176"/>
          </a:xfrm>
          <a:prstGeom prst="rightArrow">
            <a:avLst/>
          </a:prstGeom>
          <a:solidFill>
            <a:srgbClr val="33CC33"/>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5" name="円/楕円 44"/>
          <p:cNvSpPr/>
          <p:nvPr/>
        </p:nvSpPr>
        <p:spPr bwMode="auto">
          <a:xfrm>
            <a:off x="4481990" y="5665359"/>
            <a:ext cx="468052" cy="478555"/>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46" name="角丸四角形 45"/>
          <p:cNvSpPr/>
          <p:nvPr/>
        </p:nvSpPr>
        <p:spPr bwMode="auto">
          <a:xfrm>
            <a:off x="171661" y="2708920"/>
            <a:ext cx="2614811" cy="1872208"/>
          </a:xfrm>
          <a:prstGeom prst="roundRect">
            <a:avLst>
              <a:gd name="adj" fmla="val 0"/>
            </a:avLst>
          </a:prstGeom>
          <a:solidFill>
            <a:srgbClr val="C00000"/>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2151063" marR="0" indent="-2151063"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排他制御</a:t>
            </a:r>
            <a:r>
              <a:rPr kumimoji="0" lang="en-US" altLang="ja-JP" sz="2000" b="0" i="0" u="none" strike="noStrike" cap="none" normalizeH="0" dirty="0" smtClean="0">
                <a:ln>
                  <a:noFill/>
                </a:ln>
                <a:solidFill>
                  <a:schemeClr val="bg1"/>
                </a:solidFill>
                <a:effectLst/>
                <a:latin typeface="+mn-lt"/>
                <a:ea typeface="+mn-ea"/>
              </a:rPr>
              <a:t>(</a:t>
            </a:r>
            <a:r>
              <a:rPr kumimoji="0" lang="ja-JP" altLang="en-US" sz="2000" b="0" i="0" u="none" strike="noStrike" cap="none" normalizeH="0" dirty="0" smtClean="0">
                <a:ln>
                  <a:noFill/>
                </a:ln>
                <a:solidFill>
                  <a:schemeClr val="bg1"/>
                </a:solidFill>
                <a:effectLst/>
                <a:latin typeface="+mn-lt"/>
                <a:ea typeface="+mn-ea"/>
              </a:rPr>
              <a:t>ロック</a:t>
            </a:r>
            <a:r>
              <a:rPr kumimoji="0" lang="en-US" altLang="ja-JP" sz="2000" b="0" i="0" u="none" strike="noStrike" cap="none" normalizeH="0" dirty="0" smtClean="0">
                <a:ln>
                  <a:noFill/>
                </a:ln>
                <a:solidFill>
                  <a:schemeClr val="bg1"/>
                </a:solidFill>
                <a:effectLst/>
                <a:latin typeface="+mn-lt"/>
                <a:ea typeface="+mn-ea"/>
              </a:rPr>
              <a:t>)</a:t>
            </a:r>
          </a:p>
          <a:p>
            <a:pPr marR="0" algn="ctr"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dirty="0" smtClean="0">
                <a:ln>
                  <a:noFill/>
                </a:ln>
                <a:solidFill>
                  <a:schemeClr val="bg1"/>
                </a:solidFill>
                <a:effectLst/>
                <a:latin typeface="+mn-lt"/>
                <a:ea typeface="+mn-ea"/>
              </a:rPr>
              <a:t>一つのプロセス</a:t>
            </a:r>
            <a:r>
              <a:rPr kumimoji="0" lang="en-US" altLang="ja-JP" sz="1100" b="0" i="0" u="none" strike="noStrike" cap="none" normalizeH="0" dirty="0" smtClean="0">
                <a:ln>
                  <a:noFill/>
                </a:ln>
                <a:solidFill>
                  <a:schemeClr val="bg1"/>
                </a:solidFill>
                <a:effectLst/>
                <a:latin typeface="+mn-lt"/>
                <a:ea typeface="+mn-ea"/>
              </a:rPr>
              <a:t>/</a:t>
            </a:r>
            <a:r>
              <a:rPr kumimoji="0" lang="ja-JP" altLang="en-US" sz="1100" b="0" i="0" u="none" strike="noStrike" cap="none" normalizeH="0" dirty="0" smtClean="0">
                <a:ln>
                  <a:noFill/>
                </a:ln>
                <a:solidFill>
                  <a:schemeClr val="bg1"/>
                </a:solidFill>
                <a:effectLst/>
                <a:latin typeface="+mn-lt"/>
                <a:ea typeface="+mn-ea"/>
              </a:rPr>
              <a:t>トランザクションがあるデータの更新を行っている間、処理が完了するまで他のプロセス</a:t>
            </a:r>
            <a:r>
              <a:rPr kumimoji="0" lang="en-US" altLang="ja-JP" sz="1100" b="0" i="0" u="none" strike="noStrike" cap="none" normalizeH="0" dirty="0" smtClean="0">
                <a:ln>
                  <a:noFill/>
                </a:ln>
                <a:solidFill>
                  <a:schemeClr val="bg1"/>
                </a:solidFill>
                <a:effectLst/>
                <a:latin typeface="+mn-lt"/>
                <a:ea typeface="+mn-ea"/>
              </a:rPr>
              <a:t>/</a:t>
            </a:r>
            <a:r>
              <a:rPr kumimoji="0" lang="ja-JP" altLang="en-US" sz="1100" b="0" i="0" u="none" strike="noStrike" cap="none" normalizeH="0" dirty="0" smtClean="0">
                <a:ln>
                  <a:noFill/>
                </a:ln>
                <a:solidFill>
                  <a:schemeClr val="bg1"/>
                </a:solidFill>
                <a:effectLst/>
                <a:latin typeface="+mn-lt"/>
                <a:ea typeface="+mn-ea"/>
              </a:rPr>
              <a:t>トランザクションはそのデータにアクセスすることはできないようにする仕組み。</a:t>
            </a:r>
            <a:endParaRPr kumimoji="0" lang="en-US" altLang="ja-JP" sz="1100" b="0" i="0" u="none" strike="noStrike" cap="none" normalizeH="0" dirty="0" smtClean="0">
              <a:ln>
                <a:noFill/>
              </a:ln>
              <a:solidFill>
                <a:schemeClr val="bg1"/>
              </a:solidFill>
              <a:effectLst/>
              <a:latin typeface="+mn-lt"/>
              <a:ea typeface="+mn-ea"/>
            </a:endParaRPr>
          </a:p>
          <a:p>
            <a:pPr marR="0" algn="ctr" defTabSz="914400" rtl="0" eaLnBrk="1" fontAlgn="base" latinLnBrk="0" hangingPunct="1">
              <a:lnSpc>
                <a:spcPct val="100000"/>
              </a:lnSpc>
              <a:spcBef>
                <a:spcPct val="20000"/>
              </a:spcBef>
              <a:spcAft>
                <a:spcPct val="0"/>
              </a:spcAft>
              <a:buClrTx/>
              <a:buSzTx/>
              <a:buFontTx/>
              <a:buNone/>
              <a:tabLst/>
            </a:pPr>
            <a:endParaRPr kumimoji="0" lang="en-US" altLang="ja-JP" sz="1100" dirty="0" smtClean="0">
              <a:solidFill>
                <a:schemeClr val="bg1"/>
              </a:solidFill>
              <a:latin typeface="+mn-lt"/>
              <a:ea typeface="+mn-ea"/>
            </a:endParaRPr>
          </a:p>
          <a:p>
            <a:pPr marR="0" algn="ctr" defTabSz="914400" rtl="0" eaLnBrk="1" fontAlgn="base" latinLnBrk="0" hangingPunct="1">
              <a:lnSpc>
                <a:spcPct val="100000"/>
              </a:lnSpc>
              <a:spcBef>
                <a:spcPct val="20000"/>
              </a:spcBef>
              <a:spcAft>
                <a:spcPct val="0"/>
              </a:spcAft>
              <a:buClrTx/>
              <a:buSzTx/>
              <a:buFontTx/>
              <a:buNone/>
              <a:tabLst/>
            </a:pPr>
            <a:r>
              <a:rPr kumimoji="0" lang="ja-JP" altLang="en-US" sz="1100" dirty="0" smtClean="0">
                <a:solidFill>
                  <a:schemeClr val="bg1"/>
                </a:solidFill>
                <a:latin typeface="+mn-lt"/>
                <a:ea typeface="+mn-ea"/>
              </a:rPr>
              <a:t>→処理のオーバーヘッドとなる</a:t>
            </a:r>
            <a:endParaRPr kumimoji="0" lang="ja-JP" altLang="en-US" sz="1100" b="0" i="0" u="none" strike="noStrike" cap="none" normalizeH="0" dirty="0" smtClean="0">
              <a:ln>
                <a:noFill/>
              </a:ln>
              <a:solidFill>
                <a:schemeClr val="bg1"/>
              </a:solidFill>
              <a:effectLst/>
              <a:latin typeface="+mn-lt"/>
              <a:ea typeface="+mn-ea"/>
            </a:endParaRPr>
          </a:p>
        </p:txBody>
      </p:sp>
      <p:sp>
        <p:nvSpPr>
          <p:cNvPr id="47" name="角丸四角形吹き出し 46"/>
          <p:cNvSpPr/>
          <p:nvPr/>
        </p:nvSpPr>
        <p:spPr bwMode="auto">
          <a:xfrm>
            <a:off x="6242433" y="3645024"/>
            <a:ext cx="1489645" cy="706398"/>
          </a:xfrm>
          <a:prstGeom prst="wedgeRoundRectCallout">
            <a:avLst>
              <a:gd name="adj1" fmla="val -30050"/>
              <a:gd name="adj2" fmla="val 129675"/>
              <a:gd name="adj3" fmla="val 16667"/>
            </a:avLst>
          </a:prstGeom>
          <a:solidFill>
            <a:srgbClr val="00B050"/>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mj-ea"/>
                <a:ea typeface="+mj-ea"/>
              </a:rPr>
              <a:t>データベース言語</a:t>
            </a:r>
            <a:endParaRPr kumimoji="0" lang="en-US" altLang="ja-JP" sz="1200" b="0" i="0" u="none" strike="noStrike" cap="none" normalizeH="0" baseline="0" dirty="0" smtClean="0">
              <a:ln>
                <a:noFill/>
              </a:ln>
              <a:solidFill>
                <a:schemeClr val="bg1"/>
              </a:solidFill>
              <a:effectLst/>
              <a:latin typeface="+mj-ea"/>
              <a:ea typeface="+mj-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dirty="0">
                <a:solidFill>
                  <a:schemeClr val="bg1"/>
                </a:solidFill>
                <a:latin typeface="+mj-ea"/>
                <a:ea typeface="+mj-ea"/>
              </a:rPr>
              <a:t>問い合わせ言語</a:t>
            </a:r>
            <a:endParaRPr kumimoji="0" lang="ja-JP" altLang="en-US" sz="1200" b="0" i="0" u="none" strike="noStrike" cap="none" normalizeH="0" baseline="0" dirty="0" smtClean="0">
              <a:ln>
                <a:noFill/>
              </a:ln>
              <a:solidFill>
                <a:schemeClr val="bg1"/>
              </a:solidFill>
              <a:effectLst/>
              <a:latin typeface="+mj-ea"/>
              <a:ea typeface="+mj-ea"/>
            </a:endParaRPr>
          </a:p>
        </p:txBody>
      </p:sp>
      <p:sp>
        <p:nvSpPr>
          <p:cNvPr id="48" name="角丸四角形 47"/>
          <p:cNvSpPr/>
          <p:nvPr/>
        </p:nvSpPr>
        <p:spPr bwMode="auto">
          <a:xfrm>
            <a:off x="7812360" y="3645024"/>
            <a:ext cx="958627" cy="706398"/>
          </a:xfrm>
          <a:prstGeom prst="roundRect">
            <a:avLst>
              <a:gd name="adj" fmla="val 0"/>
            </a:avLst>
          </a:prstGeom>
          <a:solidFill>
            <a:srgbClr val="00B050"/>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marL="2151063" marR="0" indent="-2151063" defTabSz="914400" rtl="0" eaLnBrk="1" fontAlgn="base" latinLnBrk="0" hangingPunct="1">
              <a:lnSpc>
                <a:spcPct val="100000"/>
              </a:lnSpc>
              <a:spcBef>
                <a:spcPct val="20000"/>
              </a:spcBef>
              <a:spcAft>
                <a:spcPct val="0"/>
              </a:spcAft>
              <a:buClrTx/>
              <a:buSzTx/>
              <a:buFontTx/>
              <a:buNone/>
              <a:tabLst/>
            </a:pPr>
            <a:r>
              <a:rPr kumimoji="0" lang="en-US" altLang="ja-JP" sz="1100" b="0" i="0" u="none" strike="noStrike" cap="none" normalizeH="0" dirty="0" smtClean="0">
                <a:ln>
                  <a:noFill/>
                </a:ln>
                <a:solidFill>
                  <a:schemeClr val="bg1"/>
                </a:solidFill>
                <a:effectLst/>
                <a:latin typeface="+mn-ea"/>
                <a:ea typeface="+mn-ea"/>
              </a:rPr>
              <a:t>SQL</a:t>
            </a:r>
          </a:p>
          <a:p>
            <a:pPr marL="2151063" marR="0" indent="-2151063" defTabSz="914400" rtl="0" eaLnBrk="1" fontAlgn="base" latinLnBrk="0" hangingPunct="1">
              <a:lnSpc>
                <a:spcPct val="100000"/>
              </a:lnSpc>
              <a:spcBef>
                <a:spcPct val="20000"/>
              </a:spcBef>
              <a:spcAft>
                <a:spcPct val="0"/>
              </a:spcAft>
              <a:buClrTx/>
              <a:buSzTx/>
              <a:buFontTx/>
              <a:buNone/>
              <a:tabLst/>
            </a:pPr>
            <a:r>
              <a:rPr kumimoji="0" lang="en-US" altLang="ja-JP" sz="1100" dirty="0" err="1" smtClean="0">
                <a:solidFill>
                  <a:schemeClr val="bg1"/>
                </a:solidFill>
                <a:latin typeface="+mn-ea"/>
                <a:ea typeface="+mn-ea"/>
              </a:rPr>
              <a:t>Xquery</a:t>
            </a:r>
            <a:r>
              <a:rPr kumimoji="0" lang="ja-JP" altLang="en-US" sz="1100" dirty="0">
                <a:solidFill>
                  <a:schemeClr val="bg1"/>
                </a:solidFill>
                <a:latin typeface="+mn-ea"/>
                <a:ea typeface="+mn-ea"/>
              </a:rPr>
              <a:t>等</a:t>
            </a:r>
            <a:endParaRPr kumimoji="0" lang="ja-JP" altLang="en-US" sz="1100" b="0" i="0" u="none" strike="noStrike" cap="none" normalizeH="0" dirty="0" smtClean="0">
              <a:ln>
                <a:noFill/>
              </a:ln>
              <a:solidFill>
                <a:schemeClr val="bg1"/>
              </a:solidFill>
              <a:effectLst/>
              <a:latin typeface="+mn-ea"/>
              <a:ea typeface="+mn-ea"/>
            </a:endParaRPr>
          </a:p>
        </p:txBody>
      </p:sp>
    </p:spTree>
    <p:extLst>
      <p:ext uri="{BB962C8B-B14F-4D97-AF65-F5344CB8AC3E}">
        <p14:creationId xmlns:p14="http://schemas.microsoft.com/office/powerpoint/2010/main" val="21208746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righ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anim calcmode="lin" valueType="num">
                                      <p:cBhvr>
                                        <p:cTn id="30" dur="1000" fill="hold"/>
                                        <p:tgtEl>
                                          <p:spTgt spid="25"/>
                                        </p:tgtEl>
                                        <p:attrNameLst>
                                          <p:attrName>ppt_x</p:attrName>
                                        </p:attrNameLst>
                                      </p:cBhvr>
                                      <p:tavLst>
                                        <p:tav tm="0">
                                          <p:val>
                                            <p:strVal val="#ppt_x"/>
                                          </p:val>
                                        </p:tav>
                                        <p:tav tm="100000">
                                          <p:val>
                                            <p:strVal val="#ppt_x"/>
                                          </p:val>
                                        </p:tav>
                                      </p:tavLst>
                                    </p:anim>
                                    <p:anim calcmode="lin" valueType="num">
                                      <p:cBhvr>
                                        <p:cTn id="31" dur="1000" fill="hold"/>
                                        <p:tgtEl>
                                          <p:spTgt spid="2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1000"/>
                                        <p:tgtEl>
                                          <p:spTgt spid="27"/>
                                        </p:tgtEl>
                                      </p:cBhvr>
                                    </p:animEffect>
                                    <p:anim calcmode="lin" valueType="num">
                                      <p:cBhvr>
                                        <p:cTn id="35" dur="1000" fill="hold"/>
                                        <p:tgtEl>
                                          <p:spTgt spid="27"/>
                                        </p:tgtEl>
                                        <p:attrNameLst>
                                          <p:attrName>ppt_x</p:attrName>
                                        </p:attrNameLst>
                                      </p:cBhvr>
                                      <p:tavLst>
                                        <p:tav tm="0">
                                          <p:val>
                                            <p:strVal val="#ppt_x"/>
                                          </p:val>
                                        </p:tav>
                                        <p:tav tm="100000">
                                          <p:val>
                                            <p:strVal val="#ppt_x"/>
                                          </p:val>
                                        </p:tav>
                                      </p:tavLst>
                                    </p:anim>
                                    <p:anim calcmode="lin" valueType="num">
                                      <p:cBhvr>
                                        <p:cTn id="36" dur="1000" fill="hold"/>
                                        <p:tgtEl>
                                          <p:spTgt spid="2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1000" fill="hold"/>
                                        <p:tgtEl>
                                          <p:spTgt spid="2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1000"/>
                                        <p:tgtEl>
                                          <p:spTgt spid="30"/>
                                        </p:tgtEl>
                                      </p:cBhvr>
                                    </p:animEffect>
                                    <p:anim calcmode="lin" valueType="num">
                                      <p:cBhvr>
                                        <p:cTn id="50" dur="1000" fill="hold"/>
                                        <p:tgtEl>
                                          <p:spTgt spid="30"/>
                                        </p:tgtEl>
                                        <p:attrNameLst>
                                          <p:attrName>ppt_x</p:attrName>
                                        </p:attrNameLst>
                                      </p:cBhvr>
                                      <p:tavLst>
                                        <p:tav tm="0">
                                          <p:val>
                                            <p:strVal val="#ppt_x"/>
                                          </p:val>
                                        </p:tav>
                                        <p:tav tm="100000">
                                          <p:val>
                                            <p:strVal val="#ppt_x"/>
                                          </p:val>
                                        </p:tav>
                                      </p:tavLst>
                                    </p:anim>
                                    <p:anim calcmode="lin" valueType="num">
                                      <p:cBhvr>
                                        <p:cTn id="51" dur="1000" fill="hold"/>
                                        <p:tgtEl>
                                          <p:spTgt spid="3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1000"/>
                                        <p:tgtEl>
                                          <p:spTgt spid="31"/>
                                        </p:tgtEl>
                                      </p:cBhvr>
                                    </p:animEffect>
                                    <p:anim calcmode="lin" valueType="num">
                                      <p:cBhvr>
                                        <p:cTn id="55" dur="1000" fill="hold"/>
                                        <p:tgtEl>
                                          <p:spTgt spid="31"/>
                                        </p:tgtEl>
                                        <p:attrNameLst>
                                          <p:attrName>ppt_x</p:attrName>
                                        </p:attrNameLst>
                                      </p:cBhvr>
                                      <p:tavLst>
                                        <p:tav tm="0">
                                          <p:val>
                                            <p:strVal val="#ppt_x"/>
                                          </p:val>
                                        </p:tav>
                                        <p:tav tm="100000">
                                          <p:val>
                                            <p:strVal val="#ppt_x"/>
                                          </p:val>
                                        </p:tav>
                                      </p:tavLst>
                                    </p:anim>
                                    <p:anim calcmode="lin" valueType="num">
                                      <p:cBhvr>
                                        <p:cTn id="56" dur="1000" fill="hold"/>
                                        <p:tgtEl>
                                          <p:spTgt spid="31"/>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1000"/>
                                        <p:tgtEl>
                                          <p:spTgt spid="26"/>
                                        </p:tgtEl>
                                      </p:cBhvr>
                                    </p:animEffect>
                                    <p:anim calcmode="lin" valueType="num">
                                      <p:cBhvr>
                                        <p:cTn id="60" dur="1000" fill="hold"/>
                                        <p:tgtEl>
                                          <p:spTgt spid="26"/>
                                        </p:tgtEl>
                                        <p:attrNameLst>
                                          <p:attrName>ppt_x</p:attrName>
                                        </p:attrNameLst>
                                      </p:cBhvr>
                                      <p:tavLst>
                                        <p:tav tm="0">
                                          <p:val>
                                            <p:strVal val="#ppt_x"/>
                                          </p:val>
                                        </p:tav>
                                        <p:tav tm="100000">
                                          <p:val>
                                            <p:strVal val="#ppt_x"/>
                                          </p:val>
                                        </p:tav>
                                      </p:tavLst>
                                    </p:anim>
                                    <p:anim calcmode="lin" valueType="num">
                                      <p:cBhvr>
                                        <p:cTn id="6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38"/>
                                        </p:tgtEl>
                                        <p:attrNameLst>
                                          <p:attrName>style.visibility</p:attrName>
                                        </p:attrNameLst>
                                      </p:cBhvr>
                                      <p:to>
                                        <p:strVal val="visible"/>
                                      </p:to>
                                    </p:set>
                                    <p:anim calcmode="lin" valueType="num">
                                      <p:cBhvr>
                                        <p:cTn id="66" dur="500" fill="hold"/>
                                        <p:tgtEl>
                                          <p:spTgt spid="38"/>
                                        </p:tgtEl>
                                        <p:attrNameLst>
                                          <p:attrName>ppt_w</p:attrName>
                                        </p:attrNameLst>
                                      </p:cBhvr>
                                      <p:tavLst>
                                        <p:tav tm="0">
                                          <p:val>
                                            <p:fltVal val="0"/>
                                          </p:val>
                                        </p:tav>
                                        <p:tav tm="100000">
                                          <p:val>
                                            <p:strVal val="#ppt_w"/>
                                          </p:val>
                                        </p:tav>
                                      </p:tavLst>
                                    </p:anim>
                                    <p:anim calcmode="lin" valueType="num">
                                      <p:cBhvr>
                                        <p:cTn id="67" dur="500" fill="hold"/>
                                        <p:tgtEl>
                                          <p:spTgt spid="38"/>
                                        </p:tgtEl>
                                        <p:attrNameLst>
                                          <p:attrName>ppt_h</p:attrName>
                                        </p:attrNameLst>
                                      </p:cBhvr>
                                      <p:tavLst>
                                        <p:tav tm="0">
                                          <p:val>
                                            <p:fltVal val="0"/>
                                          </p:val>
                                        </p:tav>
                                        <p:tav tm="100000">
                                          <p:val>
                                            <p:strVal val="#ppt_h"/>
                                          </p:val>
                                        </p:tav>
                                      </p:tavLst>
                                    </p:anim>
                                    <p:animEffect transition="in" filter="fade">
                                      <p:cBhvr>
                                        <p:cTn id="68" dur="500"/>
                                        <p:tgtEl>
                                          <p:spTgt spid="38"/>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left)">
                                      <p:cBhvr>
                                        <p:cTn id="78" dur="500"/>
                                        <p:tgtEl>
                                          <p:spTgt spid="32"/>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wipe(right)">
                                      <p:cBhvr>
                                        <p:cTn id="81" dur="500"/>
                                        <p:tgtEl>
                                          <p:spTgt spid="33"/>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nodeType="click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p:cTn id="86" dur="500" fill="hold"/>
                                        <p:tgtEl>
                                          <p:spTgt spid="39"/>
                                        </p:tgtEl>
                                        <p:attrNameLst>
                                          <p:attrName>ppt_w</p:attrName>
                                        </p:attrNameLst>
                                      </p:cBhvr>
                                      <p:tavLst>
                                        <p:tav tm="0">
                                          <p:val>
                                            <p:fltVal val="0"/>
                                          </p:val>
                                        </p:tav>
                                        <p:tav tm="100000">
                                          <p:val>
                                            <p:strVal val="#ppt_w"/>
                                          </p:val>
                                        </p:tav>
                                      </p:tavLst>
                                    </p:anim>
                                    <p:anim calcmode="lin" valueType="num">
                                      <p:cBhvr>
                                        <p:cTn id="87" dur="500" fill="hold"/>
                                        <p:tgtEl>
                                          <p:spTgt spid="39"/>
                                        </p:tgtEl>
                                        <p:attrNameLst>
                                          <p:attrName>ppt_h</p:attrName>
                                        </p:attrNameLst>
                                      </p:cBhvr>
                                      <p:tavLst>
                                        <p:tav tm="0">
                                          <p:val>
                                            <p:fltVal val="0"/>
                                          </p:val>
                                        </p:tav>
                                        <p:tav tm="100000">
                                          <p:val>
                                            <p:strVal val="#ppt_h"/>
                                          </p:val>
                                        </p:tav>
                                      </p:tavLst>
                                    </p:anim>
                                    <p:animEffect transition="in" filter="fade">
                                      <p:cBhvr>
                                        <p:cTn id="88" dur="500"/>
                                        <p:tgtEl>
                                          <p:spTgt spid="39"/>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fade">
                                      <p:cBhvr>
                                        <p:cTn id="93" dur="500"/>
                                        <p:tgtEl>
                                          <p:spTgt spid="42"/>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500"/>
                                        <p:tgtEl>
                                          <p:spTgt spid="43"/>
                                        </p:tgtEl>
                                      </p:cBhvr>
                                    </p:animEffect>
                                  </p:childTnLst>
                                </p:cTn>
                              </p:par>
                            </p:childTnLst>
                          </p:cTn>
                        </p:par>
                        <p:par>
                          <p:cTn id="99" fill="hold">
                            <p:stCondLst>
                              <p:cond delay="500"/>
                            </p:stCondLst>
                            <p:childTnLst>
                              <p:par>
                                <p:cTn id="100" presetID="22" presetClass="entr" presetSubtype="2"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wipe(right)">
                                      <p:cBhvr>
                                        <p:cTn id="102" dur="500"/>
                                        <p:tgtEl>
                                          <p:spTgt spid="44"/>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p:cTn id="114" dur="500" fill="hold"/>
                                        <p:tgtEl>
                                          <p:spTgt spid="46"/>
                                        </p:tgtEl>
                                        <p:attrNameLst>
                                          <p:attrName>ppt_w</p:attrName>
                                        </p:attrNameLst>
                                      </p:cBhvr>
                                      <p:tavLst>
                                        <p:tav tm="0">
                                          <p:val>
                                            <p:fltVal val="0"/>
                                          </p:val>
                                        </p:tav>
                                        <p:tav tm="100000">
                                          <p:val>
                                            <p:strVal val="#ppt_w"/>
                                          </p:val>
                                        </p:tav>
                                      </p:tavLst>
                                    </p:anim>
                                    <p:anim calcmode="lin" valueType="num">
                                      <p:cBhvr>
                                        <p:cTn id="115" dur="500" fill="hold"/>
                                        <p:tgtEl>
                                          <p:spTgt spid="46"/>
                                        </p:tgtEl>
                                        <p:attrNameLst>
                                          <p:attrName>ppt_h</p:attrName>
                                        </p:attrNameLst>
                                      </p:cBhvr>
                                      <p:tavLst>
                                        <p:tav tm="0">
                                          <p:val>
                                            <p:fltVal val="0"/>
                                          </p:val>
                                        </p:tav>
                                        <p:tav tm="100000">
                                          <p:val>
                                            <p:strVal val="#ppt_h"/>
                                          </p:val>
                                        </p:tav>
                                      </p:tavLst>
                                    </p:anim>
                                    <p:animEffect transition="in" filter="fade">
                                      <p:cBhvr>
                                        <p:cTn id="116" dur="500"/>
                                        <p:tgtEl>
                                          <p:spTgt spid="46"/>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47"/>
                                        </p:tgtEl>
                                        <p:attrNameLst>
                                          <p:attrName>style.visibility</p:attrName>
                                        </p:attrNameLst>
                                      </p:cBhvr>
                                      <p:to>
                                        <p:strVal val="visible"/>
                                      </p:to>
                                    </p:set>
                                    <p:anim calcmode="lin" valueType="num">
                                      <p:cBhvr>
                                        <p:cTn id="121" dur="500" fill="hold"/>
                                        <p:tgtEl>
                                          <p:spTgt spid="47"/>
                                        </p:tgtEl>
                                        <p:attrNameLst>
                                          <p:attrName>ppt_w</p:attrName>
                                        </p:attrNameLst>
                                      </p:cBhvr>
                                      <p:tavLst>
                                        <p:tav tm="0">
                                          <p:val>
                                            <p:fltVal val="0"/>
                                          </p:val>
                                        </p:tav>
                                        <p:tav tm="100000">
                                          <p:val>
                                            <p:strVal val="#ppt_w"/>
                                          </p:val>
                                        </p:tav>
                                      </p:tavLst>
                                    </p:anim>
                                    <p:anim calcmode="lin" valueType="num">
                                      <p:cBhvr>
                                        <p:cTn id="122" dur="500" fill="hold"/>
                                        <p:tgtEl>
                                          <p:spTgt spid="47"/>
                                        </p:tgtEl>
                                        <p:attrNameLst>
                                          <p:attrName>ppt_h</p:attrName>
                                        </p:attrNameLst>
                                      </p:cBhvr>
                                      <p:tavLst>
                                        <p:tav tm="0">
                                          <p:val>
                                            <p:fltVal val="0"/>
                                          </p:val>
                                        </p:tav>
                                        <p:tav tm="100000">
                                          <p:val>
                                            <p:strVal val="#ppt_h"/>
                                          </p:val>
                                        </p:tav>
                                      </p:tavLst>
                                    </p:anim>
                                    <p:animEffect transition="in" filter="fade">
                                      <p:cBhvr>
                                        <p:cTn id="123" dur="500"/>
                                        <p:tgtEl>
                                          <p:spTgt spid="47"/>
                                        </p:tgtEl>
                                      </p:cBhvr>
                                    </p:animEffect>
                                  </p:childTnLst>
                                </p:cTn>
                              </p:par>
                            </p:childTnLst>
                          </p:cTn>
                        </p:par>
                      </p:childTnLst>
                    </p:cTn>
                  </p:par>
                  <p:par>
                    <p:cTn id="124" fill="hold">
                      <p:stCondLst>
                        <p:cond delay="indefinite"/>
                      </p:stCondLst>
                      <p:childTnLst>
                        <p:par>
                          <p:cTn id="125" fill="hold">
                            <p:stCondLst>
                              <p:cond delay="0"/>
                            </p:stCondLst>
                            <p:childTnLst>
                              <p:par>
                                <p:cTn id="126" presetID="53" presetClass="entr" presetSubtype="16" fill="hold" grpId="0" nodeType="clickEffect">
                                  <p:stCondLst>
                                    <p:cond delay="0"/>
                                  </p:stCondLst>
                                  <p:childTnLst>
                                    <p:set>
                                      <p:cBhvr>
                                        <p:cTn id="127" dur="1" fill="hold">
                                          <p:stCondLst>
                                            <p:cond delay="0"/>
                                          </p:stCondLst>
                                        </p:cTn>
                                        <p:tgtEl>
                                          <p:spTgt spid="48"/>
                                        </p:tgtEl>
                                        <p:attrNameLst>
                                          <p:attrName>style.visibility</p:attrName>
                                        </p:attrNameLst>
                                      </p:cBhvr>
                                      <p:to>
                                        <p:strVal val="visible"/>
                                      </p:to>
                                    </p:set>
                                    <p:anim calcmode="lin" valueType="num">
                                      <p:cBhvr>
                                        <p:cTn id="128" dur="500" fill="hold"/>
                                        <p:tgtEl>
                                          <p:spTgt spid="48"/>
                                        </p:tgtEl>
                                        <p:attrNameLst>
                                          <p:attrName>ppt_w</p:attrName>
                                        </p:attrNameLst>
                                      </p:cBhvr>
                                      <p:tavLst>
                                        <p:tav tm="0">
                                          <p:val>
                                            <p:fltVal val="0"/>
                                          </p:val>
                                        </p:tav>
                                        <p:tav tm="100000">
                                          <p:val>
                                            <p:strVal val="#ppt_w"/>
                                          </p:val>
                                        </p:tav>
                                      </p:tavLst>
                                    </p:anim>
                                    <p:anim calcmode="lin" valueType="num">
                                      <p:cBhvr>
                                        <p:cTn id="129" dur="500" fill="hold"/>
                                        <p:tgtEl>
                                          <p:spTgt spid="48"/>
                                        </p:tgtEl>
                                        <p:attrNameLst>
                                          <p:attrName>ppt_h</p:attrName>
                                        </p:attrNameLst>
                                      </p:cBhvr>
                                      <p:tavLst>
                                        <p:tav tm="0">
                                          <p:val>
                                            <p:fltVal val="0"/>
                                          </p:val>
                                        </p:tav>
                                        <p:tav tm="100000">
                                          <p:val>
                                            <p:strVal val="#ppt_h"/>
                                          </p:val>
                                        </p:tav>
                                      </p:tavLst>
                                    </p:anim>
                                    <p:animEffect transition="in" filter="fade">
                                      <p:cBhvr>
                                        <p:cTn id="13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6" grpId="0" animBg="1"/>
      <p:bldP spid="17" grpId="0" animBg="1"/>
      <p:bldP spid="18" grpId="0" animBg="1"/>
      <p:bldP spid="27" grpId="0" animBg="1"/>
      <p:bldP spid="28" grpId="0"/>
      <p:bldP spid="30" grpId="0"/>
      <p:bldP spid="31" grpId="0" animBg="1"/>
      <p:bldP spid="32" grpId="0" animBg="1"/>
      <p:bldP spid="33" grpId="0" animBg="1"/>
      <p:bldP spid="38" grpId="0"/>
      <p:bldP spid="42" grpId="0" animBg="1"/>
      <p:bldP spid="43" grpId="0" animBg="1"/>
      <p:bldP spid="44" grpId="0" animBg="1"/>
      <p:bldP spid="45" grpId="0" animBg="1"/>
      <p:bldP spid="46" grpId="0" animBg="1"/>
      <p:bldP spid="47" grpId="0" animBg="1"/>
      <p:bldP spid="4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ACID</a:t>
            </a:r>
            <a:r>
              <a:rPr lang="ja-JP" altLang="en-US" smtClean="0"/>
              <a:t>を実現するための機能の例 </a:t>
            </a:r>
            <a:r>
              <a:rPr lang="en-US" altLang="ja-JP" smtClean="0"/>
              <a:t>(2)</a:t>
            </a:r>
            <a:endParaRPr lang="ja-JP" altLang="en-US" dirty="0"/>
          </a:p>
        </p:txBody>
      </p:sp>
      <p:sp>
        <p:nvSpPr>
          <p:cNvPr id="5" name="AutoShape 9"/>
          <p:cNvSpPr>
            <a:spLocks noChangeArrowheads="1"/>
          </p:cNvSpPr>
          <p:nvPr/>
        </p:nvSpPr>
        <p:spPr bwMode="auto">
          <a:xfrm>
            <a:off x="1637928" y="3717032"/>
            <a:ext cx="2286000" cy="1368152"/>
          </a:xfrm>
          <a:prstGeom prst="can">
            <a:avLst>
              <a:gd name="adj" fmla="val 32143"/>
            </a:avLst>
          </a:prstGeom>
          <a:solidFill>
            <a:schemeClr val="accent4"/>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800"/>
              </a:lnSpc>
              <a:spcBef>
                <a:spcPts val="0"/>
              </a:spcBef>
            </a:pPr>
            <a:endParaRPr lang="en-US" altLang="ja-JP" sz="2000" dirty="0" smtClean="0">
              <a:solidFill>
                <a:schemeClr val="bg1"/>
              </a:solidFill>
              <a:latin typeface="Arial" pitchFamily="34" charset="0"/>
              <a:ea typeface="HGP創英角ｺﾞｼｯｸUB" pitchFamily="50" charset="-128"/>
              <a:cs typeface="Arial" pitchFamily="34" charset="0"/>
            </a:endParaRPr>
          </a:p>
          <a:p>
            <a:pPr algn="ctr">
              <a:lnSpc>
                <a:spcPts val="1800"/>
              </a:lnSpc>
              <a:spcBef>
                <a:spcPts val="0"/>
              </a:spcBef>
            </a:pPr>
            <a:r>
              <a:rPr lang="ja-JP" altLang="en-US" sz="2000" dirty="0" smtClean="0">
                <a:solidFill>
                  <a:schemeClr val="bg1"/>
                </a:solidFill>
                <a:latin typeface="Arial" pitchFamily="34" charset="0"/>
                <a:ea typeface="HGP創英角ｺﾞｼｯｸUB" pitchFamily="50" charset="-128"/>
                <a:cs typeface="Arial" pitchFamily="34" charset="0"/>
              </a:rPr>
              <a:t>トランザクションログ</a:t>
            </a:r>
            <a:endParaRPr lang="ja-JP" altLang="en-US" sz="2000" dirty="0">
              <a:solidFill>
                <a:schemeClr val="bg1"/>
              </a:solidFill>
              <a:latin typeface="Arial" pitchFamily="34" charset="0"/>
              <a:ea typeface="HGP創英角ｺﾞｼｯｸUB" pitchFamily="50" charset="-128"/>
              <a:cs typeface="Arial" pitchFamily="34" charset="0"/>
            </a:endParaRPr>
          </a:p>
        </p:txBody>
      </p:sp>
      <p:sp>
        <p:nvSpPr>
          <p:cNvPr id="6" name="AutoShape 9"/>
          <p:cNvSpPr>
            <a:spLocks noChangeArrowheads="1"/>
          </p:cNvSpPr>
          <p:nvPr/>
        </p:nvSpPr>
        <p:spPr bwMode="auto">
          <a:xfrm>
            <a:off x="5166320" y="3717032"/>
            <a:ext cx="2286000" cy="1368152"/>
          </a:xfrm>
          <a:prstGeom prst="can">
            <a:avLst>
              <a:gd name="adj" fmla="val 32143"/>
            </a:avLst>
          </a:prstGeom>
          <a:solidFill>
            <a:schemeClr val="accent1"/>
          </a:solidFill>
          <a:ln>
            <a:no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lnSpc>
                <a:spcPts val="1800"/>
              </a:lnSpc>
              <a:spcBef>
                <a:spcPts val="0"/>
              </a:spcBef>
            </a:pPr>
            <a:endParaRPr lang="en-US" altLang="ja-JP" sz="2000" dirty="0" smtClean="0">
              <a:solidFill>
                <a:schemeClr val="bg1"/>
              </a:solidFill>
              <a:latin typeface="Arial" pitchFamily="34" charset="0"/>
              <a:ea typeface="HGP創英角ｺﾞｼｯｸUB" pitchFamily="50" charset="-128"/>
              <a:cs typeface="Arial" pitchFamily="34" charset="0"/>
            </a:endParaRPr>
          </a:p>
          <a:p>
            <a:pPr algn="ctr">
              <a:lnSpc>
                <a:spcPts val="1800"/>
              </a:lnSpc>
              <a:spcBef>
                <a:spcPts val="0"/>
              </a:spcBef>
            </a:pPr>
            <a:r>
              <a:rPr lang="ja-JP" altLang="en-US" sz="2000" dirty="0" smtClean="0">
                <a:solidFill>
                  <a:schemeClr val="bg1"/>
                </a:solidFill>
                <a:latin typeface="Arial" pitchFamily="34" charset="0"/>
                <a:ea typeface="HGP創英角ｺﾞｼｯｸUB" pitchFamily="50" charset="-128"/>
                <a:cs typeface="Arial" pitchFamily="34" charset="0"/>
              </a:rPr>
              <a:t>データベース</a:t>
            </a:r>
            <a:endParaRPr lang="ja-JP" altLang="en-US" sz="2000" dirty="0">
              <a:solidFill>
                <a:schemeClr val="bg1"/>
              </a:solidFill>
              <a:latin typeface="Arial" pitchFamily="34" charset="0"/>
              <a:ea typeface="HGP創英角ｺﾞｼｯｸUB" pitchFamily="50" charset="-128"/>
              <a:cs typeface="Arial" pitchFamily="34" charset="0"/>
            </a:endParaRPr>
          </a:p>
        </p:txBody>
      </p:sp>
      <p:sp>
        <p:nvSpPr>
          <p:cNvPr id="7" name="テキスト ボックス 6"/>
          <p:cNvSpPr txBox="1"/>
          <p:nvPr/>
        </p:nvSpPr>
        <p:spPr>
          <a:xfrm>
            <a:off x="395536" y="1124744"/>
            <a:ext cx="8352928" cy="369332"/>
          </a:xfrm>
          <a:prstGeom prst="rect">
            <a:avLst/>
          </a:prstGeom>
          <a:noFill/>
        </p:spPr>
        <p:txBody>
          <a:bodyPr wrap="square" rtlCol="0">
            <a:spAutoFit/>
          </a:bodyPr>
          <a:lstStyle/>
          <a:p>
            <a:pPr algn="ctr"/>
            <a:r>
              <a:rPr kumimoji="1" lang="ja-JP" altLang="en-US" dirty="0" smtClean="0">
                <a:latin typeface="+mn-lt"/>
                <a:ea typeface="+mn-ea"/>
              </a:rPr>
              <a:t>ロールバック＝トランザクションが正常に終了しなかった場合に元に戻す</a:t>
            </a:r>
            <a:endParaRPr kumimoji="1" lang="ja-JP" altLang="en-US" dirty="0">
              <a:latin typeface="+mn-lt"/>
              <a:ea typeface="+mn-ea"/>
            </a:endParaRPr>
          </a:p>
        </p:txBody>
      </p:sp>
      <p:sp>
        <p:nvSpPr>
          <p:cNvPr id="8" name="テキスト ボックス 7"/>
          <p:cNvSpPr txBox="1"/>
          <p:nvPr/>
        </p:nvSpPr>
        <p:spPr>
          <a:xfrm>
            <a:off x="395535" y="3212976"/>
            <a:ext cx="8352929" cy="369332"/>
          </a:xfrm>
          <a:prstGeom prst="rect">
            <a:avLst/>
          </a:prstGeom>
          <a:noFill/>
        </p:spPr>
        <p:txBody>
          <a:bodyPr wrap="square" rtlCol="0">
            <a:spAutoFit/>
          </a:bodyPr>
          <a:lstStyle/>
          <a:p>
            <a:pPr algn="ctr"/>
            <a:r>
              <a:rPr kumimoji="1" lang="ja-JP" altLang="en-US" dirty="0" smtClean="0">
                <a:latin typeface="+mn-lt"/>
                <a:ea typeface="+mn-ea"/>
              </a:rPr>
              <a:t>ロールフォワード＝データベースが破損した場合にログを元に再構築する</a:t>
            </a:r>
            <a:endParaRPr kumimoji="1" lang="ja-JP" altLang="en-US" dirty="0">
              <a:latin typeface="+mn-lt"/>
              <a:ea typeface="+mn-ea"/>
            </a:endParaRPr>
          </a:p>
        </p:txBody>
      </p:sp>
      <p:sp>
        <p:nvSpPr>
          <p:cNvPr id="9" name="右矢印 8"/>
          <p:cNvSpPr/>
          <p:nvPr/>
        </p:nvSpPr>
        <p:spPr bwMode="auto">
          <a:xfrm>
            <a:off x="4035810" y="3861048"/>
            <a:ext cx="1058502" cy="1224136"/>
          </a:xfrm>
          <a:prstGeom prst="rightArrow">
            <a:avLst/>
          </a:prstGeom>
          <a:solidFill>
            <a:srgbClr val="FFC000"/>
          </a:solidFill>
          <a:ln w="38100" cap="flat" cmpd="sng" algn="ctr">
            <a:noFill/>
            <a:prstDash val="solid"/>
            <a:round/>
            <a:headEnd type="none" w="med" len="med"/>
            <a:tailEnd type="none" w="med" len="med"/>
          </a:ln>
          <a:effectLst>
            <a:outerShdw blurRad="50800" dist="127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0" name="正方形/長方形 9"/>
          <p:cNvSpPr/>
          <p:nvPr/>
        </p:nvSpPr>
        <p:spPr bwMode="auto">
          <a:xfrm>
            <a:off x="1115308" y="1808820"/>
            <a:ext cx="3201838" cy="1080120"/>
          </a:xfrm>
          <a:prstGeom prst="rect">
            <a:avLst/>
          </a:prstGeom>
          <a:solidFill>
            <a:schemeClr val="accent1"/>
          </a:solidFill>
          <a:ln w="38100" cap="flat" cmpd="sng" algn="ctr">
            <a:noFill/>
            <a:prstDash val="solid"/>
            <a:round/>
            <a:headEnd type="none" w="med" len="med"/>
            <a:tailEnd type="none" w="med" len="med"/>
          </a:ln>
          <a:effectLst>
            <a:outerShdw blurRad="50800" dist="254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mn-ea"/>
                <a:ea typeface="+mn-ea"/>
              </a:rPr>
              <a:t>トランザクション</a:t>
            </a:r>
            <a:endParaRPr kumimoji="0" lang="en-US" altLang="ja-JP" sz="2000" b="0" i="0" u="none" strike="noStrike" cap="none" normalizeH="0" baseline="0" dirty="0" smtClean="0">
              <a:ln>
                <a:noFill/>
              </a:ln>
              <a:solidFill>
                <a:schemeClr val="bg1"/>
              </a:solidFill>
              <a:effectLst/>
              <a:latin typeface="+mn-ea"/>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smtClean="0">
                <a:ln>
                  <a:noFill/>
                </a:ln>
                <a:solidFill>
                  <a:schemeClr val="bg1"/>
                </a:solidFill>
                <a:effectLst/>
                <a:latin typeface="+mn-ea"/>
                <a:ea typeface="+mn-ea"/>
              </a:rPr>
              <a:t>（一連のデータベース操作）</a:t>
            </a:r>
          </a:p>
        </p:txBody>
      </p:sp>
      <p:sp>
        <p:nvSpPr>
          <p:cNvPr id="11" name="右矢印 10"/>
          <p:cNvSpPr/>
          <p:nvPr/>
        </p:nvSpPr>
        <p:spPr bwMode="auto">
          <a:xfrm>
            <a:off x="4522114" y="1772816"/>
            <a:ext cx="1058502" cy="504056"/>
          </a:xfrm>
          <a:prstGeom prst="rightArrow">
            <a:avLst/>
          </a:prstGeom>
          <a:solidFill>
            <a:srgbClr val="4168A7"/>
          </a:solidFill>
          <a:ln w="38100" cap="flat" cmpd="sng" algn="ctr">
            <a:noFill/>
            <a:prstDash val="solid"/>
            <a:round/>
            <a:headEnd type="none" w="med" len="med"/>
            <a:tailEnd type="none" w="med" len="med"/>
          </a:ln>
          <a:effectLst>
            <a:outerShdw blurRad="50800" dist="127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1" i="0" u="none" strike="noStrike" cap="none" normalizeH="0" baseline="0" dirty="0" smtClean="0">
                <a:ln>
                  <a:noFill/>
                </a:ln>
                <a:solidFill>
                  <a:schemeClr val="bg1"/>
                </a:solidFill>
                <a:effectLst/>
                <a:latin typeface="+mn-ea"/>
                <a:ea typeface="+mn-ea"/>
              </a:rPr>
              <a:t>正常終了</a:t>
            </a:r>
          </a:p>
        </p:txBody>
      </p:sp>
      <p:sp>
        <p:nvSpPr>
          <p:cNvPr id="14" name="右矢印 13"/>
          <p:cNvSpPr/>
          <p:nvPr/>
        </p:nvSpPr>
        <p:spPr bwMode="auto">
          <a:xfrm>
            <a:off x="4522114" y="2384884"/>
            <a:ext cx="1058502" cy="504056"/>
          </a:xfrm>
          <a:prstGeom prst="rightArrow">
            <a:avLst/>
          </a:prstGeom>
          <a:solidFill>
            <a:schemeClr val="accent3"/>
          </a:solidFill>
          <a:ln w="38100" cap="flat" cmpd="sng" algn="ctr">
            <a:noFill/>
            <a:prstDash val="solid"/>
            <a:round/>
            <a:headEnd type="none" w="med" len="med"/>
            <a:tailEnd type="none" w="med" len="med"/>
          </a:ln>
          <a:effectLst>
            <a:outerShdw blurRad="50800" dist="127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1" i="0" u="none" strike="noStrike" cap="none" normalizeH="0" baseline="0" dirty="0" smtClean="0">
                <a:ln>
                  <a:noFill/>
                </a:ln>
                <a:solidFill>
                  <a:schemeClr val="bg1"/>
                </a:solidFill>
                <a:effectLst/>
                <a:latin typeface="+mn-ea"/>
                <a:ea typeface="+mn-ea"/>
              </a:rPr>
              <a:t>異常終了</a:t>
            </a:r>
          </a:p>
        </p:txBody>
      </p:sp>
      <p:sp>
        <p:nvSpPr>
          <p:cNvPr id="15" name="正方形/長方形 14"/>
          <p:cNvSpPr/>
          <p:nvPr/>
        </p:nvSpPr>
        <p:spPr bwMode="auto">
          <a:xfrm>
            <a:off x="5723820" y="1772816"/>
            <a:ext cx="2088232" cy="504056"/>
          </a:xfrm>
          <a:prstGeom prst="rect">
            <a:avLst/>
          </a:prstGeom>
          <a:solidFill>
            <a:srgbClr val="4168A7"/>
          </a:solidFill>
          <a:ln w="38100" cap="flat" cmpd="sng" algn="ctr">
            <a:noFill/>
            <a:prstDash val="solid"/>
            <a:round/>
            <a:headEnd type="none" w="med" len="med"/>
            <a:tailEnd type="none" w="med" len="med"/>
          </a:ln>
          <a:effectLst>
            <a:outerShdw blurRad="50800" dist="254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baseline="0" dirty="0" smtClean="0">
                <a:ln>
                  <a:noFill/>
                </a:ln>
                <a:solidFill>
                  <a:schemeClr val="bg1"/>
                </a:solidFill>
                <a:effectLst/>
                <a:latin typeface="+mn-ea"/>
                <a:ea typeface="+mn-ea"/>
              </a:rPr>
              <a:t>COMMIT</a:t>
            </a:r>
            <a:endParaRPr kumimoji="0" lang="ja-JP" altLang="en-US" sz="1400" b="0" i="0" u="none" strike="noStrike" cap="none" normalizeH="0" baseline="0" dirty="0" smtClean="0">
              <a:ln>
                <a:noFill/>
              </a:ln>
              <a:solidFill>
                <a:schemeClr val="bg1"/>
              </a:solidFill>
              <a:effectLst/>
              <a:latin typeface="+mn-ea"/>
              <a:ea typeface="+mn-ea"/>
            </a:endParaRPr>
          </a:p>
        </p:txBody>
      </p:sp>
      <p:sp>
        <p:nvSpPr>
          <p:cNvPr id="16" name="正方形/長方形 15"/>
          <p:cNvSpPr/>
          <p:nvPr/>
        </p:nvSpPr>
        <p:spPr bwMode="auto">
          <a:xfrm>
            <a:off x="5724128" y="2384884"/>
            <a:ext cx="2088232" cy="504056"/>
          </a:xfrm>
          <a:prstGeom prst="rect">
            <a:avLst/>
          </a:prstGeom>
          <a:solidFill>
            <a:schemeClr val="accent3"/>
          </a:solidFill>
          <a:ln w="38100" cap="flat" cmpd="sng" algn="ctr">
            <a:noFill/>
            <a:prstDash val="solid"/>
            <a:round/>
            <a:headEnd type="none" w="med" len="med"/>
            <a:tailEnd type="none" w="med" len="med"/>
          </a:ln>
          <a:effectLst>
            <a:outerShdw blurRad="50800" dist="254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baseline="0" dirty="0" smtClean="0">
                <a:ln>
                  <a:noFill/>
                </a:ln>
                <a:solidFill>
                  <a:schemeClr val="bg1"/>
                </a:solidFill>
                <a:effectLst/>
                <a:latin typeface="+mn-ea"/>
                <a:ea typeface="+mn-ea"/>
              </a:rPr>
              <a:t>ROLLBACK</a:t>
            </a:r>
            <a:endParaRPr kumimoji="0" lang="ja-JP" altLang="en-US" sz="1400" b="0" i="0" u="none" strike="noStrike" cap="none" normalizeH="0" baseline="0" dirty="0" smtClean="0">
              <a:ln>
                <a:noFill/>
              </a:ln>
              <a:solidFill>
                <a:schemeClr val="bg1"/>
              </a:solidFill>
              <a:effectLst/>
              <a:latin typeface="+mn-ea"/>
              <a:ea typeface="+mn-ea"/>
            </a:endParaRPr>
          </a:p>
        </p:txBody>
      </p:sp>
      <p:sp>
        <p:nvSpPr>
          <p:cNvPr id="13" name="角丸四角形 12"/>
          <p:cNvSpPr/>
          <p:nvPr/>
        </p:nvSpPr>
        <p:spPr bwMode="auto">
          <a:xfrm>
            <a:off x="827584" y="5373216"/>
            <a:ext cx="7560840" cy="1008112"/>
          </a:xfrm>
          <a:prstGeom prst="roundRect">
            <a:avLst>
              <a:gd name="adj" fmla="val 0"/>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51063" marR="0" indent="-2151063"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mn-lt"/>
                <a:ea typeface="+mn-ea"/>
              </a:rPr>
              <a:t>障害からの復旧のためにログを残すことが必要</a:t>
            </a:r>
            <a:endParaRPr kumimoji="0" lang="en-US" altLang="ja-JP" sz="2400" b="0" i="0" u="none" strike="noStrike" cap="none" normalizeH="0" dirty="0" smtClean="0">
              <a:ln>
                <a:noFill/>
              </a:ln>
              <a:solidFill>
                <a:schemeClr val="bg1"/>
              </a:solidFill>
              <a:effectLst/>
              <a:latin typeface="+mn-lt"/>
              <a:ea typeface="+mn-ea"/>
            </a:endParaRPr>
          </a:p>
          <a:p>
            <a:pPr marL="2151063" marR="0" indent="-2151063" algn="ctr" defTabSz="914400" rtl="0" eaLnBrk="1" fontAlgn="base" latinLnBrk="0" hangingPunct="1">
              <a:lnSpc>
                <a:spcPct val="100000"/>
              </a:lnSpc>
              <a:spcBef>
                <a:spcPct val="20000"/>
              </a:spcBef>
              <a:spcAft>
                <a:spcPct val="0"/>
              </a:spcAft>
              <a:buClrTx/>
              <a:buSzTx/>
              <a:buFontTx/>
              <a:buNone/>
              <a:tabLst/>
            </a:pPr>
            <a:r>
              <a:rPr kumimoji="0" lang="ja-JP" altLang="en-US" sz="2400" dirty="0" smtClean="0">
                <a:solidFill>
                  <a:schemeClr val="bg1"/>
                </a:solidFill>
                <a:latin typeface="+mn-lt"/>
                <a:ea typeface="+mn-ea"/>
              </a:rPr>
              <a:t>＝さらなるオーバーヘッドを産む</a:t>
            </a:r>
            <a:endParaRPr kumimoji="0" lang="ja-JP" altLang="en-US" sz="2400" b="0" i="0" u="none" strike="noStrike" cap="none" normalizeH="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41644452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0-#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0-#ppt_w/2"/>
                                          </p:val>
                                        </p:tav>
                                        <p:tav tm="100000">
                                          <p:val>
                                            <p:strVal val="#ppt_x"/>
                                          </p:val>
                                        </p:tav>
                                      </p:tavLst>
                                    </p:anim>
                                    <p:anim calcmode="lin" valueType="num">
                                      <p:cBhvr additive="base">
                                        <p:cTn id="34" dur="5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0-#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0-#ppt_w/2"/>
                                          </p:val>
                                        </p:tav>
                                        <p:tav tm="100000">
                                          <p:val>
                                            <p:strVal val="#ppt_x"/>
                                          </p:val>
                                        </p:tav>
                                      </p:tavLst>
                                    </p:anim>
                                    <p:anim calcmode="lin" valueType="num">
                                      <p:cBhvr additive="base">
                                        <p:cTn id="42" dur="500" fill="hold"/>
                                        <p:tgtEl>
                                          <p:spTgt spid="8"/>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0-#ppt_w/2"/>
                                          </p:val>
                                        </p:tav>
                                        <p:tav tm="100000">
                                          <p:val>
                                            <p:strVal val="#ppt_x"/>
                                          </p:val>
                                        </p:tav>
                                      </p:tavLst>
                                    </p:anim>
                                    <p:anim calcmode="lin" valueType="num">
                                      <p:cBhvr additive="base">
                                        <p:cTn id="4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animBg="1"/>
      <p:bldP spid="10" grpId="0" animBg="1"/>
      <p:bldP spid="11" grpId="0" animBg="1"/>
      <p:bldP spid="14" grpId="0" animBg="1"/>
      <p:bldP spid="15" grpId="0" animBg="1"/>
      <p:bldP spid="16"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RDBMS</a:t>
            </a:r>
            <a:r>
              <a:rPr lang="ja-JP" altLang="en-US" smtClean="0"/>
              <a:t>の高速化への取り組み</a:t>
            </a:r>
            <a:endParaRPr lang="ja-JP" altLang="en-US" dirty="0"/>
          </a:p>
        </p:txBody>
      </p:sp>
      <p:sp>
        <p:nvSpPr>
          <p:cNvPr id="3" name="正方形/長方形 2"/>
          <p:cNvSpPr/>
          <p:nvPr/>
        </p:nvSpPr>
        <p:spPr bwMode="auto">
          <a:xfrm>
            <a:off x="403101" y="1700808"/>
            <a:ext cx="5616624" cy="43391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トランザクションの増加</a:t>
            </a:r>
            <a:endParaRPr kumimoji="0" lang="ja-JP" altLang="en-US" sz="2400" dirty="0">
              <a:solidFill>
                <a:schemeClr val="bg1"/>
              </a:solidFill>
              <a:latin typeface="+mn-lt"/>
              <a:ea typeface="+mn-ea"/>
            </a:endParaRPr>
          </a:p>
        </p:txBody>
      </p:sp>
      <p:sp>
        <p:nvSpPr>
          <p:cNvPr id="4" name="正方形/長方形 3"/>
          <p:cNvSpPr/>
          <p:nvPr/>
        </p:nvSpPr>
        <p:spPr bwMode="auto">
          <a:xfrm>
            <a:off x="6163741" y="1700808"/>
            <a:ext cx="2736304" cy="1008112"/>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400" dirty="0" smtClean="0">
                <a:solidFill>
                  <a:schemeClr val="bg1"/>
                </a:solidFill>
                <a:latin typeface="+mn-lt"/>
                <a:ea typeface="+mn-ea"/>
              </a:rPr>
              <a:t>BI</a:t>
            </a:r>
            <a:r>
              <a:rPr kumimoji="0" lang="ja-JP" altLang="en-US" sz="2400" dirty="0" err="1" smtClean="0">
                <a:solidFill>
                  <a:schemeClr val="bg1"/>
                </a:solidFill>
                <a:latin typeface="+mn-lt"/>
                <a:ea typeface="+mn-ea"/>
              </a:rPr>
              <a:t>への</a:t>
            </a:r>
            <a:r>
              <a:rPr kumimoji="0" lang="ja-JP" altLang="en-US" sz="2400" dirty="0" smtClean="0">
                <a:solidFill>
                  <a:schemeClr val="bg1"/>
                </a:solidFill>
                <a:latin typeface="+mn-lt"/>
                <a:ea typeface="+mn-ea"/>
              </a:rPr>
              <a:t>活用</a:t>
            </a:r>
            <a:endParaRPr kumimoji="0" lang="ja-JP" altLang="en-US" sz="2400" dirty="0">
              <a:solidFill>
                <a:schemeClr val="bg1"/>
              </a:solidFill>
              <a:latin typeface="+mn-lt"/>
              <a:ea typeface="+mn-ea"/>
            </a:endParaRPr>
          </a:p>
        </p:txBody>
      </p:sp>
      <p:sp>
        <p:nvSpPr>
          <p:cNvPr id="5" name="正方形/長方形 4"/>
          <p:cNvSpPr/>
          <p:nvPr/>
        </p:nvSpPr>
        <p:spPr bwMode="auto">
          <a:xfrm>
            <a:off x="403101" y="2278740"/>
            <a:ext cx="5616624" cy="43018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データ量の増加</a:t>
            </a:r>
            <a:endParaRPr kumimoji="0" lang="ja-JP" altLang="en-US" sz="2400" dirty="0">
              <a:solidFill>
                <a:schemeClr val="bg1"/>
              </a:solidFill>
              <a:latin typeface="+mn-lt"/>
              <a:ea typeface="+mn-ea"/>
            </a:endParaRPr>
          </a:p>
        </p:txBody>
      </p:sp>
      <p:sp>
        <p:nvSpPr>
          <p:cNvPr id="12" name="正方形/長方形 11"/>
          <p:cNvSpPr/>
          <p:nvPr/>
        </p:nvSpPr>
        <p:spPr bwMode="auto">
          <a:xfrm>
            <a:off x="395536" y="2875342"/>
            <a:ext cx="2736304" cy="1080120"/>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　単体能力の強化</a:t>
            </a:r>
            <a:endParaRPr kumimoji="0" lang="en-US" altLang="ja-JP" sz="2400" dirty="0" smtClean="0">
              <a:solidFill>
                <a:schemeClr val="bg1"/>
              </a:solidFill>
              <a:latin typeface="+mn-lt"/>
              <a:ea typeface="+mn-ea"/>
            </a:endParaRPr>
          </a:p>
          <a:p>
            <a:pPr algn="ctr">
              <a:spcBef>
                <a:spcPct val="20000"/>
              </a:spcBef>
            </a:pPr>
            <a:r>
              <a:rPr kumimoji="0" lang="en-US" altLang="ja-JP" sz="2400" dirty="0" smtClean="0">
                <a:solidFill>
                  <a:schemeClr val="bg1"/>
                </a:solidFill>
                <a:latin typeface="+mn-lt"/>
                <a:ea typeface="+mn-ea"/>
              </a:rPr>
              <a:t>(Scale Up)</a:t>
            </a:r>
            <a:endParaRPr kumimoji="0" lang="ja-JP" altLang="en-US" sz="2400" dirty="0">
              <a:solidFill>
                <a:schemeClr val="bg1"/>
              </a:solidFill>
              <a:latin typeface="+mn-lt"/>
              <a:ea typeface="+mn-ea"/>
            </a:endParaRPr>
          </a:p>
        </p:txBody>
      </p:sp>
      <p:sp>
        <p:nvSpPr>
          <p:cNvPr id="13" name="正方形/長方形 12"/>
          <p:cNvSpPr/>
          <p:nvPr/>
        </p:nvSpPr>
        <p:spPr bwMode="auto">
          <a:xfrm>
            <a:off x="6163741" y="2865073"/>
            <a:ext cx="2736304" cy="1080120"/>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集計・分析処理の効率化</a:t>
            </a:r>
            <a:endParaRPr kumimoji="0" lang="en-US" altLang="ja-JP" sz="2400" dirty="0" smtClean="0">
              <a:solidFill>
                <a:schemeClr val="bg1"/>
              </a:solidFill>
              <a:latin typeface="+mn-lt"/>
              <a:ea typeface="+mn-ea"/>
            </a:endParaRPr>
          </a:p>
        </p:txBody>
      </p:sp>
      <p:sp>
        <p:nvSpPr>
          <p:cNvPr id="14" name="正方形/長方形 13"/>
          <p:cNvSpPr/>
          <p:nvPr/>
        </p:nvSpPr>
        <p:spPr bwMode="auto">
          <a:xfrm>
            <a:off x="3275856" y="2865073"/>
            <a:ext cx="2736304" cy="1080120"/>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分散処理</a:t>
            </a:r>
            <a:endParaRPr kumimoji="0" lang="en-US" altLang="ja-JP" sz="2400" dirty="0" smtClean="0">
              <a:solidFill>
                <a:schemeClr val="bg1"/>
              </a:solidFill>
              <a:latin typeface="+mn-lt"/>
              <a:ea typeface="+mn-ea"/>
            </a:endParaRPr>
          </a:p>
          <a:p>
            <a:pPr algn="ctr">
              <a:spcBef>
                <a:spcPct val="20000"/>
              </a:spcBef>
            </a:pPr>
            <a:r>
              <a:rPr kumimoji="0" lang="en-US" altLang="ja-JP" sz="2400" dirty="0" smtClean="0">
                <a:solidFill>
                  <a:schemeClr val="bg1"/>
                </a:solidFill>
                <a:latin typeface="+mn-lt"/>
                <a:ea typeface="+mn-ea"/>
              </a:rPr>
              <a:t>(Scale Out)</a:t>
            </a:r>
            <a:endParaRPr kumimoji="0" lang="ja-JP" altLang="en-US" sz="2400" dirty="0">
              <a:solidFill>
                <a:schemeClr val="bg1"/>
              </a:solidFill>
              <a:latin typeface="+mn-lt"/>
              <a:ea typeface="+mn-ea"/>
            </a:endParaRPr>
          </a:p>
        </p:txBody>
      </p:sp>
      <p:sp>
        <p:nvSpPr>
          <p:cNvPr id="16" name="正方形/長方形 15"/>
          <p:cNvSpPr/>
          <p:nvPr/>
        </p:nvSpPr>
        <p:spPr bwMode="auto">
          <a:xfrm>
            <a:off x="6163741" y="4097593"/>
            <a:ext cx="2736304" cy="189982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列指向</a:t>
            </a:r>
            <a:endParaRPr kumimoji="0" lang="en-US" altLang="ja-JP" sz="2400" dirty="0" smtClean="0">
              <a:solidFill>
                <a:schemeClr val="bg1"/>
              </a:solidFill>
              <a:latin typeface="+mn-lt"/>
              <a:ea typeface="+mn-ea"/>
            </a:endParaRPr>
          </a:p>
          <a:p>
            <a:pPr algn="ctr">
              <a:spcBef>
                <a:spcPct val="20000"/>
              </a:spcBef>
            </a:pPr>
            <a:r>
              <a:rPr kumimoji="0" lang="en-US" altLang="ja-JP" sz="2400" dirty="0">
                <a:solidFill>
                  <a:schemeClr val="bg1"/>
                </a:solidFill>
                <a:latin typeface="+mn-lt"/>
                <a:ea typeface="+mn-ea"/>
              </a:rPr>
              <a:t>RDBMS</a:t>
            </a:r>
            <a:endParaRPr kumimoji="0" lang="ja-JP" altLang="en-US" sz="2400" dirty="0">
              <a:solidFill>
                <a:schemeClr val="bg1"/>
              </a:solidFill>
              <a:latin typeface="+mn-lt"/>
              <a:ea typeface="+mn-ea"/>
            </a:endParaRPr>
          </a:p>
        </p:txBody>
      </p:sp>
      <p:sp>
        <p:nvSpPr>
          <p:cNvPr id="17" name="正方形/長方形 16"/>
          <p:cNvSpPr/>
          <p:nvPr/>
        </p:nvSpPr>
        <p:spPr bwMode="auto">
          <a:xfrm>
            <a:off x="3275856" y="4097593"/>
            <a:ext cx="2736304" cy="540060"/>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クラスタ</a:t>
            </a:r>
            <a:endParaRPr kumimoji="0" lang="ja-JP" altLang="en-US" sz="2400" dirty="0">
              <a:solidFill>
                <a:schemeClr val="bg1"/>
              </a:solidFill>
              <a:latin typeface="+mn-lt"/>
              <a:ea typeface="+mn-ea"/>
            </a:endParaRPr>
          </a:p>
        </p:txBody>
      </p:sp>
      <p:sp>
        <p:nvSpPr>
          <p:cNvPr id="18" name="正方形/長方形 17"/>
          <p:cNvSpPr/>
          <p:nvPr/>
        </p:nvSpPr>
        <p:spPr bwMode="auto">
          <a:xfrm>
            <a:off x="3275856" y="4779176"/>
            <a:ext cx="2736304" cy="540060"/>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400" dirty="0" smtClean="0">
                <a:solidFill>
                  <a:schemeClr val="bg1"/>
                </a:solidFill>
                <a:latin typeface="+mn-lt"/>
                <a:ea typeface="+mn-ea"/>
              </a:rPr>
              <a:t>Shared Nothing</a:t>
            </a:r>
            <a:endParaRPr kumimoji="0" lang="ja-JP" altLang="en-US" sz="2400" dirty="0">
              <a:solidFill>
                <a:schemeClr val="bg1"/>
              </a:solidFill>
              <a:latin typeface="+mn-lt"/>
              <a:ea typeface="+mn-ea"/>
            </a:endParaRPr>
          </a:p>
        </p:txBody>
      </p:sp>
      <p:sp>
        <p:nvSpPr>
          <p:cNvPr id="19" name="正方形/長方形 18"/>
          <p:cNvSpPr/>
          <p:nvPr/>
        </p:nvSpPr>
        <p:spPr bwMode="auto">
          <a:xfrm>
            <a:off x="3275856" y="5457361"/>
            <a:ext cx="2736304" cy="540060"/>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400" dirty="0" err="1" smtClean="0">
                <a:solidFill>
                  <a:schemeClr val="bg1"/>
                </a:solidFill>
                <a:latin typeface="+mn-lt"/>
                <a:ea typeface="+mn-ea"/>
              </a:rPr>
              <a:t>Sharding</a:t>
            </a:r>
            <a:endParaRPr kumimoji="0" lang="ja-JP" altLang="en-US" sz="2400" dirty="0">
              <a:solidFill>
                <a:schemeClr val="bg1"/>
              </a:solidFill>
              <a:latin typeface="+mn-lt"/>
              <a:ea typeface="+mn-ea"/>
            </a:endParaRPr>
          </a:p>
        </p:txBody>
      </p:sp>
      <p:sp>
        <p:nvSpPr>
          <p:cNvPr id="20" name="正方形/長方形 19"/>
          <p:cNvSpPr/>
          <p:nvPr/>
        </p:nvSpPr>
        <p:spPr bwMode="auto">
          <a:xfrm>
            <a:off x="395536" y="4097593"/>
            <a:ext cx="2736304" cy="540060"/>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400" dirty="0" smtClean="0">
                <a:solidFill>
                  <a:schemeClr val="bg1"/>
                </a:solidFill>
                <a:latin typeface="+mn-lt"/>
                <a:ea typeface="+mn-ea"/>
              </a:rPr>
              <a:t>I/O</a:t>
            </a:r>
            <a:r>
              <a:rPr kumimoji="0" lang="ja-JP" altLang="en-US" sz="2400" dirty="0" smtClean="0">
                <a:solidFill>
                  <a:schemeClr val="bg1"/>
                </a:solidFill>
                <a:latin typeface="+mn-lt"/>
                <a:ea typeface="+mn-ea"/>
              </a:rPr>
              <a:t>分散</a:t>
            </a:r>
            <a:endParaRPr kumimoji="0" lang="ja-JP" altLang="en-US" sz="2400" dirty="0">
              <a:solidFill>
                <a:schemeClr val="bg1"/>
              </a:solidFill>
              <a:latin typeface="+mn-lt"/>
              <a:ea typeface="+mn-ea"/>
            </a:endParaRPr>
          </a:p>
        </p:txBody>
      </p:sp>
      <p:sp>
        <p:nvSpPr>
          <p:cNvPr id="21" name="正方形/長方形 20"/>
          <p:cNvSpPr/>
          <p:nvPr/>
        </p:nvSpPr>
        <p:spPr bwMode="auto">
          <a:xfrm>
            <a:off x="395536" y="4779176"/>
            <a:ext cx="2736304" cy="540060"/>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キャッシング</a:t>
            </a:r>
            <a:endParaRPr kumimoji="0" lang="ja-JP" altLang="en-US" sz="2400" dirty="0">
              <a:solidFill>
                <a:schemeClr val="bg1"/>
              </a:solidFill>
              <a:latin typeface="+mn-lt"/>
              <a:ea typeface="+mn-ea"/>
            </a:endParaRPr>
          </a:p>
        </p:txBody>
      </p:sp>
      <p:sp>
        <p:nvSpPr>
          <p:cNvPr id="22" name="正方形/長方形 21"/>
          <p:cNvSpPr/>
          <p:nvPr/>
        </p:nvSpPr>
        <p:spPr bwMode="auto">
          <a:xfrm>
            <a:off x="395536" y="5457361"/>
            <a:ext cx="2736304" cy="540060"/>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400" dirty="0" smtClean="0">
                <a:solidFill>
                  <a:schemeClr val="bg1"/>
                </a:solidFill>
                <a:latin typeface="+mn-lt"/>
                <a:ea typeface="+mn-ea"/>
              </a:rPr>
              <a:t>インメモリ</a:t>
            </a:r>
            <a:endParaRPr kumimoji="0" lang="ja-JP" altLang="en-US" sz="2400" dirty="0">
              <a:solidFill>
                <a:schemeClr val="bg1"/>
              </a:solidFill>
              <a:latin typeface="+mn-lt"/>
              <a:ea typeface="+mn-ea"/>
            </a:endParaRPr>
          </a:p>
        </p:txBody>
      </p:sp>
    </p:spTree>
    <p:extLst>
      <p:ext uri="{BB962C8B-B14F-4D97-AF65-F5344CB8AC3E}">
        <p14:creationId xmlns:p14="http://schemas.microsoft.com/office/powerpoint/2010/main" val="32970156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RDBMS</a:t>
            </a:r>
            <a:r>
              <a:rPr kumimoji="1" lang="ja-JP" altLang="en-US" dirty="0" smtClean="0"/>
              <a:t>における分散</a:t>
            </a:r>
            <a:r>
              <a:rPr lang="ja-JP" altLang="en-US" dirty="0"/>
              <a:t>処理</a:t>
            </a:r>
            <a:endParaRPr kumimoji="1" lang="ja-JP" altLang="en-US" dirty="0"/>
          </a:p>
        </p:txBody>
      </p:sp>
      <p:sp>
        <p:nvSpPr>
          <p:cNvPr id="26" name="角丸四角形 25"/>
          <p:cNvSpPr/>
          <p:nvPr/>
        </p:nvSpPr>
        <p:spPr bwMode="auto">
          <a:xfrm>
            <a:off x="5045535" y="5593351"/>
            <a:ext cx="3549338" cy="859985"/>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ACID</a:t>
            </a:r>
            <a:r>
              <a:rPr kumimoji="0" lang="ja-JP" altLang="en-US" sz="1400" b="0" i="0" u="none" strike="noStrike" cap="none" normalizeH="0" dirty="0" err="1" smtClean="0">
                <a:ln>
                  <a:noFill/>
                </a:ln>
                <a:solidFill>
                  <a:schemeClr val="bg1"/>
                </a:solidFill>
                <a:effectLst/>
                <a:latin typeface="+mn-lt"/>
                <a:ea typeface="+mn-ea"/>
              </a:rPr>
              <a:t>を維</a:t>
            </a:r>
            <a:r>
              <a:rPr kumimoji="0" lang="ja-JP" altLang="en-US" sz="1400" b="0" i="0" u="none" strike="noStrike" cap="none" normalizeH="0" dirty="0" smtClean="0">
                <a:ln>
                  <a:noFill/>
                </a:ln>
                <a:solidFill>
                  <a:schemeClr val="bg1"/>
                </a:solidFill>
                <a:effectLst/>
                <a:latin typeface="+mn-lt"/>
                <a:ea typeface="+mn-ea"/>
              </a:rPr>
              <a:t>持しながら分散処理する場合には何らかのオーバーヘッドが</a:t>
            </a:r>
            <a:r>
              <a:rPr kumimoji="0" lang="ja-JP" altLang="en-US" sz="1400" dirty="0" smtClean="0">
                <a:solidFill>
                  <a:schemeClr val="bg1"/>
                </a:solidFill>
                <a:latin typeface="+mn-lt"/>
                <a:ea typeface="+mn-ea"/>
              </a:rPr>
              <a:t>か</a:t>
            </a:r>
            <a:r>
              <a:rPr kumimoji="0" lang="ja-JP" altLang="en-US" sz="1400" dirty="0">
                <a:solidFill>
                  <a:schemeClr val="bg1"/>
                </a:solidFill>
                <a:latin typeface="+mn-lt"/>
                <a:ea typeface="+mn-ea"/>
              </a:rPr>
              <a:t>かる</a:t>
            </a:r>
            <a:endParaRPr kumimoji="0" lang="ja-JP" altLang="en-US" sz="1400" b="0" i="0" u="none" strike="noStrike" cap="none" normalizeH="0" dirty="0" smtClean="0">
              <a:ln>
                <a:noFill/>
              </a:ln>
              <a:solidFill>
                <a:schemeClr val="bg1"/>
              </a:solidFill>
              <a:effectLst/>
              <a:latin typeface="+mn-lt"/>
              <a:ea typeface="+mn-ea"/>
            </a:endParaRPr>
          </a:p>
        </p:txBody>
      </p:sp>
      <p:sp>
        <p:nvSpPr>
          <p:cNvPr id="6" name="右矢印 5"/>
          <p:cNvSpPr/>
          <p:nvPr/>
        </p:nvSpPr>
        <p:spPr bwMode="auto">
          <a:xfrm>
            <a:off x="611560" y="5593351"/>
            <a:ext cx="4423861" cy="859985"/>
          </a:xfrm>
          <a:prstGeom prst="rightArrow">
            <a:avLst>
              <a:gd name="adj1" fmla="val 76167"/>
              <a:gd name="adj2" fmla="val 5000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3200" b="0" i="0" u="none" strike="noStrike" cap="none" normalizeH="0" baseline="0" dirty="0" smtClean="0">
                <a:ln>
                  <a:noFill/>
                </a:ln>
                <a:solidFill>
                  <a:schemeClr val="bg1"/>
                </a:solidFill>
                <a:effectLst/>
                <a:latin typeface="+mj-ea"/>
                <a:ea typeface="+mj-ea"/>
              </a:rPr>
              <a:t>分散処理しにくい</a:t>
            </a:r>
          </a:p>
        </p:txBody>
      </p:sp>
      <p:sp>
        <p:nvSpPr>
          <p:cNvPr id="31" name="角丸四角形 30"/>
          <p:cNvSpPr/>
          <p:nvPr/>
        </p:nvSpPr>
        <p:spPr bwMode="auto">
          <a:xfrm>
            <a:off x="6269415" y="3902682"/>
            <a:ext cx="1512168" cy="427937"/>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データの</a:t>
            </a:r>
            <a:r>
              <a:rPr kumimoji="0" lang="ja-JP" altLang="en-US" sz="1200" dirty="0">
                <a:solidFill>
                  <a:schemeClr val="bg1"/>
                </a:solidFill>
                <a:latin typeface="+mn-lt"/>
                <a:ea typeface="+mn-ea"/>
              </a:rPr>
              <a:t>分割</a:t>
            </a:r>
            <a:r>
              <a:rPr kumimoji="0" lang="ja-JP" altLang="en-US" sz="1200" b="0" i="0" u="none" strike="noStrike" cap="none" normalizeH="0" dirty="0" smtClean="0">
                <a:ln>
                  <a:noFill/>
                </a:ln>
                <a:solidFill>
                  <a:schemeClr val="bg1"/>
                </a:solidFill>
                <a:effectLst/>
                <a:latin typeface="+mn-lt"/>
                <a:ea typeface="+mn-ea"/>
              </a:rPr>
              <a:t>が難しい</a:t>
            </a:r>
          </a:p>
        </p:txBody>
      </p:sp>
      <p:grpSp>
        <p:nvGrpSpPr>
          <p:cNvPr id="4" name="グループ化 3"/>
          <p:cNvGrpSpPr/>
          <p:nvPr/>
        </p:nvGrpSpPr>
        <p:grpSpPr>
          <a:xfrm>
            <a:off x="899592" y="1124744"/>
            <a:ext cx="1512168" cy="2133693"/>
            <a:chOff x="899592" y="1124744"/>
            <a:chExt cx="1512168" cy="2133693"/>
          </a:xfrm>
        </p:grpSpPr>
        <p:cxnSp>
          <p:nvCxnSpPr>
            <p:cNvPr id="7" name="直線コネクタ 6"/>
            <p:cNvCxnSpPr/>
            <p:nvPr/>
          </p:nvCxnSpPr>
          <p:spPr bwMode="auto">
            <a:xfrm>
              <a:off x="1624898" y="1994874"/>
              <a:ext cx="0" cy="1047539"/>
            </a:xfrm>
            <a:prstGeom prst="line">
              <a:avLst/>
            </a:prstGeom>
            <a:solidFill>
              <a:schemeClr val="bg1"/>
            </a:solidFill>
            <a:ln w="38100" cap="rnd" cmpd="sng" algn="ctr">
              <a:solidFill>
                <a:srgbClr val="4168A7"/>
              </a:solidFill>
              <a:prstDash val="solid"/>
              <a:round/>
              <a:headEnd type="none" w="med" len="med"/>
              <a:tailEnd type="none" w="med" len="med"/>
            </a:ln>
            <a:effectLst/>
          </p:spPr>
        </p:cxnSp>
        <p:sp>
          <p:nvSpPr>
            <p:cNvPr id="5" name="円柱 4"/>
            <p:cNvSpPr/>
            <p:nvPr/>
          </p:nvSpPr>
          <p:spPr bwMode="auto">
            <a:xfrm>
              <a:off x="1480882" y="2826389"/>
              <a:ext cx="288032" cy="432048"/>
            </a:xfrm>
            <a:prstGeom prst="can">
              <a:avLst/>
            </a:prstGeom>
            <a:solidFill>
              <a:srgbClr val="4168A7"/>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27" name="角丸四角形 26"/>
            <p:cNvSpPr/>
            <p:nvPr/>
          </p:nvSpPr>
          <p:spPr bwMode="auto">
            <a:xfrm>
              <a:off x="899592" y="1124744"/>
              <a:ext cx="1512168" cy="36004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単一システム</a:t>
              </a:r>
            </a:p>
          </p:txBody>
        </p:sp>
        <p:sp>
          <p:nvSpPr>
            <p:cNvPr id="3" name="直方体 2"/>
            <p:cNvSpPr/>
            <p:nvPr/>
          </p:nvSpPr>
          <p:spPr bwMode="auto">
            <a:xfrm>
              <a:off x="1411487" y="1700808"/>
              <a:ext cx="426822" cy="504056"/>
            </a:xfrm>
            <a:prstGeom prst="cube">
              <a:avLst/>
            </a:prstGeom>
            <a:solidFill>
              <a:schemeClr val="accent4">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grpSp>
      <p:grpSp>
        <p:nvGrpSpPr>
          <p:cNvPr id="8" name="グループ化 7"/>
          <p:cNvGrpSpPr/>
          <p:nvPr/>
        </p:nvGrpSpPr>
        <p:grpSpPr>
          <a:xfrm>
            <a:off x="3523253" y="1124744"/>
            <a:ext cx="1512168" cy="2133693"/>
            <a:chOff x="3523253" y="1124744"/>
            <a:chExt cx="1512168" cy="2133693"/>
          </a:xfrm>
        </p:grpSpPr>
        <p:cxnSp>
          <p:nvCxnSpPr>
            <p:cNvPr id="20" name="直線コネクタ 19"/>
            <p:cNvCxnSpPr/>
            <p:nvPr/>
          </p:nvCxnSpPr>
          <p:spPr bwMode="auto">
            <a:xfrm>
              <a:off x="3857146" y="1994874"/>
              <a:ext cx="0" cy="523769"/>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23" name="直線コネクタ 22"/>
            <p:cNvCxnSpPr/>
            <p:nvPr/>
          </p:nvCxnSpPr>
          <p:spPr bwMode="auto">
            <a:xfrm>
              <a:off x="4721242" y="1994874"/>
              <a:ext cx="0" cy="523769"/>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29" name="直線コネクタ 28"/>
            <p:cNvCxnSpPr/>
            <p:nvPr/>
          </p:nvCxnSpPr>
          <p:spPr bwMode="auto">
            <a:xfrm flipH="1">
              <a:off x="3857146" y="2518643"/>
              <a:ext cx="864096" cy="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32" name="直線コネクタ 31"/>
            <p:cNvCxnSpPr/>
            <p:nvPr/>
          </p:nvCxnSpPr>
          <p:spPr bwMode="auto">
            <a:xfrm>
              <a:off x="4279337" y="2518643"/>
              <a:ext cx="0" cy="523769"/>
            </a:xfrm>
            <a:prstGeom prst="line">
              <a:avLst/>
            </a:prstGeom>
            <a:solidFill>
              <a:schemeClr val="bg1"/>
            </a:solidFill>
            <a:ln w="38100" cap="rnd" cmpd="sng" algn="ctr">
              <a:solidFill>
                <a:srgbClr val="4168A7"/>
              </a:solidFill>
              <a:prstDash val="solid"/>
              <a:round/>
              <a:headEnd type="none" w="med" len="med"/>
              <a:tailEnd type="none" w="med" len="med"/>
            </a:ln>
            <a:effectLst/>
          </p:spPr>
        </p:cxnSp>
        <p:sp>
          <p:nvSpPr>
            <p:cNvPr id="25" name="円柱 24"/>
            <p:cNvSpPr/>
            <p:nvPr/>
          </p:nvSpPr>
          <p:spPr bwMode="auto">
            <a:xfrm>
              <a:off x="4135321" y="2826389"/>
              <a:ext cx="288032" cy="432048"/>
            </a:xfrm>
            <a:prstGeom prst="can">
              <a:avLst/>
            </a:prstGeom>
            <a:solidFill>
              <a:srgbClr val="4168A7"/>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28" name="角丸四角形 27"/>
            <p:cNvSpPr/>
            <p:nvPr/>
          </p:nvSpPr>
          <p:spPr bwMode="auto">
            <a:xfrm>
              <a:off x="3523253" y="1124744"/>
              <a:ext cx="1512168" cy="36004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chemeClr val="bg1"/>
                  </a:solidFill>
                  <a:latin typeface="+mn-lt"/>
                  <a:ea typeface="+mn-ea"/>
                </a:rPr>
                <a:t>ストレージ共有</a:t>
              </a:r>
              <a:endParaRPr kumimoji="0" lang="ja-JP" altLang="en-US" sz="1400" b="0" i="0" u="none" strike="noStrike" cap="none" normalizeH="0" dirty="0" smtClean="0">
                <a:ln>
                  <a:noFill/>
                </a:ln>
                <a:solidFill>
                  <a:schemeClr val="bg1"/>
                </a:solidFill>
                <a:effectLst/>
                <a:latin typeface="+mn-lt"/>
                <a:ea typeface="+mn-ea"/>
              </a:endParaRPr>
            </a:p>
          </p:txBody>
        </p:sp>
        <p:sp>
          <p:nvSpPr>
            <p:cNvPr id="35" name="直方体 34"/>
            <p:cNvSpPr/>
            <p:nvPr/>
          </p:nvSpPr>
          <p:spPr bwMode="auto">
            <a:xfrm>
              <a:off x="3643735" y="1700808"/>
              <a:ext cx="426822" cy="504056"/>
            </a:xfrm>
            <a:prstGeom prst="cube">
              <a:avLst/>
            </a:prstGeom>
            <a:solidFill>
              <a:schemeClr val="accent4">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36" name="直方体 35"/>
            <p:cNvSpPr/>
            <p:nvPr/>
          </p:nvSpPr>
          <p:spPr bwMode="auto">
            <a:xfrm>
              <a:off x="4507831" y="1700808"/>
              <a:ext cx="426822" cy="504056"/>
            </a:xfrm>
            <a:prstGeom prst="cube">
              <a:avLst/>
            </a:prstGeom>
            <a:solidFill>
              <a:schemeClr val="accent4">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grpSp>
      <p:grpSp>
        <p:nvGrpSpPr>
          <p:cNvPr id="9" name="グループ化 8"/>
          <p:cNvGrpSpPr/>
          <p:nvPr/>
        </p:nvGrpSpPr>
        <p:grpSpPr>
          <a:xfrm>
            <a:off x="6269414" y="1124744"/>
            <a:ext cx="1512168" cy="2091655"/>
            <a:chOff x="6269414" y="1124744"/>
            <a:chExt cx="1512168" cy="2091655"/>
          </a:xfrm>
        </p:grpSpPr>
        <p:cxnSp>
          <p:nvCxnSpPr>
            <p:cNvPr id="33" name="直線コネクタ 32"/>
            <p:cNvCxnSpPr/>
            <p:nvPr/>
          </p:nvCxnSpPr>
          <p:spPr bwMode="auto">
            <a:xfrm flipH="1">
              <a:off x="6593450" y="1952836"/>
              <a:ext cx="864096" cy="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14" name="直線コネクタ 13"/>
            <p:cNvCxnSpPr/>
            <p:nvPr/>
          </p:nvCxnSpPr>
          <p:spPr bwMode="auto">
            <a:xfrm>
              <a:off x="6593450" y="1952836"/>
              <a:ext cx="0" cy="1047539"/>
            </a:xfrm>
            <a:prstGeom prst="line">
              <a:avLst/>
            </a:prstGeom>
            <a:solidFill>
              <a:schemeClr val="bg1"/>
            </a:solidFill>
            <a:ln w="38100" cap="rnd" cmpd="sng" algn="ctr">
              <a:solidFill>
                <a:srgbClr val="4168A7"/>
              </a:solidFill>
              <a:prstDash val="solid"/>
              <a:round/>
              <a:headEnd type="none" w="med" len="med"/>
              <a:tailEnd type="none" w="med" len="med"/>
            </a:ln>
            <a:effectLst/>
          </p:spPr>
        </p:cxnSp>
        <p:sp>
          <p:nvSpPr>
            <p:cNvPr id="16" name="円柱 15"/>
            <p:cNvSpPr/>
            <p:nvPr/>
          </p:nvSpPr>
          <p:spPr bwMode="auto">
            <a:xfrm>
              <a:off x="6449434" y="2784351"/>
              <a:ext cx="288032" cy="432048"/>
            </a:xfrm>
            <a:prstGeom prst="can">
              <a:avLst/>
            </a:prstGeom>
            <a:solidFill>
              <a:srgbClr val="4168A7"/>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cxnSp>
          <p:nvCxnSpPr>
            <p:cNvPr id="17" name="直線コネクタ 16"/>
            <p:cNvCxnSpPr/>
            <p:nvPr/>
          </p:nvCxnSpPr>
          <p:spPr bwMode="auto">
            <a:xfrm>
              <a:off x="7457546" y="1952836"/>
              <a:ext cx="0" cy="1047539"/>
            </a:xfrm>
            <a:prstGeom prst="line">
              <a:avLst/>
            </a:prstGeom>
            <a:solidFill>
              <a:schemeClr val="bg1"/>
            </a:solidFill>
            <a:ln w="38100" cap="rnd" cmpd="sng" algn="ctr">
              <a:solidFill>
                <a:srgbClr val="4168A7"/>
              </a:solidFill>
              <a:prstDash val="solid"/>
              <a:round/>
              <a:headEnd type="none" w="med" len="med"/>
              <a:tailEnd type="none" w="med" len="med"/>
            </a:ln>
            <a:effectLst/>
          </p:spPr>
        </p:cxnSp>
        <p:sp>
          <p:nvSpPr>
            <p:cNvPr id="19" name="円柱 18"/>
            <p:cNvSpPr/>
            <p:nvPr/>
          </p:nvSpPr>
          <p:spPr bwMode="auto">
            <a:xfrm>
              <a:off x="7313530" y="2784351"/>
              <a:ext cx="288032" cy="432048"/>
            </a:xfrm>
            <a:prstGeom prst="can">
              <a:avLst/>
            </a:prstGeom>
            <a:solidFill>
              <a:srgbClr val="4168A7"/>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30" name="角丸四角形 29"/>
            <p:cNvSpPr/>
            <p:nvPr/>
          </p:nvSpPr>
          <p:spPr bwMode="auto">
            <a:xfrm>
              <a:off x="6269414" y="1124744"/>
              <a:ext cx="1512168" cy="36004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chemeClr val="bg1"/>
                  </a:solidFill>
                  <a:latin typeface="+mn-lt"/>
                  <a:ea typeface="+mn-ea"/>
                </a:rPr>
                <a:t>分散システム</a:t>
              </a:r>
              <a:endParaRPr kumimoji="0" lang="ja-JP" altLang="en-US" sz="1400" b="0" i="0" u="none" strike="noStrike" cap="none" normalizeH="0" dirty="0" smtClean="0">
                <a:ln>
                  <a:noFill/>
                </a:ln>
                <a:solidFill>
                  <a:schemeClr val="bg1"/>
                </a:solidFill>
                <a:effectLst/>
                <a:latin typeface="+mn-lt"/>
                <a:ea typeface="+mn-ea"/>
              </a:endParaRPr>
            </a:p>
          </p:txBody>
        </p:sp>
        <p:sp>
          <p:nvSpPr>
            <p:cNvPr id="37" name="直方体 36"/>
            <p:cNvSpPr/>
            <p:nvPr/>
          </p:nvSpPr>
          <p:spPr bwMode="auto">
            <a:xfrm>
              <a:off x="6380039" y="1700808"/>
              <a:ext cx="426822" cy="504056"/>
            </a:xfrm>
            <a:prstGeom prst="cube">
              <a:avLst/>
            </a:prstGeom>
            <a:solidFill>
              <a:schemeClr val="accent4">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38" name="直方体 37"/>
            <p:cNvSpPr/>
            <p:nvPr/>
          </p:nvSpPr>
          <p:spPr bwMode="auto">
            <a:xfrm>
              <a:off x="7244135" y="1700808"/>
              <a:ext cx="426822" cy="504056"/>
            </a:xfrm>
            <a:prstGeom prst="cube">
              <a:avLst/>
            </a:prstGeom>
            <a:solidFill>
              <a:schemeClr val="accent4">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grpSp>
      <p:sp>
        <p:nvSpPr>
          <p:cNvPr id="39" name="角丸四角形 38"/>
          <p:cNvSpPr/>
          <p:nvPr/>
        </p:nvSpPr>
        <p:spPr bwMode="auto">
          <a:xfrm>
            <a:off x="3523253" y="3429000"/>
            <a:ext cx="1512168" cy="36004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クラスタ</a:t>
            </a:r>
          </a:p>
        </p:txBody>
      </p:sp>
      <p:sp>
        <p:nvSpPr>
          <p:cNvPr id="40" name="角丸四角形 39"/>
          <p:cNvSpPr/>
          <p:nvPr/>
        </p:nvSpPr>
        <p:spPr bwMode="auto">
          <a:xfrm>
            <a:off x="6269414" y="3429000"/>
            <a:ext cx="1512168" cy="360040"/>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Shared Nothing</a:t>
            </a:r>
            <a:endParaRPr kumimoji="0" lang="ja-JP" altLang="en-US" sz="1400" b="0" i="0" u="none" strike="noStrike" cap="none" normalizeH="0" dirty="0" smtClean="0">
              <a:ln>
                <a:noFill/>
              </a:ln>
              <a:solidFill>
                <a:schemeClr val="bg1"/>
              </a:solidFill>
              <a:effectLst/>
              <a:latin typeface="+mn-lt"/>
              <a:ea typeface="+mn-ea"/>
            </a:endParaRPr>
          </a:p>
        </p:txBody>
      </p:sp>
      <p:sp>
        <p:nvSpPr>
          <p:cNvPr id="41" name="角丸四角形 40"/>
          <p:cNvSpPr/>
          <p:nvPr/>
        </p:nvSpPr>
        <p:spPr bwMode="auto">
          <a:xfrm>
            <a:off x="6269415" y="4972047"/>
            <a:ext cx="1512168" cy="427937"/>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数百台程度まで</a:t>
            </a:r>
          </a:p>
        </p:txBody>
      </p:sp>
      <p:sp>
        <p:nvSpPr>
          <p:cNvPr id="42" name="角丸四角形 41"/>
          <p:cNvSpPr/>
          <p:nvPr/>
        </p:nvSpPr>
        <p:spPr bwMode="auto">
          <a:xfrm>
            <a:off x="3533366" y="3902682"/>
            <a:ext cx="1512169" cy="462422"/>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ハードウェアコストが高い</a:t>
            </a:r>
          </a:p>
        </p:txBody>
      </p:sp>
      <p:sp>
        <p:nvSpPr>
          <p:cNvPr id="43" name="角丸四角形 42"/>
          <p:cNvSpPr/>
          <p:nvPr/>
        </p:nvSpPr>
        <p:spPr bwMode="auto">
          <a:xfrm>
            <a:off x="3533366" y="4954804"/>
            <a:ext cx="1512169" cy="462422"/>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数十台程度まで</a:t>
            </a:r>
          </a:p>
        </p:txBody>
      </p:sp>
      <p:sp>
        <p:nvSpPr>
          <p:cNvPr id="44" name="角丸四角形 43"/>
          <p:cNvSpPr/>
          <p:nvPr/>
        </p:nvSpPr>
        <p:spPr bwMode="auto">
          <a:xfrm>
            <a:off x="6269414" y="4420816"/>
            <a:ext cx="1512168" cy="448343"/>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主に</a:t>
            </a:r>
            <a:r>
              <a:rPr kumimoji="0" lang="en-US" altLang="ja-JP" sz="1200" b="0" i="0" u="none" strike="noStrike" cap="none" normalizeH="0" dirty="0" smtClean="0">
                <a:ln>
                  <a:noFill/>
                </a:ln>
                <a:solidFill>
                  <a:schemeClr val="bg1"/>
                </a:solidFill>
                <a:effectLst/>
                <a:latin typeface="+mn-lt"/>
                <a:ea typeface="+mn-ea"/>
              </a:rPr>
              <a:t>DWH</a:t>
            </a:r>
            <a:r>
              <a:rPr kumimoji="0" lang="ja-JP" altLang="en-US" sz="1200" b="0" i="0" u="none" strike="noStrike" cap="none" normalizeH="0" dirty="0" smtClean="0">
                <a:ln>
                  <a:noFill/>
                </a:ln>
                <a:solidFill>
                  <a:schemeClr val="bg1"/>
                </a:solidFill>
                <a:effectLst/>
                <a:latin typeface="+mn-lt"/>
                <a:ea typeface="+mn-ea"/>
              </a:rPr>
              <a:t>などで使われる</a:t>
            </a:r>
          </a:p>
        </p:txBody>
      </p:sp>
    </p:spTree>
    <p:extLst>
      <p:ext uri="{BB962C8B-B14F-4D97-AF65-F5344CB8AC3E}">
        <p14:creationId xmlns:p14="http://schemas.microsoft.com/office/powerpoint/2010/main" val="15155335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500"/>
                                        <p:tgtEl>
                                          <p:spTgt spid="4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500"/>
                                        <p:tgtEl>
                                          <p:spTgt spid="4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6" grpId="0" animBg="1"/>
      <p:bldP spid="31" grpId="0" animBg="1"/>
      <p:bldP spid="39" grpId="0" animBg="1"/>
      <p:bldP spid="40" grpId="0" animBg="1"/>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smtClean="0"/>
              <a:t>列指向</a:t>
            </a:r>
            <a:r>
              <a:rPr lang="en-US" altLang="ja-JP" smtClean="0"/>
              <a:t>(</a:t>
            </a:r>
            <a:r>
              <a:rPr lang="ja-JP" altLang="en-US" smtClean="0"/>
              <a:t>カラム指向</a:t>
            </a:r>
            <a:r>
              <a:rPr lang="en-US" altLang="ja-JP" smtClean="0"/>
              <a:t>/</a:t>
            </a:r>
            <a:r>
              <a:rPr lang="ja-JP" altLang="en-US" smtClean="0"/>
              <a:t>カラム型</a:t>
            </a:r>
            <a:r>
              <a:rPr lang="en-US" altLang="ja-JP" smtClean="0"/>
              <a:t>) DBMS</a:t>
            </a:r>
            <a:endParaRPr lang="ja-JP" altLang="en-US" dirty="0"/>
          </a:p>
        </p:txBody>
      </p:sp>
      <p:sp>
        <p:nvSpPr>
          <p:cNvPr id="5" name="正方形/長方形 4"/>
          <p:cNvSpPr/>
          <p:nvPr/>
        </p:nvSpPr>
        <p:spPr bwMode="auto">
          <a:xfrm>
            <a:off x="469450" y="4140696"/>
            <a:ext cx="1651992" cy="100811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smtClean="0">
                <a:solidFill>
                  <a:schemeClr val="bg1"/>
                </a:solidFill>
                <a:latin typeface="+mn-lt"/>
                <a:ea typeface="+mn-ea"/>
              </a:rPr>
              <a:t>カラム型</a:t>
            </a:r>
            <a:endParaRPr kumimoji="0" lang="en-US" altLang="ja-JP" sz="2000" dirty="0" smtClean="0">
              <a:solidFill>
                <a:schemeClr val="bg1"/>
              </a:solidFill>
              <a:latin typeface="+mn-lt"/>
              <a:ea typeface="+mn-ea"/>
            </a:endParaRPr>
          </a:p>
          <a:p>
            <a:pPr algn="ctr">
              <a:spcBef>
                <a:spcPct val="20000"/>
              </a:spcBef>
            </a:pPr>
            <a:r>
              <a:rPr kumimoji="0" lang="en-US" altLang="ja-JP" sz="2000" dirty="0">
                <a:solidFill>
                  <a:schemeClr val="bg1"/>
                </a:solidFill>
                <a:latin typeface="+mn-lt"/>
                <a:ea typeface="+mn-ea"/>
              </a:rPr>
              <a:t>RDBMS</a:t>
            </a:r>
            <a:endParaRPr kumimoji="0" lang="ja-JP" altLang="en-US" sz="2000" dirty="0">
              <a:solidFill>
                <a:schemeClr val="bg1"/>
              </a:solidFill>
              <a:latin typeface="+mn-lt"/>
              <a:ea typeface="+mn-ea"/>
            </a:endParaRPr>
          </a:p>
        </p:txBody>
      </p:sp>
      <p:sp>
        <p:nvSpPr>
          <p:cNvPr id="6" name="正方形/長方形 5"/>
          <p:cNvSpPr/>
          <p:nvPr/>
        </p:nvSpPr>
        <p:spPr bwMode="auto">
          <a:xfrm>
            <a:off x="479719" y="5301208"/>
            <a:ext cx="1651992" cy="1008112"/>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smtClean="0">
                <a:solidFill>
                  <a:schemeClr val="bg1"/>
                </a:solidFill>
                <a:latin typeface="+mn-lt"/>
                <a:ea typeface="+mn-ea"/>
              </a:rPr>
              <a:t>RDBMS+</a:t>
            </a:r>
          </a:p>
          <a:p>
            <a:pPr algn="ctr">
              <a:spcBef>
                <a:spcPct val="20000"/>
              </a:spcBef>
            </a:pPr>
            <a:r>
              <a:rPr kumimoji="0" lang="ja-JP" altLang="en-US" sz="2000" dirty="0" smtClean="0">
                <a:solidFill>
                  <a:schemeClr val="bg1"/>
                </a:solidFill>
                <a:latin typeface="+mn-lt"/>
                <a:ea typeface="+mn-ea"/>
              </a:rPr>
              <a:t>カラム処理</a:t>
            </a:r>
            <a:endParaRPr kumimoji="0" lang="ja-JP" altLang="en-US" sz="2000" dirty="0">
              <a:solidFill>
                <a:schemeClr val="bg1"/>
              </a:solidFill>
              <a:latin typeface="+mn-lt"/>
              <a:ea typeface="+mn-ea"/>
            </a:endParaRPr>
          </a:p>
        </p:txBody>
      </p:sp>
      <p:sp>
        <p:nvSpPr>
          <p:cNvPr id="7" name="正方形/長方形 6"/>
          <p:cNvSpPr/>
          <p:nvPr/>
        </p:nvSpPr>
        <p:spPr bwMode="auto">
          <a:xfrm>
            <a:off x="2273842" y="4140696"/>
            <a:ext cx="4600128" cy="1008112"/>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err="1" smtClean="0">
                <a:solidFill>
                  <a:schemeClr val="bg1"/>
                </a:solidFill>
                <a:latin typeface="+mn-lt"/>
                <a:ea typeface="+mn-ea"/>
              </a:rPr>
              <a:t>SybaseIQ</a:t>
            </a:r>
            <a:r>
              <a:rPr kumimoji="0" lang="en-US" altLang="ja-JP" sz="2000" dirty="0" smtClean="0">
                <a:solidFill>
                  <a:schemeClr val="bg1"/>
                </a:solidFill>
                <a:latin typeface="+mn-lt"/>
                <a:ea typeface="+mn-ea"/>
              </a:rPr>
              <a:t>, </a:t>
            </a:r>
            <a:r>
              <a:rPr kumimoji="0" lang="en-US" altLang="ja-JP" sz="2000" dirty="0" err="1" smtClean="0">
                <a:solidFill>
                  <a:schemeClr val="bg1"/>
                </a:solidFill>
                <a:latin typeface="+mn-lt"/>
                <a:ea typeface="+mn-ea"/>
              </a:rPr>
              <a:t>Netezza</a:t>
            </a:r>
            <a:r>
              <a:rPr kumimoji="0" lang="en-US" altLang="ja-JP" sz="2000" dirty="0" smtClean="0">
                <a:solidFill>
                  <a:schemeClr val="bg1"/>
                </a:solidFill>
                <a:latin typeface="+mn-lt"/>
                <a:ea typeface="+mn-ea"/>
              </a:rPr>
              <a:t>, </a:t>
            </a:r>
            <a:r>
              <a:rPr kumimoji="0" lang="en-US" altLang="ja-JP" sz="2000" dirty="0" err="1" smtClean="0">
                <a:solidFill>
                  <a:schemeClr val="bg1"/>
                </a:solidFill>
                <a:latin typeface="+mn-lt"/>
                <a:ea typeface="+mn-ea"/>
              </a:rPr>
              <a:t>Vertica</a:t>
            </a:r>
            <a:r>
              <a:rPr kumimoji="0" lang="ja-JP" altLang="en-US" sz="2000" dirty="0" smtClean="0">
                <a:solidFill>
                  <a:schemeClr val="bg1"/>
                </a:solidFill>
                <a:latin typeface="+mn-lt"/>
                <a:ea typeface="+mn-ea"/>
              </a:rPr>
              <a:t>など</a:t>
            </a:r>
            <a:endParaRPr kumimoji="0" lang="ja-JP" altLang="en-US" sz="2000" dirty="0">
              <a:solidFill>
                <a:schemeClr val="bg1"/>
              </a:solidFill>
              <a:latin typeface="+mn-lt"/>
              <a:ea typeface="+mn-ea"/>
            </a:endParaRPr>
          </a:p>
        </p:txBody>
      </p:sp>
      <p:sp>
        <p:nvSpPr>
          <p:cNvPr id="8" name="正方形/長方形 7"/>
          <p:cNvSpPr/>
          <p:nvPr/>
        </p:nvSpPr>
        <p:spPr bwMode="auto">
          <a:xfrm>
            <a:off x="2273842" y="5301208"/>
            <a:ext cx="4600128" cy="1008112"/>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smtClean="0">
                <a:solidFill>
                  <a:schemeClr val="bg1"/>
                </a:solidFill>
                <a:latin typeface="+mn-lt"/>
                <a:ea typeface="+mn-ea"/>
              </a:rPr>
              <a:t>SQL Server</a:t>
            </a:r>
            <a:r>
              <a:rPr kumimoji="0" lang="ja-JP" altLang="en-US" sz="2000" dirty="0" smtClean="0">
                <a:solidFill>
                  <a:schemeClr val="bg1"/>
                </a:solidFill>
                <a:latin typeface="+mn-lt"/>
                <a:ea typeface="+mn-ea"/>
              </a:rPr>
              <a:t>の</a:t>
            </a:r>
            <a:r>
              <a:rPr kumimoji="0" lang="en-US" altLang="ja-JP" sz="2000" dirty="0" err="1" smtClean="0">
                <a:solidFill>
                  <a:schemeClr val="bg1"/>
                </a:solidFill>
                <a:latin typeface="+mn-lt"/>
                <a:ea typeface="+mn-ea"/>
              </a:rPr>
              <a:t>ColmunStore</a:t>
            </a:r>
            <a:r>
              <a:rPr kumimoji="0" lang="en-US" altLang="ja-JP" sz="2000" dirty="0" smtClean="0">
                <a:solidFill>
                  <a:schemeClr val="bg1"/>
                </a:solidFill>
                <a:latin typeface="+mn-lt"/>
                <a:ea typeface="+mn-ea"/>
              </a:rPr>
              <a:t> Index, Oracle </a:t>
            </a:r>
            <a:r>
              <a:rPr kumimoji="0" lang="en-US" altLang="ja-JP" sz="2000" dirty="0" err="1" smtClean="0">
                <a:solidFill>
                  <a:schemeClr val="bg1"/>
                </a:solidFill>
                <a:latin typeface="+mn-lt"/>
                <a:ea typeface="+mn-ea"/>
              </a:rPr>
              <a:t>Exadata</a:t>
            </a:r>
            <a:r>
              <a:rPr kumimoji="0" lang="ja-JP" altLang="en-US" sz="2000" dirty="0" smtClean="0">
                <a:solidFill>
                  <a:schemeClr val="bg1"/>
                </a:solidFill>
                <a:latin typeface="+mn-lt"/>
                <a:ea typeface="+mn-ea"/>
              </a:rPr>
              <a:t>の</a:t>
            </a:r>
            <a:r>
              <a:rPr kumimoji="0" lang="en-US" altLang="ja-JP" sz="2000" dirty="0" smtClean="0">
                <a:solidFill>
                  <a:schemeClr val="bg1"/>
                </a:solidFill>
                <a:latin typeface="+mn-lt"/>
                <a:ea typeface="+mn-ea"/>
              </a:rPr>
              <a:t>Hybrid Columnar Compression, HANA</a:t>
            </a:r>
            <a:r>
              <a:rPr kumimoji="0" lang="ja-JP" altLang="en-US" sz="2000" dirty="0" smtClean="0">
                <a:solidFill>
                  <a:schemeClr val="bg1"/>
                </a:solidFill>
                <a:latin typeface="+mn-lt"/>
                <a:ea typeface="+mn-ea"/>
              </a:rPr>
              <a:t>など</a:t>
            </a:r>
            <a:endParaRPr kumimoji="0" lang="en-US" altLang="ja-JP" sz="2000" dirty="0">
              <a:solidFill>
                <a:schemeClr val="bg1"/>
              </a:solidFill>
              <a:latin typeface="+mn-lt"/>
              <a:ea typeface="+mn-ea"/>
            </a:endParaRPr>
          </a:p>
        </p:txBody>
      </p:sp>
      <p:sp>
        <p:nvSpPr>
          <p:cNvPr id="9" name="正方形/長方形 8"/>
          <p:cNvSpPr/>
          <p:nvPr/>
        </p:nvSpPr>
        <p:spPr bwMode="auto">
          <a:xfrm>
            <a:off x="7022178" y="4140696"/>
            <a:ext cx="1651992" cy="2168624"/>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smtClean="0">
                <a:solidFill>
                  <a:schemeClr val="bg1"/>
                </a:solidFill>
                <a:latin typeface="+mn-lt"/>
                <a:ea typeface="+mn-ea"/>
              </a:rPr>
              <a:t>DWH</a:t>
            </a:r>
            <a:r>
              <a:rPr kumimoji="0" lang="ja-JP" altLang="en-US" sz="2000" dirty="0" smtClean="0">
                <a:solidFill>
                  <a:schemeClr val="bg1"/>
                </a:solidFill>
                <a:latin typeface="+mn-lt"/>
                <a:ea typeface="+mn-ea"/>
              </a:rPr>
              <a:t>向け</a:t>
            </a:r>
            <a:endParaRPr kumimoji="0" lang="en-US" altLang="ja-JP" sz="2000" dirty="0" smtClean="0">
              <a:solidFill>
                <a:schemeClr val="bg1"/>
              </a:solidFill>
              <a:latin typeface="+mn-lt"/>
              <a:ea typeface="+mn-ea"/>
            </a:endParaRPr>
          </a:p>
          <a:p>
            <a:pPr algn="ctr">
              <a:spcBef>
                <a:spcPct val="20000"/>
              </a:spcBef>
            </a:pPr>
            <a:r>
              <a:rPr kumimoji="0" lang="ja-JP" altLang="en-US" sz="2000" dirty="0" smtClean="0">
                <a:solidFill>
                  <a:schemeClr val="bg1"/>
                </a:solidFill>
                <a:latin typeface="+mn-lt"/>
                <a:ea typeface="+mn-ea"/>
              </a:rPr>
              <a:t>集計・分析処理を高速に実行</a:t>
            </a:r>
            <a:endParaRPr kumimoji="0" lang="ja-JP" altLang="en-US" sz="2000" dirty="0">
              <a:solidFill>
                <a:schemeClr val="bg1"/>
              </a:solidFill>
              <a:latin typeface="+mn-lt"/>
              <a:ea typeface="+mn-ea"/>
            </a:endParaRPr>
          </a:p>
        </p:txBody>
      </p:sp>
      <p:sp>
        <p:nvSpPr>
          <p:cNvPr id="10" name="正方形/長方形 9"/>
          <p:cNvSpPr/>
          <p:nvPr/>
        </p:nvSpPr>
        <p:spPr bwMode="auto">
          <a:xfrm>
            <a:off x="449585" y="1069504"/>
            <a:ext cx="8204720" cy="48728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a:solidFill>
                  <a:schemeClr val="bg1"/>
                </a:solidFill>
                <a:latin typeface="+mn-lt"/>
                <a:ea typeface="+mn-ea"/>
              </a:rPr>
              <a:t>通常の</a:t>
            </a:r>
            <a:r>
              <a:rPr kumimoji="0" lang="en-US" altLang="ja-JP" sz="2000" dirty="0">
                <a:solidFill>
                  <a:schemeClr val="bg1"/>
                </a:solidFill>
                <a:latin typeface="+mn-lt"/>
                <a:ea typeface="+mn-ea"/>
              </a:rPr>
              <a:t>RDBMS</a:t>
            </a:r>
            <a:r>
              <a:rPr kumimoji="0" lang="ja-JP" altLang="en-US" sz="2000" dirty="0">
                <a:solidFill>
                  <a:schemeClr val="bg1"/>
                </a:solidFill>
                <a:latin typeface="+mn-lt"/>
                <a:ea typeface="+mn-ea"/>
              </a:rPr>
              <a:t>が取り扱う「行」単位ではなく、「列」単位で処理</a:t>
            </a:r>
            <a:endParaRPr kumimoji="0" lang="ja-JP" altLang="en-US" sz="2000" dirty="0" smtClean="0">
              <a:solidFill>
                <a:schemeClr val="bg1"/>
              </a:solidFill>
              <a:latin typeface="+mn-lt"/>
              <a:ea typeface="+mn-ea"/>
            </a:endParaRPr>
          </a:p>
        </p:txBody>
      </p:sp>
      <p:graphicFrame>
        <p:nvGraphicFramePr>
          <p:cNvPr id="14" name="表 13"/>
          <p:cNvGraphicFramePr>
            <a:graphicFrameLocks noGrp="1"/>
          </p:cNvGraphicFramePr>
          <p:nvPr>
            <p:extLst>
              <p:ext uri="{D42A27DB-BD31-4B8C-83A1-F6EECF244321}">
                <p14:modId xmlns:p14="http://schemas.microsoft.com/office/powerpoint/2010/main" val="3121803972"/>
              </p:ext>
            </p:extLst>
          </p:nvPr>
        </p:nvGraphicFramePr>
        <p:xfrm>
          <a:off x="4679797" y="1712094"/>
          <a:ext cx="3984104" cy="2271460"/>
        </p:xfrm>
        <a:graphic>
          <a:graphicData uri="http://schemas.openxmlformats.org/drawingml/2006/table">
            <a:tbl>
              <a:tblPr firstRow="1" bandRow="1">
                <a:tableStyleId>{C4B1156A-380E-4F78-BDF5-A606A8083BF9}</a:tableStyleId>
              </a:tblPr>
              <a:tblGrid>
                <a:gridCol w="996026"/>
                <a:gridCol w="996026"/>
                <a:gridCol w="996026"/>
                <a:gridCol w="996026"/>
              </a:tblGrid>
              <a:tr h="238490">
                <a:tc>
                  <a:txBody>
                    <a:bodyPr/>
                    <a:lstStyle/>
                    <a:p>
                      <a:r>
                        <a:rPr kumimoji="1" lang="ja-JP" altLang="en-US" sz="900" dirty="0" smtClean="0"/>
                        <a:t>顧客名</a:t>
                      </a:r>
                      <a:endParaRPr kumimoji="1" lang="ja-JP" altLang="en-US" sz="900" dirty="0"/>
                    </a:p>
                  </a:txBody>
                  <a:tcPr/>
                </a:tc>
                <a:tc>
                  <a:txBody>
                    <a:bodyPr/>
                    <a:lstStyle/>
                    <a:p>
                      <a:r>
                        <a:rPr kumimoji="1" lang="ja-JP" altLang="en-US" sz="900" dirty="0" smtClean="0"/>
                        <a:t>住所（県）</a:t>
                      </a:r>
                      <a:endParaRPr kumimoji="1" lang="ja-JP" altLang="en-US" sz="900" dirty="0"/>
                    </a:p>
                  </a:txBody>
                  <a:tcPr/>
                </a:tc>
                <a:tc>
                  <a:txBody>
                    <a:bodyPr/>
                    <a:lstStyle/>
                    <a:p>
                      <a:r>
                        <a:rPr kumimoji="1" lang="ja-JP" altLang="en-US" sz="900" dirty="0" smtClean="0"/>
                        <a:t>住所（市町村）</a:t>
                      </a:r>
                      <a:endParaRPr kumimoji="1" lang="ja-JP" altLang="en-US" sz="900" dirty="0"/>
                    </a:p>
                  </a:txBody>
                  <a:tcPr/>
                </a:tc>
                <a:tc>
                  <a:txBody>
                    <a:bodyPr/>
                    <a:lstStyle/>
                    <a:p>
                      <a:r>
                        <a:rPr kumimoji="1" lang="ja-JP" altLang="en-US" sz="900" dirty="0" smtClean="0"/>
                        <a:t>売上金額</a:t>
                      </a:r>
                      <a:endParaRPr kumimoji="1" lang="ja-JP" altLang="en-US" sz="900" dirty="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bl>
          </a:graphicData>
        </a:graphic>
      </p:graphicFrame>
      <p:sp>
        <p:nvSpPr>
          <p:cNvPr id="16" name="正方形/長方形 15"/>
          <p:cNvSpPr/>
          <p:nvPr/>
        </p:nvSpPr>
        <p:spPr bwMode="auto">
          <a:xfrm>
            <a:off x="468315" y="2903558"/>
            <a:ext cx="4104456" cy="108000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ja-JP" altLang="en-US" sz="1400" dirty="0" smtClean="0">
                <a:solidFill>
                  <a:srgbClr val="FFC000"/>
                </a:solidFill>
                <a:latin typeface="+mn-lt"/>
                <a:ea typeface="+mn-ea"/>
              </a:rPr>
              <a:t>「列」指向の特長</a:t>
            </a:r>
            <a:endParaRPr kumimoji="0" lang="en-US" altLang="ja-JP" sz="1400" dirty="0" smtClean="0">
              <a:solidFill>
                <a:srgbClr val="FFC000"/>
              </a:solidFill>
              <a:latin typeface="+mn-lt"/>
              <a:ea typeface="+mn-ea"/>
            </a:endParaRPr>
          </a:p>
          <a:p>
            <a:pPr>
              <a:spcBef>
                <a:spcPct val="20000"/>
              </a:spcBef>
            </a:pPr>
            <a:r>
              <a:rPr kumimoji="0" lang="ja-JP" altLang="en-US" sz="1400" dirty="0" smtClean="0">
                <a:solidFill>
                  <a:schemeClr val="bg1"/>
                </a:solidFill>
                <a:latin typeface="+mn-lt"/>
                <a:ea typeface="+mn-ea"/>
              </a:rPr>
              <a:t>・蓄積</a:t>
            </a:r>
            <a:r>
              <a:rPr kumimoji="0" lang="ja-JP" altLang="en-US" sz="1400" dirty="0">
                <a:solidFill>
                  <a:schemeClr val="bg1"/>
                </a:solidFill>
                <a:latin typeface="+mn-lt"/>
                <a:ea typeface="+mn-ea"/>
              </a:rPr>
              <a:t>したデータから特定の列を高速に</a:t>
            </a:r>
            <a:r>
              <a:rPr kumimoji="0" lang="ja-JP" altLang="en-US" sz="1400" dirty="0" smtClean="0">
                <a:solidFill>
                  <a:schemeClr val="bg1"/>
                </a:solidFill>
                <a:latin typeface="+mn-lt"/>
                <a:ea typeface="+mn-ea"/>
              </a:rPr>
              <a:t>読込む</a:t>
            </a:r>
            <a:endParaRPr kumimoji="0" lang="en-US" altLang="ja-JP" sz="1400" dirty="0" smtClean="0">
              <a:solidFill>
                <a:schemeClr val="bg1"/>
              </a:solidFill>
              <a:latin typeface="+mn-lt"/>
              <a:ea typeface="+mn-ea"/>
            </a:endParaRPr>
          </a:p>
          <a:p>
            <a:pPr>
              <a:spcBef>
                <a:spcPct val="20000"/>
              </a:spcBef>
            </a:pPr>
            <a:r>
              <a:rPr kumimoji="0" lang="ja-JP" altLang="en-US" sz="1400" dirty="0" smtClean="0">
                <a:solidFill>
                  <a:schemeClr val="bg1"/>
                </a:solidFill>
                <a:latin typeface="+mn-lt"/>
                <a:ea typeface="+mn-ea"/>
              </a:rPr>
              <a:t>・データの追加、削除、更新</a:t>
            </a:r>
            <a:r>
              <a:rPr kumimoji="0" lang="ja-JP" altLang="en-US" sz="1400" dirty="0">
                <a:solidFill>
                  <a:schemeClr val="bg1"/>
                </a:solidFill>
                <a:latin typeface="+mn-lt"/>
                <a:ea typeface="+mn-ea"/>
              </a:rPr>
              <a:t>には向かない</a:t>
            </a:r>
            <a:endParaRPr kumimoji="0" lang="en-US" altLang="ja-JP" sz="1400" dirty="0">
              <a:solidFill>
                <a:schemeClr val="bg1"/>
              </a:solidFill>
              <a:latin typeface="+mn-lt"/>
              <a:ea typeface="+mn-ea"/>
            </a:endParaRPr>
          </a:p>
          <a:p>
            <a:pPr>
              <a:spcBef>
                <a:spcPct val="20000"/>
              </a:spcBef>
            </a:pPr>
            <a:r>
              <a:rPr kumimoji="0" lang="ja-JP" altLang="en-US" sz="1400" dirty="0" smtClean="0">
                <a:solidFill>
                  <a:schemeClr val="bg1"/>
                </a:solidFill>
                <a:latin typeface="+mn-lt"/>
                <a:ea typeface="+mn-ea"/>
              </a:rPr>
              <a:t>・</a:t>
            </a:r>
            <a:r>
              <a:rPr kumimoji="0" lang="en-US" altLang="ja-JP" sz="1400" dirty="0" smtClean="0">
                <a:solidFill>
                  <a:schemeClr val="bg1"/>
                </a:solidFill>
                <a:latin typeface="+mn-lt"/>
                <a:ea typeface="+mn-ea"/>
              </a:rPr>
              <a:t>BI/DHW (OLAP) </a:t>
            </a:r>
            <a:r>
              <a:rPr kumimoji="0" lang="ja-JP" altLang="en-US" sz="1400" dirty="0" smtClean="0">
                <a:solidFill>
                  <a:schemeClr val="bg1"/>
                </a:solidFill>
                <a:latin typeface="+mn-lt"/>
                <a:ea typeface="+mn-ea"/>
              </a:rPr>
              <a:t>向け</a:t>
            </a:r>
            <a:endParaRPr kumimoji="0" lang="ja-JP" altLang="en-US" sz="1400" dirty="0">
              <a:solidFill>
                <a:schemeClr val="bg1"/>
              </a:solidFill>
              <a:latin typeface="+mn-lt"/>
              <a:ea typeface="+mn-ea"/>
            </a:endParaRPr>
          </a:p>
        </p:txBody>
      </p:sp>
      <p:sp>
        <p:nvSpPr>
          <p:cNvPr id="17" name="正方形/長方形 16"/>
          <p:cNvSpPr/>
          <p:nvPr/>
        </p:nvSpPr>
        <p:spPr bwMode="auto">
          <a:xfrm>
            <a:off x="458046" y="1697313"/>
            <a:ext cx="4104456" cy="111600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ja-JP" altLang="en-US" sz="1400" dirty="0" smtClean="0">
                <a:solidFill>
                  <a:srgbClr val="FFC000"/>
                </a:solidFill>
                <a:latin typeface="+mn-lt"/>
                <a:ea typeface="+mn-ea"/>
              </a:rPr>
              <a:t>「行」指向</a:t>
            </a:r>
            <a:r>
              <a:rPr kumimoji="0" lang="en-US" altLang="ja-JP" sz="1400" dirty="0" smtClean="0">
                <a:solidFill>
                  <a:srgbClr val="FFC000"/>
                </a:solidFill>
                <a:latin typeface="+mn-lt"/>
                <a:ea typeface="+mn-ea"/>
              </a:rPr>
              <a:t>(</a:t>
            </a:r>
            <a:r>
              <a:rPr kumimoji="0" lang="ja-JP" altLang="en-US" sz="1400" dirty="0" smtClean="0">
                <a:solidFill>
                  <a:srgbClr val="FFC000"/>
                </a:solidFill>
                <a:latin typeface="+mn-lt"/>
                <a:ea typeface="+mn-ea"/>
              </a:rPr>
              <a:t>通常の</a:t>
            </a:r>
            <a:r>
              <a:rPr kumimoji="0" lang="en-US" altLang="ja-JP" sz="1400" dirty="0" smtClean="0">
                <a:solidFill>
                  <a:srgbClr val="FFC000"/>
                </a:solidFill>
                <a:latin typeface="+mn-lt"/>
                <a:ea typeface="+mn-ea"/>
              </a:rPr>
              <a:t>RDBMS)</a:t>
            </a:r>
            <a:r>
              <a:rPr kumimoji="0" lang="ja-JP" altLang="en-US" sz="1400" dirty="0" smtClean="0">
                <a:solidFill>
                  <a:srgbClr val="FFC000"/>
                </a:solidFill>
                <a:latin typeface="+mn-lt"/>
                <a:ea typeface="+mn-ea"/>
              </a:rPr>
              <a:t>の特長</a:t>
            </a:r>
            <a:endParaRPr kumimoji="0" lang="en-US" altLang="ja-JP" sz="1400" dirty="0" smtClean="0">
              <a:solidFill>
                <a:srgbClr val="FFC000"/>
              </a:solidFill>
              <a:latin typeface="+mn-lt"/>
              <a:ea typeface="+mn-ea"/>
            </a:endParaRPr>
          </a:p>
          <a:p>
            <a:pPr>
              <a:spcBef>
                <a:spcPct val="20000"/>
              </a:spcBef>
            </a:pPr>
            <a:r>
              <a:rPr kumimoji="0" lang="ja-JP" altLang="en-US" sz="1400" dirty="0" smtClean="0">
                <a:solidFill>
                  <a:schemeClr val="bg1"/>
                </a:solidFill>
                <a:latin typeface="+mn-lt"/>
                <a:ea typeface="+mn-ea"/>
              </a:rPr>
              <a:t>・行毎にデータ</a:t>
            </a:r>
            <a:r>
              <a:rPr kumimoji="0" lang="ja-JP" altLang="en-US" sz="1400" dirty="0">
                <a:solidFill>
                  <a:schemeClr val="bg1"/>
                </a:solidFill>
                <a:latin typeface="+mn-lt"/>
                <a:ea typeface="+mn-ea"/>
              </a:rPr>
              <a:t>を</a:t>
            </a:r>
            <a:r>
              <a:rPr kumimoji="0" lang="ja-JP" altLang="en-US" sz="1400" dirty="0" smtClean="0">
                <a:solidFill>
                  <a:schemeClr val="bg1"/>
                </a:solidFill>
                <a:latin typeface="+mn-lt"/>
                <a:ea typeface="+mn-ea"/>
              </a:rPr>
              <a:t>追加、削除、更新</a:t>
            </a:r>
            <a:endParaRPr kumimoji="0" lang="en-US" altLang="ja-JP" sz="1400" dirty="0" smtClean="0">
              <a:solidFill>
                <a:schemeClr val="bg1"/>
              </a:solidFill>
              <a:latin typeface="+mn-lt"/>
              <a:ea typeface="+mn-ea"/>
            </a:endParaRPr>
          </a:p>
          <a:p>
            <a:pPr>
              <a:spcBef>
                <a:spcPct val="20000"/>
              </a:spcBef>
            </a:pPr>
            <a:r>
              <a:rPr kumimoji="0" lang="ja-JP" altLang="en-US" sz="1400" dirty="0">
                <a:solidFill>
                  <a:schemeClr val="bg1"/>
                </a:solidFill>
                <a:latin typeface="+mn-lt"/>
                <a:ea typeface="+mn-ea"/>
              </a:rPr>
              <a:t>・</a:t>
            </a:r>
            <a:r>
              <a:rPr kumimoji="0" lang="ja-JP" altLang="en-US" sz="1400" dirty="0" smtClean="0">
                <a:solidFill>
                  <a:schemeClr val="bg1"/>
                </a:solidFill>
                <a:latin typeface="+mn-lt"/>
                <a:ea typeface="+mn-ea"/>
              </a:rPr>
              <a:t>ランダムアクセス、頻繁な更新に向く</a:t>
            </a:r>
            <a:endParaRPr kumimoji="0" lang="en-US" altLang="ja-JP" sz="1400" dirty="0" smtClean="0">
              <a:solidFill>
                <a:schemeClr val="bg1"/>
              </a:solidFill>
              <a:latin typeface="+mn-lt"/>
              <a:ea typeface="+mn-ea"/>
            </a:endParaRPr>
          </a:p>
          <a:p>
            <a:pPr>
              <a:spcBef>
                <a:spcPct val="20000"/>
              </a:spcBef>
            </a:pPr>
            <a:r>
              <a:rPr kumimoji="0" lang="ja-JP" altLang="en-US" sz="1400" dirty="0" smtClean="0">
                <a:solidFill>
                  <a:schemeClr val="bg1"/>
                </a:solidFill>
                <a:latin typeface="+mn-lt"/>
                <a:ea typeface="+mn-ea"/>
              </a:rPr>
              <a:t>・トランザクション処理 </a:t>
            </a:r>
            <a:r>
              <a:rPr kumimoji="0" lang="en-US" altLang="ja-JP" sz="1400" dirty="0" smtClean="0">
                <a:solidFill>
                  <a:schemeClr val="bg1"/>
                </a:solidFill>
                <a:latin typeface="+mn-lt"/>
                <a:ea typeface="+mn-ea"/>
              </a:rPr>
              <a:t>(OLTP) </a:t>
            </a:r>
            <a:r>
              <a:rPr kumimoji="0" lang="ja-JP" altLang="en-US" sz="1400" dirty="0" smtClean="0">
                <a:solidFill>
                  <a:schemeClr val="bg1"/>
                </a:solidFill>
                <a:latin typeface="+mn-lt"/>
                <a:ea typeface="+mn-ea"/>
              </a:rPr>
              <a:t>向け</a:t>
            </a:r>
            <a:endParaRPr kumimoji="0" lang="ja-JP" altLang="en-US" sz="1400" dirty="0">
              <a:solidFill>
                <a:schemeClr val="bg1"/>
              </a:solidFill>
              <a:latin typeface="+mn-lt"/>
              <a:ea typeface="+mn-ea"/>
            </a:endParaRPr>
          </a:p>
        </p:txBody>
      </p:sp>
      <p:sp>
        <p:nvSpPr>
          <p:cNvPr id="2" name="右矢印 1"/>
          <p:cNvSpPr/>
          <p:nvPr/>
        </p:nvSpPr>
        <p:spPr bwMode="auto">
          <a:xfrm>
            <a:off x="4716016" y="2039288"/>
            <a:ext cx="4032448" cy="597623"/>
          </a:xfrm>
          <a:prstGeom prst="rightArrow">
            <a:avLst/>
          </a:prstGeom>
          <a:solidFill>
            <a:schemeClr val="accent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smtClean="0">
                <a:solidFill>
                  <a:schemeClr val="bg1"/>
                </a:solidFill>
                <a:latin typeface="+mn-lt"/>
                <a:ea typeface="+mn-ea"/>
              </a:rPr>
              <a:t>行</a:t>
            </a:r>
            <a:endParaRPr kumimoji="0" lang="ja-JP" altLang="en-US" dirty="0">
              <a:solidFill>
                <a:schemeClr val="bg1"/>
              </a:solidFill>
              <a:latin typeface="+mn-lt"/>
              <a:ea typeface="+mn-ea"/>
            </a:endParaRPr>
          </a:p>
        </p:txBody>
      </p:sp>
      <p:sp>
        <p:nvSpPr>
          <p:cNvPr id="13" name="下矢印 12"/>
          <p:cNvSpPr/>
          <p:nvPr/>
        </p:nvSpPr>
        <p:spPr bwMode="auto">
          <a:xfrm>
            <a:off x="5652120" y="1984336"/>
            <a:ext cx="1019729" cy="1999222"/>
          </a:xfrm>
          <a:prstGeom prst="downArrow">
            <a:avLst>
              <a:gd name="adj1" fmla="val 50000"/>
              <a:gd name="adj2" fmla="val 31685"/>
            </a:avLst>
          </a:prstGeom>
          <a:solidFill>
            <a:schemeClr val="accent3"/>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列</a:t>
            </a:r>
          </a:p>
        </p:txBody>
      </p:sp>
    </p:spTree>
    <p:extLst>
      <p:ext uri="{BB962C8B-B14F-4D97-AF65-F5344CB8AC3E}">
        <p14:creationId xmlns:p14="http://schemas.microsoft.com/office/powerpoint/2010/main" val="3835398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par>
                          <p:cTn id="29" fill="hold">
                            <p:stCondLst>
                              <p:cond delay="5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6" grpId="0" animBg="1"/>
      <p:bldP spid="17" grpId="0" animBg="1"/>
      <p:bldP spid="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列指向</a:t>
            </a:r>
            <a:r>
              <a:rPr kumimoji="1" lang="en-US" altLang="ja-JP" dirty="0" smtClean="0"/>
              <a:t>DBMS</a:t>
            </a:r>
            <a:r>
              <a:rPr kumimoji="1" lang="ja-JP" altLang="en-US" dirty="0" smtClean="0"/>
              <a:t>の得意分野　～　集計</a:t>
            </a:r>
            <a:endParaRPr kumimoji="1" lang="ja-JP" altLang="en-US" dirty="0"/>
          </a:p>
        </p:txBody>
      </p:sp>
      <p:graphicFrame>
        <p:nvGraphicFramePr>
          <p:cNvPr id="13" name="表 12"/>
          <p:cNvGraphicFramePr>
            <a:graphicFrameLocks noGrp="1"/>
          </p:cNvGraphicFramePr>
          <p:nvPr>
            <p:extLst>
              <p:ext uri="{D42A27DB-BD31-4B8C-83A1-F6EECF244321}">
                <p14:modId xmlns:p14="http://schemas.microsoft.com/office/powerpoint/2010/main" val="349928064"/>
              </p:ext>
            </p:extLst>
          </p:nvPr>
        </p:nvGraphicFramePr>
        <p:xfrm>
          <a:off x="467544" y="2791441"/>
          <a:ext cx="3984104" cy="2271460"/>
        </p:xfrm>
        <a:graphic>
          <a:graphicData uri="http://schemas.openxmlformats.org/drawingml/2006/table">
            <a:tbl>
              <a:tblPr firstRow="1" bandRow="1">
                <a:tableStyleId>{C4B1156A-380E-4F78-BDF5-A606A8083BF9}</a:tableStyleId>
              </a:tblPr>
              <a:tblGrid>
                <a:gridCol w="996026"/>
                <a:gridCol w="996026"/>
                <a:gridCol w="996026"/>
                <a:gridCol w="996026"/>
              </a:tblGrid>
              <a:tr h="238490">
                <a:tc>
                  <a:txBody>
                    <a:bodyPr/>
                    <a:lstStyle/>
                    <a:p>
                      <a:r>
                        <a:rPr kumimoji="1" lang="ja-JP" altLang="en-US" sz="900" dirty="0" smtClean="0"/>
                        <a:t>顧客名</a:t>
                      </a:r>
                      <a:endParaRPr kumimoji="1" lang="ja-JP" altLang="en-US" sz="900" dirty="0"/>
                    </a:p>
                  </a:txBody>
                  <a:tcPr/>
                </a:tc>
                <a:tc>
                  <a:txBody>
                    <a:bodyPr/>
                    <a:lstStyle/>
                    <a:p>
                      <a:r>
                        <a:rPr kumimoji="1" lang="ja-JP" altLang="en-US" sz="900" dirty="0" smtClean="0"/>
                        <a:t>住所（県）</a:t>
                      </a:r>
                      <a:endParaRPr kumimoji="1" lang="ja-JP" altLang="en-US" sz="900" dirty="0"/>
                    </a:p>
                  </a:txBody>
                  <a:tcPr/>
                </a:tc>
                <a:tc>
                  <a:txBody>
                    <a:bodyPr/>
                    <a:lstStyle/>
                    <a:p>
                      <a:r>
                        <a:rPr kumimoji="1" lang="ja-JP" altLang="en-US" sz="900" dirty="0" smtClean="0"/>
                        <a:t>住所（市町村）</a:t>
                      </a:r>
                      <a:endParaRPr kumimoji="1" lang="ja-JP" altLang="en-US" sz="900" dirty="0"/>
                    </a:p>
                  </a:txBody>
                  <a:tcPr/>
                </a:tc>
                <a:tc>
                  <a:txBody>
                    <a:bodyPr/>
                    <a:lstStyle/>
                    <a:p>
                      <a:r>
                        <a:rPr kumimoji="1" lang="ja-JP" altLang="en-US" sz="900" dirty="0" smtClean="0"/>
                        <a:t>売上金額</a:t>
                      </a:r>
                      <a:endParaRPr kumimoji="1" lang="ja-JP" altLang="en-US" sz="900" dirty="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bl>
          </a:graphicData>
        </a:graphic>
      </p:graphicFrame>
      <p:sp>
        <p:nvSpPr>
          <p:cNvPr id="14" name="右矢印 13"/>
          <p:cNvSpPr/>
          <p:nvPr/>
        </p:nvSpPr>
        <p:spPr bwMode="auto">
          <a:xfrm>
            <a:off x="395536" y="2970382"/>
            <a:ext cx="3168352"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graphicFrame>
        <p:nvGraphicFramePr>
          <p:cNvPr id="16" name="表 15"/>
          <p:cNvGraphicFramePr>
            <a:graphicFrameLocks noGrp="1"/>
          </p:cNvGraphicFramePr>
          <p:nvPr>
            <p:extLst>
              <p:ext uri="{D42A27DB-BD31-4B8C-83A1-F6EECF244321}">
                <p14:modId xmlns:p14="http://schemas.microsoft.com/office/powerpoint/2010/main" val="2229914512"/>
              </p:ext>
            </p:extLst>
          </p:nvPr>
        </p:nvGraphicFramePr>
        <p:xfrm>
          <a:off x="4716016" y="2791445"/>
          <a:ext cx="3984104" cy="2271460"/>
        </p:xfrm>
        <a:graphic>
          <a:graphicData uri="http://schemas.openxmlformats.org/drawingml/2006/table">
            <a:tbl>
              <a:tblPr firstRow="1" bandRow="1">
                <a:tableStyleId>{C4B1156A-380E-4F78-BDF5-A606A8083BF9}</a:tableStyleId>
              </a:tblPr>
              <a:tblGrid>
                <a:gridCol w="996026"/>
                <a:gridCol w="996026"/>
                <a:gridCol w="996026"/>
                <a:gridCol w="996026"/>
              </a:tblGrid>
              <a:tr h="238490">
                <a:tc>
                  <a:txBody>
                    <a:bodyPr/>
                    <a:lstStyle/>
                    <a:p>
                      <a:r>
                        <a:rPr kumimoji="1" lang="ja-JP" altLang="en-US" sz="900" dirty="0" smtClean="0"/>
                        <a:t>顧客名</a:t>
                      </a:r>
                      <a:endParaRPr kumimoji="1" lang="ja-JP" altLang="en-US" sz="900" dirty="0"/>
                    </a:p>
                  </a:txBody>
                  <a:tcPr/>
                </a:tc>
                <a:tc>
                  <a:txBody>
                    <a:bodyPr/>
                    <a:lstStyle/>
                    <a:p>
                      <a:r>
                        <a:rPr kumimoji="1" lang="ja-JP" altLang="en-US" sz="900" dirty="0" smtClean="0"/>
                        <a:t>住所（県）</a:t>
                      </a:r>
                      <a:endParaRPr kumimoji="1" lang="ja-JP" altLang="en-US" sz="900" dirty="0"/>
                    </a:p>
                  </a:txBody>
                  <a:tcPr/>
                </a:tc>
                <a:tc>
                  <a:txBody>
                    <a:bodyPr/>
                    <a:lstStyle/>
                    <a:p>
                      <a:r>
                        <a:rPr kumimoji="1" lang="ja-JP" altLang="en-US" sz="900" dirty="0" smtClean="0"/>
                        <a:t>住所（市町村）</a:t>
                      </a:r>
                      <a:endParaRPr kumimoji="1" lang="ja-JP" altLang="en-US" sz="900" dirty="0"/>
                    </a:p>
                  </a:txBody>
                  <a:tcPr/>
                </a:tc>
                <a:tc>
                  <a:txBody>
                    <a:bodyPr/>
                    <a:lstStyle/>
                    <a:p>
                      <a:r>
                        <a:rPr kumimoji="1" lang="ja-JP" altLang="en-US" sz="900" dirty="0" smtClean="0"/>
                        <a:t>売上金額</a:t>
                      </a:r>
                      <a:endParaRPr kumimoji="1" lang="ja-JP" altLang="en-US" sz="900" dirty="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bl>
          </a:graphicData>
        </a:graphic>
      </p:graphicFrame>
      <p:sp>
        <p:nvSpPr>
          <p:cNvPr id="18" name="下矢印 17"/>
          <p:cNvSpPr/>
          <p:nvPr/>
        </p:nvSpPr>
        <p:spPr bwMode="auto">
          <a:xfrm>
            <a:off x="7668344" y="3085962"/>
            <a:ext cx="1080120" cy="1999222"/>
          </a:xfrm>
          <a:prstGeom prst="downArrow">
            <a:avLst>
              <a:gd name="adj1" fmla="val 50000"/>
              <a:gd name="adj2" fmla="val 31685"/>
            </a:avLst>
          </a:prstGeom>
          <a:solidFill>
            <a:schemeClr val="accent3"/>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dirty="0" smtClean="0">
              <a:ln>
                <a:noFill/>
              </a:ln>
              <a:solidFill>
                <a:schemeClr val="bg1"/>
              </a:solidFill>
              <a:effectLst/>
              <a:latin typeface="+mn-lt"/>
              <a:ea typeface="+mn-ea"/>
            </a:endParaRPr>
          </a:p>
        </p:txBody>
      </p:sp>
      <p:sp>
        <p:nvSpPr>
          <p:cNvPr id="19" name="右矢印 18"/>
          <p:cNvSpPr/>
          <p:nvPr/>
        </p:nvSpPr>
        <p:spPr bwMode="auto">
          <a:xfrm>
            <a:off x="395536" y="3174477"/>
            <a:ext cx="3168352"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0" name="右矢印 19"/>
          <p:cNvSpPr/>
          <p:nvPr/>
        </p:nvSpPr>
        <p:spPr bwMode="auto">
          <a:xfrm>
            <a:off x="395536" y="3378572"/>
            <a:ext cx="3168352"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1" name="右矢印 20"/>
          <p:cNvSpPr/>
          <p:nvPr/>
        </p:nvSpPr>
        <p:spPr bwMode="auto">
          <a:xfrm>
            <a:off x="395536" y="3582667"/>
            <a:ext cx="3168352"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2" name="右矢印 21"/>
          <p:cNvSpPr/>
          <p:nvPr/>
        </p:nvSpPr>
        <p:spPr bwMode="auto">
          <a:xfrm>
            <a:off x="395536" y="3786762"/>
            <a:ext cx="3168352"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3" name="右矢印 22"/>
          <p:cNvSpPr/>
          <p:nvPr/>
        </p:nvSpPr>
        <p:spPr bwMode="auto">
          <a:xfrm>
            <a:off x="395536" y="3990857"/>
            <a:ext cx="3168352"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4" name="右矢印 23"/>
          <p:cNvSpPr/>
          <p:nvPr/>
        </p:nvSpPr>
        <p:spPr bwMode="auto">
          <a:xfrm>
            <a:off x="395536" y="4194952"/>
            <a:ext cx="3168352"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5" name="右矢印 24"/>
          <p:cNvSpPr/>
          <p:nvPr/>
        </p:nvSpPr>
        <p:spPr bwMode="auto">
          <a:xfrm>
            <a:off x="395536" y="4399049"/>
            <a:ext cx="3168352"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6" name="正方形/長方形 25"/>
          <p:cNvSpPr/>
          <p:nvPr/>
        </p:nvSpPr>
        <p:spPr bwMode="auto">
          <a:xfrm>
            <a:off x="467544" y="1268760"/>
            <a:ext cx="8208912"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dirty="0" smtClean="0">
                <a:ln>
                  <a:noFill/>
                </a:ln>
                <a:solidFill>
                  <a:schemeClr val="bg1"/>
                </a:solidFill>
                <a:effectLst/>
                <a:latin typeface="+mn-lt"/>
                <a:ea typeface="+mn-ea"/>
              </a:rPr>
              <a:t>売上金額の集計</a:t>
            </a:r>
          </a:p>
        </p:txBody>
      </p:sp>
      <p:sp>
        <p:nvSpPr>
          <p:cNvPr id="27" name="正方形/長方形 26"/>
          <p:cNvSpPr/>
          <p:nvPr/>
        </p:nvSpPr>
        <p:spPr bwMode="auto">
          <a:xfrm>
            <a:off x="467544" y="2060848"/>
            <a:ext cx="3960440"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dirty="0">
                <a:solidFill>
                  <a:schemeClr val="bg1"/>
                </a:solidFill>
                <a:latin typeface="+mn-lt"/>
                <a:ea typeface="+mn-ea"/>
              </a:rPr>
              <a:t>行</a:t>
            </a:r>
            <a:r>
              <a:rPr kumimoji="0" lang="ja-JP" altLang="en-US" sz="2800" dirty="0" smtClean="0">
                <a:solidFill>
                  <a:schemeClr val="bg1"/>
                </a:solidFill>
                <a:latin typeface="+mn-lt"/>
                <a:ea typeface="+mn-ea"/>
              </a:rPr>
              <a:t>指向</a:t>
            </a:r>
            <a:endParaRPr kumimoji="0" lang="ja-JP" altLang="en-US" sz="2800" b="0" i="0" u="none" strike="noStrike" cap="none" normalizeH="0" dirty="0" smtClean="0">
              <a:ln>
                <a:noFill/>
              </a:ln>
              <a:solidFill>
                <a:schemeClr val="bg1"/>
              </a:solidFill>
              <a:effectLst/>
              <a:latin typeface="+mn-lt"/>
              <a:ea typeface="+mn-ea"/>
            </a:endParaRPr>
          </a:p>
        </p:txBody>
      </p:sp>
      <p:sp>
        <p:nvSpPr>
          <p:cNvPr id="28" name="正方形/長方形 27"/>
          <p:cNvSpPr/>
          <p:nvPr/>
        </p:nvSpPr>
        <p:spPr bwMode="auto">
          <a:xfrm>
            <a:off x="4725439" y="2060848"/>
            <a:ext cx="3960440" cy="504056"/>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dirty="0" smtClean="0">
                <a:solidFill>
                  <a:schemeClr val="bg1"/>
                </a:solidFill>
                <a:latin typeface="+mn-lt"/>
                <a:ea typeface="+mn-ea"/>
              </a:rPr>
              <a:t>列指向</a:t>
            </a:r>
            <a:endParaRPr kumimoji="0" lang="ja-JP" altLang="en-US" sz="2800" b="0" i="0" u="none" strike="noStrike" cap="none" normalizeH="0" dirty="0" smtClean="0">
              <a:ln>
                <a:noFill/>
              </a:ln>
              <a:solidFill>
                <a:schemeClr val="bg1"/>
              </a:solidFill>
              <a:effectLst/>
              <a:latin typeface="+mn-lt"/>
              <a:ea typeface="+mn-ea"/>
            </a:endParaRPr>
          </a:p>
        </p:txBody>
      </p:sp>
      <p:sp>
        <p:nvSpPr>
          <p:cNvPr id="29" name="正方形/長方形 28"/>
          <p:cNvSpPr/>
          <p:nvPr/>
        </p:nvSpPr>
        <p:spPr bwMode="auto">
          <a:xfrm>
            <a:off x="467544" y="5301208"/>
            <a:ext cx="3960440"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dirty="0" smtClean="0">
                <a:ln>
                  <a:noFill/>
                </a:ln>
                <a:solidFill>
                  <a:schemeClr val="bg1"/>
                </a:solidFill>
                <a:effectLst/>
                <a:latin typeface="+mn-lt"/>
                <a:ea typeface="+mn-ea"/>
              </a:rPr>
              <a:t>1</a:t>
            </a:r>
            <a:r>
              <a:rPr kumimoji="0" lang="ja-JP" altLang="en-US" b="0" i="0" u="none" strike="noStrike" cap="none" normalizeH="0" dirty="0" smtClean="0">
                <a:ln>
                  <a:noFill/>
                </a:ln>
                <a:solidFill>
                  <a:schemeClr val="bg1"/>
                </a:solidFill>
                <a:effectLst/>
                <a:latin typeface="+mn-lt"/>
                <a:ea typeface="+mn-ea"/>
              </a:rPr>
              <a:t>レコードずつ読み出して集計</a:t>
            </a:r>
          </a:p>
        </p:txBody>
      </p:sp>
      <p:sp>
        <p:nvSpPr>
          <p:cNvPr id="30" name="正方形/長方形 29"/>
          <p:cNvSpPr/>
          <p:nvPr/>
        </p:nvSpPr>
        <p:spPr bwMode="auto">
          <a:xfrm>
            <a:off x="4725439" y="5301208"/>
            <a:ext cx="3960440" cy="504056"/>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売上金額の列のみを読み出して集計</a:t>
            </a:r>
          </a:p>
        </p:txBody>
      </p:sp>
    </p:spTree>
    <p:extLst>
      <p:ext uri="{BB962C8B-B14F-4D97-AF65-F5344CB8AC3E}">
        <p14:creationId xmlns:p14="http://schemas.microsoft.com/office/powerpoint/2010/main" val="8770426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0-#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 presetClass="entr" presetSubtype="8"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0-#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0-#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 presetClass="entr" presetSubtype="8"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0-#ppt_w/2"/>
                                          </p:val>
                                        </p:tav>
                                        <p:tav tm="100000">
                                          <p:val>
                                            <p:strVal val="#ppt_x"/>
                                          </p:val>
                                        </p:tav>
                                      </p:tavLst>
                                    </p:anim>
                                    <p:anim calcmode="lin" valueType="num">
                                      <p:cBhvr additive="base">
                                        <p:cTn id="43" dur="500" fill="hold"/>
                                        <p:tgtEl>
                                          <p:spTgt spid="22"/>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0-#ppt_w/2"/>
                                          </p:val>
                                        </p:tav>
                                        <p:tav tm="100000">
                                          <p:val>
                                            <p:strVal val="#ppt_x"/>
                                          </p:val>
                                        </p:tav>
                                      </p:tavLst>
                                    </p:anim>
                                    <p:anim calcmode="lin" valueType="num">
                                      <p:cBhvr additive="base">
                                        <p:cTn id="48" dur="500" fill="hold"/>
                                        <p:tgtEl>
                                          <p:spTgt spid="23"/>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0-#ppt_w/2"/>
                                          </p:val>
                                        </p:tav>
                                        <p:tav tm="100000">
                                          <p:val>
                                            <p:strVal val="#ppt_x"/>
                                          </p:val>
                                        </p:tav>
                                      </p:tavLst>
                                    </p:anim>
                                    <p:anim calcmode="lin" valueType="num">
                                      <p:cBhvr additive="base">
                                        <p:cTn id="53" dur="500" fill="hold"/>
                                        <p:tgtEl>
                                          <p:spTgt spid="24"/>
                                        </p:tgtEl>
                                        <p:attrNameLst>
                                          <p:attrName>ppt_y</p:attrName>
                                        </p:attrNameLst>
                                      </p:cBhvr>
                                      <p:tavLst>
                                        <p:tav tm="0">
                                          <p:val>
                                            <p:strVal val="#ppt_y"/>
                                          </p:val>
                                        </p:tav>
                                        <p:tav tm="100000">
                                          <p:val>
                                            <p:strVal val="#ppt_y"/>
                                          </p:val>
                                        </p:tav>
                                      </p:tavLst>
                                    </p:anim>
                                  </p:childTnLst>
                                </p:cTn>
                              </p:par>
                            </p:childTnLst>
                          </p:cTn>
                        </p:par>
                        <p:par>
                          <p:cTn id="54" fill="hold">
                            <p:stCondLst>
                              <p:cond delay="3500"/>
                            </p:stCondLst>
                            <p:childTnLst>
                              <p:par>
                                <p:cTn id="55" presetID="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0-#ppt_w/2"/>
                                          </p:val>
                                        </p:tav>
                                        <p:tav tm="100000">
                                          <p:val>
                                            <p:strVal val="#ppt_x"/>
                                          </p:val>
                                        </p:tav>
                                      </p:tavLst>
                                    </p:anim>
                                    <p:anim calcmode="lin" valueType="num">
                                      <p:cBhvr additive="base">
                                        <p:cTn id="5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par>
                                <p:cTn id="69" presetID="10" presetClass="entr" presetSubtype="0" fill="hold" nodeType="with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500"/>
                                        <p:tgtEl>
                                          <p:spTgt spid="1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wipe(up)">
                                      <p:cBhvr>
                                        <p:cTn id="76" dur="500"/>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列指向</a:t>
            </a:r>
            <a:r>
              <a:rPr kumimoji="1" lang="en-US" altLang="ja-JP" dirty="0" smtClean="0"/>
              <a:t>DBMS</a:t>
            </a:r>
            <a:r>
              <a:rPr kumimoji="1" lang="ja-JP" altLang="en-US" dirty="0" smtClean="0"/>
              <a:t>の得意分野　～　分析</a:t>
            </a:r>
            <a:endParaRPr kumimoji="1" lang="ja-JP" altLang="en-US" dirty="0"/>
          </a:p>
        </p:txBody>
      </p:sp>
      <p:graphicFrame>
        <p:nvGraphicFramePr>
          <p:cNvPr id="13" name="表 12"/>
          <p:cNvGraphicFramePr>
            <a:graphicFrameLocks noGrp="1"/>
          </p:cNvGraphicFramePr>
          <p:nvPr>
            <p:extLst>
              <p:ext uri="{D42A27DB-BD31-4B8C-83A1-F6EECF244321}">
                <p14:modId xmlns:p14="http://schemas.microsoft.com/office/powerpoint/2010/main" val="1075971617"/>
              </p:ext>
            </p:extLst>
          </p:nvPr>
        </p:nvGraphicFramePr>
        <p:xfrm>
          <a:off x="467544" y="2791441"/>
          <a:ext cx="3984104" cy="2271460"/>
        </p:xfrm>
        <a:graphic>
          <a:graphicData uri="http://schemas.openxmlformats.org/drawingml/2006/table">
            <a:tbl>
              <a:tblPr firstRow="1" bandRow="1">
                <a:tableStyleId>{C4B1156A-380E-4F78-BDF5-A606A8083BF9}</a:tableStyleId>
              </a:tblPr>
              <a:tblGrid>
                <a:gridCol w="996026"/>
                <a:gridCol w="996026"/>
                <a:gridCol w="996026"/>
                <a:gridCol w="996026"/>
              </a:tblGrid>
              <a:tr h="238490">
                <a:tc>
                  <a:txBody>
                    <a:bodyPr/>
                    <a:lstStyle/>
                    <a:p>
                      <a:r>
                        <a:rPr kumimoji="1" lang="ja-JP" altLang="en-US" sz="900" dirty="0" smtClean="0"/>
                        <a:t>顧客名</a:t>
                      </a:r>
                      <a:endParaRPr kumimoji="1" lang="ja-JP" altLang="en-US" sz="900" dirty="0"/>
                    </a:p>
                  </a:txBody>
                  <a:tcPr/>
                </a:tc>
                <a:tc>
                  <a:txBody>
                    <a:bodyPr/>
                    <a:lstStyle/>
                    <a:p>
                      <a:r>
                        <a:rPr kumimoji="1" lang="ja-JP" altLang="en-US" sz="900" dirty="0" smtClean="0"/>
                        <a:t>住所（県）</a:t>
                      </a:r>
                      <a:endParaRPr kumimoji="1" lang="ja-JP" altLang="en-US" sz="900" dirty="0"/>
                    </a:p>
                  </a:txBody>
                  <a:tcPr/>
                </a:tc>
                <a:tc>
                  <a:txBody>
                    <a:bodyPr/>
                    <a:lstStyle/>
                    <a:p>
                      <a:r>
                        <a:rPr kumimoji="1" lang="ja-JP" altLang="en-US" sz="900" dirty="0" smtClean="0"/>
                        <a:t>住所（市町村）</a:t>
                      </a:r>
                      <a:endParaRPr kumimoji="1" lang="ja-JP" altLang="en-US" sz="900" dirty="0"/>
                    </a:p>
                  </a:txBody>
                  <a:tcPr/>
                </a:tc>
                <a:tc>
                  <a:txBody>
                    <a:bodyPr/>
                    <a:lstStyle/>
                    <a:p>
                      <a:r>
                        <a:rPr kumimoji="1" lang="ja-JP" altLang="en-US" sz="900" dirty="0" smtClean="0"/>
                        <a:t>売上金額</a:t>
                      </a:r>
                      <a:endParaRPr kumimoji="1" lang="ja-JP" altLang="en-US" sz="900" dirty="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bl>
          </a:graphicData>
        </a:graphic>
      </p:graphicFrame>
      <p:sp>
        <p:nvSpPr>
          <p:cNvPr id="14" name="右矢印 13"/>
          <p:cNvSpPr/>
          <p:nvPr/>
        </p:nvSpPr>
        <p:spPr bwMode="auto">
          <a:xfrm>
            <a:off x="395536" y="2970382"/>
            <a:ext cx="1152128"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graphicFrame>
        <p:nvGraphicFramePr>
          <p:cNvPr id="16" name="表 15"/>
          <p:cNvGraphicFramePr>
            <a:graphicFrameLocks noGrp="1"/>
          </p:cNvGraphicFramePr>
          <p:nvPr>
            <p:extLst>
              <p:ext uri="{D42A27DB-BD31-4B8C-83A1-F6EECF244321}">
                <p14:modId xmlns:p14="http://schemas.microsoft.com/office/powerpoint/2010/main" val="2141585088"/>
              </p:ext>
            </p:extLst>
          </p:nvPr>
        </p:nvGraphicFramePr>
        <p:xfrm>
          <a:off x="4716016" y="2791445"/>
          <a:ext cx="3984104" cy="2271460"/>
        </p:xfrm>
        <a:graphic>
          <a:graphicData uri="http://schemas.openxmlformats.org/drawingml/2006/table">
            <a:tbl>
              <a:tblPr firstRow="1" bandRow="1">
                <a:tableStyleId>{C4B1156A-380E-4F78-BDF5-A606A8083BF9}</a:tableStyleId>
              </a:tblPr>
              <a:tblGrid>
                <a:gridCol w="996026"/>
                <a:gridCol w="996026"/>
                <a:gridCol w="996026"/>
                <a:gridCol w="996026"/>
              </a:tblGrid>
              <a:tr h="238490">
                <a:tc>
                  <a:txBody>
                    <a:bodyPr/>
                    <a:lstStyle/>
                    <a:p>
                      <a:r>
                        <a:rPr kumimoji="1" lang="ja-JP" altLang="en-US" sz="900" dirty="0" smtClean="0"/>
                        <a:t>顧客名</a:t>
                      </a:r>
                      <a:endParaRPr kumimoji="1" lang="ja-JP" altLang="en-US" sz="900" dirty="0"/>
                    </a:p>
                  </a:txBody>
                  <a:tcPr/>
                </a:tc>
                <a:tc>
                  <a:txBody>
                    <a:bodyPr/>
                    <a:lstStyle/>
                    <a:p>
                      <a:r>
                        <a:rPr kumimoji="1" lang="ja-JP" altLang="en-US" sz="900" dirty="0" smtClean="0"/>
                        <a:t>住所（県）</a:t>
                      </a:r>
                      <a:endParaRPr kumimoji="1" lang="ja-JP" altLang="en-US" sz="900" dirty="0"/>
                    </a:p>
                  </a:txBody>
                  <a:tcPr/>
                </a:tc>
                <a:tc>
                  <a:txBody>
                    <a:bodyPr/>
                    <a:lstStyle/>
                    <a:p>
                      <a:r>
                        <a:rPr kumimoji="1" lang="ja-JP" altLang="en-US" sz="900" dirty="0" smtClean="0"/>
                        <a:t>住所（市町村）</a:t>
                      </a:r>
                      <a:endParaRPr kumimoji="1" lang="ja-JP" altLang="en-US" sz="900" dirty="0"/>
                    </a:p>
                  </a:txBody>
                  <a:tcPr/>
                </a:tc>
                <a:tc>
                  <a:txBody>
                    <a:bodyPr/>
                    <a:lstStyle/>
                    <a:p>
                      <a:r>
                        <a:rPr kumimoji="1" lang="ja-JP" altLang="en-US" sz="900" dirty="0" smtClean="0"/>
                        <a:t>売上金額</a:t>
                      </a:r>
                      <a:endParaRPr kumimoji="1" lang="ja-JP" altLang="en-US" sz="900" dirty="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bl>
          </a:graphicData>
        </a:graphic>
      </p:graphicFrame>
      <p:sp>
        <p:nvSpPr>
          <p:cNvPr id="18" name="下矢印 17"/>
          <p:cNvSpPr/>
          <p:nvPr/>
        </p:nvSpPr>
        <p:spPr bwMode="auto">
          <a:xfrm>
            <a:off x="5652120" y="3085962"/>
            <a:ext cx="1080120" cy="1999222"/>
          </a:xfrm>
          <a:prstGeom prst="downArrow">
            <a:avLst>
              <a:gd name="adj1" fmla="val 50000"/>
              <a:gd name="adj2" fmla="val 31685"/>
            </a:avLst>
          </a:prstGeom>
          <a:solidFill>
            <a:schemeClr val="accent3"/>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dirty="0" smtClean="0">
              <a:ln>
                <a:noFill/>
              </a:ln>
              <a:solidFill>
                <a:schemeClr val="bg1"/>
              </a:solidFill>
              <a:effectLst/>
              <a:latin typeface="+mn-lt"/>
              <a:ea typeface="+mn-ea"/>
            </a:endParaRPr>
          </a:p>
        </p:txBody>
      </p:sp>
      <p:sp>
        <p:nvSpPr>
          <p:cNvPr id="19" name="右矢印 18"/>
          <p:cNvSpPr/>
          <p:nvPr/>
        </p:nvSpPr>
        <p:spPr bwMode="auto">
          <a:xfrm>
            <a:off x="395536" y="3174477"/>
            <a:ext cx="1152128"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0" name="右矢印 19"/>
          <p:cNvSpPr/>
          <p:nvPr/>
        </p:nvSpPr>
        <p:spPr bwMode="auto">
          <a:xfrm>
            <a:off x="395536" y="3378572"/>
            <a:ext cx="1152128"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1" name="右矢印 20"/>
          <p:cNvSpPr/>
          <p:nvPr/>
        </p:nvSpPr>
        <p:spPr bwMode="auto">
          <a:xfrm>
            <a:off x="395536" y="3582667"/>
            <a:ext cx="1152128"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2" name="右矢印 21"/>
          <p:cNvSpPr/>
          <p:nvPr/>
        </p:nvSpPr>
        <p:spPr bwMode="auto">
          <a:xfrm>
            <a:off x="395536" y="3786762"/>
            <a:ext cx="1152128"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3" name="右矢印 22"/>
          <p:cNvSpPr/>
          <p:nvPr/>
        </p:nvSpPr>
        <p:spPr bwMode="auto">
          <a:xfrm>
            <a:off x="395536" y="3990857"/>
            <a:ext cx="1152128"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4" name="右矢印 23"/>
          <p:cNvSpPr/>
          <p:nvPr/>
        </p:nvSpPr>
        <p:spPr bwMode="auto">
          <a:xfrm>
            <a:off x="395536" y="4194952"/>
            <a:ext cx="1152128"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5" name="右矢印 24"/>
          <p:cNvSpPr/>
          <p:nvPr/>
        </p:nvSpPr>
        <p:spPr bwMode="auto">
          <a:xfrm>
            <a:off x="395536" y="4399049"/>
            <a:ext cx="1152128"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sp>
        <p:nvSpPr>
          <p:cNvPr id="26" name="正方形/長方形 25"/>
          <p:cNvSpPr/>
          <p:nvPr/>
        </p:nvSpPr>
        <p:spPr bwMode="auto">
          <a:xfrm>
            <a:off x="467544" y="1268760"/>
            <a:ext cx="8208912"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dirty="0" smtClean="0">
                <a:ln>
                  <a:noFill/>
                </a:ln>
                <a:solidFill>
                  <a:schemeClr val="bg1"/>
                </a:solidFill>
                <a:effectLst/>
                <a:latin typeface="+mn-lt"/>
                <a:ea typeface="+mn-ea"/>
              </a:rPr>
              <a:t>顧客の都道府県分布の分析</a:t>
            </a:r>
          </a:p>
        </p:txBody>
      </p:sp>
      <p:sp>
        <p:nvSpPr>
          <p:cNvPr id="27" name="正方形/長方形 26"/>
          <p:cNvSpPr/>
          <p:nvPr/>
        </p:nvSpPr>
        <p:spPr bwMode="auto">
          <a:xfrm>
            <a:off x="467544" y="2060848"/>
            <a:ext cx="3960440"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dirty="0">
                <a:solidFill>
                  <a:schemeClr val="bg1"/>
                </a:solidFill>
                <a:latin typeface="+mn-lt"/>
                <a:ea typeface="+mn-ea"/>
              </a:rPr>
              <a:t>行</a:t>
            </a:r>
            <a:r>
              <a:rPr kumimoji="0" lang="ja-JP" altLang="en-US" sz="2800" dirty="0" smtClean="0">
                <a:solidFill>
                  <a:schemeClr val="bg1"/>
                </a:solidFill>
                <a:latin typeface="+mn-lt"/>
                <a:ea typeface="+mn-ea"/>
              </a:rPr>
              <a:t>指向</a:t>
            </a:r>
            <a:endParaRPr kumimoji="0" lang="ja-JP" altLang="en-US" sz="2800" b="0" i="0" u="none" strike="noStrike" cap="none" normalizeH="0" dirty="0" smtClean="0">
              <a:ln>
                <a:noFill/>
              </a:ln>
              <a:solidFill>
                <a:schemeClr val="bg1"/>
              </a:solidFill>
              <a:effectLst/>
              <a:latin typeface="+mn-lt"/>
              <a:ea typeface="+mn-ea"/>
            </a:endParaRPr>
          </a:p>
        </p:txBody>
      </p:sp>
      <p:sp>
        <p:nvSpPr>
          <p:cNvPr id="28" name="正方形/長方形 27"/>
          <p:cNvSpPr/>
          <p:nvPr/>
        </p:nvSpPr>
        <p:spPr bwMode="auto">
          <a:xfrm>
            <a:off x="4725439" y="2060848"/>
            <a:ext cx="3960440" cy="504056"/>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dirty="0" smtClean="0">
                <a:solidFill>
                  <a:schemeClr val="bg1"/>
                </a:solidFill>
                <a:latin typeface="+mn-lt"/>
                <a:ea typeface="+mn-ea"/>
              </a:rPr>
              <a:t>列指向</a:t>
            </a:r>
            <a:endParaRPr kumimoji="0" lang="ja-JP" altLang="en-US" sz="2800" b="0" i="0" u="none" strike="noStrike" cap="none" normalizeH="0" dirty="0" smtClean="0">
              <a:ln>
                <a:noFill/>
              </a:ln>
              <a:solidFill>
                <a:schemeClr val="bg1"/>
              </a:solidFill>
              <a:effectLst/>
              <a:latin typeface="+mn-lt"/>
              <a:ea typeface="+mn-ea"/>
            </a:endParaRPr>
          </a:p>
        </p:txBody>
      </p:sp>
      <p:sp>
        <p:nvSpPr>
          <p:cNvPr id="29" name="正方形/長方形 28"/>
          <p:cNvSpPr/>
          <p:nvPr/>
        </p:nvSpPr>
        <p:spPr bwMode="auto">
          <a:xfrm>
            <a:off x="467544" y="5301208"/>
            <a:ext cx="3960440"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dirty="0" smtClean="0">
                <a:ln>
                  <a:noFill/>
                </a:ln>
                <a:solidFill>
                  <a:schemeClr val="bg1"/>
                </a:solidFill>
                <a:effectLst/>
                <a:latin typeface="+mn-lt"/>
                <a:ea typeface="+mn-ea"/>
              </a:rPr>
              <a:t>1</a:t>
            </a:r>
            <a:r>
              <a:rPr kumimoji="0" lang="ja-JP" altLang="en-US" b="0" i="0" u="none" strike="noStrike" cap="none" normalizeH="0" dirty="0" smtClean="0">
                <a:ln>
                  <a:noFill/>
                </a:ln>
                <a:solidFill>
                  <a:schemeClr val="bg1"/>
                </a:solidFill>
                <a:effectLst/>
                <a:latin typeface="+mn-lt"/>
                <a:ea typeface="+mn-ea"/>
              </a:rPr>
              <a:t>レコードずつ読み出して集計</a:t>
            </a:r>
          </a:p>
        </p:txBody>
      </p:sp>
      <p:sp>
        <p:nvSpPr>
          <p:cNvPr id="30" name="正方形/長方形 29"/>
          <p:cNvSpPr/>
          <p:nvPr/>
        </p:nvSpPr>
        <p:spPr bwMode="auto">
          <a:xfrm>
            <a:off x="4725439" y="5301208"/>
            <a:ext cx="3960440" cy="504056"/>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都道府県の列のみを読み出して集計</a:t>
            </a:r>
          </a:p>
        </p:txBody>
      </p:sp>
      <p:sp>
        <p:nvSpPr>
          <p:cNvPr id="31" name="正方形/長方形 30"/>
          <p:cNvSpPr/>
          <p:nvPr/>
        </p:nvSpPr>
        <p:spPr bwMode="auto">
          <a:xfrm>
            <a:off x="4724120" y="5877272"/>
            <a:ext cx="3960440" cy="504056"/>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データの圧縮率</a:t>
            </a:r>
            <a:r>
              <a:rPr kumimoji="0" lang="ja-JP" altLang="en-US" dirty="0" smtClean="0">
                <a:solidFill>
                  <a:schemeClr val="bg1"/>
                </a:solidFill>
                <a:latin typeface="+mn-lt"/>
                <a:ea typeface="+mn-ea"/>
              </a:rPr>
              <a:t>を上げられる</a:t>
            </a:r>
            <a:endParaRPr kumimoji="0" lang="ja-JP" altLang="en-US" b="0" i="0" u="none" strike="noStrike" cap="none" normalizeH="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11454962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0-#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 presetClass="entr" presetSubtype="8"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0-#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0-#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 presetClass="entr" presetSubtype="8"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0-#ppt_w/2"/>
                                          </p:val>
                                        </p:tav>
                                        <p:tav tm="100000">
                                          <p:val>
                                            <p:strVal val="#ppt_x"/>
                                          </p:val>
                                        </p:tav>
                                      </p:tavLst>
                                    </p:anim>
                                    <p:anim calcmode="lin" valueType="num">
                                      <p:cBhvr additive="base">
                                        <p:cTn id="43" dur="500" fill="hold"/>
                                        <p:tgtEl>
                                          <p:spTgt spid="22"/>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0-#ppt_w/2"/>
                                          </p:val>
                                        </p:tav>
                                        <p:tav tm="100000">
                                          <p:val>
                                            <p:strVal val="#ppt_x"/>
                                          </p:val>
                                        </p:tav>
                                      </p:tavLst>
                                    </p:anim>
                                    <p:anim calcmode="lin" valueType="num">
                                      <p:cBhvr additive="base">
                                        <p:cTn id="48" dur="500" fill="hold"/>
                                        <p:tgtEl>
                                          <p:spTgt spid="23"/>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0-#ppt_w/2"/>
                                          </p:val>
                                        </p:tav>
                                        <p:tav tm="100000">
                                          <p:val>
                                            <p:strVal val="#ppt_x"/>
                                          </p:val>
                                        </p:tav>
                                      </p:tavLst>
                                    </p:anim>
                                    <p:anim calcmode="lin" valueType="num">
                                      <p:cBhvr additive="base">
                                        <p:cTn id="53" dur="500" fill="hold"/>
                                        <p:tgtEl>
                                          <p:spTgt spid="24"/>
                                        </p:tgtEl>
                                        <p:attrNameLst>
                                          <p:attrName>ppt_y</p:attrName>
                                        </p:attrNameLst>
                                      </p:cBhvr>
                                      <p:tavLst>
                                        <p:tav tm="0">
                                          <p:val>
                                            <p:strVal val="#ppt_y"/>
                                          </p:val>
                                        </p:tav>
                                        <p:tav tm="100000">
                                          <p:val>
                                            <p:strVal val="#ppt_y"/>
                                          </p:val>
                                        </p:tav>
                                      </p:tavLst>
                                    </p:anim>
                                  </p:childTnLst>
                                </p:cTn>
                              </p:par>
                            </p:childTnLst>
                          </p:cTn>
                        </p:par>
                        <p:par>
                          <p:cTn id="54" fill="hold">
                            <p:stCondLst>
                              <p:cond delay="3500"/>
                            </p:stCondLst>
                            <p:childTnLst>
                              <p:par>
                                <p:cTn id="55" presetID="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0-#ppt_w/2"/>
                                          </p:val>
                                        </p:tav>
                                        <p:tav tm="100000">
                                          <p:val>
                                            <p:strVal val="#ppt_x"/>
                                          </p:val>
                                        </p:tav>
                                      </p:tavLst>
                                    </p:anim>
                                    <p:anim calcmode="lin" valueType="num">
                                      <p:cBhvr additive="base">
                                        <p:cTn id="5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par>
                                <p:cTn id="69" presetID="10" presetClass="entr" presetSubtype="0" fill="hold" nodeType="with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500"/>
                                        <p:tgtEl>
                                          <p:spTgt spid="1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wipe(up)">
                                      <p:cBhvr>
                                        <p:cTn id="76" dur="500"/>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500"/>
                                        <p:tgtEl>
                                          <p:spTgt spid="30"/>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fade">
                                      <p:cBhvr>
                                        <p:cTn id="8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列指向</a:t>
            </a:r>
            <a:r>
              <a:rPr kumimoji="1" lang="en-US" altLang="ja-JP" dirty="0" smtClean="0"/>
              <a:t>DBMS</a:t>
            </a:r>
            <a:r>
              <a:rPr kumimoji="1" lang="ja-JP" altLang="en-US" dirty="0" smtClean="0"/>
              <a:t>の不得意分野　～　挿入</a:t>
            </a:r>
            <a:endParaRPr kumimoji="1" lang="ja-JP" altLang="en-US" dirty="0"/>
          </a:p>
        </p:txBody>
      </p:sp>
      <p:graphicFrame>
        <p:nvGraphicFramePr>
          <p:cNvPr id="13" name="表 12"/>
          <p:cNvGraphicFramePr>
            <a:graphicFrameLocks noGrp="1"/>
          </p:cNvGraphicFramePr>
          <p:nvPr>
            <p:extLst>
              <p:ext uri="{D42A27DB-BD31-4B8C-83A1-F6EECF244321}">
                <p14:modId xmlns:p14="http://schemas.microsoft.com/office/powerpoint/2010/main" val="1447521562"/>
              </p:ext>
            </p:extLst>
          </p:nvPr>
        </p:nvGraphicFramePr>
        <p:xfrm>
          <a:off x="467544" y="2791441"/>
          <a:ext cx="3984104" cy="2271460"/>
        </p:xfrm>
        <a:graphic>
          <a:graphicData uri="http://schemas.openxmlformats.org/drawingml/2006/table">
            <a:tbl>
              <a:tblPr firstRow="1" bandRow="1">
                <a:tableStyleId>{C4B1156A-380E-4F78-BDF5-A606A8083BF9}</a:tableStyleId>
              </a:tblPr>
              <a:tblGrid>
                <a:gridCol w="996026"/>
                <a:gridCol w="996026"/>
                <a:gridCol w="996026"/>
                <a:gridCol w="996026"/>
              </a:tblGrid>
              <a:tr h="238490">
                <a:tc>
                  <a:txBody>
                    <a:bodyPr/>
                    <a:lstStyle/>
                    <a:p>
                      <a:r>
                        <a:rPr kumimoji="1" lang="ja-JP" altLang="en-US" sz="900" dirty="0" smtClean="0"/>
                        <a:t>顧客名</a:t>
                      </a:r>
                      <a:endParaRPr kumimoji="1" lang="ja-JP" altLang="en-US" sz="900" dirty="0"/>
                    </a:p>
                  </a:txBody>
                  <a:tcPr/>
                </a:tc>
                <a:tc>
                  <a:txBody>
                    <a:bodyPr/>
                    <a:lstStyle/>
                    <a:p>
                      <a:r>
                        <a:rPr kumimoji="1" lang="ja-JP" altLang="en-US" sz="900" dirty="0" smtClean="0"/>
                        <a:t>住所（県）</a:t>
                      </a:r>
                      <a:endParaRPr kumimoji="1" lang="ja-JP" altLang="en-US" sz="900" dirty="0"/>
                    </a:p>
                  </a:txBody>
                  <a:tcPr/>
                </a:tc>
                <a:tc>
                  <a:txBody>
                    <a:bodyPr/>
                    <a:lstStyle/>
                    <a:p>
                      <a:r>
                        <a:rPr kumimoji="1" lang="ja-JP" altLang="en-US" sz="900" dirty="0" smtClean="0"/>
                        <a:t>住所（市町村）</a:t>
                      </a:r>
                      <a:endParaRPr kumimoji="1" lang="ja-JP" altLang="en-US" sz="900" dirty="0"/>
                    </a:p>
                  </a:txBody>
                  <a:tcPr/>
                </a:tc>
                <a:tc>
                  <a:txBody>
                    <a:bodyPr/>
                    <a:lstStyle/>
                    <a:p>
                      <a:r>
                        <a:rPr kumimoji="1" lang="ja-JP" altLang="en-US" sz="900" dirty="0" smtClean="0"/>
                        <a:t>売上金額</a:t>
                      </a:r>
                      <a:endParaRPr kumimoji="1" lang="ja-JP" altLang="en-US" sz="900" dirty="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bl>
          </a:graphicData>
        </a:graphic>
      </p:graphicFrame>
      <p:sp>
        <p:nvSpPr>
          <p:cNvPr id="14" name="右矢印 13"/>
          <p:cNvSpPr/>
          <p:nvPr/>
        </p:nvSpPr>
        <p:spPr bwMode="auto">
          <a:xfrm>
            <a:off x="387432" y="4293096"/>
            <a:ext cx="4040552" cy="298811"/>
          </a:xfrm>
          <a:prstGeom prst="rightArrow">
            <a:avLst/>
          </a:prstGeom>
          <a:solidFill>
            <a:schemeClr val="accent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dirty="0">
              <a:solidFill>
                <a:schemeClr val="bg1"/>
              </a:solidFill>
              <a:latin typeface="+mn-lt"/>
              <a:ea typeface="+mn-ea"/>
            </a:endParaRPr>
          </a:p>
        </p:txBody>
      </p:sp>
      <p:graphicFrame>
        <p:nvGraphicFramePr>
          <p:cNvPr id="16" name="表 15"/>
          <p:cNvGraphicFramePr>
            <a:graphicFrameLocks noGrp="1"/>
          </p:cNvGraphicFramePr>
          <p:nvPr>
            <p:extLst>
              <p:ext uri="{D42A27DB-BD31-4B8C-83A1-F6EECF244321}">
                <p14:modId xmlns:p14="http://schemas.microsoft.com/office/powerpoint/2010/main" val="3223805904"/>
              </p:ext>
            </p:extLst>
          </p:nvPr>
        </p:nvGraphicFramePr>
        <p:xfrm>
          <a:off x="4716016" y="2791445"/>
          <a:ext cx="3984104" cy="2271460"/>
        </p:xfrm>
        <a:graphic>
          <a:graphicData uri="http://schemas.openxmlformats.org/drawingml/2006/table">
            <a:tbl>
              <a:tblPr firstRow="1" bandRow="1">
                <a:tableStyleId>{C4B1156A-380E-4F78-BDF5-A606A8083BF9}</a:tableStyleId>
              </a:tblPr>
              <a:tblGrid>
                <a:gridCol w="996026"/>
                <a:gridCol w="996026"/>
                <a:gridCol w="996026"/>
                <a:gridCol w="996026"/>
              </a:tblGrid>
              <a:tr h="238490">
                <a:tc>
                  <a:txBody>
                    <a:bodyPr/>
                    <a:lstStyle/>
                    <a:p>
                      <a:r>
                        <a:rPr kumimoji="1" lang="ja-JP" altLang="en-US" sz="900" dirty="0" smtClean="0"/>
                        <a:t>顧客名</a:t>
                      </a:r>
                      <a:endParaRPr kumimoji="1" lang="ja-JP" altLang="en-US" sz="900" dirty="0"/>
                    </a:p>
                  </a:txBody>
                  <a:tcPr/>
                </a:tc>
                <a:tc>
                  <a:txBody>
                    <a:bodyPr/>
                    <a:lstStyle/>
                    <a:p>
                      <a:r>
                        <a:rPr kumimoji="1" lang="ja-JP" altLang="en-US" sz="900" dirty="0" smtClean="0"/>
                        <a:t>住所（県）</a:t>
                      </a:r>
                      <a:endParaRPr kumimoji="1" lang="ja-JP" altLang="en-US" sz="900" dirty="0"/>
                    </a:p>
                  </a:txBody>
                  <a:tcPr/>
                </a:tc>
                <a:tc>
                  <a:txBody>
                    <a:bodyPr/>
                    <a:lstStyle/>
                    <a:p>
                      <a:r>
                        <a:rPr kumimoji="1" lang="ja-JP" altLang="en-US" sz="900" dirty="0" smtClean="0"/>
                        <a:t>住所（市町村）</a:t>
                      </a:r>
                      <a:endParaRPr kumimoji="1" lang="ja-JP" altLang="en-US" sz="900" dirty="0"/>
                    </a:p>
                  </a:txBody>
                  <a:tcPr/>
                </a:tc>
                <a:tc>
                  <a:txBody>
                    <a:bodyPr/>
                    <a:lstStyle/>
                    <a:p>
                      <a:r>
                        <a:rPr kumimoji="1" lang="ja-JP" altLang="en-US" sz="900" dirty="0" smtClean="0"/>
                        <a:t>売上金額</a:t>
                      </a:r>
                      <a:endParaRPr kumimoji="1" lang="ja-JP" altLang="en-US" sz="900" dirty="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c>
                  <a:txBody>
                    <a:bodyPr/>
                    <a:lstStyle/>
                    <a:p>
                      <a:endParaRPr kumimoji="1" lang="ja-JP" altLang="en-US" sz="60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r h="203297">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c>
                  <a:txBody>
                    <a:bodyPr/>
                    <a:lstStyle/>
                    <a:p>
                      <a:endParaRPr kumimoji="1" lang="ja-JP" altLang="en-US" sz="600" dirty="0"/>
                    </a:p>
                  </a:txBody>
                  <a:tcPr/>
                </a:tc>
              </a:tr>
            </a:tbl>
          </a:graphicData>
        </a:graphic>
      </p:graphicFrame>
      <p:sp>
        <p:nvSpPr>
          <p:cNvPr id="18" name="下矢印 17"/>
          <p:cNvSpPr/>
          <p:nvPr/>
        </p:nvSpPr>
        <p:spPr bwMode="auto">
          <a:xfrm>
            <a:off x="4788024" y="2708920"/>
            <a:ext cx="864095" cy="1733581"/>
          </a:xfrm>
          <a:prstGeom prst="downArrow">
            <a:avLst>
              <a:gd name="adj1" fmla="val 50000"/>
              <a:gd name="adj2" fmla="val 31685"/>
            </a:avLst>
          </a:prstGeom>
          <a:solidFill>
            <a:schemeClr val="accent3"/>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dirty="0" smtClean="0">
              <a:ln>
                <a:noFill/>
              </a:ln>
              <a:solidFill>
                <a:schemeClr val="bg1"/>
              </a:solidFill>
              <a:effectLst/>
              <a:latin typeface="+mn-lt"/>
              <a:ea typeface="+mn-ea"/>
            </a:endParaRPr>
          </a:p>
        </p:txBody>
      </p:sp>
      <p:sp>
        <p:nvSpPr>
          <p:cNvPr id="26" name="正方形/長方形 25"/>
          <p:cNvSpPr/>
          <p:nvPr/>
        </p:nvSpPr>
        <p:spPr bwMode="auto">
          <a:xfrm>
            <a:off x="467544" y="1268760"/>
            <a:ext cx="8208912"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dirty="0" smtClean="0">
                <a:ln>
                  <a:noFill/>
                </a:ln>
                <a:solidFill>
                  <a:schemeClr val="bg1"/>
                </a:solidFill>
                <a:effectLst/>
                <a:latin typeface="+mn-lt"/>
                <a:ea typeface="+mn-ea"/>
              </a:rPr>
              <a:t>顧客レコードを挿入</a:t>
            </a:r>
          </a:p>
        </p:txBody>
      </p:sp>
      <p:sp>
        <p:nvSpPr>
          <p:cNvPr id="27" name="正方形/長方形 26"/>
          <p:cNvSpPr/>
          <p:nvPr/>
        </p:nvSpPr>
        <p:spPr bwMode="auto">
          <a:xfrm>
            <a:off x="467544" y="2060848"/>
            <a:ext cx="3960440"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dirty="0">
                <a:solidFill>
                  <a:schemeClr val="bg1"/>
                </a:solidFill>
                <a:latin typeface="+mn-lt"/>
                <a:ea typeface="+mn-ea"/>
              </a:rPr>
              <a:t>行</a:t>
            </a:r>
            <a:r>
              <a:rPr kumimoji="0" lang="ja-JP" altLang="en-US" sz="2800" dirty="0" smtClean="0">
                <a:solidFill>
                  <a:schemeClr val="bg1"/>
                </a:solidFill>
                <a:latin typeface="+mn-lt"/>
                <a:ea typeface="+mn-ea"/>
              </a:rPr>
              <a:t>指向</a:t>
            </a:r>
            <a:endParaRPr kumimoji="0" lang="ja-JP" altLang="en-US" sz="2800" b="0" i="0" u="none" strike="noStrike" cap="none" normalizeH="0" dirty="0" smtClean="0">
              <a:ln>
                <a:noFill/>
              </a:ln>
              <a:solidFill>
                <a:schemeClr val="bg1"/>
              </a:solidFill>
              <a:effectLst/>
              <a:latin typeface="+mn-lt"/>
              <a:ea typeface="+mn-ea"/>
            </a:endParaRPr>
          </a:p>
        </p:txBody>
      </p:sp>
      <p:sp>
        <p:nvSpPr>
          <p:cNvPr id="28" name="正方形/長方形 27"/>
          <p:cNvSpPr/>
          <p:nvPr/>
        </p:nvSpPr>
        <p:spPr bwMode="auto">
          <a:xfrm>
            <a:off x="4725439" y="2060848"/>
            <a:ext cx="3960440" cy="504056"/>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dirty="0" smtClean="0">
                <a:solidFill>
                  <a:schemeClr val="bg1"/>
                </a:solidFill>
                <a:latin typeface="+mn-lt"/>
                <a:ea typeface="+mn-ea"/>
              </a:rPr>
              <a:t>列指向</a:t>
            </a:r>
            <a:endParaRPr kumimoji="0" lang="ja-JP" altLang="en-US" sz="2800" b="0" i="0" u="none" strike="noStrike" cap="none" normalizeH="0" dirty="0" smtClean="0">
              <a:ln>
                <a:noFill/>
              </a:ln>
              <a:solidFill>
                <a:schemeClr val="bg1"/>
              </a:solidFill>
              <a:effectLst/>
              <a:latin typeface="+mn-lt"/>
              <a:ea typeface="+mn-ea"/>
            </a:endParaRPr>
          </a:p>
        </p:txBody>
      </p:sp>
      <p:sp>
        <p:nvSpPr>
          <p:cNvPr id="29" name="正方形/長方形 28"/>
          <p:cNvSpPr/>
          <p:nvPr/>
        </p:nvSpPr>
        <p:spPr bwMode="auto">
          <a:xfrm>
            <a:off x="467544" y="5301208"/>
            <a:ext cx="3960440"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レコード</a:t>
            </a:r>
            <a:r>
              <a:rPr kumimoji="0" lang="ja-JP" altLang="en-US" dirty="0" smtClean="0">
                <a:solidFill>
                  <a:schemeClr val="bg1"/>
                </a:solidFill>
                <a:latin typeface="+mn-lt"/>
                <a:ea typeface="+mn-ea"/>
              </a:rPr>
              <a:t>の挿入が容易</a:t>
            </a:r>
            <a:endParaRPr kumimoji="0" lang="ja-JP" altLang="en-US" b="0" i="0" u="none" strike="noStrike" cap="none" normalizeH="0" dirty="0" smtClean="0">
              <a:ln>
                <a:noFill/>
              </a:ln>
              <a:solidFill>
                <a:schemeClr val="bg1"/>
              </a:solidFill>
              <a:effectLst/>
              <a:latin typeface="+mn-lt"/>
              <a:ea typeface="+mn-ea"/>
            </a:endParaRPr>
          </a:p>
        </p:txBody>
      </p:sp>
      <p:sp>
        <p:nvSpPr>
          <p:cNvPr id="30" name="正方形/長方形 29"/>
          <p:cNvSpPr/>
          <p:nvPr/>
        </p:nvSpPr>
        <p:spPr bwMode="auto">
          <a:xfrm>
            <a:off x="4725439" y="5301208"/>
            <a:ext cx="3960440" cy="504056"/>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各列にレコードを挿入</a:t>
            </a:r>
          </a:p>
        </p:txBody>
      </p:sp>
      <p:sp>
        <p:nvSpPr>
          <p:cNvPr id="32" name="下矢印 31"/>
          <p:cNvSpPr/>
          <p:nvPr/>
        </p:nvSpPr>
        <p:spPr bwMode="auto">
          <a:xfrm>
            <a:off x="5772220" y="2708919"/>
            <a:ext cx="864095" cy="1733581"/>
          </a:xfrm>
          <a:prstGeom prst="downArrow">
            <a:avLst>
              <a:gd name="adj1" fmla="val 50000"/>
              <a:gd name="adj2" fmla="val 31685"/>
            </a:avLst>
          </a:prstGeom>
          <a:solidFill>
            <a:schemeClr val="accent3"/>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dirty="0" smtClean="0">
              <a:ln>
                <a:noFill/>
              </a:ln>
              <a:solidFill>
                <a:schemeClr val="bg1"/>
              </a:solidFill>
              <a:effectLst/>
              <a:latin typeface="+mn-lt"/>
              <a:ea typeface="+mn-ea"/>
            </a:endParaRPr>
          </a:p>
        </p:txBody>
      </p:sp>
      <p:sp>
        <p:nvSpPr>
          <p:cNvPr id="33" name="下矢印 32"/>
          <p:cNvSpPr/>
          <p:nvPr/>
        </p:nvSpPr>
        <p:spPr bwMode="auto">
          <a:xfrm>
            <a:off x="6768000" y="2708920"/>
            <a:ext cx="864095" cy="1733581"/>
          </a:xfrm>
          <a:prstGeom prst="downArrow">
            <a:avLst>
              <a:gd name="adj1" fmla="val 50000"/>
              <a:gd name="adj2" fmla="val 31685"/>
            </a:avLst>
          </a:prstGeom>
          <a:solidFill>
            <a:schemeClr val="accent3"/>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dirty="0" smtClean="0">
              <a:ln>
                <a:noFill/>
              </a:ln>
              <a:solidFill>
                <a:schemeClr val="bg1"/>
              </a:solidFill>
              <a:effectLst/>
              <a:latin typeface="+mn-lt"/>
              <a:ea typeface="+mn-ea"/>
            </a:endParaRPr>
          </a:p>
        </p:txBody>
      </p:sp>
      <p:sp>
        <p:nvSpPr>
          <p:cNvPr id="34" name="下矢印 33"/>
          <p:cNvSpPr/>
          <p:nvPr/>
        </p:nvSpPr>
        <p:spPr bwMode="auto">
          <a:xfrm>
            <a:off x="7740352" y="2708920"/>
            <a:ext cx="864095" cy="1733581"/>
          </a:xfrm>
          <a:prstGeom prst="downArrow">
            <a:avLst>
              <a:gd name="adj1" fmla="val 50000"/>
              <a:gd name="adj2" fmla="val 31685"/>
            </a:avLst>
          </a:prstGeom>
          <a:solidFill>
            <a:schemeClr val="accent3"/>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827746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0-#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up)">
                                      <p:cBhvr>
                                        <p:cTn id="41" dur="500"/>
                                        <p:tgtEl>
                                          <p:spTgt spid="18"/>
                                        </p:tgtEl>
                                      </p:cBhvr>
                                    </p:animEffect>
                                  </p:childTnLst>
                                </p:cTn>
                              </p:par>
                            </p:childTnLst>
                          </p:cTn>
                        </p:par>
                        <p:par>
                          <p:cTn id="42" fill="hold">
                            <p:stCondLst>
                              <p:cond delay="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1000"/>
                            </p:stCondLst>
                            <p:childTnLst>
                              <p:par>
                                <p:cTn id="47" presetID="22" presetClass="entr" presetSubtype="1"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up)">
                                      <p:cBhvr>
                                        <p:cTn id="49" dur="500"/>
                                        <p:tgtEl>
                                          <p:spTgt spid="33"/>
                                        </p:tgtEl>
                                      </p:cBhvr>
                                    </p:animEffect>
                                  </p:childTnLst>
                                </p:cTn>
                              </p:par>
                            </p:childTnLst>
                          </p:cTn>
                        </p:par>
                        <p:par>
                          <p:cTn id="50" fill="hold">
                            <p:stCondLst>
                              <p:cond delay="1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26" grpId="0" animBg="1"/>
      <p:bldP spid="27" grpId="0" animBg="1"/>
      <p:bldP spid="28" grpId="0" animBg="1"/>
      <p:bldP spid="29" grpId="0" animBg="1"/>
      <p:bldP spid="30" grpId="0" animBg="1"/>
      <p:bldP spid="32" grpId="0" animBg="1"/>
      <p:bldP spid="33" grpId="0" animBg="1"/>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データベースとは？</a:t>
            </a:r>
            <a:endParaRPr kumimoji="1" lang="ja-JP" altLang="en-US" dirty="0"/>
          </a:p>
        </p:txBody>
      </p:sp>
      <p:pic>
        <p:nvPicPr>
          <p:cNvPr id="1026" name="Picture 2" descr="C:\Users\Shoji Okoshi\AppData\Local\Microsoft\Windows\Temporary Internet Files\Content.IE5\J9G324I5\MP90044911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429" y="1224136"/>
            <a:ext cx="4283968" cy="3212976"/>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bwMode="auto">
          <a:xfrm>
            <a:off x="1247031" y="4725144"/>
            <a:ext cx="6629400" cy="1368152"/>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ja-JP" sz="2000" dirty="0">
                <a:latin typeface="+mn-lt"/>
                <a:ea typeface="+mn-ea"/>
              </a:rPr>
              <a:t>「データベース</a:t>
            </a:r>
            <a:r>
              <a:rPr kumimoji="0" lang="en-US" altLang="ja-JP" sz="2000" dirty="0">
                <a:latin typeface="+mn-lt"/>
                <a:ea typeface="+mn-ea"/>
              </a:rPr>
              <a:t>(Database)</a:t>
            </a:r>
            <a:r>
              <a:rPr kumimoji="0" lang="ja-JP" altLang="ja-JP" sz="2000" dirty="0">
                <a:latin typeface="+mn-lt"/>
                <a:ea typeface="+mn-ea"/>
              </a:rPr>
              <a:t>」</a:t>
            </a:r>
            <a:r>
              <a:rPr kumimoji="0" lang="ja-JP" altLang="en-US" sz="2000" dirty="0">
                <a:latin typeface="+mn-lt"/>
                <a:ea typeface="+mn-ea"/>
              </a:rPr>
              <a:t>の語源</a:t>
            </a:r>
            <a:endParaRPr kumimoji="0" lang="en-US" altLang="ja-JP" dirty="0">
              <a:latin typeface="+mn-lt"/>
              <a:ea typeface="+mn-ea"/>
            </a:endParaRPr>
          </a:p>
          <a:p>
            <a:pPr algn="ctr">
              <a:spcBef>
                <a:spcPct val="20000"/>
              </a:spcBef>
            </a:pPr>
            <a:r>
              <a:rPr kumimoji="0" lang="en-US" altLang="ja-JP" sz="1400" dirty="0">
                <a:latin typeface="+mn-lt"/>
                <a:ea typeface="+mn-ea"/>
              </a:rPr>
              <a:t>1950</a:t>
            </a:r>
            <a:r>
              <a:rPr kumimoji="0" lang="ja-JP" altLang="ja-JP" sz="1400" dirty="0">
                <a:latin typeface="+mn-lt"/>
                <a:ea typeface="+mn-ea"/>
              </a:rPr>
              <a:t>年頃アメリカ国防省において、複数に点在する資料保管場所を一箇所に集約し、そこに行けば全てのデータを得ることが出来るように効率化を図る目的で誕生した。つまり、一箇所に集約された場所を、情報</a:t>
            </a:r>
            <a:r>
              <a:rPr kumimoji="0" lang="en-US" altLang="ja-JP" sz="1400" dirty="0">
                <a:latin typeface="+mn-lt"/>
                <a:ea typeface="+mn-ea"/>
              </a:rPr>
              <a:t>(Data)</a:t>
            </a:r>
            <a:r>
              <a:rPr kumimoji="0" lang="ja-JP" altLang="ja-JP" sz="1400" dirty="0">
                <a:latin typeface="+mn-lt"/>
                <a:ea typeface="+mn-ea"/>
              </a:rPr>
              <a:t>の基地</a:t>
            </a:r>
            <a:r>
              <a:rPr kumimoji="0" lang="en-US" altLang="ja-JP" sz="1400" dirty="0">
                <a:latin typeface="+mn-lt"/>
                <a:ea typeface="+mn-ea"/>
              </a:rPr>
              <a:t>(Base)</a:t>
            </a:r>
            <a:r>
              <a:rPr kumimoji="0" lang="ja-JP" altLang="ja-JP" sz="1400" dirty="0">
                <a:latin typeface="+mn-lt"/>
                <a:ea typeface="+mn-ea"/>
              </a:rPr>
              <a:t>と呼び、これが今日のデータベースの語源とされてい</a:t>
            </a:r>
            <a:r>
              <a:rPr kumimoji="0" lang="ja-JP" altLang="en-US" sz="1400" dirty="0">
                <a:latin typeface="+mn-lt"/>
                <a:ea typeface="+mn-ea"/>
              </a:rPr>
              <a:t>る</a:t>
            </a:r>
            <a:r>
              <a:rPr kumimoji="0" lang="ja-JP" altLang="ja-JP" sz="1400" dirty="0">
                <a:latin typeface="+mn-lt"/>
                <a:ea typeface="+mn-ea"/>
              </a:rPr>
              <a:t>。 </a:t>
            </a:r>
            <a:endParaRPr kumimoji="0" lang="ja-JP" altLang="en-US" sz="1400" dirty="0">
              <a:latin typeface="+mn-lt"/>
              <a:ea typeface="+mn-ea"/>
            </a:endParaRPr>
          </a:p>
        </p:txBody>
      </p:sp>
    </p:spTree>
    <p:extLst>
      <p:ext uri="{BB962C8B-B14F-4D97-AF65-F5344CB8AC3E}">
        <p14:creationId xmlns:p14="http://schemas.microsoft.com/office/powerpoint/2010/main" val="344131845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異次元の処理速度への要求</a:t>
            </a:r>
            <a:endParaRPr kumimoji="1" lang="ja-JP" altLang="en-US" dirty="0"/>
          </a:p>
        </p:txBody>
      </p:sp>
    </p:spTree>
    <p:extLst>
      <p:ext uri="{BB962C8B-B14F-4D97-AF65-F5344CB8AC3E}">
        <p14:creationId xmlns:p14="http://schemas.microsoft.com/office/powerpoint/2010/main" val="86840176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異次元の処理要求 </a:t>
            </a:r>
            <a:r>
              <a:rPr kumimoji="1" lang="en-US" altLang="ja-JP" dirty="0" smtClean="0"/>
              <a:t>=</a:t>
            </a:r>
            <a:r>
              <a:rPr kumimoji="1" lang="ja-JP" altLang="en-US" dirty="0" smtClean="0"/>
              <a:t> </a:t>
            </a:r>
            <a:r>
              <a:rPr kumimoji="1" lang="en-US" altLang="ja-JP" dirty="0" smtClean="0"/>
              <a:t>Web</a:t>
            </a:r>
            <a:r>
              <a:rPr kumimoji="1" lang="ja-JP" altLang="en-US" dirty="0" smtClean="0"/>
              <a:t>サービス</a:t>
            </a:r>
            <a:endParaRPr kumimoji="1" lang="ja-JP" altLang="en-US" dirty="0"/>
          </a:p>
        </p:txBody>
      </p:sp>
      <p:sp>
        <p:nvSpPr>
          <p:cNvPr id="5" name="正方形/長方形 4"/>
          <p:cNvSpPr/>
          <p:nvPr/>
        </p:nvSpPr>
        <p:spPr bwMode="auto">
          <a:xfrm>
            <a:off x="323528" y="1009492"/>
            <a:ext cx="8496944" cy="1555412"/>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effectLst/>
                <a:latin typeface="+mn-lt"/>
                <a:ea typeface="+mn-ea"/>
              </a:rPr>
              <a:t>Google</a:t>
            </a:r>
            <a:endParaRPr kumimoji="0" lang="ja-JP" altLang="en-US" sz="1400" b="0" i="0" u="none" strike="noStrike" cap="none" normalizeH="0" dirty="0" smtClean="0">
              <a:ln>
                <a:noFill/>
              </a:ln>
              <a:effectLst/>
              <a:latin typeface="+mn-lt"/>
              <a:ea typeface="+mn-ea"/>
            </a:endParaRPr>
          </a:p>
        </p:txBody>
      </p:sp>
      <p:grpSp>
        <p:nvGrpSpPr>
          <p:cNvPr id="29" name="グループ化 28"/>
          <p:cNvGrpSpPr/>
          <p:nvPr/>
        </p:nvGrpSpPr>
        <p:grpSpPr>
          <a:xfrm>
            <a:off x="1403648" y="1153508"/>
            <a:ext cx="7128792" cy="576064"/>
            <a:chOff x="1403648" y="1153508"/>
            <a:chExt cx="7128792" cy="576064"/>
          </a:xfrm>
        </p:grpSpPr>
        <p:sp>
          <p:nvSpPr>
            <p:cNvPr id="6" name="正方形/長方形 5"/>
            <p:cNvSpPr/>
            <p:nvPr/>
          </p:nvSpPr>
          <p:spPr bwMode="auto">
            <a:xfrm>
              <a:off x="1403648" y="1153508"/>
              <a:ext cx="936104" cy="5760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検索</a:t>
              </a:r>
            </a:p>
          </p:txBody>
        </p:sp>
        <p:sp>
          <p:nvSpPr>
            <p:cNvPr id="7" name="正方形/長方形 6"/>
            <p:cNvSpPr/>
            <p:nvPr/>
          </p:nvSpPr>
          <p:spPr bwMode="auto">
            <a:xfrm>
              <a:off x="2469366" y="1153508"/>
              <a:ext cx="936104" cy="5760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YouTube</a:t>
              </a:r>
              <a:endParaRPr kumimoji="0" lang="ja-JP" altLang="en-US" sz="1400" b="0" i="0" u="none" strike="noStrike" cap="none" normalizeH="0" dirty="0" smtClean="0">
                <a:ln>
                  <a:noFill/>
                </a:ln>
                <a:solidFill>
                  <a:schemeClr val="bg1"/>
                </a:solidFill>
                <a:effectLst/>
                <a:latin typeface="+mn-lt"/>
                <a:ea typeface="+mn-ea"/>
              </a:endParaRPr>
            </a:p>
          </p:txBody>
        </p:sp>
        <p:sp>
          <p:nvSpPr>
            <p:cNvPr id="8" name="正方形/長方形 7"/>
            <p:cNvSpPr/>
            <p:nvPr/>
          </p:nvSpPr>
          <p:spPr bwMode="auto">
            <a:xfrm>
              <a:off x="3535084" y="1153508"/>
              <a:ext cx="936104" cy="5760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Google</a:t>
              </a:r>
              <a:r>
                <a:rPr kumimoji="0" lang="ja-JP" altLang="en-US" sz="1400" b="0" i="0" u="none" strike="noStrike" cap="none" normalizeH="0" dirty="0" smtClean="0">
                  <a:ln>
                    <a:noFill/>
                  </a:ln>
                  <a:solidFill>
                    <a:schemeClr val="bg1"/>
                  </a:solidFill>
                  <a:effectLst/>
                  <a:latin typeface="+mn-lt"/>
                  <a:ea typeface="+mn-ea"/>
                </a:rPr>
                <a:t> </a:t>
              </a:r>
              <a:r>
                <a:rPr kumimoji="0" lang="en-US" altLang="ja-JP" sz="1400" b="0" i="0" u="none" strike="noStrike" cap="none" normalizeH="0" dirty="0" smtClean="0">
                  <a:ln>
                    <a:noFill/>
                  </a:ln>
                  <a:solidFill>
                    <a:schemeClr val="bg1"/>
                  </a:solidFill>
                  <a:effectLst/>
                  <a:latin typeface="+mn-lt"/>
                  <a:ea typeface="+mn-ea"/>
                </a:rPr>
                <a:t>Map</a:t>
              </a:r>
              <a:endParaRPr kumimoji="0" lang="ja-JP" altLang="en-US" sz="1400" b="0" i="0" u="none" strike="noStrike" cap="none" normalizeH="0" dirty="0" smtClean="0">
                <a:ln>
                  <a:noFill/>
                </a:ln>
                <a:solidFill>
                  <a:schemeClr val="bg1"/>
                </a:solidFill>
                <a:effectLst/>
                <a:latin typeface="+mn-lt"/>
                <a:ea typeface="+mn-ea"/>
              </a:endParaRPr>
            </a:p>
          </p:txBody>
        </p:sp>
        <p:sp>
          <p:nvSpPr>
            <p:cNvPr id="9" name="正方形/長方形 8"/>
            <p:cNvSpPr/>
            <p:nvPr/>
          </p:nvSpPr>
          <p:spPr bwMode="auto">
            <a:xfrm>
              <a:off x="4600802" y="1153508"/>
              <a:ext cx="936104" cy="5760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Google</a:t>
              </a:r>
              <a:r>
                <a:rPr kumimoji="0" lang="ja-JP" altLang="en-US" sz="1400" b="0" i="0" u="none" strike="noStrike" cap="none" normalizeH="0" dirty="0" smtClean="0">
                  <a:ln>
                    <a:noFill/>
                  </a:ln>
                  <a:solidFill>
                    <a:schemeClr val="bg1"/>
                  </a:solidFill>
                  <a:effectLst/>
                  <a:latin typeface="+mn-lt"/>
                  <a:ea typeface="+mn-ea"/>
                </a:rPr>
                <a:t> </a:t>
              </a:r>
              <a:r>
                <a:rPr kumimoji="0" lang="en-US" altLang="ja-JP" sz="1400" b="0" i="0" u="none" strike="noStrike" cap="none" normalizeH="0" dirty="0" smtClean="0">
                  <a:ln>
                    <a:noFill/>
                  </a:ln>
                  <a:solidFill>
                    <a:schemeClr val="bg1"/>
                  </a:solidFill>
                  <a:effectLst/>
                  <a:latin typeface="+mn-lt"/>
                  <a:ea typeface="+mn-ea"/>
                </a:rPr>
                <a:t>Earth</a:t>
              </a:r>
              <a:endParaRPr kumimoji="0" lang="ja-JP" altLang="en-US" sz="1400" b="0" i="0" u="none" strike="noStrike" cap="none" normalizeH="0" dirty="0" smtClean="0">
                <a:ln>
                  <a:noFill/>
                </a:ln>
                <a:solidFill>
                  <a:schemeClr val="bg1"/>
                </a:solidFill>
                <a:effectLst/>
                <a:latin typeface="+mn-lt"/>
                <a:ea typeface="+mn-ea"/>
              </a:endParaRPr>
            </a:p>
          </p:txBody>
        </p:sp>
        <p:sp>
          <p:nvSpPr>
            <p:cNvPr id="10" name="正方形/長方形 9"/>
            <p:cNvSpPr/>
            <p:nvPr/>
          </p:nvSpPr>
          <p:spPr bwMode="auto">
            <a:xfrm>
              <a:off x="5666520" y="1153508"/>
              <a:ext cx="936104" cy="5760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Google</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dirty="0">
                  <a:solidFill>
                    <a:schemeClr val="bg1"/>
                  </a:solidFill>
                  <a:latin typeface="+mn-lt"/>
                  <a:ea typeface="+mn-ea"/>
                </a:rPr>
                <a:t>Analytics</a:t>
              </a:r>
              <a:endParaRPr kumimoji="0" lang="ja-JP" altLang="en-US" sz="1400" b="0" i="0" u="none" strike="noStrike" cap="none" normalizeH="0" dirty="0" smtClean="0">
                <a:ln>
                  <a:noFill/>
                </a:ln>
                <a:solidFill>
                  <a:schemeClr val="bg1"/>
                </a:solidFill>
                <a:effectLst/>
                <a:latin typeface="+mn-lt"/>
                <a:ea typeface="+mn-ea"/>
              </a:endParaRPr>
            </a:p>
          </p:txBody>
        </p:sp>
        <p:sp>
          <p:nvSpPr>
            <p:cNvPr id="11" name="正方形/長方形 10"/>
            <p:cNvSpPr/>
            <p:nvPr/>
          </p:nvSpPr>
          <p:spPr bwMode="auto">
            <a:xfrm>
              <a:off x="6732240" y="1153508"/>
              <a:ext cx="936104" cy="5760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App</a:t>
              </a:r>
              <a:r>
                <a:rPr kumimoji="0" lang="ja-JP" altLang="en-US" sz="1400" b="0" i="0" u="none" strike="noStrike" cap="none" normalizeH="0" dirty="0" smtClean="0">
                  <a:ln>
                    <a:noFill/>
                  </a:ln>
                  <a:solidFill>
                    <a:schemeClr val="bg1"/>
                  </a:solidFill>
                  <a:effectLst/>
                  <a:latin typeface="+mn-lt"/>
                  <a:ea typeface="+mn-ea"/>
                </a:rPr>
                <a:t> </a:t>
              </a:r>
              <a:r>
                <a:rPr kumimoji="0" lang="en-US" altLang="ja-JP" sz="1400" b="0" i="0" u="none" strike="noStrike" cap="none" normalizeH="0" dirty="0" smtClean="0">
                  <a:ln>
                    <a:noFill/>
                  </a:ln>
                  <a:solidFill>
                    <a:schemeClr val="bg1"/>
                  </a:solidFill>
                  <a:effectLst/>
                  <a:latin typeface="+mn-lt"/>
                  <a:ea typeface="+mn-ea"/>
                </a:rPr>
                <a:t>Engine</a:t>
              </a:r>
              <a:endParaRPr kumimoji="0" lang="ja-JP" altLang="en-US" sz="1400" b="0" i="0" u="none" strike="noStrike" cap="none" normalizeH="0" dirty="0" smtClean="0">
                <a:ln>
                  <a:noFill/>
                </a:ln>
                <a:solidFill>
                  <a:schemeClr val="bg1"/>
                </a:solidFill>
                <a:effectLst/>
                <a:latin typeface="+mn-lt"/>
                <a:ea typeface="+mn-ea"/>
              </a:endParaRPr>
            </a:p>
          </p:txBody>
        </p:sp>
        <p:sp>
          <p:nvSpPr>
            <p:cNvPr id="12" name="円/楕円 11"/>
            <p:cNvSpPr/>
            <p:nvPr/>
          </p:nvSpPr>
          <p:spPr bwMode="auto">
            <a:xfrm>
              <a:off x="7812360" y="1372946"/>
              <a:ext cx="144016" cy="144016"/>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13" name="円/楕円 12"/>
            <p:cNvSpPr/>
            <p:nvPr/>
          </p:nvSpPr>
          <p:spPr bwMode="auto">
            <a:xfrm>
              <a:off x="8108776" y="1372946"/>
              <a:ext cx="144016" cy="144016"/>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14" name="円/楕円 13"/>
            <p:cNvSpPr/>
            <p:nvPr/>
          </p:nvSpPr>
          <p:spPr bwMode="auto">
            <a:xfrm>
              <a:off x="8388424" y="1372946"/>
              <a:ext cx="144016" cy="144016"/>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grpSp>
      <p:sp>
        <p:nvSpPr>
          <p:cNvPr id="15" name="正方形/長方形 14"/>
          <p:cNvSpPr/>
          <p:nvPr/>
        </p:nvSpPr>
        <p:spPr bwMode="auto">
          <a:xfrm>
            <a:off x="1403648" y="1838044"/>
            <a:ext cx="2304256" cy="5760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chemeClr val="bg1"/>
                </a:solidFill>
                <a:latin typeface="+mn-lt"/>
                <a:ea typeface="+mn-ea"/>
              </a:rPr>
              <a:t>数ペタバイト～数十ペタバイトのデータ量</a:t>
            </a:r>
            <a:endParaRPr kumimoji="0" lang="ja-JP" altLang="en-US" sz="1400" b="0" i="0" u="none" strike="noStrike" cap="none" normalizeH="0" dirty="0" smtClean="0">
              <a:ln>
                <a:noFill/>
              </a:ln>
              <a:solidFill>
                <a:schemeClr val="bg1"/>
              </a:solidFill>
              <a:effectLst/>
              <a:latin typeface="+mn-lt"/>
              <a:ea typeface="+mn-ea"/>
            </a:endParaRPr>
          </a:p>
        </p:txBody>
      </p:sp>
      <p:sp>
        <p:nvSpPr>
          <p:cNvPr id="20" name="正方形/長方形 19"/>
          <p:cNvSpPr/>
          <p:nvPr/>
        </p:nvSpPr>
        <p:spPr bwMode="auto">
          <a:xfrm>
            <a:off x="323528" y="2666538"/>
            <a:ext cx="8496944" cy="380400"/>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effectLst/>
                <a:latin typeface="+mn-lt"/>
                <a:ea typeface="+mn-ea"/>
              </a:rPr>
              <a:t>Yahoo</a:t>
            </a:r>
            <a:endParaRPr kumimoji="0" lang="ja-JP" altLang="en-US" sz="1400" b="0" i="0" u="none" strike="noStrike" cap="none" normalizeH="0" dirty="0" smtClean="0">
              <a:ln>
                <a:noFill/>
              </a:ln>
              <a:effectLst/>
              <a:latin typeface="+mn-lt"/>
              <a:ea typeface="+mn-ea"/>
            </a:endParaRPr>
          </a:p>
        </p:txBody>
      </p:sp>
      <p:sp>
        <p:nvSpPr>
          <p:cNvPr id="21" name="正方形/長方形 20"/>
          <p:cNvSpPr/>
          <p:nvPr/>
        </p:nvSpPr>
        <p:spPr bwMode="auto">
          <a:xfrm>
            <a:off x="321469" y="3136716"/>
            <a:ext cx="8496944" cy="380400"/>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effectLst/>
                <a:latin typeface="+mn-lt"/>
                <a:ea typeface="+mn-ea"/>
              </a:rPr>
              <a:t>Amazon</a:t>
            </a:r>
            <a:endParaRPr kumimoji="0" lang="ja-JP" altLang="en-US" sz="1400" b="0" i="0" u="none" strike="noStrike" cap="none" normalizeH="0" dirty="0" smtClean="0">
              <a:ln>
                <a:noFill/>
              </a:ln>
              <a:effectLst/>
              <a:latin typeface="+mn-lt"/>
              <a:ea typeface="+mn-ea"/>
            </a:endParaRPr>
          </a:p>
        </p:txBody>
      </p:sp>
      <p:sp>
        <p:nvSpPr>
          <p:cNvPr id="22" name="正方形/長方形 21"/>
          <p:cNvSpPr/>
          <p:nvPr/>
        </p:nvSpPr>
        <p:spPr bwMode="auto">
          <a:xfrm>
            <a:off x="321469" y="3606894"/>
            <a:ext cx="8496944" cy="380400"/>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err="1" smtClean="0">
                <a:ln>
                  <a:noFill/>
                </a:ln>
                <a:effectLst/>
                <a:latin typeface="+mn-lt"/>
                <a:ea typeface="+mn-ea"/>
              </a:rPr>
              <a:t>FaceBook</a:t>
            </a:r>
            <a:endParaRPr kumimoji="0" lang="ja-JP" altLang="en-US" sz="1400" b="0" i="0" u="none" strike="noStrike" cap="none" normalizeH="0" dirty="0" smtClean="0">
              <a:ln>
                <a:noFill/>
              </a:ln>
              <a:effectLst/>
              <a:latin typeface="+mn-lt"/>
              <a:ea typeface="+mn-ea"/>
            </a:endParaRPr>
          </a:p>
        </p:txBody>
      </p:sp>
      <p:sp>
        <p:nvSpPr>
          <p:cNvPr id="23" name="正方形/長方形 22"/>
          <p:cNvSpPr/>
          <p:nvPr/>
        </p:nvSpPr>
        <p:spPr bwMode="auto">
          <a:xfrm>
            <a:off x="321469" y="4077072"/>
            <a:ext cx="8496944" cy="380400"/>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effectLst/>
                <a:latin typeface="+mn-lt"/>
                <a:ea typeface="+mn-ea"/>
              </a:rPr>
              <a:t>Twitter</a:t>
            </a:r>
            <a:endParaRPr kumimoji="0" lang="ja-JP" altLang="en-US" sz="1400" b="0" i="0" u="none" strike="noStrike" cap="none" normalizeH="0" dirty="0" smtClean="0">
              <a:ln>
                <a:noFill/>
              </a:ln>
              <a:effectLst/>
              <a:latin typeface="+mn-lt"/>
              <a:ea typeface="+mn-ea"/>
            </a:endParaRPr>
          </a:p>
        </p:txBody>
      </p:sp>
      <p:sp>
        <p:nvSpPr>
          <p:cNvPr id="24" name="正方形/長方形 23"/>
          <p:cNvSpPr/>
          <p:nvPr/>
        </p:nvSpPr>
        <p:spPr bwMode="auto">
          <a:xfrm>
            <a:off x="323527" y="4581128"/>
            <a:ext cx="2738363" cy="5760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これまでとは桁違いの処理能力が必要</a:t>
            </a:r>
          </a:p>
        </p:txBody>
      </p:sp>
      <p:sp>
        <p:nvSpPr>
          <p:cNvPr id="25" name="正方形/長方形 24"/>
          <p:cNvSpPr/>
          <p:nvPr/>
        </p:nvSpPr>
        <p:spPr bwMode="auto">
          <a:xfrm>
            <a:off x="321468" y="5264274"/>
            <a:ext cx="2738363" cy="5760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非定型データへの対応</a:t>
            </a:r>
          </a:p>
        </p:txBody>
      </p:sp>
      <p:sp>
        <p:nvSpPr>
          <p:cNvPr id="26" name="正方形/長方形 25"/>
          <p:cNvSpPr/>
          <p:nvPr/>
        </p:nvSpPr>
        <p:spPr bwMode="auto">
          <a:xfrm>
            <a:off x="321468" y="5940825"/>
            <a:ext cx="2738363" cy="5760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dirty="0" smtClean="0">
                <a:ln>
                  <a:noFill/>
                </a:ln>
                <a:solidFill>
                  <a:schemeClr val="bg1"/>
                </a:solidFill>
                <a:effectLst/>
                <a:latin typeface="+mn-lt"/>
                <a:ea typeface="+mn-ea"/>
              </a:rPr>
              <a:t>RDBMS</a:t>
            </a:r>
            <a:r>
              <a:rPr kumimoji="0" lang="ja-JP" altLang="en-US" b="0" i="0" u="none" strike="noStrike" cap="none" normalizeH="0" dirty="0" smtClean="0">
                <a:ln>
                  <a:noFill/>
                </a:ln>
                <a:solidFill>
                  <a:schemeClr val="bg1"/>
                </a:solidFill>
                <a:effectLst/>
                <a:latin typeface="+mn-lt"/>
                <a:ea typeface="+mn-ea"/>
              </a:rPr>
              <a:t>の強化では間に合わない</a:t>
            </a:r>
          </a:p>
        </p:txBody>
      </p:sp>
      <p:sp>
        <p:nvSpPr>
          <p:cNvPr id="27" name="正方形/長方形 26"/>
          <p:cNvSpPr/>
          <p:nvPr/>
        </p:nvSpPr>
        <p:spPr bwMode="auto">
          <a:xfrm>
            <a:off x="3184045" y="4584425"/>
            <a:ext cx="2775909" cy="1935761"/>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chemeClr val="bg1"/>
                </a:solidFill>
                <a:effectLst/>
                <a:latin typeface="+mn-lt"/>
                <a:ea typeface="+mn-ea"/>
              </a:rPr>
              <a:t>RDBMS</a:t>
            </a:r>
            <a:r>
              <a:rPr kumimoji="0" lang="ja-JP" altLang="en-US" sz="2400" b="0" i="0" u="none" strike="noStrike" cap="none" normalizeH="0" dirty="0" smtClean="0">
                <a:ln>
                  <a:noFill/>
                </a:ln>
                <a:solidFill>
                  <a:schemeClr val="bg1"/>
                </a:solidFill>
                <a:effectLst/>
                <a:latin typeface="+mn-lt"/>
                <a:ea typeface="+mn-ea"/>
              </a:rPr>
              <a:t>以外の</a:t>
            </a:r>
            <a:endParaRPr kumimoji="0" lang="en-US" altLang="ja-JP" sz="24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mn-lt"/>
                <a:ea typeface="+mn-ea"/>
              </a:rPr>
              <a:t>データベース</a:t>
            </a:r>
            <a:r>
              <a:rPr kumimoji="0" lang="ja-JP" altLang="en-US" sz="2400" dirty="0" smtClean="0">
                <a:solidFill>
                  <a:schemeClr val="bg1"/>
                </a:solidFill>
                <a:latin typeface="+mn-lt"/>
                <a:ea typeface="+mn-ea"/>
              </a:rPr>
              <a:t>が</a:t>
            </a:r>
            <a:endParaRPr kumimoji="0" lang="en-US" altLang="ja-JP" sz="2400" dirty="0" smtClean="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dirty="0" smtClean="0">
                <a:solidFill>
                  <a:schemeClr val="bg1"/>
                </a:solidFill>
                <a:latin typeface="+mn-lt"/>
                <a:ea typeface="+mn-ea"/>
              </a:rPr>
              <a:t>必要</a:t>
            </a:r>
            <a:endParaRPr kumimoji="0" lang="ja-JP" altLang="en-US" sz="2400" b="0" i="0" u="none" strike="noStrike" cap="none" normalizeH="0" dirty="0" smtClean="0">
              <a:ln>
                <a:noFill/>
              </a:ln>
              <a:solidFill>
                <a:schemeClr val="bg1"/>
              </a:solidFill>
              <a:effectLst/>
              <a:latin typeface="+mn-lt"/>
              <a:ea typeface="+mn-ea"/>
            </a:endParaRPr>
          </a:p>
        </p:txBody>
      </p:sp>
      <p:sp>
        <p:nvSpPr>
          <p:cNvPr id="28" name="正方形/長方形 27"/>
          <p:cNvSpPr/>
          <p:nvPr/>
        </p:nvSpPr>
        <p:spPr bwMode="auto">
          <a:xfrm>
            <a:off x="6084168" y="4581126"/>
            <a:ext cx="2736304" cy="1935761"/>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dirty="0" smtClean="0">
                <a:ln>
                  <a:noFill/>
                </a:ln>
                <a:solidFill>
                  <a:schemeClr val="bg1"/>
                </a:solidFill>
                <a:effectLst/>
                <a:latin typeface="+mn-lt"/>
                <a:ea typeface="+mn-ea"/>
              </a:rPr>
              <a:t>Key Value Store (KVS)</a:t>
            </a: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関係モデルを使わず、拡張性と柔軟性の向上を目的に開発された</a:t>
            </a:r>
          </a:p>
        </p:txBody>
      </p:sp>
      <p:sp>
        <p:nvSpPr>
          <p:cNvPr id="32" name="正方形/長方形 31"/>
          <p:cNvSpPr/>
          <p:nvPr/>
        </p:nvSpPr>
        <p:spPr bwMode="auto">
          <a:xfrm>
            <a:off x="6156176" y="1838044"/>
            <a:ext cx="2304256" cy="5760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dirty="0">
                <a:solidFill>
                  <a:schemeClr val="bg1"/>
                </a:solidFill>
              </a:rPr>
              <a:t>数十ミリ秒以内のレスポンス</a:t>
            </a:r>
          </a:p>
        </p:txBody>
      </p:sp>
      <p:sp>
        <p:nvSpPr>
          <p:cNvPr id="33" name="正方形/長方形 32"/>
          <p:cNvSpPr/>
          <p:nvPr/>
        </p:nvSpPr>
        <p:spPr bwMode="auto">
          <a:xfrm>
            <a:off x="3779912" y="1838044"/>
            <a:ext cx="2304256" cy="5760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dirty="0" smtClean="0">
                <a:solidFill>
                  <a:schemeClr val="bg1"/>
                </a:solidFill>
              </a:rPr>
              <a:t>非定型データの取扱い</a:t>
            </a:r>
            <a:endParaRPr kumimoji="0" lang="ja-JP" altLang="en-US" sz="1400" dirty="0">
              <a:solidFill>
                <a:schemeClr val="bg1"/>
              </a:solidFill>
            </a:endParaRPr>
          </a:p>
        </p:txBody>
      </p:sp>
    </p:spTree>
    <p:extLst>
      <p:ext uri="{BB962C8B-B14F-4D97-AF65-F5344CB8AC3E}">
        <p14:creationId xmlns:p14="http://schemas.microsoft.com/office/powerpoint/2010/main" val="36671372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20" grpId="0" animBg="1"/>
      <p:bldP spid="21" grpId="0" animBg="1"/>
      <p:bldP spid="22" grpId="0" animBg="1"/>
      <p:bldP spid="23" grpId="0" animBg="1"/>
      <p:bldP spid="24" grpId="0" animBg="1"/>
      <p:bldP spid="25" grpId="0" animBg="1"/>
      <p:bldP spid="26" grpId="0" animBg="1"/>
      <p:bldP spid="27" grpId="0" animBg="1"/>
      <p:bldP spid="28" grpId="0" animBg="1"/>
      <p:bldP spid="32" grpId="0" animBg="1"/>
      <p:bldP spid="3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RDBMS</a:t>
            </a:r>
            <a:r>
              <a:rPr kumimoji="1" lang="ja-JP" altLang="en-US" dirty="0" smtClean="0"/>
              <a:t>と</a:t>
            </a:r>
            <a:r>
              <a:rPr kumimoji="1" lang="en-US" altLang="ja-JP" dirty="0" smtClean="0"/>
              <a:t>Key Value Store (KVS)</a:t>
            </a:r>
            <a:endParaRPr kumimoji="1" lang="ja-JP" altLang="en-US" dirty="0"/>
          </a:p>
        </p:txBody>
      </p:sp>
      <p:sp>
        <p:nvSpPr>
          <p:cNvPr id="3" name="円柱 2"/>
          <p:cNvSpPr/>
          <p:nvPr/>
        </p:nvSpPr>
        <p:spPr bwMode="auto">
          <a:xfrm>
            <a:off x="1043608" y="4321024"/>
            <a:ext cx="3384376" cy="2132312"/>
          </a:xfrm>
          <a:prstGeom prst="can">
            <a:avLst>
              <a:gd name="adj" fmla="val 20831"/>
            </a:avLst>
          </a:prstGeom>
          <a:solidFill>
            <a:schemeClr val="accent1"/>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cxnSp>
        <p:nvCxnSpPr>
          <p:cNvPr id="8" name="直線コネクタ 7"/>
          <p:cNvCxnSpPr>
            <a:stCxn id="4" idx="3"/>
            <a:endCxn id="5" idx="1"/>
          </p:cNvCxnSpPr>
          <p:nvPr/>
        </p:nvCxnSpPr>
        <p:spPr bwMode="auto">
          <a:xfrm>
            <a:off x="2435424" y="5187321"/>
            <a:ext cx="624408" cy="144016"/>
          </a:xfrm>
          <a:prstGeom prst="line">
            <a:avLst/>
          </a:prstGeom>
          <a:solidFill>
            <a:schemeClr val="bg1"/>
          </a:solidFill>
          <a:ln w="38100" cap="flat" cmpd="sng" algn="ctr">
            <a:solidFill>
              <a:srgbClr val="4168A7"/>
            </a:solidFill>
            <a:prstDash val="solid"/>
            <a:round/>
            <a:headEnd type="none" w="med" len="med"/>
            <a:tailEnd type="none" w="med" len="med"/>
          </a:ln>
          <a:effectLst/>
        </p:spPr>
      </p:cxnSp>
      <p:cxnSp>
        <p:nvCxnSpPr>
          <p:cNvPr id="11" name="直線コネクタ 10"/>
          <p:cNvCxnSpPr/>
          <p:nvPr/>
        </p:nvCxnSpPr>
        <p:spPr bwMode="auto">
          <a:xfrm>
            <a:off x="1979712" y="5510418"/>
            <a:ext cx="0" cy="288032"/>
          </a:xfrm>
          <a:prstGeom prst="line">
            <a:avLst/>
          </a:prstGeom>
          <a:solidFill>
            <a:schemeClr val="bg1"/>
          </a:solidFill>
          <a:ln w="38100" cap="flat" cmpd="sng" algn="ctr">
            <a:solidFill>
              <a:srgbClr val="4168A7"/>
            </a:solidFill>
            <a:prstDash val="solid"/>
            <a:round/>
            <a:headEnd type="none" w="med" len="med"/>
            <a:tailEnd type="none" w="med" len="med"/>
          </a:ln>
          <a:effectLst/>
        </p:spPr>
      </p:cxnSp>
      <p:graphicFrame>
        <p:nvGraphicFramePr>
          <p:cNvPr id="4" name="表 3"/>
          <p:cNvGraphicFramePr>
            <a:graphicFrameLocks noGrp="1"/>
          </p:cNvGraphicFramePr>
          <p:nvPr>
            <p:extLst>
              <p:ext uri="{D42A27DB-BD31-4B8C-83A1-F6EECF244321}">
                <p14:modId xmlns:p14="http://schemas.microsoft.com/office/powerpoint/2010/main" val="3106941849"/>
              </p:ext>
            </p:extLst>
          </p:nvPr>
        </p:nvGraphicFramePr>
        <p:xfrm>
          <a:off x="1331640" y="4855396"/>
          <a:ext cx="1103784" cy="663850"/>
        </p:xfrm>
        <a:graphic>
          <a:graphicData uri="http://schemas.openxmlformats.org/drawingml/2006/table">
            <a:tbl>
              <a:tblPr firstRow="1" bandRow="1">
                <a:tableStyleId>{21E4AEA4-8DFA-4A89-87EB-49C32662AFE0}</a:tableStyleId>
              </a:tblPr>
              <a:tblGrid>
                <a:gridCol w="275946"/>
                <a:gridCol w="275946"/>
                <a:gridCol w="275946"/>
                <a:gridCol w="275946"/>
              </a:tblGrid>
              <a:tr h="132770">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3725726512"/>
              </p:ext>
            </p:extLst>
          </p:nvPr>
        </p:nvGraphicFramePr>
        <p:xfrm>
          <a:off x="3059832" y="4999412"/>
          <a:ext cx="1103784" cy="663850"/>
        </p:xfrm>
        <a:graphic>
          <a:graphicData uri="http://schemas.openxmlformats.org/drawingml/2006/table">
            <a:tbl>
              <a:tblPr firstRow="1" bandRow="1">
                <a:tableStyleId>{21E4AEA4-8DFA-4A89-87EB-49C32662AFE0}</a:tableStyleId>
              </a:tblPr>
              <a:tblGrid>
                <a:gridCol w="275946"/>
                <a:gridCol w="275946"/>
                <a:gridCol w="275946"/>
                <a:gridCol w="275946"/>
              </a:tblGrid>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91583584"/>
              </p:ext>
            </p:extLst>
          </p:nvPr>
        </p:nvGraphicFramePr>
        <p:xfrm>
          <a:off x="1883532" y="5654434"/>
          <a:ext cx="1103784" cy="663850"/>
        </p:xfrm>
        <a:graphic>
          <a:graphicData uri="http://schemas.openxmlformats.org/drawingml/2006/table">
            <a:tbl>
              <a:tblPr firstRow="1" bandRow="1">
                <a:tableStyleId>{21E4AEA4-8DFA-4A89-87EB-49C32662AFE0}</a:tableStyleId>
              </a:tblPr>
              <a:tblGrid>
                <a:gridCol w="275946"/>
                <a:gridCol w="275946"/>
                <a:gridCol w="275946"/>
                <a:gridCol w="275946"/>
              </a:tblGrid>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770">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円柱 11"/>
          <p:cNvSpPr/>
          <p:nvPr/>
        </p:nvSpPr>
        <p:spPr bwMode="auto">
          <a:xfrm>
            <a:off x="4716016" y="4321024"/>
            <a:ext cx="936104" cy="989148"/>
          </a:xfrm>
          <a:prstGeom prst="can">
            <a:avLst/>
          </a:prstGeom>
          <a:solidFill>
            <a:srgbClr val="FFC000"/>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graphicFrame>
        <p:nvGraphicFramePr>
          <p:cNvPr id="13" name="表 12"/>
          <p:cNvGraphicFramePr>
            <a:graphicFrameLocks noGrp="1"/>
          </p:cNvGraphicFramePr>
          <p:nvPr>
            <p:extLst>
              <p:ext uri="{D42A27DB-BD31-4B8C-83A1-F6EECF244321}">
                <p14:modId xmlns:p14="http://schemas.microsoft.com/office/powerpoint/2010/main" val="2843369508"/>
              </p:ext>
            </p:extLst>
          </p:nvPr>
        </p:nvGraphicFramePr>
        <p:xfrm>
          <a:off x="4975788" y="4590092"/>
          <a:ext cx="416560" cy="609600"/>
        </p:xfrm>
        <a:graphic>
          <a:graphicData uri="http://schemas.openxmlformats.org/drawingml/2006/table">
            <a:tbl>
              <a:tblPr firstRow="1" bandRow="1">
                <a:tableStyleId>{793D81CF-94F2-401A-BA57-92F5A7B2D0C5}</a:tableStyleId>
              </a:tblPr>
              <a:tblGrid>
                <a:gridCol w="208280"/>
                <a:gridCol w="208280"/>
              </a:tblGrid>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4" name="円柱 13"/>
          <p:cNvSpPr/>
          <p:nvPr/>
        </p:nvSpPr>
        <p:spPr bwMode="auto">
          <a:xfrm>
            <a:off x="5786300" y="4321024"/>
            <a:ext cx="936104" cy="989148"/>
          </a:xfrm>
          <a:prstGeom prst="can">
            <a:avLst/>
          </a:prstGeom>
          <a:solidFill>
            <a:srgbClr val="FFC000"/>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graphicFrame>
        <p:nvGraphicFramePr>
          <p:cNvPr id="15" name="表 14"/>
          <p:cNvGraphicFramePr>
            <a:graphicFrameLocks noGrp="1"/>
          </p:cNvGraphicFramePr>
          <p:nvPr>
            <p:extLst>
              <p:ext uri="{D42A27DB-BD31-4B8C-83A1-F6EECF244321}">
                <p14:modId xmlns:p14="http://schemas.microsoft.com/office/powerpoint/2010/main" val="3185797096"/>
              </p:ext>
            </p:extLst>
          </p:nvPr>
        </p:nvGraphicFramePr>
        <p:xfrm>
          <a:off x="6046072" y="4590092"/>
          <a:ext cx="416560" cy="609600"/>
        </p:xfrm>
        <a:graphic>
          <a:graphicData uri="http://schemas.openxmlformats.org/drawingml/2006/table">
            <a:tbl>
              <a:tblPr firstRow="1" bandRow="1">
                <a:tableStyleId>{793D81CF-94F2-401A-BA57-92F5A7B2D0C5}</a:tableStyleId>
              </a:tblPr>
              <a:tblGrid>
                <a:gridCol w="208280"/>
                <a:gridCol w="208280"/>
              </a:tblGrid>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6" name="円柱 15"/>
          <p:cNvSpPr/>
          <p:nvPr/>
        </p:nvSpPr>
        <p:spPr bwMode="auto">
          <a:xfrm>
            <a:off x="6876256" y="4321024"/>
            <a:ext cx="936104" cy="989148"/>
          </a:xfrm>
          <a:prstGeom prst="can">
            <a:avLst/>
          </a:prstGeom>
          <a:solidFill>
            <a:srgbClr val="FFC000"/>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graphicFrame>
        <p:nvGraphicFramePr>
          <p:cNvPr id="17" name="表 16"/>
          <p:cNvGraphicFramePr>
            <a:graphicFrameLocks noGrp="1"/>
          </p:cNvGraphicFramePr>
          <p:nvPr>
            <p:extLst>
              <p:ext uri="{D42A27DB-BD31-4B8C-83A1-F6EECF244321}">
                <p14:modId xmlns:p14="http://schemas.microsoft.com/office/powerpoint/2010/main" val="2177114527"/>
              </p:ext>
            </p:extLst>
          </p:nvPr>
        </p:nvGraphicFramePr>
        <p:xfrm>
          <a:off x="7136028" y="4590092"/>
          <a:ext cx="416560" cy="609600"/>
        </p:xfrm>
        <a:graphic>
          <a:graphicData uri="http://schemas.openxmlformats.org/drawingml/2006/table">
            <a:tbl>
              <a:tblPr firstRow="1" bandRow="1">
                <a:tableStyleId>{793D81CF-94F2-401A-BA57-92F5A7B2D0C5}</a:tableStyleId>
              </a:tblPr>
              <a:tblGrid>
                <a:gridCol w="208280"/>
                <a:gridCol w="208280"/>
              </a:tblGrid>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8" name="円柱 17"/>
          <p:cNvSpPr/>
          <p:nvPr/>
        </p:nvSpPr>
        <p:spPr bwMode="auto">
          <a:xfrm>
            <a:off x="4716016" y="5401144"/>
            <a:ext cx="936104" cy="989148"/>
          </a:xfrm>
          <a:prstGeom prst="can">
            <a:avLst/>
          </a:prstGeom>
          <a:solidFill>
            <a:srgbClr val="FFC000"/>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graphicFrame>
        <p:nvGraphicFramePr>
          <p:cNvPr id="19" name="表 18"/>
          <p:cNvGraphicFramePr>
            <a:graphicFrameLocks noGrp="1"/>
          </p:cNvGraphicFramePr>
          <p:nvPr>
            <p:extLst>
              <p:ext uri="{D42A27DB-BD31-4B8C-83A1-F6EECF244321}">
                <p14:modId xmlns:p14="http://schemas.microsoft.com/office/powerpoint/2010/main" val="441595384"/>
              </p:ext>
            </p:extLst>
          </p:nvPr>
        </p:nvGraphicFramePr>
        <p:xfrm>
          <a:off x="4975788" y="5670212"/>
          <a:ext cx="416560" cy="609600"/>
        </p:xfrm>
        <a:graphic>
          <a:graphicData uri="http://schemas.openxmlformats.org/drawingml/2006/table">
            <a:tbl>
              <a:tblPr firstRow="1" bandRow="1">
                <a:tableStyleId>{793D81CF-94F2-401A-BA57-92F5A7B2D0C5}</a:tableStyleId>
              </a:tblPr>
              <a:tblGrid>
                <a:gridCol w="208280"/>
                <a:gridCol w="208280"/>
              </a:tblGrid>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0" name="円柱 19"/>
          <p:cNvSpPr/>
          <p:nvPr/>
        </p:nvSpPr>
        <p:spPr bwMode="auto">
          <a:xfrm>
            <a:off x="5786300" y="5401144"/>
            <a:ext cx="936104" cy="989148"/>
          </a:xfrm>
          <a:prstGeom prst="can">
            <a:avLst/>
          </a:prstGeom>
          <a:solidFill>
            <a:srgbClr val="FFC000"/>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graphicFrame>
        <p:nvGraphicFramePr>
          <p:cNvPr id="21" name="表 20"/>
          <p:cNvGraphicFramePr>
            <a:graphicFrameLocks noGrp="1"/>
          </p:cNvGraphicFramePr>
          <p:nvPr>
            <p:extLst>
              <p:ext uri="{D42A27DB-BD31-4B8C-83A1-F6EECF244321}">
                <p14:modId xmlns:p14="http://schemas.microsoft.com/office/powerpoint/2010/main" val="3549815257"/>
              </p:ext>
            </p:extLst>
          </p:nvPr>
        </p:nvGraphicFramePr>
        <p:xfrm>
          <a:off x="6046072" y="5670212"/>
          <a:ext cx="416560" cy="609600"/>
        </p:xfrm>
        <a:graphic>
          <a:graphicData uri="http://schemas.openxmlformats.org/drawingml/2006/table">
            <a:tbl>
              <a:tblPr firstRow="1" bandRow="1">
                <a:tableStyleId>{793D81CF-94F2-401A-BA57-92F5A7B2D0C5}</a:tableStyleId>
              </a:tblPr>
              <a:tblGrid>
                <a:gridCol w="208280"/>
                <a:gridCol w="208280"/>
              </a:tblGrid>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2" name="円柱 21"/>
          <p:cNvSpPr/>
          <p:nvPr/>
        </p:nvSpPr>
        <p:spPr bwMode="auto">
          <a:xfrm>
            <a:off x="6876256" y="5401144"/>
            <a:ext cx="936104" cy="989148"/>
          </a:xfrm>
          <a:prstGeom prst="can">
            <a:avLst/>
          </a:prstGeom>
          <a:solidFill>
            <a:srgbClr val="FFC000"/>
          </a:solidFill>
          <a:ln w="381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graphicFrame>
        <p:nvGraphicFramePr>
          <p:cNvPr id="23" name="表 22"/>
          <p:cNvGraphicFramePr>
            <a:graphicFrameLocks noGrp="1"/>
          </p:cNvGraphicFramePr>
          <p:nvPr>
            <p:extLst>
              <p:ext uri="{D42A27DB-BD31-4B8C-83A1-F6EECF244321}">
                <p14:modId xmlns:p14="http://schemas.microsoft.com/office/powerpoint/2010/main" val="2451374390"/>
              </p:ext>
            </p:extLst>
          </p:nvPr>
        </p:nvGraphicFramePr>
        <p:xfrm>
          <a:off x="7136028" y="5670212"/>
          <a:ext cx="416560" cy="609600"/>
        </p:xfrm>
        <a:graphic>
          <a:graphicData uri="http://schemas.openxmlformats.org/drawingml/2006/table">
            <a:tbl>
              <a:tblPr firstRow="1" bandRow="1">
                <a:tableStyleId>{793D81CF-94F2-401A-BA57-92F5A7B2D0C5}</a:tableStyleId>
              </a:tblPr>
              <a:tblGrid>
                <a:gridCol w="208280"/>
                <a:gridCol w="208280"/>
              </a:tblGrid>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6" name="表 25"/>
          <p:cNvGraphicFramePr>
            <a:graphicFrameLocks noGrp="1"/>
          </p:cNvGraphicFramePr>
          <p:nvPr>
            <p:extLst>
              <p:ext uri="{D42A27DB-BD31-4B8C-83A1-F6EECF244321}">
                <p14:modId xmlns:p14="http://schemas.microsoft.com/office/powerpoint/2010/main" val="3163689918"/>
              </p:ext>
            </p:extLst>
          </p:nvPr>
        </p:nvGraphicFramePr>
        <p:xfrm>
          <a:off x="359532" y="1064656"/>
          <a:ext cx="8424936" cy="2842201"/>
        </p:xfrm>
        <a:graphic>
          <a:graphicData uri="http://schemas.openxmlformats.org/drawingml/2006/table">
            <a:tbl>
              <a:tblPr firstRow="1" bandCol="1">
                <a:tableStyleId>{00A15C55-8517-42AA-B614-E9B94910E393}</a:tableStyleId>
              </a:tblPr>
              <a:tblGrid>
                <a:gridCol w="2268252"/>
                <a:gridCol w="3096344"/>
                <a:gridCol w="3060340"/>
              </a:tblGrid>
              <a:tr h="332006">
                <a:tc>
                  <a:txBody>
                    <a:bodyPr/>
                    <a:lstStyle/>
                    <a:p>
                      <a:endParaRPr kumimoji="1" lang="ja-JP" altLang="en-US" sz="1400" dirty="0"/>
                    </a:p>
                  </a:txBody>
                  <a:tcPr/>
                </a:tc>
                <a:tc>
                  <a:txBody>
                    <a:bodyPr/>
                    <a:lstStyle/>
                    <a:p>
                      <a:pPr algn="ctr"/>
                      <a:r>
                        <a:rPr kumimoji="1" lang="en-US" altLang="ja-JP" sz="1400" dirty="0" smtClean="0"/>
                        <a:t>RDBMS</a:t>
                      </a:r>
                      <a:endParaRPr kumimoji="1" lang="ja-JP" altLang="en-US" sz="1400" dirty="0"/>
                    </a:p>
                  </a:txBody>
                  <a:tcPr/>
                </a:tc>
                <a:tc>
                  <a:txBody>
                    <a:bodyPr/>
                    <a:lstStyle/>
                    <a:p>
                      <a:pPr algn="ctr"/>
                      <a:r>
                        <a:rPr kumimoji="1" lang="en-US" altLang="ja-JP" sz="1400" dirty="0" smtClean="0"/>
                        <a:t>KVS</a:t>
                      </a:r>
                      <a:endParaRPr kumimoji="1" lang="ja-JP" altLang="en-US" sz="1400" dirty="0"/>
                    </a:p>
                  </a:txBody>
                  <a:tcPr/>
                </a:tc>
              </a:tr>
              <a:tr h="332006">
                <a:tc>
                  <a:txBody>
                    <a:bodyPr/>
                    <a:lstStyle/>
                    <a:p>
                      <a:r>
                        <a:rPr kumimoji="1" lang="ja-JP" altLang="en-US" sz="1400" dirty="0" smtClean="0"/>
                        <a:t>データ形式</a:t>
                      </a:r>
                      <a:endParaRPr kumimoji="1" lang="ja-JP" altLang="en-US" sz="1400" dirty="0"/>
                    </a:p>
                  </a:txBody>
                  <a:tcPr/>
                </a:tc>
                <a:tc>
                  <a:txBody>
                    <a:bodyPr/>
                    <a:lstStyle/>
                    <a:p>
                      <a:pPr algn="ctr"/>
                      <a:r>
                        <a:rPr kumimoji="1" lang="ja-JP" altLang="en-US" sz="1400" dirty="0" smtClean="0"/>
                        <a:t>テーブル</a:t>
                      </a:r>
                      <a:endParaRPr kumimoji="1" lang="en-US" altLang="ja-JP" sz="1400" dirty="0" smtClean="0"/>
                    </a:p>
                    <a:p>
                      <a:pPr algn="ctr"/>
                      <a:r>
                        <a:rPr kumimoji="1" lang="en-US" altLang="ja-JP" sz="1400" dirty="0" smtClean="0"/>
                        <a:t>(</a:t>
                      </a:r>
                      <a:r>
                        <a:rPr kumimoji="1" lang="ja-JP" altLang="en-US" sz="1400" dirty="0" smtClean="0"/>
                        <a:t>複数のテーブルを結合可能</a:t>
                      </a:r>
                      <a:r>
                        <a:rPr kumimoji="1" lang="en-US" altLang="ja-JP" sz="1400" dirty="0" smtClean="0"/>
                        <a:t>)</a:t>
                      </a:r>
                      <a:endParaRPr kumimoji="1" lang="ja-JP" altLang="en-US" sz="1400" dirty="0"/>
                    </a:p>
                  </a:txBody>
                  <a:tcPr/>
                </a:tc>
                <a:tc>
                  <a:txBody>
                    <a:bodyPr/>
                    <a:lstStyle/>
                    <a:p>
                      <a:pPr algn="ctr"/>
                      <a:r>
                        <a:rPr kumimoji="1" lang="ja-JP" altLang="en-US" sz="1400" dirty="0" smtClean="0"/>
                        <a:t>キー＋バリュー（値）</a:t>
                      </a:r>
                      <a:endParaRPr kumimoji="1" lang="en-US" altLang="ja-JP" sz="1400" dirty="0" smtClean="0"/>
                    </a:p>
                  </a:txBody>
                  <a:tcPr/>
                </a:tc>
              </a:tr>
              <a:tr h="332006">
                <a:tc>
                  <a:txBody>
                    <a:bodyPr/>
                    <a:lstStyle/>
                    <a:p>
                      <a:r>
                        <a:rPr kumimoji="1" lang="ja-JP" altLang="en-US" sz="1400" dirty="0" smtClean="0"/>
                        <a:t>データ構造</a:t>
                      </a:r>
                      <a:endParaRPr kumimoji="1" lang="ja-JP" altLang="en-US" sz="1400" dirty="0"/>
                    </a:p>
                  </a:txBody>
                  <a:tcPr/>
                </a:tc>
                <a:tc>
                  <a:txBody>
                    <a:bodyPr/>
                    <a:lstStyle/>
                    <a:p>
                      <a:pPr algn="ctr"/>
                      <a:r>
                        <a:rPr kumimoji="1" lang="ja-JP" altLang="en-US" sz="1400" dirty="0" smtClean="0"/>
                        <a:t>構造化データ</a:t>
                      </a:r>
                      <a:endParaRPr kumimoji="1" lang="ja-JP" altLang="en-US" sz="1400" dirty="0"/>
                    </a:p>
                  </a:txBody>
                  <a:tcPr/>
                </a:tc>
                <a:tc>
                  <a:txBody>
                    <a:bodyPr/>
                    <a:lstStyle/>
                    <a:p>
                      <a:pPr algn="ctr"/>
                      <a:r>
                        <a:rPr kumimoji="1" lang="ja-JP" altLang="en-US" sz="1400" dirty="0" smtClean="0"/>
                        <a:t>構造化</a:t>
                      </a:r>
                      <a:r>
                        <a:rPr kumimoji="1" lang="en-US" altLang="ja-JP" sz="1400" dirty="0" smtClean="0"/>
                        <a:t>/</a:t>
                      </a:r>
                      <a:r>
                        <a:rPr kumimoji="1" lang="ja-JP" altLang="en-US" sz="1400" dirty="0" smtClean="0"/>
                        <a:t>非構造化データ</a:t>
                      </a:r>
                      <a:endParaRPr kumimoji="1" lang="en-US" altLang="ja-JP" sz="1400" dirty="0" smtClean="0"/>
                    </a:p>
                  </a:txBody>
                  <a:tcPr/>
                </a:tc>
              </a:tr>
              <a:tr h="332006">
                <a:tc>
                  <a:txBody>
                    <a:bodyPr/>
                    <a:lstStyle/>
                    <a:p>
                      <a:r>
                        <a:rPr kumimoji="1" lang="ja-JP" altLang="en-US" sz="1400" dirty="0" smtClean="0"/>
                        <a:t>処理</a:t>
                      </a:r>
                      <a:endParaRPr kumimoji="1" lang="ja-JP" altLang="en-US" sz="1400" dirty="0"/>
                    </a:p>
                  </a:txBody>
                  <a:tcPr/>
                </a:tc>
                <a:tc>
                  <a:txBody>
                    <a:bodyPr/>
                    <a:lstStyle/>
                    <a:p>
                      <a:pPr algn="ctr"/>
                      <a:r>
                        <a:rPr kumimoji="1" lang="ja-JP" altLang="en-US" sz="1400" dirty="0" smtClean="0"/>
                        <a:t>複雑な検索や集計が可能</a:t>
                      </a:r>
                      <a:endParaRPr kumimoji="1" lang="ja-JP" altLang="en-US" sz="1400" dirty="0"/>
                    </a:p>
                  </a:txBody>
                  <a:tcPr/>
                </a:tc>
                <a:tc>
                  <a:txBody>
                    <a:bodyPr/>
                    <a:lstStyle/>
                    <a:p>
                      <a:pPr algn="ctr"/>
                      <a:r>
                        <a:rPr kumimoji="1" lang="ja-JP" altLang="en-US" sz="1400" dirty="0" smtClean="0"/>
                        <a:t>シンプルな操作のみ</a:t>
                      </a:r>
                      <a:endParaRPr kumimoji="1" lang="en-US" altLang="ja-JP" sz="1400" dirty="0" smtClean="0"/>
                    </a:p>
                  </a:txBody>
                  <a:tcPr/>
                </a:tc>
              </a:tr>
              <a:tr h="332006">
                <a:tc>
                  <a:txBody>
                    <a:bodyPr/>
                    <a:lstStyle/>
                    <a:p>
                      <a:r>
                        <a:rPr kumimoji="1" lang="ja-JP" altLang="en-US" sz="1400" dirty="0" smtClean="0"/>
                        <a:t>データの整合性確保</a:t>
                      </a:r>
                      <a:endParaRPr kumimoji="1" lang="ja-JP" altLang="en-US" sz="1400" dirty="0"/>
                    </a:p>
                  </a:txBody>
                  <a:tcPr/>
                </a:tc>
                <a:tc>
                  <a:txBody>
                    <a:bodyPr/>
                    <a:lstStyle/>
                    <a:p>
                      <a:pPr algn="ctr"/>
                      <a:r>
                        <a:rPr kumimoji="1" lang="ja-JP" altLang="en-US" sz="1400" dirty="0" smtClean="0"/>
                        <a:t>◎ </a:t>
                      </a:r>
                      <a:r>
                        <a:rPr kumimoji="1" lang="en-US" altLang="ja-JP" sz="1400" dirty="0" smtClean="0"/>
                        <a:t>(ACID)</a:t>
                      </a:r>
                      <a:endParaRPr kumimoji="1" lang="ja-JP" altLang="en-US" sz="1400" dirty="0"/>
                    </a:p>
                  </a:txBody>
                  <a:tcPr/>
                </a:tc>
                <a:tc>
                  <a:txBody>
                    <a:bodyPr/>
                    <a:lstStyle/>
                    <a:p>
                      <a:pPr algn="ctr"/>
                      <a:r>
                        <a:rPr kumimoji="1" lang="ja-JP" altLang="en-US" sz="1400" dirty="0" smtClean="0"/>
                        <a:t>△ </a:t>
                      </a:r>
                      <a:r>
                        <a:rPr kumimoji="1" lang="en-US" altLang="ja-JP" sz="1400" dirty="0" smtClean="0"/>
                        <a:t>(BASE)</a:t>
                      </a:r>
                      <a:endParaRPr kumimoji="1" lang="ja-JP" altLang="en-US" sz="1400" dirty="0"/>
                    </a:p>
                  </a:txBody>
                  <a:tcPr/>
                </a:tc>
              </a:tr>
              <a:tr h="332006">
                <a:tc>
                  <a:txBody>
                    <a:bodyPr/>
                    <a:lstStyle/>
                    <a:p>
                      <a:r>
                        <a:rPr kumimoji="1" lang="ja-JP" altLang="en-US" sz="1400" dirty="0" smtClean="0"/>
                        <a:t>分散処理</a:t>
                      </a:r>
                      <a:endParaRPr kumimoji="1" lang="ja-JP" altLang="en-US" sz="1400" dirty="0"/>
                    </a:p>
                  </a:txBody>
                  <a:tcPr/>
                </a:tc>
                <a:tc>
                  <a:txBody>
                    <a:bodyPr/>
                    <a:lstStyle/>
                    <a:p>
                      <a:pPr algn="ctr"/>
                      <a:r>
                        <a:rPr kumimoji="1" lang="ja-JP" altLang="en-US" sz="1400" dirty="0" smtClean="0"/>
                        <a:t>△</a:t>
                      </a:r>
                      <a:endParaRPr kumimoji="1" lang="ja-JP" altLang="en-US" sz="1400" dirty="0"/>
                    </a:p>
                  </a:txBody>
                  <a:tcPr/>
                </a:tc>
                <a:tc>
                  <a:txBody>
                    <a:bodyPr/>
                    <a:lstStyle/>
                    <a:p>
                      <a:pPr algn="ctr"/>
                      <a:r>
                        <a:rPr kumimoji="1" lang="ja-JP" altLang="en-US" sz="1400" dirty="0" smtClean="0"/>
                        <a:t>◎</a:t>
                      </a:r>
                      <a:endParaRPr kumimoji="1" lang="ja-JP" altLang="en-US" sz="1400" dirty="0"/>
                    </a:p>
                  </a:txBody>
                  <a:tcPr/>
                </a:tc>
              </a:tr>
              <a:tr h="332006">
                <a:tc>
                  <a:txBody>
                    <a:bodyPr/>
                    <a:lstStyle/>
                    <a:p>
                      <a:r>
                        <a:rPr kumimoji="1" lang="ja-JP" altLang="en-US" sz="1400" dirty="0" smtClean="0"/>
                        <a:t>トランザクション処理</a:t>
                      </a:r>
                      <a:endParaRPr kumimoji="1" lang="ja-JP" altLang="en-US" sz="1400" dirty="0"/>
                    </a:p>
                  </a:txBody>
                  <a:tcPr/>
                </a:tc>
                <a:tc>
                  <a:txBody>
                    <a:bodyPr/>
                    <a:lstStyle/>
                    <a:p>
                      <a:pPr algn="ctr"/>
                      <a:r>
                        <a:rPr kumimoji="1" lang="ja-JP" altLang="en-US" sz="1400" dirty="0" smtClean="0"/>
                        <a:t>◎</a:t>
                      </a:r>
                      <a:endParaRPr kumimoji="1" lang="ja-JP" altLang="en-US" sz="1400" dirty="0"/>
                    </a:p>
                  </a:txBody>
                  <a:tcPr/>
                </a:tc>
                <a:tc>
                  <a:txBody>
                    <a:bodyPr/>
                    <a:lstStyle/>
                    <a:p>
                      <a:pPr algn="ctr"/>
                      <a:r>
                        <a:rPr kumimoji="1" lang="ja-JP" altLang="en-US" sz="1400" dirty="0" smtClean="0"/>
                        <a:t>△</a:t>
                      </a:r>
                      <a:endParaRPr kumimoji="1" lang="en-US" altLang="ja-JP" sz="1400" dirty="0" smtClean="0"/>
                    </a:p>
                  </a:txBody>
                  <a:tcPr/>
                </a:tc>
              </a:tr>
              <a:tr h="332006">
                <a:tc>
                  <a:txBody>
                    <a:bodyPr/>
                    <a:lstStyle/>
                    <a:p>
                      <a:r>
                        <a:rPr kumimoji="1" lang="en-US" altLang="ja-JP" sz="1400" dirty="0" smtClean="0"/>
                        <a:t>SQL</a:t>
                      </a:r>
                      <a:r>
                        <a:rPr kumimoji="1" lang="ja-JP" altLang="en-US" sz="1400" dirty="0" smtClean="0"/>
                        <a:t>サポート</a:t>
                      </a:r>
                      <a:endParaRPr kumimoji="1" lang="ja-JP" altLang="en-US" sz="1400" dirty="0"/>
                    </a:p>
                  </a:txBody>
                  <a:tcPr/>
                </a:tc>
                <a:tc>
                  <a:txBody>
                    <a:bodyPr/>
                    <a:lstStyle/>
                    <a:p>
                      <a:pPr algn="ctr"/>
                      <a:r>
                        <a:rPr kumimoji="1" lang="ja-JP" altLang="en-US" sz="1400" dirty="0" smtClean="0"/>
                        <a:t>◎</a:t>
                      </a:r>
                      <a:endParaRPr kumimoji="1" lang="ja-JP" altLang="en-US" sz="1400" dirty="0"/>
                    </a:p>
                  </a:txBody>
                  <a:tcPr/>
                </a:tc>
                <a:tc>
                  <a:txBody>
                    <a:bodyPr/>
                    <a:lstStyle/>
                    <a:p>
                      <a:pPr algn="ctr"/>
                      <a:r>
                        <a:rPr kumimoji="1" lang="en-US" altLang="ja-JP" sz="1400" dirty="0" smtClean="0"/>
                        <a:t>×</a:t>
                      </a:r>
                    </a:p>
                  </a:txBody>
                  <a:tcPr/>
                </a:tc>
              </a:tr>
            </a:tbl>
          </a:graphicData>
        </a:graphic>
      </p:graphicFrame>
      <p:sp>
        <p:nvSpPr>
          <p:cNvPr id="7" name="テキスト ボックス 6"/>
          <p:cNvSpPr txBox="1"/>
          <p:nvPr/>
        </p:nvSpPr>
        <p:spPr>
          <a:xfrm>
            <a:off x="1235460" y="3932728"/>
            <a:ext cx="3024336" cy="369332"/>
          </a:xfrm>
          <a:prstGeom prst="rect">
            <a:avLst/>
          </a:prstGeom>
          <a:noFill/>
        </p:spPr>
        <p:txBody>
          <a:bodyPr wrap="square" rtlCol="0">
            <a:spAutoFit/>
          </a:bodyPr>
          <a:lstStyle/>
          <a:p>
            <a:pPr algn="ctr"/>
            <a:r>
              <a:rPr kumimoji="1" lang="en-US" altLang="ja-JP" dirty="0" smtClean="0">
                <a:latin typeface="+mn-lt"/>
                <a:ea typeface="+mn-ea"/>
              </a:rPr>
              <a:t>RDBMS</a:t>
            </a:r>
            <a:endParaRPr kumimoji="1" lang="ja-JP" altLang="en-US" dirty="0" smtClean="0">
              <a:latin typeface="+mn-lt"/>
              <a:ea typeface="+mn-ea"/>
            </a:endParaRPr>
          </a:p>
        </p:txBody>
      </p:sp>
      <p:sp>
        <p:nvSpPr>
          <p:cNvPr id="24" name="テキスト ボックス 23"/>
          <p:cNvSpPr txBox="1"/>
          <p:nvPr/>
        </p:nvSpPr>
        <p:spPr>
          <a:xfrm>
            <a:off x="4742184" y="3932728"/>
            <a:ext cx="3024336" cy="369332"/>
          </a:xfrm>
          <a:prstGeom prst="rect">
            <a:avLst/>
          </a:prstGeom>
          <a:noFill/>
        </p:spPr>
        <p:txBody>
          <a:bodyPr wrap="square" rtlCol="0">
            <a:spAutoFit/>
          </a:bodyPr>
          <a:lstStyle/>
          <a:p>
            <a:pPr algn="ctr"/>
            <a:r>
              <a:rPr kumimoji="1" lang="en-US" altLang="ja-JP" dirty="0" smtClean="0">
                <a:latin typeface="+mn-lt"/>
                <a:ea typeface="+mn-ea"/>
              </a:rPr>
              <a:t>KVS</a:t>
            </a:r>
            <a:endParaRPr kumimoji="1" lang="ja-JP" altLang="en-US" dirty="0" smtClean="0">
              <a:latin typeface="+mn-lt"/>
              <a:ea typeface="+mn-ea"/>
            </a:endParaRPr>
          </a:p>
        </p:txBody>
      </p:sp>
    </p:spTree>
    <p:extLst>
      <p:ext uri="{BB962C8B-B14F-4D97-AF65-F5344CB8AC3E}">
        <p14:creationId xmlns:p14="http://schemas.microsoft.com/office/powerpoint/2010/main" val="4391338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par>
                                <p:cTn id="29" presetID="53" presetClass="entr" presetSubtype="16"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par>
                                <p:cTn id="34" presetID="53" presetClass="entr" presetSubtype="16"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par>
                                <p:cTn id="44" presetID="53" presetClass="entr" presetSubtype="16"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par>
                                <p:cTn id="54" presetID="53" presetClass="entr" presetSubtype="16"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par>
                                <p:cTn id="64" presetID="53" presetClass="entr" presetSubtype="16" fill="hold" nodeType="with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500" fill="hold"/>
                                        <p:tgtEl>
                                          <p:spTgt spid="17"/>
                                        </p:tgtEl>
                                        <p:attrNameLst>
                                          <p:attrName>ppt_w</p:attrName>
                                        </p:attrNameLst>
                                      </p:cBhvr>
                                      <p:tavLst>
                                        <p:tav tm="0">
                                          <p:val>
                                            <p:fltVal val="0"/>
                                          </p:val>
                                        </p:tav>
                                        <p:tav tm="100000">
                                          <p:val>
                                            <p:strVal val="#ppt_w"/>
                                          </p:val>
                                        </p:tav>
                                      </p:tavLst>
                                    </p:anim>
                                    <p:anim calcmode="lin" valueType="num">
                                      <p:cBhvr>
                                        <p:cTn id="67" dur="500" fill="hold"/>
                                        <p:tgtEl>
                                          <p:spTgt spid="17"/>
                                        </p:tgtEl>
                                        <p:attrNameLst>
                                          <p:attrName>ppt_h</p:attrName>
                                        </p:attrNameLst>
                                      </p:cBhvr>
                                      <p:tavLst>
                                        <p:tav tm="0">
                                          <p:val>
                                            <p:fltVal val="0"/>
                                          </p:val>
                                        </p:tav>
                                        <p:tav tm="100000">
                                          <p:val>
                                            <p:strVal val="#ppt_h"/>
                                          </p:val>
                                        </p:tav>
                                      </p:tavLst>
                                    </p:anim>
                                    <p:animEffect transition="in" filter="fade">
                                      <p:cBhvr>
                                        <p:cTn id="68" dur="500"/>
                                        <p:tgtEl>
                                          <p:spTgt spid="17"/>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500" fill="hold"/>
                                        <p:tgtEl>
                                          <p:spTgt spid="18"/>
                                        </p:tgtEl>
                                        <p:attrNameLst>
                                          <p:attrName>ppt_w</p:attrName>
                                        </p:attrNameLst>
                                      </p:cBhvr>
                                      <p:tavLst>
                                        <p:tav tm="0">
                                          <p:val>
                                            <p:fltVal val="0"/>
                                          </p:val>
                                        </p:tav>
                                        <p:tav tm="100000">
                                          <p:val>
                                            <p:strVal val="#ppt_w"/>
                                          </p:val>
                                        </p:tav>
                                      </p:tavLst>
                                    </p:anim>
                                    <p:anim calcmode="lin" valueType="num">
                                      <p:cBhvr>
                                        <p:cTn id="72" dur="500" fill="hold"/>
                                        <p:tgtEl>
                                          <p:spTgt spid="18"/>
                                        </p:tgtEl>
                                        <p:attrNameLst>
                                          <p:attrName>ppt_h</p:attrName>
                                        </p:attrNameLst>
                                      </p:cBhvr>
                                      <p:tavLst>
                                        <p:tav tm="0">
                                          <p:val>
                                            <p:fltVal val="0"/>
                                          </p:val>
                                        </p:tav>
                                        <p:tav tm="100000">
                                          <p:val>
                                            <p:strVal val="#ppt_h"/>
                                          </p:val>
                                        </p:tav>
                                      </p:tavLst>
                                    </p:anim>
                                    <p:animEffect transition="in" filter="fade">
                                      <p:cBhvr>
                                        <p:cTn id="73" dur="500"/>
                                        <p:tgtEl>
                                          <p:spTgt spid="18"/>
                                        </p:tgtEl>
                                      </p:cBhvr>
                                    </p:animEffect>
                                  </p:childTnLst>
                                </p:cTn>
                              </p:par>
                              <p:par>
                                <p:cTn id="74" presetID="53" presetClass="entr" presetSubtype="16" fill="hold" nodeType="with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p:cTn id="76" dur="500" fill="hold"/>
                                        <p:tgtEl>
                                          <p:spTgt spid="19"/>
                                        </p:tgtEl>
                                        <p:attrNameLst>
                                          <p:attrName>ppt_w</p:attrName>
                                        </p:attrNameLst>
                                      </p:cBhvr>
                                      <p:tavLst>
                                        <p:tav tm="0">
                                          <p:val>
                                            <p:fltVal val="0"/>
                                          </p:val>
                                        </p:tav>
                                        <p:tav tm="100000">
                                          <p:val>
                                            <p:strVal val="#ppt_w"/>
                                          </p:val>
                                        </p:tav>
                                      </p:tavLst>
                                    </p:anim>
                                    <p:anim calcmode="lin" valueType="num">
                                      <p:cBhvr>
                                        <p:cTn id="77" dur="500" fill="hold"/>
                                        <p:tgtEl>
                                          <p:spTgt spid="19"/>
                                        </p:tgtEl>
                                        <p:attrNameLst>
                                          <p:attrName>ppt_h</p:attrName>
                                        </p:attrNameLst>
                                      </p:cBhvr>
                                      <p:tavLst>
                                        <p:tav tm="0">
                                          <p:val>
                                            <p:fltVal val="0"/>
                                          </p:val>
                                        </p:tav>
                                        <p:tav tm="100000">
                                          <p:val>
                                            <p:strVal val="#ppt_h"/>
                                          </p:val>
                                        </p:tav>
                                      </p:tavLst>
                                    </p:anim>
                                    <p:animEffect transition="in" filter="fade">
                                      <p:cBhvr>
                                        <p:cTn id="78" dur="500"/>
                                        <p:tgtEl>
                                          <p:spTgt spid="19"/>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par>
                                <p:cTn id="84" presetID="53" presetClass="entr" presetSubtype="16" fill="hold"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p:cTn id="91" dur="500" fill="hold"/>
                                        <p:tgtEl>
                                          <p:spTgt spid="22"/>
                                        </p:tgtEl>
                                        <p:attrNameLst>
                                          <p:attrName>ppt_w</p:attrName>
                                        </p:attrNameLst>
                                      </p:cBhvr>
                                      <p:tavLst>
                                        <p:tav tm="0">
                                          <p:val>
                                            <p:fltVal val="0"/>
                                          </p:val>
                                        </p:tav>
                                        <p:tav tm="100000">
                                          <p:val>
                                            <p:strVal val="#ppt_w"/>
                                          </p:val>
                                        </p:tav>
                                      </p:tavLst>
                                    </p:anim>
                                    <p:anim calcmode="lin" valueType="num">
                                      <p:cBhvr>
                                        <p:cTn id="92" dur="500" fill="hold"/>
                                        <p:tgtEl>
                                          <p:spTgt spid="22"/>
                                        </p:tgtEl>
                                        <p:attrNameLst>
                                          <p:attrName>ppt_h</p:attrName>
                                        </p:attrNameLst>
                                      </p:cBhvr>
                                      <p:tavLst>
                                        <p:tav tm="0">
                                          <p:val>
                                            <p:fltVal val="0"/>
                                          </p:val>
                                        </p:tav>
                                        <p:tav tm="100000">
                                          <p:val>
                                            <p:strVal val="#ppt_h"/>
                                          </p:val>
                                        </p:tav>
                                      </p:tavLst>
                                    </p:anim>
                                    <p:animEffect transition="in" filter="fade">
                                      <p:cBhvr>
                                        <p:cTn id="93" dur="500"/>
                                        <p:tgtEl>
                                          <p:spTgt spid="22"/>
                                        </p:tgtEl>
                                      </p:cBhvr>
                                    </p:animEffect>
                                  </p:childTnLst>
                                </p:cTn>
                              </p:par>
                              <p:par>
                                <p:cTn id="94" presetID="53" presetClass="entr" presetSubtype="16"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p:cTn id="101" dur="500" fill="hold"/>
                                        <p:tgtEl>
                                          <p:spTgt spid="7"/>
                                        </p:tgtEl>
                                        <p:attrNameLst>
                                          <p:attrName>ppt_w</p:attrName>
                                        </p:attrNameLst>
                                      </p:cBhvr>
                                      <p:tavLst>
                                        <p:tav tm="0">
                                          <p:val>
                                            <p:fltVal val="0"/>
                                          </p:val>
                                        </p:tav>
                                        <p:tav tm="100000">
                                          <p:val>
                                            <p:strVal val="#ppt_w"/>
                                          </p:val>
                                        </p:tav>
                                      </p:tavLst>
                                    </p:anim>
                                    <p:anim calcmode="lin" valueType="num">
                                      <p:cBhvr>
                                        <p:cTn id="102" dur="500" fill="hold"/>
                                        <p:tgtEl>
                                          <p:spTgt spid="7"/>
                                        </p:tgtEl>
                                        <p:attrNameLst>
                                          <p:attrName>ppt_h</p:attrName>
                                        </p:attrNameLst>
                                      </p:cBhvr>
                                      <p:tavLst>
                                        <p:tav tm="0">
                                          <p:val>
                                            <p:fltVal val="0"/>
                                          </p:val>
                                        </p:tav>
                                        <p:tav tm="100000">
                                          <p:val>
                                            <p:strVal val="#ppt_h"/>
                                          </p:val>
                                        </p:tav>
                                      </p:tavLst>
                                    </p:anim>
                                    <p:animEffect transition="in" filter="fade">
                                      <p:cBhvr>
                                        <p:cTn id="103" dur="500"/>
                                        <p:tgtEl>
                                          <p:spTgt spid="7"/>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24"/>
                                        </p:tgtEl>
                                        <p:attrNameLst>
                                          <p:attrName>style.visibility</p:attrName>
                                        </p:attrNameLst>
                                      </p:cBhvr>
                                      <p:to>
                                        <p:strVal val="visible"/>
                                      </p:to>
                                    </p:set>
                                    <p:anim calcmode="lin" valueType="num">
                                      <p:cBhvr>
                                        <p:cTn id="106" dur="500" fill="hold"/>
                                        <p:tgtEl>
                                          <p:spTgt spid="24"/>
                                        </p:tgtEl>
                                        <p:attrNameLst>
                                          <p:attrName>ppt_w</p:attrName>
                                        </p:attrNameLst>
                                      </p:cBhvr>
                                      <p:tavLst>
                                        <p:tav tm="0">
                                          <p:val>
                                            <p:fltVal val="0"/>
                                          </p:val>
                                        </p:tav>
                                        <p:tav tm="100000">
                                          <p:val>
                                            <p:strVal val="#ppt_w"/>
                                          </p:val>
                                        </p:tav>
                                      </p:tavLst>
                                    </p:anim>
                                    <p:anim calcmode="lin" valueType="num">
                                      <p:cBhvr>
                                        <p:cTn id="107" dur="500" fill="hold"/>
                                        <p:tgtEl>
                                          <p:spTgt spid="24"/>
                                        </p:tgtEl>
                                        <p:attrNameLst>
                                          <p:attrName>ppt_h</p:attrName>
                                        </p:attrNameLst>
                                      </p:cBhvr>
                                      <p:tavLst>
                                        <p:tav tm="0">
                                          <p:val>
                                            <p:fltVal val="0"/>
                                          </p:val>
                                        </p:tav>
                                        <p:tav tm="100000">
                                          <p:val>
                                            <p:strVal val="#ppt_h"/>
                                          </p:val>
                                        </p:tav>
                                      </p:tavLst>
                                    </p:anim>
                                    <p:animEffect transition="in" filter="fade">
                                      <p:cBhvr>
                                        <p:cTn id="10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4" grpId="0" animBg="1"/>
      <p:bldP spid="16" grpId="0" animBg="1"/>
      <p:bldP spid="18" grpId="0" animBg="1"/>
      <p:bldP spid="20" grpId="0" animBg="1"/>
      <p:bldP spid="22" grpId="0" animBg="1"/>
      <p:bldP spid="7"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グループ化 38"/>
          <p:cNvGrpSpPr/>
          <p:nvPr/>
        </p:nvGrpSpPr>
        <p:grpSpPr>
          <a:xfrm>
            <a:off x="1738875" y="2322856"/>
            <a:ext cx="1697765" cy="1178152"/>
            <a:chOff x="1738875" y="2322856"/>
            <a:chExt cx="1697765" cy="1178152"/>
          </a:xfrm>
        </p:grpSpPr>
        <p:sp>
          <p:nvSpPr>
            <p:cNvPr id="28" name="正方形/長方形 27"/>
            <p:cNvSpPr/>
            <p:nvPr/>
          </p:nvSpPr>
          <p:spPr bwMode="auto">
            <a:xfrm>
              <a:off x="2212505" y="2475256"/>
              <a:ext cx="1224135" cy="288032"/>
            </a:xfrm>
            <a:prstGeom prst="rect">
              <a:avLst/>
            </a:prstGeom>
            <a:solidFill>
              <a:schemeClr val="bg1"/>
            </a:solid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lumMod val="50000"/>
                    </a:schemeClr>
                  </a:solidFill>
                  <a:effectLst/>
                  <a:latin typeface="+mn-lt"/>
                  <a:ea typeface="+mn-ea"/>
                </a:rPr>
                <a:t>Contents1</a:t>
              </a:r>
              <a:endParaRPr kumimoji="0" lang="ja-JP" altLang="en-US" sz="1400" b="0" i="0" u="none" strike="noStrike" cap="none" normalizeH="0" dirty="0" smtClean="0">
                <a:ln>
                  <a:noFill/>
                </a:ln>
                <a:solidFill>
                  <a:schemeClr val="bg1">
                    <a:lumMod val="50000"/>
                  </a:schemeClr>
                </a:solidFill>
                <a:effectLst/>
                <a:latin typeface="+mn-lt"/>
                <a:ea typeface="+mn-ea"/>
              </a:endParaRPr>
            </a:p>
          </p:txBody>
        </p:sp>
        <p:sp>
          <p:nvSpPr>
            <p:cNvPr id="29" name="正方形/長方形 28"/>
            <p:cNvSpPr/>
            <p:nvPr/>
          </p:nvSpPr>
          <p:spPr bwMode="auto">
            <a:xfrm>
              <a:off x="2212505" y="2771672"/>
              <a:ext cx="1224135" cy="288032"/>
            </a:xfrm>
            <a:prstGeom prst="rect">
              <a:avLst/>
            </a:prstGeom>
            <a:solidFill>
              <a:schemeClr val="bg1"/>
            </a:solid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lumMod val="50000"/>
                    </a:schemeClr>
                  </a:solidFill>
                  <a:effectLst/>
                  <a:latin typeface="+mn-lt"/>
                  <a:ea typeface="+mn-ea"/>
                </a:rPr>
                <a:t>Contents2</a:t>
              </a:r>
              <a:endParaRPr kumimoji="0" lang="ja-JP" altLang="en-US" sz="1400" b="0" i="0" u="none" strike="noStrike" cap="none" normalizeH="0" dirty="0" smtClean="0">
                <a:ln>
                  <a:noFill/>
                </a:ln>
                <a:solidFill>
                  <a:schemeClr val="bg1">
                    <a:lumMod val="50000"/>
                  </a:schemeClr>
                </a:solidFill>
                <a:effectLst/>
                <a:latin typeface="+mn-lt"/>
                <a:ea typeface="+mn-ea"/>
              </a:endParaRPr>
            </a:p>
          </p:txBody>
        </p:sp>
        <p:sp>
          <p:nvSpPr>
            <p:cNvPr id="30" name="正方形/長方形 29"/>
            <p:cNvSpPr/>
            <p:nvPr/>
          </p:nvSpPr>
          <p:spPr bwMode="auto">
            <a:xfrm>
              <a:off x="2212505" y="3062300"/>
              <a:ext cx="1224135" cy="288032"/>
            </a:xfrm>
            <a:prstGeom prst="rect">
              <a:avLst/>
            </a:prstGeom>
            <a:solidFill>
              <a:schemeClr val="bg1"/>
            </a:solid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lumMod val="50000"/>
                    </a:schemeClr>
                  </a:solidFill>
                  <a:effectLst/>
                  <a:latin typeface="+mn-lt"/>
                  <a:ea typeface="+mn-ea"/>
                </a:rPr>
                <a:t>Contents3</a:t>
              </a:r>
              <a:endParaRPr kumimoji="0" lang="ja-JP" altLang="en-US" sz="1400" b="0" i="0" u="none" strike="noStrike" cap="none" normalizeH="0" dirty="0" smtClean="0">
                <a:ln>
                  <a:noFill/>
                </a:ln>
                <a:solidFill>
                  <a:schemeClr val="bg1">
                    <a:lumMod val="50000"/>
                  </a:schemeClr>
                </a:solidFill>
                <a:effectLst/>
                <a:latin typeface="+mn-lt"/>
                <a:ea typeface="+mn-ea"/>
              </a:endParaRPr>
            </a:p>
          </p:txBody>
        </p:sp>
        <p:sp>
          <p:nvSpPr>
            <p:cNvPr id="22" name="正方形/長方形 21"/>
            <p:cNvSpPr/>
            <p:nvPr/>
          </p:nvSpPr>
          <p:spPr bwMode="auto">
            <a:xfrm>
              <a:off x="2060105" y="2322856"/>
              <a:ext cx="1224135" cy="288032"/>
            </a:xfrm>
            <a:prstGeom prst="rect">
              <a:avLst/>
            </a:prstGeom>
            <a:solidFill>
              <a:schemeClr val="bg1"/>
            </a:solid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lumMod val="50000"/>
                    </a:schemeClr>
                  </a:solidFill>
                  <a:effectLst/>
                  <a:latin typeface="+mn-lt"/>
                  <a:ea typeface="+mn-ea"/>
                </a:rPr>
                <a:t>Contents1</a:t>
              </a:r>
              <a:endParaRPr kumimoji="0" lang="ja-JP" altLang="en-US" sz="1400" b="0" i="0" u="none" strike="noStrike" cap="none" normalizeH="0" dirty="0" smtClean="0">
                <a:ln>
                  <a:noFill/>
                </a:ln>
                <a:solidFill>
                  <a:schemeClr val="bg1">
                    <a:lumMod val="50000"/>
                  </a:schemeClr>
                </a:solidFill>
                <a:effectLst/>
                <a:latin typeface="+mn-lt"/>
                <a:ea typeface="+mn-ea"/>
              </a:endParaRPr>
            </a:p>
          </p:txBody>
        </p:sp>
        <p:sp>
          <p:nvSpPr>
            <p:cNvPr id="23" name="正方形/長方形 22"/>
            <p:cNvSpPr/>
            <p:nvPr/>
          </p:nvSpPr>
          <p:spPr bwMode="auto">
            <a:xfrm>
              <a:off x="2060105" y="2619272"/>
              <a:ext cx="1224135" cy="288032"/>
            </a:xfrm>
            <a:prstGeom prst="rect">
              <a:avLst/>
            </a:prstGeom>
            <a:solidFill>
              <a:schemeClr val="bg1"/>
            </a:solid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lumMod val="50000"/>
                    </a:schemeClr>
                  </a:solidFill>
                  <a:effectLst/>
                  <a:latin typeface="+mn-lt"/>
                  <a:ea typeface="+mn-ea"/>
                </a:rPr>
                <a:t>Contents2</a:t>
              </a:r>
              <a:endParaRPr kumimoji="0" lang="ja-JP" altLang="en-US" sz="1400" b="0" i="0" u="none" strike="noStrike" cap="none" normalizeH="0" dirty="0" smtClean="0">
                <a:ln>
                  <a:noFill/>
                </a:ln>
                <a:solidFill>
                  <a:schemeClr val="bg1">
                    <a:lumMod val="50000"/>
                  </a:schemeClr>
                </a:solidFill>
                <a:effectLst/>
                <a:latin typeface="+mn-lt"/>
                <a:ea typeface="+mn-ea"/>
              </a:endParaRPr>
            </a:p>
          </p:txBody>
        </p:sp>
        <p:sp>
          <p:nvSpPr>
            <p:cNvPr id="24" name="正方形/長方形 23"/>
            <p:cNvSpPr/>
            <p:nvPr/>
          </p:nvSpPr>
          <p:spPr bwMode="auto">
            <a:xfrm>
              <a:off x="2060105" y="2909900"/>
              <a:ext cx="1224135" cy="288032"/>
            </a:xfrm>
            <a:prstGeom prst="rect">
              <a:avLst/>
            </a:prstGeom>
            <a:solidFill>
              <a:schemeClr val="bg1"/>
            </a:solidFill>
            <a:ln w="3810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lumMod val="50000"/>
                    </a:schemeClr>
                  </a:solidFill>
                  <a:effectLst/>
                  <a:latin typeface="+mn-lt"/>
                  <a:ea typeface="+mn-ea"/>
                </a:rPr>
                <a:t>Contents3</a:t>
              </a:r>
              <a:endParaRPr kumimoji="0" lang="ja-JP" altLang="en-US" sz="1400" b="0" i="0" u="none" strike="noStrike" cap="none" normalizeH="0" dirty="0" smtClean="0">
                <a:ln>
                  <a:noFill/>
                </a:ln>
                <a:solidFill>
                  <a:schemeClr val="bg1">
                    <a:lumMod val="50000"/>
                  </a:schemeClr>
                </a:solidFill>
                <a:effectLst/>
                <a:latin typeface="+mn-lt"/>
                <a:ea typeface="+mn-ea"/>
              </a:endParaRPr>
            </a:p>
          </p:txBody>
        </p:sp>
        <p:cxnSp>
          <p:nvCxnSpPr>
            <p:cNvPr id="6" name="直線矢印コネクタ 5"/>
            <p:cNvCxnSpPr/>
            <p:nvPr/>
          </p:nvCxnSpPr>
          <p:spPr bwMode="auto">
            <a:xfrm>
              <a:off x="1738875" y="3157736"/>
              <a:ext cx="337660" cy="343272"/>
            </a:xfrm>
            <a:prstGeom prst="straightConnector1">
              <a:avLst/>
            </a:prstGeom>
            <a:solidFill>
              <a:schemeClr val="bg1"/>
            </a:solidFill>
            <a:ln w="38100" cap="flat" cmpd="sng" algn="ctr">
              <a:solidFill>
                <a:schemeClr val="bg1">
                  <a:lumMod val="50000"/>
                </a:schemeClr>
              </a:solidFill>
              <a:prstDash val="solid"/>
              <a:round/>
              <a:headEnd type="none" w="med" len="med"/>
              <a:tailEnd type="arrow"/>
            </a:ln>
            <a:effectLst/>
          </p:spPr>
        </p:cxnSp>
      </p:grpSp>
      <p:sp>
        <p:nvSpPr>
          <p:cNvPr id="2" name="タイトル 1"/>
          <p:cNvSpPr>
            <a:spLocks noGrp="1"/>
          </p:cNvSpPr>
          <p:nvPr>
            <p:ph type="title"/>
          </p:nvPr>
        </p:nvSpPr>
        <p:spPr/>
        <p:txBody>
          <a:bodyPr/>
          <a:lstStyle/>
          <a:p>
            <a:r>
              <a:rPr kumimoji="1" lang="en-US" altLang="ja-JP" dirty="0" smtClean="0"/>
              <a:t>Google</a:t>
            </a:r>
            <a:r>
              <a:rPr lang="ja-JP" altLang="en-US" dirty="0"/>
              <a:t> </a:t>
            </a:r>
            <a:r>
              <a:rPr kumimoji="1" lang="en-US" altLang="ja-JP" dirty="0" err="1" smtClean="0"/>
              <a:t>BigTable</a:t>
            </a:r>
            <a:endParaRPr kumimoji="1" lang="ja-JP" altLang="en-US" dirty="0"/>
          </a:p>
        </p:txBody>
      </p:sp>
      <p:sp>
        <p:nvSpPr>
          <p:cNvPr id="33" name="正方形/長方形 32"/>
          <p:cNvSpPr/>
          <p:nvPr/>
        </p:nvSpPr>
        <p:spPr bwMode="auto">
          <a:xfrm>
            <a:off x="6156175" y="1252736"/>
            <a:ext cx="2738363" cy="15666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数</a:t>
            </a:r>
            <a:r>
              <a:rPr kumimoji="0" lang="ja-JP" altLang="en-US" sz="2000" dirty="0">
                <a:solidFill>
                  <a:schemeClr val="bg1"/>
                </a:solidFill>
                <a:latin typeface="+mn-lt"/>
                <a:ea typeface="+mn-ea"/>
              </a:rPr>
              <a:t>千</a:t>
            </a:r>
            <a:r>
              <a:rPr kumimoji="0" lang="ja-JP" altLang="en-US" sz="2000" b="0" i="0" u="none" strike="noStrike" cap="none" normalizeH="0" dirty="0" smtClean="0">
                <a:ln>
                  <a:noFill/>
                </a:ln>
                <a:solidFill>
                  <a:schemeClr val="bg1"/>
                </a:solidFill>
                <a:effectLst/>
                <a:latin typeface="+mn-lt"/>
                <a:ea typeface="+mn-ea"/>
              </a:rPr>
              <a:t>台～数万大規模の分散処理が可能</a:t>
            </a:r>
          </a:p>
        </p:txBody>
      </p:sp>
      <p:sp>
        <p:nvSpPr>
          <p:cNvPr id="34" name="正方形/長方形 33"/>
          <p:cNvSpPr/>
          <p:nvPr/>
        </p:nvSpPr>
        <p:spPr bwMode="auto">
          <a:xfrm>
            <a:off x="290670" y="3712468"/>
            <a:ext cx="2546123" cy="1444723"/>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機能はミニマム</a:t>
            </a:r>
            <a:endParaRPr kumimoji="0" lang="en-US" altLang="ja-JP" b="0" i="0" u="none" strike="noStrike" cap="none" normalizeH="0" dirty="0" smtClean="0">
              <a:ln>
                <a:noFill/>
              </a:ln>
              <a:solidFill>
                <a:schemeClr val="bg1"/>
              </a:solidFill>
              <a:effectLst/>
              <a:latin typeface="+mn-lt"/>
              <a:ea typeface="+mn-ea"/>
            </a:endParaRPr>
          </a:p>
        </p:txBody>
      </p:sp>
      <p:sp>
        <p:nvSpPr>
          <p:cNvPr id="35" name="正方形/長方形 34"/>
          <p:cNvSpPr/>
          <p:nvPr/>
        </p:nvSpPr>
        <p:spPr bwMode="auto">
          <a:xfrm>
            <a:off x="6156175" y="4616067"/>
            <a:ext cx="2738363" cy="15666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サーバーの冗長化による高い可用性</a:t>
            </a:r>
            <a:endParaRPr kumimoji="0" lang="en-US" altLang="ja-JP" sz="20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dirty="0" smtClean="0">
                <a:solidFill>
                  <a:schemeClr val="bg1"/>
                </a:solidFill>
                <a:latin typeface="+mn-lt"/>
                <a:ea typeface="+mn-ea"/>
              </a:rPr>
              <a:t>(</a:t>
            </a:r>
            <a:r>
              <a:rPr kumimoji="0" lang="ja-JP" altLang="en-US" sz="1400" dirty="0" smtClean="0">
                <a:solidFill>
                  <a:schemeClr val="bg1"/>
                </a:solidFill>
                <a:latin typeface="+mn-lt"/>
                <a:ea typeface="+mn-ea"/>
              </a:rPr>
              <a:t>同時に</a:t>
            </a:r>
            <a:r>
              <a:rPr kumimoji="0" lang="en-US" altLang="ja-JP" sz="1400" dirty="0" smtClean="0">
                <a:solidFill>
                  <a:schemeClr val="bg1"/>
                </a:solidFill>
                <a:latin typeface="+mn-lt"/>
                <a:ea typeface="+mn-ea"/>
              </a:rPr>
              <a:t>3</a:t>
            </a:r>
            <a:r>
              <a:rPr kumimoji="0" lang="ja-JP" altLang="en-US" sz="1400" dirty="0" smtClean="0">
                <a:solidFill>
                  <a:schemeClr val="bg1"/>
                </a:solidFill>
                <a:latin typeface="+mn-lt"/>
                <a:ea typeface="+mn-ea"/>
              </a:rPr>
              <a:t>台以上のサーバーにデータを保持</a:t>
            </a:r>
            <a:r>
              <a:rPr kumimoji="0" lang="en-US" altLang="ja-JP" sz="1400" dirty="0" smtClean="0">
                <a:solidFill>
                  <a:schemeClr val="bg1"/>
                </a:solidFill>
                <a:latin typeface="+mn-lt"/>
                <a:ea typeface="+mn-ea"/>
              </a:rPr>
              <a:t>)</a:t>
            </a:r>
            <a:endParaRPr kumimoji="0" lang="ja-JP" altLang="en-US" sz="1400" b="0" i="0" u="none" strike="noStrike" cap="none" normalizeH="0" dirty="0" smtClean="0">
              <a:ln>
                <a:noFill/>
              </a:ln>
              <a:solidFill>
                <a:schemeClr val="bg1"/>
              </a:solidFill>
              <a:effectLst/>
              <a:latin typeface="+mn-lt"/>
              <a:ea typeface="+mn-ea"/>
            </a:endParaRPr>
          </a:p>
        </p:txBody>
      </p:sp>
      <p:sp>
        <p:nvSpPr>
          <p:cNvPr id="36" name="正方形/長方形 35"/>
          <p:cNvSpPr/>
          <p:nvPr/>
        </p:nvSpPr>
        <p:spPr bwMode="auto">
          <a:xfrm>
            <a:off x="6160955" y="2929136"/>
            <a:ext cx="2738363" cy="156666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smtClean="0">
                <a:solidFill>
                  <a:schemeClr val="bg1"/>
                </a:solidFill>
                <a:latin typeface="+mn-lt"/>
                <a:ea typeface="+mn-ea"/>
              </a:rPr>
              <a:t>無制限のスケーラビリティ</a:t>
            </a:r>
            <a:endParaRPr kumimoji="0" lang="en-US" altLang="ja-JP" sz="2000" dirty="0" smtClean="0">
              <a:solidFill>
                <a:schemeClr val="bg1"/>
              </a:solidFill>
              <a:latin typeface="+mn-lt"/>
              <a:ea typeface="+mn-ea"/>
            </a:endParaRPr>
          </a:p>
          <a:p>
            <a:pPr algn="ctr">
              <a:spcBef>
                <a:spcPct val="20000"/>
              </a:spcBef>
            </a:pPr>
            <a:r>
              <a:rPr kumimoji="0" lang="en-US" altLang="ja-JP" sz="1400" dirty="0" smtClean="0">
                <a:solidFill>
                  <a:schemeClr val="bg1"/>
                </a:solidFill>
                <a:latin typeface="+mn-lt"/>
                <a:ea typeface="+mn-ea"/>
              </a:rPr>
              <a:t>(</a:t>
            </a:r>
            <a:r>
              <a:rPr kumimoji="0" lang="ja-JP" altLang="en-US" sz="1400" dirty="0">
                <a:solidFill>
                  <a:schemeClr val="bg1"/>
                </a:solidFill>
                <a:latin typeface="+mn-lt"/>
                <a:ea typeface="+mn-ea"/>
              </a:rPr>
              <a:t>データが増えてもレスポンスが遅く</a:t>
            </a:r>
            <a:r>
              <a:rPr kumimoji="0" lang="ja-JP" altLang="en-US" sz="1400" dirty="0" smtClean="0">
                <a:solidFill>
                  <a:schemeClr val="bg1"/>
                </a:solidFill>
                <a:latin typeface="+mn-lt"/>
                <a:ea typeface="+mn-ea"/>
              </a:rPr>
              <a:t>ならない</a:t>
            </a:r>
            <a:r>
              <a:rPr kumimoji="0" lang="en-US" altLang="ja-JP" sz="1400" dirty="0" smtClean="0">
                <a:solidFill>
                  <a:schemeClr val="bg1"/>
                </a:solidFill>
                <a:latin typeface="+mn-lt"/>
                <a:ea typeface="+mn-ea"/>
              </a:rPr>
              <a:t>)</a:t>
            </a:r>
            <a:endParaRPr kumimoji="0" lang="ja-JP" altLang="en-US" sz="1400" b="0" i="0" u="none" strike="noStrike" cap="none" normalizeH="0" dirty="0" smtClean="0">
              <a:ln>
                <a:noFill/>
              </a:ln>
              <a:solidFill>
                <a:schemeClr val="bg1"/>
              </a:solidFill>
              <a:effectLst/>
              <a:latin typeface="+mn-lt"/>
              <a:ea typeface="+mn-ea"/>
            </a:endParaRPr>
          </a:p>
        </p:txBody>
      </p:sp>
      <p:grpSp>
        <p:nvGrpSpPr>
          <p:cNvPr id="31" name="グループ化 30"/>
          <p:cNvGrpSpPr/>
          <p:nvPr/>
        </p:nvGrpSpPr>
        <p:grpSpPr>
          <a:xfrm>
            <a:off x="1907704" y="1883324"/>
            <a:ext cx="3672406" cy="1164804"/>
            <a:chOff x="1907704" y="1483088"/>
            <a:chExt cx="3672406" cy="1164804"/>
          </a:xfrm>
        </p:grpSpPr>
        <p:sp>
          <p:nvSpPr>
            <p:cNvPr id="9" name="正方形/長方形 8"/>
            <p:cNvSpPr/>
            <p:nvPr/>
          </p:nvSpPr>
          <p:spPr bwMode="auto">
            <a:xfrm>
              <a:off x="1907704" y="1483088"/>
              <a:ext cx="3672406" cy="288032"/>
            </a:xfrm>
            <a:prstGeom prst="rect">
              <a:avLst/>
            </a:prstGeom>
            <a:solidFill>
              <a:schemeClr val="accent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dirty="0" smtClean="0">
                  <a:ln>
                    <a:noFill/>
                  </a:ln>
                  <a:solidFill>
                    <a:schemeClr val="bg1"/>
                  </a:solidFill>
                  <a:effectLst/>
                  <a:latin typeface="+mn-lt"/>
                  <a:ea typeface="+mn-ea"/>
                </a:rPr>
                <a:t>Value</a:t>
              </a:r>
              <a:endParaRPr kumimoji="0" lang="ja-JP" altLang="en-US" b="0" i="0" u="none" strike="noStrike" cap="none" normalizeH="0" dirty="0" smtClean="0">
                <a:ln>
                  <a:noFill/>
                </a:ln>
                <a:solidFill>
                  <a:schemeClr val="bg1"/>
                </a:solidFill>
                <a:effectLst/>
                <a:latin typeface="+mn-lt"/>
                <a:ea typeface="+mn-ea"/>
              </a:endParaRPr>
            </a:p>
          </p:txBody>
        </p:sp>
        <p:sp>
          <p:nvSpPr>
            <p:cNvPr id="11" name="正方形/長方形 10"/>
            <p:cNvSpPr/>
            <p:nvPr/>
          </p:nvSpPr>
          <p:spPr bwMode="auto">
            <a:xfrm>
              <a:off x="1907705" y="1770220"/>
              <a:ext cx="1224135" cy="288032"/>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accent1"/>
                  </a:solidFill>
                  <a:effectLst/>
                  <a:latin typeface="+mn-lt"/>
                  <a:ea typeface="+mn-ea"/>
                </a:rPr>
                <a:t>Contents1</a:t>
              </a:r>
              <a:endParaRPr kumimoji="0" lang="ja-JP" altLang="en-US" sz="1400" b="0" i="0" u="none" strike="noStrike" cap="none" normalizeH="0" dirty="0" smtClean="0">
                <a:ln>
                  <a:noFill/>
                </a:ln>
                <a:solidFill>
                  <a:schemeClr val="accent1"/>
                </a:solidFill>
                <a:effectLst/>
                <a:latin typeface="+mn-lt"/>
                <a:ea typeface="+mn-ea"/>
              </a:endParaRPr>
            </a:p>
          </p:txBody>
        </p:sp>
        <p:sp>
          <p:nvSpPr>
            <p:cNvPr id="12" name="正方形/長方形 11"/>
            <p:cNvSpPr/>
            <p:nvPr/>
          </p:nvSpPr>
          <p:spPr bwMode="auto">
            <a:xfrm>
              <a:off x="3131840" y="1772816"/>
              <a:ext cx="1224135" cy="288032"/>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accent1"/>
                  </a:solidFill>
                  <a:effectLst/>
                  <a:latin typeface="+mn-lt"/>
                  <a:ea typeface="+mn-ea"/>
                </a:rPr>
                <a:t>Anchor1A</a:t>
              </a:r>
              <a:endParaRPr kumimoji="0" lang="ja-JP" altLang="en-US" sz="1400" b="0" i="0" u="none" strike="noStrike" cap="none" normalizeH="0" dirty="0" smtClean="0">
                <a:ln>
                  <a:noFill/>
                </a:ln>
                <a:solidFill>
                  <a:schemeClr val="accent1"/>
                </a:solidFill>
                <a:effectLst/>
                <a:latin typeface="+mn-lt"/>
                <a:ea typeface="+mn-ea"/>
              </a:endParaRPr>
            </a:p>
          </p:txBody>
        </p:sp>
        <p:sp>
          <p:nvSpPr>
            <p:cNvPr id="13" name="正方形/長方形 12"/>
            <p:cNvSpPr/>
            <p:nvPr/>
          </p:nvSpPr>
          <p:spPr bwMode="auto">
            <a:xfrm>
              <a:off x="4355975" y="1771120"/>
              <a:ext cx="1224135" cy="288032"/>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accent1"/>
                  </a:solidFill>
                  <a:effectLst/>
                  <a:latin typeface="+mn-lt"/>
                  <a:ea typeface="+mn-ea"/>
                </a:rPr>
                <a:t>Anchor1B</a:t>
              </a:r>
              <a:endParaRPr kumimoji="0" lang="ja-JP" altLang="en-US" sz="1400" b="0" i="0" u="none" strike="noStrike" cap="none" normalizeH="0" dirty="0" smtClean="0">
                <a:ln>
                  <a:noFill/>
                </a:ln>
                <a:solidFill>
                  <a:schemeClr val="accent1"/>
                </a:solidFill>
                <a:effectLst/>
                <a:latin typeface="+mn-lt"/>
                <a:ea typeface="+mn-ea"/>
              </a:endParaRPr>
            </a:p>
          </p:txBody>
        </p:sp>
        <p:sp>
          <p:nvSpPr>
            <p:cNvPr id="14" name="正方形/長方形 13"/>
            <p:cNvSpPr/>
            <p:nvPr/>
          </p:nvSpPr>
          <p:spPr bwMode="auto">
            <a:xfrm>
              <a:off x="1907705" y="2066636"/>
              <a:ext cx="1224135" cy="288032"/>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accent1"/>
                  </a:solidFill>
                  <a:effectLst/>
                  <a:latin typeface="+mn-lt"/>
                  <a:ea typeface="+mn-ea"/>
                </a:rPr>
                <a:t>Contents2</a:t>
              </a:r>
              <a:endParaRPr kumimoji="0" lang="ja-JP" altLang="en-US" sz="1400" b="0" i="0" u="none" strike="noStrike" cap="none" normalizeH="0" dirty="0" smtClean="0">
                <a:ln>
                  <a:noFill/>
                </a:ln>
                <a:solidFill>
                  <a:schemeClr val="accent1"/>
                </a:solidFill>
                <a:effectLst/>
                <a:latin typeface="+mn-lt"/>
                <a:ea typeface="+mn-ea"/>
              </a:endParaRPr>
            </a:p>
          </p:txBody>
        </p:sp>
        <p:sp>
          <p:nvSpPr>
            <p:cNvPr id="15" name="正方形/長方形 14"/>
            <p:cNvSpPr/>
            <p:nvPr/>
          </p:nvSpPr>
          <p:spPr bwMode="auto">
            <a:xfrm>
              <a:off x="3131840" y="2069232"/>
              <a:ext cx="1224135" cy="288032"/>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accent1"/>
                  </a:solidFill>
                  <a:effectLst/>
                  <a:latin typeface="+mn-lt"/>
                  <a:ea typeface="+mn-ea"/>
                </a:rPr>
                <a:t>Anchor2A</a:t>
              </a:r>
              <a:endParaRPr kumimoji="0" lang="ja-JP" altLang="en-US" sz="1400" b="0" i="0" u="none" strike="noStrike" cap="none" normalizeH="0" dirty="0" smtClean="0">
                <a:ln>
                  <a:noFill/>
                </a:ln>
                <a:solidFill>
                  <a:schemeClr val="accent1"/>
                </a:solidFill>
                <a:effectLst/>
                <a:latin typeface="+mn-lt"/>
                <a:ea typeface="+mn-ea"/>
              </a:endParaRPr>
            </a:p>
          </p:txBody>
        </p:sp>
        <p:sp>
          <p:nvSpPr>
            <p:cNvPr id="16" name="正方形/長方形 15"/>
            <p:cNvSpPr/>
            <p:nvPr/>
          </p:nvSpPr>
          <p:spPr bwMode="auto">
            <a:xfrm>
              <a:off x="4355975" y="2067536"/>
              <a:ext cx="1224135" cy="288032"/>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accent1"/>
                  </a:solidFill>
                  <a:effectLst/>
                  <a:latin typeface="+mn-lt"/>
                  <a:ea typeface="+mn-ea"/>
                </a:rPr>
                <a:t>Anchor2B</a:t>
              </a:r>
              <a:endParaRPr kumimoji="0" lang="ja-JP" altLang="en-US" sz="1400" b="0" i="0" u="none" strike="noStrike" cap="none" normalizeH="0" dirty="0" smtClean="0">
                <a:ln>
                  <a:noFill/>
                </a:ln>
                <a:solidFill>
                  <a:schemeClr val="accent1"/>
                </a:solidFill>
                <a:effectLst/>
                <a:latin typeface="+mn-lt"/>
                <a:ea typeface="+mn-ea"/>
              </a:endParaRPr>
            </a:p>
          </p:txBody>
        </p:sp>
        <p:sp>
          <p:nvSpPr>
            <p:cNvPr id="17" name="正方形/長方形 16"/>
            <p:cNvSpPr/>
            <p:nvPr/>
          </p:nvSpPr>
          <p:spPr bwMode="auto">
            <a:xfrm>
              <a:off x="1907705" y="2357264"/>
              <a:ext cx="1224135" cy="288032"/>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accent1"/>
                  </a:solidFill>
                  <a:effectLst/>
                  <a:latin typeface="+mn-lt"/>
                  <a:ea typeface="+mn-ea"/>
                </a:rPr>
                <a:t>Contents3</a:t>
              </a:r>
              <a:endParaRPr kumimoji="0" lang="ja-JP" altLang="en-US" sz="1400" b="0" i="0" u="none" strike="noStrike" cap="none" normalizeH="0" dirty="0" smtClean="0">
                <a:ln>
                  <a:noFill/>
                </a:ln>
                <a:solidFill>
                  <a:schemeClr val="accent1"/>
                </a:solidFill>
                <a:effectLst/>
                <a:latin typeface="+mn-lt"/>
                <a:ea typeface="+mn-ea"/>
              </a:endParaRPr>
            </a:p>
          </p:txBody>
        </p:sp>
        <p:sp>
          <p:nvSpPr>
            <p:cNvPr id="18" name="正方形/長方形 17"/>
            <p:cNvSpPr/>
            <p:nvPr/>
          </p:nvSpPr>
          <p:spPr bwMode="auto">
            <a:xfrm>
              <a:off x="3131840" y="2359860"/>
              <a:ext cx="1224135" cy="288032"/>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accent1"/>
                  </a:solidFill>
                  <a:effectLst/>
                  <a:latin typeface="+mn-lt"/>
                  <a:ea typeface="+mn-ea"/>
                </a:rPr>
                <a:t>Anchor3A</a:t>
              </a:r>
              <a:endParaRPr kumimoji="0" lang="ja-JP" altLang="en-US" sz="1400" b="0" i="0" u="none" strike="noStrike" cap="none" normalizeH="0" dirty="0" smtClean="0">
                <a:ln>
                  <a:noFill/>
                </a:ln>
                <a:solidFill>
                  <a:schemeClr val="accent1"/>
                </a:solidFill>
                <a:effectLst/>
                <a:latin typeface="+mn-lt"/>
                <a:ea typeface="+mn-ea"/>
              </a:endParaRPr>
            </a:p>
          </p:txBody>
        </p:sp>
        <p:sp>
          <p:nvSpPr>
            <p:cNvPr id="19" name="正方形/長方形 18"/>
            <p:cNvSpPr/>
            <p:nvPr/>
          </p:nvSpPr>
          <p:spPr bwMode="auto">
            <a:xfrm>
              <a:off x="4355975" y="2358164"/>
              <a:ext cx="1224135" cy="288032"/>
            </a:xfrm>
            <a:prstGeom prst="rect">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accent1"/>
                  </a:solidFill>
                  <a:effectLst/>
                  <a:latin typeface="+mn-lt"/>
                  <a:ea typeface="+mn-ea"/>
                </a:rPr>
                <a:t>Anchor3B</a:t>
              </a:r>
              <a:endParaRPr kumimoji="0" lang="ja-JP" altLang="en-US" sz="1400" b="0" i="0" u="none" strike="noStrike" cap="none" normalizeH="0" dirty="0" smtClean="0">
                <a:ln>
                  <a:noFill/>
                </a:ln>
                <a:solidFill>
                  <a:schemeClr val="accent1"/>
                </a:solidFill>
                <a:effectLst/>
                <a:latin typeface="+mn-lt"/>
                <a:ea typeface="+mn-ea"/>
              </a:endParaRPr>
            </a:p>
          </p:txBody>
        </p:sp>
      </p:grpSp>
      <p:grpSp>
        <p:nvGrpSpPr>
          <p:cNvPr id="7" name="グループ化 6"/>
          <p:cNvGrpSpPr/>
          <p:nvPr/>
        </p:nvGrpSpPr>
        <p:grpSpPr>
          <a:xfrm>
            <a:off x="290669" y="1885020"/>
            <a:ext cx="1584177" cy="1163108"/>
            <a:chOff x="290669" y="1484784"/>
            <a:chExt cx="1584177" cy="1163108"/>
          </a:xfrm>
        </p:grpSpPr>
        <p:sp>
          <p:nvSpPr>
            <p:cNvPr id="20" name="正方形/長方形 19"/>
            <p:cNvSpPr/>
            <p:nvPr/>
          </p:nvSpPr>
          <p:spPr bwMode="auto">
            <a:xfrm>
              <a:off x="290669" y="2071828"/>
              <a:ext cx="1584176" cy="288032"/>
            </a:xfrm>
            <a:prstGeom prst="rect">
              <a:avLst/>
            </a:prstGeom>
            <a:solidFill>
              <a:schemeClr val="bg1"/>
            </a:solidFill>
            <a:ln w="38100" cap="flat" cmpd="sng" algn="ctr">
              <a:solidFill>
                <a:schemeClr val="accent3"/>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accent3"/>
                  </a:solidFill>
                  <a:effectLst/>
                  <a:latin typeface="+mn-lt"/>
                  <a:ea typeface="+mn-ea"/>
                </a:rPr>
                <a:t>URL2</a:t>
              </a:r>
              <a:endParaRPr kumimoji="0" lang="ja-JP" altLang="en-US" sz="1400" b="0" i="0" u="none" strike="noStrike" cap="none" normalizeH="0" dirty="0" smtClean="0">
                <a:ln>
                  <a:noFill/>
                </a:ln>
                <a:solidFill>
                  <a:schemeClr val="accent3"/>
                </a:solidFill>
                <a:effectLst/>
                <a:latin typeface="+mn-lt"/>
                <a:ea typeface="+mn-ea"/>
              </a:endParaRPr>
            </a:p>
          </p:txBody>
        </p:sp>
        <p:sp>
          <p:nvSpPr>
            <p:cNvPr id="21" name="正方形/長方形 20"/>
            <p:cNvSpPr/>
            <p:nvPr/>
          </p:nvSpPr>
          <p:spPr bwMode="auto">
            <a:xfrm>
              <a:off x="290670" y="2359860"/>
              <a:ext cx="1584176" cy="288032"/>
            </a:xfrm>
            <a:prstGeom prst="rect">
              <a:avLst/>
            </a:prstGeom>
            <a:solidFill>
              <a:schemeClr val="bg1"/>
            </a:solidFill>
            <a:ln w="38100" cap="flat" cmpd="sng" algn="ctr">
              <a:solidFill>
                <a:schemeClr val="accent3"/>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accent3"/>
                  </a:solidFill>
                  <a:effectLst/>
                  <a:latin typeface="+mn-lt"/>
                  <a:ea typeface="+mn-ea"/>
                </a:rPr>
                <a:t>URL3</a:t>
              </a:r>
              <a:endParaRPr kumimoji="0" lang="ja-JP" altLang="en-US" sz="1400" b="0" i="0" u="none" strike="noStrike" cap="none" normalizeH="0" dirty="0" smtClean="0">
                <a:ln>
                  <a:noFill/>
                </a:ln>
                <a:solidFill>
                  <a:schemeClr val="accent3"/>
                </a:solidFill>
                <a:effectLst/>
                <a:latin typeface="+mn-lt"/>
                <a:ea typeface="+mn-ea"/>
              </a:endParaRPr>
            </a:p>
          </p:txBody>
        </p:sp>
        <p:sp>
          <p:nvSpPr>
            <p:cNvPr id="8" name="正方形/長方形 7"/>
            <p:cNvSpPr/>
            <p:nvPr/>
          </p:nvSpPr>
          <p:spPr bwMode="auto">
            <a:xfrm>
              <a:off x="290670" y="1484784"/>
              <a:ext cx="1584176" cy="288032"/>
            </a:xfrm>
            <a:prstGeom prst="rect">
              <a:avLst/>
            </a:prstGeom>
            <a:solidFill>
              <a:schemeClr val="accent3"/>
            </a:solidFill>
            <a:ln w="38100" cap="flat" cmpd="sng" algn="ctr">
              <a:solidFill>
                <a:schemeClr val="accent3"/>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dirty="0">
                  <a:solidFill>
                    <a:schemeClr val="bg1"/>
                  </a:solidFill>
                  <a:latin typeface="+mn-lt"/>
                  <a:ea typeface="+mn-ea"/>
                </a:rPr>
                <a:t>Key</a:t>
              </a:r>
              <a:endParaRPr kumimoji="0" lang="ja-JP" altLang="en-US" b="0" i="0" u="none" strike="noStrike" cap="none" normalizeH="0" dirty="0" smtClean="0">
                <a:ln>
                  <a:noFill/>
                </a:ln>
                <a:solidFill>
                  <a:schemeClr val="bg1"/>
                </a:solidFill>
                <a:effectLst/>
                <a:latin typeface="+mn-lt"/>
                <a:ea typeface="+mn-ea"/>
              </a:endParaRPr>
            </a:p>
          </p:txBody>
        </p:sp>
        <p:sp>
          <p:nvSpPr>
            <p:cNvPr id="10" name="正方形/長方形 9"/>
            <p:cNvSpPr/>
            <p:nvPr/>
          </p:nvSpPr>
          <p:spPr bwMode="auto">
            <a:xfrm>
              <a:off x="290669" y="1771120"/>
              <a:ext cx="1584176" cy="288032"/>
            </a:xfrm>
            <a:prstGeom prst="rect">
              <a:avLst/>
            </a:prstGeom>
            <a:solidFill>
              <a:schemeClr val="bg1"/>
            </a:solidFill>
            <a:ln w="38100" cap="flat" cmpd="sng" algn="ctr">
              <a:solidFill>
                <a:schemeClr val="accent3"/>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accent3"/>
                  </a:solidFill>
                  <a:effectLst/>
                  <a:latin typeface="+mn-lt"/>
                  <a:ea typeface="+mn-ea"/>
                </a:rPr>
                <a:t>URL1</a:t>
              </a:r>
              <a:endParaRPr kumimoji="0" lang="ja-JP" altLang="en-US" sz="1400" b="0" i="0" u="none" strike="noStrike" cap="none" normalizeH="0" dirty="0" smtClean="0">
                <a:ln>
                  <a:noFill/>
                </a:ln>
                <a:solidFill>
                  <a:schemeClr val="accent3"/>
                </a:solidFill>
                <a:effectLst/>
                <a:latin typeface="+mn-lt"/>
                <a:ea typeface="+mn-ea"/>
              </a:endParaRPr>
            </a:p>
          </p:txBody>
        </p:sp>
      </p:grpSp>
      <p:sp>
        <p:nvSpPr>
          <p:cNvPr id="37" name="正方形/長方形 36"/>
          <p:cNvSpPr/>
          <p:nvPr/>
        </p:nvSpPr>
        <p:spPr bwMode="auto">
          <a:xfrm>
            <a:off x="2915816" y="3712468"/>
            <a:ext cx="2664294" cy="710487"/>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smtClean="0">
                <a:ln>
                  <a:noFill/>
                </a:ln>
                <a:solidFill>
                  <a:schemeClr val="bg1"/>
                </a:solidFill>
                <a:effectLst/>
                <a:latin typeface="+mn-lt"/>
                <a:ea typeface="+mn-ea"/>
              </a:rPr>
              <a:t>キーに基づく</a:t>
            </a:r>
            <a:r>
              <a:rPr kumimoji="0" lang="ja-JP" altLang="en-US" sz="1600" b="0" i="0" u="none" strike="noStrike" cap="none" normalizeH="0" dirty="0" smtClean="0">
                <a:ln>
                  <a:noFill/>
                </a:ln>
                <a:solidFill>
                  <a:schemeClr val="bg1"/>
                </a:solidFill>
                <a:effectLst/>
                <a:latin typeface="+mn-lt"/>
                <a:ea typeface="+mn-ea"/>
              </a:rPr>
              <a:t>行の</a:t>
            </a:r>
            <a:r>
              <a:rPr kumimoji="0" lang="en-US" altLang="ja-JP" sz="1600" b="0" i="0" u="none" strike="noStrike" cap="none" normalizeH="0" dirty="0" smtClean="0">
                <a:ln>
                  <a:noFill/>
                </a:ln>
                <a:solidFill>
                  <a:schemeClr val="bg1"/>
                </a:solidFill>
                <a:effectLst/>
                <a:latin typeface="+mn-lt"/>
                <a:ea typeface="+mn-ea"/>
              </a:rPr>
              <a:t>CRUD</a:t>
            </a:r>
            <a:endParaRPr kumimoji="0" lang="en-US" altLang="ja-JP" sz="16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50" dirty="0" smtClean="0">
                <a:solidFill>
                  <a:schemeClr val="bg1"/>
                </a:solidFill>
                <a:latin typeface="+mn-lt"/>
                <a:ea typeface="+mn-ea"/>
              </a:rPr>
              <a:t>(</a:t>
            </a:r>
            <a:r>
              <a:rPr kumimoji="0" lang="ja-JP" altLang="en-US" sz="1050" dirty="0" smtClean="0">
                <a:solidFill>
                  <a:schemeClr val="bg1"/>
                </a:solidFill>
                <a:latin typeface="+mn-lt"/>
                <a:ea typeface="+mn-ea"/>
              </a:rPr>
              <a:t>追加・取得・更新・削除</a:t>
            </a:r>
            <a:r>
              <a:rPr kumimoji="0" lang="en-US" altLang="ja-JP" sz="1050" dirty="0" smtClean="0">
                <a:solidFill>
                  <a:schemeClr val="bg1"/>
                </a:solidFill>
                <a:latin typeface="+mn-lt"/>
                <a:ea typeface="+mn-ea"/>
              </a:rPr>
              <a:t>)</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50" dirty="0" smtClean="0">
                <a:solidFill>
                  <a:schemeClr val="bg1"/>
                </a:solidFill>
                <a:latin typeface="+mn-lt"/>
                <a:ea typeface="+mn-ea"/>
              </a:rPr>
              <a:t>ACID</a:t>
            </a:r>
            <a:r>
              <a:rPr kumimoji="0" lang="ja-JP" altLang="en-US" sz="1050" dirty="0" smtClean="0">
                <a:solidFill>
                  <a:schemeClr val="bg1"/>
                </a:solidFill>
                <a:latin typeface="+mn-lt"/>
                <a:ea typeface="+mn-ea"/>
              </a:rPr>
              <a:t>を保証</a:t>
            </a:r>
            <a:endParaRPr kumimoji="0" lang="en-US" altLang="ja-JP" sz="1050" b="0" i="0" u="none" strike="noStrike" cap="none" normalizeH="0" dirty="0" smtClean="0">
              <a:ln>
                <a:noFill/>
              </a:ln>
              <a:solidFill>
                <a:schemeClr val="bg1"/>
              </a:solidFill>
              <a:effectLst/>
              <a:latin typeface="+mn-lt"/>
              <a:ea typeface="+mn-ea"/>
            </a:endParaRPr>
          </a:p>
        </p:txBody>
      </p:sp>
      <p:sp>
        <p:nvSpPr>
          <p:cNvPr id="38" name="正方形/長方形 37"/>
          <p:cNvSpPr/>
          <p:nvPr/>
        </p:nvSpPr>
        <p:spPr bwMode="auto">
          <a:xfrm>
            <a:off x="2915816" y="4463666"/>
            <a:ext cx="2664294" cy="693525"/>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キーに基づくスキャン</a:t>
            </a:r>
            <a:endParaRPr kumimoji="0" lang="en-US" altLang="ja-JP" b="0" i="0" u="none" strike="noStrike" cap="none" normalizeH="0" dirty="0" smtClean="0">
              <a:ln>
                <a:noFill/>
              </a:ln>
              <a:solidFill>
                <a:schemeClr val="bg1"/>
              </a:solidFill>
              <a:effectLst/>
              <a:latin typeface="+mn-lt"/>
              <a:ea typeface="+mn-ea"/>
            </a:endParaRPr>
          </a:p>
          <a:p>
            <a:pPr algn="ctr">
              <a:spcBef>
                <a:spcPct val="20000"/>
              </a:spcBef>
            </a:pPr>
            <a:r>
              <a:rPr kumimoji="0" lang="ja-JP" altLang="en-US" sz="1000" dirty="0">
                <a:solidFill>
                  <a:schemeClr val="bg1"/>
                </a:solidFill>
                <a:latin typeface="+mn-lt"/>
                <a:ea typeface="+mn-ea"/>
              </a:rPr>
              <a:t>キーの前方一致検索もしくは範囲指定検索により、複数の行を一括取得</a:t>
            </a:r>
            <a:endParaRPr kumimoji="0" lang="en-US" altLang="ja-JP" sz="1000" b="0" i="0" u="none" strike="noStrike" cap="none" normalizeH="0" dirty="0" smtClean="0">
              <a:ln>
                <a:noFill/>
              </a:ln>
              <a:solidFill>
                <a:schemeClr val="bg1"/>
              </a:solidFill>
              <a:effectLst/>
              <a:latin typeface="+mn-lt"/>
              <a:ea typeface="+mn-ea"/>
            </a:endParaRPr>
          </a:p>
        </p:txBody>
      </p:sp>
      <p:sp>
        <p:nvSpPr>
          <p:cNvPr id="32" name="テキスト ボックス 31"/>
          <p:cNvSpPr txBox="1"/>
          <p:nvPr/>
        </p:nvSpPr>
        <p:spPr>
          <a:xfrm>
            <a:off x="290670" y="1252736"/>
            <a:ext cx="4695516" cy="569387"/>
          </a:xfrm>
          <a:prstGeom prst="rect">
            <a:avLst/>
          </a:prstGeom>
          <a:noFill/>
        </p:spPr>
        <p:txBody>
          <a:bodyPr wrap="none" rtlCol="0">
            <a:spAutoFit/>
          </a:bodyPr>
          <a:lstStyle/>
          <a:p>
            <a:r>
              <a:rPr kumimoji="1" lang="en-US" altLang="ja-JP" sz="2400" dirty="0" err="1" smtClean="0">
                <a:solidFill>
                  <a:schemeClr val="accent4"/>
                </a:solidFill>
                <a:latin typeface="+mn-lt"/>
                <a:ea typeface="+mn-ea"/>
              </a:rPr>
              <a:t>BigTable</a:t>
            </a:r>
            <a:r>
              <a:rPr kumimoji="1" lang="ja-JP" altLang="en-US" sz="2400" dirty="0" smtClean="0">
                <a:solidFill>
                  <a:schemeClr val="accent4"/>
                </a:solidFill>
                <a:latin typeface="+mn-lt"/>
                <a:ea typeface="+mn-ea"/>
              </a:rPr>
              <a:t>のデータモデル </a:t>
            </a:r>
            <a:r>
              <a:rPr kumimoji="1" lang="en-US" altLang="ja-JP" sz="2400" dirty="0" smtClean="0">
                <a:solidFill>
                  <a:schemeClr val="accent4"/>
                </a:solidFill>
                <a:latin typeface="+mn-lt"/>
                <a:ea typeface="+mn-ea"/>
              </a:rPr>
              <a:t>(</a:t>
            </a:r>
            <a:r>
              <a:rPr lang="ja-JP" altLang="en-US" sz="2400" dirty="0">
                <a:solidFill>
                  <a:schemeClr val="accent4"/>
                </a:solidFill>
                <a:latin typeface="+mn-lt"/>
                <a:ea typeface="+mn-ea"/>
              </a:rPr>
              <a:t>例</a:t>
            </a:r>
            <a:r>
              <a:rPr kumimoji="1" lang="en-US" altLang="ja-JP" sz="2400" dirty="0" smtClean="0">
                <a:solidFill>
                  <a:schemeClr val="accent4"/>
                </a:solidFill>
                <a:latin typeface="+mn-lt"/>
                <a:ea typeface="+mn-ea"/>
              </a:rPr>
              <a:t>)</a:t>
            </a:r>
          </a:p>
          <a:p>
            <a:r>
              <a:rPr lang="en-US" altLang="ja-JP" sz="700" dirty="0">
                <a:solidFill>
                  <a:schemeClr val="accent4"/>
                </a:solidFill>
                <a:latin typeface="+mn-lt"/>
                <a:ea typeface="+mn-ea"/>
              </a:rPr>
              <a:t>http://static.googleusercontent.com/media/research.google.com/ja//</a:t>
            </a:r>
            <a:r>
              <a:rPr lang="en-US" altLang="ja-JP" sz="700" dirty="0" smtClean="0">
                <a:solidFill>
                  <a:schemeClr val="accent4"/>
                </a:solidFill>
                <a:latin typeface="+mn-lt"/>
                <a:ea typeface="+mn-ea"/>
              </a:rPr>
              <a:t>archive/bigtable-osdi06.pdf </a:t>
            </a:r>
            <a:r>
              <a:rPr lang="ja-JP" altLang="en-US" sz="700" dirty="0" smtClean="0">
                <a:solidFill>
                  <a:schemeClr val="accent4"/>
                </a:solidFill>
                <a:latin typeface="+mn-lt"/>
                <a:ea typeface="+mn-ea"/>
              </a:rPr>
              <a:t>を参考に再構成</a:t>
            </a:r>
            <a:endParaRPr kumimoji="1" lang="ja-JP" altLang="en-US" sz="700" dirty="0" smtClean="0">
              <a:solidFill>
                <a:schemeClr val="accent4"/>
              </a:solidFill>
              <a:latin typeface="+mn-lt"/>
              <a:ea typeface="+mn-ea"/>
            </a:endParaRPr>
          </a:p>
        </p:txBody>
      </p:sp>
      <p:sp>
        <p:nvSpPr>
          <p:cNvPr id="40" name="星 12 39"/>
          <p:cNvSpPr/>
          <p:nvPr/>
        </p:nvSpPr>
        <p:spPr bwMode="auto">
          <a:xfrm rot="20057070">
            <a:off x="3175349" y="3918890"/>
            <a:ext cx="2160240" cy="1025540"/>
          </a:xfrm>
          <a:prstGeom prst="star12">
            <a:avLst/>
          </a:prstGeom>
          <a:solidFill>
            <a:schemeClr val="accent3">
              <a:alpha val="7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400" b="1" i="0" u="none" strike="noStrike" cap="none" normalizeH="0" dirty="0" smtClean="0">
                <a:ln>
                  <a:noFill/>
                </a:ln>
                <a:solidFill>
                  <a:schemeClr val="bg1"/>
                </a:solidFill>
                <a:effectLst/>
                <a:latin typeface="+mn-lt"/>
                <a:ea typeface="+mn-ea"/>
              </a:rPr>
              <a:t>検索が無い</a:t>
            </a:r>
          </a:p>
        </p:txBody>
      </p:sp>
      <p:sp>
        <p:nvSpPr>
          <p:cNvPr id="41" name="正方形/長方形 40"/>
          <p:cNvSpPr/>
          <p:nvPr/>
        </p:nvSpPr>
        <p:spPr bwMode="auto">
          <a:xfrm>
            <a:off x="290670" y="5229200"/>
            <a:ext cx="5289440" cy="953532"/>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dirty="0" smtClean="0">
                <a:solidFill>
                  <a:schemeClr val="bg1"/>
                </a:solidFill>
                <a:latin typeface="+mn-lt"/>
                <a:ea typeface="+mn-ea"/>
              </a:rPr>
              <a:t>アプリケーションの設計・実装が困難</a:t>
            </a:r>
            <a:endParaRPr kumimoji="0" lang="en-US" altLang="ja-JP" sz="2000" dirty="0" smtClean="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プログラマに負担</a:t>
            </a:r>
            <a:endParaRPr kumimoji="0" lang="en-US" altLang="ja-JP" sz="2000" b="0" i="0" u="none" strike="noStrike" cap="none" normalizeH="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5832428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up)">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500"/>
                                        <p:tgtEl>
                                          <p:spTgt spid="3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p:cTn id="51" dur="1000" fill="hold"/>
                                        <p:tgtEl>
                                          <p:spTgt spid="40"/>
                                        </p:tgtEl>
                                        <p:attrNameLst>
                                          <p:attrName>ppt_w</p:attrName>
                                        </p:attrNameLst>
                                      </p:cBhvr>
                                      <p:tavLst>
                                        <p:tav tm="0">
                                          <p:val>
                                            <p:fltVal val="0"/>
                                          </p:val>
                                        </p:tav>
                                        <p:tav tm="100000">
                                          <p:val>
                                            <p:strVal val="#ppt_w"/>
                                          </p:val>
                                        </p:tav>
                                      </p:tavLst>
                                    </p:anim>
                                    <p:anim calcmode="lin" valueType="num">
                                      <p:cBhvr>
                                        <p:cTn id="52" dur="1000" fill="hold"/>
                                        <p:tgtEl>
                                          <p:spTgt spid="40"/>
                                        </p:tgtEl>
                                        <p:attrNameLst>
                                          <p:attrName>ppt_h</p:attrName>
                                        </p:attrNameLst>
                                      </p:cBhvr>
                                      <p:tavLst>
                                        <p:tav tm="0">
                                          <p:val>
                                            <p:fltVal val="0"/>
                                          </p:val>
                                        </p:tav>
                                        <p:tav tm="100000">
                                          <p:val>
                                            <p:strVal val="#ppt_h"/>
                                          </p:val>
                                        </p:tav>
                                      </p:tavLst>
                                    </p:anim>
                                    <p:anim calcmode="lin" valueType="num">
                                      <p:cBhvr>
                                        <p:cTn id="53" dur="1000" fill="hold"/>
                                        <p:tgtEl>
                                          <p:spTgt spid="40"/>
                                        </p:tgtEl>
                                        <p:attrNameLst>
                                          <p:attrName>style.rotation</p:attrName>
                                        </p:attrNameLst>
                                      </p:cBhvr>
                                      <p:tavLst>
                                        <p:tav tm="0">
                                          <p:val>
                                            <p:fltVal val="90"/>
                                          </p:val>
                                        </p:tav>
                                        <p:tav tm="100000">
                                          <p:val>
                                            <p:fltVal val="0"/>
                                          </p:val>
                                        </p:tav>
                                      </p:tavLst>
                                    </p:anim>
                                    <p:animEffect transition="in" filter="fade">
                                      <p:cBhvr>
                                        <p:cTn id="54" dur="1000"/>
                                        <p:tgtEl>
                                          <p:spTgt spid="4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38" grpId="0" animBg="1"/>
      <p:bldP spid="32" grpId="0"/>
      <p:bldP spid="40" grpId="0" animBg="1"/>
      <p:bldP spid="4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データの多様化と</a:t>
            </a:r>
            <a:r>
              <a:rPr kumimoji="1" lang="en-US" altLang="ja-JP" dirty="0" smtClean="0"/>
              <a:t/>
            </a:r>
            <a:br>
              <a:rPr kumimoji="1" lang="en-US" altLang="ja-JP" dirty="0" smtClean="0"/>
            </a:br>
            <a:r>
              <a:rPr lang="ja-JP" altLang="en-US" dirty="0" smtClean="0"/>
              <a:t>ドキュメント志向</a:t>
            </a:r>
            <a:r>
              <a:rPr lang="ja-JP" altLang="en-US" dirty="0"/>
              <a:t>データベース</a:t>
            </a:r>
            <a:endParaRPr kumimoji="1" lang="ja-JP" altLang="en-US" dirty="0"/>
          </a:p>
        </p:txBody>
      </p:sp>
    </p:spTree>
    <p:extLst>
      <p:ext uri="{BB962C8B-B14F-4D97-AF65-F5344CB8AC3E}">
        <p14:creationId xmlns:p14="http://schemas.microsoft.com/office/powerpoint/2010/main" val="202551647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dirty="0" smtClean="0"/>
              <a:t>現実のビジネスや業務で発生するデータは不定型</a:t>
            </a:r>
            <a:endParaRPr lang="ja-JP" altLang="en-US" sz="2800" dirty="0"/>
          </a:p>
        </p:txBody>
      </p:sp>
      <p:sp>
        <p:nvSpPr>
          <p:cNvPr id="45057" name="Rectangle 19"/>
          <p:cNvSpPr>
            <a:spLocks noGrp="1" noChangeArrowheads="1"/>
          </p:cNvSpPr>
          <p:nvPr>
            <p:ph type="ftr" sz="quarter" idx="4294967295"/>
          </p:nvPr>
        </p:nvSpPr>
        <p:spPr>
          <a:xfrm>
            <a:off x="0" y="6553200"/>
            <a:ext cx="9144000" cy="304800"/>
          </a:xfrm>
          <a:prstGeom prst="rect">
            <a:avLst/>
          </a:prstGeom>
          <a:solidFill>
            <a:schemeClr val="bg1"/>
          </a:solidFill>
          <a:ln/>
          <a:extLst/>
        </p:spPr>
        <p:txBody>
          <a:bodyPr/>
          <a:lstStyle>
            <a:lvl1pPr>
              <a:defRPr kumimoji="1" sz="2400">
                <a:solidFill>
                  <a:schemeClr val="tx1"/>
                </a:solidFill>
                <a:latin typeface="Arial Black" pitchFamily="34" charset="0"/>
                <a:ea typeface="HGP創英角ｺﾞｼｯｸUB" pitchFamily="50" charset="-128"/>
              </a:defRPr>
            </a:lvl1pPr>
            <a:lvl2pPr marL="742950" indent="-285750">
              <a:defRPr kumimoji="1" sz="2400">
                <a:solidFill>
                  <a:schemeClr val="tx1"/>
                </a:solidFill>
                <a:latin typeface="Arial Black" pitchFamily="34" charset="0"/>
                <a:ea typeface="HGP創英角ｺﾞｼｯｸUB" pitchFamily="50" charset="-128"/>
              </a:defRPr>
            </a:lvl2pPr>
            <a:lvl3pPr marL="1143000" indent="-228600">
              <a:defRPr kumimoji="1" sz="2400">
                <a:solidFill>
                  <a:schemeClr val="tx1"/>
                </a:solidFill>
                <a:latin typeface="Arial Black" pitchFamily="34" charset="0"/>
                <a:ea typeface="HGP創英角ｺﾞｼｯｸUB" pitchFamily="50" charset="-128"/>
              </a:defRPr>
            </a:lvl3pPr>
            <a:lvl4pPr marL="1600200" indent="-228600">
              <a:defRPr kumimoji="1" sz="2400">
                <a:solidFill>
                  <a:schemeClr val="tx1"/>
                </a:solidFill>
                <a:latin typeface="Arial Black" pitchFamily="34" charset="0"/>
                <a:ea typeface="HGP創英角ｺﾞｼｯｸUB" pitchFamily="50" charset="-128"/>
              </a:defRPr>
            </a:lvl4pPr>
            <a:lvl5pPr marL="2057400" indent="-228600">
              <a:defRPr kumimoji="1" sz="2400">
                <a:solidFill>
                  <a:schemeClr val="tx1"/>
                </a:solidFill>
                <a:latin typeface="Arial Black" pitchFamily="34" charset="0"/>
                <a:ea typeface="HGP創英角ｺﾞｼｯｸUB" pitchFamily="50" charset="-128"/>
              </a:defRPr>
            </a:lvl5pPr>
            <a:lvl6pPr marL="25146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6pPr>
            <a:lvl7pPr marL="29718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7pPr>
            <a:lvl8pPr marL="34290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8pPr>
            <a:lvl9pPr marL="38862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9pPr>
          </a:lstStyle>
          <a:p>
            <a:r>
              <a:rPr lang="en-US" altLang="ja-JP" sz="900" dirty="0">
                <a:latin typeface="+mn-lt"/>
                <a:ea typeface="+mn-ea"/>
              </a:rPr>
              <a:t>Copyright © 2012 </a:t>
            </a:r>
            <a:r>
              <a:rPr lang="en-US" altLang="ja-JP" sz="900" dirty="0" err="1">
                <a:latin typeface="+mn-lt"/>
                <a:ea typeface="+mn-ea"/>
              </a:rPr>
              <a:t>CyberTech</a:t>
            </a:r>
            <a:r>
              <a:rPr lang="en-US" altLang="ja-JP" sz="900" dirty="0">
                <a:latin typeface="+mn-lt"/>
                <a:ea typeface="+mn-ea"/>
              </a:rPr>
              <a:t> Corporation. All rights reserved.</a:t>
            </a:r>
            <a:endParaRPr lang="ja-JP" altLang="en-US" sz="900" dirty="0">
              <a:latin typeface="+mn-lt"/>
              <a:ea typeface="+mn-ea"/>
            </a:endParaRPr>
          </a:p>
        </p:txBody>
      </p:sp>
      <p:pic>
        <p:nvPicPr>
          <p:cNvPr id="4506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206" y="2095500"/>
            <a:ext cx="6605587"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dash"/>
                <a:miter lim="800000"/>
                <a:headEnd/>
                <a:tailEnd/>
              </a14:hiddenLine>
            </a:ext>
          </a:extLst>
        </p:spPr>
      </p:pic>
    </p:spTree>
    <p:extLst>
      <p:ext uri="{BB962C8B-B14F-4D97-AF65-F5344CB8AC3E}">
        <p14:creationId xmlns:p14="http://schemas.microsoft.com/office/powerpoint/2010/main" val="2980115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668072" cy="533400"/>
          </a:xfrm>
        </p:spPr>
        <p:txBody>
          <a:bodyPr/>
          <a:lstStyle/>
          <a:p>
            <a:r>
              <a:rPr lang="en-US" altLang="ja-JP" sz="2800" dirty="0" smtClean="0">
                <a:latin typeface="+mn-lt"/>
                <a:ea typeface="+mn-ea"/>
              </a:rPr>
              <a:t>RDB</a:t>
            </a:r>
            <a:r>
              <a:rPr lang="en-US" altLang="ja-JP" sz="2800" dirty="0">
                <a:latin typeface="+mn-lt"/>
                <a:ea typeface="+mn-ea"/>
              </a:rPr>
              <a:t>MS</a:t>
            </a:r>
            <a:r>
              <a:rPr lang="ja-JP" altLang="en-US" sz="2800" dirty="0" smtClean="0">
                <a:latin typeface="+mn-lt"/>
                <a:ea typeface="+mn-ea"/>
              </a:rPr>
              <a:t> ～情報の一部分を抜き出して高速処理～</a:t>
            </a:r>
            <a:endParaRPr lang="ja-JP" altLang="en-US" sz="2800" dirty="0">
              <a:latin typeface="+mn-lt"/>
              <a:ea typeface="+mn-ea"/>
            </a:endParaRPr>
          </a:p>
        </p:txBody>
      </p:sp>
      <p:sp>
        <p:nvSpPr>
          <p:cNvPr id="47105" name="Rectangle 19"/>
          <p:cNvSpPr>
            <a:spLocks noGrp="1" noChangeArrowheads="1"/>
          </p:cNvSpPr>
          <p:nvPr>
            <p:ph type="ftr" sz="quarter" idx="4294967295"/>
          </p:nvPr>
        </p:nvSpPr>
        <p:spPr>
          <a:xfrm>
            <a:off x="0" y="6553200"/>
            <a:ext cx="9144000" cy="304800"/>
          </a:xfrm>
          <a:prstGeom prst="rect">
            <a:avLst/>
          </a:prstGeom>
          <a:solidFill>
            <a:schemeClr val="bg1"/>
          </a:solidFill>
          <a:ln w="9525">
            <a:noFill/>
            <a:miter lim="800000"/>
            <a:headEnd/>
            <a:tailEnd/>
          </a:ln>
          <a:extLst/>
        </p:spPr>
        <p:txBody>
          <a:bodyPr/>
          <a:lstStyle>
            <a:lvl1pPr>
              <a:defRPr kumimoji="1" sz="2400">
                <a:solidFill>
                  <a:schemeClr val="tx1"/>
                </a:solidFill>
                <a:latin typeface="Arial Black" pitchFamily="34" charset="0"/>
                <a:ea typeface="HGP創英角ｺﾞｼｯｸUB" pitchFamily="50" charset="-128"/>
              </a:defRPr>
            </a:lvl1pPr>
            <a:lvl2pPr marL="742950" indent="-285750">
              <a:defRPr kumimoji="1" sz="2400">
                <a:solidFill>
                  <a:schemeClr val="tx1"/>
                </a:solidFill>
                <a:latin typeface="Arial Black" pitchFamily="34" charset="0"/>
                <a:ea typeface="HGP創英角ｺﾞｼｯｸUB" pitchFamily="50" charset="-128"/>
              </a:defRPr>
            </a:lvl2pPr>
            <a:lvl3pPr marL="1143000" indent="-228600">
              <a:defRPr kumimoji="1" sz="2400">
                <a:solidFill>
                  <a:schemeClr val="tx1"/>
                </a:solidFill>
                <a:latin typeface="Arial Black" pitchFamily="34" charset="0"/>
                <a:ea typeface="HGP創英角ｺﾞｼｯｸUB" pitchFamily="50" charset="-128"/>
              </a:defRPr>
            </a:lvl3pPr>
            <a:lvl4pPr marL="1600200" indent="-228600">
              <a:defRPr kumimoji="1" sz="2400">
                <a:solidFill>
                  <a:schemeClr val="tx1"/>
                </a:solidFill>
                <a:latin typeface="Arial Black" pitchFamily="34" charset="0"/>
                <a:ea typeface="HGP創英角ｺﾞｼｯｸUB" pitchFamily="50" charset="-128"/>
              </a:defRPr>
            </a:lvl4pPr>
            <a:lvl5pPr marL="2057400" indent="-228600">
              <a:defRPr kumimoji="1" sz="2400">
                <a:solidFill>
                  <a:schemeClr val="tx1"/>
                </a:solidFill>
                <a:latin typeface="Arial Black" pitchFamily="34" charset="0"/>
                <a:ea typeface="HGP創英角ｺﾞｼｯｸUB" pitchFamily="50" charset="-128"/>
              </a:defRPr>
            </a:lvl5pPr>
            <a:lvl6pPr marL="25146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6pPr>
            <a:lvl7pPr marL="29718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7pPr>
            <a:lvl8pPr marL="34290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8pPr>
            <a:lvl9pPr marL="38862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9pPr>
          </a:lstStyle>
          <a:p>
            <a:r>
              <a:rPr lang="en-US" altLang="ja-JP" sz="900" dirty="0">
                <a:latin typeface="+mn-lt"/>
                <a:ea typeface="+mn-ea"/>
              </a:rPr>
              <a:t>Copyright © 2012 </a:t>
            </a:r>
            <a:r>
              <a:rPr lang="en-US" altLang="ja-JP" sz="900" dirty="0" err="1">
                <a:latin typeface="+mn-lt"/>
                <a:ea typeface="+mn-ea"/>
              </a:rPr>
              <a:t>CyberTech</a:t>
            </a:r>
            <a:r>
              <a:rPr lang="en-US" altLang="ja-JP" sz="900" dirty="0">
                <a:latin typeface="+mn-lt"/>
                <a:ea typeface="+mn-ea"/>
              </a:rPr>
              <a:t> Corporation. All rights reserved.</a:t>
            </a:r>
            <a:endParaRPr lang="ja-JP" altLang="en-US" sz="900" dirty="0">
              <a:latin typeface="+mn-lt"/>
              <a:ea typeface="+mn-ea"/>
            </a:endParaRPr>
          </a:p>
        </p:txBody>
      </p:sp>
      <p:pic>
        <p:nvPicPr>
          <p:cNvPr id="4711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8413" y="2095500"/>
            <a:ext cx="6605587"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dash"/>
                <a:miter lim="800000"/>
                <a:headEnd/>
                <a:tailEnd/>
              </a14:hiddenLine>
            </a:ext>
          </a:extLst>
        </p:spPr>
      </p:pic>
      <p:sp>
        <p:nvSpPr>
          <p:cNvPr id="47111" name="Line 10"/>
          <p:cNvSpPr>
            <a:spLocks noChangeShapeType="1"/>
          </p:cNvSpPr>
          <p:nvPr/>
        </p:nvSpPr>
        <p:spPr bwMode="auto">
          <a:xfrm flipH="1" flipV="1">
            <a:off x="2463799" y="3428999"/>
            <a:ext cx="922338" cy="469900"/>
          </a:xfrm>
          <a:prstGeom prst="line">
            <a:avLst/>
          </a:prstGeom>
          <a:noFill/>
          <a:ln w="38100">
            <a:solidFill>
              <a:srgbClr val="FF0000"/>
            </a:solidFill>
            <a:round/>
            <a:headEnd type="oval" w="med" len="med"/>
            <a:tailEnd/>
          </a:ln>
          <a:extLst>
            <a:ext uri="{909E8E84-426E-40dd-AFC4-6F175D3DCCD1}">
              <a14:hiddenFill xmlns:a14="http://schemas.microsoft.com/office/drawing/2010/main">
                <a:noFill/>
              </a14:hiddenFill>
            </a:ext>
          </a:extLst>
        </p:spPr>
        <p:txBody>
          <a:bodyPr anchor="ctr"/>
          <a:lstStyle/>
          <a:p>
            <a:endParaRPr lang="ja-JP" altLang="en-US">
              <a:latin typeface="+mn-lt"/>
              <a:ea typeface="+mn-ea"/>
            </a:endParaRPr>
          </a:p>
        </p:txBody>
      </p:sp>
      <p:sp>
        <p:nvSpPr>
          <p:cNvPr id="47112" name="Text Box 11"/>
          <p:cNvSpPr txBox="1">
            <a:spLocks noChangeArrowheads="1"/>
          </p:cNvSpPr>
          <p:nvPr/>
        </p:nvSpPr>
        <p:spPr bwMode="auto">
          <a:xfrm>
            <a:off x="0" y="3097213"/>
            <a:ext cx="244169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Black" pitchFamily="34" charset="0"/>
                <a:ea typeface="HGP創英角ｺﾞｼｯｸUB" pitchFamily="50" charset="-128"/>
              </a:defRPr>
            </a:lvl1pPr>
            <a:lvl2pPr marL="742950" indent="-285750">
              <a:defRPr kumimoji="1" sz="2400">
                <a:solidFill>
                  <a:schemeClr val="tx1"/>
                </a:solidFill>
                <a:latin typeface="Arial Black" pitchFamily="34" charset="0"/>
                <a:ea typeface="HGP創英角ｺﾞｼｯｸUB" pitchFamily="50" charset="-128"/>
              </a:defRPr>
            </a:lvl2pPr>
            <a:lvl3pPr marL="1143000" indent="-228600">
              <a:defRPr kumimoji="1" sz="2400">
                <a:solidFill>
                  <a:schemeClr val="tx1"/>
                </a:solidFill>
                <a:latin typeface="Arial Black" pitchFamily="34" charset="0"/>
                <a:ea typeface="HGP創英角ｺﾞｼｯｸUB" pitchFamily="50" charset="-128"/>
              </a:defRPr>
            </a:lvl3pPr>
            <a:lvl4pPr marL="1600200" indent="-228600">
              <a:defRPr kumimoji="1" sz="2400">
                <a:solidFill>
                  <a:schemeClr val="tx1"/>
                </a:solidFill>
                <a:latin typeface="Arial Black" pitchFamily="34" charset="0"/>
                <a:ea typeface="HGP創英角ｺﾞｼｯｸUB" pitchFamily="50" charset="-128"/>
              </a:defRPr>
            </a:lvl4pPr>
            <a:lvl5pPr marL="2057400" indent="-228600">
              <a:defRPr kumimoji="1" sz="2400">
                <a:solidFill>
                  <a:schemeClr val="tx1"/>
                </a:solidFill>
                <a:latin typeface="Arial Black" pitchFamily="34" charset="0"/>
                <a:ea typeface="HGP創英角ｺﾞｼｯｸUB" pitchFamily="50" charset="-128"/>
              </a:defRPr>
            </a:lvl5pPr>
            <a:lvl6pPr marL="25146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6pPr>
            <a:lvl7pPr marL="29718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7pPr>
            <a:lvl8pPr marL="34290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8pPr>
            <a:lvl9pPr marL="38862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9pPr>
          </a:lstStyle>
          <a:p>
            <a:r>
              <a:rPr lang="ja-JP" altLang="en-US" sz="1600" dirty="0">
                <a:solidFill>
                  <a:schemeClr val="tx2"/>
                </a:solidFill>
                <a:latin typeface="+mn-lt"/>
                <a:ea typeface="+mn-ea"/>
              </a:rPr>
              <a:t>必要な部分を正規化</a:t>
            </a:r>
            <a:endParaRPr lang="en-US" altLang="ja-JP" sz="1600" dirty="0">
              <a:solidFill>
                <a:schemeClr val="tx2"/>
              </a:solidFill>
              <a:latin typeface="+mn-lt"/>
              <a:ea typeface="+mn-ea"/>
            </a:endParaRPr>
          </a:p>
          <a:p>
            <a:r>
              <a:rPr lang="ja-JP" altLang="en-US" sz="1600" dirty="0">
                <a:solidFill>
                  <a:schemeClr val="tx2"/>
                </a:solidFill>
                <a:latin typeface="+mn-lt"/>
                <a:ea typeface="+mn-ea"/>
              </a:rPr>
              <a:t>・トランザクション処理</a:t>
            </a:r>
            <a:endParaRPr lang="en-US" altLang="ja-JP" sz="1600" dirty="0">
              <a:solidFill>
                <a:schemeClr val="tx2"/>
              </a:solidFill>
              <a:latin typeface="+mn-lt"/>
              <a:ea typeface="+mn-ea"/>
            </a:endParaRPr>
          </a:p>
          <a:p>
            <a:r>
              <a:rPr lang="ja-JP" altLang="en-US" sz="1600" dirty="0">
                <a:solidFill>
                  <a:schemeClr val="tx2"/>
                </a:solidFill>
                <a:latin typeface="+mn-lt"/>
                <a:ea typeface="+mn-ea"/>
              </a:rPr>
              <a:t>・演算処理</a:t>
            </a:r>
          </a:p>
        </p:txBody>
      </p:sp>
      <p:sp>
        <p:nvSpPr>
          <p:cNvPr id="3" name="正方形/長方形 2"/>
          <p:cNvSpPr/>
          <p:nvPr/>
        </p:nvSpPr>
        <p:spPr bwMode="auto">
          <a:xfrm>
            <a:off x="539552" y="1052736"/>
            <a:ext cx="8136904" cy="936104"/>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a:latin typeface="+mn-lt"/>
                <a:ea typeface="+mn-ea"/>
              </a:rPr>
              <a:t>表</a:t>
            </a:r>
            <a:r>
              <a:rPr kumimoji="0" lang="ja-JP" altLang="en-US" sz="2000" dirty="0" smtClean="0">
                <a:latin typeface="+mn-lt"/>
                <a:ea typeface="+mn-ea"/>
              </a:rPr>
              <a:t>に入れるのに都合の良いデータ</a:t>
            </a:r>
            <a:endParaRPr kumimoji="0" lang="en-US" altLang="ja-JP" sz="2000" dirty="0" smtClean="0">
              <a:latin typeface="+mn-lt"/>
              <a:ea typeface="+mn-ea"/>
            </a:endParaRPr>
          </a:p>
          <a:p>
            <a:pPr algn="ctr">
              <a:spcBef>
                <a:spcPct val="20000"/>
              </a:spcBef>
            </a:pPr>
            <a:r>
              <a:rPr kumimoji="0" lang="ja-JP" altLang="en-US" sz="2000" dirty="0">
                <a:latin typeface="+mn-lt"/>
                <a:ea typeface="+mn-ea"/>
              </a:rPr>
              <a:t>お行儀の良い</a:t>
            </a:r>
            <a:r>
              <a:rPr kumimoji="0" lang="ja-JP" altLang="en-US" sz="2000" dirty="0" smtClean="0">
                <a:latin typeface="+mn-lt"/>
                <a:ea typeface="+mn-ea"/>
              </a:rPr>
              <a:t>データ＝正規化可能なデータ＝構造化データ</a:t>
            </a:r>
            <a:endParaRPr kumimoji="0" lang="ja-JP" altLang="en-US" sz="2000" dirty="0">
              <a:latin typeface="+mn-lt"/>
              <a:ea typeface="+mn-ea"/>
            </a:endParaRPr>
          </a:p>
        </p:txBody>
      </p:sp>
    </p:spTree>
    <p:extLst>
      <p:ext uri="{BB962C8B-B14F-4D97-AF65-F5344CB8AC3E}">
        <p14:creationId xmlns:p14="http://schemas.microsoft.com/office/powerpoint/2010/main" val="3392935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latin typeface="+mn-lt"/>
                <a:ea typeface="+mn-ea"/>
              </a:rPr>
              <a:t>RDBMS</a:t>
            </a:r>
            <a:r>
              <a:rPr lang="ja-JP" altLang="en-US" dirty="0" smtClean="0">
                <a:latin typeface="+mn-lt"/>
                <a:ea typeface="+mn-ea"/>
              </a:rPr>
              <a:t>で扱いづらいデータ</a:t>
            </a:r>
            <a:endParaRPr lang="ja-JP" altLang="en-US" dirty="0">
              <a:latin typeface="+mn-lt"/>
              <a:ea typeface="+mn-ea"/>
            </a:endParaRPr>
          </a:p>
        </p:txBody>
      </p:sp>
      <p:sp>
        <p:nvSpPr>
          <p:cNvPr id="49153" name="Rectangle 19"/>
          <p:cNvSpPr>
            <a:spLocks noGrp="1" noChangeArrowheads="1"/>
          </p:cNvSpPr>
          <p:nvPr>
            <p:ph type="ftr" sz="quarter" idx="4294967295"/>
          </p:nvPr>
        </p:nvSpPr>
        <p:spPr>
          <a:xfrm>
            <a:off x="0" y="6553200"/>
            <a:ext cx="9144000" cy="304800"/>
          </a:xfrm>
          <a:prstGeom prst="rect">
            <a:avLst/>
          </a:prstGeom>
          <a:solidFill>
            <a:schemeClr val="bg1"/>
          </a:solidFill>
          <a:ln/>
          <a:extLst/>
        </p:spPr>
        <p:txBody>
          <a:bodyPr/>
          <a:lstStyle>
            <a:lvl1pPr>
              <a:defRPr kumimoji="1" sz="2400">
                <a:solidFill>
                  <a:schemeClr val="tx1"/>
                </a:solidFill>
                <a:latin typeface="Arial Black" pitchFamily="34" charset="0"/>
                <a:ea typeface="HGP創英角ｺﾞｼｯｸUB" pitchFamily="50" charset="-128"/>
              </a:defRPr>
            </a:lvl1pPr>
            <a:lvl2pPr marL="742950" indent="-285750">
              <a:defRPr kumimoji="1" sz="2400">
                <a:solidFill>
                  <a:schemeClr val="tx1"/>
                </a:solidFill>
                <a:latin typeface="Arial Black" pitchFamily="34" charset="0"/>
                <a:ea typeface="HGP創英角ｺﾞｼｯｸUB" pitchFamily="50" charset="-128"/>
              </a:defRPr>
            </a:lvl2pPr>
            <a:lvl3pPr marL="1143000" indent="-228600">
              <a:defRPr kumimoji="1" sz="2400">
                <a:solidFill>
                  <a:schemeClr val="tx1"/>
                </a:solidFill>
                <a:latin typeface="Arial Black" pitchFamily="34" charset="0"/>
                <a:ea typeface="HGP創英角ｺﾞｼｯｸUB" pitchFamily="50" charset="-128"/>
              </a:defRPr>
            </a:lvl3pPr>
            <a:lvl4pPr marL="1600200" indent="-228600">
              <a:defRPr kumimoji="1" sz="2400">
                <a:solidFill>
                  <a:schemeClr val="tx1"/>
                </a:solidFill>
                <a:latin typeface="Arial Black" pitchFamily="34" charset="0"/>
                <a:ea typeface="HGP創英角ｺﾞｼｯｸUB" pitchFamily="50" charset="-128"/>
              </a:defRPr>
            </a:lvl4pPr>
            <a:lvl5pPr marL="2057400" indent="-228600">
              <a:defRPr kumimoji="1" sz="2400">
                <a:solidFill>
                  <a:schemeClr val="tx1"/>
                </a:solidFill>
                <a:latin typeface="Arial Black" pitchFamily="34" charset="0"/>
                <a:ea typeface="HGP創英角ｺﾞｼｯｸUB" pitchFamily="50" charset="-128"/>
              </a:defRPr>
            </a:lvl5pPr>
            <a:lvl6pPr marL="25146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6pPr>
            <a:lvl7pPr marL="29718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7pPr>
            <a:lvl8pPr marL="34290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8pPr>
            <a:lvl9pPr marL="38862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9pPr>
          </a:lstStyle>
          <a:p>
            <a:r>
              <a:rPr lang="en-US" altLang="ja-JP" sz="900">
                <a:latin typeface="+mn-lt"/>
                <a:ea typeface="+mn-ea"/>
              </a:rPr>
              <a:t>Copyright © 2012 CyberTech Corporation. All rights reserved.</a:t>
            </a:r>
            <a:endParaRPr lang="ja-JP" altLang="en-US" sz="900">
              <a:latin typeface="+mn-lt"/>
              <a:ea typeface="+mn-ea"/>
            </a:endParaRPr>
          </a:p>
        </p:txBody>
      </p:sp>
      <p:pic>
        <p:nvPicPr>
          <p:cNvPr id="4915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3650" y="2095500"/>
            <a:ext cx="6616700"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dash"/>
                <a:miter lim="800000"/>
                <a:headEnd/>
                <a:tailEnd/>
              </a14:hiddenLine>
            </a:ext>
          </a:extLst>
        </p:spPr>
      </p:pic>
      <p:sp>
        <p:nvSpPr>
          <p:cNvPr id="49159" name="Line 10"/>
          <p:cNvSpPr>
            <a:spLocks noChangeShapeType="1"/>
          </p:cNvSpPr>
          <p:nvPr/>
        </p:nvSpPr>
        <p:spPr bwMode="auto">
          <a:xfrm flipH="1" flipV="1">
            <a:off x="2322512" y="3325813"/>
            <a:ext cx="1084263" cy="573087"/>
          </a:xfrm>
          <a:prstGeom prst="line">
            <a:avLst/>
          </a:prstGeom>
          <a:noFill/>
          <a:ln w="38100">
            <a:solidFill>
              <a:srgbClr val="FF0000"/>
            </a:solidFill>
            <a:round/>
            <a:headEnd type="oval" w="med" len="med"/>
            <a:tailEnd/>
          </a:ln>
          <a:extLst>
            <a:ext uri="{909E8E84-426E-40dd-AFC4-6F175D3DCCD1}">
              <a14:hiddenFill xmlns:a14="http://schemas.microsoft.com/office/drawing/2010/main">
                <a:noFill/>
              </a14:hiddenFill>
            </a:ext>
          </a:extLst>
        </p:spPr>
        <p:txBody>
          <a:bodyPr anchor="ctr"/>
          <a:lstStyle/>
          <a:p>
            <a:endParaRPr lang="ja-JP" altLang="en-US">
              <a:latin typeface="+mn-lt"/>
              <a:ea typeface="+mn-ea"/>
            </a:endParaRPr>
          </a:p>
        </p:txBody>
      </p:sp>
      <p:sp>
        <p:nvSpPr>
          <p:cNvPr id="49160" name="Text Box 11"/>
          <p:cNvSpPr txBox="1">
            <a:spLocks noChangeArrowheads="1"/>
          </p:cNvSpPr>
          <p:nvPr/>
        </p:nvSpPr>
        <p:spPr bwMode="auto">
          <a:xfrm>
            <a:off x="0" y="3097213"/>
            <a:ext cx="249299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Black" pitchFamily="34" charset="0"/>
                <a:ea typeface="HGP創英角ｺﾞｼｯｸUB" pitchFamily="50" charset="-128"/>
              </a:defRPr>
            </a:lvl1pPr>
            <a:lvl2pPr marL="742950" indent="-285750">
              <a:defRPr kumimoji="1" sz="2400">
                <a:solidFill>
                  <a:schemeClr val="tx1"/>
                </a:solidFill>
                <a:latin typeface="Arial Black" pitchFamily="34" charset="0"/>
                <a:ea typeface="HGP創英角ｺﾞｼｯｸUB" pitchFamily="50" charset="-128"/>
              </a:defRPr>
            </a:lvl2pPr>
            <a:lvl3pPr marL="1143000" indent="-228600">
              <a:defRPr kumimoji="1" sz="2400">
                <a:solidFill>
                  <a:schemeClr val="tx1"/>
                </a:solidFill>
                <a:latin typeface="Arial Black" pitchFamily="34" charset="0"/>
                <a:ea typeface="HGP創英角ｺﾞｼｯｸUB" pitchFamily="50" charset="-128"/>
              </a:defRPr>
            </a:lvl3pPr>
            <a:lvl4pPr marL="1600200" indent="-228600">
              <a:defRPr kumimoji="1" sz="2400">
                <a:solidFill>
                  <a:schemeClr val="tx1"/>
                </a:solidFill>
                <a:latin typeface="Arial Black" pitchFamily="34" charset="0"/>
                <a:ea typeface="HGP創英角ｺﾞｼｯｸUB" pitchFamily="50" charset="-128"/>
              </a:defRPr>
            </a:lvl4pPr>
            <a:lvl5pPr marL="2057400" indent="-228600">
              <a:defRPr kumimoji="1" sz="2400">
                <a:solidFill>
                  <a:schemeClr val="tx1"/>
                </a:solidFill>
                <a:latin typeface="Arial Black" pitchFamily="34" charset="0"/>
                <a:ea typeface="HGP創英角ｺﾞｼｯｸUB" pitchFamily="50" charset="-128"/>
              </a:defRPr>
            </a:lvl5pPr>
            <a:lvl6pPr marL="25146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6pPr>
            <a:lvl7pPr marL="29718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7pPr>
            <a:lvl8pPr marL="34290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8pPr>
            <a:lvl9pPr marL="38862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9pPr>
          </a:lstStyle>
          <a:p>
            <a:r>
              <a:rPr lang="ja-JP" altLang="en-US" sz="1800">
                <a:solidFill>
                  <a:schemeClr val="tx2"/>
                </a:solidFill>
                <a:latin typeface="+mn-lt"/>
                <a:ea typeface="+mn-ea"/>
              </a:rPr>
              <a:t>基幹系（定型データ）</a:t>
            </a:r>
            <a:endParaRPr lang="en-US" altLang="ja-JP" sz="1800">
              <a:solidFill>
                <a:schemeClr val="tx2"/>
              </a:solidFill>
              <a:latin typeface="+mn-lt"/>
              <a:ea typeface="+mn-ea"/>
            </a:endParaRPr>
          </a:p>
          <a:p>
            <a:r>
              <a:rPr lang="ja-JP" altLang="en-US" sz="1800">
                <a:solidFill>
                  <a:schemeClr val="tx2"/>
                </a:solidFill>
                <a:latin typeface="+mn-lt"/>
                <a:ea typeface="+mn-ea"/>
              </a:rPr>
              <a:t>・会計</a:t>
            </a:r>
            <a:endParaRPr lang="en-US" altLang="ja-JP" sz="1800">
              <a:solidFill>
                <a:schemeClr val="tx2"/>
              </a:solidFill>
              <a:latin typeface="+mn-lt"/>
              <a:ea typeface="+mn-ea"/>
            </a:endParaRPr>
          </a:p>
          <a:p>
            <a:r>
              <a:rPr lang="ja-JP" altLang="en-US" sz="1800">
                <a:solidFill>
                  <a:schemeClr val="tx2"/>
                </a:solidFill>
                <a:latin typeface="+mn-lt"/>
                <a:ea typeface="+mn-ea"/>
              </a:rPr>
              <a:t>・生産管理</a:t>
            </a:r>
          </a:p>
        </p:txBody>
      </p:sp>
      <p:sp>
        <p:nvSpPr>
          <p:cNvPr id="49161" name="Text Box 12"/>
          <p:cNvSpPr txBox="1">
            <a:spLocks noChangeArrowheads="1"/>
          </p:cNvSpPr>
          <p:nvPr/>
        </p:nvSpPr>
        <p:spPr bwMode="auto">
          <a:xfrm>
            <a:off x="6410945" y="1124744"/>
            <a:ext cx="272382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Black" pitchFamily="34" charset="0"/>
                <a:ea typeface="HGP創英角ｺﾞｼｯｸUB" pitchFamily="50" charset="-128"/>
              </a:defRPr>
            </a:lvl1pPr>
            <a:lvl2pPr marL="742950" indent="-285750">
              <a:defRPr kumimoji="1" sz="2400">
                <a:solidFill>
                  <a:schemeClr val="tx1"/>
                </a:solidFill>
                <a:latin typeface="Arial Black" pitchFamily="34" charset="0"/>
                <a:ea typeface="HGP創英角ｺﾞｼｯｸUB" pitchFamily="50" charset="-128"/>
              </a:defRPr>
            </a:lvl2pPr>
            <a:lvl3pPr marL="1143000" indent="-228600">
              <a:defRPr kumimoji="1" sz="2400">
                <a:solidFill>
                  <a:schemeClr val="tx1"/>
                </a:solidFill>
                <a:latin typeface="Arial Black" pitchFamily="34" charset="0"/>
                <a:ea typeface="HGP創英角ｺﾞｼｯｸUB" pitchFamily="50" charset="-128"/>
              </a:defRPr>
            </a:lvl3pPr>
            <a:lvl4pPr marL="1600200" indent="-228600">
              <a:defRPr kumimoji="1" sz="2400">
                <a:solidFill>
                  <a:schemeClr val="tx1"/>
                </a:solidFill>
                <a:latin typeface="Arial Black" pitchFamily="34" charset="0"/>
                <a:ea typeface="HGP創英角ｺﾞｼｯｸUB" pitchFamily="50" charset="-128"/>
              </a:defRPr>
            </a:lvl4pPr>
            <a:lvl5pPr marL="2057400" indent="-228600">
              <a:defRPr kumimoji="1" sz="2400">
                <a:solidFill>
                  <a:schemeClr val="tx1"/>
                </a:solidFill>
                <a:latin typeface="Arial Black" pitchFamily="34" charset="0"/>
                <a:ea typeface="HGP創英角ｺﾞｼｯｸUB" pitchFamily="50" charset="-128"/>
              </a:defRPr>
            </a:lvl5pPr>
            <a:lvl6pPr marL="25146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6pPr>
            <a:lvl7pPr marL="29718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7pPr>
            <a:lvl8pPr marL="34290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8pPr>
            <a:lvl9pPr marL="3886200" indent="-228600" fontAlgn="base">
              <a:spcBef>
                <a:spcPct val="0"/>
              </a:spcBef>
              <a:spcAft>
                <a:spcPct val="0"/>
              </a:spcAft>
              <a:defRPr kumimoji="1" sz="2400">
                <a:solidFill>
                  <a:schemeClr val="tx1"/>
                </a:solidFill>
                <a:latin typeface="Arial Black" pitchFamily="34" charset="0"/>
                <a:ea typeface="HGP創英角ｺﾞｼｯｸUB" pitchFamily="50" charset="-128"/>
              </a:defRPr>
            </a:lvl9pPr>
          </a:lstStyle>
          <a:p>
            <a:r>
              <a:rPr lang="ja-JP" altLang="en-US" sz="1800" dirty="0">
                <a:solidFill>
                  <a:schemeClr val="tx2"/>
                </a:solidFill>
                <a:latin typeface="+mn-lt"/>
                <a:ea typeface="+mn-ea"/>
              </a:rPr>
              <a:t>情報系（不定型データ）</a:t>
            </a:r>
            <a:endParaRPr lang="en-US" altLang="ja-JP" sz="1800" dirty="0">
              <a:solidFill>
                <a:schemeClr val="tx2"/>
              </a:solidFill>
              <a:latin typeface="+mn-lt"/>
              <a:ea typeface="+mn-ea"/>
            </a:endParaRPr>
          </a:p>
          <a:p>
            <a:r>
              <a:rPr lang="ja-JP" altLang="en-US" sz="1800" dirty="0">
                <a:solidFill>
                  <a:schemeClr val="tx2"/>
                </a:solidFill>
                <a:latin typeface="+mn-lt"/>
                <a:ea typeface="+mn-ea"/>
              </a:rPr>
              <a:t>・ドキュメント</a:t>
            </a:r>
            <a:endParaRPr lang="en-US" altLang="ja-JP" sz="1800" dirty="0">
              <a:solidFill>
                <a:schemeClr val="tx2"/>
              </a:solidFill>
              <a:latin typeface="+mn-lt"/>
              <a:ea typeface="+mn-ea"/>
            </a:endParaRPr>
          </a:p>
          <a:p>
            <a:r>
              <a:rPr lang="ja-JP" altLang="en-US" sz="1800" dirty="0">
                <a:solidFill>
                  <a:schemeClr val="tx2"/>
                </a:solidFill>
                <a:latin typeface="+mn-lt"/>
                <a:ea typeface="+mn-ea"/>
              </a:rPr>
              <a:t>・ナレッジ</a:t>
            </a:r>
            <a:endParaRPr lang="en-US" altLang="ja-JP" sz="1800" dirty="0">
              <a:solidFill>
                <a:schemeClr val="tx2"/>
              </a:solidFill>
              <a:latin typeface="+mn-lt"/>
              <a:ea typeface="+mn-ea"/>
            </a:endParaRPr>
          </a:p>
          <a:p>
            <a:r>
              <a:rPr lang="ja-JP" altLang="en-US" sz="1800" dirty="0">
                <a:solidFill>
                  <a:schemeClr val="tx2"/>
                </a:solidFill>
                <a:latin typeface="+mn-lt"/>
                <a:ea typeface="+mn-ea"/>
              </a:rPr>
              <a:t>・コンテンツ情報</a:t>
            </a:r>
          </a:p>
        </p:txBody>
      </p:sp>
      <p:sp>
        <p:nvSpPr>
          <p:cNvPr id="49162" name="Line 13"/>
          <p:cNvSpPr>
            <a:spLocks noChangeShapeType="1"/>
          </p:cNvSpPr>
          <p:nvPr/>
        </p:nvSpPr>
        <p:spPr bwMode="auto">
          <a:xfrm flipV="1">
            <a:off x="5652120" y="1335882"/>
            <a:ext cx="788988" cy="1135062"/>
          </a:xfrm>
          <a:prstGeom prst="line">
            <a:avLst/>
          </a:prstGeom>
          <a:noFill/>
          <a:ln w="38100">
            <a:solidFill>
              <a:srgbClr val="FF0000"/>
            </a:solidFill>
            <a:round/>
            <a:headEnd type="oval" w="med" len="med"/>
            <a:tailEnd/>
          </a:ln>
          <a:extLst>
            <a:ext uri="{909E8E84-426E-40dd-AFC4-6F175D3DCCD1}">
              <a14:hiddenFill xmlns:a14="http://schemas.microsoft.com/office/drawing/2010/main">
                <a:noFill/>
              </a14:hiddenFill>
            </a:ext>
          </a:extLst>
        </p:spPr>
        <p:txBody>
          <a:bodyPr anchor="ctr"/>
          <a:lstStyle/>
          <a:p>
            <a:endParaRPr lang="ja-JP" altLang="en-US">
              <a:latin typeface="+mn-lt"/>
              <a:ea typeface="+mn-ea"/>
            </a:endParaRPr>
          </a:p>
        </p:txBody>
      </p:sp>
    </p:spTree>
    <p:extLst>
      <p:ext uri="{BB962C8B-B14F-4D97-AF65-F5344CB8AC3E}">
        <p14:creationId xmlns:p14="http://schemas.microsoft.com/office/powerpoint/2010/main" val="3506389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7650" y="838200"/>
            <a:ext cx="8645525" cy="56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タイトル 1"/>
          <p:cNvSpPr>
            <a:spLocks noGrp="1"/>
          </p:cNvSpPr>
          <p:nvPr>
            <p:ph type="title"/>
          </p:nvPr>
        </p:nvSpPr>
        <p:spPr/>
        <p:txBody>
          <a:bodyPr/>
          <a:lstStyle/>
          <a:p>
            <a:r>
              <a:rPr lang="ja-JP" altLang="en-US" dirty="0" smtClean="0">
                <a:latin typeface="+mn-lt"/>
                <a:ea typeface="+mn-ea"/>
              </a:rPr>
              <a:t>「それ以外」のデータが急増</a:t>
            </a:r>
            <a:endParaRPr lang="ja-JP" altLang="en-US" dirty="0">
              <a:latin typeface="+mn-lt"/>
              <a:ea typeface="+mn-ea"/>
            </a:endParaRPr>
          </a:p>
        </p:txBody>
      </p:sp>
      <p:grpSp>
        <p:nvGrpSpPr>
          <p:cNvPr id="3" name="図形グループ 2"/>
          <p:cNvGrpSpPr/>
          <p:nvPr/>
        </p:nvGrpSpPr>
        <p:grpSpPr>
          <a:xfrm>
            <a:off x="2057400" y="1524000"/>
            <a:ext cx="6400800" cy="3505200"/>
            <a:chOff x="2057400" y="1524000"/>
            <a:chExt cx="6400800" cy="3505200"/>
          </a:xfrm>
        </p:grpSpPr>
        <p:sp>
          <p:nvSpPr>
            <p:cNvPr id="11" name="角丸四角形 10"/>
            <p:cNvSpPr/>
            <p:nvPr/>
          </p:nvSpPr>
          <p:spPr bwMode="auto">
            <a:xfrm>
              <a:off x="2057400" y="1524000"/>
              <a:ext cx="6400800" cy="3505200"/>
            </a:xfrm>
            <a:prstGeom prst="roundRect">
              <a:avLst>
                <a:gd name="adj" fmla="val 7607"/>
              </a:avLst>
            </a:prstGeom>
            <a:solidFill>
              <a:srgbClr val="FF9900">
                <a:alpha val="55000"/>
              </a:srgbClr>
            </a:solidFill>
            <a:ln>
              <a:solidFill>
                <a:srgbClr val="FFFFFF"/>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anchor="ctr"/>
            <a:lstStyle/>
            <a:p>
              <a:pPr>
                <a:spcBef>
                  <a:spcPct val="20000"/>
                </a:spcBef>
                <a:defRPr/>
              </a:pPr>
              <a:endParaRPr kumimoji="0" lang="ja-JP" altLang="en-US" dirty="0">
                <a:solidFill>
                  <a:srgbClr val="484848"/>
                </a:solidFill>
              </a:endParaRPr>
            </a:p>
          </p:txBody>
        </p:sp>
        <p:sp>
          <p:nvSpPr>
            <p:cNvPr id="10" name="テキスト ボックス 9"/>
            <p:cNvSpPr txBox="1"/>
            <p:nvPr/>
          </p:nvSpPr>
          <p:spPr>
            <a:xfrm>
              <a:off x="2057400" y="2684520"/>
              <a:ext cx="6400800" cy="1101840"/>
            </a:xfrm>
            <a:prstGeom prst="rect">
              <a:avLst/>
            </a:prstGeom>
            <a:noFill/>
          </p:spPr>
          <p:txBody>
            <a:bodyPr>
              <a:spAutoFit/>
            </a:bodyPr>
            <a:lstStyle/>
            <a:p>
              <a:pPr algn="ctr">
                <a:spcBef>
                  <a:spcPct val="20000"/>
                </a:spcBef>
                <a:defRPr/>
              </a:pPr>
              <a:r>
                <a:rPr lang="ja-JP" altLang="en-US" sz="3200" dirty="0">
                  <a:solidFill>
                    <a:schemeClr val="bg1"/>
                  </a:solidFill>
                  <a:effectLst>
                    <a:glow rad="63500">
                      <a:schemeClr val="accent2">
                        <a:satMod val="175000"/>
                        <a:alpha val="40000"/>
                      </a:schemeClr>
                    </a:glow>
                  </a:effectLst>
                  <a:latin typeface="+mn-lt"/>
                  <a:ea typeface="+mn-ea"/>
                  <a:cs typeface="Arial"/>
                </a:rPr>
                <a:t>リレーショナルデータベース</a:t>
              </a:r>
              <a:r>
                <a:rPr lang="ja-JP" altLang="en-US" sz="2800" dirty="0">
                  <a:solidFill>
                    <a:schemeClr val="bg1"/>
                  </a:solidFill>
                  <a:effectLst>
                    <a:glow rad="63500">
                      <a:schemeClr val="accent2">
                        <a:satMod val="175000"/>
                        <a:alpha val="40000"/>
                      </a:schemeClr>
                    </a:glow>
                  </a:effectLst>
                  <a:latin typeface="+mn-lt"/>
                  <a:ea typeface="+mn-ea"/>
                  <a:cs typeface="Arial"/>
                </a:rPr>
                <a:t>では</a:t>
              </a:r>
            </a:p>
            <a:p>
              <a:pPr algn="ctr">
                <a:spcBef>
                  <a:spcPct val="20000"/>
                </a:spcBef>
                <a:defRPr/>
              </a:pPr>
              <a:r>
                <a:rPr lang="ja-JP" altLang="en-US" sz="2800" dirty="0" smtClean="0">
                  <a:solidFill>
                    <a:schemeClr val="bg1"/>
                  </a:solidFill>
                  <a:effectLst>
                    <a:glow rad="63500">
                      <a:schemeClr val="accent2">
                        <a:satMod val="175000"/>
                        <a:alpha val="40000"/>
                      </a:schemeClr>
                    </a:glow>
                  </a:effectLst>
                  <a:latin typeface="+mn-lt"/>
                  <a:ea typeface="+mn-ea"/>
                  <a:cs typeface="Arial"/>
                </a:rPr>
                <a:t>効率的に扱えない</a:t>
              </a:r>
              <a:r>
                <a:rPr lang="ja-JP" altLang="en-US" sz="2800" dirty="0">
                  <a:solidFill>
                    <a:schemeClr val="bg1"/>
                  </a:solidFill>
                  <a:effectLst>
                    <a:glow rad="63500">
                      <a:schemeClr val="accent2">
                        <a:satMod val="175000"/>
                        <a:alpha val="40000"/>
                      </a:schemeClr>
                    </a:glow>
                  </a:effectLst>
                  <a:latin typeface="+mn-lt"/>
                  <a:ea typeface="+mn-ea"/>
                  <a:cs typeface="Arial"/>
                </a:rPr>
                <a:t>領域</a:t>
              </a:r>
            </a:p>
          </p:txBody>
        </p:sp>
      </p:grpSp>
      <p:grpSp>
        <p:nvGrpSpPr>
          <p:cNvPr id="2" name="図形グループ 1"/>
          <p:cNvGrpSpPr/>
          <p:nvPr/>
        </p:nvGrpSpPr>
        <p:grpSpPr>
          <a:xfrm>
            <a:off x="762000" y="3810000"/>
            <a:ext cx="2474913" cy="1905000"/>
            <a:chOff x="762000" y="3810000"/>
            <a:chExt cx="2474913" cy="1905000"/>
          </a:xfrm>
        </p:grpSpPr>
        <p:sp>
          <p:nvSpPr>
            <p:cNvPr id="8" name="角丸四角形 7"/>
            <p:cNvSpPr/>
            <p:nvPr/>
          </p:nvSpPr>
          <p:spPr bwMode="auto">
            <a:xfrm>
              <a:off x="762000" y="3810000"/>
              <a:ext cx="2474913" cy="1905000"/>
            </a:xfrm>
            <a:prstGeom prst="roundRect">
              <a:avLst/>
            </a:prstGeom>
            <a:solidFill>
              <a:schemeClr val="accent6">
                <a:lumMod val="40000"/>
                <a:lumOff val="60000"/>
                <a:alpha val="55000"/>
              </a:schemeClr>
            </a:solidFill>
            <a:ln>
              <a:solidFill>
                <a:srgbClr val="FFFFFF"/>
              </a:solid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anchor="ctr"/>
            <a:lstStyle/>
            <a:p>
              <a:pPr>
                <a:spcBef>
                  <a:spcPct val="20000"/>
                </a:spcBef>
                <a:defRPr/>
              </a:pPr>
              <a:endParaRPr kumimoji="0" lang="ja-JP" altLang="en-US" sz="1400" dirty="0">
                <a:solidFill>
                  <a:srgbClr val="484848"/>
                </a:solidFill>
              </a:endParaRPr>
            </a:p>
          </p:txBody>
        </p:sp>
        <p:pic>
          <p:nvPicPr>
            <p:cNvPr id="9" name="図 8"/>
            <p:cNvPicPr>
              <a:picLocks noChangeAspect="1"/>
            </p:cNvPicPr>
            <p:nvPr/>
          </p:nvPicPr>
          <p:blipFill>
            <a:blip r:embed="rId3"/>
            <a:stretch>
              <a:fillRect/>
            </a:stretch>
          </p:blipFill>
          <p:spPr>
            <a:xfrm>
              <a:off x="1295400" y="4191000"/>
              <a:ext cx="1371600" cy="1206500"/>
            </a:xfrm>
            <a:prstGeom prst="rect">
              <a:avLst/>
            </a:prstGeom>
            <a:ln>
              <a:noFill/>
            </a:ln>
            <a:effectLst>
              <a:outerShdw blurRad="292100" dist="139700" dir="2700000" algn="tl" rotWithShape="0">
                <a:srgbClr val="333333">
                  <a:alpha val="65000"/>
                </a:srgbClr>
              </a:outerShdw>
            </a:effectLst>
          </p:spPr>
        </p:pic>
        <p:sp>
          <p:nvSpPr>
            <p:cNvPr id="9232" name="テキスト ボックス 15"/>
            <p:cNvSpPr txBox="1">
              <a:spLocks noChangeArrowheads="1"/>
            </p:cNvSpPr>
            <p:nvPr/>
          </p:nvSpPr>
          <p:spPr bwMode="auto">
            <a:xfrm>
              <a:off x="1295400" y="4624388"/>
              <a:ext cx="137160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pPr algn="ctr"/>
              <a:r>
                <a:rPr lang="ja-JP" altLang="en-US">
                  <a:solidFill>
                    <a:srgbClr val="0000FF"/>
                  </a:solidFill>
                  <a:latin typeface="+mn-lt"/>
                  <a:ea typeface="+mn-ea"/>
                  <a:cs typeface="HGP創英角ｺﾞｼｯｸUB" charset="0"/>
                </a:rPr>
                <a:t>リレーショナル</a:t>
              </a:r>
            </a:p>
            <a:p>
              <a:pPr algn="ctr"/>
              <a:r>
                <a:rPr lang="ja-JP" altLang="en-US">
                  <a:solidFill>
                    <a:srgbClr val="0000FF"/>
                  </a:solidFill>
                  <a:latin typeface="+mn-lt"/>
                  <a:ea typeface="+mn-ea"/>
                  <a:cs typeface="HGP創英角ｺﾞｼｯｸUB" charset="0"/>
                </a:rPr>
                <a:t>データベース</a:t>
              </a:r>
            </a:p>
          </p:txBody>
        </p:sp>
      </p:grpSp>
    </p:spTree>
    <p:extLst>
      <p:ext uri="{BB962C8B-B14F-4D97-AF65-F5344CB8AC3E}">
        <p14:creationId xmlns:p14="http://schemas.microsoft.com/office/powerpoint/2010/main" val="36161583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タイトル 1"/>
          <p:cNvSpPr>
            <a:spLocks noGrp="1"/>
          </p:cNvSpPr>
          <p:nvPr>
            <p:ph type="title"/>
          </p:nvPr>
        </p:nvSpPr>
        <p:spPr/>
        <p:txBody>
          <a:bodyPr/>
          <a:lstStyle/>
          <a:p>
            <a:r>
              <a:rPr lang="ja-JP" altLang="en-US" dirty="0" smtClean="0"/>
              <a:t>柔軟性の高いドキュメント指向</a:t>
            </a:r>
            <a:r>
              <a:rPr lang="en-US" altLang="ja-JP" dirty="0" smtClean="0"/>
              <a:t>DB</a:t>
            </a:r>
            <a:endParaRPr lang="ja-JP" altLang="en-US" dirty="0"/>
          </a:p>
        </p:txBody>
      </p:sp>
      <p:pic>
        <p:nvPicPr>
          <p:cNvPr id="1028"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2740" y="1676400"/>
            <a:ext cx="4231437" cy="3832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正方形/長方形 14"/>
          <p:cNvSpPr/>
          <p:nvPr/>
        </p:nvSpPr>
        <p:spPr bwMode="auto">
          <a:xfrm>
            <a:off x="5381318" y="1676400"/>
            <a:ext cx="1447800" cy="381000"/>
          </a:xfrm>
          <a:prstGeom prst="rect">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3" name="正方形/長方形 72"/>
          <p:cNvSpPr/>
          <p:nvPr/>
        </p:nvSpPr>
        <p:spPr bwMode="auto">
          <a:xfrm>
            <a:off x="6394042" y="2230692"/>
            <a:ext cx="723900" cy="190500"/>
          </a:xfrm>
          <a:prstGeom prst="rect">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7" name="正方形/長方形 76"/>
          <p:cNvSpPr/>
          <p:nvPr/>
        </p:nvSpPr>
        <p:spPr bwMode="auto">
          <a:xfrm>
            <a:off x="6394042" y="3570338"/>
            <a:ext cx="723900" cy="190500"/>
          </a:xfrm>
          <a:prstGeom prst="rect">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8" name="正方形/長方形 77"/>
          <p:cNvSpPr/>
          <p:nvPr/>
        </p:nvSpPr>
        <p:spPr bwMode="auto">
          <a:xfrm>
            <a:off x="6408790" y="4256138"/>
            <a:ext cx="723900" cy="190500"/>
          </a:xfrm>
          <a:prstGeom prst="rect">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9" name="正方形/長方形 78"/>
          <p:cNvSpPr/>
          <p:nvPr/>
        </p:nvSpPr>
        <p:spPr bwMode="auto">
          <a:xfrm>
            <a:off x="6912694" y="4583061"/>
            <a:ext cx="723900" cy="190500"/>
          </a:xfrm>
          <a:prstGeom prst="rect">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3" name="正方形/長方形 82"/>
          <p:cNvSpPr/>
          <p:nvPr/>
        </p:nvSpPr>
        <p:spPr bwMode="auto">
          <a:xfrm>
            <a:off x="6915152" y="4887861"/>
            <a:ext cx="723900" cy="190500"/>
          </a:xfrm>
          <a:prstGeom prst="rect">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4" name="正方形/長方形 83"/>
          <p:cNvSpPr/>
          <p:nvPr/>
        </p:nvSpPr>
        <p:spPr bwMode="auto">
          <a:xfrm>
            <a:off x="6912694" y="5192661"/>
            <a:ext cx="723900" cy="190500"/>
          </a:xfrm>
          <a:prstGeom prst="rect">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9" name="正方形/長方形 88"/>
          <p:cNvSpPr/>
          <p:nvPr/>
        </p:nvSpPr>
        <p:spPr bwMode="auto">
          <a:xfrm>
            <a:off x="6908392" y="3919383"/>
            <a:ext cx="723900" cy="190500"/>
          </a:xfrm>
          <a:prstGeom prst="rect">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cxnSp>
        <p:nvCxnSpPr>
          <p:cNvPr id="17" name="カギ線コネクタ 16"/>
          <p:cNvCxnSpPr>
            <a:stCxn id="15" idx="2"/>
            <a:endCxn id="73" idx="1"/>
          </p:cNvCxnSpPr>
          <p:nvPr/>
        </p:nvCxnSpPr>
        <p:spPr bwMode="auto">
          <a:xfrm rot="16200000" flipH="1">
            <a:off x="6115359" y="2047259"/>
            <a:ext cx="268542" cy="288824"/>
          </a:xfrm>
          <a:prstGeom prst="bentConnector2">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カギ線コネクタ 94"/>
          <p:cNvCxnSpPr>
            <a:stCxn id="15" idx="2"/>
            <a:endCxn id="77" idx="1"/>
          </p:cNvCxnSpPr>
          <p:nvPr/>
        </p:nvCxnSpPr>
        <p:spPr bwMode="auto">
          <a:xfrm rot="16200000" flipH="1">
            <a:off x="5445536" y="2717082"/>
            <a:ext cx="1608188" cy="288824"/>
          </a:xfrm>
          <a:prstGeom prst="bentConnector2">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カギ線コネクタ 95"/>
          <p:cNvCxnSpPr>
            <a:stCxn id="78" idx="1"/>
            <a:endCxn id="15" idx="2"/>
          </p:cNvCxnSpPr>
          <p:nvPr/>
        </p:nvCxnSpPr>
        <p:spPr bwMode="auto">
          <a:xfrm rot="10800000">
            <a:off x="6105218" y="2057400"/>
            <a:ext cx="303572" cy="2293988"/>
          </a:xfrm>
          <a:prstGeom prst="bentConnector2">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カギ線コネクタ 96"/>
          <p:cNvCxnSpPr>
            <a:stCxn id="89" idx="1"/>
            <a:endCxn id="77" idx="2"/>
          </p:cNvCxnSpPr>
          <p:nvPr/>
        </p:nvCxnSpPr>
        <p:spPr bwMode="auto">
          <a:xfrm rot="10800000">
            <a:off x="6755992" y="3760839"/>
            <a:ext cx="152400" cy="253795"/>
          </a:xfrm>
          <a:prstGeom prst="bentConnector2">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カギ線コネクタ 97"/>
          <p:cNvCxnSpPr>
            <a:stCxn id="79" idx="1"/>
            <a:endCxn id="78" idx="2"/>
          </p:cNvCxnSpPr>
          <p:nvPr/>
        </p:nvCxnSpPr>
        <p:spPr bwMode="auto">
          <a:xfrm rot="10800000">
            <a:off x="6770740" y="4446639"/>
            <a:ext cx="141954" cy="231673"/>
          </a:xfrm>
          <a:prstGeom prst="bentConnector2">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カギ線コネクタ 98"/>
          <p:cNvCxnSpPr>
            <a:stCxn id="83" idx="1"/>
            <a:endCxn id="78" idx="2"/>
          </p:cNvCxnSpPr>
          <p:nvPr/>
        </p:nvCxnSpPr>
        <p:spPr bwMode="auto">
          <a:xfrm rot="10800000">
            <a:off x="6770740" y="4446639"/>
            <a:ext cx="144412" cy="536473"/>
          </a:xfrm>
          <a:prstGeom prst="bentConnector2">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カギ線コネクタ 99"/>
          <p:cNvCxnSpPr>
            <a:stCxn id="84" idx="1"/>
            <a:endCxn id="78" idx="2"/>
          </p:cNvCxnSpPr>
          <p:nvPr/>
        </p:nvCxnSpPr>
        <p:spPr bwMode="auto">
          <a:xfrm rot="10800000">
            <a:off x="6770740" y="4446639"/>
            <a:ext cx="141954" cy="841273"/>
          </a:xfrm>
          <a:prstGeom prst="bentConnector2">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4" name="グループ化 53"/>
          <p:cNvGrpSpPr/>
          <p:nvPr/>
        </p:nvGrpSpPr>
        <p:grpSpPr>
          <a:xfrm>
            <a:off x="6694540" y="2421192"/>
            <a:ext cx="1033002" cy="690718"/>
            <a:chOff x="6723421" y="2394153"/>
            <a:chExt cx="1033002" cy="690718"/>
          </a:xfrm>
        </p:grpSpPr>
        <p:sp>
          <p:nvSpPr>
            <p:cNvPr id="92" name="正方形/長方形 91"/>
            <p:cNvSpPr/>
            <p:nvPr/>
          </p:nvSpPr>
          <p:spPr bwMode="auto">
            <a:xfrm>
              <a:off x="7032523" y="2589571"/>
              <a:ext cx="723900" cy="190500"/>
            </a:xfrm>
            <a:prstGeom prst="rect">
              <a:avLst/>
            </a:prstGeom>
            <a:solidFill>
              <a:srgbClr val="92D050"/>
            </a:solidFill>
            <a:ln w="38100" cap="flat" cmpd="sng" algn="ctr">
              <a:solidFill>
                <a:srgbClr val="4168A7"/>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93" name="正方形/長方形 92"/>
            <p:cNvSpPr/>
            <p:nvPr/>
          </p:nvSpPr>
          <p:spPr bwMode="auto">
            <a:xfrm>
              <a:off x="7030065" y="2894371"/>
              <a:ext cx="723900" cy="190500"/>
            </a:xfrm>
            <a:prstGeom prst="rect">
              <a:avLst/>
            </a:prstGeom>
            <a:solidFill>
              <a:srgbClr val="92D050"/>
            </a:solidFill>
            <a:ln w="38100" cap="flat" cmpd="sng" algn="ctr">
              <a:solidFill>
                <a:srgbClr val="4168A7"/>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cxnSp>
          <p:nvCxnSpPr>
            <p:cNvPr id="94" name="カギ線コネクタ 93"/>
            <p:cNvCxnSpPr>
              <a:stCxn id="73" idx="2"/>
              <a:endCxn id="92" idx="1"/>
            </p:cNvCxnSpPr>
            <p:nvPr/>
          </p:nvCxnSpPr>
          <p:spPr bwMode="auto">
            <a:xfrm rot="16200000" flipH="1">
              <a:off x="6732638" y="2384936"/>
              <a:ext cx="290668" cy="309101"/>
            </a:xfrm>
            <a:prstGeom prst="bentConnector2">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カギ線コネクタ 116"/>
            <p:cNvCxnSpPr>
              <a:stCxn id="93" idx="1"/>
              <a:endCxn id="73" idx="2"/>
            </p:cNvCxnSpPr>
            <p:nvPr/>
          </p:nvCxnSpPr>
          <p:spPr bwMode="auto">
            <a:xfrm rot="10800000">
              <a:off x="6723423" y="2394153"/>
              <a:ext cx="306643" cy="595468"/>
            </a:xfrm>
            <a:prstGeom prst="bentConnector2">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5" name="グループ化 54"/>
          <p:cNvGrpSpPr/>
          <p:nvPr/>
        </p:nvGrpSpPr>
        <p:grpSpPr>
          <a:xfrm>
            <a:off x="6105219" y="3265538"/>
            <a:ext cx="1015181" cy="190500"/>
            <a:chOff x="6134100" y="3200400"/>
            <a:chExt cx="1015181" cy="190500"/>
          </a:xfrm>
        </p:grpSpPr>
        <p:sp>
          <p:nvSpPr>
            <p:cNvPr id="76" name="正方形/長方形 75"/>
            <p:cNvSpPr/>
            <p:nvPr/>
          </p:nvSpPr>
          <p:spPr bwMode="auto">
            <a:xfrm>
              <a:off x="6425381" y="3200400"/>
              <a:ext cx="723900" cy="190500"/>
            </a:xfrm>
            <a:prstGeom prst="rect">
              <a:avLst/>
            </a:prstGeom>
            <a:solidFill>
              <a:srgbClr val="00CCFF"/>
            </a:solidFill>
            <a:ln w="38100" cap="flat" cmpd="sng" algn="ctr">
              <a:solidFill>
                <a:srgbClr val="4168A7"/>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cxnSp>
          <p:nvCxnSpPr>
            <p:cNvPr id="53" name="直線コネクタ 52"/>
            <p:cNvCxnSpPr>
              <a:stCxn id="76" idx="1"/>
            </p:cNvCxnSpPr>
            <p:nvPr/>
          </p:nvCxnSpPr>
          <p:spPr bwMode="auto">
            <a:xfrm flipH="1">
              <a:off x="6134100" y="3295650"/>
              <a:ext cx="291281" cy="0"/>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27" name="図 126"/>
          <p:cNvPicPr>
            <a:picLocks noChangeAspect="1"/>
          </p:cNvPicPr>
          <p:nvPr/>
        </p:nvPicPr>
        <p:blipFill>
          <a:blip r:embed="rId3"/>
          <a:stretch>
            <a:fillRect/>
          </a:stretch>
        </p:blipFill>
        <p:spPr>
          <a:xfrm>
            <a:off x="3466067" y="3081797"/>
            <a:ext cx="915987" cy="805729"/>
          </a:xfrm>
          <a:prstGeom prst="rect">
            <a:avLst/>
          </a:prstGeom>
          <a:ln>
            <a:noFill/>
          </a:ln>
          <a:effectLst>
            <a:outerShdw blurRad="292100" dist="139700" dir="2700000" algn="tl" rotWithShape="0">
              <a:srgbClr val="333333">
                <a:alpha val="65000"/>
              </a:srgbClr>
            </a:outerShdw>
          </a:effectLst>
        </p:spPr>
      </p:pic>
      <p:cxnSp>
        <p:nvCxnSpPr>
          <p:cNvPr id="61" name="直線コネクタ 60"/>
          <p:cNvCxnSpPr/>
          <p:nvPr/>
        </p:nvCxnSpPr>
        <p:spPr bwMode="auto">
          <a:xfrm flipH="1">
            <a:off x="1013399" y="4025695"/>
            <a:ext cx="990600" cy="452593"/>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直線コネクタ 128"/>
          <p:cNvCxnSpPr/>
          <p:nvPr/>
        </p:nvCxnSpPr>
        <p:spPr bwMode="auto">
          <a:xfrm>
            <a:off x="2384999" y="4025695"/>
            <a:ext cx="0" cy="452593"/>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直線コネクタ 131"/>
          <p:cNvCxnSpPr/>
          <p:nvPr/>
        </p:nvCxnSpPr>
        <p:spPr bwMode="auto">
          <a:xfrm>
            <a:off x="2842199" y="4025695"/>
            <a:ext cx="914400" cy="452593"/>
          </a:xfrm>
          <a:prstGeom prst="line">
            <a:avLst/>
          </a:prstGeom>
          <a:solidFill>
            <a:schemeClr val="bg1"/>
          </a:solidFill>
          <a:ln w="38100" cap="flat" cmpd="sng" algn="ctr">
            <a:solidFill>
              <a:srgbClr val="4168A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271" name="下矢印 11270"/>
          <p:cNvSpPr/>
          <p:nvPr/>
        </p:nvSpPr>
        <p:spPr bwMode="auto">
          <a:xfrm>
            <a:off x="1869358" y="2495550"/>
            <a:ext cx="838200" cy="570271"/>
          </a:xfrm>
          <a:prstGeom prst="downArrow">
            <a:avLst/>
          </a:prstGeom>
          <a:solidFill>
            <a:srgbClr val="FF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1031" name="Picture 7" descr="C:\Users\Masanori\AppData\Local\Microsoft\Windows\Temporary Internet Files\Content.IE5\55ZKQZRL\MC90038355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132690" y="2987636"/>
            <a:ext cx="1797459" cy="22008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Masanori\AppData\Local\Microsoft\Windows\Temporary Internet Files\Content.IE5\86QH21EP\MC90039100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886538" y="2986088"/>
            <a:ext cx="1828124" cy="2205543"/>
          </a:xfrm>
          <a:prstGeom prst="rect">
            <a:avLst/>
          </a:prstGeom>
          <a:noFill/>
          <a:extLst>
            <a:ext uri="{909E8E84-426E-40dd-AFC4-6F175D3DCCD1}">
              <a14:hiddenFill xmlns:a14="http://schemas.microsoft.com/office/drawing/2010/main">
                <a:solidFill>
                  <a:srgbClr val="FFFFFF"/>
                </a:solidFill>
              </a14:hiddenFill>
            </a:ext>
          </a:extLst>
        </p:spPr>
      </p:pic>
      <p:sp>
        <p:nvSpPr>
          <p:cNvPr id="11272" name="角丸四角形 11271"/>
          <p:cNvSpPr/>
          <p:nvPr/>
        </p:nvSpPr>
        <p:spPr bwMode="auto">
          <a:xfrm>
            <a:off x="172740" y="5715000"/>
            <a:ext cx="8818860" cy="800100"/>
          </a:xfrm>
          <a:prstGeom prst="roundRect">
            <a:avLst>
              <a:gd name="adj" fmla="val 0"/>
            </a:avLst>
          </a:prstGeom>
          <a:solidFill>
            <a:schemeClr val="accent3"/>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mn-ea"/>
              </a:rPr>
              <a:t>スキーマレスで、項目の追加・変更が簡単</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mn-ea"/>
              </a:rPr>
              <a:t>非構造化データに対応可能</a:t>
            </a:r>
          </a:p>
        </p:txBody>
      </p:sp>
      <p:sp>
        <p:nvSpPr>
          <p:cNvPr id="11279" name="角丸四角形 11278"/>
          <p:cNvSpPr/>
          <p:nvPr/>
        </p:nvSpPr>
        <p:spPr bwMode="auto">
          <a:xfrm>
            <a:off x="172740" y="1066800"/>
            <a:ext cx="1831260" cy="408037"/>
          </a:xfrm>
          <a:prstGeom prst="roundRect">
            <a:avLst>
              <a:gd name="adj" fmla="val 0"/>
            </a:avLst>
          </a:prstGeom>
          <a:solidFill>
            <a:schemeClr val="accent1"/>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cs typeface="Arial" pitchFamily="34" charset="0"/>
              </a:rPr>
              <a:t>リレーショナル</a:t>
            </a:r>
            <a:r>
              <a:rPr kumimoji="0" lang="en-US" altLang="ja-JP" sz="1400" b="0" i="0" u="none" strike="noStrike" cap="none" normalizeH="0" baseline="0" dirty="0" smtClean="0">
                <a:ln>
                  <a:noFill/>
                </a:ln>
                <a:solidFill>
                  <a:schemeClr val="bg1"/>
                </a:solidFill>
                <a:effectLst/>
                <a:cs typeface="Arial" pitchFamily="34" charset="0"/>
              </a:rPr>
              <a:t>DB</a:t>
            </a:r>
            <a:endParaRPr kumimoji="0" lang="ja-JP" altLang="en-US" sz="1400" b="0" i="0" u="none" strike="noStrike" cap="none" normalizeH="0" baseline="0" dirty="0" smtClean="0">
              <a:ln>
                <a:noFill/>
              </a:ln>
              <a:solidFill>
                <a:schemeClr val="bg1"/>
              </a:solidFill>
              <a:effectLst/>
              <a:cs typeface="Arial" pitchFamily="34" charset="0"/>
            </a:endParaRPr>
          </a:p>
        </p:txBody>
      </p:sp>
      <p:sp>
        <p:nvSpPr>
          <p:cNvPr id="151" name="角丸四角形 150"/>
          <p:cNvSpPr/>
          <p:nvPr/>
        </p:nvSpPr>
        <p:spPr bwMode="auto">
          <a:xfrm>
            <a:off x="5334000" y="1066800"/>
            <a:ext cx="1943102" cy="408037"/>
          </a:xfrm>
          <a:prstGeom prst="roundRect">
            <a:avLst>
              <a:gd name="adj" fmla="val 0"/>
            </a:avLst>
          </a:prstGeom>
          <a:solidFill>
            <a:srgbClr val="038006"/>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cs typeface="Arial" pitchFamily="34" charset="0"/>
              </a:rPr>
              <a:t>ドキュメント</a:t>
            </a:r>
            <a:r>
              <a:rPr kumimoji="0" lang="ja-JP" altLang="en-US" sz="1400" dirty="0" smtClean="0">
                <a:solidFill>
                  <a:schemeClr val="bg1"/>
                </a:solidFill>
                <a:cs typeface="Arial" pitchFamily="34" charset="0"/>
              </a:rPr>
              <a:t>指向</a:t>
            </a:r>
            <a:r>
              <a:rPr kumimoji="0" lang="en-US" altLang="ja-JP" sz="1400" b="0" i="0" u="none" strike="noStrike" cap="none" normalizeH="0" baseline="0" dirty="0" smtClean="0">
                <a:ln>
                  <a:noFill/>
                </a:ln>
                <a:solidFill>
                  <a:schemeClr val="bg1"/>
                </a:solidFill>
                <a:effectLst/>
                <a:cs typeface="Arial" pitchFamily="34" charset="0"/>
              </a:rPr>
              <a:t>DB</a:t>
            </a:r>
            <a:endParaRPr kumimoji="0" lang="ja-JP" altLang="en-US" sz="1400" b="0" i="0" u="none" strike="noStrike" cap="none" normalizeH="0" baseline="0" dirty="0" smtClean="0">
              <a:ln>
                <a:noFill/>
              </a:ln>
              <a:solidFill>
                <a:schemeClr val="bg1"/>
              </a:solidFill>
              <a:effectLst/>
              <a:cs typeface="Arial" pitchFamily="34" charset="0"/>
            </a:endParaRPr>
          </a:p>
        </p:txBody>
      </p:sp>
      <p:sp>
        <p:nvSpPr>
          <p:cNvPr id="37" name="角丸四角形 36"/>
          <p:cNvSpPr/>
          <p:nvPr/>
        </p:nvSpPr>
        <p:spPr bwMode="auto">
          <a:xfrm>
            <a:off x="7365592" y="1066800"/>
            <a:ext cx="1626008" cy="408037"/>
          </a:xfrm>
          <a:prstGeom prst="roundRect">
            <a:avLst>
              <a:gd name="adj" fmla="val 0"/>
            </a:avLst>
          </a:prstGeom>
          <a:solidFill>
            <a:schemeClr val="accent3"/>
          </a:solidFill>
          <a:ln>
            <a:noFill/>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baseline="0" dirty="0" smtClean="0">
                <a:ln>
                  <a:noFill/>
                </a:ln>
                <a:solidFill>
                  <a:schemeClr val="bg1"/>
                </a:solidFill>
                <a:effectLst/>
                <a:cs typeface="Arial" pitchFamily="34" charset="0"/>
              </a:rPr>
              <a:t>JSON/XML DB</a:t>
            </a:r>
            <a:endParaRPr kumimoji="0" lang="ja-JP" altLang="en-US" sz="1400" b="0" i="0" u="none" strike="noStrike" cap="none" normalizeH="0" baseline="0" dirty="0" smtClean="0">
              <a:ln>
                <a:noFill/>
              </a:ln>
              <a:solidFill>
                <a:schemeClr val="bg1"/>
              </a:solidFill>
              <a:effectLst/>
              <a:cs typeface="Arial" pitchFamily="34" charset="0"/>
            </a:endParaRPr>
          </a:p>
        </p:txBody>
      </p:sp>
    </p:spTree>
    <p:extLst>
      <p:ext uri="{BB962C8B-B14F-4D97-AF65-F5344CB8AC3E}">
        <p14:creationId xmlns:p14="http://schemas.microsoft.com/office/powerpoint/2010/main" val="37452160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anim calcmode="lin" valueType="num">
                                      <p:cBhvr>
                                        <p:cTn id="8" dur="1000" fill="hold"/>
                                        <p:tgtEl>
                                          <p:spTgt spid="127"/>
                                        </p:tgtEl>
                                        <p:attrNameLst>
                                          <p:attrName>ppt_x</p:attrName>
                                        </p:attrNameLst>
                                      </p:cBhvr>
                                      <p:tavLst>
                                        <p:tav tm="0">
                                          <p:val>
                                            <p:strVal val="#ppt_x"/>
                                          </p:val>
                                        </p:tav>
                                        <p:tav tm="100000">
                                          <p:val>
                                            <p:strVal val="#ppt_x"/>
                                          </p:val>
                                        </p:tav>
                                      </p:tavLst>
                                    </p:anim>
                                    <p:anim calcmode="lin" valueType="num">
                                      <p:cBhvr>
                                        <p:cTn id="9"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32"/>
                                        </p:tgtEl>
                                        <p:attrNameLst>
                                          <p:attrName>style.visibility</p:attrName>
                                        </p:attrNameLst>
                                      </p:cBhvr>
                                      <p:to>
                                        <p:strVal val="visible"/>
                                      </p:to>
                                    </p:set>
                                    <p:animEffect transition="in" filter="fade">
                                      <p:cBhvr>
                                        <p:cTn id="14" dur="500"/>
                                        <p:tgtEl>
                                          <p:spTgt spid="103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5"/>
                                        </p:tgtEl>
                                        <p:attrNameLst>
                                          <p:attrName>style.visibility</p:attrName>
                                        </p:attrNameLst>
                                      </p:cBhvr>
                                      <p:to>
                                        <p:strVal val="visible"/>
                                      </p:to>
                                    </p:set>
                                    <p:anim calcmode="lin" valueType="num">
                                      <p:cBhvr additive="base">
                                        <p:cTn id="25" dur="500" fill="hold"/>
                                        <p:tgtEl>
                                          <p:spTgt spid="55"/>
                                        </p:tgtEl>
                                        <p:attrNameLst>
                                          <p:attrName>ppt_x</p:attrName>
                                        </p:attrNameLst>
                                      </p:cBhvr>
                                      <p:tavLst>
                                        <p:tav tm="0">
                                          <p:val>
                                            <p:strVal val="1+#ppt_w/2"/>
                                          </p:val>
                                        </p:tav>
                                        <p:tav tm="100000">
                                          <p:val>
                                            <p:strVal val="#ppt_x"/>
                                          </p:val>
                                        </p:tav>
                                      </p:tavLst>
                                    </p:anim>
                                    <p:anim calcmode="lin" valueType="num">
                                      <p:cBhvr additive="base">
                                        <p:cTn id="26"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31"/>
                                        </p:tgtEl>
                                        <p:attrNameLst>
                                          <p:attrName>style.visibility</p:attrName>
                                        </p:attrNameLst>
                                      </p:cBhvr>
                                      <p:to>
                                        <p:strVal val="visible"/>
                                      </p:to>
                                    </p:set>
                                    <p:animEffect transition="in" filter="fade">
                                      <p:cBhvr>
                                        <p:cTn id="31"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bwMode="auto">
          <a:xfrm>
            <a:off x="683418" y="4221088"/>
            <a:ext cx="7776864" cy="2088232"/>
          </a:xfrm>
          <a:prstGeom prst="rect">
            <a:avLst/>
          </a:prstGeom>
          <a:solidFill>
            <a:schemeClr val="accent4"/>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ct val="20000"/>
              </a:spcBef>
            </a:pPr>
            <a:r>
              <a:rPr kumimoji="0" lang="ja-JP" altLang="en-US" sz="2400" dirty="0" smtClean="0">
                <a:solidFill>
                  <a:schemeClr val="bg1"/>
                </a:solidFill>
                <a:latin typeface="+mn-lt"/>
                <a:ea typeface="+mn-ea"/>
              </a:rPr>
              <a:t>データベース管理システム </a:t>
            </a:r>
            <a:r>
              <a:rPr kumimoji="0" lang="en-US" altLang="ja-JP" sz="2400" dirty="0" smtClean="0">
                <a:solidFill>
                  <a:schemeClr val="bg1"/>
                </a:solidFill>
                <a:latin typeface="+mn-lt"/>
                <a:ea typeface="+mn-ea"/>
              </a:rPr>
              <a:t>(DBMS)</a:t>
            </a:r>
            <a:endParaRPr kumimoji="0" lang="ja-JP" altLang="en-US" sz="2400" dirty="0">
              <a:solidFill>
                <a:schemeClr val="bg1"/>
              </a:solidFill>
              <a:latin typeface="+mn-lt"/>
              <a:ea typeface="+mn-ea"/>
            </a:endParaRPr>
          </a:p>
        </p:txBody>
      </p:sp>
      <p:sp>
        <p:nvSpPr>
          <p:cNvPr id="2" name="タイトル 1"/>
          <p:cNvSpPr>
            <a:spLocks noGrp="1"/>
          </p:cNvSpPr>
          <p:nvPr>
            <p:ph type="title"/>
          </p:nvPr>
        </p:nvSpPr>
        <p:spPr/>
        <p:txBody>
          <a:bodyPr/>
          <a:lstStyle/>
          <a:p>
            <a:r>
              <a:rPr lang="ja-JP" altLang="en-US" dirty="0" smtClean="0"/>
              <a:t>紙からデジタルへ</a:t>
            </a:r>
            <a:endParaRPr kumimoji="1" lang="ja-JP" altLang="en-US" dirty="0"/>
          </a:p>
        </p:txBody>
      </p:sp>
      <p:sp>
        <p:nvSpPr>
          <p:cNvPr id="8" name="正方形/長方形 7"/>
          <p:cNvSpPr/>
          <p:nvPr/>
        </p:nvSpPr>
        <p:spPr bwMode="auto">
          <a:xfrm>
            <a:off x="683568" y="1052736"/>
            <a:ext cx="7776864" cy="1368152"/>
          </a:xfrm>
          <a:prstGeom prst="rect">
            <a:avLst/>
          </a:prstGeom>
          <a:solidFill>
            <a:schemeClr val="accent4"/>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ct val="20000"/>
              </a:spcBef>
            </a:pPr>
            <a:r>
              <a:rPr kumimoji="0" lang="ja-JP" altLang="en-US" sz="2400" dirty="0" smtClean="0">
                <a:solidFill>
                  <a:schemeClr val="bg1"/>
                </a:solidFill>
                <a:latin typeface="+mn-lt"/>
                <a:ea typeface="+mn-ea"/>
              </a:rPr>
              <a:t>デジタルデータのメリット</a:t>
            </a:r>
            <a:endParaRPr kumimoji="0" lang="ja-JP" altLang="en-US" sz="2400" dirty="0">
              <a:solidFill>
                <a:schemeClr val="bg1"/>
              </a:solidFill>
              <a:latin typeface="+mn-lt"/>
              <a:ea typeface="+mn-ea"/>
            </a:endParaRPr>
          </a:p>
        </p:txBody>
      </p:sp>
      <p:sp>
        <p:nvSpPr>
          <p:cNvPr id="9" name="正方形/長方形 8"/>
          <p:cNvSpPr/>
          <p:nvPr/>
        </p:nvSpPr>
        <p:spPr bwMode="auto">
          <a:xfrm>
            <a:off x="935296" y="4797152"/>
            <a:ext cx="2268402" cy="618557"/>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dirty="0" smtClean="0">
                <a:solidFill>
                  <a:schemeClr val="bg1"/>
                </a:solidFill>
                <a:latin typeface="+mn-lt"/>
                <a:ea typeface="+mn-ea"/>
              </a:rPr>
              <a:t>データモデルの定義</a:t>
            </a:r>
            <a:endParaRPr kumimoji="0" lang="ja-JP" altLang="en-US" dirty="0">
              <a:solidFill>
                <a:schemeClr val="bg1"/>
              </a:solidFill>
              <a:latin typeface="+mn-lt"/>
              <a:ea typeface="+mn-ea"/>
            </a:endParaRPr>
          </a:p>
        </p:txBody>
      </p:sp>
      <p:sp>
        <p:nvSpPr>
          <p:cNvPr id="10" name="正方形/長方形 9"/>
          <p:cNvSpPr/>
          <p:nvPr/>
        </p:nvSpPr>
        <p:spPr bwMode="auto">
          <a:xfrm>
            <a:off x="3437649" y="4797152"/>
            <a:ext cx="2268402" cy="618557"/>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dirty="0" smtClean="0">
                <a:solidFill>
                  <a:schemeClr val="bg1"/>
                </a:solidFill>
                <a:latin typeface="+mn-lt"/>
                <a:ea typeface="+mn-ea"/>
              </a:rPr>
              <a:t>同時アクセス</a:t>
            </a:r>
            <a:endParaRPr kumimoji="0" lang="ja-JP" altLang="en-US" dirty="0">
              <a:solidFill>
                <a:schemeClr val="bg1"/>
              </a:solidFill>
              <a:latin typeface="+mn-lt"/>
              <a:ea typeface="+mn-ea"/>
            </a:endParaRPr>
          </a:p>
        </p:txBody>
      </p:sp>
      <p:sp>
        <p:nvSpPr>
          <p:cNvPr id="11" name="正方形/長方形 10"/>
          <p:cNvSpPr/>
          <p:nvPr/>
        </p:nvSpPr>
        <p:spPr bwMode="auto">
          <a:xfrm>
            <a:off x="5939852" y="4797152"/>
            <a:ext cx="2268402" cy="618557"/>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dirty="0" smtClean="0">
                <a:solidFill>
                  <a:schemeClr val="bg1"/>
                </a:solidFill>
                <a:latin typeface="+mn-lt"/>
                <a:ea typeface="+mn-ea"/>
              </a:rPr>
              <a:t>検索・更新</a:t>
            </a:r>
            <a:endParaRPr kumimoji="0" lang="ja-JP" altLang="en-US" dirty="0">
              <a:solidFill>
                <a:schemeClr val="bg1"/>
              </a:solidFill>
              <a:latin typeface="+mn-lt"/>
              <a:ea typeface="+mn-ea"/>
            </a:endParaRPr>
          </a:p>
        </p:txBody>
      </p:sp>
      <p:sp>
        <p:nvSpPr>
          <p:cNvPr id="13" name="正方形/長方形 12"/>
          <p:cNvSpPr/>
          <p:nvPr/>
        </p:nvSpPr>
        <p:spPr bwMode="auto">
          <a:xfrm>
            <a:off x="683568" y="2544628"/>
            <a:ext cx="7776864" cy="956379"/>
          </a:xfrm>
          <a:prstGeom prst="rect">
            <a:avLst/>
          </a:prstGeom>
          <a:solidFill>
            <a:schemeClr val="accent3"/>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2400" dirty="0" smtClean="0">
                <a:solidFill>
                  <a:schemeClr val="bg1"/>
                </a:solidFill>
                <a:latin typeface="+mn-lt"/>
                <a:ea typeface="+mn-ea"/>
              </a:rPr>
              <a:t>データベースの業務活用</a:t>
            </a:r>
            <a:endParaRPr kumimoji="0" lang="en-US" altLang="ja-JP" sz="2400" dirty="0" smtClean="0">
              <a:solidFill>
                <a:schemeClr val="bg1"/>
              </a:solidFill>
              <a:latin typeface="+mn-lt"/>
              <a:ea typeface="+mn-ea"/>
            </a:endParaRPr>
          </a:p>
          <a:p>
            <a:pPr algn="ctr">
              <a:spcBef>
                <a:spcPct val="20000"/>
              </a:spcBef>
            </a:pPr>
            <a:r>
              <a:rPr kumimoji="0" lang="ja-JP" altLang="en-US" sz="2400" dirty="0" smtClean="0">
                <a:solidFill>
                  <a:schemeClr val="bg1"/>
                </a:solidFill>
                <a:latin typeface="+mn-lt"/>
                <a:ea typeface="+mn-ea"/>
              </a:rPr>
              <a:t>＝複数のユーザーやシステムでデータを利用・処理</a:t>
            </a:r>
            <a:endParaRPr kumimoji="0" lang="ja-JP" altLang="en-US" sz="2400" dirty="0">
              <a:solidFill>
                <a:schemeClr val="bg1"/>
              </a:solidFill>
              <a:latin typeface="+mn-lt"/>
              <a:ea typeface="+mn-ea"/>
            </a:endParaRPr>
          </a:p>
        </p:txBody>
      </p:sp>
      <p:sp>
        <p:nvSpPr>
          <p:cNvPr id="15" name="正方形/長方形 14"/>
          <p:cNvSpPr/>
          <p:nvPr/>
        </p:nvSpPr>
        <p:spPr bwMode="auto">
          <a:xfrm>
            <a:off x="941314" y="5546747"/>
            <a:ext cx="2268402" cy="618557"/>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600" dirty="0" smtClean="0">
                <a:solidFill>
                  <a:schemeClr val="bg1"/>
                </a:solidFill>
                <a:latin typeface="+mn-lt"/>
                <a:ea typeface="+mn-ea"/>
              </a:rPr>
              <a:t>データの一貫性を保証</a:t>
            </a:r>
            <a:endParaRPr kumimoji="0" lang="ja-JP" altLang="en-US" sz="1600" dirty="0">
              <a:solidFill>
                <a:schemeClr val="bg1"/>
              </a:solidFill>
              <a:latin typeface="+mn-lt"/>
              <a:ea typeface="+mn-ea"/>
            </a:endParaRPr>
          </a:p>
        </p:txBody>
      </p:sp>
      <p:sp>
        <p:nvSpPr>
          <p:cNvPr id="16" name="正方形/長方形 15"/>
          <p:cNvSpPr/>
          <p:nvPr/>
        </p:nvSpPr>
        <p:spPr bwMode="auto">
          <a:xfrm>
            <a:off x="3437799" y="5546747"/>
            <a:ext cx="2268402" cy="618557"/>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dirty="0" smtClean="0">
                <a:solidFill>
                  <a:schemeClr val="bg1"/>
                </a:solidFill>
                <a:latin typeface="+mn-lt"/>
                <a:ea typeface="+mn-ea"/>
              </a:rPr>
              <a:t>アクセス制御</a:t>
            </a:r>
            <a:endParaRPr kumimoji="0" lang="ja-JP" altLang="en-US" dirty="0">
              <a:solidFill>
                <a:schemeClr val="bg1"/>
              </a:solidFill>
              <a:latin typeface="+mn-lt"/>
              <a:ea typeface="+mn-ea"/>
            </a:endParaRPr>
          </a:p>
        </p:txBody>
      </p:sp>
      <p:sp>
        <p:nvSpPr>
          <p:cNvPr id="17" name="正方形/長方形 16"/>
          <p:cNvSpPr/>
          <p:nvPr/>
        </p:nvSpPr>
        <p:spPr bwMode="auto">
          <a:xfrm>
            <a:off x="5940002" y="5546747"/>
            <a:ext cx="2268402" cy="618557"/>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dirty="0" smtClean="0">
                <a:solidFill>
                  <a:schemeClr val="bg1"/>
                </a:solidFill>
                <a:latin typeface="+mn-lt"/>
                <a:ea typeface="+mn-ea"/>
              </a:rPr>
              <a:t>対障害性</a:t>
            </a:r>
            <a:endParaRPr kumimoji="0" lang="ja-JP" altLang="en-US" dirty="0">
              <a:solidFill>
                <a:schemeClr val="bg1"/>
              </a:solidFill>
              <a:latin typeface="+mn-lt"/>
              <a:ea typeface="+mn-ea"/>
            </a:endParaRPr>
          </a:p>
        </p:txBody>
      </p:sp>
      <p:sp>
        <p:nvSpPr>
          <p:cNvPr id="18" name="正方形/長方形 17"/>
          <p:cNvSpPr/>
          <p:nvPr/>
        </p:nvSpPr>
        <p:spPr bwMode="auto">
          <a:xfrm>
            <a:off x="935296" y="1628800"/>
            <a:ext cx="2268402" cy="618557"/>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2400" dirty="0" smtClean="0">
                <a:solidFill>
                  <a:schemeClr val="bg1"/>
                </a:solidFill>
                <a:latin typeface="+mn-lt"/>
                <a:ea typeface="+mn-ea"/>
              </a:rPr>
              <a:t>高速処理</a:t>
            </a:r>
            <a:endParaRPr kumimoji="0" lang="ja-JP" altLang="en-US" sz="2400" dirty="0">
              <a:solidFill>
                <a:schemeClr val="bg1"/>
              </a:solidFill>
              <a:latin typeface="+mn-lt"/>
              <a:ea typeface="+mn-ea"/>
            </a:endParaRPr>
          </a:p>
        </p:txBody>
      </p:sp>
      <p:sp>
        <p:nvSpPr>
          <p:cNvPr id="19" name="正方形/長方形 18"/>
          <p:cNvSpPr/>
          <p:nvPr/>
        </p:nvSpPr>
        <p:spPr bwMode="auto">
          <a:xfrm>
            <a:off x="3437649" y="1628800"/>
            <a:ext cx="2268402" cy="618557"/>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2400" dirty="0" smtClean="0">
                <a:solidFill>
                  <a:schemeClr val="bg1"/>
                </a:solidFill>
                <a:latin typeface="+mn-lt"/>
                <a:ea typeface="+mn-ea"/>
              </a:rPr>
              <a:t>検索</a:t>
            </a:r>
            <a:endParaRPr kumimoji="0" lang="ja-JP" altLang="en-US" sz="2400" dirty="0">
              <a:solidFill>
                <a:schemeClr val="bg1"/>
              </a:solidFill>
              <a:latin typeface="+mn-lt"/>
              <a:ea typeface="+mn-ea"/>
            </a:endParaRPr>
          </a:p>
        </p:txBody>
      </p:sp>
      <p:sp>
        <p:nvSpPr>
          <p:cNvPr id="20" name="正方形/長方形 19"/>
          <p:cNvSpPr/>
          <p:nvPr/>
        </p:nvSpPr>
        <p:spPr bwMode="auto">
          <a:xfrm>
            <a:off x="5939852" y="1628800"/>
            <a:ext cx="2268402" cy="618557"/>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2400" dirty="0" smtClean="0">
                <a:solidFill>
                  <a:schemeClr val="bg1"/>
                </a:solidFill>
                <a:latin typeface="+mn-lt"/>
                <a:ea typeface="+mn-ea"/>
              </a:rPr>
              <a:t>再利用・複製</a:t>
            </a:r>
            <a:endParaRPr kumimoji="0" lang="ja-JP" altLang="en-US" sz="2400" dirty="0">
              <a:solidFill>
                <a:schemeClr val="bg1"/>
              </a:solidFill>
              <a:latin typeface="+mn-lt"/>
              <a:ea typeface="+mn-ea"/>
            </a:endParaRPr>
          </a:p>
        </p:txBody>
      </p:sp>
      <p:sp>
        <p:nvSpPr>
          <p:cNvPr id="3" name="下矢印 2"/>
          <p:cNvSpPr/>
          <p:nvPr/>
        </p:nvSpPr>
        <p:spPr bwMode="auto">
          <a:xfrm>
            <a:off x="3347864" y="3573015"/>
            <a:ext cx="2448272" cy="576065"/>
          </a:xfrm>
          <a:prstGeom prst="down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Tree>
    <p:extLst>
      <p:ext uri="{BB962C8B-B14F-4D97-AF65-F5344CB8AC3E}">
        <p14:creationId xmlns:p14="http://schemas.microsoft.com/office/powerpoint/2010/main" val="28623243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up)">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Effect transition="in" filter="fade">
                                      <p:cBhvr>
                                        <p:cTn id="50" dur="500"/>
                                        <p:tgtEl>
                                          <p:spTgt spid="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fltVal val="0"/>
                                          </p:val>
                                        </p:tav>
                                        <p:tav tm="100000">
                                          <p:val>
                                            <p:strVal val="#ppt_h"/>
                                          </p:val>
                                        </p:tav>
                                      </p:tavLst>
                                    </p:anim>
                                    <p:animEffect transition="in" filter="fade">
                                      <p:cBhvr>
                                        <p:cTn id="65" dur="500"/>
                                        <p:tgtEl>
                                          <p:spTgt spid="15"/>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500" fill="hold"/>
                                        <p:tgtEl>
                                          <p:spTgt spid="16"/>
                                        </p:tgtEl>
                                        <p:attrNameLst>
                                          <p:attrName>ppt_w</p:attrName>
                                        </p:attrNameLst>
                                      </p:cBhvr>
                                      <p:tavLst>
                                        <p:tav tm="0">
                                          <p:val>
                                            <p:fltVal val="0"/>
                                          </p:val>
                                        </p:tav>
                                        <p:tav tm="100000">
                                          <p:val>
                                            <p:strVal val="#ppt_w"/>
                                          </p:val>
                                        </p:tav>
                                      </p:tavLst>
                                    </p:anim>
                                    <p:anim calcmode="lin" valueType="num">
                                      <p:cBhvr>
                                        <p:cTn id="69" dur="500" fill="hold"/>
                                        <p:tgtEl>
                                          <p:spTgt spid="16"/>
                                        </p:tgtEl>
                                        <p:attrNameLst>
                                          <p:attrName>ppt_h</p:attrName>
                                        </p:attrNameLst>
                                      </p:cBhvr>
                                      <p:tavLst>
                                        <p:tav tm="0">
                                          <p:val>
                                            <p:fltVal val="0"/>
                                          </p:val>
                                        </p:tav>
                                        <p:tav tm="100000">
                                          <p:val>
                                            <p:strVal val="#ppt_h"/>
                                          </p:val>
                                        </p:tav>
                                      </p:tavLst>
                                    </p:anim>
                                    <p:animEffect transition="in" filter="fade">
                                      <p:cBhvr>
                                        <p:cTn id="70" dur="500"/>
                                        <p:tgtEl>
                                          <p:spTgt spid="16"/>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ppt_w</p:attrName>
                                        </p:attrNameLst>
                                      </p:cBhvr>
                                      <p:tavLst>
                                        <p:tav tm="0">
                                          <p:val>
                                            <p:fltVal val="0"/>
                                          </p:val>
                                        </p:tav>
                                        <p:tav tm="100000">
                                          <p:val>
                                            <p:strVal val="#ppt_w"/>
                                          </p:val>
                                        </p:tav>
                                      </p:tavLst>
                                    </p:anim>
                                    <p:anim calcmode="lin" valueType="num">
                                      <p:cBhvr>
                                        <p:cTn id="74" dur="500" fill="hold"/>
                                        <p:tgtEl>
                                          <p:spTgt spid="17"/>
                                        </p:tgtEl>
                                        <p:attrNameLst>
                                          <p:attrName>ppt_h</p:attrName>
                                        </p:attrNameLst>
                                      </p:cBhvr>
                                      <p:tavLst>
                                        <p:tav tm="0">
                                          <p:val>
                                            <p:fltVal val="0"/>
                                          </p:val>
                                        </p:tav>
                                        <p:tav tm="100000">
                                          <p:val>
                                            <p:strVal val="#ppt_h"/>
                                          </p:val>
                                        </p:tav>
                                      </p:tavLst>
                                    </p:anim>
                                    <p:animEffect transition="in" filter="fade">
                                      <p:cBhvr>
                                        <p:cTn id="7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P spid="10" grpId="0" animBg="1"/>
      <p:bldP spid="11" grpId="0" animBg="1"/>
      <p:bldP spid="13" grpId="0" animBg="1"/>
      <p:bldP spid="15" grpId="0" animBg="1"/>
      <p:bldP spid="16" grpId="0" animBg="1"/>
      <p:bldP spid="17" grpId="0" animBg="1"/>
      <p:bldP spid="18" grpId="0" animBg="1"/>
      <p:bldP spid="19" grpId="0" animBg="1"/>
      <p:bldP spid="20" grpId="0" animBg="1"/>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AutoShape 9"/>
          <p:cNvSpPr>
            <a:spLocks noChangeArrowheads="1"/>
          </p:cNvSpPr>
          <p:nvPr/>
        </p:nvSpPr>
        <p:spPr bwMode="auto">
          <a:xfrm>
            <a:off x="6513513" y="1095375"/>
            <a:ext cx="2020887" cy="1600200"/>
          </a:xfrm>
          <a:prstGeom prst="can">
            <a:avLst>
              <a:gd name="adj" fmla="val 25606"/>
            </a:avLst>
          </a:prstGeom>
          <a:solidFill>
            <a:srgbClr val="FF9900"/>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lnSpc>
                <a:spcPts val="1800"/>
              </a:lnSpc>
              <a:spcBef>
                <a:spcPts val="0"/>
              </a:spcBef>
              <a:defRPr/>
            </a:pPr>
            <a:endParaRPr kumimoji="0" lang="ja-JP" altLang="en-US" sz="2000" dirty="0">
              <a:solidFill>
                <a:schemeClr val="bg1"/>
              </a:solidFill>
              <a:latin typeface="Arial" pitchFamily="34" charset="0"/>
              <a:ea typeface="HGP創英角ｺﾞｼｯｸUB" pitchFamily="50" charset="-128"/>
              <a:cs typeface="Arial" pitchFamily="34" charset="0"/>
            </a:endParaRPr>
          </a:p>
        </p:txBody>
      </p:sp>
      <p:sp>
        <p:nvSpPr>
          <p:cNvPr id="11267" name="Text Box 12"/>
          <p:cNvSpPr txBox="1">
            <a:spLocks noChangeArrowheads="1"/>
          </p:cNvSpPr>
          <p:nvPr/>
        </p:nvSpPr>
        <p:spPr bwMode="auto">
          <a:xfrm>
            <a:off x="6811963" y="1628775"/>
            <a:ext cx="1535112" cy="892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pPr algn="ctr"/>
            <a:r>
              <a:rPr kumimoji="0" lang="en-US" altLang="ja-JP" sz="3200">
                <a:solidFill>
                  <a:schemeClr val="bg1"/>
                </a:solidFill>
                <a:ea typeface="Arial" charset="0"/>
                <a:cs typeface="Arial" charset="0"/>
              </a:rPr>
              <a:t>NoSQL</a:t>
            </a:r>
            <a:endParaRPr kumimoji="0" lang="ja-JP" altLang="en-US" sz="3200">
              <a:solidFill>
                <a:schemeClr val="bg1"/>
              </a:solidFill>
              <a:ea typeface="HGP創英角ｺﾞｼｯｸUB" charset="0"/>
            </a:endParaRPr>
          </a:p>
          <a:p>
            <a:pPr algn="ctr">
              <a:spcBef>
                <a:spcPct val="0"/>
              </a:spcBef>
            </a:pPr>
            <a:r>
              <a:rPr kumimoji="0" lang="ja-JP" altLang="en-US" sz="2000">
                <a:solidFill>
                  <a:schemeClr val="bg1"/>
                </a:solidFill>
                <a:ea typeface="HGP創英角ｺﾞｼｯｸUB" charset="0"/>
              </a:rPr>
              <a:t>データベース</a:t>
            </a:r>
          </a:p>
        </p:txBody>
      </p:sp>
      <p:sp>
        <p:nvSpPr>
          <p:cNvPr id="11268" name="タイトル 1"/>
          <p:cNvSpPr>
            <a:spLocks noGrp="1"/>
          </p:cNvSpPr>
          <p:nvPr>
            <p:ph type="title"/>
          </p:nvPr>
        </p:nvSpPr>
        <p:spPr>
          <a:xfrm>
            <a:off x="152400" y="152400"/>
            <a:ext cx="8991600" cy="533400"/>
          </a:xfrm>
        </p:spPr>
        <p:txBody>
          <a:bodyPr/>
          <a:lstStyle/>
          <a:p>
            <a:r>
              <a:rPr lang="en-US" altLang="ja-JP" dirty="0" smtClean="0">
                <a:latin typeface="Arial" charset="0"/>
              </a:rPr>
              <a:t>SQL</a:t>
            </a:r>
            <a:r>
              <a:rPr lang="ja-JP" altLang="en-US" dirty="0" smtClean="0">
                <a:latin typeface="Arial" charset="0"/>
              </a:rPr>
              <a:t>を使わないデータベース </a:t>
            </a:r>
            <a:r>
              <a:rPr lang="en-US" altLang="ja-JP" dirty="0" smtClean="0">
                <a:latin typeface="Arial" charset="0"/>
              </a:rPr>
              <a:t>= </a:t>
            </a:r>
            <a:r>
              <a:rPr lang="en-US" altLang="ja-JP" dirty="0" err="1" smtClean="0">
                <a:latin typeface="Arial" charset="0"/>
              </a:rPr>
              <a:t>NoSQL</a:t>
            </a:r>
            <a:endParaRPr lang="ja-JP" altLang="en-US" dirty="0">
              <a:latin typeface="Arial" charset="0"/>
            </a:endParaRPr>
          </a:p>
        </p:txBody>
      </p:sp>
      <p:sp>
        <p:nvSpPr>
          <p:cNvPr id="44" name="AutoShape 9"/>
          <p:cNvSpPr>
            <a:spLocks noChangeArrowheads="1"/>
          </p:cNvSpPr>
          <p:nvPr/>
        </p:nvSpPr>
        <p:spPr bwMode="auto">
          <a:xfrm>
            <a:off x="6477000" y="2971800"/>
            <a:ext cx="2057400" cy="1600200"/>
          </a:xfrm>
          <a:prstGeom prst="can">
            <a:avLst>
              <a:gd name="adj" fmla="val 25606"/>
            </a:avLst>
          </a:prstGeom>
          <a:solidFill>
            <a:schemeClr val="accent6">
              <a:lumMod val="40000"/>
              <a:lumOff val="60000"/>
            </a:schemeClr>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anchor="ctr"/>
          <a:lstStyle/>
          <a:p>
            <a:pPr algn="ctr">
              <a:lnSpc>
                <a:spcPts val="1800"/>
              </a:lnSpc>
              <a:spcBef>
                <a:spcPts val="0"/>
              </a:spcBef>
              <a:defRPr/>
            </a:pPr>
            <a:endParaRPr kumimoji="0" lang="ja-JP" altLang="en-US" sz="2000" dirty="0">
              <a:solidFill>
                <a:schemeClr val="bg1"/>
              </a:solidFill>
              <a:latin typeface="Arial" pitchFamily="34" charset="0"/>
              <a:ea typeface="HGP創英角ｺﾞｼｯｸUB" pitchFamily="50" charset="-128"/>
              <a:cs typeface="Arial" pitchFamily="34" charset="0"/>
            </a:endParaRPr>
          </a:p>
        </p:txBody>
      </p:sp>
      <p:sp>
        <p:nvSpPr>
          <p:cNvPr id="11273" name="Text Box 12"/>
          <p:cNvSpPr txBox="1">
            <a:spLocks noChangeArrowheads="1"/>
          </p:cNvSpPr>
          <p:nvPr/>
        </p:nvSpPr>
        <p:spPr bwMode="auto">
          <a:xfrm>
            <a:off x="6705600" y="3581400"/>
            <a:ext cx="1624013" cy="769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pPr algn="ctr"/>
            <a:r>
              <a:rPr kumimoji="0" lang="ja-JP" altLang="en-US" sz="2000">
                <a:solidFill>
                  <a:schemeClr val="bg1"/>
                </a:solidFill>
                <a:ea typeface="HGP創英角ｺﾞｼｯｸUB" charset="0"/>
              </a:rPr>
              <a:t>リレーショナル</a:t>
            </a:r>
          </a:p>
          <a:p>
            <a:pPr algn="ctr"/>
            <a:r>
              <a:rPr kumimoji="0" lang="ja-JP" altLang="en-US" sz="2000">
                <a:solidFill>
                  <a:schemeClr val="bg1"/>
                </a:solidFill>
                <a:ea typeface="HGP創英角ｺﾞｼｯｸUB" charset="0"/>
              </a:rPr>
              <a:t>データベース</a:t>
            </a:r>
          </a:p>
        </p:txBody>
      </p:sp>
      <p:sp>
        <p:nvSpPr>
          <p:cNvPr id="46" name="AutoShape 9"/>
          <p:cNvSpPr>
            <a:spLocks noChangeArrowheads="1"/>
          </p:cNvSpPr>
          <p:nvPr/>
        </p:nvSpPr>
        <p:spPr bwMode="auto">
          <a:xfrm>
            <a:off x="6477000" y="4876800"/>
            <a:ext cx="2057400" cy="1600200"/>
          </a:xfrm>
          <a:prstGeom prst="can">
            <a:avLst>
              <a:gd name="adj" fmla="val 25606"/>
            </a:avLst>
          </a:prstGeom>
          <a:solidFill>
            <a:schemeClr val="bg1">
              <a:lumMod val="50000"/>
            </a:schemeClr>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lgn="ctr">
              <a:lnSpc>
                <a:spcPts val="1800"/>
              </a:lnSpc>
              <a:spcBef>
                <a:spcPts val="0"/>
              </a:spcBef>
              <a:defRPr/>
            </a:pPr>
            <a:endParaRPr kumimoji="0" lang="ja-JP" altLang="en-US" sz="2000" dirty="0">
              <a:solidFill>
                <a:schemeClr val="bg1"/>
              </a:solidFill>
              <a:latin typeface="Arial" pitchFamily="34" charset="0"/>
              <a:ea typeface="HGP創英角ｺﾞｼｯｸUB" pitchFamily="50" charset="-128"/>
              <a:cs typeface="Arial" pitchFamily="34" charset="0"/>
            </a:endParaRPr>
          </a:p>
        </p:txBody>
      </p:sp>
      <p:sp>
        <p:nvSpPr>
          <p:cNvPr id="11275" name="Text Box 12"/>
          <p:cNvSpPr txBox="1">
            <a:spLocks noChangeArrowheads="1"/>
          </p:cNvSpPr>
          <p:nvPr/>
        </p:nvSpPr>
        <p:spPr bwMode="auto">
          <a:xfrm>
            <a:off x="6757023" y="5486400"/>
            <a:ext cx="1521170" cy="76944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4168A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pPr algn="ctr"/>
            <a:r>
              <a:rPr kumimoji="0" lang="ja-JP" altLang="en-US" sz="2000" dirty="0" smtClean="0">
                <a:solidFill>
                  <a:schemeClr val="bg1"/>
                </a:solidFill>
                <a:ea typeface="HGP創英角ｺﾞｼｯｸUB" charset="0"/>
              </a:rPr>
              <a:t>その他の</a:t>
            </a:r>
          </a:p>
          <a:p>
            <a:pPr algn="ctr"/>
            <a:r>
              <a:rPr kumimoji="0" lang="ja-JP" altLang="en-US" sz="2000" dirty="0" smtClean="0">
                <a:solidFill>
                  <a:schemeClr val="bg1"/>
                </a:solidFill>
                <a:ea typeface="HGP創英角ｺﾞｼｯｸUB" charset="0"/>
              </a:rPr>
              <a:t>データベース</a:t>
            </a:r>
            <a:endParaRPr kumimoji="0" lang="ja-JP" altLang="en-US" sz="2000" dirty="0">
              <a:solidFill>
                <a:schemeClr val="bg1"/>
              </a:solidFill>
              <a:ea typeface="HGP創英角ｺﾞｼｯｸUB" charset="0"/>
            </a:endParaRPr>
          </a:p>
        </p:txBody>
      </p:sp>
      <p:grpSp>
        <p:nvGrpSpPr>
          <p:cNvPr id="2" name="図形グループ 1"/>
          <p:cNvGrpSpPr/>
          <p:nvPr/>
        </p:nvGrpSpPr>
        <p:grpSpPr>
          <a:xfrm>
            <a:off x="838200" y="1219200"/>
            <a:ext cx="5675314" cy="1600200"/>
            <a:chOff x="838200" y="1219200"/>
            <a:chExt cx="5675314" cy="1600200"/>
          </a:xfrm>
        </p:grpSpPr>
        <p:sp>
          <p:nvSpPr>
            <p:cNvPr id="3" name="角丸四角形 2"/>
            <p:cNvSpPr/>
            <p:nvPr/>
          </p:nvSpPr>
          <p:spPr bwMode="auto">
            <a:xfrm>
              <a:off x="838200" y="1219200"/>
              <a:ext cx="5105400" cy="1600200"/>
            </a:xfrm>
            <a:prstGeom prst="roundRect">
              <a:avLst>
                <a:gd name="adj" fmla="val 0"/>
              </a:avLst>
            </a:prstGeom>
            <a:solidFill>
              <a:srgbClr val="FFCC66"/>
            </a:solidFill>
            <a:ln>
              <a:solidFill>
                <a:srgbClr val="FF6600"/>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5" name="正方形/長方形 4"/>
            <p:cNvSpPr/>
            <p:nvPr/>
          </p:nvSpPr>
          <p:spPr bwMode="auto">
            <a:xfrm>
              <a:off x="1143000" y="1524000"/>
              <a:ext cx="533400" cy="304800"/>
            </a:xfrm>
            <a:prstGeom prst="rect">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600" dirty="0">
                  <a:solidFill>
                    <a:schemeClr val="bg1"/>
                  </a:solidFill>
                  <a:latin typeface="Arial" charset="0"/>
                  <a:ea typeface="HG丸ｺﾞｼｯｸM-PRO" pitchFamily="50" charset="-128"/>
                </a:rPr>
                <a:t>Key</a:t>
              </a:r>
              <a:endParaRPr kumimoji="0" lang="ja-JP" altLang="en-US" dirty="0">
                <a:solidFill>
                  <a:schemeClr val="bg1"/>
                </a:solidFill>
                <a:latin typeface="Arial" charset="0"/>
                <a:ea typeface="HG丸ｺﾞｼｯｸM-PRO" pitchFamily="50" charset="-128"/>
              </a:endParaRPr>
            </a:p>
          </p:txBody>
        </p:sp>
        <p:sp>
          <p:nvSpPr>
            <p:cNvPr id="6" name="正方形/長方形 5"/>
            <p:cNvSpPr/>
            <p:nvPr/>
          </p:nvSpPr>
          <p:spPr bwMode="auto">
            <a:xfrm>
              <a:off x="1676400" y="1524000"/>
              <a:ext cx="1676400" cy="304800"/>
            </a:xfrm>
            <a:prstGeom prst="rect">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dirty="0">
                  <a:solidFill>
                    <a:schemeClr val="bg1"/>
                  </a:solidFill>
                  <a:latin typeface="Arial" charset="0"/>
                  <a:ea typeface="HG丸ｺﾞｼｯｸM-PRO" pitchFamily="50" charset="-128"/>
                </a:rPr>
                <a:t>Value</a:t>
              </a:r>
              <a:endParaRPr kumimoji="0" lang="ja-JP" altLang="en-US" dirty="0">
                <a:solidFill>
                  <a:schemeClr val="bg1"/>
                </a:solidFill>
                <a:latin typeface="Arial" charset="0"/>
                <a:ea typeface="HG丸ｺﾞｼｯｸM-PRO" pitchFamily="50" charset="-128"/>
              </a:endParaRPr>
            </a:p>
          </p:txBody>
        </p:sp>
        <p:sp>
          <p:nvSpPr>
            <p:cNvPr id="56" name="正方形/長方形 55"/>
            <p:cNvSpPr/>
            <p:nvPr/>
          </p:nvSpPr>
          <p:spPr bwMode="auto">
            <a:xfrm>
              <a:off x="1143000" y="1828800"/>
              <a:ext cx="533400" cy="3048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600" dirty="0">
                  <a:solidFill>
                    <a:schemeClr val="bg1"/>
                  </a:solidFill>
                  <a:latin typeface="Arial" charset="0"/>
                  <a:ea typeface="HG丸ｺﾞｼｯｸM-PRO" pitchFamily="50" charset="-128"/>
                </a:rPr>
                <a:t>001</a:t>
              </a:r>
              <a:endParaRPr kumimoji="0" lang="ja-JP" altLang="en-US" sz="1600" dirty="0">
                <a:solidFill>
                  <a:schemeClr val="bg1"/>
                </a:solidFill>
                <a:latin typeface="Arial" charset="0"/>
                <a:ea typeface="HG丸ｺﾞｼｯｸM-PRO" pitchFamily="50" charset="-128"/>
              </a:endParaRPr>
            </a:p>
          </p:txBody>
        </p:sp>
        <p:sp>
          <p:nvSpPr>
            <p:cNvPr id="57" name="正方形/長方形 56"/>
            <p:cNvSpPr/>
            <p:nvPr/>
          </p:nvSpPr>
          <p:spPr bwMode="auto">
            <a:xfrm>
              <a:off x="1676400" y="1828800"/>
              <a:ext cx="1676400" cy="3048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dirty="0">
                  <a:solidFill>
                    <a:schemeClr val="bg1"/>
                  </a:solidFill>
                  <a:latin typeface="Arial" charset="0"/>
                  <a:ea typeface="HG丸ｺﾞｼｯｸM-PRO" pitchFamily="50" charset="-128"/>
                </a:rPr>
                <a:t>山田太郎</a:t>
              </a:r>
            </a:p>
          </p:txBody>
        </p:sp>
        <p:sp>
          <p:nvSpPr>
            <p:cNvPr id="58" name="正方形/長方形 57"/>
            <p:cNvSpPr/>
            <p:nvPr/>
          </p:nvSpPr>
          <p:spPr bwMode="auto">
            <a:xfrm>
              <a:off x="1143000" y="2133600"/>
              <a:ext cx="533400" cy="3048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600" dirty="0">
                  <a:solidFill>
                    <a:schemeClr val="bg1"/>
                  </a:solidFill>
                  <a:latin typeface="Arial" charset="0"/>
                  <a:ea typeface="HG丸ｺﾞｼｯｸM-PRO" pitchFamily="50" charset="-128"/>
                </a:rPr>
                <a:t>002</a:t>
              </a:r>
              <a:endParaRPr kumimoji="0" lang="ja-JP" altLang="en-US" sz="1600" dirty="0">
                <a:solidFill>
                  <a:schemeClr val="bg1"/>
                </a:solidFill>
                <a:latin typeface="Arial" charset="0"/>
                <a:ea typeface="HG丸ｺﾞｼｯｸM-PRO" pitchFamily="50" charset="-128"/>
              </a:endParaRPr>
            </a:p>
          </p:txBody>
        </p:sp>
        <p:sp>
          <p:nvSpPr>
            <p:cNvPr id="59" name="正方形/長方形 58"/>
            <p:cNvSpPr/>
            <p:nvPr/>
          </p:nvSpPr>
          <p:spPr bwMode="auto">
            <a:xfrm>
              <a:off x="1676400" y="2133600"/>
              <a:ext cx="1676400" cy="3048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dirty="0">
                  <a:solidFill>
                    <a:schemeClr val="bg1"/>
                  </a:solidFill>
                  <a:latin typeface="Arial" charset="0"/>
                  <a:ea typeface="HG丸ｺﾞｼｯｸM-PRO" pitchFamily="50" charset="-128"/>
                </a:rPr>
                <a:t>中村一郎</a:t>
              </a:r>
            </a:p>
          </p:txBody>
        </p:sp>
        <p:sp>
          <p:nvSpPr>
            <p:cNvPr id="11307" name="テキスト ボックス 103"/>
            <p:cNvSpPr txBox="1">
              <a:spLocks noChangeArrowheads="1"/>
            </p:cNvSpPr>
            <p:nvPr/>
          </p:nvSpPr>
          <p:spPr bwMode="auto">
            <a:xfrm>
              <a:off x="3505200" y="1447800"/>
              <a:ext cx="22765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r>
                <a:rPr lang="ja-JP" altLang="en-US" sz="1800" dirty="0" smtClean="0">
                  <a:latin typeface="HGP創英角ｺﾞｼｯｸUB" charset="0"/>
                  <a:ea typeface="HGP創英角ｺﾞｼｯｸUB" charset="0"/>
                  <a:cs typeface="HGP創英角ｺﾞｼｯｸUB" charset="0"/>
                </a:rPr>
                <a:t>キーバリュー型 </a:t>
              </a:r>
              <a:r>
                <a:rPr lang="en-US" altLang="ja-JP" sz="1800" dirty="0" smtClean="0">
                  <a:latin typeface="HGP創英角ｺﾞｼｯｸUB" charset="0"/>
                  <a:ea typeface="HGP創英角ｺﾞｼｯｸUB" charset="0"/>
                  <a:cs typeface="HGP創英角ｺﾞｼｯｸUB" charset="0"/>
                </a:rPr>
                <a:t>(KVS)</a:t>
              </a:r>
              <a:endParaRPr lang="ja-JP" altLang="en-US" sz="1800" dirty="0">
                <a:latin typeface="HGP創英角ｺﾞｼｯｸUB" charset="0"/>
                <a:ea typeface="HGP創英角ｺﾞｼｯｸUB" charset="0"/>
                <a:cs typeface="HGP創英角ｺﾞｼｯｸUB" charset="0"/>
              </a:endParaRPr>
            </a:p>
          </p:txBody>
        </p:sp>
        <p:sp>
          <p:nvSpPr>
            <p:cNvPr id="11310" name="正方形/長方形 110"/>
            <p:cNvSpPr>
              <a:spLocks noChangeArrowheads="1"/>
            </p:cNvSpPr>
            <p:nvPr/>
          </p:nvSpPr>
          <p:spPr bwMode="auto">
            <a:xfrm>
              <a:off x="3505200" y="1828800"/>
              <a:ext cx="2438400"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kumimoji="0" lang="ja-JP" altLang="en-US" sz="1200" dirty="0"/>
                <a:t>「キー」（</a:t>
              </a:r>
              <a:r>
                <a:rPr kumimoji="0" lang="en-US" altLang="ja-JP" sz="1200" dirty="0"/>
                <a:t>Key</a:t>
              </a:r>
              <a:r>
                <a:rPr kumimoji="0" lang="ja-JP" altLang="en-US" sz="1200" dirty="0"/>
                <a:t>）と「バリュー」（</a:t>
              </a:r>
              <a:r>
                <a:rPr kumimoji="0" lang="en-US" altLang="ja-JP" sz="1200" dirty="0"/>
                <a:t>Value</a:t>
              </a:r>
              <a:r>
                <a:rPr kumimoji="0" lang="ja-JP" altLang="en-US" sz="1200" dirty="0" err="1"/>
                <a:t>、</a:t>
              </a:r>
              <a:r>
                <a:rPr kumimoji="0" lang="ja-JP" altLang="en-US" sz="1200" dirty="0"/>
                <a:t>値）のみのペアにより管理。仕組みがシンプルで高速に動作</a:t>
              </a:r>
              <a:r>
                <a:rPr kumimoji="0" lang="ja-JP" altLang="en-US" sz="1200" dirty="0" smtClean="0"/>
                <a:t>。</a:t>
              </a:r>
              <a:endParaRPr kumimoji="0" lang="en-US" altLang="ja-JP" sz="1200" dirty="0" smtClean="0"/>
            </a:p>
            <a:p>
              <a:pPr>
                <a:spcBef>
                  <a:spcPct val="20000"/>
                </a:spcBef>
              </a:pPr>
              <a:r>
                <a:rPr kumimoji="0" lang="en-US" altLang="ja-JP" sz="1200" dirty="0" smtClean="0"/>
                <a:t>Value</a:t>
              </a:r>
              <a:r>
                <a:rPr kumimoji="0" lang="ja-JP" altLang="en-US" sz="1200" dirty="0" smtClean="0"/>
                <a:t>値は型・サイズ不定。</a:t>
              </a:r>
              <a:endParaRPr kumimoji="0" lang="ja-JP" altLang="en-US" sz="1200" dirty="0"/>
            </a:p>
          </p:txBody>
        </p:sp>
        <p:cxnSp>
          <p:nvCxnSpPr>
            <p:cNvPr id="11318" name="カギ線コネクタ 122"/>
            <p:cNvCxnSpPr>
              <a:cxnSpLocks noChangeShapeType="1"/>
              <a:stCxn id="73" idx="2"/>
              <a:endCxn id="3" idx="3"/>
            </p:cNvCxnSpPr>
            <p:nvPr/>
          </p:nvCxnSpPr>
          <p:spPr bwMode="auto">
            <a:xfrm rot="10800000" flipV="1">
              <a:off x="5943601" y="1895474"/>
              <a:ext cx="569913" cy="123825"/>
            </a:xfrm>
            <a:prstGeom prst="bentConnector3">
              <a:avLst>
                <a:gd name="adj1" fmla="val 50000"/>
              </a:avLst>
            </a:prstGeom>
            <a:noFill/>
            <a:ln w="3810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 name="図形グループ 3"/>
          <p:cNvGrpSpPr/>
          <p:nvPr/>
        </p:nvGrpSpPr>
        <p:grpSpPr>
          <a:xfrm>
            <a:off x="838200" y="1895474"/>
            <a:ext cx="5675314" cy="2600326"/>
            <a:chOff x="838200" y="1895474"/>
            <a:chExt cx="5675314" cy="2600326"/>
          </a:xfrm>
        </p:grpSpPr>
        <p:sp>
          <p:nvSpPr>
            <p:cNvPr id="41" name="角丸四角形 40"/>
            <p:cNvSpPr/>
            <p:nvPr/>
          </p:nvSpPr>
          <p:spPr bwMode="auto">
            <a:xfrm>
              <a:off x="838200" y="2895600"/>
              <a:ext cx="5105400" cy="1600200"/>
            </a:xfrm>
            <a:prstGeom prst="roundRect">
              <a:avLst>
                <a:gd name="adj" fmla="val 0"/>
              </a:avLst>
            </a:prstGeom>
            <a:solidFill>
              <a:srgbClr val="FFCC66"/>
            </a:solidFill>
            <a:ln>
              <a:solidFill>
                <a:srgbClr val="FF6600"/>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60" name="正方形/長方形 59"/>
            <p:cNvSpPr/>
            <p:nvPr/>
          </p:nvSpPr>
          <p:spPr bwMode="auto">
            <a:xfrm>
              <a:off x="1143000" y="3200400"/>
              <a:ext cx="533400" cy="304800"/>
            </a:xfrm>
            <a:prstGeom prst="rect">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600" dirty="0">
                  <a:solidFill>
                    <a:schemeClr val="bg1"/>
                  </a:solidFill>
                  <a:latin typeface="Arial" charset="0"/>
                  <a:ea typeface="HG丸ｺﾞｼｯｸM-PRO" pitchFamily="50" charset="-128"/>
                </a:rPr>
                <a:t>Key</a:t>
              </a:r>
              <a:endParaRPr kumimoji="0" lang="ja-JP" altLang="en-US" sz="1600" dirty="0">
                <a:solidFill>
                  <a:schemeClr val="bg1"/>
                </a:solidFill>
                <a:latin typeface="Arial" charset="0"/>
                <a:ea typeface="HG丸ｺﾞｼｯｸM-PRO" pitchFamily="50" charset="-128"/>
              </a:endParaRPr>
            </a:p>
          </p:txBody>
        </p:sp>
        <p:sp>
          <p:nvSpPr>
            <p:cNvPr id="61" name="正方形/長方形 60"/>
            <p:cNvSpPr/>
            <p:nvPr/>
          </p:nvSpPr>
          <p:spPr bwMode="auto">
            <a:xfrm>
              <a:off x="1676400" y="3200400"/>
              <a:ext cx="1676400" cy="304800"/>
            </a:xfrm>
            <a:prstGeom prst="rect">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dirty="0">
                  <a:solidFill>
                    <a:schemeClr val="bg1"/>
                  </a:solidFill>
                  <a:latin typeface="Arial" charset="0"/>
                  <a:ea typeface="HG丸ｺﾞｼｯｸM-PRO" pitchFamily="50" charset="-128"/>
                </a:rPr>
                <a:t>Value</a:t>
              </a:r>
              <a:endParaRPr kumimoji="0" lang="ja-JP" altLang="en-US" dirty="0">
                <a:solidFill>
                  <a:schemeClr val="bg1"/>
                </a:solidFill>
                <a:latin typeface="Arial" charset="0"/>
                <a:ea typeface="HG丸ｺﾞｼｯｸM-PRO" pitchFamily="50" charset="-128"/>
              </a:endParaRPr>
            </a:p>
          </p:txBody>
        </p:sp>
        <p:sp>
          <p:nvSpPr>
            <p:cNvPr id="62" name="正方形/長方形 61"/>
            <p:cNvSpPr/>
            <p:nvPr/>
          </p:nvSpPr>
          <p:spPr bwMode="auto">
            <a:xfrm>
              <a:off x="1143000" y="3505200"/>
              <a:ext cx="533400" cy="3048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600" dirty="0">
                  <a:solidFill>
                    <a:schemeClr val="bg1"/>
                  </a:solidFill>
                  <a:latin typeface="Arial" charset="0"/>
                  <a:ea typeface="HG丸ｺﾞｼｯｸM-PRO" pitchFamily="50" charset="-128"/>
                </a:rPr>
                <a:t>001</a:t>
              </a:r>
              <a:endParaRPr kumimoji="0" lang="ja-JP" altLang="en-US" sz="1600" dirty="0">
                <a:solidFill>
                  <a:schemeClr val="bg1"/>
                </a:solidFill>
                <a:latin typeface="Arial" charset="0"/>
                <a:ea typeface="HG丸ｺﾞｼｯｸM-PRO" pitchFamily="50" charset="-128"/>
              </a:endParaRPr>
            </a:p>
          </p:txBody>
        </p:sp>
        <p:sp>
          <p:nvSpPr>
            <p:cNvPr id="63" name="正方形/長方形 62"/>
            <p:cNvSpPr/>
            <p:nvPr/>
          </p:nvSpPr>
          <p:spPr bwMode="auto">
            <a:xfrm>
              <a:off x="2286000" y="3505200"/>
              <a:ext cx="10668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山田太郎</a:t>
              </a:r>
            </a:p>
          </p:txBody>
        </p:sp>
        <p:sp>
          <p:nvSpPr>
            <p:cNvPr id="76" name="正方形/長方形 75"/>
            <p:cNvSpPr/>
            <p:nvPr/>
          </p:nvSpPr>
          <p:spPr bwMode="auto">
            <a:xfrm>
              <a:off x="1143000" y="3810000"/>
              <a:ext cx="533400" cy="4572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1600" dirty="0">
                  <a:solidFill>
                    <a:schemeClr val="bg1"/>
                  </a:solidFill>
                  <a:latin typeface="Arial" charset="0"/>
                  <a:ea typeface="HG丸ｺﾞｼｯｸM-PRO" pitchFamily="50" charset="-128"/>
                </a:rPr>
                <a:t>002</a:t>
              </a:r>
              <a:endParaRPr kumimoji="0" lang="ja-JP" altLang="en-US" sz="1600" dirty="0">
                <a:solidFill>
                  <a:schemeClr val="bg1"/>
                </a:solidFill>
                <a:latin typeface="Arial" charset="0"/>
                <a:ea typeface="HG丸ｺﾞｼｯｸM-PRO" pitchFamily="50" charset="-128"/>
              </a:endParaRPr>
            </a:p>
          </p:txBody>
        </p:sp>
        <p:sp>
          <p:nvSpPr>
            <p:cNvPr id="77" name="正方形/長方形 76"/>
            <p:cNvSpPr/>
            <p:nvPr/>
          </p:nvSpPr>
          <p:spPr bwMode="auto">
            <a:xfrm>
              <a:off x="2286000" y="3657600"/>
              <a:ext cx="10668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管理部</a:t>
              </a:r>
            </a:p>
          </p:txBody>
        </p:sp>
        <p:sp>
          <p:nvSpPr>
            <p:cNvPr id="78" name="正方形/長方形 77"/>
            <p:cNvSpPr/>
            <p:nvPr/>
          </p:nvSpPr>
          <p:spPr bwMode="auto">
            <a:xfrm>
              <a:off x="2286000" y="3810000"/>
              <a:ext cx="10668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中村一郎</a:t>
              </a:r>
            </a:p>
          </p:txBody>
        </p:sp>
        <p:sp>
          <p:nvSpPr>
            <p:cNvPr id="79" name="正方形/長方形 78"/>
            <p:cNvSpPr/>
            <p:nvPr/>
          </p:nvSpPr>
          <p:spPr bwMode="auto">
            <a:xfrm>
              <a:off x="2286000" y="3962400"/>
              <a:ext cx="10668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財務部</a:t>
              </a:r>
            </a:p>
          </p:txBody>
        </p:sp>
        <p:sp>
          <p:nvSpPr>
            <p:cNvPr id="83" name="正方形/長方形 82"/>
            <p:cNvSpPr/>
            <p:nvPr/>
          </p:nvSpPr>
          <p:spPr bwMode="auto">
            <a:xfrm>
              <a:off x="2286000" y="4114800"/>
              <a:ext cx="10668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係長</a:t>
              </a:r>
            </a:p>
          </p:txBody>
        </p:sp>
        <p:sp>
          <p:nvSpPr>
            <p:cNvPr id="11308" name="テキスト ボックス 107"/>
            <p:cNvSpPr txBox="1">
              <a:spLocks noChangeArrowheads="1"/>
            </p:cNvSpPr>
            <p:nvPr/>
          </p:nvSpPr>
          <p:spPr bwMode="auto">
            <a:xfrm>
              <a:off x="3505200" y="3048000"/>
              <a:ext cx="25138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r>
                <a:rPr lang="ja-JP" altLang="en-US" sz="1800" dirty="0" smtClean="0">
                  <a:latin typeface="HGP創英角ｺﾞｼｯｸUB" charset="0"/>
                  <a:ea typeface="HGP創英角ｺﾞｼｯｸUB" charset="0"/>
                  <a:cs typeface="HGP創英角ｺﾞｼｯｸUB" charset="0"/>
                </a:rPr>
                <a:t>列指向型 </a:t>
              </a:r>
              <a:r>
                <a:rPr lang="en-US" altLang="ja-JP" sz="1800" dirty="0" smtClean="0">
                  <a:latin typeface="HGP創英角ｺﾞｼｯｸUB" charset="0"/>
                  <a:ea typeface="HGP創英角ｺﾞｼｯｸUB" charset="0"/>
                  <a:cs typeface="HGP創英角ｺﾞｼｯｸUB" charset="0"/>
                </a:rPr>
                <a:t>(</a:t>
              </a:r>
              <a:r>
                <a:rPr lang="ja-JP" altLang="en-US" sz="1800" dirty="0" smtClean="0">
                  <a:latin typeface="HGP創英角ｺﾞｼｯｸUB" charset="0"/>
                  <a:ea typeface="HGP創英角ｺﾞｼｯｸUB" charset="0"/>
                  <a:cs typeface="HGP創英角ｺﾞｼｯｸUB" charset="0"/>
                </a:rPr>
                <a:t>広義の</a:t>
              </a:r>
              <a:r>
                <a:rPr lang="en-US" altLang="ja-JP" sz="1800" dirty="0" smtClean="0">
                  <a:latin typeface="HGP創英角ｺﾞｼｯｸUB" charset="0"/>
                  <a:ea typeface="HGP創英角ｺﾞｼｯｸUB" charset="0"/>
                  <a:cs typeface="HGP創英角ｺﾞｼｯｸUB" charset="0"/>
                </a:rPr>
                <a:t>KVS)</a:t>
              </a:r>
              <a:endParaRPr lang="ja-JP" altLang="en-US" sz="1800" dirty="0">
                <a:latin typeface="HGP創英角ｺﾞｼｯｸUB" charset="0"/>
                <a:ea typeface="HGP創英角ｺﾞｼｯｸUB" charset="0"/>
                <a:cs typeface="HGP創英角ｺﾞｼｯｸUB" charset="0"/>
              </a:endParaRPr>
            </a:p>
          </p:txBody>
        </p:sp>
        <p:sp>
          <p:nvSpPr>
            <p:cNvPr id="115" name="正方形/長方形 114"/>
            <p:cNvSpPr/>
            <p:nvPr/>
          </p:nvSpPr>
          <p:spPr bwMode="auto">
            <a:xfrm>
              <a:off x="1676400" y="3505200"/>
              <a:ext cx="6096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氏名</a:t>
              </a:r>
            </a:p>
          </p:txBody>
        </p:sp>
        <p:sp>
          <p:nvSpPr>
            <p:cNvPr id="116" name="正方形/長方形 115"/>
            <p:cNvSpPr/>
            <p:nvPr/>
          </p:nvSpPr>
          <p:spPr bwMode="auto">
            <a:xfrm>
              <a:off x="1676400" y="3657600"/>
              <a:ext cx="6096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所属</a:t>
              </a:r>
            </a:p>
          </p:txBody>
        </p:sp>
        <p:sp>
          <p:nvSpPr>
            <p:cNvPr id="117" name="正方形/長方形 116"/>
            <p:cNvSpPr/>
            <p:nvPr/>
          </p:nvSpPr>
          <p:spPr bwMode="auto">
            <a:xfrm>
              <a:off x="1676400" y="3810000"/>
              <a:ext cx="6096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氏名</a:t>
              </a:r>
            </a:p>
          </p:txBody>
        </p:sp>
        <p:sp>
          <p:nvSpPr>
            <p:cNvPr id="118" name="正方形/長方形 117"/>
            <p:cNvSpPr/>
            <p:nvPr/>
          </p:nvSpPr>
          <p:spPr bwMode="auto">
            <a:xfrm>
              <a:off x="1676400" y="3962400"/>
              <a:ext cx="6096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所属</a:t>
              </a:r>
            </a:p>
          </p:txBody>
        </p:sp>
        <p:sp>
          <p:nvSpPr>
            <p:cNvPr id="119" name="正方形/長方形 118"/>
            <p:cNvSpPr/>
            <p:nvPr/>
          </p:nvSpPr>
          <p:spPr bwMode="auto">
            <a:xfrm>
              <a:off x="1676400" y="4114800"/>
              <a:ext cx="609600" cy="152400"/>
            </a:xfrm>
            <a:prstGeom prst="rect">
              <a:avLst/>
            </a:prstGeom>
            <a:solidFill>
              <a:schemeClr val="accent5">
                <a:lumMod val="75000"/>
              </a:schemeClr>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bg1"/>
                  </a:solidFill>
                  <a:latin typeface="Arial" charset="0"/>
                  <a:ea typeface="HG丸ｺﾞｼｯｸM-PRO" pitchFamily="50" charset="-128"/>
                </a:rPr>
                <a:t>役職</a:t>
              </a:r>
            </a:p>
          </p:txBody>
        </p:sp>
        <p:sp>
          <p:nvSpPr>
            <p:cNvPr id="11317" name="正方形/長方形 119"/>
            <p:cNvSpPr>
              <a:spLocks noChangeArrowheads="1"/>
            </p:cNvSpPr>
            <p:nvPr/>
          </p:nvSpPr>
          <p:spPr bwMode="auto">
            <a:xfrm>
              <a:off x="3505200" y="3429000"/>
              <a:ext cx="2438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kumimoji="0" lang="en-US" altLang="ja-JP" sz="1200" dirty="0" smtClean="0"/>
                <a:t>KVS</a:t>
              </a:r>
              <a:r>
                <a:rPr kumimoji="0" lang="ja-JP" altLang="en-US" sz="1200" dirty="0" smtClean="0"/>
                <a:t>を拡張して複数のバリューを持たせるもの。ソート済みカラム指向などとも呼ばれる。</a:t>
              </a:r>
              <a:endParaRPr kumimoji="0" lang="ja-JP" altLang="en-US" sz="1200" dirty="0"/>
            </a:p>
          </p:txBody>
        </p:sp>
        <p:cxnSp>
          <p:nvCxnSpPr>
            <p:cNvPr id="11319" name="カギ線コネクタ 123"/>
            <p:cNvCxnSpPr>
              <a:cxnSpLocks noChangeShapeType="1"/>
              <a:stCxn id="73" idx="2"/>
              <a:endCxn id="41" idx="3"/>
            </p:cNvCxnSpPr>
            <p:nvPr/>
          </p:nvCxnSpPr>
          <p:spPr bwMode="auto">
            <a:xfrm rot="10800000" flipV="1">
              <a:off x="5943601" y="1895474"/>
              <a:ext cx="569913" cy="1800225"/>
            </a:xfrm>
            <a:prstGeom prst="bentConnector3">
              <a:avLst>
                <a:gd name="adj1" fmla="val 50000"/>
              </a:avLst>
            </a:prstGeom>
            <a:noFill/>
            <a:ln w="3810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 name="図形グループ 6"/>
          <p:cNvGrpSpPr/>
          <p:nvPr/>
        </p:nvGrpSpPr>
        <p:grpSpPr>
          <a:xfrm>
            <a:off x="838200" y="1895474"/>
            <a:ext cx="5675314" cy="4584701"/>
            <a:chOff x="838200" y="1895474"/>
            <a:chExt cx="5675314" cy="4584701"/>
          </a:xfrm>
        </p:grpSpPr>
        <p:sp>
          <p:nvSpPr>
            <p:cNvPr id="51" name="角丸四角形 50"/>
            <p:cNvSpPr/>
            <p:nvPr/>
          </p:nvSpPr>
          <p:spPr bwMode="auto">
            <a:xfrm>
              <a:off x="914400" y="4876800"/>
              <a:ext cx="5105400" cy="1600200"/>
            </a:xfrm>
            <a:prstGeom prst="roundRect">
              <a:avLst/>
            </a:prstGeom>
            <a:solidFill>
              <a:schemeClr val="bg1">
                <a:lumMod val="85000"/>
              </a:schemeClr>
            </a:solidFill>
            <a:ln>
              <a:solidFill>
                <a:srgbClr val="FF6600"/>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43" name="角丸四角形 42"/>
            <p:cNvSpPr/>
            <p:nvPr/>
          </p:nvSpPr>
          <p:spPr bwMode="auto">
            <a:xfrm>
              <a:off x="838200" y="4572000"/>
              <a:ext cx="5105400" cy="1600200"/>
            </a:xfrm>
            <a:prstGeom prst="roundRect">
              <a:avLst>
                <a:gd name="adj" fmla="val 0"/>
              </a:avLst>
            </a:prstGeom>
            <a:solidFill>
              <a:srgbClr val="FFCC66"/>
            </a:solidFill>
            <a:ln>
              <a:solidFill>
                <a:srgbClr val="FF6600"/>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84" name="正方形/長方形 83"/>
            <p:cNvSpPr/>
            <p:nvPr/>
          </p:nvSpPr>
          <p:spPr bwMode="auto">
            <a:xfrm>
              <a:off x="1143000" y="4800600"/>
              <a:ext cx="838200" cy="304800"/>
            </a:xfrm>
            <a:prstGeom prst="rect">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800" dirty="0">
                  <a:solidFill>
                    <a:schemeClr val="bg1"/>
                  </a:solidFill>
                  <a:latin typeface="Arial" charset="0"/>
                  <a:ea typeface="HG丸ｺﾞｼｯｸM-PRO" pitchFamily="50" charset="-128"/>
                </a:rPr>
                <a:t>Document 1</a:t>
              </a:r>
              <a:endParaRPr kumimoji="0" lang="ja-JP" altLang="en-US" sz="800" dirty="0">
                <a:solidFill>
                  <a:schemeClr val="bg1"/>
                </a:solidFill>
                <a:latin typeface="Arial" charset="0"/>
                <a:ea typeface="HG丸ｺﾞｼｯｸM-PRO" pitchFamily="50" charset="-128"/>
              </a:endParaRPr>
            </a:p>
          </p:txBody>
        </p:sp>
        <p:sp>
          <p:nvSpPr>
            <p:cNvPr id="88" name="正方形/長方形 87"/>
            <p:cNvSpPr/>
            <p:nvPr/>
          </p:nvSpPr>
          <p:spPr bwMode="auto">
            <a:xfrm>
              <a:off x="1676400" y="5638800"/>
              <a:ext cx="685800" cy="152400"/>
            </a:xfrm>
            <a:prstGeom prst="rect">
              <a:avLst/>
            </a:prstGeom>
            <a:solidFill>
              <a:srgbClr val="8AC6CD"/>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tx1"/>
                  </a:solidFill>
                  <a:latin typeface="Arial" charset="0"/>
                  <a:ea typeface="HG丸ｺﾞｼｯｸM-PRO" pitchFamily="50" charset="-128"/>
                </a:rPr>
                <a:t>管理部</a:t>
              </a:r>
            </a:p>
          </p:txBody>
        </p:sp>
        <p:sp>
          <p:nvSpPr>
            <p:cNvPr id="89" name="正方形/長方形 88"/>
            <p:cNvSpPr/>
            <p:nvPr/>
          </p:nvSpPr>
          <p:spPr bwMode="auto">
            <a:xfrm>
              <a:off x="2133600" y="4800600"/>
              <a:ext cx="838200" cy="304800"/>
            </a:xfrm>
            <a:prstGeom prst="rect">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en-US" altLang="ja-JP" sz="800" dirty="0">
                  <a:solidFill>
                    <a:schemeClr val="bg1"/>
                  </a:solidFill>
                  <a:latin typeface="Arial" charset="0"/>
                  <a:ea typeface="HG丸ｺﾞｼｯｸM-PRO" pitchFamily="50" charset="-128"/>
                </a:rPr>
                <a:t>Document 2</a:t>
              </a:r>
              <a:endParaRPr kumimoji="0" lang="ja-JP" altLang="en-US" sz="800" dirty="0">
                <a:solidFill>
                  <a:schemeClr val="bg1"/>
                </a:solidFill>
                <a:latin typeface="Arial" charset="0"/>
                <a:ea typeface="HG丸ｺﾞｼｯｸM-PRO" pitchFamily="50" charset="-128"/>
              </a:endParaRPr>
            </a:p>
          </p:txBody>
        </p:sp>
        <p:sp>
          <p:nvSpPr>
            <p:cNvPr id="90" name="正方形/長方形 89"/>
            <p:cNvSpPr/>
            <p:nvPr/>
          </p:nvSpPr>
          <p:spPr bwMode="auto">
            <a:xfrm>
              <a:off x="2667000" y="5410200"/>
              <a:ext cx="685800" cy="152400"/>
            </a:xfrm>
            <a:prstGeom prst="rect">
              <a:avLst/>
            </a:prstGeom>
            <a:solidFill>
              <a:srgbClr val="8AC6CD"/>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tx1"/>
                  </a:solidFill>
                  <a:latin typeface="Arial" charset="0"/>
                  <a:ea typeface="HG丸ｺﾞｼｯｸM-PRO" pitchFamily="50" charset="-128"/>
                </a:rPr>
                <a:t>財務部</a:t>
              </a:r>
            </a:p>
          </p:txBody>
        </p:sp>
        <p:sp>
          <p:nvSpPr>
            <p:cNvPr id="92" name="正方形/長方形 91"/>
            <p:cNvSpPr/>
            <p:nvPr/>
          </p:nvSpPr>
          <p:spPr bwMode="auto">
            <a:xfrm>
              <a:off x="1676400" y="5410200"/>
              <a:ext cx="685800" cy="152400"/>
            </a:xfrm>
            <a:prstGeom prst="rect">
              <a:avLst/>
            </a:prstGeom>
            <a:solidFill>
              <a:srgbClr val="8AC6CD"/>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tx1"/>
                  </a:solidFill>
                </a:rPr>
                <a:t>顔写真</a:t>
              </a:r>
              <a:endParaRPr kumimoji="0" lang="ja-JP" altLang="en-US" sz="1000" dirty="0">
                <a:solidFill>
                  <a:schemeClr val="tx1"/>
                </a:solidFill>
                <a:latin typeface="Arial" charset="0"/>
                <a:ea typeface="HG丸ｺﾞｼｯｸM-PRO" pitchFamily="50" charset="-128"/>
              </a:endParaRPr>
            </a:p>
          </p:txBody>
        </p:sp>
        <p:sp>
          <p:nvSpPr>
            <p:cNvPr id="93" name="正方形/長方形 92"/>
            <p:cNvSpPr/>
            <p:nvPr/>
          </p:nvSpPr>
          <p:spPr bwMode="auto">
            <a:xfrm>
              <a:off x="2667000" y="5638800"/>
              <a:ext cx="685800" cy="152400"/>
            </a:xfrm>
            <a:prstGeom prst="rect">
              <a:avLst/>
            </a:prstGeom>
            <a:solidFill>
              <a:srgbClr val="8AC6CD"/>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tx1"/>
                  </a:solidFill>
                  <a:latin typeface="Arial" charset="0"/>
                  <a:ea typeface="HG丸ｺﾞｼｯｸM-PRO" pitchFamily="50" charset="-128"/>
                </a:rPr>
                <a:t>係長</a:t>
              </a:r>
            </a:p>
          </p:txBody>
        </p:sp>
        <p:sp>
          <p:nvSpPr>
            <p:cNvPr id="94" name="正方形/長方形 93"/>
            <p:cNvSpPr/>
            <p:nvPr/>
          </p:nvSpPr>
          <p:spPr bwMode="auto">
            <a:xfrm>
              <a:off x="2667000" y="5867400"/>
              <a:ext cx="685800" cy="152400"/>
            </a:xfrm>
            <a:prstGeom prst="rect">
              <a:avLst/>
            </a:prstGeom>
            <a:solidFill>
              <a:srgbClr val="8AC6CD"/>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1000" dirty="0">
                  <a:solidFill>
                    <a:schemeClr val="tx1"/>
                  </a:solidFill>
                  <a:latin typeface="Arial" charset="0"/>
                  <a:ea typeface="HG丸ｺﾞｼｯｸM-PRO" pitchFamily="50" charset="-128"/>
                </a:rPr>
                <a:t>顔写真</a:t>
              </a:r>
            </a:p>
          </p:txBody>
        </p:sp>
        <p:cxnSp>
          <p:nvCxnSpPr>
            <p:cNvPr id="8" name="カギ線コネクタ 7"/>
            <p:cNvCxnSpPr>
              <a:stCxn id="84" idx="2"/>
              <a:endCxn id="88" idx="1"/>
            </p:cNvCxnSpPr>
            <p:nvPr/>
          </p:nvCxnSpPr>
          <p:spPr bwMode="auto">
            <a:xfrm rot="16200000" flipH="1">
              <a:off x="1314450" y="5353050"/>
              <a:ext cx="609600" cy="114300"/>
            </a:xfrm>
            <a:prstGeom prst="bentConnector2">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cxnSp>
        <p:cxnSp>
          <p:nvCxnSpPr>
            <p:cNvPr id="95" name="カギ線コネクタ 94"/>
            <p:cNvCxnSpPr>
              <a:stCxn id="84" idx="2"/>
              <a:endCxn id="92" idx="1"/>
            </p:cNvCxnSpPr>
            <p:nvPr/>
          </p:nvCxnSpPr>
          <p:spPr bwMode="auto">
            <a:xfrm rot="16200000" flipH="1">
              <a:off x="1428750" y="5238750"/>
              <a:ext cx="381000" cy="114300"/>
            </a:xfrm>
            <a:prstGeom prst="bentConnector2">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cxnSp>
        <p:cxnSp>
          <p:nvCxnSpPr>
            <p:cNvPr id="96" name="カギ線コネクタ 95"/>
            <p:cNvCxnSpPr>
              <a:stCxn id="89" idx="2"/>
              <a:endCxn id="90" idx="1"/>
            </p:cNvCxnSpPr>
            <p:nvPr/>
          </p:nvCxnSpPr>
          <p:spPr bwMode="auto">
            <a:xfrm rot="16200000" flipH="1">
              <a:off x="2419350" y="5238750"/>
              <a:ext cx="381000" cy="114300"/>
            </a:xfrm>
            <a:prstGeom prst="bentConnector2">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cxnSp>
        <p:cxnSp>
          <p:nvCxnSpPr>
            <p:cNvPr id="97" name="カギ線コネクタ 96"/>
            <p:cNvCxnSpPr>
              <a:stCxn id="89" idx="2"/>
              <a:endCxn id="93" idx="1"/>
            </p:cNvCxnSpPr>
            <p:nvPr/>
          </p:nvCxnSpPr>
          <p:spPr bwMode="auto">
            <a:xfrm rot="16200000" flipH="1">
              <a:off x="2305050" y="5353050"/>
              <a:ext cx="609600" cy="114300"/>
            </a:xfrm>
            <a:prstGeom prst="bentConnector2">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cxnSp>
        <p:cxnSp>
          <p:nvCxnSpPr>
            <p:cNvPr id="98" name="カギ線コネクタ 97"/>
            <p:cNvCxnSpPr>
              <a:stCxn id="89" idx="2"/>
              <a:endCxn id="94" idx="1"/>
            </p:cNvCxnSpPr>
            <p:nvPr/>
          </p:nvCxnSpPr>
          <p:spPr bwMode="auto">
            <a:xfrm rot="16200000" flipH="1">
              <a:off x="2190750" y="5467350"/>
              <a:ext cx="838200" cy="114300"/>
            </a:xfrm>
            <a:prstGeom prst="bentConnector2">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cxnSp>
        <p:sp>
          <p:nvSpPr>
            <p:cNvPr id="99" name="正方形/長方形 98"/>
            <p:cNvSpPr/>
            <p:nvPr/>
          </p:nvSpPr>
          <p:spPr bwMode="auto">
            <a:xfrm>
              <a:off x="2667000" y="5181600"/>
              <a:ext cx="685800" cy="152400"/>
            </a:xfrm>
            <a:prstGeom prst="rect">
              <a:avLst/>
            </a:prstGeom>
            <a:solidFill>
              <a:srgbClr val="8AC6CD"/>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900" dirty="0">
                  <a:solidFill>
                    <a:schemeClr val="tx1"/>
                  </a:solidFill>
                  <a:latin typeface="Arial" charset="0"/>
                  <a:ea typeface="HG丸ｺﾞｼｯｸM-PRO" pitchFamily="50" charset="-128"/>
                </a:rPr>
                <a:t>中村一郎</a:t>
              </a:r>
            </a:p>
          </p:txBody>
        </p:sp>
        <p:cxnSp>
          <p:nvCxnSpPr>
            <p:cNvPr id="100" name="カギ線コネクタ 99"/>
            <p:cNvCxnSpPr>
              <a:stCxn id="89" idx="2"/>
              <a:endCxn id="99" idx="1"/>
            </p:cNvCxnSpPr>
            <p:nvPr/>
          </p:nvCxnSpPr>
          <p:spPr bwMode="auto">
            <a:xfrm rot="16200000" flipH="1">
              <a:off x="2533650" y="5124450"/>
              <a:ext cx="152400" cy="114300"/>
            </a:xfrm>
            <a:prstGeom prst="bentConnector2">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cxnSp>
        <p:sp>
          <p:nvSpPr>
            <p:cNvPr id="101" name="正方形/長方形 100"/>
            <p:cNvSpPr/>
            <p:nvPr/>
          </p:nvSpPr>
          <p:spPr bwMode="auto">
            <a:xfrm>
              <a:off x="1676400" y="5181600"/>
              <a:ext cx="685800" cy="152400"/>
            </a:xfrm>
            <a:prstGeom prst="rect">
              <a:avLst/>
            </a:prstGeom>
            <a:solidFill>
              <a:srgbClr val="8AC6CD"/>
            </a:solidFill>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anchor="ctr"/>
            <a:lstStyle/>
            <a:p>
              <a:pPr algn="ctr">
                <a:spcBef>
                  <a:spcPct val="20000"/>
                </a:spcBef>
                <a:defRPr/>
              </a:pPr>
              <a:r>
                <a:rPr kumimoji="0" lang="ja-JP" altLang="en-US" sz="900" dirty="0">
                  <a:solidFill>
                    <a:schemeClr val="tx1"/>
                  </a:solidFill>
                  <a:latin typeface="Arial" charset="0"/>
                  <a:ea typeface="HG丸ｺﾞｼｯｸM-PRO" pitchFamily="50" charset="-128"/>
                </a:rPr>
                <a:t>山田太郎</a:t>
              </a:r>
            </a:p>
          </p:txBody>
        </p:sp>
        <p:cxnSp>
          <p:nvCxnSpPr>
            <p:cNvPr id="102" name="カギ線コネクタ 101"/>
            <p:cNvCxnSpPr>
              <a:stCxn id="84" idx="2"/>
              <a:endCxn id="101" idx="1"/>
            </p:cNvCxnSpPr>
            <p:nvPr/>
          </p:nvCxnSpPr>
          <p:spPr bwMode="auto">
            <a:xfrm rot="16200000" flipH="1">
              <a:off x="1543050" y="5124450"/>
              <a:ext cx="152400" cy="114300"/>
            </a:xfrm>
            <a:prstGeom prst="bentConnector2">
              <a:avLst/>
            </a:prstGeom>
            <a:ln w="12700" cmpd="sng">
              <a:headEnd type="none" w="med" len="med"/>
              <a:tailEnd type="none" w="med" len="med"/>
            </a:ln>
            <a:extLst/>
          </p:spPr>
          <p:style>
            <a:lnRef idx="3">
              <a:schemeClr val="lt1"/>
            </a:lnRef>
            <a:fillRef idx="1">
              <a:schemeClr val="accent2"/>
            </a:fillRef>
            <a:effectRef idx="1">
              <a:schemeClr val="accent2"/>
            </a:effectRef>
            <a:fontRef idx="minor">
              <a:schemeClr val="lt1"/>
            </a:fontRef>
          </p:style>
        </p:cxnSp>
        <p:sp>
          <p:nvSpPr>
            <p:cNvPr id="11309" name="テキスト ボックス 109"/>
            <p:cNvSpPr txBox="1">
              <a:spLocks noChangeArrowheads="1"/>
            </p:cNvSpPr>
            <p:nvPr/>
          </p:nvSpPr>
          <p:spPr bwMode="auto">
            <a:xfrm>
              <a:off x="3505200" y="4648200"/>
              <a:ext cx="19094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r>
                <a:rPr lang="ja-JP" altLang="en-US" sz="1800" dirty="0">
                  <a:latin typeface="HGP創英角ｺﾞｼｯｸUB" charset="0"/>
                  <a:ea typeface="HGP創英角ｺﾞｼｯｸUB" charset="0"/>
                  <a:cs typeface="HGP創英角ｺﾞｼｯｸUB" charset="0"/>
                </a:rPr>
                <a:t>ドキュメント指向型</a:t>
              </a:r>
            </a:p>
          </p:txBody>
        </p:sp>
        <p:sp>
          <p:nvSpPr>
            <p:cNvPr id="11311" name="テキスト ボックス 113"/>
            <p:cNvSpPr txBox="1">
              <a:spLocks noChangeArrowheads="1"/>
            </p:cNvSpPr>
            <p:nvPr/>
          </p:nvSpPr>
          <p:spPr bwMode="auto">
            <a:xfrm>
              <a:off x="4079875" y="6172200"/>
              <a:ext cx="1787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r>
                <a:rPr lang="ja-JP" altLang="en-US" sz="1400">
                  <a:latin typeface="HGP創英角ｺﾞｼｯｸUB" charset="0"/>
                  <a:ea typeface="HGP創英角ｺﾞｼｯｸUB" charset="0"/>
                  <a:cs typeface="HGP創英角ｺﾞｼｯｸUB" charset="0"/>
                </a:rPr>
                <a:t>その他のデータベース</a:t>
              </a:r>
            </a:p>
          </p:txBody>
        </p:sp>
        <p:cxnSp>
          <p:nvCxnSpPr>
            <p:cNvPr id="11320" name="カギ線コネクタ 126"/>
            <p:cNvCxnSpPr>
              <a:cxnSpLocks noChangeShapeType="1"/>
              <a:stCxn id="73" idx="2"/>
              <a:endCxn id="43" idx="3"/>
            </p:cNvCxnSpPr>
            <p:nvPr/>
          </p:nvCxnSpPr>
          <p:spPr bwMode="auto">
            <a:xfrm rot="10800000" flipV="1">
              <a:off x="5943601" y="1895474"/>
              <a:ext cx="569913" cy="3476625"/>
            </a:xfrm>
            <a:prstGeom prst="bentConnector3">
              <a:avLst>
                <a:gd name="adj1" fmla="val 50000"/>
              </a:avLst>
            </a:prstGeom>
            <a:noFill/>
            <a:ln w="3810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321" name="正方形/長方形 131"/>
            <p:cNvSpPr>
              <a:spLocks noChangeArrowheads="1"/>
            </p:cNvSpPr>
            <p:nvPr/>
          </p:nvSpPr>
          <p:spPr bwMode="auto">
            <a:xfrm>
              <a:off x="3505200" y="5029200"/>
              <a:ext cx="2438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kumimoji="0" lang="ja-JP" altLang="en-US" sz="1200" dirty="0"/>
                <a:t>データを格納する際に、特定の文書のように管理するため構造に合わせる必要がない。構造が複雑でもそのまま保存しやすく、スケーラビリティが高い。</a:t>
              </a:r>
            </a:p>
          </p:txBody>
        </p:sp>
      </p:grpSp>
    </p:spTree>
    <p:extLst>
      <p:ext uri="{BB962C8B-B14F-4D97-AF65-F5344CB8AC3E}">
        <p14:creationId xmlns:p14="http://schemas.microsoft.com/office/powerpoint/2010/main" val="2023042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p:txBody>
          <a:bodyPr/>
          <a:lstStyle/>
          <a:p>
            <a:r>
              <a:rPr kumimoji="1" lang="en-US" altLang="ja-JP" dirty="0" smtClean="0"/>
              <a:t>CAP</a:t>
            </a:r>
            <a:r>
              <a:rPr kumimoji="1" lang="ja-JP" altLang="en-US" dirty="0" smtClean="0"/>
              <a:t>定理と</a:t>
            </a:r>
            <a:r>
              <a:rPr kumimoji="1" lang="en-US" altLang="ja-JP" dirty="0" smtClean="0"/>
              <a:t>BASE</a:t>
            </a:r>
            <a:endParaRPr kumimoji="1" lang="ja-JP" altLang="en-US" dirty="0"/>
          </a:p>
        </p:txBody>
      </p:sp>
    </p:spTree>
    <p:extLst>
      <p:ext uri="{BB962C8B-B14F-4D97-AF65-F5344CB8AC3E}">
        <p14:creationId xmlns:p14="http://schemas.microsoft.com/office/powerpoint/2010/main" val="24640152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763000" cy="533400"/>
          </a:xfrm>
        </p:spPr>
        <p:txBody>
          <a:bodyPr/>
          <a:lstStyle/>
          <a:p>
            <a:r>
              <a:rPr kumimoji="1" lang="ja-JP" altLang="en-US" dirty="0" smtClean="0"/>
              <a:t>ブリュワーの</a:t>
            </a:r>
            <a:r>
              <a:rPr kumimoji="1" lang="en-US" altLang="ja-JP" dirty="0" smtClean="0"/>
              <a:t>CAP</a:t>
            </a:r>
            <a:r>
              <a:rPr kumimoji="1" lang="ja-JP" altLang="en-US" dirty="0" smtClean="0"/>
              <a:t>定理　</a:t>
            </a:r>
            <a:r>
              <a:rPr kumimoji="1" lang="ja-JP" altLang="en-US" sz="1100" dirty="0" smtClean="0"/>
              <a:t>*</a:t>
            </a:r>
            <a:r>
              <a:rPr kumimoji="1" lang="en-US" altLang="ja-JP" sz="1100" dirty="0" smtClean="0"/>
              <a:t>CAP</a:t>
            </a:r>
            <a:r>
              <a:rPr kumimoji="1" lang="ja-JP" altLang="en-US" sz="1100" dirty="0" smtClean="0"/>
              <a:t>定理は特定の条件下でのみ成立するという議論も有り</a:t>
            </a:r>
            <a:endParaRPr kumimoji="1" lang="ja-JP" altLang="en-US" sz="1000" dirty="0"/>
          </a:p>
        </p:txBody>
      </p:sp>
      <p:grpSp>
        <p:nvGrpSpPr>
          <p:cNvPr id="7" name="グループ化 6"/>
          <p:cNvGrpSpPr/>
          <p:nvPr/>
        </p:nvGrpSpPr>
        <p:grpSpPr>
          <a:xfrm>
            <a:off x="1963340" y="1347937"/>
            <a:ext cx="5217319" cy="3990439"/>
            <a:chOff x="1963340" y="1347937"/>
            <a:chExt cx="5217319" cy="3990439"/>
          </a:xfrm>
        </p:grpSpPr>
        <p:sp>
          <p:nvSpPr>
            <p:cNvPr id="3" name="二等辺三角形 2"/>
            <p:cNvSpPr/>
            <p:nvPr/>
          </p:nvSpPr>
          <p:spPr bwMode="auto">
            <a:xfrm>
              <a:off x="1963340" y="1347937"/>
              <a:ext cx="5217319" cy="3962400"/>
            </a:xfrm>
            <a:prstGeom prst="triangle">
              <a:avLst/>
            </a:prstGeom>
            <a:solidFill>
              <a:srgbClr val="83A0CF"/>
            </a:solidFill>
            <a:ln>
              <a:noFill/>
              <a:headEnd type="none" w="med" len="med"/>
              <a:tailEnd type="none" w="med" len="med"/>
            </a:ln>
            <a:effectLst/>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endParaRPr>
            </a:p>
          </p:txBody>
        </p:sp>
        <p:sp>
          <p:nvSpPr>
            <p:cNvPr id="4" name="テキスト ボックス 3"/>
            <p:cNvSpPr txBox="1"/>
            <p:nvPr/>
          </p:nvSpPr>
          <p:spPr>
            <a:xfrm>
              <a:off x="4082697" y="1500337"/>
              <a:ext cx="942887" cy="1323439"/>
            </a:xfrm>
            <a:prstGeom prst="rect">
              <a:avLst/>
            </a:prstGeom>
            <a:noFill/>
          </p:spPr>
          <p:txBody>
            <a:bodyPr wrap="none" rtlCol="0">
              <a:spAutoFit/>
            </a:bodyPr>
            <a:lstStyle/>
            <a:p>
              <a:pPr algn="ctr"/>
              <a:r>
                <a:rPr kumimoji="1" lang="en-US" altLang="ja-JP" sz="8000" dirty="0" smtClean="0">
                  <a:solidFill>
                    <a:schemeClr val="bg1"/>
                  </a:solidFill>
                  <a:latin typeface="+mn-lt"/>
                  <a:ea typeface="+mn-ea"/>
                </a:rPr>
                <a:t>A</a:t>
              </a:r>
              <a:endParaRPr kumimoji="1" lang="ja-JP" altLang="en-US" sz="8000" dirty="0">
                <a:solidFill>
                  <a:schemeClr val="bg1"/>
                </a:solidFill>
                <a:latin typeface="+mn-lt"/>
                <a:ea typeface="+mn-ea"/>
              </a:endParaRPr>
            </a:p>
          </p:txBody>
        </p:sp>
        <p:sp>
          <p:nvSpPr>
            <p:cNvPr id="5" name="テキスト ボックス 4"/>
            <p:cNvSpPr txBox="1"/>
            <p:nvPr/>
          </p:nvSpPr>
          <p:spPr>
            <a:xfrm>
              <a:off x="2496740" y="4014937"/>
              <a:ext cx="1018227" cy="1323439"/>
            </a:xfrm>
            <a:prstGeom prst="rect">
              <a:avLst/>
            </a:prstGeom>
            <a:noFill/>
          </p:spPr>
          <p:txBody>
            <a:bodyPr wrap="none" rtlCol="0">
              <a:spAutoFit/>
            </a:bodyPr>
            <a:lstStyle/>
            <a:p>
              <a:r>
                <a:rPr kumimoji="1" lang="en-US" altLang="ja-JP" sz="8000" dirty="0" smtClean="0">
                  <a:solidFill>
                    <a:schemeClr val="bg1"/>
                  </a:solidFill>
                  <a:latin typeface="+mn-lt"/>
                  <a:ea typeface="+mn-ea"/>
                </a:rPr>
                <a:t>C</a:t>
              </a:r>
              <a:endParaRPr kumimoji="1" lang="ja-JP" altLang="en-US" sz="8000" dirty="0">
                <a:solidFill>
                  <a:schemeClr val="bg1"/>
                </a:solidFill>
                <a:latin typeface="+mn-lt"/>
                <a:ea typeface="+mn-ea"/>
              </a:endParaRPr>
            </a:p>
          </p:txBody>
        </p:sp>
        <p:sp>
          <p:nvSpPr>
            <p:cNvPr id="6" name="テキスト ボックス 5"/>
            <p:cNvSpPr txBox="1"/>
            <p:nvPr/>
          </p:nvSpPr>
          <p:spPr>
            <a:xfrm>
              <a:off x="5773340" y="4014937"/>
              <a:ext cx="792205" cy="1323439"/>
            </a:xfrm>
            <a:prstGeom prst="rect">
              <a:avLst/>
            </a:prstGeom>
            <a:noFill/>
          </p:spPr>
          <p:txBody>
            <a:bodyPr wrap="none" rtlCol="0">
              <a:spAutoFit/>
            </a:bodyPr>
            <a:lstStyle/>
            <a:p>
              <a:r>
                <a:rPr kumimoji="1" lang="en-US" altLang="ja-JP" sz="8000" dirty="0" smtClean="0">
                  <a:solidFill>
                    <a:schemeClr val="bg1"/>
                  </a:solidFill>
                  <a:latin typeface="+mn-lt"/>
                  <a:ea typeface="+mn-ea"/>
                </a:rPr>
                <a:t>P</a:t>
              </a:r>
              <a:endParaRPr kumimoji="1" lang="ja-JP" altLang="en-US" sz="8000" dirty="0">
                <a:solidFill>
                  <a:schemeClr val="bg1"/>
                </a:solidFill>
                <a:latin typeface="+mn-lt"/>
                <a:ea typeface="+mn-ea"/>
              </a:endParaRPr>
            </a:p>
          </p:txBody>
        </p:sp>
      </p:grpSp>
      <p:sp>
        <p:nvSpPr>
          <p:cNvPr id="9" name="角丸四角形 8"/>
          <p:cNvSpPr/>
          <p:nvPr/>
        </p:nvSpPr>
        <p:spPr bwMode="auto">
          <a:xfrm>
            <a:off x="1447800" y="2795737"/>
            <a:ext cx="2895600" cy="1295400"/>
          </a:xfrm>
          <a:prstGeom prst="roundRect">
            <a:avLst>
              <a:gd name="adj" fmla="val 0"/>
            </a:avLst>
          </a:prstGeom>
          <a:solidFill>
            <a:schemeClr val="accent1"/>
          </a:solidFill>
          <a:ln>
            <a:noFill/>
            <a:headEnd type="none" w="med" len="med"/>
            <a:tailEnd type="none" w="med" len="med"/>
          </a:ln>
          <a:effectLs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ja-JP" sz="2000" kern="0" dirty="0" smtClean="0">
                <a:solidFill>
                  <a:schemeClr val="bg1"/>
                </a:solidFill>
              </a:rPr>
              <a:t>C+A</a:t>
            </a:r>
          </a:p>
          <a:p>
            <a:pPr algn="ctr"/>
            <a:r>
              <a:rPr lang="ja-JP" altLang="en-US" sz="1400" dirty="0">
                <a:solidFill>
                  <a:schemeClr val="bg1"/>
                </a:solidFill>
              </a:rPr>
              <a:t>一貫性と可用性を選択する</a:t>
            </a:r>
            <a:r>
              <a:rPr lang="ja-JP" altLang="en-US" sz="1400" dirty="0" smtClean="0">
                <a:solidFill>
                  <a:schemeClr val="bg1"/>
                </a:solidFill>
              </a:rPr>
              <a:t>とネットワークの分断に対応できない</a:t>
            </a:r>
            <a:r>
              <a:rPr lang="en-US" altLang="ja-JP" sz="1400" dirty="0" smtClean="0">
                <a:solidFill>
                  <a:schemeClr val="bg1"/>
                </a:solidFill>
              </a:rPr>
              <a:t>(</a:t>
            </a:r>
            <a:r>
              <a:rPr lang="ja-JP" altLang="en-US" sz="1400" dirty="0" smtClean="0">
                <a:solidFill>
                  <a:schemeClr val="bg1"/>
                </a:solidFill>
              </a:rPr>
              <a:t>しづらい</a:t>
            </a:r>
            <a:r>
              <a:rPr lang="en-US" altLang="ja-JP" sz="1400" dirty="0" smtClean="0">
                <a:solidFill>
                  <a:schemeClr val="bg1"/>
                </a:solidFill>
              </a:rPr>
              <a:t>)</a:t>
            </a:r>
            <a:r>
              <a:rPr lang="ja-JP" altLang="en-US" sz="1400" dirty="0" err="1" smtClean="0">
                <a:solidFill>
                  <a:schemeClr val="bg1"/>
                </a:solidFill>
              </a:rPr>
              <a:t>。</a:t>
            </a:r>
            <a:endParaRPr lang="en-US" altLang="ja-JP" sz="1400" dirty="0" smtClean="0">
              <a:solidFill>
                <a:schemeClr val="bg1"/>
              </a:solidFill>
            </a:endParaRPr>
          </a:p>
        </p:txBody>
      </p:sp>
      <p:sp>
        <p:nvSpPr>
          <p:cNvPr id="10" name="角丸四角形 9"/>
          <p:cNvSpPr/>
          <p:nvPr/>
        </p:nvSpPr>
        <p:spPr bwMode="auto">
          <a:xfrm>
            <a:off x="4800600" y="2795737"/>
            <a:ext cx="2895600" cy="1295400"/>
          </a:xfrm>
          <a:prstGeom prst="roundRect">
            <a:avLst>
              <a:gd name="adj" fmla="val 0"/>
            </a:avLst>
          </a:prstGeom>
          <a:solidFill>
            <a:schemeClr val="accent1"/>
          </a:solidFill>
          <a:ln>
            <a:noFill/>
            <a:headEnd type="none" w="med" len="med"/>
            <a:tailEnd type="none" w="med" len="med"/>
          </a:ln>
          <a:effectLs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ja-JP" sz="2000" kern="0" dirty="0" smtClean="0">
                <a:solidFill>
                  <a:schemeClr val="bg1"/>
                </a:solidFill>
              </a:rPr>
              <a:t>A+P</a:t>
            </a:r>
          </a:p>
          <a:p>
            <a:pPr algn="ctr"/>
            <a:r>
              <a:rPr lang="ja-JP" altLang="en-US" sz="1400" dirty="0">
                <a:solidFill>
                  <a:schemeClr val="bg1"/>
                </a:solidFill>
              </a:rPr>
              <a:t>可用性とネットワーク分断耐性を選択すると、一貫性</a:t>
            </a:r>
            <a:r>
              <a:rPr lang="ja-JP" altLang="en-US" sz="1400" dirty="0" smtClean="0">
                <a:solidFill>
                  <a:schemeClr val="bg1"/>
                </a:solidFill>
              </a:rPr>
              <a:t>が</a:t>
            </a:r>
            <a:r>
              <a:rPr lang="en-US" altLang="ja-JP" sz="1400" dirty="0" smtClean="0">
                <a:solidFill>
                  <a:schemeClr val="bg1"/>
                </a:solidFill>
              </a:rPr>
              <a:t>(</a:t>
            </a:r>
            <a:r>
              <a:rPr lang="ja-JP" altLang="en-US" sz="1400" dirty="0" smtClean="0">
                <a:solidFill>
                  <a:schemeClr val="bg1"/>
                </a:solidFill>
              </a:rPr>
              <a:t>一時的に</a:t>
            </a:r>
            <a:r>
              <a:rPr lang="en-US" altLang="ja-JP" sz="1400" dirty="0" smtClean="0">
                <a:solidFill>
                  <a:schemeClr val="bg1"/>
                </a:solidFill>
              </a:rPr>
              <a:t>)</a:t>
            </a:r>
            <a:r>
              <a:rPr lang="ja-JP" altLang="en-US" sz="1400" dirty="0" smtClean="0">
                <a:solidFill>
                  <a:schemeClr val="bg1"/>
                </a:solidFill>
              </a:rPr>
              <a:t>失われる。</a:t>
            </a:r>
            <a:endParaRPr lang="ja-JP" altLang="en-US" sz="1400" dirty="0">
              <a:solidFill>
                <a:schemeClr val="bg1"/>
              </a:solidFill>
            </a:endParaRPr>
          </a:p>
        </p:txBody>
      </p:sp>
      <p:sp>
        <p:nvSpPr>
          <p:cNvPr id="11" name="角丸四角形 10"/>
          <p:cNvSpPr/>
          <p:nvPr/>
        </p:nvSpPr>
        <p:spPr bwMode="auto">
          <a:xfrm>
            <a:off x="3389313" y="4769223"/>
            <a:ext cx="2362200" cy="1295400"/>
          </a:xfrm>
          <a:prstGeom prst="roundRect">
            <a:avLst>
              <a:gd name="adj" fmla="val 0"/>
            </a:avLst>
          </a:prstGeom>
          <a:solidFill>
            <a:schemeClr val="accent1"/>
          </a:solidFill>
          <a:ln>
            <a:noFill/>
            <a:headEnd type="none" w="med" len="med"/>
            <a:tailEnd type="none" w="med" len="med"/>
          </a:ln>
          <a:effectLs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ja-JP" sz="2000" kern="0" dirty="0" smtClean="0">
                <a:solidFill>
                  <a:schemeClr val="bg1"/>
                </a:solidFill>
              </a:rPr>
              <a:t>C+P</a:t>
            </a:r>
          </a:p>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400" dirty="0">
                <a:solidFill>
                  <a:schemeClr val="bg1"/>
                </a:solidFill>
              </a:rPr>
              <a:t>一貫性とネットワーク分断耐性を選択すると、可用性</a:t>
            </a:r>
            <a:r>
              <a:rPr lang="ja-JP" altLang="en-US" sz="1400" dirty="0" smtClean="0">
                <a:solidFill>
                  <a:schemeClr val="bg1"/>
                </a:solidFill>
              </a:rPr>
              <a:t>が</a:t>
            </a:r>
            <a:r>
              <a:rPr lang="en-US" altLang="ja-JP" sz="1400" dirty="0" smtClean="0">
                <a:solidFill>
                  <a:schemeClr val="bg1"/>
                </a:solidFill>
              </a:rPr>
              <a:t>(</a:t>
            </a:r>
            <a:r>
              <a:rPr lang="ja-JP" altLang="en-US" sz="1400" dirty="0" smtClean="0">
                <a:solidFill>
                  <a:schemeClr val="bg1"/>
                </a:solidFill>
              </a:rPr>
              <a:t>一時的に</a:t>
            </a:r>
            <a:r>
              <a:rPr lang="en-US" altLang="ja-JP" sz="1400" dirty="0" smtClean="0">
                <a:solidFill>
                  <a:schemeClr val="bg1"/>
                </a:solidFill>
              </a:rPr>
              <a:t>)</a:t>
            </a:r>
            <a:r>
              <a:rPr lang="ja-JP" altLang="en-US" sz="1400" dirty="0" smtClean="0">
                <a:solidFill>
                  <a:schemeClr val="bg1"/>
                </a:solidFill>
              </a:rPr>
              <a:t>失われる</a:t>
            </a:r>
            <a:r>
              <a:rPr lang="ja-JP" altLang="en-US" sz="1400" dirty="0">
                <a:solidFill>
                  <a:schemeClr val="bg1"/>
                </a:solidFill>
              </a:rPr>
              <a:t>。　</a:t>
            </a:r>
            <a:r>
              <a:rPr lang="ja-JP" altLang="en-US" sz="1600" dirty="0">
                <a:solidFill>
                  <a:schemeClr val="bg1"/>
                </a:solidFill>
              </a:rPr>
              <a:t>　</a:t>
            </a:r>
            <a:endParaRPr kumimoji="0" lang="en-US" altLang="ja-JP" sz="1600" kern="0" dirty="0">
              <a:solidFill>
                <a:schemeClr val="bg1"/>
              </a:solidFill>
            </a:endParaRPr>
          </a:p>
        </p:txBody>
      </p:sp>
      <p:sp>
        <p:nvSpPr>
          <p:cNvPr id="13" name="角丸四角形吹き出し 12"/>
          <p:cNvSpPr/>
          <p:nvPr/>
        </p:nvSpPr>
        <p:spPr bwMode="auto">
          <a:xfrm>
            <a:off x="5562600" y="1043137"/>
            <a:ext cx="3352800" cy="1066800"/>
          </a:xfrm>
          <a:prstGeom prst="wedgeRoundRectCallout">
            <a:avLst>
              <a:gd name="adj1" fmla="val -69419"/>
              <a:gd name="adj2" fmla="val 38305"/>
              <a:gd name="adj3" fmla="val 16667"/>
            </a:avLst>
          </a:prstGeom>
          <a:solidFill>
            <a:schemeClr val="accent4"/>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US" altLang="ja-JP" sz="2400" b="0" i="0" u="none" strike="noStrike" kern="0" cap="none" spc="0" normalizeH="0" baseline="0" noProof="0" dirty="0">
                <a:ln>
                  <a:noFill/>
                </a:ln>
                <a:solidFill>
                  <a:schemeClr val="bg1"/>
                </a:solidFill>
                <a:effectLst/>
                <a:uLnTx/>
                <a:uFillTx/>
              </a:rPr>
              <a:t>Availability</a:t>
            </a:r>
            <a:r>
              <a:rPr kumimoji="0" lang="en-US" altLang="ja-JP" sz="2800" b="0" i="0" u="none" strike="noStrike" kern="0" cap="none" spc="0" normalizeH="0" baseline="0" noProof="0" dirty="0">
                <a:ln>
                  <a:noFill/>
                </a:ln>
                <a:solidFill>
                  <a:schemeClr val="bg1"/>
                </a:solidFill>
                <a:effectLst/>
                <a:uLnTx/>
                <a:uFillTx/>
              </a:rPr>
              <a:t> </a:t>
            </a:r>
            <a:endParaRPr kumimoji="0" lang="en-US" altLang="ja-JP" sz="2800" b="0" i="0" u="none" strike="noStrike" kern="0" cap="none" spc="0" normalizeH="0" baseline="0" noProof="0" dirty="0" smtClean="0">
              <a:ln>
                <a:noFill/>
              </a:ln>
              <a:solidFill>
                <a:schemeClr val="bg1"/>
              </a:solidFill>
              <a:effectLst/>
              <a:uLnTx/>
              <a:uFillTx/>
            </a:endParaRPr>
          </a:p>
          <a:p>
            <a:pPr marL="0" marR="0" lvl="0" indent="0" defTabSz="914400" eaLnBrk="1" fontAlgn="auto" latinLnBrk="0" hangingPunct="1">
              <a:lnSpc>
                <a:spcPct val="100000"/>
              </a:lnSpc>
              <a:spcBef>
                <a:spcPct val="20000"/>
              </a:spcBef>
              <a:spcAft>
                <a:spcPts val="0"/>
              </a:spcAft>
              <a:buClrTx/>
              <a:buSzTx/>
              <a:buFontTx/>
              <a:buNone/>
              <a:tabLst/>
              <a:defRPr/>
            </a:pPr>
            <a:r>
              <a:rPr kumimoji="0" lang="ja-JP" altLang="en-US" sz="1100" b="0" i="0" u="none" strike="noStrike" kern="0" cap="none" spc="0" normalizeH="0" baseline="0" noProof="0" dirty="0" smtClean="0">
                <a:ln>
                  <a:noFill/>
                </a:ln>
                <a:solidFill>
                  <a:schemeClr val="bg1"/>
                </a:solidFill>
                <a:effectLst/>
                <a:uLnTx/>
                <a:uFillTx/>
                <a:cs typeface="HGP創英角ｺﾞｼｯｸUB"/>
              </a:rPr>
              <a:t>可用性</a:t>
            </a:r>
            <a:r>
              <a:rPr kumimoji="0" lang="en-US" altLang="ja-JP" sz="1100" b="0" i="0" u="none" strike="noStrike" kern="0" cap="none" spc="0" normalizeH="0" baseline="0" noProof="0" dirty="0" smtClean="0">
                <a:ln>
                  <a:noFill/>
                </a:ln>
                <a:solidFill>
                  <a:schemeClr val="bg1"/>
                </a:solidFill>
                <a:effectLst/>
                <a:uLnTx/>
                <a:uFillTx/>
              </a:rPr>
              <a:t>:</a:t>
            </a:r>
            <a:r>
              <a:rPr kumimoji="0" lang="ja-JP" altLang="en-US" sz="1100" b="0" i="0" u="none" strike="noStrike" kern="0" cap="none" spc="0" normalizeH="0" baseline="0" noProof="0" dirty="0" smtClean="0">
                <a:ln>
                  <a:noFill/>
                </a:ln>
                <a:solidFill>
                  <a:schemeClr val="bg1"/>
                </a:solidFill>
                <a:effectLst/>
                <a:uLnTx/>
                <a:uFillTx/>
              </a:rPr>
              <a:t>クライアントが</a:t>
            </a:r>
            <a:r>
              <a:rPr kumimoji="0" lang="ja-JP" altLang="en-US" sz="1100" b="0" i="0" u="none" strike="noStrike" kern="0" cap="none" spc="0" normalizeH="0" baseline="0" noProof="0" dirty="0">
                <a:ln>
                  <a:noFill/>
                </a:ln>
                <a:solidFill>
                  <a:schemeClr val="bg1"/>
                </a:solidFill>
                <a:effectLst/>
                <a:uLnTx/>
                <a:uFillTx/>
              </a:rPr>
              <a:t>、 常にサービスに</a:t>
            </a:r>
            <a:r>
              <a:rPr kumimoji="0" lang="ja-JP" altLang="en-US" sz="1100" b="0" i="0" u="none" strike="noStrike" kern="0" cap="none" spc="0" normalizeH="0" baseline="0" noProof="0" dirty="0" smtClean="0">
                <a:ln>
                  <a:noFill/>
                </a:ln>
                <a:solidFill>
                  <a:schemeClr val="bg1"/>
                </a:solidFill>
                <a:effectLst/>
                <a:uLnTx/>
                <a:uFillTx/>
              </a:rPr>
              <a:t>アクセス </a:t>
            </a:r>
            <a:r>
              <a:rPr kumimoji="0" lang="en-US" altLang="ja-JP" sz="1100" b="0" i="0" u="none" strike="noStrike" kern="0" cap="none" spc="0" normalizeH="0" baseline="0" noProof="0" dirty="0" smtClean="0">
                <a:ln>
                  <a:noFill/>
                </a:ln>
                <a:solidFill>
                  <a:schemeClr val="bg1"/>
                </a:solidFill>
                <a:effectLst/>
                <a:uLnTx/>
                <a:uFillTx/>
              </a:rPr>
              <a:t>(</a:t>
            </a:r>
            <a:r>
              <a:rPr kumimoji="0" lang="ja-JP" altLang="en-US" sz="1100" b="0" i="0" u="none" strike="noStrike" kern="0" cap="none" spc="0" normalizeH="0" baseline="0" noProof="0" dirty="0">
                <a:ln>
                  <a:noFill/>
                </a:ln>
                <a:solidFill>
                  <a:schemeClr val="bg1"/>
                </a:solidFill>
                <a:effectLst/>
                <a:uLnTx/>
                <a:uFillTx/>
              </a:rPr>
              <a:t>読込みも、書込みも</a:t>
            </a:r>
            <a:r>
              <a:rPr kumimoji="0" lang="en-US" altLang="ja-JP" sz="1100" b="0" i="0" u="none" strike="noStrike" kern="0" cap="none" spc="0" normalizeH="0" baseline="0" noProof="0" dirty="0" smtClean="0">
                <a:ln>
                  <a:noFill/>
                </a:ln>
                <a:solidFill>
                  <a:schemeClr val="bg1"/>
                </a:solidFill>
                <a:effectLst/>
                <a:uLnTx/>
                <a:uFillTx/>
              </a:rPr>
              <a:t>) </a:t>
            </a:r>
            <a:r>
              <a:rPr kumimoji="0" lang="ja-JP" altLang="en-US" sz="1100" b="0" i="0" u="none" strike="noStrike" kern="0" cap="none" spc="0" normalizeH="0" baseline="0" noProof="0" dirty="0" smtClean="0">
                <a:ln>
                  <a:noFill/>
                </a:ln>
                <a:solidFill>
                  <a:schemeClr val="bg1"/>
                </a:solidFill>
                <a:effectLst/>
                <a:uLnTx/>
                <a:uFillTx/>
              </a:rPr>
              <a:t>できること</a:t>
            </a:r>
            <a:r>
              <a:rPr kumimoji="0" lang="ja-JP" altLang="en-US" sz="1100" b="0" i="0" u="none" strike="noStrike" kern="0" cap="none" spc="0" normalizeH="0" baseline="0" noProof="0" dirty="0">
                <a:ln>
                  <a:noFill/>
                </a:ln>
                <a:solidFill>
                  <a:schemeClr val="bg1"/>
                </a:solidFill>
                <a:effectLst/>
                <a:uLnTx/>
                <a:uFillTx/>
              </a:rPr>
              <a:t>を</a:t>
            </a:r>
            <a:r>
              <a:rPr kumimoji="0" lang="ja-JP" altLang="en-US" sz="1100" b="0" i="0" u="none" strike="noStrike" kern="0" cap="none" spc="0" normalizeH="0" baseline="0" noProof="0" dirty="0" smtClean="0">
                <a:ln>
                  <a:noFill/>
                </a:ln>
                <a:solidFill>
                  <a:schemeClr val="bg1"/>
                </a:solidFill>
                <a:effectLst/>
                <a:uLnTx/>
                <a:uFillTx/>
              </a:rPr>
              <a:t>保証</a:t>
            </a:r>
            <a:endParaRPr kumimoji="0" lang="en-US" altLang="ja-JP" sz="1100" b="0" i="0" u="none" strike="noStrike" kern="0" cap="none" spc="0" normalizeH="0" baseline="0" noProof="0" dirty="0" smtClean="0">
              <a:ln>
                <a:noFill/>
              </a:ln>
              <a:solidFill>
                <a:schemeClr val="bg1"/>
              </a:solidFill>
              <a:effectLst/>
              <a:uLnTx/>
              <a:uFillTx/>
            </a:endParaRPr>
          </a:p>
        </p:txBody>
      </p:sp>
      <p:sp>
        <p:nvSpPr>
          <p:cNvPr id="14" name="角丸四角形吹き出し 13"/>
          <p:cNvSpPr/>
          <p:nvPr/>
        </p:nvSpPr>
        <p:spPr bwMode="auto">
          <a:xfrm flipH="1">
            <a:off x="228600" y="5462737"/>
            <a:ext cx="2971800" cy="990599"/>
          </a:xfrm>
          <a:prstGeom prst="wedgeRoundRectCallout">
            <a:avLst>
              <a:gd name="adj1" fmla="val -32817"/>
              <a:gd name="adj2" fmla="val -85357"/>
              <a:gd name="adj3" fmla="val 16667"/>
            </a:avLst>
          </a:prstGeom>
          <a:solidFill>
            <a:schemeClr val="accent4"/>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ct val="20000"/>
              </a:spcBef>
              <a:spcAft>
                <a:spcPts val="0"/>
              </a:spcAft>
              <a:buClrTx/>
              <a:buSzTx/>
              <a:buFontTx/>
              <a:buNone/>
              <a:tabLst/>
              <a:defRPr/>
            </a:pPr>
            <a:r>
              <a:rPr kumimoji="0" lang="en-US" altLang="ja-JP" sz="2400" b="0" i="0" u="none" strike="noStrike" kern="0" cap="none" spc="0" normalizeH="0" baseline="0" noProof="0" dirty="0" smtClean="0">
                <a:ln>
                  <a:noFill/>
                </a:ln>
                <a:solidFill>
                  <a:schemeClr val="bg1"/>
                </a:solidFill>
                <a:effectLst/>
                <a:uLnTx/>
                <a:uFillTx/>
              </a:rPr>
              <a:t>Consistency</a:t>
            </a:r>
          </a:p>
          <a:p>
            <a:pPr marL="0" marR="0" lvl="0" indent="0" defTabSz="914400" eaLnBrk="1" fontAlgn="auto" latinLnBrk="0" hangingPunct="1">
              <a:lnSpc>
                <a:spcPct val="100000"/>
              </a:lnSpc>
              <a:spcBef>
                <a:spcPct val="20000"/>
              </a:spcBef>
              <a:spcAft>
                <a:spcPts val="0"/>
              </a:spcAft>
              <a:buClrTx/>
              <a:buSzTx/>
              <a:buFontTx/>
              <a:buNone/>
              <a:tabLst/>
              <a:defRPr/>
            </a:pPr>
            <a:r>
              <a:rPr kumimoji="0" lang="ja-JP" altLang="en-US" sz="1100" b="0" i="0" u="none" strike="noStrike" kern="0" cap="none" spc="0" normalizeH="0" baseline="0" noProof="0" dirty="0" smtClean="0">
                <a:ln>
                  <a:noFill/>
                </a:ln>
                <a:solidFill>
                  <a:schemeClr val="bg1"/>
                </a:solidFill>
                <a:effectLst/>
                <a:uLnTx/>
                <a:uFillTx/>
                <a:cs typeface="HGP創英角ｺﾞｼｯｸUB"/>
              </a:rPr>
              <a:t>一貫性</a:t>
            </a:r>
            <a:r>
              <a:rPr kumimoji="0" lang="en-US" altLang="ja-JP" sz="1100" b="0" i="0" u="none" strike="noStrike" kern="0" cap="none" spc="0" normalizeH="0" baseline="0" noProof="0" dirty="0" smtClean="0">
                <a:ln>
                  <a:noFill/>
                </a:ln>
                <a:solidFill>
                  <a:schemeClr val="bg1"/>
                </a:solidFill>
                <a:effectLst/>
                <a:uLnTx/>
                <a:uFillTx/>
              </a:rPr>
              <a:t>:</a:t>
            </a:r>
            <a:r>
              <a:rPr kumimoji="0" lang="ja-JP" altLang="en-US" sz="1100" b="0" i="0" u="none" strike="noStrike" kern="0" cap="none" spc="0" normalizeH="0" baseline="0" noProof="0" dirty="0" smtClean="0">
                <a:ln>
                  <a:noFill/>
                </a:ln>
                <a:solidFill>
                  <a:schemeClr val="bg1"/>
                </a:solidFill>
                <a:effectLst/>
                <a:uLnTx/>
                <a:uFillTx/>
              </a:rPr>
              <a:t>データ更新したら続いて</a:t>
            </a:r>
            <a:r>
              <a:rPr kumimoji="0" lang="ja-JP" altLang="en-US" sz="1100" b="0" i="0" u="none" strike="noStrike" kern="0" cap="none" spc="0" normalizeH="0" baseline="0" noProof="0" dirty="0">
                <a:ln>
                  <a:noFill/>
                </a:ln>
                <a:solidFill>
                  <a:schemeClr val="bg1"/>
                </a:solidFill>
                <a:effectLst/>
                <a:uLnTx/>
                <a:uFillTx/>
              </a:rPr>
              <a:t>アクセス</a:t>
            </a:r>
            <a:r>
              <a:rPr kumimoji="0" lang="ja-JP" altLang="en-US" sz="1100" b="0" i="0" u="none" strike="noStrike" kern="0" cap="none" spc="0" normalizeH="0" baseline="0" noProof="0" dirty="0" smtClean="0">
                <a:ln>
                  <a:noFill/>
                </a:ln>
                <a:solidFill>
                  <a:schemeClr val="bg1"/>
                </a:solidFill>
                <a:effectLst/>
                <a:uLnTx/>
                <a:uFillTx/>
              </a:rPr>
              <a:t>する全クライアント</a:t>
            </a:r>
            <a:r>
              <a:rPr kumimoji="0" lang="ja-JP" altLang="en-US" sz="1100" b="0" i="0" u="none" strike="noStrike" kern="0" cap="none" spc="0" normalizeH="0" baseline="0" noProof="0" dirty="0">
                <a:ln>
                  <a:noFill/>
                </a:ln>
                <a:solidFill>
                  <a:schemeClr val="bg1"/>
                </a:solidFill>
                <a:effectLst/>
                <a:uLnTx/>
                <a:uFillTx/>
              </a:rPr>
              <a:t>が必ず更新されたデータを取得できることを</a:t>
            </a:r>
            <a:r>
              <a:rPr kumimoji="0" lang="ja-JP" altLang="en-US" sz="1100" b="0" i="0" u="none" strike="noStrike" kern="0" cap="none" spc="0" normalizeH="0" baseline="0" noProof="0" dirty="0" smtClean="0">
                <a:ln>
                  <a:noFill/>
                </a:ln>
                <a:solidFill>
                  <a:schemeClr val="bg1"/>
                </a:solidFill>
                <a:effectLst/>
                <a:uLnTx/>
                <a:uFillTx/>
              </a:rPr>
              <a:t>保証</a:t>
            </a:r>
          </a:p>
        </p:txBody>
      </p:sp>
      <p:sp>
        <p:nvSpPr>
          <p:cNvPr id="15" name="角丸四角形吹き出し 14"/>
          <p:cNvSpPr/>
          <p:nvPr/>
        </p:nvSpPr>
        <p:spPr bwMode="auto">
          <a:xfrm>
            <a:off x="5943600" y="5462737"/>
            <a:ext cx="2957944" cy="987108"/>
          </a:xfrm>
          <a:prstGeom prst="wedgeRoundRectCallout">
            <a:avLst>
              <a:gd name="adj1" fmla="val -30122"/>
              <a:gd name="adj2" fmla="val -89532"/>
              <a:gd name="adj3" fmla="val 16667"/>
            </a:avLst>
          </a:prstGeom>
          <a:solidFill>
            <a:schemeClr val="accent4"/>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0" i="0" u="none" strike="noStrike" kern="0" cap="none" spc="0" normalizeH="0" baseline="0" noProof="0" dirty="0">
                <a:ln>
                  <a:noFill/>
                </a:ln>
                <a:solidFill>
                  <a:schemeClr val="bg1"/>
                </a:solidFill>
                <a:effectLst/>
                <a:uLnTx/>
                <a:uFillTx/>
              </a:rPr>
              <a:t>Partition </a:t>
            </a:r>
            <a:r>
              <a:rPr kumimoji="0" lang="en-US" altLang="ja-JP" sz="2000" kern="0" dirty="0">
                <a:solidFill>
                  <a:schemeClr val="bg1"/>
                </a:solidFill>
              </a:rPr>
              <a:t>T</a:t>
            </a:r>
            <a:r>
              <a:rPr kumimoji="0" lang="en-US" altLang="ja-JP" sz="2000" b="0" i="0" u="none" strike="noStrike" kern="0" cap="none" spc="0" normalizeH="0" baseline="0" noProof="0" dirty="0" err="1" smtClean="0">
                <a:ln>
                  <a:noFill/>
                </a:ln>
                <a:solidFill>
                  <a:schemeClr val="bg1"/>
                </a:solidFill>
                <a:effectLst/>
                <a:uLnTx/>
                <a:uFillTx/>
              </a:rPr>
              <a:t>olerance</a:t>
            </a:r>
            <a:endParaRPr kumimoji="0" lang="en-US" altLang="ja-JP" sz="2000" b="0" i="0" u="none" strike="noStrike" kern="0" cap="none" spc="0" normalizeH="0" baseline="0" noProof="0" dirty="0" smtClean="0">
              <a:ln>
                <a:noFill/>
              </a:ln>
              <a:solidFill>
                <a:schemeClr val="bg1"/>
              </a:solidFill>
              <a:effectLst/>
              <a:uLnTx/>
              <a:uFillTx/>
            </a:endParaRPr>
          </a:p>
          <a:p>
            <a:pPr fontAlgn="auto">
              <a:spcBef>
                <a:spcPts val="0"/>
              </a:spcBef>
              <a:spcAft>
                <a:spcPts val="0"/>
              </a:spcAft>
              <a:defRPr/>
            </a:pPr>
            <a:r>
              <a:rPr kumimoji="0" lang="ja-JP" altLang="en-US" sz="1100" b="0" i="0" u="none" strike="noStrike" kern="0" cap="none" spc="0" normalizeH="0" baseline="0" noProof="0" dirty="0" smtClean="0">
                <a:ln>
                  <a:noFill/>
                </a:ln>
                <a:solidFill>
                  <a:schemeClr val="bg1"/>
                </a:solidFill>
                <a:effectLst/>
                <a:uLnTx/>
                <a:uFillTx/>
                <a:cs typeface="HGP創英角ｺﾞｼｯｸUB"/>
              </a:rPr>
              <a:t>ネットワーク分断耐性</a:t>
            </a:r>
            <a:r>
              <a:rPr kumimoji="0" lang="en-US" altLang="ja-JP" sz="1100" b="0" i="0" u="none" strike="noStrike" kern="0" cap="none" spc="0" normalizeH="0" baseline="0" noProof="0" dirty="0" smtClean="0">
                <a:ln>
                  <a:noFill/>
                </a:ln>
                <a:solidFill>
                  <a:schemeClr val="bg1"/>
                </a:solidFill>
                <a:effectLst/>
                <a:uLnTx/>
                <a:uFillTx/>
              </a:rPr>
              <a:t>:</a:t>
            </a:r>
            <a:r>
              <a:rPr kumimoji="0" lang="ja-JP" altLang="en-US" sz="1100" kern="0" dirty="0">
                <a:solidFill>
                  <a:schemeClr val="bg1"/>
                </a:solidFill>
              </a:rPr>
              <a:t>ノード </a:t>
            </a:r>
            <a:r>
              <a:rPr kumimoji="0" lang="en-US" altLang="ja-JP" sz="1100" kern="0" dirty="0">
                <a:solidFill>
                  <a:schemeClr val="bg1"/>
                </a:solidFill>
              </a:rPr>
              <a:t>(</a:t>
            </a:r>
            <a:r>
              <a:rPr kumimoji="0" lang="ja-JP" altLang="en-US" sz="1100" kern="0" dirty="0">
                <a:solidFill>
                  <a:schemeClr val="bg1"/>
                </a:solidFill>
              </a:rPr>
              <a:t>物理・仮想サーバ</a:t>
            </a:r>
            <a:r>
              <a:rPr kumimoji="0" lang="en-US" altLang="ja-JP" sz="1100" kern="0" dirty="0">
                <a:solidFill>
                  <a:schemeClr val="bg1"/>
                </a:solidFill>
              </a:rPr>
              <a:t>) </a:t>
            </a:r>
            <a:r>
              <a:rPr kumimoji="0" lang="ja-JP" altLang="en-US" sz="1100" kern="0" dirty="0">
                <a:solidFill>
                  <a:schemeClr val="bg1"/>
                </a:solidFill>
              </a:rPr>
              <a:t>がひとつ壊れたとしてもシステム全体が問題なく動作し続けることを保証</a:t>
            </a:r>
            <a:endParaRPr kumimoji="0" lang="en-US" altLang="ja-JP" sz="1100" kern="0" dirty="0">
              <a:solidFill>
                <a:schemeClr val="bg1"/>
              </a:solidFill>
            </a:endParaRPr>
          </a:p>
        </p:txBody>
      </p:sp>
      <p:sp>
        <p:nvSpPr>
          <p:cNvPr id="16" name="角丸四角形 15"/>
          <p:cNvSpPr/>
          <p:nvPr/>
        </p:nvSpPr>
        <p:spPr bwMode="auto">
          <a:xfrm>
            <a:off x="228600" y="1043137"/>
            <a:ext cx="3581400" cy="1066800"/>
          </a:xfrm>
          <a:prstGeom prst="roundRect">
            <a:avLst>
              <a:gd name="adj" fmla="val 0"/>
            </a:avLst>
          </a:prstGeom>
          <a:solidFill>
            <a:srgbClr val="C00000"/>
          </a:solidFill>
          <a:ln>
            <a:noFill/>
            <a:headEnd type="none" w="med" len="med"/>
            <a:tailEnd type="none" w="med" len="med"/>
          </a:ln>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i="0" strike="noStrike" cap="none" normalizeH="0" baseline="0" dirty="0" smtClean="0">
                <a:ln>
                  <a:noFill/>
                </a:ln>
                <a:solidFill>
                  <a:schemeClr val="bg1"/>
                </a:solidFill>
                <a:effectLst/>
              </a:rPr>
              <a:t>分散システムにおいては、</a:t>
            </a:r>
            <a:endParaRPr kumimoji="0" lang="en-US" altLang="ja-JP" i="0" strike="noStrike" cap="none" normalizeH="0" baseline="0" dirty="0" smtClean="0">
              <a:ln>
                <a:noFill/>
              </a:ln>
              <a:solidFill>
                <a:schemeClr val="bg1"/>
              </a:solidFill>
              <a:effectLst/>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dirty="0" smtClean="0">
                <a:solidFill>
                  <a:schemeClr val="bg1"/>
                </a:solidFill>
              </a:rPr>
              <a:t>CAP</a:t>
            </a:r>
            <a:r>
              <a:rPr kumimoji="0" lang="ja-JP" altLang="en-US" dirty="0" smtClean="0">
                <a:solidFill>
                  <a:schemeClr val="bg1"/>
                </a:solidFill>
              </a:rPr>
              <a:t>のうち同時に２つの要件しか満たすことができない</a:t>
            </a:r>
            <a:endParaRPr kumimoji="0" lang="ja-JP" altLang="en-US" i="0" strike="noStrike" cap="none" normalizeH="0" baseline="0" dirty="0" smtClean="0">
              <a:ln>
                <a:noFill/>
              </a:ln>
              <a:solidFill>
                <a:schemeClr val="bg1"/>
              </a:solidFill>
              <a:effectLst/>
            </a:endParaRPr>
          </a:p>
        </p:txBody>
      </p:sp>
      <p:sp>
        <p:nvSpPr>
          <p:cNvPr id="17" name="角丸四角形 16"/>
          <p:cNvSpPr/>
          <p:nvPr/>
        </p:nvSpPr>
        <p:spPr bwMode="auto">
          <a:xfrm>
            <a:off x="3563888" y="4193233"/>
            <a:ext cx="1998712" cy="483423"/>
          </a:xfrm>
          <a:prstGeom prst="roundRect">
            <a:avLst>
              <a:gd name="adj" fmla="val 0"/>
            </a:avLst>
          </a:prstGeom>
          <a:solidFill>
            <a:srgbClr val="FF66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トレードオフ</a:t>
            </a:r>
          </a:p>
        </p:txBody>
      </p:sp>
      <p:sp>
        <p:nvSpPr>
          <p:cNvPr id="8" name="角丸四角形吹き出し 7"/>
          <p:cNvSpPr/>
          <p:nvPr/>
        </p:nvSpPr>
        <p:spPr bwMode="auto">
          <a:xfrm>
            <a:off x="228600" y="4365104"/>
            <a:ext cx="1895128" cy="404119"/>
          </a:xfrm>
          <a:prstGeom prst="wedgeRoundRectCallout">
            <a:avLst>
              <a:gd name="adj1" fmla="val 34711"/>
              <a:gd name="adj2" fmla="val -113780"/>
              <a:gd name="adj3" fmla="val 16667"/>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smtClean="0">
                <a:latin typeface="+mn-lt"/>
                <a:ea typeface="+mn-ea"/>
              </a:rPr>
              <a:t>RDBMS</a:t>
            </a:r>
            <a:endParaRPr kumimoji="0" lang="ja-JP" altLang="en-US" sz="2000" dirty="0">
              <a:latin typeface="+mn-lt"/>
              <a:ea typeface="+mn-ea"/>
            </a:endParaRPr>
          </a:p>
        </p:txBody>
      </p:sp>
      <p:sp>
        <p:nvSpPr>
          <p:cNvPr id="18" name="角丸四角形吹き出し 17"/>
          <p:cNvSpPr/>
          <p:nvPr/>
        </p:nvSpPr>
        <p:spPr bwMode="auto">
          <a:xfrm>
            <a:off x="6990047" y="4365102"/>
            <a:ext cx="1895128" cy="404119"/>
          </a:xfrm>
          <a:prstGeom prst="wedgeRoundRectCallout">
            <a:avLst>
              <a:gd name="adj1" fmla="val -20833"/>
              <a:gd name="adj2" fmla="val -119041"/>
              <a:gd name="adj3" fmla="val 16667"/>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19" name="角丸四角形吹き出し 18"/>
          <p:cNvSpPr/>
          <p:nvPr/>
        </p:nvSpPr>
        <p:spPr bwMode="auto">
          <a:xfrm>
            <a:off x="6990047" y="4365103"/>
            <a:ext cx="1895128" cy="404119"/>
          </a:xfrm>
          <a:prstGeom prst="wedgeRoundRectCallout">
            <a:avLst>
              <a:gd name="adj1" fmla="val -113967"/>
              <a:gd name="adj2" fmla="val 165111"/>
              <a:gd name="adj3" fmla="val 16667"/>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err="1" smtClean="0">
                <a:latin typeface="+mn-lt"/>
                <a:ea typeface="+mn-ea"/>
              </a:rPr>
              <a:t>NoSQL</a:t>
            </a:r>
            <a:endParaRPr kumimoji="0" lang="ja-JP" altLang="en-US" sz="2000" dirty="0">
              <a:latin typeface="+mn-lt"/>
              <a:ea typeface="+mn-ea"/>
            </a:endParaRPr>
          </a:p>
        </p:txBody>
      </p:sp>
    </p:spTree>
    <p:extLst>
      <p:ext uri="{BB962C8B-B14F-4D97-AF65-F5344CB8AC3E}">
        <p14:creationId xmlns:p14="http://schemas.microsoft.com/office/powerpoint/2010/main" val="7430442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4" grpId="0" animBg="1"/>
      <p:bldP spid="15" grpId="0" animBg="1"/>
      <p:bldP spid="16" grpId="0" animBg="1"/>
      <p:bldP spid="17" grpId="0" animBg="1"/>
      <p:bldP spid="8"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何を重視するか？</a:t>
            </a:r>
            <a:endParaRPr kumimoji="1" lang="ja-JP" altLang="en-US" dirty="0"/>
          </a:p>
        </p:txBody>
      </p:sp>
      <p:sp>
        <p:nvSpPr>
          <p:cNvPr id="3" name="正方形/長方形 2"/>
          <p:cNvSpPr/>
          <p:nvPr/>
        </p:nvSpPr>
        <p:spPr bwMode="auto">
          <a:xfrm>
            <a:off x="467544" y="2844552"/>
            <a:ext cx="8280920"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smtClean="0">
                <a:solidFill>
                  <a:schemeClr val="bg1"/>
                </a:solidFill>
                <a:latin typeface="+mn-lt"/>
                <a:ea typeface="+mn-ea"/>
              </a:rPr>
              <a:t>A+P</a:t>
            </a:r>
            <a:r>
              <a:rPr kumimoji="0" lang="ja-JP" altLang="en-US" sz="2000" dirty="0" smtClean="0">
                <a:solidFill>
                  <a:schemeClr val="bg1"/>
                </a:solidFill>
                <a:latin typeface="+mn-lt"/>
                <a:ea typeface="+mn-ea"/>
              </a:rPr>
              <a:t>の例</a:t>
            </a:r>
            <a:endParaRPr kumimoji="0" lang="ja-JP" altLang="en-US" sz="2000" dirty="0">
              <a:solidFill>
                <a:schemeClr val="bg1"/>
              </a:solidFill>
              <a:latin typeface="+mn-lt"/>
              <a:ea typeface="+mn-ea"/>
            </a:endParaRPr>
          </a:p>
        </p:txBody>
      </p:sp>
      <p:sp>
        <p:nvSpPr>
          <p:cNvPr id="4" name="正方形/長方形 3"/>
          <p:cNvSpPr/>
          <p:nvPr/>
        </p:nvSpPr>
        <p:spPr bwMode="auto">
          <a:xfrm>
            <a:off x="5794680" y="3501008"/>
            <a:ext cx="2952328" cy="99972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smtClean="0">
                <a:solidFill>
                  <a:schemeClr val="bg1"/>
                </a:solidFill>
                <a:latin typeface="+mn-lt"/>
                <a:ea typeface="+mn-ea"/>
              </a:rPr>
              <a:t>Facebook Cassandra</a:t>
            </a:r>
          </a:p>
          <a:p>
            <a:pPr algn="ctr">
              <a:spcBef>
                <a:spcPct val="20000"/>
              </a:spcBef>
            </a:pPr>
            <a:r>
              <a:rPr kumimoji="0" lang="en-US" altLang="ja-JP" sz="2000" dirty="0" smtClean="0">
                <a:solidFill>
                  <a:schemeClr val="bg1"/>
                </a:solidFill>
                <a:latin typeface="+mn-lt"/>
                <a:ea typeface="+mn-ea"/>
              </a:rPr>
              <a:t>Amazon Dynamo </a:t>
            </a:r>
            <a:r>
              <a:rPr kumimoji="0" lang="ja-JP" altLang="en-US" sz="2000" dirty="0" smtClean="0">
                <a:solidFill>
                  <a:schemeClr val="bg1"/>
                </a:solidFill>
                <a:latin typeface="+mn-lt"/>
                <a:ea typeface="+mn-ea"/>
              </a:rPr>
              <a:t>など</a:t>
            </a:r>
            <a:endParaRPr kumimoji="0" lang="ja-JP" altLang="en-US" sz="2000" dirty="0">
              <a:solidFill>
                <a:schemeClr val="bg1"/>
              </a:solidFill>
              <a:latin typeface="+mn-lt"/>
              <a:ea typeface="+mn-ea"/>
            </a:endParaRPr>
          </a:p>
        </p:txBody>
      </p:sp>
      <p:sp>
        <p:nvSpPr>
          <p:cNvPr id="5" name="正方形/長方形 4"/>
          <p:cNvSpPr/>
          <p:nvPr/>
        </p:nvSpPr>
        <p:spPr bwMode="auto">
          <a:xfrm>
            <a:off x="467544" y="3500905"/>
            <a:ext cx="5256584" cy="99972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smtClean="0">
                <a:solidFill>
                  <a:schemeClr val="bg1"/>
                </a:solidFill>
                <a:latin typeface="+mn-lt"/>
                <a:ea typeface="+mn-ea"/>
              </a:rPr>
              <a:t>一貫性が一時的に失われる</a:t>
            </a:r>
            <a:endParaRPr kumimoji="0" lang="en-US" altLang="ja-JP" dirty="0" smtClean="0">
              <a:solidFill>
                <a:schemeClr val="bg1"/>
              </a:solidFill>
              <a:latin typeface="+mn-lt"/>
              <a:ea typeface="+mn-ea"/>
            </a:endParaRPr>
          </a:p>
          <a:p>
            <a:pPr algn="ctr">
              <a:spcBef>
                <a:spcPct val="20000"/>
              </a:spcBef>
            </a:pPr>
            <a:r>
              <a:rPr kumimoji="0" lang="ja-JP" altLang="en-US" i="1" dirty="0" smtClean="0">
                <a:solidFill>
                  <a:schemeClr val="bg1"/>
                </a:solidFill>
                <a:latin typeface="+mn-lt"/>
                <a:ea typeface="+mn-ea"/>
              </a:rPr>
              <a:t>「いいね！」がすぐに反映されないなど</a:t>
            </a:r>
            <a:endParaRPr kumimoji="0" lang="en-US" altLang="ja-JP" i="1" dirty="0" smtClean="0">
              <a:solidFill>
                <a:schemeClr val="bg1"/>
              </a:solidFill>
              <a:latin typeface="+mn-lt"/>
              <a:ea typeface="+mn-ea"/>
            </a:endParaRPr>
          </a:p>
          <a:p>
            <a:pPr algn="ctr">
              <a:spcBef>
                <a:spcPct val="20000"/>
              </a:spcBef>
            </a:pPr>
            <a:r>
              <a:rPr kumimoji="0" lang="en-US" altLang="ja-JP" dirty="0" smtClean="0">
                <a:solidFill>
                  <a:schemeClr val="bg1"/>
                </a:solidFill>
                <a:latin typeface="+mn-lt"/>
                <a:ea typeface="+mn-ea"/>
              </a:rPr>
              <a:t>- Eventually</a:t>
            </a:r>
            <a:r>
              <a:rPr kumimoji="0" lang="ja-JP" altLang="en-US" dirty="0" smtClean="0">
                <a:solidFill>
                  <a:schemeClr val="bg1"/>
                </a:solidFill>
                <a:latin typeface="+mn-lt"/>
                <a:ea typeface="+mn-ea"/>
              </a:rPr>
              <a:t> </a:t>
            </a:r>
            <a:r>
              <a:rPr kumimoji="0" lang="en-US" altLang="ja-JP" dirty="0" smtClean="0">
                <a:solidFill>
                  <a:schemeClr val="bg1"/>
                </a:solidFill>
                <a:latin typeface="+mn-lt"/>
                <a:ea typeface="+mn-ea"/>
              </a:rPr>
              <a:t>Consistent -</a:t>
            </a:r>
            <a:endParaRPr kumimoji="0" lang="ja-JP" altLang="en-US" dirty="0">
              <a:solidFill>
                <a:schemeClr val="bg1"/>
              </a:solidFill>
              <a:latin typeface="+mn-lt"/>
              <a:ea typeface="+mn-ea"/>
            </a:endParaRPr>
          </a:p>
        </p:txBody>
      </p:sp>
      <p:sp>
        <p:nvSpPr>
          <p:cNvPr id="6" name="正方形/長方形 5"/>
          <p:cNvSpPr/>
          <p:nvPr/>
        </p:nvSpPr>
        <p:spPr bwMode="auto">
          <a:xfrm>
            <a:off x="467544" y="4644752"/>
            <a:ext cx="8280920"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smtClean="0">
                <a:solidFill>
                  <a:schemeClr val="bg1"/>
                </a:solidFill>
                <a:latin typeface="+mn-lt"/>
                <a:ea typeface="+mn-ea"/>
              </a:rPr>
              <a:t>C+P</a:t>
            </a:r>
            <a:r>
              <a:rPr kumimoji="0" lang="ja-JP" altLang="en-US" sz="2000" dirty="0" smtClean="0">
                <a:solidFill>
                  <a:schemeClr val="bg1"/>
                </a:solidFill>
                <a:latin typeface="+mn-lt"/>
                <a:ea typeface="+mn-ea"/>
              </a:rPr>
              <a:t>の例</a:t>
            </a:r>
            <a:endParaRPr kumimoji="0" lang="ja-JP" altLang="en-US" sz="2000" dirty="0">
              <a:solidFill>
                <a:schemeClr val="bg1"/>
              </a:solidFill>
              <a:latin typeface="+mn-lt"/>
              <a:ea typeface="+mn-ea"/>
            </a:endParaRPr>
          </a:p>
        </p:txBody>
      </p:sp>
      <p:sp>
        <p:nvSpPr>
          <p:cNvPr id="7" name="正方形/長方形 6"/>
          <p:cNvSpPr/>
          <p:nvPr/>
        </p:nvSpPr>
        <p:spPr bwMode="auto">
          <a:xfrm>
            <a:off x="5794680" y="5301208"/>
            <a:ext cx="2952328" cy="99972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smtClean="0">
                <a:solidFill>
                  <a:schemeClr val="bg1"/>
                </a:solidFill>
                <a:latin typeface="+mn-lt"/>
                <a:ea typeface="+mn-ea"/>
              </a:rPr>
              <a:t>Google </a:t>
            </a:r>
            <a:r>
              <a:rPr kumimoji="0" lang="en-US" altLang="ja-JP" sz="2000" dirty="0" err="1" smtClean="0">
                <a:solidFill>
                  <a:schemeClr val="bg1"/>
                </a:solidFill>
                <a:latin typeface="+mn-lt"/>
                <a:ea typeface="+mn-ea"/>
              </a:rPr>
              <a:t>BigTable</a:t>
            </a:r>
            <a:endParaRPr kumimoji="0" lang="en-US" altLang="ja-JP" sz="2000" dirty="0" smtClean="0">
              <a:solidFill>
                <a:schemeClr val="bg1"/>
              </a:solidFill>
              <a:latin typeface="+mn-lt"/>
              <a:ea typeface="+mn-ea"/>
            </a:endParaRPr>
          </a:p>
          <a:p>
            <a:pPr algn="ctr">
              <a:spcBef>
                <a:spcPct val="20000"/>
              </a:spcBef>
            </a:pPr>
            <a:r>
              <a:rPr kumimoji="0" lang="en-US" altLang="ja-JP" sz="2000" dirty="0" smtClean="0">
                <a:solidFill>
                  <a:schemeClr val="bg1"/>
                </a:solidFill>
                <a:latin typeface="+mn-lt"/>
                <a:ea typeface="+mn-ea"/>
              </a:rPr>
              <a:t>Hadoop </a:t>
            </a:r>
            <a:r>
              <a:rPr kumimoji="0" lang="en-US" altLang="ja-JP" sz="2000" dirty="0" err="1" smtClean="0">
                <a:solidFill>
                  <a:schemeClr val="bg1"/>
                </a:solidFill>
                <a:latin typeface="+mn-lt"/>
                <a:ea typeface="+mn-ea"/>
              </a:rPr>
              <a:t>Hbase</a:t>
            </a:r>
            <a:r>
              <a:rPr kumimoji="0" lang="ja-JP" altLang="en-US" sz="2000" dirty="0" smtClean="0">
                <a:solidFill>
                  <a:schemeClr val="bg1"/>
                </a:solidFill>
                <a:latin typeface="+mn-lt"/>
                <a:ea typeface="+mn-ea"/>
              </a:rPr>
              <a:t>など</a:t>
            </a:r>
            <a:endParaRPr kumimoji="0" lang="ja-JP" altLang="en-US" sz="2000" dirty="0">
              <a:solidFill>
                <a:schemeClr val="bg1"/>
              </a:solidFill>
              <a:latin typeface="+mn-lt"/>
              <a:ea typeface="+mn-ea"/>
            </a:endParaRPr>
          </a:p>
        </p:txBody>
      </p:sp>
      <p:sp>
        <p:nvSpPr>
          <p:cNvPr id="8" name="正方形/長方形 7"/>
          <p:cNvSpPr/>
          <p:nvPr/>
        </p:nvSpPr>
        <p:spPr bwMode="auto">
          <a:xfrm>
            <a:off x="467544" y="5301105"/>
            <a:ext cx="5256584" cy="99972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a:solidFill>
                  <a:schemeClr val="bg1"/>
                </a:solidFill>
                <a:latin typeface="+mn-lt"/>
                <a:ea typeface="+mn-ea"/>
              </a:rPr>
              <a:t>可用性</a:t>
            </a:r>
            <a:r>
              <a:rPr kumimoji="0" lang="ja-JP" altLang="en-US" dirty="0" smtClean="0">
                <a:solidFill>
                  <a:schemeClr val="bg1"/>
                </a:solidFill>
                <a:latin typeface="+mn-lt"/>
                <a:ea typeface="+mn-ea"/>
              </a:rPr>
              <a:t>が失われる場合がある</a:t>
            </a:r>
            <a:endParaRPr kumimoji="0" lang="en-US" altLang="ja-JP" dirty="0" smtClean="0">
              <a:solidFill>
                <a:schemeClr val="bg1"/>
              </a:solidFill>
              <a:latin typeface="+mn-lt"/>
              <a:ea typeface="+mn-ea"/>
            </a:endParaRPr>
          </a:p>
          <a:p>
            <a:pPr algn="ctr">
              <a:spcBef>
                <a:spcPct val="20000"/>
              </a:spcBef>
            </a:pPr>
            <a:r>
              <a:rPr kumimoji="0" lang="ja-JP" altLang="en-US" i="1" dirty="0">
                <a:solidFill>
                  <a:schemeClr val="bg1"/>
                </a:solidFill>
                <a:latin typeface="+mn-lt"/>
                <a:ea typeface="+mn-ea"/>
              </a:rPr>
              <a:t>サービス</a:t>
            </a:r>
            <a:r>
              <a:rPr kumimoji="0" lang="ja-JP" altLang="en-US" i="1" dirty="0" smtClean="0">
                <a:solidFill>
                  <a:schemeClr val="bg1"/>
                </a:solidFill>
                <a:latin typeface="+mn-lt"/>
                <a:ea typeface="+mn-ea"/>
              </a:rPr>
              <a:t>が一時的に使えないことがあるなど</a:t>
            </a:r>
            <a:endParaRPr kumimoji="0" lang="en-US" altLang="ja-JP" i="1" dirty="0" smtClean="0">
              <a:solidFill>
                <a:schemeClr val="bg1"/>
              </a:solidFill>
              <a:latin typeface="+mn-lt"/>
              <a:ea typeface="+mn-ea"/>
            </a:endParaRPr>
          </a:p>
          <a:p>
            <a:pPr algn="ctr">
              <a:spcBef>
                <a:spcPct val="20000"/>
              </a:spcBef>
            </a:pPr>
            <a:r>
              <a:rPr kumimoji="0" lang="en-US" altLang="ja-JP" dirty="0" smtClean="0">
                <a:solidFill>
                  <a:schemeClr val="bg1"/>
                </a:solidFill>
                <a:latin typeface="+mn-lt"/>
                <a:ea typeface="+mn-ea"/>
              </a:rPr>
              <a:t>- Basically Available -</a:t>
            </a:r>
            <a:endParaRPr kumimoji="0" lang="ja-JP" altLang="en-US" dirty="0">
              <a:solidFill>
                <a:schemeClr val="bg1"/>
              </a:solidFill>
              <a:latin typeface="+mn-lt"/>
              <a:ea typeface="+mn-ea"/>
            </a:endParaRPr>
          </a:p>
        </p:txBody>
      </p:sp>
      <p:sp>
        <p:nvSpPr>
          <p:cNvPr id="9" name="正方形/長方形 8"/>
          <p:cNvSpPr/>
          <p:nvPr/>
        </p:nvSpPr>
        <p:spPr bwMode="auto">
          <a:xfrm>
            <a:off x="469000" y="1044352"/>
            <a:ext cx="8279464"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smtClean="0">
                <a:solidFill>
                  <a:schemeClr val="bg1"/>
                </a:solidFill>
                <a:latin typeface="+mn-lt"/>
                <a:ea typeface="+mn-ea"/>
              </a:rPr>
              <a:t>C+A</a:t>
            </a:r>
            <a:r>
              <a:rPr kumimoji="0" lang="ja-JP" altLang="en-US" sz="2000" dirty="0" smtClean="0">
                <a:solidFill>
                  <a:schemeClr val="bg1"/>
                </a:solidFill>
                <a:latin typeface="+mn-lt"/>
                <a:ea typeface="+mn-ea"/>
              </a:rPr>
              <a:t>を重視する例</a:t>
            </a:r>
            <a:endParaRPr kumimoji="0" lang="ja-JP" altLang="en-US" sz="2000" dirty="0">
              <a:solidFill>
                <a:schemeClr val="bg1"/>
              </a:solidFill>
              <a:latin typeface="+mn-lt"/>
              <a:ea typeface="+mn-ea"/>
            </a:endParaRPr>
          </a:p>
        </p:txBody>
      </p:sp>
      <p:sp>
        <p:nvSpPr>
          <p:cNvPr id="10" name="正方形/長方形 9"/>
          <p:cNvSpPr/>
          <p:nvPr/>
        </p:nvSpPr>
        <p:spPr bwMode="auto">
          <a:xfrm>
            <a:off x="5796136" y="1700808"/>
            <a:ext cx="2952328" cy="99972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smtClean="0">
                <a:solidFill>
                  <a:schemeClr val="bg1"/>
                </a:solidFill>
                <a:latin typeface="+mn-lt"/>
                <a:ea typeface="+mn-ea"/>
              </a:rPr>
              <a:t>Oracle</a:t>
            </a:r>
          </a:p>
          <a:p>
            <a:pPr algn="ctr">
              <a:spcBef>
                <a:spcPct val="20000"/>
              </a:spcBef>
            </a:pPr>
            <a:r>
              <a:rPr kumimoji="0" lang="en-US" altLang="ja-JP" sz="2000" dirty="0" smtClean="0">
                <a:solidFill>
                  <a:schemeClr val="bg1"/>
                </a:solidFill>
                <a:latin typeface="+mn-lt"/>
                <a:ea typeface="+mn-ea"/>
              </a:rPr>
              <a:t>MySQL</a:t>
            </a:r>
            <a:r>
              <a:rPr kumimoji="0" lang="ja-JP" altLang="en-US" sz="2000" dirty="0" smtClean="0">
                <a:solidFill>
                  <a:schemeClr val="bg1"/>
                </a:solidFill>
                <a:latin typeface="+mn-lt"/>
                <a:ea typeface="+mn-ea"/>
              </a:rPr>
              <a:t>など</a:t>
            </a:r>
            <a:endParaRPr kumimoji="0" lang="en-US" altLang="ja-JP" sz="2000" dirty="0" smtClean="0">
              <a:solidFill>
                <a:schemeClr val="bg1"/>
              </a:solidFill>
              <a:latin typeface="+mn-lt"/>
              <a:ea typeface="+mn-ea"/>
            </a:endParaRPr>
          </a:p>
        </p:txBody>
      </p:sp>
      <p:sp>
        <p:nvSpPr>
          <p:cNvPr id="11" name="正方形/長方形 10"/>
          <p:cNvSpPr/>
          <p:nvPr/>
        </p:nvSpPr>
        <p:spPr bwMode="auto">
          <a:xfrm>
            <a:off x="469000" y="1700705"/>
            <a:ext cx="5256584" cy="99972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smtClean="0">
                <a:solidFill>
                  <a:schemeClr val="bg1"/>
                </a:solidFill>
                <a:latin typeface="+mn-lt"/>
                <a:ea typeface="+mn-ea"/>
              </a:rPr>
              <a:t>ネットワークの分断に弱い</a:t>
            </a:r>
            <a:endParaRPr kumimoji="0" lang="en-US" altLang="ja-JP" dirty="0" smtClean="0">
              <a:solidFill>
                <a:schemeClr val="bg1"/>
              </a:solidFill>
              <a:latin typeface="+mn-lt"/>
              <a:ea typeface="+mn-ea"/>
            </a:endParaRPr>
          </a:p>
          <a:p>
            <a:pPr algn="ctr">
              <a:spcBef>
                <a:spcPct val="20000"/>
              </a:spcBef>
            </a:pPr>
            <a:r>
              <a:rPr kumimoji="0" lang="ja-JP" altLang="en-US" dirty="0" smtClean="0">
                <a:solidFill>
                  <a:schemeClr val="bg1"/>
                </a:solidFill>
                <a:latin typeface="+mn-lt"/>
                <a:ea typeface="+mn-ea"/>
              </a:rPr>
              <a:t>整合性を保つ仕組みが必要</a:t>
            </a:r>
            <a:endParaRPr kumimoji="0" lang="en-US" altLang="ja-JP" dirty="0" smtClean="0">
              <a:solidFill>
                <a:schemeClr val="bg1"/>
              </a:solidFill>
              <a:latin typeface="+mn-lt"/>
              <a:ea typeface="+mn-ea"/>
            </a:endParaRPr>
          </a:p>
          <a:p>
            <a:pPr algn="ctr">
              <a:spcBef>
                <a:spcPct val="20000"/>
              </a:spcBef>
            </a:pPr>
            <a:r>
              <a:rPr kumimoji="0" lang="en-US" altLang="ja-JP" dirty="0" smtClean="0">
                <a:solidFill>
                  <a:schemeClr val="bg1"/>
                </a:solidFill>
                <a:latin typeface="+mn-lt"/>
                <a:ea typeface="+mn-ea"/>
              </a:rPr>
              <a:t>- ACID -</a:t>
            </a:r>
            <a:endParaRPr kumimoji="0" lang="ja-JP" altLang="en-US" dirty="0">
              <a:solidFill>
                <a:schemeClr val="bg1"/>
              </a:solidFill>
              <a:latin typeface="+mn-lt"/>
              <a:ea typeface="+mn-ea"/>
            </a:endParaRPr>
          </a:p>
        </p:txBody>
      </p:sp>
    </p:spTree>
    <p:extLst>
      <p:ext uri="{BB962C8B-B14F-4D97-AF65-F5344CB8AC3E}">
        <p14:creationId xmlns:p14="http://schemas.microsoft.com/office/powerpoint/2010/main" val="38899172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ACID</a:t>
            </a:r>
            <a:r>
              <a:rPr kumimoji="1" lang="ja-JP" altLang="en-US" smtClean="0"/>
              <a:t>から</a:t>
            </a:r>
            <a:r>
              <a:rPr kumimoji="1" lang="en-US" altLang="ja-JP" smtClean="0"/>
              <a:t>BASE</a:t>
            </a:r>
            <a:r>
              <a:rPr kumimoji="1" lang="ja-JP" altLang="en-US" smtClean="0"/>
              <a:t>へ</a:t>
            </a:r>
            <a:endParaRPr kumimoji="1" lang="ja-JP" altLang="en-US"/>
          </a:p>
        </p:txBody>
      </p:sp>
      <p:sp>
        <p:nvSpPr>
          <p:cNvPr id="4" name="角丸四角形 3"/>
          <p:cNvSpPr/>
          <p:nvPr/>
        </p:nvSpPr>
        <p:spPr bwMode="auto">
          <a:xfrm>
            <a:off x="503548" y="3861048"/>
            <a:ext cx="8136904" cy="2011123"/>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41663" marR="0" indent="-3141663"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rgbClr val="FF9933"/>
                </a:solidFill>
                <a:effectLst/>
                <a:latin typeface="+mn-lt"/>
                <a:ea typeface="+mn-ea"/>
              </a:rPr>
              <a:t>BASE</a:t>
            </a:r>
          </a:p>
          <a:p>
            <a:pPr marL="3141663" marR="0" indent="-3141663"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rgbClr val="FF9933"/>
                </a:solidFill>
                <a:effectLst/>
                <a:latin typeface="+mn-lt"/>
                <a:ea typeface="+mn-ea"/>
              </a:rPr>
              <a:t>B</a:t>
            </a:r>
            <a:r>
              <a:rPr kumimoji="0" lang="en-US" altLang="ja-JP" sz="2000" b="0" i="0" u="none" strike="noStrike" cap="none" normalizeH="0" dirty="0" smtClean="0">
                <a:ln>
                  <a:noFill/>
                </a:ln>
                <a:solidFill>
                  <a:schemeClr val="bg1"/>
                </a:solidFill>
                <a:effectLst/>
                <a:latin typeface="+mn-lt"/>
                <a:ea typeface="+mn-ea"/>
              </a:rPr>
              <a:t>asically </a:t>
            </a:r>
            <a:r>
              <a:rPr kumimoji="0" lang="en-US" altLang="ja-JP" sz="2000" b="0" i="0" u="none" strike="noStrike" cap="none" normalizeH="0" dirty="0" smtClean="0">
                <a:ln>
                  <a:noFill/>
                </a:ln>
                <a:solidFill>
                  <a:srgbClr val="FF9933"/>
                </a:solidFill>
                <a:effectLst/>
                <a:latin typeface="+mn-lt"/>
                <a:ea typeface="+mn-ea"/>
              </a:rPr>
              <a:t>A</a:t>
            </a:r>
            <a:r>
              <a:rPr kumimoji="0" lang="en-US" altLang="ja-JP" sz="2000" b="0" i="0" u="none" strike="noStrike" cap="none" normalizeH="0" dirty="0" smtClean="0">
                <a:ln>
                  <a:noFill/>
                </a:ln>
                <a:solidFill>
                  <a:schemeClr val="bg1"/>
                </a:solidFill>
                <a:effectLst/>
                <a:latin typeface="+mn-lt"/>
                <a:ea typeface="+mn-ea"/>
              </a:rPr>
              <a:t>vailable	</a:t>
            </a:r>
            <a:r>
              <a:rPr kumimoji="0" lang="ja-JP" altLang="en-US" sz="2000" b="0" i="0" u="none" strike="noStrike" cap="none" normalizeH="0" dirty="0" smtClean="0">
                <a:ln>
                  <a:noFill/>
                </a:ln>
                <a:solidFill>
                  <a:schemeClr val="bg1"/>
                </a:solidFill>
                <a:effectLst/>
                <a:latin typeface="+mn-lt"/>
                <a:ea typeface="+mn-ea"/>
              </a:rPr>
              <a:t>「基本的に」</a:t>
            </a:r>
            <a:r>
              <a:rPr kumimoji="0" lang="ja-JP" altLang="en-US" sz="2000" dirty="0" smtClean="0">
                <a:solidFill>
                  <a:schemeClr val="bg1"/>
                </a:solidFill>
                <a:latin typeface="+mn-lt"/>
                <a:ea typeface="+mn-ea"/>
              </a:rPr>
              <a:t>利用可能</a:t>
            </a:r>
            <a:endParaRPr kumimoji="0" lang="en-US" altLang="ja-JP" sz="2000" b="0" i="0" u="none" strike="noStrike" cap="none" normalizeH="0" dirty="0" smtClean="0">
              <a:ln>
                <a:noFill/>
              </a:ln>
              <a:solidFill>
                <a:schemeClr val="bg1"/>
              </a:solidFill>
              <a:effectLst/>
              <a:latin typeface="+mn-lt"/>
              <a:ea typeface="+mn-ea"/>
            </a:endParaRPr>
          </a:p>
          <a:p>
            <a:pPr marL="3141663" marR="0" indent="-3141663" defTabSz="914400" rtl="0" eaLnBrk="1" fontAlgn="base" latinLnBrk="0" hangingPunct="1">
              <a:lnSpc>
                <a:spcPct val="100000"/>
              </a:lnSpc>
              <a:spcBef>
                <a:spcPct val="20000"/>
              </a:spcBef>
              <a:spcAft>
                <a:spcPct val="0"/>
              </a:spcAft>
              <a:buClrTx/>
              <a:buSzTx/>
              <a:buFontTx/>
              <a:buNone/>
              <a:tabLst/>
            </a:pPr>
            <a:r>
              <a:rPr kumimoji="0" lang="en-US" altLang="ja-JP" sz="2000" dirty="0" smtClean="0">
                <a:solidFill>
                  <a:srgbClr val="FF9933"/>
                </a:solidFill>
                <a:latin typeface="+mn-lt"/>
                <a:ea typeface="+mn-ea"/>
              </a:rPr>
              <a:t>S</a:t>
            </a:r>
            <a:r>
              <a:rPr kumimoji="0" lang="en-US" altLang="ja-JP" sz="2000" dirty="0" smtClean="0">
                <a:solidFill>
                  <a:schemeClr val="bg1"/>
                </a:solidFill>
                <a:latin typeface="+mn-lt"/>
                <a:ea typeface="+mn-ea"/>
              </a:rPr>
              <a:t>oft-state	</a:t>
            </a:r>
            <a:r>
              <a:rPr kumimoji="0" lang="ja-JP" altLang="en-US" sz="2000" dirty="0" smtClean="0">
                <a:solidFill>
                  <a:schemeClr val="bg1"/>
                </a:solidFill>
                <a:latin typeface="+mn-lt"/>
                <a:ea typeface="+mn-ea"/>
              </a:rPr>
              <a:t>状態の厳密性を追求しない</a:t>
            </a:r>
            <a:endParaRPr kumimoji="0" lang="en-US" altLang="ja-JP" sz="2000" dirty="0" smtClean="0">
              <a:solidFill>
                <a:schemeClr val="bg1"/>
              </a:solidFill>
              <a:latin typeface="+mn-lt"/>
              <a:ea typeface="+mn-ea"/>
            </a:endParaRPr>
          </a:p>
          <a:p>
            <a:pPr marL="3141663" marR="0" indent="-3141663"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rgbClr val="FF9933"/>
                </a:solidFill>
                <a:effectLst/>
                <a:latin typeface="+mn-lt"/>
                <a:ea typeface="+mn-ea"/>
              </a:rPr>
              <a:t>E</a:t>
            </a:r>
            <a:r>
              <a:rPr kumimoji="0" lang="en-US" altLang="ja-JP" sz="2000" b="0" i="0" u="none" strike="noStrike" cap="none" normalizeH="0" dirty="0" smtClean="0">
                <a:ln>
                  <a:noFill/>
                </a:ln>
                <a:solidFill>
                  <a:schemeClr val="bg1"/>
                </a:solidFill>
                <a:effectLst/>
                <a:latin typeface="+mn-lt"/>
                <a:ea typeface="+mn-ea"/>
              </a:rPr>
              <a:t>ventually consistent	</a:t>
            </a:r>
            <a:r>
              <a:rPr kumimoji="0" lang="ja-JP" altLang="en-US" sz="2000" b="0" i="0" u="none" strike="noStrike" cap="none" normalizeH="0" dirty="0" smtClean="0">
                <a:ln>
                  <a:noFill/>
                </a:ln>
                <a:solidFill>
                  <a:schemeClr val="bg1"/>
                </a:solidFill>
                <a:effectLst/>
                <a:latin typeface="+mn-lt"/>
                <a:ea typeface="+mn-ea"/>
              </a:rPr>
              <a:t>最終的に一貫性が保たれれば良い</a:t>
            </a:r>
          </a:p>
        </p:txBody>
      </p:sp>
      <p:sp>
        <p:nvSpPr>
          <p:cNvPr id="6" name="角丸四角形 5"/>
          <p:cNvSpPr/>
          <p:nvPr/>
        </p:nvSpPr>
        <p:spPr bwMode="auto">
          <a:xfrm>
            <a:off x="503548" y="6021288"/>
            <a:ext cx="8136904" cy="432048"/>
          </a:xfrm>
          <a:prstGeom prst="roundRect">
            <a:avLst>
              <a:gd name="adj" fmla="val 50000"/>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400" b="1">
                <a:solidFill>
                  <a:schemeClr val="bg1"/>
                </a:solidFill>
              </a:rPr>
              <a:t>厳密な一貫性やデータの即時反映などをあきらめる代わりに、スケーラビリティを得ることができる</a:t>
            </a:r>
            <a:endParaRPr lang="ja-JP" altLang="en-US" sz="1400">
              <a:solidFill>
                <a:schemeClr val="bg1"/>
              </a:solidFill>
            </a:endParaRPr>
          </a:p>
        </p:txBody>
      </p:sp>
      <p:sp>
        <p:nvSpPr>
          <p:cNvPr id="7" name="下矢印 6"/>
          <p:cNvSpPr/>
          <p:nvPr/>
        </p:nvSpPr>
        <p:spPr bwMode="auto">
          <a:xfrm>
            <a:off x="2699792" y="3140968"/>
            <a:ext cx="3744416" cy="648072"/>
          </a:xfrm>
          <a:prstGeom prst="down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3" name="角丸四角形 2"/>
          <p:cNvSpPr/>
          <p:nvPr/>
        </p:nvSpPr>
        <p:spPr bwMode="auto">
          <a:xfrm>
            <a:off x="503548" y="980728"/>
            <a:ext cx="8136904" cy="2088232"/>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51063" marR="0" indent="-2151063"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rgbClr val="FF9933"/>
                </a:solidFill>
                <a:effectLst/>
                <a:latin typeface="+mn-lt"/>
                <a:ea typeface="+mn-ea"/>
              </a:rPr>
              <a:t>ACID</a:t>
            </a:r>
          </a:p>
          <a:p>
            <a:pPr marL="2151063" indent="-2151063">
              <a:spcBef>
                <a:spcPct val="20000"/>
              </a:spcBef>
            </a:pPr>
            <a:r>
              <a:rPr kumimoji="0" lang="en-US" altLang="ja-JP" sz="2000" dirty="0">
                <a:solidFill>
                  <a:schemeClr val="accent3"/>
                </a:solidFill>
                <a:latin typeface="+mn-lt"/>
                <a:ea typeface="+mn-ea"/>
              </a:rPr>
              <a:t>A</a:t>
            </a:r>
            <a:r>
              <a:rPr kumimoji="0" lang="en-US" altLang="ja-JP" sz="2000" dirty="0">
                <a:solidFill>
                  <a:schemeClr val="bg1"/>
                </a:solidFill>
                <a:latin typeface="+mn-lt"/>
                <a:ea typeface="+mn-ea"/>
              </a:rPr>
              <a:t>tomicity	</a:t>
            </a:r>
            <a:r>
              <a:rPr kumimoji="0" lang="ja-JP" altLang="en-US" sz="2000" dirty="0">
                <a:solidFill>
                  <a:schemeClr val="bg1"/>
                </a:solidFill>
                <a:latin typeface="+mn-lt"/>
                <a:ea typeface="+mn-ea"/>
              </a:rPr>
              <a:t>処理を一部残すなど、中途半端な状態を許さない</a:t>
            </a:r>
          </a:p>
          <a:p>
            <a:pPr marL="2151063" indent="-2151063">
              <a:spcBef>
                <a:spcPct val="20000"/>
              </a:spcBef>
            </a:pPr>
            <a:r>
              <a:rPr kumimoji="0" lang="en-US" altLang="ja-JP" sz="2000" dirty="0">
                <a:solidFill>
                  <a:schemeClr val="accent3"/>
                </a:solidFill>
                <a:latin typeface="+mn-lt"/>
                <a:ea typeface="+mn-ea"/>
              </a:rPr>
              <a:t>C</a:t>
            </a:r>
            <a:r>
              <a:rPr kumimoji="0" lang="en-US" altLang="ja-JP" sz="2000" dirty="0">
                <a:solidFill>
                  <a:schemeClr val="bg1"/>
                </a:solidFill>
                <a:latin typeface="+mn-lt"/>
                <a:ea typeface="+mn-ea"/>
              </a:rPr>
              <a:t>onsistency	</a:t>
            </a:r>
            <a:r>
              <a:rPr kumimoji="0" lang="ja-JP" altLang="en-US" sz="2000" dirty="0">
                <a:solidFill>
                  <a:schemeClr val="bg1"/>
                </a:solidFill>
                <a:latin typeface="+mn-lt"/>
                <a:ea typeface="+mn-ea"/>
              </a:rPr>
              <a:t>データの整合性を保証</a:t>
            </a:r>
          </a:p>
          <a:p>
            <a:pPr marL="2151063" indent="-2151063">
              <a:spcBef>
                <a:spcPct val="20000"/>
              </a:spcBef>
            </a:pPr>
            <a:r>
              <a:rPr kumimoji="0" lang="en-US" altLang="ja-JP" sz="2000" dirty="0">
                <a:solidFill>
                  <a:schemeClr val="accent3"/>
                </a:solidFill>
                <a:latin typeface="+mn-lt"/>
                <a:ea typeface="+mn-ea"/>
              </a:rPr>
              <a:t>I</a:t>
            </a:r>
            <a:r>
              <a:rPr kumimoji="0" lang="en-US" altLang="ja-JP" sz="2000" dirty="0">
                <a:solidFill>
                  <a:schemeClr val="bg1"/>
                </a:solidFill>
                <a:latin typeface="+mn-lt"/>
                <a:ea typeface="+mn-ea"/>
              </a:rPr>
              <a:t>solation	</a:t>
            </a:r>
            <a:r>
              <a:rPr kumimoji="0" lang="ja-JP" altLang="en-US" sz="2000" dirty="0">
                <a:solidFill>
                  <a:schemeClr val="bg1"/>
                </a:solidFill>
                <a:latin typeface="+mn-lt"/>
                <a:ea typeface="+mn-ea"/>
              </a:rPr>
              <a:t>一連の処理を他の処理から隔離</a:t>
            </a:r>
          </a:p>
          <a:p>
            <a:pPr marL="2151063" indent="-2151063">
              <a:spcBef>
                <a:spcPct val="20000"/>
              </a:spcBef>
            </a:pPr>
            <a:r>
              <a:rPr kumimoji="0" lang="en-US" altLang="ja-JP" sz="2000" dirty="0">
                <a:solidFill>
                  <a:schemeClr val="accent3"/>
                </a:solidFill>
                <a:latin typeface="+mn-lt"/>
                <a:ea typeface="+mn-ea"/>
              </a:rPr>
              <a:t>D</a:t>
            </a:r>
            <a:r>
              <a:rPr kumimoji="0" lang="en-US" altLang="ja-JP" sz="2000" dirty="0">
                <a:solidFill>
                  <a:schemeClr val="bg1"/>
                </a:solidFill>
                <a:latin typeface="+mn-lt"/>
                <a:ea typeface="+mn-ea"/>
              </a:rPr>
              <a:t>urability	</a:t>
            </a:r>
            <a:r>
              <a:rPr kumimoji="0" lang="ja-JP" altLang="en-US" sz="2000" dirty="0">
                <a:solidFill>
                  <a:schemeClr val="bg1"/>
                </a:solidFill>
                <a:latin typeface="+mn-lt"/>
                <a:ea typeface="+mn-ea"/>
              </a:rPr>
              <a:t>処理が完了した時点で結果は保存され失われない</a:t>
            </a:r>
          </a:p>
        </p:txBody>
      </p:sp>
      <p:sp>
        <p:nvSpPr>
          <p:cNvPr id="8" name="角丸四角形 7"/>
          <p:cNvSpPr/>
          <p:nvPr/>
        </p:nvSpPr>
        <p:spPr bwMode="auto">
          <a:xfrm>
            <a:off x="7200292" y="1052736"/>
            <a:ext cx="1368152" cy="432048"/>
          </a:xfrm>
          <a:prstGeom prst="roundRect">
            <a:avLst>
              <a:gd name="adj" fmla="val 5000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ja-JP" sz="1400" smtClean="0">
                <a:solidFill>
                  <a:schemeClr val="bg1"/>
                </a:solidFill>
              </a:rPr>
              <a:t>RDBMS</a:t>
            </a:r>
            <a:endParaRPr lang="ja-JP" altLang="en-US" sz="1400">
              <a:solidFill>
                <a:schemeClr val="bg1"/>
              </a:solidFill>
            </a:endParaRPr>
          </a:p>
        </p:txBody>
      </p:sp>
      <p:sp>
        <p:nvSpPr>
          <p:cNvPr id="9" name="角丸四角形 8"/>
          <p:cNvSpPr/>
          <p:nvPr/>
        </p:nvSpPr>
        <p:spPr bwMode="auto">
          <a:xfrm>
            <a:off x="7200292" y="3933056"/>
            <a:ext cx="1368152" cy="432048"/>
          </a:xfrm>
          <a:prstGeom prst="roundRect">
            <a:avLst>
              <a:gd name="adj" fmla="val 5000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altLang="ja-JP" sz="1400" smtClean="0">
                <a:solidFill>
                  <a:schemeClr val="bg1"/>
                </a:solidFill>
              </a:rPr>
              <a:t>NoSQL</a:t>
            </a:r>
            <a:endParaRPr lang="ja-JP" altLang="en-US" sz="1400">
              <a:solidFill>
                <a:schemeClr val="bg1"/>
              </a:solidFill>
            </a:endParaRPr>
          </a:p>
        </p:txBody>
      </p:sp>
    </p:spTree>
    <p:extLst>
      <p:ext uri="{BB962C8B-B14F-4D97-AF65-F5344CB8AC3E}">
        <p14:creationId xmlns:p14="http://schemas.microsoft.com/office/powerpoint/2010/main" val="32363201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3" grpId="0" animBg="1"/>
      <p:bldP spid="8"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実際のシステムは適材適所で</a:t>
            </a:r>
            <a:endParaRPr kumimoji="1" lang="ja-JP" altLang="en-US" dirty="0"/>
          </a:p>
        </p:txBody>
      </p:sp>
      <p:sp>
        <p:nvSpPr>
          <p:cNvPr id="3" name="正方形/長方形 2"/>
          <p:cNvSpPr/>
          <p:nvPr/>
        </p:nvSpPr>
        <p:spPr bwMode="auto">
          <a:xfrm>
            <a:off x="4493264" y="3861048"/>
            <a:ext cx="3456384"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smtClean="0">
                <a:solidFill>
                  <a:schemeClr val="bg1"/>
                </a:solidFill>
                <a:latin typeface="+mn-lt"/>
                <a:ea typeface="+mn-ea"/>
              </a:rPr>
              <a:t>EC</a:t>
            </a:r>
            <a:r>
              <a:rPr kumimoji="0" lang="ja-JP" altLang="en-US" sz="2000" dirty="0" smtClean="0">
                <a:solidFill>
                  <a:schemeClr val="bg1"/>
                </a:solidFill>
                <a:latin typeface="+mn-lt"/>
                <a:ea typeface="+mn-ea"/>
              </a:rPr>
              <a:t>ショップ</a:t>
            </a:r>
            <a:endParaRPr kumimoji="0" lang="ja-JP" altLang="en-US" sz="2000" dirty="0">
              <a:solidFill>
                <a:schemeClr val="bg1"/>
              </a:solidFill>
              <a:latin typeface="+mn-lt"/>
              <a:ea typeface="+mn-ea"/>
            </a:endParaRPr>
          </a:p>
        </p:txBody>
      </p:sp>
      <p:sp>
        <p:nvSpPr>
          <p:cNvPr id="4" name="正方形/長方形 3"/>
          <p:cNvSpPr/>
          <p:nvPr/>
        </p:nvSpPr>
        <p:spPr bwMode="auto">
          <a:xfrm>
            <a:off x="4493264" y="4445496"/>
            <a:ext cx="3456384" cy="715888"/>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800" dirty="0" smtClean="0">
                <a:solidFill>
                  <a:schemeClr val="bg1"/>
                </a:solidFill>
                <a:latin typeface="+mn-lt"/>
                <a:ea typeface="+mn-ea"/>
              </a:rPr>
              <a:t>商品検索 </a:t>
            </a:r>
            <a:r>
              <a:rPr kumimoji="0" lang="en-US" altLang="ja-JP" sz="2800" dirty="0" smtClean="0">
                <a:solidFill>
                  <a:schemeClr val="bg1"/>
                </a:solidFill>
                <a:latin typeface="+mn-lt"/>
                <a:ea typeface="+mn-ea"/>
              </a:rPr>
              <a:t>=</a:t>
            </a:r>
            <a:r>
              <a:rPr kumimoji="0" lang="ja-JP" altLang="en-US" sz="2800" dirty="0" smtClean="0">
                <a:solidFill>
                  <a:schemeClr val="bg1"/>
                </a:solidFill>
                <a:latin typeface="+mn-lt"/>
                <a:ea typeface="+mn-ea"/>
              </a:rPr>
              <a:t> </a:t>
            </a:r>
            <a:r>
              <a:rPr kumimoji="0" lang="en-US" altLang="ja-JP" sz="2800" dirty="0" smtClean="0">
                <a:solidFill>
                  <a:schemeClr val="bg1"/>
                </a:solidFill>
                <a:latin typeface="+mn-lt"/>
                <a:ea typeface="+mn-ea"/>
              </a:rPr>
              <a:t>KVS</a:t>
            </a:r>
            <a:endParaRPr kumimoji="0" lang="ja-JP" altLang="en-US" sz="2800" dirty="0">
              <a:solidFill>
                <a:schemeClr val="bg1"/>
              </a:solidFill>
              <a:latin typeface="+mn-lt"/>
              <a:ea typeface="+mn-ea"/>
            </a:endParaRPr>
          </a:p>
        </p:txBody>
      </p:sp>
      <p:sp>
        <p:nvSpPr>
          <p:cNvPr id="5" name="正方形/長方形 4"/>
          <p:cNvSpPr/>
          <p:nvPr/>
        </p:nvSpPr>
        <p:spPr bwMode="auto">
          <a:xfrm>
            <a:off x="4493264" y="5301208"/>
            <a:ext cx="3456384" cy="715888"/>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800" dirty="0" smtClean="0">
                <a:solidFill>
                  <a:schemeClr val="bg1"/>
                </a:solidFill>
                <a:latin typeface="+mn-lt"/>
                <a:ea typeface="+mn-ea"/>
              </a:rPr>
              <a:t>決済処理 </a:t>
            </a:r>
            <a:r>
              <a:rPr kumimoji="0" lang="en-US" altLang="ja-JP" sz="2800" dirty="0" smtClean="0">
                <a:solidFill>
                  <a:schemeClr val="bg1"/>
                </a:solidFill>
                <a:latin typeface="+mn-lt"/>
                <a:ea typeface="+mn-ea"/>
              </a:rPr>
              <a:t>=</a:t>
            </a:r>
            <a:r>
              <a:rPr kumimoji="0" lang="ja-JP" altLang="en-US" sz="2800" dirty="0" smtClean="0">
                <a:solidFill>
                  <a:schemeClr val="bg1"/>
                </a:solidFill>
                <a:latin typeface="+mn-lt"/>
                <a:ea typeface="+mn-ea"/>
              </a:rPr>
              <a:t> </a:t>
            </a:r>
            <a:r>
              <a:rPr kumimoji="0" lang="en-US" altLang="ja-JP" sz="2800" dirty="0" smtClean="0">
                <a:solidFill>
                  <a:schemeClr val="bg1"/>
                </a:solidFill>
                <a:latin typeface="+mn-lt"/>
                <a:ea typeface="+mn-ea"/>
              </a:rPr>
              <a:t>RDBMS</a:t>
            </a:r>
            <a:endParaRPr kumimoji="0" lang="ja-JP" altLang="en-US" sz="2800" dirty="0">
              <a:solidFill>
                <a:schemeClr val="bg1"/>
              </a:solidFill>
              <a:latin typeface="+mn-lt"/>
              <a:ea typeface="+mn-ea"/>
            </a:endParaRPr>
          </a:p>
        </p:txBody>
      </p:sp>
      <p:sp>
        <p:nvSpPr>
          <p:cNvPr id="6" name="正方形/長方形 5"/>
          <p:cNvSpPr/>
          <p:nvPr/>
        </p:nvSpPr>
        <p:spPr bwMode="auto">
          <a:xfrm>
            <a:off x="919236" y="1484784"/>
            <a:ext cx="3456384"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smtClean="0">
                <a:solidFill>
                  <a:schemeClr val="bg1"/>
                </a:solidFill>
                <a:latin typeface="+mn-lt"/>
                <a:ea typeface="+mn-ea"/>
              </a:rPr>
              <a:t>銀行オンライン・決済</a:t>
            </a:r>
            <a:endParaRPr kumimoji="0" lang="ja-JP" altLang="en-US" sz="2000" dirty="0">
              <a:solidFill>
                <a:schemeClr val="bg1"/>
              </a:solidFill>
              <a:latin typeface="+mn-lt"/>
              <a:ea typeface="+mn-ea"/>
            </a:endParaRPr>
          </a:p>
        </p:txBody>
      </p:sp>
      <p:sp>
        <p:nvSpPr>
          <p:cNvPr id="7" name="正方形/長方形 6"/>
          <p:cNvSpPr/>
          <p:nvPr/>
        </p:nvSpPr>
        <p:spPr bwMode="auto">
          <a:xfrm>
            <a:off x="919236" y="2069232"/>
            <a:ext cx="3456384" cy="143177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800" dirty="0" smtClean="0">
                <a:solidFill>
                  <a:schemeClr val="bg1"/>
                </a:solidFill>
                <a:latin typeface="+mn-lt"/>
                <a:ea typeface="+mn-ea"/>
              </a:rPr>
              <a:t>RDBMS</a:t>
            </a:r>
            <a:endParaRPr kumimoji="0" lang="ja-JP" altLang="en-US" sz="2800" dirty="0">
              <a:solidFill>
                <a:schemeClr val="bg1"/>
              </a:solidFill>
              <a:latin typeface="+mn-lt"/>
              <a:ea typeface="+mn-ea"/>
            </a:endParaRPr>
          </a:p>
        </p:txBody>
      </p:sp>
      <p:sp>
        <p:nvSpPr>
          <p:cNvPr id="8" name="正方形/長方形 7"/>
          <p:cNvSpPr/>
          <p:nvPr/>
        </p:nvSpPr>
        <p:spPr bwMode="auto">
          <a:xfrm>
            <a:off x="4493264" y="2069232"/>
            <a:ext cx="3456384" cy="143177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800" dirty="0" smtClean="0">
                <a:solidFill>
                  <a:schemeClr val="bg1"/>
                </a:solidFill>
                <a:latin typeface="+mn-lt"/>
                <a:ea typeface="+mn-ea"/>
              </a:rPr>
              <a:t>KVS</a:t>
            </a:r>
            <a:endParaRPr kumimoji="0" lang="ja-JP" altLang="en-US" sz="2800" dirty="0">
              <a:solidFill>
                <a:schemeClr val="bg1"/>
              </a:solidFill>
              <a:latin typeface="+mn-lt"/>
              <a:ea typeface="+mn-ea"/>
            </a:endParaRPr>
          </a:p>
        </p:txBody>
      </p:sp>
      <p:sp>
        <p:nvSpPr>
          <p:cNvPr id="9" name="正方形/長方形 8"/>
          <p:cNvSpPr/>
          <p:nvPr/>
        </p:nvSpPr>
        <p:spPr bwMode="auto">
          <a:xfrm>
            <a:off x="4512908" y="1484784"/>
            <a:ext cx="3456384"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smtClean="0">
                <a:solidFill>
                  <a:schemeClr val="bg1"/>
                </a:solidFill>
                <a:latin typeface="+mn-lt"/>
                <a:ea typeface="+mn-ea"/>
              </a:rPr>
              <a:t>検索・</a:t>
            </a:r>
            <a:r>
              <a:rPr kumimoji="0" lang="en-US" altLang="ja-JP" sz="2000" dirty="0" smtClean="0">
                <a:solidFill>
                  <a:schemeClr val="bg1"/>
                </a:solidFill>
                <a:latin typeface="+mn-lt"/>
                <a:ea typeface="+mn-ea"/>
              </a:rPr>
              <a:t>SNS</a:t>
            </a:r>
            <a:endParaRPr kumimoji="0" lang="ja-JP" altLang="en-US" sz="2000" dirty="0">
              <a:solidFill>
                <a:schemeClr val="bg1"/>
              </a:solidFill>
              <a:latin typeface="+mn-lt"/>
              <a:ea typeface="+mn-ea"/>
            </a:endParaRPr>
          </a:p>
        </p:txBody>
      </p:sp>
      <p:sp>
        <p:nvSpPr>
          <p:cNvPr id="10" name="正方形/長方形 9"/>
          <p:cNvSpPr/>
          <p:nvPr/>
        </p:nvSpPr>
        <p:spPr bwMode="auto">
          <a:xfrm>
            <a:off x="899592" y="4432114"/>
            <a:ext cx="3456384" cy="1584981"/>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800" dirty="0" smtClean="0">
                <a:solidFill>
                  <a:schemeClr val="bg1"/>
                </a:solidFill>
                <a:latin typeface="+mn-lt"/>
                <a:ea typeface="+mn-ea"/>
              </a:rPr>
              <a:t>XMLDB</a:t>
            </a:r>
            <a:endParaRPr kumimoji="0" lang="ja-JP" altLang="en-US" sz="2800" dirty="0">
              <a:solidFill>
                <a:schemeClr val="bg1"/>
              </a:solidFill>
              <a:latin typeface="+mn-lt"/>
              <a:ea typeface="+mn-ea"/>
            </a:endParaRPr>
          </a:p>
        </p:txBody>
      </p:sp>
      <p:sp>
        <p:nvSpPr>
          <p:cNvPr id="11" name="正方形/長方形 10"/>
          <p:cNvSpPr/>
          <p:nvPr/>
        </p:nvSpPr>
        <p:spPr bwMode="auto">
          <a:xfrm>
            <a:off x="919236" y="3847667"/>
            <a:ext cx="3456384" cy="4320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000" dirty="0" smtClean="0">
                <a:solidFill>
                  <a:schemeClr val="bg1"/>
                </a:solidFill>
                <a:latin typeface="+mn-lt"/>
                <a:ea typeface="+mn-ea"/>
              </a:rPr>
              <a:t>文書管理</a:t>
            </a:r>
            <a:endParaRPr kumimoji="0" lang="ja-JP" altLang="en-US" sz="2000" dirty="0">
              <a:solidFill>
                <a:schemeClr val="bg1"/>
              </a:solidFill>
              <a:latin typeface="+mn-lt"/>
              <a:ea typeface="+mn-ea"/>
            </a:endParaRPr>
          </a:p>
        </p:txBody>
      </p:sp>
    </p:spTree>
    <p:extLst>
      <p:ext uri="{BB962C8B-B14F-4D97-AF65-F5344CB8AC3E}">
        <p14:creationId xmlns:p14="http://schemas.microsoft.com/office/powerpoint/2010/main" val="863374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err="1" smtClean="0"/>
              <a:t>NewSQL</a:t>
            </a:r>
            <a:endParaRPr kumimoji="1" lang="ja-JP" altLang="en-US" dirty="0"/>
          </a:p>
        </p:txBody>
      </p:sp>
    </p:spTree>
    <p:extLst>
      <p:ext uri="{BB962C8B-B14F-4D97-AF65-F5344CB8AC3E}">
        <p14:creationId xmlns:p14="http://schemas.microsoft.com/office/powerpoint/2010/main" val="381335866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RDBMS + </a:t>
            </a:r>
            <a:r>
              <a:rPr kumimoji="1" lang="en-US" altLang="ja-JP" dirty="0" err="1" smtClean="0"/>
              <a:t>NoSQL</a:t>
            </a:r>
            <a:r>
              <a:rPr kumimoji="1" lang="en-US" altLang="ja-JP" dirty="0" smtClean="0"/>
              <a:t> = </a:t>
            </a:r>
            <a:r>
              <a:rPr kumimoji="1" lang="en-US" altLang="ja-JP" dirty="0" err="1" smtClean="0"/>
              <a:t>NewSQL</a:t>
            </a:r>
            <a:endParaRPr kumimoji="1" lang="ja-JP" alt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052736"/>
            <a:ext cx="6612689"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778" y="2918582"/>
            <a:ext cx="5276850"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4575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1+#ppt_w/2"/>
                                          </p:val>
                                        </p:tav>
                                        <p:tav tm="100000">
                                          <p:val>
                                            <p:strVal val="#ppt_x"/>
                                          </p:val>
                                        </p:tav>
                                      </p:tavLst>
                                    </p:anim>
                                    <p:anim calcmode="lin" valueType="num">
                                      <p:cBhvr additive="base">
                                        <p:cTn id="8" dur="500" fill="hold"/>
                                        <p:tgtEl>
                                          <p:spTgt spid="10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0-#ppt_w/2"/>
                                          </p:val>
                                        </p:tav>
                                        <p:tav tm="100000">
                                          <p:val>
                                            <p:strVal val="#ppt_x"/>
                                          </p:val>
                                        </p:tav>
                                      </p:tavLst>
                                    </p:anim>
                                    <p:anim calcmode="lin" valueType="num">
                                      <p:cBhvr additive="base">
                                        <p:cTn id="14"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RDBMS</a:t>
            </a:r>
            <a:r>
              <a:rPr kumimoji="1" lang="ja-JP" altLang="en-US" dirty="0" smtClean="0"/>
              <a:t>と</a:t>
            </a:r>
            <a:r>
              <a:rPr kumimoji="1" lang="en-US" altLang="ja-JP" dirty="0" err="1" smtClean="0"/>
              <a:t>NoSQL</a:t>
            </a:r>
            <a:r>
              <a:rPr kumimoji="1" lang="ja-JP" altLang="en-US" dirty="0" smtClean="0"/>
              <a:t>の「良いとこ取り」</a:t>
            </a:r>
            <a:endParaRPr kumimoji="1"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11681047"/>
              </p:ext>
            </p:extLst>
          </p:nvPr>
        </p:nvGraphicFramePr>
        <p:xfrm>
          <a:off x="359532" y="1120898"/>
          <a:ext cx="8424936" cy="1660030"/>
        </p:xfrm>
        <a:graphic>
          <a:graphicData uri="http://schemas.openxmlformats.org/drawingml/2006/table">
            <a:tbl>
              <a:tblPr firstRow="1" bandCol="1">
                <a:tableStyleId>{00A15C55-8517-42AA-B614-E9B94910E393}</a:tableStyleId>
              </a:tblPr>
              <a:tblGrid>
                <a:gridCol w="2268252"/>
                <a:gridCol w="2052228"/>
                <a:gridCol w="2052228"/>
                <a:gridCol w="2052228"/>
              </a:tblGrid>
              <a:tr h="332006">
                <a:tc>
                  <a:txBody>
                    <a:bodyPr/>
                    <a:lstStyle/>
                    <a:p>
                      <a:endParaRPr kumimoji="1" lang="ja-JP" altLang="en-US" sz="1400" dirty="0"/>
                    </a:p>
                  </a:txBody>
                  <a:tcPr/>
                </a:tc>
                <a:tc>
                  <a:txBody>
                    <a:bodyPr/>
                    <a:lstStyle/>
                    <a:p>
                      <a:pPr algn="ctr"/>
                      <a:r>
                        <a:rPr kumimoji="1" lang="en-US" altLang="ja-JP" sz="1400" dirty="0" smtClean="0"/>
                        <a:t>RDBMS</a:t>
                      </a:r>
                      <a:endParaRPr kumimoji="1" lang="ja-JP" altLang="en-US" sz="1400" dirty="0"/>
                    </a:p>
                  </a:txBody>
                  <a:tcPr/>
                </a:tc>
                <a:tc>
                  <a:txBody>
                    <a:bodyPr/>
                    <a:lstStyle/>
                    <a:p>
                      <a:pPr algn="ctr"/>
                      <a:r>
                        <a:rPr kumimoji="1" lang="en-US" altLang="ja-JP" sz="1400" dirty="0" err="1" smtClean="0"/>
                        <a:t>NoSQL</a:t>
                      </a:r>
                      <a:endParaRPr kumimoji="1" lang="ja-JP" altLang="en-US" sz="1400" dirty="0"/>
                    </a:p>
                  </a:txBody>
                  <a:tcPr/>
                </a:tc>
                <a:tc>
                  <a:txBody>
                    <a:bodyPr/>
                    <a:lstStyle/>
                    <a:p>
                      <a:pPr algn="ctr"/>
                      <a:r>
                        <a:rPr kumimoji="1" lang="en-US" altLang="ja-JP" sz="1400" dirty="0" err="1" smtClean="0"/>
                        <a:t>NewSQL</a:t>
                      </a:r>
                      <a:endParaRPr kumimoji="1" lang="ja-JP" altLang="en-US" sz="1400" dirty="0"/>
                    </a:p>
                  </a:txBody>
                  <a:tcPr/>
                </a:tc>
              </a:tr>
              <a:tr h="332006">
                <a:tc>
                  <a:txBody>
                    <a:bodyPr/>
                    <a:lstStyle/>
                    <a:p>
                      <a:r>
                        <a:rPr kumimoji="1" lang="ja-JP" altLang="en-US" sz="1400" dirty="0" smtClean="0"/>
                        <a:t>データの整合性確保</a:t>
                      </a:r>
                      <a:endParaRPr kumimoji="1" lang="ja-JP" altLang="en-US" sz="1400" dirty="0"/>
                    </a:p>
                  </a:txBody>
                  <a:tcPr/>
                </a:tc>
                <a:tc>
                  <a:txBody>
                    <a:bodyPr/>
                    <a:lstStyle/>
                    <a:p>
                      <a:pPr algn="ctr"/>
                      <a:r>
                        <a:rPr kumimoji="1" lang="ja-JP" altLang="en-US" sz="1400" dirty="0" smtClean="0"/>
                        <a:t>◎</a:t>
                      </a:r>
                      <a:endParaRPr kumimoji="1" lang="ja-JP" altLang="en-US" sz="1400" dirty="0"/>
                    </a:p>
                  </a:txBody>
                  <a:tcPr/>
                </a:tc>
                <a:tc>
                  <a:txBody>
                    <a:bodyPr/>
                    <a:lstStyle/>
                    <a:p>
                      <a:pPr algn="ctr"/>
                      <a:r>
                        <a:rPr kumimoji="1" lang="en-US" altLang="ja-JP" sz="1400" dirty="0" smtClean="0"/>
                        <a:t>×</a:t>
                      </a:r>
                      <a:endParaRPr kumimoji="1" lang="ja-JP" altLang="en-US" sz="1400" dirty="0"/>
                    </a:p>
                  </a:txBody>
                  <a:tcPr/>
                </a:tc>
                <a:tc>
                  <a:txBody>
                    <a:bodyPr/>
                    <a:lstStyle/>
                    <a:p>
                      <a:pPr algn="ctr"/>
                      <a:r>
                        <a:rPr kumimoji="1" lang="ja-JP" altLang="en-US" sz="1400" dirty="0" smtClean="0"/>
                        <a:t>○</a:t>
                      </a:r>
                      <a:endParaRPr kumimoji="1" lang="en-US" altLang="ja-JP" sz="1400" dirty="0" smtClean="0"/>
                    </a:p>
                  </a:txBody>
                  <a:tcPr/>
                </a:tc>
              </a:tr>
              <a:tr h="332006">
                <a:tc>
                  <a:txBody>
                    <a:bodyPr/>
                    <a:lstStyle/>
                    <a:p>
                      <a:r>
                        <a:rPr kumimoji="1" lang="ja-JP" altLang="en-US" sz="1400" dirty="0" smtClean="0"/>
                        <a:t>分散処理</a:t>
                      </a:r>
                      <a:endParaRPr kumimoji="1" lang="ja-JP" altLang="en-US" sz="1400" dirty="0"/>
                    </a:p>
                  </a:txBody>
                  <a:tcPr/>
                </a:tc>
                <a:tc>
                  <a:txBody>
                    <a:bodyPr/>
                    <a:lstStyle/>
                    <a:p>
                      <a:pPr algn="ctr"/>
                      <a:r>
                        <a:rPr kumimoji="1" lang="ja-JP" altLang="en-US" sz="1400" dirty="0" smtClean="0"/>
                        <a:t>△</a:t>
                      </a:r>
                      <a:endParaRPr kumimoji="1" lang="ja-JP" altLang="en-US" sz="1400" dirty="0"/>
                    </a:p>
                  </a:txBody>
                  <a:tcPr/>
                </a:tc>
                <a:tc>
                  <a:txBody>
                    <a:bodyPr/>
                    <a:lstStyle/>
                    <a:p>
                      <a:pPr algn="ctr"/>
                      <a:r>
                        <a:rPr kumimoji="1" lang="ja-JP" altLang="en-US" sz="1400" dirty="0" smtClean="0"/>
                        <a:t>◎</a:t>
                      </a:r>
                      <a:endParaRPr kumimoji="1" lang="ja-JP" altLang="en-US" sz="1400" dirty="0"/>
                    </a:p>
                  </a:txBody>
                  <a:tcPr/>
                </a:tc>
                <a:tc>
                  <a:txBody>
                    <a:bodyPr/>
                    <a:lstStyle/>
                    <a:p>
                      <a:pPr algn="ctr"/>
                      <a:r>
                        <a:rPr kumimoji="1" lang="ja-JP" altLang="en-US" sz="1400" dirty="0" smtClean="0"/>
                        <a:t>◎</a:t>
                      </a:r>
                      <a:endParaRPr kumimoji="1" lang="ja-JP" altLang="en-US" sz="1400" dirty="0"/>
                    </a:p>
                  </a:txBody>
                  <a:tcPr/>
                </a:tc>
              </a:tr>
              <a:tr h="332006">
                <a:tc>
                  <a:txBody>
                    <a:bodyPr/>
                    <a:lstStyle/>
                    <a:p>
                      <a:r>
                        <a:rPr kumimoji="1" lang="ja-JP" altLang="en-US" sz="1400" dirty="0" smtClean="0"/>
                        <a:t>トランザクション処理</a:t>
                      </a:r>
                      <a:endParaRPr kumimoji="1" lang="ja-JP" altLang="en-US" sz="1400" dirty="0"/>
                    </a:p>
                  </a:txBody>
                  <a:tcPr/>
                </a:tc>
                <a:tc>
                  <a:txBody>
                    <a:bodyPr/>
                    <a:lstStyle/>
                    <a:p>
                      <a:pPr algn="ctr"/>
                      <a:r>
                        <a:rPr kumimoji="1" lang="ja-JP" altLang="en-US" sz="1400" dirty="0" smtClean="0"/>
                        <a:t>◎</a:t>
                      </a:r>
                      <a:endParaRPr kumimoji="1" lang="ja-JP" altLang="en-US" sz="1400" dirty="0"/>
                    </a:p>
                  </a:txBody>
                  <a:tcPr/>
                </a:tc>
                <a:tc>
                  <a:txBody>
                    <a:bodyPr/>
                    <a:lstStyle/>
                    <a:p>
                      <a:pPr algn="ctr"/>
                      <a:r>
                        <a:rPr kumimoji="1" lang="en-US" altLang="ja-JP" sz="1400" dirty="0" smtClean="0"/>
                        <a:t>×</a:t>
                      </a:r>
                    </a:p>
                  </a:txBody>
                  <a:tcPr/>
                </a:tc>
                <a:tc>
                  <a:txBody>
                    <a:bodyPr/>
                    <a:lstStyle/>
                    <a:p>
                      <a:pPr algn="ctr"/>
                      <a:r>
                        <a:rPr kumimoji="1" lang="ja-JP" altLang="en-US" sz="1400" dirty="0" smtClean="0"/>
                        <a:t>○</a:t>
                      </a:r>
                      <a:endParaRPr kumimoji="1" lang="en-US" altLang="ja-JP" sz="1400" dirty="0" smtClean="0"/>
                    </a:p>
                  </a:txBody>
                  <a:tcPr/>
                </a:tc>
              </a:tr>
              <a:tr h="332006">
                <a:tc>
                  <a:txBody>
                    <a:bodyPr/>
                    <a:lstStyle/>
                    <a:p>
                      <a:r>
                        <a:rPr kumimoji="1" lang="en-US" altLang="ja-JP" sz="1400" dirty="0" smtClean="0"/>
                        <a:t>SQL</a:t>
                      </a:r>
                      <a:r>
                        <a:rPr kumimoji="1" lang="ja-JP" altLang="en-US" sz="1400" dirty="0" smtClean="0"/>
                        <a:t>サポート</a:t>
                      </a:r>
                      <a:endParaRPr kumimoji="1" lang="en-US" altLang="ja-JP" sz="1400" baseline="0" dirty="0" smtClean="0"/>
                    </a:p>
                  </a:txBody>
                  <a:tcPr/>
                </a:tc>
                <a:tc>
                  <a:txBody>
                    <a:bodyPr/>
                    <a:lstStyle/>
                    <a:p>
                      <a:pPr algn="ctr"/>
                      <a:r>
                        <a:rPr kumimoji="1" lang="ja-JP" altLang="en-US" sz="1400" dirty="0" smtClean="0"/>
                        <a:t>◎</a:t>
                      </a:r>
                      <a:endParaRPr kumimoji="1" lang="ja-JP" altLang="en-US" sz="1400" dirty="0"/>
                    </a:p>
                  </a:txBody>
                  <a:tcPr/>
                </a:tc>
                <a:tc>
                  <a:txBody>
                    <a:bodyPr/>
                    <a:lstStyle/>
                    <a:p>
                      <a:pPr algn="ctr"/>
                      <a:r>
                        <a:rPr kumimoji="1" lang="en-US" altLang="ja-JP" sz="1400" dirty="0" smtClean="0"/>
                        <a:t>×</a:t>
                      </a:r>
                    </a:p>
                  </a:txBody>
                  <a:tcPr/>
                </a:tc>
                <a:tc>
                  <a:txBody>
                    <a:bodyPr/>
                    <a:lstStyle/>
                    <a:p>
                      <a:pPr algn="ctr"/>
                      <a:r>
                        <a:rPr kumimoji="1" lang="ja-JP" altLang="en-US" sz="1400" dirty="0" smtClean="0"/>
                        <a:t>○</a:t>
                      </a:r>
                      <a:endParaRPr kumimoji="1" lang="en-US" altLang="ja-JP" sz="1400" dirty="0" smtClean="0"/>
                    </a:p>
                  </a:txBody>
                  <a:tcPr/>
                </a:tc>
              </a:tr>
            </a:tbl>
          </a:graphicData>
        </a:graphic>
      </p:graphicFrame>
      <p:sp>
        <p:nvSpPr>
          <p:cNvPr id="4" name="正方形/長方形 3"/>
          <p:cNvSpPr/>
          <p:nvPr/>
        </p:nvSpPr>
        <p:spPr bwMode="auto">
          <a:xfrm>
            <a:off x="395536" y="2924944"/>
            <a:ext cx="2232248" cy="797441"/>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err="1" smtClean="0">
                <a:solidFill>
                  <a:schemeClr val="bg1"/>
                </a:solidFill>
                <a:latin typeface="+mn-lt"/>
                <a:ea typeface="+mn-ea"/>
              </a:rPr>
              <a:t>NewSQL</a:t>
            </a:r>
            <a:r>
              <a:rPr kumimoji="0" lang="en-US" altLang="ja-JP" sz="2000" dirty="0" smtClean="0">
                <a:solidFill>
                  <a:schemeClr val="bg1"/>
                </a:solidFill>
                <a:latin typeface="+mn-lt"/>
                <a:ea typeface="+mn-ea"/>
              </a:rPr>
              <a:t> DB</a:t>
            </a:r>
            <a:endParaRPr kumimoji="0" lang="ja-JP" altLang="en-US" sz="2000" dirty="0">
              <a:solidFill>
                <a:schemeClr val="bg1"/>
              </a:solidFill>
              <a:latin typeface="+mn-lt"/>
              <a:ea typeface="+mn-ea"/>
            </a:endParaRPr>
          </a:p>
        </p:txBody>
      </p:sp>
      <p:sp>
        <p:nvSpPr>
          <p:cNvPr id="5" name="正方形/長方形 4"/>
          <p:cNvSpPr/>
          <p:nvPr/>
        </p:nvSpPr>
        <p:spPr bwMode="auto">
          <a:xfrm>
            <a:off x="393705" y="3789040"/>
            <a:ext cx="2232248" cy="797441"/>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err="1" smtClean="0">
                <a:solidFill>
                  <a:schemeClr val="bg1"/>
                </a:solidFill>
                <a:latin typeface="+mn-lt"/>
                <a:ea typeface="+mn-ea"/>
              </a:rPr>
              <a:t>RDBMS+NoSQL</a:t>
            </a:r>
            <a:endParaRPr kumimoji="0" lang="ja-JP" altLang="en-US" sz="2000" dirty="0">
              <a:solidFill>
                <a:schemeClr val="bg1"/>
              </a:solidFill>
              <a:latin typeface="+mn-lt"/>
              <a:ea typeface="+mn-ea"/>
            </a:endParaRPr>
          </a:p>
        </p:txBody>
      </p:sp>
      <p:sp>
        <p:nvSpPr>
          <p:cNvPr id="6" name="正方形/長方形 5"/>
          <p:cNvSpPr/>
          <p:nvPr/>
        </p:nvSpPr>
        <p:spPr bwMode="auto">
          <a:xfrm>
            <a:off x="393705" y="4653136"/>
            <a:ext cx="2232248" cy="797441"/>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err="1" smtClean="0">
                <a:solidFill>
                  <a:schemeClr val="bg1"/>
                </a:solidFill>
                <a:latin typeface="+mn-lt"/>
                <a:ea typeface="+mn-ea"/>
              </a:rPr>
              <a:t>NewSQL</a:t>
            </a:r>
            <a:r>
              <a:rPr kumimoji="0" lang="en-US" altLang="ja-JP" sz="2000" dirty="0" smtClean="0">
                <a:solidFill>
                  <a:schemeClr val="bg1"/>
                </a:solidFill>
                <a:latin typeface="+mn-lt"/>
                <a:ea typeface="+mn-ea"/>
              </a:rPr>
              <a:t>-as-a-Service</a:t>
            </a:r>
            <a:endParaRPr kumimoji="0" lang="ja-JP" altLang="en-US" sz="2000" dirty="0">
              <a:solidFill>
                <a:schemeClr val="bg1"/>
              </a:solidFill>
              <a:latin typeface="+mn-lt"/>
              <a:ea typeface="+mn-ea"/>
            </a:endParaRPr>
          </a:p>
        </p:txBody>
      </p:sp>
      <p:sp>
        <p:nvSpPr>
          <p:cNvPr id="7" name="正方形/長方形 6"/>
          <p:cNvSpPr/>
          <p:nvPr/>
        </p:nvSpPr>
        <p:spPr bwMode="auto">
          <a:xfrm>
            <a:off x="2780184" y="2924944"/>
            <a:ext cx="5968280" cy="797441"/>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err="1">
                <a:solidFill>
                  <a:schemeClr val="bg1"/>
                </a:solidFill>
                <a:latin typeface="+mn-lt"/>
                <a:ea typeface="+mn-ea"/>
              </a:rPr>
              <a:t>VoltDB</a:t>
            </a:r>
            <a:r>
              <a:rPr kumimoji="0" lang="ja-JP" altLang="en-US" sz="2000" dirty="0" err="1" smtClean="0">
                <a:solidFill>
                  <a:schemeClr val="bg1"/>
                </a:solidFill>
                <a:latin typeface="+mn-lt"/>
                <a:ea typeface="+mn-ea"/>
              </a:rPr>
              <a:t>、</a:t>
            </a:r>
            <a:r>
              <a:rPr kumimoji="0" lang="en-US" altLang="ja-JP" sz="2000" dirty="0" err="1" smtClean="0">
                <a:solidFill>
                  <a:schemeClr val="bg1"/>
                </a:solidFill>
                <a:latin typeface="+mn-lt"/>
                <a:ea typeface="+mn-ea"/>
              </a:rPr>
              <a:t>ScaleDB</a:t>
            </a:r>
            <a:r>
              <a:rPr kumimoji="0" lang="ja-JP" altLang="en-US" sz="2000" dirty="0" err="1">
                <a:solidFill>
                  <a:schemeClr val="bg1"/>
                </a:solidFill>
                <a:latin typeface="+mn-lt"/>
                <a:ea typeface="+mn-ea"/>
              </a:rPr>
              <a:t>、</a:t>
            </a:r>
            <a:r>
              <a:rPr kumimoji="0" lang="en-US" altLang="ja-JP" sz="2000" dirty="0" err="1">
                <a:solidFill>
                  <a:schemeClr val="bg1"/>
                </a:solidFill>
                <a:latin typeface="+mn-lt"/>
                <a:ea typeface="+mn-ea"/>
              </a:rPr>
              <a:t>Akiban</a:t>
            </a:r>
            <a:r>
              <a:rPr kumimoji="0" lang="ja-JP" altLang="en-US" sz="2000" dirty="0" err="1" smtClean="0">
                <a:solidFill>
                  <a:schemeClr val="bg1"/>
                </a:solidFill>
                <a:latin typeface="+mn-lt"/>
                <a:ea typeface="+mn-ea"/>
              </a:rPr>
              <a:t>、</a:t>
            </a:r>
            <a:r>
              <a:rPr kumimoji="0" lang="en-US" altLang="ja-JP" sz="2000" dirty="0" err="1" smtClean="0">
                <a:solidFill>
                  <a:schemeClr val="bg1"/>
                </a:solidFill>
                <a:latin typeface="+mn-lt"/>
                <a:ea typeface="+mn-ea"/>
              </a:rPr>
              <a:t>Translattice</a:t>
            </a:r>
            <a:r>
              <a:rPr kumimoji="0" lang="ja-JP" altLang="en-US" sz="2000" dirty="0" err="1">
                <a:solidFill>
                  <a:schemeClr val="bg1"/>
                </a:solidFill>
                <a:latin typeface="+mn-lt"/>
                <a:ea typeface="+mn-ea"/>
              </a:rPr>
              <a:t>、</a:t>
            </a:r>
            <a:r>
              <a:rPr kumimoji="0" lang="en-US" altLang="ja-JP" sz="2000" dirty="0" err="1" smtClean="0">
                <a:solidFill>
                  <a:schemeClr val="bg1"/>
                </a:solidFill>
                <a:latin typeface="+mn-lt"/>
                <a:ea typeface="+mn-ea"/>
              </a:rPr>
              <a:t>NuoDB</a:t>
            </a:r>
            <a:r>
              <a:rPr kumimoji="0" lang="ja-JP" altLang="en-US" sz="2000" dirty="0" err="1" smtClean="0">
                <a:solidFill>
                  <a:schemeClr val="bg1"/>
                </a:solidFill>
                <a:latin typeface="+mn-lt"/>
                <a:ea typeface="+mn-ea"/>
              </a:rPr>
              <a:t>、</a:t>
            </a:r>
            <a:r>
              <a:rPr kumimoji="0" lang="en-US" altLang="ja-JP" sz="2000" dirty="0" err="1">
                <a:solidFill>
                  <a:schemeClr val="bg1"/>
                </a:solidFill>
                <a:latin typeface="+mn-lt"/>
                <a:ea typeface="+mn-ea"/>
              </a:rPr>
              <a:t>InfoFrame</a:t>
            </a:r>
            <a:r>
              <a:rPr kumimoji="0" lang="en-US" altLang="ja-JP" sz="2000" dirty="0">
                <a:solidFill>
                  <a:schemeClr val="bg1"/>
                </a:solidFill>
                <a:latin typeface="+mn-lt"/>
                <a:ea typeface="+mn-ea"/>
              </a:rPr>
              <a:t> Relational Store</a:t>
            </a:r>
            <a:endParaRPr kumimoji="0" lang="ja-JP" altLang="en-US" sz="2000" dirty="0">
              <a:solidFill>
                <a:schemeClr val="bg1"/>
              </a:solidFill>
              <a:latin typeface="+mn-lt"/>
              <a:ea typeface="+mn-ea"/>
            </a:endParaRPr>
          </a:p>
        </p:txBody>
      </p:sp>
      <p:sp>
        <p:nvSpPr>
          <p:cNvPr id="8" name="正方形/長方形 7"/>
          <p:cNvSpPr/>
          <p:nvPr/>
        </p:nvSpPr>
        <p:spPr bwMode="auto">
          <a:xfrm>
            <a:off x="2778353" y="3789040"/>
            <a:ext cx="5968280" cy="797441"/>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smtClean="0">
                <a:solidFill>
                  <a:schemeClr val="bg1"/>
                </a:solidFill>
                <a:latin typeface="+mn-lt"/>
                <a:ea typeface="+mn-ea"/>
              </a:rPr>
              <a:t>MySQL </a:t>
            </a:r>
            <a:r>
              <a:rPr kumimoji="0" lang="en-US" altLang="ja-JP" sz="2000" dirty="0">
                <a:solidFill>
                  <a:schemeClr val="bg1"/>
                </a:solidFill>
                <a:latin typeface="+mn-lt"/>
                <a:ea typeface="+mn-ea"/>
              </a:rPr>
              <a:t>Cluster with NDB</a:t>
            </a:r>
            <a:r>
              <a:rPr kumimoji="0" lang="ja-JP" altLang="en-US" sz="2000" dirty="0" err="1" smtClean="0">
                <a:solidFill>
                  <a:schemeClr val="bg1"/>
                </a:solidFill>
                <a:latin typeface="+mn-lt"/>
                <a:ea typeface="+mn-ea"/>
              </a:rPr>
              <a:t>、</a:t>
            </a:r>
            <a:r>
              <a:rPr kumimoji="0" lang="en-US" altLang="ja-JP" sz="2000" dirty="0" smtClean="0">
                <a:solidFill>
                  <a:schemeClr val="bg1"/>
                </a:solidFill>
                <a:latin typeface="+mn-lt"/>
                <a:ea typeface="+mn-ea"/>
              </a:rPr>
              <a:t>MySQL </a:t>
            </a:r>
            <a:r>
              <a:rPr kumimoji="0" lang="en-US" altLang="ja-JP" sz="2000" dirty="0">
                <a:solidFill>
                  <a:schemeClr val="bg1"/>
                </a:solidFill>
                <a:latin typeface="+mn-lt"/>
                <a:ea typeface="+mn-ea"/>
              </a:rPr>
              <a:t>with </a:t>
            </a:r>
            <a:r>
              <a:rPr kumimoji="0" lang="en-US" altLang="ja-JP" sz="2000" dirty="0" err="1">
                <a:solidFill>
                  <a:schemeClr val="bg1"/>
                </a:solidFill>
                <a:latin typeface="+mn-lt"/>
                <a:ea typeface="+mn-ea"/>
              </a:rPr>
              <a:t>HandlerSocket</a:t>
            </a:r>
            <a:endParaRPr kumimoji="0" lang="ja-JP" altLang="en-US" sz="2000" dirty="0">
              <a:solidFill>
                <a:schemeClr val="bg1"/>
              </a:solidFill>
              <a:latin typeface="+mn-lt"/>
              <a:ea typeface="+mn-ea"/>
            </a:endParaRPr>
          </a:p>
        </p:txBody>
      </p:sp>
      <p:sp>
        <p:nvSpPr>
          <p:cNvPr id="9" name="正方形/長方形 8"/>
          <p:cNvSpPr/>
          <p:nvPr/>
        </p:nvSpPr>
        <p:spPr bwMode="auto">
          <a:xfrm>
            <a:off x="2778353" y="4653136"/>
            <a:ext cx="5968280" cy="797441"/>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a:solidFill>
                  <a:schemeClr val="bg1"/>
                </a:solidFill>
                <a:latin typeface="+mn-lt"/>
                <a:ea typeface="+mn-ea"/>
              </a:rPr>
              <a:t>Amazon Relational Database Service</a:t>
            </a:r>
            <a:r>
              <a:rPr kumimoji="0" lang="ja-JP" altLang="en-US" sz="2000" dirty="0" err="1">
                <a:solidFill>
                  <a:schemeClr val="bg1"/>
                </a:solidFill>
                <a:latin typeface="+mn-lt"/>
                <a:ea typeface="+mn-ea"/>
              </a:rPr>
              <a:t>、</a:t>
            </a:r>
            <a:r>
              <a:rPr kumimoji="0" lang="en-US" altLang="ja-JP" sz="2000" dirty="0">
                <a:solidFill>
                  <a:schemeClr val="bg1"/>
                </a:solidFill>
                <a:latin typeface="+mn-lt"/>
                <a:ea typeface="+mn-ea"/>
              </a:rPr>
              <a:t>SQL Azure</a:t>
            </a:r>
            <a:r>
              <a:rPr kumimoji="0" lang="ja-JP" altLang="en-US" sz="2000" dirty="0" err="1" smtClean="0">
                <a:solidFill>
                  <a:schemeClr val="bg1"/>
                </a:solidFill>
                <a:latin typeface="+mn-lt"/>
                <a:ea typeface="+mn-ea"/>
              </a:rPr>
              <a:t>、</a:t>
            </a:r>
            <a:r>
              <a:rPr kumimoji="0" lang="en-US" altLang="ja-JP" sz="2000" dirty="0" smtClean="0">
                <a:solidFill>
                  <a:schemeClr val="bg1"/>
                </a:solidFill>
                <a:latin typeface="+mn-lt"/>
                <a:ea typeface="+mn-ea"/>
              </a:rPr>
              <a:t>Database.com</a:t>
            </a:r>
            <a:endParaRPr kumimoji="0" lang="ja-JP" altLang="en-US" sz="2000" dirty="0">
              <a:solidFill>
                <a:schemeClr val="bg1"/>
              </a:solidFill>
              <a:latin typeface="+mn-lt"/>
              <a:ea typeface="+mn-ea"/>
            </a:endParaRPr>
          </a:p>
        </p:txBody>
      </p:sp>
      <p:sp>
        <p:nvSpPr>
          <p:cNvPr id="10" name="正方形/長方形 9"/>
          <p:cNvSpPr/>
          <p:nvPr/>
        </p:nvSpPr>
        <p:spPr bwMode="auto">
          <a:xfrm>
            <a:off x="393705" y="5543531"/>
            <a:ext cx="8352928" cy="693782"/>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000" dirty="0" smtClean="0">
                <a:solidFill>
                  <a:schemeClr val="bg1"/>
                </a:solidFill>
                <a:latin typeface="+mn-lt"/>
                <a:ea typeface="+mn-ea"/>
              </a:rPr>
              <a:t>RDBMS</a:t>
            </a:r>
            <a:r>
              <a:rPr kumimoji="0" lang="ja-JP" altLang="en-US" sz="2000" dirty="0" smtClean="0">
                <a:solidFill>
                  <a:schemeClr val="bg1"/>
                </a:solidFill>
                <a:latin typeface="+mn-lt"/>
                <a:ea typeface="+mn-ea"/>
              </a:rPr>
              <a:t>と</a:t>
            </a:r>
            <a:r>
              <a:rPr kumimoji="0" lang="en-US" altLang="ja-JP" sz="2000" dirty="0" err="1" smtClean="0">
                <a:solidFill>
                  <a:schemeClr val="bg1"/>
                </a:solidFill>
                <a:latin typeface="+mn-lt"/>
                <a:ea typeface="+mn-ea"/>
              </a:rPr>
              <a:t>NewSQL</a:t>
            </a:r>
            <a:r>
              <a:rPr kumimoji="0" lang="ja-JP" altLang="en-US" sz="2000" dirty="0" smtClean="0">
                <a:solidFill>
                  <a:schemeClr val="bg1"/>
                </a:solidFill>
                <a:latin typeface="+mn-lt"/>
                <a:ea typeface="+mn-ea"/>
              </a:rPr>
              <a:t>の違いは徐々に無くなりつつある</a:t>
            </a:r>
            <a:endParaRPr kumimoji="0" lang="ja-JP" altLang="en-US" sz="2000" dirty="0">
              <a:solidFill>
                <a:schemeClr val="bg1"/>
              </a:solidFill>
              <a:latin typeface="+mn-lt"/>
              <a:ea typeface="+mn-ea"/>
            </a:endParaRPr>
          </a:p>
        </p:txBody>
      </p:sp>
    </p:spTree>
    <p:extLst>
      <p:ext uri="{BB962C8B-B14F-4D97-AF65-F5344CB8AC3E}">
        <p14:creationId xmlns:p14="http://schemas.microsoft.com/office/powerpoint/2010/main" val="20928147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大規模分散処理</a:t>
            </a:r>
            <a:r>
              <a:rPr kumimoji="1" lang="en-US" altLang="ja-JP" dirty="0" smtClean="0"/>
              <a:t/>
            </a:r>
            <a:br>
              <a:rPr kumimoji="1" lang="en-US" altLang="ja-JP" dirty="0" smtClean="0"/>
            </a:br>
            <a:r>
              <a:rPr lang="en-US" altLang="ja-JP" dirty="0" err="1" smtClean="0"/>
              <a:t>MapReduce</a:t>
            </a:r>
            <a:r>
              <a:rPr lang="ja-JP" altLang="en-US" dirty="0" smtClean="0"/>
              <a:t>と</a:t>
            </a:r>
            <a:r>
              <a:rPr lang="en-US" altLang="ja-JP" dirty="0" smtClean="0"/>
              <a:t>Hadoop</a:t>
            </a:r>
            <a:endParaRPr kumimoji="1" lang="ja-JP" altLang="en-US" dirty="0"/>
          </a:p>
        </p:txBody>
      </p:sp>
    </p:spTree>
    <p:extLst>
      <p:ext uri="{BB962C8B-B14F-4D97-AF65-F5344CB8AC3E}">
        <p14:creationId xmlns:p14="http://schemas.microsoft.com/office/powerpoint/2010/main" val="294618993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bwMode="auto">
          <a:xfrm>
            <a:off x="5508104" y="1052736"/>
            <a:ext cx="2304256" cy="5400600"/>
          </a:xfrm>
          <a:prstGeom prst="rect">
            <a:avLst/>
          </a:prstGeom>
          <a:solidFill>
            <a:schemeClr val="accent3">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2" name="タイトル 1"/>
          <p:cNvSpPr>
            <a:spLocks noGrp="1"/>
          </p:cNvSpPr>
          <p:nvPr>
            <p:ph type="title"/>
          </p:nvPr>
        </p:nvSpPr>
        <p:spPr/>
        <p:txBody>
          <a:bodyPr/>
          <a:lstStyle/>
          <a:p>
            <a:r>
              <a:rPr lang="ja-JP" altLang="en-US" dirty="0"/>
              <a:t>デジタルデータベース</a:t>
            </a:r>
            <a:r>
              <a:rPr lang="ja-JP" altLang="en-US" dirty="0" smtClean="0"/>
              <a:t>の</a:t>
            </a:r>
            <a:r>
              <a:rPr lang="ja-JP" altLang="en-US" dirty="0"/>
              <a:t>データ構造</a:t>
            </a:r>
            <a:endParaRPr kumimoji="1" lang="ja-JP" altLang="en-US" dirty="0"/>
          </a:p>
        </p:txBody>
      </p:sp>
      <p:sp>
        <p:nvSpPr>
          <p:cNvPr id="26" name="テキスト ボックス 146"/>
          <p:cNvSpPr txBox="1">
            <a:spLocks noChangeArrowheads="1"/>
          </p:cNvSpPr>
          <p:nvPr/>
        </p:nvSpPr>
        <p:spPr bwMode="auto">
          <a:xfrm>
            <a:off x="928182" y="1124804"/>
            <a:ext cx="187743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pPr algn="ctr"/>
            <a:r>
              <a:rPr lang="ja-JP" altLang="en-US" sz="2000" dirty="0">
                <a:solidFill>
                  <a:schemeClr val="accent4"/>
                </a:solidFill>
                <a:latin typeface="HGP創英角ｺﾞｼｯｸUB" charset="0"/>
                <a:ea typeface="HGP創英角ｺﾞｼｯｸUB" charset="0"/>
                <a:cs typeface="HGP創英角ｺﾞｼｯｸUB" charset="0"/>
              </a:rPr>
              <a:t>ツリー</a:t>
            </a:r>
            <a:r>
              <a:rPr lang="ja-JP" altLang="en-US" sz="2000" dirty="0" smtClean="0">
                <a:solidFill>
                  <a:schemeClr val="accent4"/>
                </a:solidFill>
                <a:latin typeface="HGP創英角ｺﾞｼｯｸUB" charset="0"/>
                <a:ea typeface="HGP創英角ｺﾞｼｯｸUB" charset="0"/>
                <a:cs typeface="HGP創英角ｺﾞｼｯｸUB" charset="0"/>
              </a:rPr>
              <a:t>構造</a:t>
            </a:r>
            <a:endParaRPr lang="en-US" altLang="ja-JP" sz="2000" dirty="0" smtClean="0">
              <a:solidFill>
                <a:schemeClr val="accent4"/>
              </a:solidFill>
              <a:latin typeface="HGP創英角ｺﾞｼｯｸUB" charset="0"/>
              <a:ea typeface="HGP創英角ｺﾞｼｯｸUB" charset="0"/>
              <a:cs typeface="HGP創英角ｺﾞｼｯｸUB" charset="0"/>
            </a:endParaRPr>
          </a:p>
          <a:p>
            <a:pPr algn="ctr"/>
            <a:r>
              <a:rPr lang="en-US" altLang="ja-JP" sz="2000" dirty="0" smtClean="0">
                <a:solidFill>
                  <a:schemeClr val="accent4"/>
                </a:solidFill>
                <a:latin typeface="HGP創英角ｺﾞｼｯｸUB" charset="0"/>
                <a:ea typeface="HGP創英角ｺﾞｼｯｸUB" charset="0"/>
                <a:cs typeface="HGP創英角ｺﾞｼｯｸUB" charset="0"/>
              </a:rPr>
              <a:t>(1960</a:t>
            </a:r>
            <a:r>
              <a:rPr lang="ja-JP" altLang="en-US" sz="2000" dirty="0" smtClean="0">
                <a:solidFill>
                  <a:schemeClr val="accent4"/>
                </a:solidFill>
                <a:latin typeface="HGP創英角ｺﾞｼｯｸUB" charset="0"/>
                <a:ea typeface="HGP創英角ｺﾞｼｯｸUB" charset="0"/>
                <a:cs typeface="HGP創英角ｺﾞｼｯｸUB" charset="0"/>
              </a:rPr>
              <a:t>年代～</a:t>
            </a:r>
            <a:r>
              <a:rPr lang="en-US" altLang="ja-JP" sz="2000" dirty="0" smtClean="0">
                <a:solidFill>
                  <a:schemeClr val="accent4"/>
                </a:solidFill>
                <a:latin typeface="HGP創英角ｺﾞｼｯｸUB" charset="0"/>
                <a:ea typeface="HGP創英角ｺﾞｼｯｸUB" charset="0"/>
                <a:cs typeface="HGP創英角ｺﾞｼｯｸUB" charset="0"/>
              </a:rPr>
              <a:t>)</a:t>
            </a:r>
            <a:endParaRPr lang="ja-JP" altLang="en-US" sz="2000" dirty="0">
              <a:solidFill>
                <a:schemeClr val="accent4"/>
              </a:solidFill>
              <a:latin typeface="HGP創英角ｺﾞｼｯｸUB" charset="0"/>
              <a:ea typeface="HGP創英角ｺﾞｼｯｸUB" charset="0"/>
              <a:cs typeface="HGP創英角ｺﾞｼｯｸUB" charset="0"/>
            </a:endParaRPr>
          </a:p>
        </p:txBody>
      </p:sp>
      <p:sp>
        <p:nvSpPr>
          <p:cNvPr id="44" name="テキスト ボックス 146"/>
          <p:cNvSpPr txBox="1">
            <a:spLocks noChangeArrowheads="1"/>
          </p:cNvSpPr>
          <p:nvPr/>
        </p:nvSpPr>
        <p:spPr bwMode="auto">
          <a:xfrm>
            <a:off x="3203848" y="1124804"/>
            <a:ext cx="191751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pPr algn="ctr"/>
            <a:r>
              <a:rPr lang="ja-JP" altLang="en-US" sz="2000" dirty="0">
                <a:solidFill>
                  <a:schemeClr val="accent4"/>
                </a:solidFill>
                <a:latin typeface="HGP創英角ｺﾞｼｯｸUB" charset="0"/>
                <a:ea typeface="HGP創英角ｺﾞｼｯｸUB" charset="0"/>
                <a:cs typeface="HGP創英角ｺﾞｼｯｸUB" charset="0"/>
              </a:rPr>
              <a:t>ネットワーク</a:t>
            </a:r>
            <a:r>
              <a:rPr lang="ja-JP" altLang="en-US" sz="2000" dirty="0" smtClean="0">
                <a:solidFill>
                  <a:schemeClr val="accent4"/>
                </a:solidFill>
                <a:latin typeface="HGP創英角ｺﾞｼｯｸUB" charset="0"/>
                <a:ea typeface="HGP創英角ｺﾞｼｯｸUB" charset="0"/>
                <a:cs typeface="HGP創英角ｺﾞｼｯｸUB" charset="0"/>
              </a:rPr>
              <a:t>構造</a:t>
            </a:r>
            <a:endParaRPr lang="en-US" altLang="ja-JP" sz="2000" dirty="0" smtClean="0">
              <a:solidFill>
                <a:schemeClr val="accent4"/>
              </a:solidFill>
              <a:latin typeface="HGP創英角ｺﾞｼｯｸUB" charset="0"/>
              <a:ea typeface="HGP創英角ｺﾞｼｯｸUB" charset="0"/>
              <a:cs typeface="HGP創英角ｺﾞｼｯｸUB" charset="0"/>
            </a:endParaRPr>
          </a:p>
          <a:p>
            <a:pPr algn="ctr"/>
            <a:r>
              <a:rPr lang="en-US" altLang="ja-JP" sz="2000" dirty="0" smtClean="0">
                <a:solidFill>
                  <a:schemeClr val="accent4"/>
                </a:solidFill>
                <a:latin typeface="HGP創英角ｺﾞｼｯｸUB" charset="0"/>
                <a:ea typeface="HGP創英角ｺﾞｼｯｸUB" charset="0"/>
                <a:cs typeface="HGP創英角ｺﾞｼｯｸUB" charset="0"/>
              </a:rPr>
              <a:t>(1960</a:t>
            </a:r>
            <a:r>
              <a:rPr lang="ja-JP" altLang="en-US" sz="2000" dirty="0" smtClean="0">
                <a:solidFill>
                  <a:schemeClr val="accent4"/>
                </a:solidFill>
                <a:latin typeface="HGP創英角ｺﾞｼｯｸUB" charset="0"/>
                <a:ea typeface="HGP創英角ｺﾞｼｯｸUB" charset="0"/>
                <a:cs typeface="HGP創英角ｺﾞｼｯｸUB" charset="0"/>
              </a:rPr>
              <a:t>年代～</a:t>
            </a:r>
            <a:r>
              <a:rPr lang="en-US" altLang="ja-JP" sz="2000" dirty="0" smtClean="0">
                <a:solidFill>
                  <a:schemeClr val="accent4"/>
                </a:solidFill>
                <a:latin typeface="HGP創英角ｺﾞｼｯｸUB" charset="0"/>
                <a:ea typeface="HGP創英角ｺﾞｼｯｸUB" charset="0"/>
                <a:cs typeface="HGP創英角ｺﾞｼｯｸUB" charset="0"/>
              </a:rPr>
              <a:t>)</a:t>
            </a:r>
            <a:endParaRPr lang="ja-JP" altLang="en-US" sz="2000" dirty="0">
              <a:solidFill>
                <a:schemeClr val="accent4"/>
              </a:solidFill>
              <a:latin typeface="HGP創英角ｺﾞｼｯｸUB" charset="0"/>
              <a:ea typeface="HGP創英角ｺﾞｼｯｸUB" charset="0"/>
              <a:cs typeface="HGP創英角ｺﾞｼｯｸUB" charset="0"/>
            </a:endParaRPr>
          </a:p>
        </p:txBody>
      </p:sp>
      <p:grpSp>
        <p:nvGrpSpPr>
          <p:cNvPr id="83" name="グループ化 82"/>
          <p:cNvGrpSpPr/>
          <p:nvPr/>
        </p:nvGrpSpPr>
        <p:grpSpPr>
          <a:xfrm>
            <a:off x="990600" y="2005502"/>
            <a:ext cx="1752600" cy="1230255"/>
            <a:chOff x="990600" y="2100097"/>
            <a:chExt cx="1752600" cy="1230255"/>
          </a:xfrm>
        </p:grpSpPr>
        <p:cxnSp>
          <p:nvCxnSpPr>
            <p:cNvPr id="61" name="直線コネクタ 60"/>
            <p:cNvCxnSpPr/>
            <p:nvPr/>
          </p:nvCxnSpPr>
          <p:spPr bwMode="auto">
            <a:xfrm>
              <a:off x="1866899" y="2252497"/>
              <a:ext cx="5664" cy="72970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62" name="直線コネクタ 61"/>
            <p:cNvCxnSpPr/>
            <p:nvPr/>
          </p:nvCxnSpPr>
          <p:spPr bwMode="auto">
            <a:xfrm>
              <a:off x="1264508" y="2457275"/>
              <a:ext cx="0" cy="526606"/>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64" name="直線コネクタ 63"/>
            <p:cNvCxnSpPr/>
            <p:nvPr/>
          </p:nvCxnSpPr>
          <p:spPr bwMode="auto">
            <a:xfrm>
              <a:off x="2490916" y="2457275"/>
              <a:ext cx="0" cy="526606"/>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65" name="直線コネクタ 64"/>
            <p:cNvCxnSpPr/>
            <p:nvPr/>
          </p:nvCxnSpPr>
          <p:spPr bwMode="auto">
            <a:xfrm>
              <a:off x="1106959" y="2983881"/>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66" name="直線コネクタ 65"/>
            <p:cNvCxnSpPr/>
            <p:nvPr/>
          </p:nvCxnSpPr>
          <p:spPr bwMode="auto">
            <a:xfrm>
              <a:off x="1409700" y="2983880"/>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67" name="直線コネクタ 66"/>
            <p:cNvCxnSpPr/>
            <p:nvPr/>
          </p:nvCxnSpPr>
          <p:spPr bwMode="auto">
            <a:xfrm>
              <a:off x="1714500" y="2983881"/>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68" name="直線コネクタ 67"/>
            <p:cNvCxnSpPr/>
            <p:nvPr/>
          </p:nvCxnSpPr>
          <p:spPr bwMode="auto">
            <a:xfrm>
              <a:off x="2019300" y="2983881"/>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69" name="直線コネクタ 68"/>
            <p:cNvCxnSpPr/>
            <p:nvPr/>
          </p:nvCxnSpPr>
          <p:spPr bwMode="auto">
            <a:xfrm>
              <a:off x="2324100" y="2990024"/>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70" name="直線コネクタ 69"/>
            <p:cNvCxnSpPr/>
            <p:nvPr/>
          </p:nvCxnSpPr>
          <p:spPr bwMode="auto">
            <a:xfrm>
              <a:off x="2628900" y="2983879"/>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73" name="直線コネクタ 72"/>
            <p:cNvCxnSpPr/>
            <p:nvPr/>
          </p:nvCxnSpPr>
          <p:spPr bwMode="auto">
            <a:xfrm>
              <a:off x="1264508" y="2457275"/>
              <a:ext cx="1226408" cy="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76" name="直線コネクタ 75"/>
            <p:cNvCxnSpPr/>
            <p:nvPr/>
          </p:nvCxnSpPr>
          <p:spPr bwMode="auto">
            <a:xfrm>
              <a:off x="1111079" y="2982197"/>
              <a:ext cx="293473" cy="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78" name="直線コネクタ 77"/>
            <p:cNvCxnSpPr/>
            <p:nvPr/>
          </p:nvCxnSpPr>
          <p:spPr bwMode="auto">
            <a:xfrm>
              <a:off x="1725827" y="2983038"/>
              <a:ext cx="293473" cy="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79" name="直線コネクタ 78"/>
            <p:cNvCxnSpPr/>
            <p:nvPr/>
          </p:nvCxnSpPr>
          <p:spPr bwMode="auto">
            <a:xfrm>
              <a:off x="2324100" y="2985692"/>
              <a:ext cx="293473" cy="0"/>
            </a:xfrm>
            <a:prstGeom prst="line">
              <a:avLst/>
            </a:prstGeom>
            <a:solidFill>
              <a:schemeClr val="bg1"/>
            </a:solidFill>
            <a:ln w="38100" cap="rnd" cmpd="sng" algn="ctr">
              <a:solidFill>
                <a:srgbClr val="4168A7"/>
              </a:solidFill>
              <a:prstDash val="solid"/>
              <a:round/>
              <a:headEnd type="none" w="med" len="med"/>
              <a:tailEnd type="none" w="med" len="med"/>
            </a:ln>
            <a:effectLst/>
          </p:spPr>
        </p:cxnSp>
        <p:sp>
          <p:nvSpPr>
            <p:cNvPr id="7" name="正方形/長方形 6"/>
            <p:cNvSpPr/>
            <p:nvPr/>
          </p:nvSpPr>
          <p:spPr bwMode="auto">
            <a:xfrm>
              <a:off x="1752599" y="2100097"/>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8" name="正方形/長方形 7"/>
            <p:cNvSpPr/>
            <p:nvPr/>
          </p:nvSpPr>
          <p:spPr bwMode="auto">
            <a:xfrm>
              <a:off x="1138881" y="2651346"/>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9" name="正方形/長方形 8"/>
            <p:cNvSpPr/>
            <p:nvPr/>
          </p:nvSpPr>
          <p:spPr bwMode="auto">
            <a:xfrm>
              <a:off x="2376616" y="2651346"/>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 name="正方形/長方形 9"/>
            <p:cNvSpPr/>
            <p:nvPr/>
          </p:nvSpPr>
          <p:spPr bwMode="auto">
            <a:xfrm>
              <a:off x="1752600" y="2640638"/>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1" name="正方形/長方形 10"/>
            <p:cNvSpPr/>
            <p:nvPr/>
          </p:nvSpPr>
          <p:spPr bwMode="auto">
            <a:xfrm>
              <a:off x="990600"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2" name="正方形/長方形 11"/>
            <p:cNvSpPr/>
            <p:nvPr/>
          </p:nvSpPr>
          <p:spPr bwMode="auto">
            <a:xfrm>
              <a:off x="1600200"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3" name="正方形/長方形 12"/>
            <p:cNvSpPr/>
            <p:nvPr/>
          </p:nvSpPr>
          <p:spPr bwMode="auto">
            <a:xfrm>
              <a:off x="1295400"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4" name="正方形/長方形 13"/>
            <p:cNvSpPr/>
            <p:nvPr/>
          </p:nvSpPr>
          <p:spPr bwMode="auto">
            <a:xfrm>
              <a:off x="1905000"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5" name="正方形/長方形 14"/>
            <p:cNvSpPr/>
            <p:nvPr/>
          </p:nvSpPr>
          <p:spPr bwMode="auto">
            <a:xfrm>
              <a:off x="2209800"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6" name="正方形/長方形 15"/>
            <p:cNvSpPr/>
            <p:nvPr/>
          </p:nvSpPr>
          <p:spPr bwMode="auto">
            <a:xfrm>
              <a:off x="2514600"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grpSp>
      <p:grpSp>
        <p:nvGrpSpPr>
          <p:cNvPr id="123" name="グループ化 122"/>
          <p:cNvGrpSpPr/>
          <p:nvPr/>
        </p:nvGrpSpPr>
        <p:grpSpPr>
          <a:xfrm>
            <a:off x="3286305" y="2005502"/>
            <a:ext cx="1752600" cy="1230255"/>
            <a:chOff x="3695699" y="2100097"/>
            <a:chExt cx="1752600" cy="1230255"/>
          </a:xfrm>
        </p:grpSpPr>
        <p:cxnSp>
          <p:nvCxnSpPr>
            <p:cNvPr id="85" name="直線コネクタ 84"/>
            <p:cNvCxnSpPr/>
            <p:nvPr/>
          </p:nvCxnSpPr>
          <p:spPr bwMode="auto">
            <a:xfrm>
              <a:off x="4571998" y="2252497"/>
              <a:ext cx="5664" cy="72970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86" name="直線コネクタ 85"/>
            <p:cNvCxnSpPr/>
            <p:nvPr/>
          </p:nvCxnSpPr>
          <p:spPr bwMode="auto">
            <a:xfrm>
              <a:off x="3969607" y="2139039"/>
              <a:ext cx="184" cy="581539"/>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87" name="直線コネクタ 86"/>
            <p:cNvCxnSpPr/>
            <p:nvPr/>
          </p:nvCxnSpPr>
          <p:spPr bwMode="auto">
            <a:xfrm>
              <a:off x="5196015" y="2457275"/>
              <a:ext cx="0" cy="526606"/>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88" name="直線コネクタ 87"/>
            <p:cNvCxnSpPr/>
            <p:nvPr/>
          </p:nvCxnSpPr>
          <p:spPr bwMode="auto">
            <a:xfrm flipH="1">
              <a:off x="3812058" y="2803746"/>
              <a:ext cx="157549" cy="374206"/>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89" name="直線コネクタ 88"/>
            <p:cNvCxnSpPr/>
            <p:nvPr/>
          </p:nvCxnSpPr>
          <p:spPr bwMode="auto">
            <a:xfrm>
              <a:off x="3969607" y="2803746"/>
              <a:ext cx="145192" cy="374205"/>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90" name="直線コネクタ 89"/>
            <p:cNvCxnSpPr/>
            <p:nvPr/>
          </p:nvCxnSpPr>
          <p:spPr bwMode="auto">
            <a:xfrm>
              <a:off x="4419599" y="2983881"/>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91" name="直線コネクタ 90"/>
            <p:cNvCxnSpPr/>
            <p:nvPr/>
          </p:nvCxnSpPr>
          <p:spPr bwMode="auto">
            <a:xfrm>
              <a:off x="4724399" y="2983881"/>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92" name="直線コネクタ 91"/>
            <p:cNvCxnSpPr/>
            <p:nvPr/>
          </p:nvCxnSpPr>
          <p:spPr bwMode="auto">
            <a:xfrm>
              <a:off x="5029199" y="2990024"/>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93" name="直線コネクタ 92"/>
            <p:cNvCxnSpPr/>
            <p:nvPr/>
          </p:nvCxnSpPr>
          <p:spPr bwMode="auto">
            <a:xfrm>
              <a:off x="5333999" y="2983879"/>
              <a:ext cx="0" cy="19407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94" name="直線コネクタ 93"/>
            <p:cNvCxnSpPr/>
            <p:nvPr/>
          </p:nvCxnSpPr>
          <p:spPr bwMode="auto">
            <a:xfrm>
              <a:off x="4572000" y="2457275"/>
              <a:ext cx="624015" cy="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96" name="直線コネクタ 95"/>
            <p:cNvCxnSpPr/>
            <p:nvPr/>
          </p:nvCxnSpPr>
          <p:spPr bwMode="auto">
            <a:xfrm>
              <a:off x="4430926" y="2983038"/>
              <a:ext cx="293473" cy="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97" name="直線コネクタ 96"/>
            <p:cNvCxnSpPr/>
            <p:nvPr/>
          </p:nvCxnSpPr>
          <p:spPr bwMode="auto">
            <a:xfrm>
              <a:off x="5029199" y="2985692"/>
              <a:ext cx="293473" cy="0"/>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111" name="直線コネクタ 110"/>
            <p:cNvCxnSpPr/>
            <p:nvPr/>
          </p:nvCxnSpPr>
          <p:spPr bwMode="auto">
            <a:xfrm>
              <a:off x="3969607" y="2252497"/>
              <a:ext cx="608055" cy="388141"/>
            </a:xfrm>
            <a:prstGeom prst="line">
              <a:avLst/>
            </a:prstGeom>
            <a:solidFill>
              <a:schemeClr val="bg1"/>
            </a:solidFill>
            <a:ln w="38100" cap="rnd" cmpd="sng" algn="ctr">
              <a:solidFill>
                <a:srgbClr val="4168A7"/>
              </a:solidFill>
              <a:prstDash val="solid"/>
              <a:round/>
              <a:headEnd type="none" w="med" len="med"/>
              <a:tailEnd type="none" w="med" len="med"/>
            </a:ln>
            <a:effectLst/>
          </p:spPr>
        </p:cxnSp>
        <p:cxnSp>
          <p:nvCxnSpPr>
            <p:cNvPr id="121" name="直線コネクタ 120"/>
            <p:cNvCxnSpPr/>
            <p:nvPr/>
          </p:nvCxnSpPr>
          <p:spPr bwMode="auto">
            <a:xfrm>
              <a:off x="3969791" y="2809890"/>
              <a:ext cx="449808" cy="368060"/>
            </a:xfrm>
            <a:prstGeom prst="line">
              <a:avLst/>
            </a:prstGeom>
            <a:solidFill>
              <a:schemeClr val="bg1"/>
            </a:solidFill>
            <a:ln w="38100" cap="rnd" cmpd="sng" algn="ctr">
              <a:solidFill>
                <a:srgbClr val="4168A7"/>
              </a:solidFill>
              <a:prstDash val="solid"/>
              <a:round/>
              <a:headEnd type="none" w="med" len="med"/>
              <a:tailEnd type="none" w="med" len="med"/>
            </a:ln>
            <a:effectLst/>
          </p:spPr>
        </p:cxnSp>
        <p:sp>
          <p:nvSpPr>
            <p:cNvPr id="98" name="正方形/長方形 97"/>
            <p:cNvSpPr/>
            <p:nvPr/>
          </p:nvSpPr>
          <p:spPr bwMode="auto">
            <a:xfrm>
              <a:off x="4457698" y="2100097"/>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99" name="正方形/長方形 98"/>
            <p:cNvSpPr/>
            <p:nvPr/>
          </p:nvSpPr>
          <p:spPr bwMode="auto">
            <a:xfrm>
              <a:off x="3843980" y="2651346"/>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0" name="正方形/長方形 99"/>
            <p:cNvSpPr/>
            <p:nvPr/>
          </p:nvSpPr>
          <p:spPr bwMode="auto">
            <a:xfrm>
              <a:off x="5081715" y="2651346"/>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1" name="正方形/長方形 100"/>
            <p:cNvSpPr/>
            <p:nvPr/>
          </p:nvSpPr>
          <p:spPr bwMode="auto">
            <a:xfrm>
              <a:off x="4457699" y="2640638"/>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2" name="正方形/長方形 101"/>
            <p:cNvSpPr/>
            <p:nvPr/>
          </p:nvSpPr>
          <p:spPr bwMode="auto">
            <a:xfrm>
              <a:off x="3695699"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3" name="正方形/長方形 102"/>
            <p:cNvSpPr/>
            <p:nvPr/>
          </p:nvSpPr>
          <p:spPr bwMode="auto">
            <a:xfrm>
              <a:off x="4305299"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4" name="正方形/長方形 103"/>
            <p:cNvSpPr/>
            <p:nvPr/>
          </p:nvSpPr>
          <p:spPr bwMode="auto">
            <a:xfrm>
              <a:off x="4000499"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5" name="正方形/長方形 104"/>
            <p:cNvSpPr/>
            <p:nvPr/>
          </p:nvSpPr>
          <p:spPr bwMode="auto">
            <a:xfrm>
              <a:off x="4610099"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6" name="正方形/長方形 105"/>
            <p:cNvSpPr/>
            <p:nvPr/>
          </p:nvSpPr>
          <p:spPr bwMode="auto">
            <a:xfrm>
              <a:off x="4914899"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7" name="正方形/長方形 106"/>
            <p:cNvSpPr/>
            <p:nvPr/>
          </p:nvSpPr>
          <p:spPr bwMode="auto">
            <a:xfrm>
              <a:off x="5219699" y="3177952"/>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sp>
          <p:nvSpPr>
            <p:cNvPr id="108" name="正方形/長方形 107"/>
            <p:cNvSpPr/>
            <p:nvPr/>
          </p:nvSpPr>
          <p:spPr bwMode="auto">
            <a:xfrm>
              <a:off x="3855307" y="2100097"/>
              <a:ext cx="228600" cy="152400"/>
            </a:xfrm>
            <a:prstGeom prst="rect">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endParaRPr kumimoji="0" lang="ja-JP" altLang="en-US" dirty="0">
                <a:solidFill>
                  <a:srgbClr val="484848"/>
                </a:solidFill>
                <a:latin typeface="Arial" charset="0"/>
                <a:ea typeface="HG丸ｺﾞｼｯｸM-PRO" pitchFamily="50" charset="-128"/>
              </a:endParaRPr>
            </a:p>
          </p:txBody>
        </p:sp>
      </p:grpSp>
      <p:graphicFrame>
        <p:nvGraphicFramePr>
          <p:cNvPr id="124" name="表 123"/>
          <p:cNvGraphicFramePr>
            <a:graphicFrameLocks noGrp="1"/>
          </p:cNvGraphicFramePr>
          <p:nvPr>
            <p:extLst>
              <p:ext uri="{D42A27DB-BD31-4B8C-83A1-F6EECF244321}">
                <p14:modId xmlns:p14="http://schemas.microsoft.com/office/powerpoint/2010/main" val="2539441942"/>
              </p:ext>
            </p:extLst>
          </p:nvPr>
        </p:nvGraphicFramePr>
        <p:xfrm>
          <a:off x="5724128" y="1966252"/>
          <a:ext cx="1872208" cy="1269505"/>
        </p:xfrm>
        <a:graphic>
          <a:graphicData uri="http://schemas.openxmlformats.org/drawingml/2006/table">
            <a:tbl>
              <a:tblPr firstRow="1" bandCol="1">
                <a:tableStyleId>{21E4AEA4-8DFA-4A89-87EB-49C32662AFE0}</a:tableStyleId>
              </a:tblPr>
              <a:tblGrid>
                <a:gridCol w="468052"/>
                <a:gridCol w="468052"/>
                <a:gridCol w="468052"/>
                <a:gridCol w="468052"/>
              </a:tblGrid>
              <a:tr h="253901">
                <a:tc>
                  <a:txBody>
                    <a:bodyPr/>
                    <a:lstStyle/>
                    <a:p>
                      <a:endParaRPr kumimoji="1" lang="ja-JP" altLang="en-US" sz="100" dirty="0"/>
                    </a:p>
                  </a:txBody>
                  <a:tcPr/>
                </a:tc>
                <a:tc>
                  <a:txBody>
                    <a:bodyPr/>
                    <a:lstStyle/>
                    <a:p>
                      <a:endParaRPr kumimoji="1" lang="ja-JP" altLang="en-US" sz="100"/>
                    </a:p>
                  </a:txBody>
                  <a:tcPr/>
                </a:tc>
                <a:tc>
                  <a:txBody>
                    <a:bodyPr/>
                    <a:lstStyle/>
                    <a:p>
                      <a:endParaRPr kumimoji="1" lang="ja-JP" altLang="en-US" sz="100" dirty="0"/>
                    </a:p>
                  </a:txBody>
                  <a:tcPr/>
                </a:tc>
                <a:tc>
                  <a:txBody>
                    <a:bodyPr/>
                    <a:lstStyle/>
                    <a:p>
                      <a:endParaRPr kumimoji="1" lang="ja-JP" altLang="en-US" sz="100"/>
                    </a:p>
                  </a:txBody>
                  <a:tcPr/>
                </a:tc>
              </a:tr>
              <a:tr h="253901">
                <a:tc>
                  <a:txBody>
                    <a:bodyPr/>
                    <a:lstStyle/>
                    <a:p>
                      <a:endParaRPr kumimoji="1" lang="ja-JP" altLang="en-US" sz="100" dirty="0"/>
                    </a:p>
                  </a:txBody>
                  <a:tcPr/>
                </a:tc>
                <a:tc>
                  <a:txBody>
                    <a:bodyPr/>
                    <a:lstStyle/>
                    <a:p>
                      <a:endParaRPr kumimoji="1" lang="ja-JP" altLang="en-US" sz="100" dirty="0"/>
                    </a:p>
                  </a:txBody>
                  <a:tcPr/>
                </a:tc>
                <a:tc>
                  <a:txBody>
                    <a:bodyPr/>
                    <a:lstStyle/>
                    <a:p>
                      <a:endParaRPr kumimoji="1" lang="ja-JP" altLang="en-US" sz="100"/>
                    </a:p>
                  </a:txBody>
                  <a:tcPr/>
                </a:tc>
                <a:tc>
                  <a:txBody>
                    <a:bodyPr/>
                    <a:lstStyle/>
                    <a:p>
                      <a:endParaRPr kumimoji="1" lang="ja-JP" altLang="en-US" sz="100"/>
                    </a:p>
                  </a:txBody>
                  <a:tcPr/>
                </a:tc>
              </a:tr>
              <a:tr h="253901">
                <a:tc>
                  <a:txBody>
                    <a:bodyPr/>
                    <a:lstStyle/>
                    <a:p>
                      <a:endParaRPr kumimoji="1" lang="ja-JP" altLang="en-US" sz="100" dirty="0"/>
                    </a:p>
                  </a:txBody>
                  <a:tcPr/>
                </a:tc>
                <a:tc>
                  <a:txBody>
                    <a:bodyPr/>
                    <a:lstStyle/>
                    <a:p>
                      <a:endParaRPr kumimoji="1" lang="ja-JP" altLang="en-US" sz="100" dirty="0"/>
                    </a:p>
                  </a:txBody>
                  <a:tcPr/>
                </a:tc>
                <a:tc>
                  <a:txBody>
                    <a:bodyPr/>
                    <a:lstStyle/>
                    <a:p>
                      <a:endParaRPr kumimoji="1" lang="ja-JP" altLang="en-US" sz="100"/>
                    </a:p>
                  </a:txBody>
                  <a:tcPr/>
                </a:tc>
                <a:tc>
                  <a:txBody>
                    <a:bodyPr/>
                    <a:lstStyle/>
                    <a:p>
                      <a:endParaRPr kumimoji="1" lang="ja-JP" altLang="en-US" sz="100" dirty="0"/>
                    </a:p>
                  </a:txBody>
                  <a:tcPr/>
                </a:tc>
              </a:tr>
              <a:tr h="253901">
                <a:tc>
                  <a:txBody>
                    <a:bodyPr/>
                    <a:lstStyle/>
                    <a:p>
                      <a:endParaRPr kumimoji="1" lang="ja-JP" altLang="en-US" sz="100" dirty="0"/>
                    </a:p>
                  </a:txBody>
                  <a:tcPr/>
                </a:tc>
                <a:tc>
                  <a:txBody>
                    <a:bodyPr/>
                    <a:lstStyle/>
                    <a:p>
                      <a:endParaRPr kumimoji="1" lang="ja-JP" altLang="en-US" sz="100"/>
                    </a:p>
                  </a:txBody>
                  <a:tcPr/>
                </a:tc>
                <a:tc>
                  <a:txBody>
                    <a:bodyPr/>
                    <a:lstStyle/>
                    <a:p>
                      <a:endParaRPr kumimoji="1" lang="ja-JP" altLang="en-US" sz="100" dirty="0"/>
                    </a:p>
                  </a:txBody>
                  <a:tcPr/>
                </a:tc>
                <a:tc>
                  <a:txBody>
                    <a:bodyPr/>
                    <a:lstStyle/>
                    <a:p>
                      <a:endParaRPr kumimoji="1" lang="ja-JP" altLang="en-US" sz="100"/>
                    </a:p>
                  </a:txBody>
                  <a:tcPr/>
                </a:tc>
              </a:tr>
              <a:tr h="253901">
                <a:tc>
                  <a:txBody>
                    <a:bodyPr/>
                    <a:lstStyle/>
                    <a:p>
                      <a:endParaRPr kumimoji="1" lang="ja-JP" altLang="en-US" sz="100" dirty="0"/>
                    </a:p>
                  </a:txBody>
                  <a:tcPr/>
                </a:tc>
                <a:tc>
                  <a:txBody>
                    <a:bodyPr/>
                    <a:lstStyle/>
                    <a:p>
                      <a:endParaRPr kumimoji="1" lang="ja-JP" altLang="en-US" sz="100"/>
                    </a:p>
                  </a:txBody>
                  <a:tcPr/>
                </a:tc>
                <a:tc>
                  <a:txBody>
                    <a:bodyPr/>
                    <a:lstStyle/>
                    <a:p>
                      <a:endParaRPr kumimoji="1" lang="ja-JP" altLang="en-US" sz="100"/>
                    </a:p>
                  </a:txBody>
                  <a:tcPr/>
                </a:tc>
                <a:tc>
                  <a:txBody>
                    <a:bodyPr/>
                    <a:lstStyle/>
                    <a:p>
                      <a:endParaRPr kumimoji="1" lang="ja-JP" altLang="en-US" sz="100" dirty="0"/>
                    </a:p>
                  </a:txBody>
                  <a:tcPr/>
                </a:tc>
              </a:tr>
            </a:tbl>
          </a:graphicData>
        </a:graphic>
      </p:graphicFrame>
      <p:sp>
        <p:nvSpPr>
          <p:cNvPr id="125" name="テキスト ボックス 146"/>
          <p:cNvSpPr txBox="1">
            <a:spLocks noChangeArrowheads="1"/>
          </p:cNvSpPr>
          <p:nvPr/>
        </p:nvSpPr>
        <p:spPr bwMode="auto">
          <a:xfrm>
            <a:off x="5580112" y="1124744"/>
            <a:ext cx="213712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kumimoji="1" sz="1200">
                <a:solidFill>
                  <a:srgbClr val="484848"/>
                </a:solidFill>
                <a:latin typeface="Arial" charset="0"/>
                <a:ea typeface="HG丸ｺﾞｼｯｸM-PRO" charset="0"/>
                <a:cs typeface="HG丸ｺﾞｼｯｸM-PRO" charset="0"/>
              </a:defRPr>
            </a:lvl1pPr>
            <a:lvl2pPr marL="742950" indent="-285750">
              <a:spcBef>
                <a:spcPct val="20000"/>
              </a:spcBef>
              <a:defRPr kumimoji="1" sz="1200">
                <a:solidFill>
                  <a:srgbClr val="484848"/>
                </a:solidFill>
                <a:latin typeface="Arial" charset="0"/>
                <a:ea typeface="HG丸ｺﾞｼｯｸM-PRO" charset="0"/>
                <a:cs typeface="HG丸ｺﾞｼｯｸM-PRO" charset="0"/>
              </a:defRPr>
            </a:lvl2pPr>
            <a:lvl3pPr marL="1143000" indent="-228600">
              <a:spcBef>
                <a:spcPct val="20000"/>
              </a:spcBef>
              <a:defRPr kumimoji="1" sz="1200">
                <a:solidFill>
                  <a:srgbClr val="484848"/>
                </a:solidFill>
                <a:latin typeface="Arial" charset="0"/>
                <a:ea typeface="HG丸ｺﾞｼｯｸM-PRO" charset="0"/>
                <a:cs typeface="HG丸ｺﾞｼｯｸM-PRO" charset="0"/>
              </a:defRPr>
            </a:lvl3pPr>
            <a:lvl4pPr marL="1600200" indent="-228600">
              <a:spcBef>
                <a:spcPct val="20000"/>
              </a:spcBef>
              <a:defRPr kumimoji="1" sz="1200">
                <a:solidFill>
                  <a:srgbClr val="484848"/>
                </a:solidFill>
                <a:latin typeface="Arial" charset="0"/>
                <a:ea typeface="HG丸ｺﾞｼｯｸM-PRO" charset="0"/>
                <a:cs typeface="HG丸ｺﾞｼｯｸM-PRO" charset="0"/>
              </a:defRPr>
            </a:lvl4pPr>
            <a:lvl5pPr marL="2057400" indent="-228600">
              <a:spcBef>
                <a:spcPct val="20000"/>
              </a:spcBef>
              <a:defRPr kumimoji="1" sz="1200">
                <a:solidFill>
                  <a:srgbClr val="484848"/>
                </a:solidFill>
                <a:latin typeface="Arial" charset="0"/>
                <a:ea typeface="HG丸ｺﾞｼｯｸM-PRO" charset="0"/>
                <a:cs typeface="HG丸ｺﾞｼｯｸM-PRO" charset="0"/>
              </a:defRPr>
            </a:lvl5pPr>
            <a:lvl6pPr marL="25146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6pPr>
            <a:lvl7pPr marL="29718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7pPr>
            <a:lvl8pPr marL="34290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8pPr>
            <a:lvl9pPr marL="3886200" indent="-228600" fontAlgn="base">
              <a:spcBef>
                <a:spcPct val="20000"/>
              </a:spcBef>
              <a:spcAft>
                <a:spcPct val="0"/>
              </a:spcAft>
              <a:defRPr kumimoji="1" sz="1200">
                <a:solidFill>
                  <a:srgbClr val="484848"/>
                </a:solidFill>
                <a:latin typeface="Arial" charset="0"/>
                <a:ea typeface="HG丸ｺﾞｼｯｸM-PRO" charset="0"/>
                <a:cs typeface="HG丸ｺﾞｼｯｸM-PRO" charset="0"/>
              </a:defRPr>
            </a:lvl9pPr>
          </a:lstStyle>
          <a:p>
            <a:pPr algn="ctr"/>
            <a:r>
              <a:rPr lang="ja-JP" altLang="en-US" sz="2000" dirty="0" smtClean="0">
                <a:solidFill>
                  <a:schemeClr val="accent4"/>
                </a:solidFill>
                <a:latin typeface="HGP創英角ｺﾞｼｯｸUB" charset="0"/>
                <a:ea typeface="HGP創英角ｺﾞｼｯｸUB" charset="0"/>
                <a:cs typeface="HGP創英角ｺﾞｼｯｸUB" charset="0"/>
              </a:rPr>
              <a:t>リレーショナル構造</a:t>
            </a:r>
            <a:endParaRPr lang="en-US" altLang="ja-JP" sz="2000" dirty="0" smtClean="0">
              <a:solidFill>
                <a:schemeClr val="accent4"/>
              </a:solidFill>
              <a:latin typeface="HGP創英角ｺﾞｼｯｸUB" charset="0"/>
              <a:ea typeface="HGP創英角ｺﾞｼｯｸUB" charset="0"/>
              <a:cs typeface="HGP創英角ｺﾞｼｯｸUB" charset="0"/>
            </a:endParaRPr>
          </a:p>
          <a:p>
            <a:pPr algn="ctr"/>
            <a:r>
              <a:rPr lang="en-US" altLang="ja-JP" sz="2000" dirty="0" smtClean="0">
                <a:solidFill>
                  <a:schemeClr val="accent4"/>
                </a:solidFill>
                <a:latin typeface="HGP創英角ｺﾞｼｯｸUB" charset="0"/>
                <a:ea typeface="HGP創英角ｺﾞｼｯｸUB" charset="0"/>
                <a:cs typeface="HGP創英角ｺﾞｼｯｸUB" charset="0"/>
              </a:rPr>
              <a:t>(1970</a:t>
            </a:r>
            <a:r>
              <a:rPr lang="ja-JP" altLang="en-US" sz="2000" dirty="0" smtClean="0">
                <a:solidFill>
                  <a:schemeClr val="accent4"/>
                </a:solidFill>
                <a:latin typeface="HGP創英角ｺﾞｼｯｸUB" charset="0"/>
                <a:ea typeface="HGP創英角ｺﾞｼｯｸUB" charset="0"/>
                <a:cs typeface="HGP創英角ｺﾞｼｯｸUB" charset="0"/>
              </a:rPr>
              <a:t>年代～</a:t>
            </a:r>
            <a:r>
              <a:rPr lang="en-US" altLang="ja-JP" sz="2000" dirty="0" smtClean="0">
                <a:solidFill>
                  <a:schemeClr val="accent4"/>
                </a:solidFill>
                <a:latin typeface="HGP創英角ｺﾞｼｯｸUB" charset="0"/>
                <a:ea typeface="HGP創英角ｺﾞｼｯｸUB" charset="0"/>
                <a:cs typeface="HGP創英角ｺﾞｼｯｸUB" charset="0"/>
              </a:rPr>
              <a:t>)</a:t>
            </a:r>
            <a:endParaRPr lang="ja-JP" altLang="en-US" sz="2000" dirty="0">
              <a:solidFill>
                <a:schemeClr val="accent4"/>
              </a:solidFill>
              <a:latin typeface="HGP創英角ｺﾞｼｯｸUB" charset="0"/>
              <a:ea typeface="HGP創英角ｺﾞｼｯｸUB" charset="0"/>
              <a:cs typeface="HGP創英角ｺﾞｼｯｸUB" charset="0"/>
            </a:endParaRPr>
          </a:p>
        </p:txBody>
      </p:sp>
      <p:sp>
        <p:nvSpPr>
          <p:cNvPr id="126" name="正方形/長方形 125"/>
          <p:cNvSpPr/>
          <p:nvPr/>
        </p:nvSpPr>
        <p:spPr bwMode="auto">
          <a:xfrm>
            <a:off x="990600" y="3501008"/>
            <a:ext cx="1752600" cy="501402"/>
          </a:xfrm>
          <a:prstGeom prst="rect">
            <a:avLst/>
          </a:prstGeom>
          <a:solidFill>
            <a:schemeClr val="accent4"/>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smtClean="0">
                <a:solidFill>
                  <a:schemeClr val="bg1"/>
                </a:solidFill>
                <a:latin typeface="+mn-lt"/>
                <a:ea typeface="+mn-ea"/>
              </a:rPr>
              <a:t>木構造</a:t>
            </a:r>
            <a:endParaRPr kumimoji="0" lang="ja-JP" altLang="en-US" sz="1400" dirty="0">
              <a:solidFill>
                <a:schemeClr val="bg1"/>
              </a:solidFill>
              <a:latin typeface="+mn-lt"/>
              <a:ea typeface="+mn-ea"/>
            </a:endParaRPr>
          </a:p>
        </p:txBody>
      </p:sp>
      <p:sp>
        <p:nvSpPr>
          <p:cNvPr id="127" name="正方形/長方形 126"/>
          <p:cNvSpPr/>
          <p:nvPr/>
        </p:nvSpPr>
        <p:spPr bwMode="auto">
          <a:xfrm>
            <a:off x="990599" y="4074418"/>
            <a:ext cx="1752600" cy="501402"/>
          </a:xfrm>
          <a:prstGeom prst="rect">
            <a:avLst/>
          </a:prstGeom>
          <a:solidFill>
            <a:schemeClr val="accent3"/>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smtClean="0">
                <a:solidFill>
                  <a:schemeClr val="bg1"/>
                </a:solidFill>
                <a:latin typeface="+mn-lt"/>
                <a:ea typeface="+mn-ea"/>
              </a:rPr>
              <a:t>データ構造に制限</a:t>
            </a:r>
            <a:endParaRPr kumimoji="0" lang="ja-JP" altLang="en-US" sz="1400" dirty="0">
              <a:solidFill>
                <a:schemeClr val="bg1"/>
              </a:solidFill>
              <a:latin typeface="+mn-lt"/>
              <a:ea typeface="+mn-ea"/>
            </a:endParaRPr>
          </a:p>
        </p:txBody>
      </p:sp>
      <p:sp>
        <p:nvSpPr>
          <p:cNvPr id="128" name="正方形/長方形 127"/>
          <p:cNvSpPr/>
          <p:nvPr/>
        </p:nvSpPr>
        <p:spPr bwMode="auto">
          <a:xfrm>
            <a:off x="3291968" y="3501008"/>
            <a:ext cx="1752600" cy="501402"/>
          </a:xfrm>
          <a:prstGeom prst="rect">
            <a:avLst/>
          </a:prstGeom>
          <a:solidFill>
            <a:schemeClr val="accent4"/>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木</a:t>
            </a:r>
            <a:r>
              <a:rPr kumimoji="0" lang="ja-JP" altLang="en-US" sz="1400" dirty="0" smtClean="0">
                <a:solidFill>
                  <a:schemeClr val="bg1"/>
                </a:solidFill>
                <a:latin typeface="+mn-lt"/>
                <a:ea typeface="+mn-ea"/>
              </a:rPr>
              <a:t>構造を拡張</a:t>
            </a:r>
            <a:endParaRPr kumimoji="0" lang="ja-JP" altLang="en-US" sz="1400" dirty="0">
              <a:solidFill>
                <a:schemeClr val="bg1"/>
              </a:solidFill>
              <a:latin typeface="+mn-lt"/>
              <a:ea typeface="+mn-ea"/>
            </a:endParaRPr>
          </a:p>
        </p:txBody>
      </p:sp>
      <p:sp>
        <p:nvSpPr>
          <p:cNvPr id="129" name="正方形/長方形 128"/>
          <p:cNvSpPr/>
          <p:nvPr/>
        </p:nvSpPr>
        <p:spPr bwMode="auto">
          <a:xfrm>
            <a:off x="5772374" y="3501008"/>
            <a:ext cx="1752600" cy="501402"/>
          </a:xfrm>
          <a:prstGeom prst="rect">
            <a:avLst/>
          </a:prstGeom>
          <a:solidFill>
            <a:schemeClr val="accent4"/>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smtClean="0">
                <a:solidFill>
                  <a:schemeClr val="bg1"/>
                </a:solidFill>
                <a:latin typeface="+mn-lt"/>
                <a:ea typeface="+mn-ea"/>
              </a:rPr>
              <a:t>表構造</a:t>
            </a:r>
            <a:endParaRPr kumimoji="0" lang="ja-JP" altLang="en-US" sz="1400" dirty="0">
              <a:solidFill>
                <a:schemeClr val="bg1"/>
              </a:solidFill>
              <a:latin typeface="+mn-lt"/>
              <a:ea typeface="+mn-ea"/>
            </a:endParaRPr>
          </a:p>
        </p:txBody>
      </p:sp>
      <p:sp>
        <p:nvSpPr>
          <p:cNvPr id="130" name="正方形/長方形 129"/>
          <p:cNvSpPr/>
          <p:nvPr/>
        </p:nvSpPr>
        <p:spPr bwMode="auto">
          <a:xfrm>
            <a:off x="1001412" y="4650482"/>
            <a:ext cx="1752600" cy="501402"/>
          </a:xfrm>
          <a:prstGeom prst="rect">
            <a:avLst/>
          </a:prstGeom>
          <a:solidFill>
            <a:schemeClr val="accent3"/>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smtClean="0">
                <a:solidFill>
                  <a:schemeClr val="bg1"/>
                </a:solidFill>
                <a:latin typeface="+mn-lt"/>
                <a:ea typeface="+mn-ea"/>
              </a:rPr>
              <a:t>開発生産性が低い</a:t>
            </a:r>
            <a:endParaRPr kumimoji="0" lang="ja-JP" altLang="en-US" sz="1400" dirty="0">
              <a:solidFill>
                <a:schemeClr val="bg1"/>
              </a:solidFill>
              <a:latin typeface="+mn-lt"/>
              <a:ea typeface="+mn-ea"/>
            </a:endParaRPr>
          </a:p>
        </p:txBody>
      </p:sp>
      <p:sp>
        <p:nvSpPr>
          <p:cNvPr id="131" name="正方形/長方形 130"/>
          <p:cNvSpPr/>
          <p:nvPr/>
        </p:nvSpPr>
        <p:spPr bwMode="auto">
          <a:xfrm>
            <a:off x="3291968" y="4074418"/>
            <a:ext cx="1752600" cy="501402"/>
          </a:xfrm>
          <a:prstGeom prst="rect">
            <a:avLst/>
          </a:prstGeom>
          <a:solidFill>
            <a:schemeClr val="accent4"/>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smtClean="0">
                <a:solidFill>
                  <a:schemeClr val="bg1"/>
                </a:solidFill>
                <a:latin typeface="+mn-lt"/>
                <a:ea typeface="+mn-ea"/>
              </a:rPr>
              <a:t>柔軟なデータ構造</a:t>
            </a:r>
            <a:endParaRPr kumimoji="0" lang="ja-JP" altLang="en-US" sz="1400" dirty="0">
              <a:solidFill>
                <a:schemeClr val="bg1"/>
              </a:solidFill>
              <a:latin typeface="+mn-lt"/>
              <a:ea typeface="+mn-ea"/>
            </a:endParaRPr>
          </a:p>
        </p:txBody>
      </p:sp>
      <p:sp>
        <p:nvSpPr>
          <p:cNvPr id="132" name="正方形/長方形 131"/>
          <p:cNvSpPr/>
          <p:nvPr/>
        </p:nvSpPr>
        <p:spPr bwMode="auto">
          <a:xfrm>
            <a:off x="3302781" y="4650482"/>
            <a:ext cx="1752600" cy="501402"/>
          </a:xfrm>
          <a:prstGeom prst="rect">
            <a:avLst/>
          </a:prstGeom>
          <a:solidFill>
            <a:schemeClr val="accent3"/>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開発生産性が低い</a:t>
            </a:r>
          </a:p>
        </p:txBody>
      </p:sp>
      <p:sp>
        <p:nvSpPr>
          <p:cNvPr id="133" name="正方形/長方形 132"/>
          <p:cNvSpPr/>
          <p:nvPr/>
        </p:nvSpPr>
        <p:spPr bwMode="auto">
          <a:xfrm>
            <a:off x="5772374" y="4074418"/>
            <a:ext cx="1752600" cy="50140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smtClean="0">
                <a:solidFill>
                  <a:schemeClr val="bg1"/>
                </a:solidFill>
                <a:latin typeface="+mn-lt"/>
                <a:ea typeface="+mn-ea"/>
              </a:rPr>
              <a:t>非常に柔軟なデータ構造</a:t>
            </a:r>
            <a:endParaRPr kumimoji="0" lang="ja-JP" altLang="en-US" sz="1400" dirty="0">
              <a:solidFill>
                <a:schemeClr val="bg1"/>
              </a:solidFill>
              <a:latin typeface="+mn-lt"/>
              <a:ea typeface="+mn-ea"/>
            </a:endParaRPr>
          </a:p>
        </p:txBody>
      </p:sp>
      <p:sp>
        <p:nvSpPr>
          <p:cNvPr id="134" name="正方形/長方形 133"/>
          <p:cNvSpPr/>
          <p:nvPr/>
        </p:nvSpPr>
        <p:spPr bwMode="auto">
          <a:xfrm>
            <a:off x="5783187" y="4650482"/>
            <a:ext cx="1752600" cy="50140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smtClean="0">
                <a:solidFill>
                  <a:schemeClr val="bg1"/>
                </a:solidFill>
                <a:latin typeface="+mn-lt"/>
                <a:ea typeface="+mn-ea"/>
              </a:rPr>
              <a:t>開発生産性が高い</a:t>
            </a:r>
            <a:endParaRPr kumimoji="0" lang="ja-JP" altLang="en-US" sz="1400" dirty="0">
              <a:solidFill>
                <a:schemeClr val="bg1"/>
              </a:solidFill>
              <a:latin typeface="+mn-lt"/>
              <a:ea typeface="+mn-ea"/>
            </a:endParaRPr>
          </a:p>
        </p:txBody>
      </p:sp>
      <p:sp>
        <p:nvSpPr>
          <p:cNvPr id="135" name="正方形/長方形 134"/>
          <p:cNvSpPr/>
          <p:nvPr/>
        </p:nvSpPr>
        <p:spPr bwMode="auto">
          <a:xfrm>
            <a:off x="5783187" y="5226546"/>
            <a:ext cx="1752600" cy="501402"/>
          </a:xfrm>
          <a:prstGeom prst="rect">
            <a:avLst/>
          </a:prstGeom>
          <a:solidFill>
            <a:schemeClr val="accent3"/>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smtClean="0">
                <a:solidFill>
                  <a:schemeClr val="bg1"/>
                </a:solidFill>
                <a:latin typeface="+mn-lt"/>
                <a:ea typeface="+mn-ea"/>
              </a:rPr>
              <a:t>一定のリソースが必要</a:t>
            </a:r>
            <a:endParaRPr kumimoji="0" lang="ja-JP" altLang="en-US" sz="1400" dirty="0">
              <a:solidFill>
                <a:schemeClr val="bg1"/>
              </a:solidFill>
              <a:latin typeface="+mn-lt"/>
              <a:ea typeface="+mn-ea"/>
            </a:endParaRPr>
          </a:p>
        </p:txBody>
      </p:sp>
      <p:sp>
        <p:nvSpPr>
          <p:cNvPr id="136" name="正方形/長方形 135"/>
          <p:cNvSpPr/>
          <p:nvPr/>
        </p:nvSpPr>
        <p:spPr bwMode="auto">
          <a:xfrm>
            <a:off x="5783187" y="5802610"/>
            <a:ext cx="1752600" cy="50140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en-US" altLang="ja-JP" sz="1400" dirty="0" smtClean="0">
                <a:solidFill>
                  <a:schemeClr val="bg1"/>
                </a:solidFill>
                <a:latin typeface="+mn-lt"/>
                <a:ea typeface="+mn-ea"/>
              </a:rPr>
              <a:t>SQL</a:t>
            </a:r>
            <a:r>
              <a:rPr kumimoji="0" lang="ja-JP" altLang="en-US" sz="1400" dirty="0" smtClean="0">
                <a:solidFill>
                  <a:schemeClr val="bg1"/>
                </a:solidFill>
                <a:latin typeface="+mn-lt"/>
                <a:ea typeface="+mn-ea"/>
              </a:rPr>
              <a:t>言語の整備</a:t>
            </a:r>
            <a:endParaRPr kumimoji="0" lang="ja-JP" altLang="en-US" sz="1400" dirty="0">
              <a:solidFill>
                <a:schemeClr val="bg1"/>
              </a:solidFill>
              <a:latin typeface="+mn-lt"/>
              <a:ea typeface="+mn-ea"/>
            </a:endParaRPr>
          </a:p>
        </p:txBody>
      </p:sp>
      <p:sp>
        <p:nvSpPr>
          <p:cNvPr id="71" name="正方形/長方形 70"/>
          <p:cNvSpPr/>
          <p:nvPr/>
        </p:nvSpPr>
        <p:spPr bwMode="auto">
          <a:xfrm>
            <a:off x="990599" y="5226546"/>
            <a:ext cx="1752600" cy="50140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リソース</a:t>
            </a:r>
            <a:r>
              <a:rPr kumimoji="0" lang="ja-JP" altLang="en-US" sz="1400" dirty="0" smtClean="0">
                <a:solidFill>
                  <a:schemeClr val="bg1"/>
                </a:solidFill>
                <a:latin typeface="+mn-lt"/>
                <a:ea typeface="+mn-ea"/>
              </a:rPr>
              <a:t>をそれほど必要としない</a:t>
            </a:r>
            <a:endParaRPr kumimoji="0" lang="ja-JP" altLang="en-US" sz="1400" dirty="0">
              <a:solidFill>
                <a:schemeClr val="bg1"/>
              </a:solidFill>
              <a:latin typeface="+mn-lt"/>
              <a:ea typeface="+mn-ea"/>
            </a:endParaRPr>
          </a:p>
        </p:txBody>
      </p:sp>
      <p:sp>
        <p:nvSpPr>
          <p:cNvPr id="72" name="正方形/長方形 71"/>
          <p:cNvSpPr/>
          <p:nvPr/>
        </p:nvSpPr>
        <p:spPr bwMode="auto">
          <a:xfrm>
            <a:off x="3291968" y="5226546"/>
            <a:ext cx="1752600" cy="50140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リソースをそれほど必要としない</a:t>
            </a:r>
          </a:p>
        </p:txBody>
      </p:sp>
      <p:sp>
        <p:nvSpPr>
          <p:cNvPr id="74" name="正方形/長方形 73"/>
          <p:cNvSpPr/>
          <p:nvPr/>
        </p:nvSpPr>
        <p:spPr bwMode="auto">
          <a:xfrm>
            <a:off x="984935" y="5802610"/>
            <a:ext cx="1752600" cy="50140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a:solidFill>
                  <a:schemeClr val="bg1"/>
                </a:solidFill>
                <a:latin typeface="+mn-lt"/>
                <a:ea typeface="+mn-ea"/>
              </a:rPr>
              <a:t>大規模</a:t>
            </a:r>
            <a:r>
              <a:rPr kumimoji="0" lang="ja-JP" altLang="en-US" sz="1400" dirty="0" smtClean="0">
                <a:solidFill>
                  <a:schemeClr val="bg1"/>
                </a:solidFill>
                <a:latin typeface="+mn-lt"/>
                <a:ea typeface="+mn-ea"/>
              </a:rPr>
              <a:t>データの高速</a:t>
            </a:r>
            <a:r>
              <a:rPr kumimoji="0" lang="ja-JP" altLang="en-US" sz="1400" dirty="0">
                <a:solidFill>
                  <a:schemeClr val="bg1"/>
                </a:solidFill>
                <a:latin typeface="+mn-lt"/>
                <a:ea typeface="+mn-ea"/>
              </a:rPr>
              <a:t>処理</a:t>
            </a:r>
          </a:p>
        </p:txBody>
      </p:sp>
      <p:sp>
        <p:nvSpPr>
          <p:cNvPr id="75" name="正方形/長方形 74"/>
          <p:cNvSpPr/>
          <p:nvPr/>
        </p:nvSpPr>
        <p:spPr bwMode="auto">
          <a:xfrm>
            <a:off x="3286304" y="5802610"/>
            <a:ext cx="1752600" cy="501402"/>
          </a:xfrm>
          <a:prstGeom prst="rect">
            <a:avLst/>
          </a:prstGeom>
          <a:solidFill>
            <a:schemeClr val="accent4"/>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en-US" altLang="ja-JP" sz="1400" dirty="0" smtClean="0">
                <a:solidFill>
                  <a:schemeClr val="bg1"/>
                </a:solidFill>
                <a:latin typeface="+mn-lt"/>
                <a:ea typeface="+mn-ea"/>
              </a:rPr>
              <a:t>CODASYL</a:t>
            </a:r>
            <a:r>
              <a:rPr kumimoji="0" lang="ja-JP" altLang="en-US" sz="1400" dirty="0" smtClean="0">
                <a:solidFill>
                  <a:schemeClr val="bg1"/>
                </a:solidFill>
                <a:latin typeface="+mn-lt"/>
                <a:ea typeface="+mn-ea"/>
              </a:rPr>
              <a:t>規格</a:t>
            </a:r>
            <a:endParaRPr kumimoji="0" lang="ja-JP" altLang="en-US" sz="1400" dirty="0">
              <a:solidFill>
                <a:schemeClr val="bg1"/>
              </a:solidFill>
              <a:latin typeface="+mn-lt"/>
              <a:ea typeface="+mn-ea"/>
            </a:endParaRPr>
          </a:p>
        </p:txBody>
      </p:sp>
      <p:sp>
        <p:nvSpPr>
          <p:cNvPr id="4" name="角丸四角形吹き出し 3"/>
          <p:cNvSpPr/>
          <p:nvPr/>
        </p:nvSpPr>
        <p:spPr bwMode="auto">
          <a:xfrm>
            <a:off x="99956" y="1052736"/>
            <a:ext cx="877431" cy="720080"/>
          </a:xfrm>
          <a:prstGeom prst="wedgeRoundRectCallout">
            <a:avLst>
              <a:gd name="adj1" fmla="val 74458"/>
              <a:gd name="adj2" fmla="val 109047"/>
              <a:gd name="adj3" fmla="val 16667"/>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dirty="0" smtClean="0">
                <a:solidFill>
                  <a:schemeClr val="bg1"/>
                </a:solidFill>
                <a:latin typeface="+mn-lt"/>
                <a:ea typeface="+mn-ea"/>
              </a:rPr>
              <a:t>HTML</a:t>
            </a:r>
          </a:p>
          <a:p>
            <a:pPr algn="ctr">
              <a:spcBef>
                <a:spcPct val="20000"/>
              </a:spcBef>
            </a:pPr>
            <a:r>
              <a:rPr kumimoji="0" lang="en-US" altLang="ja-JP" dirty="0" smtClean="0">
                <a:solidFill>
                  <a:schemeClr val="bg1"/>
                </a:solidFill>
                <a:latin typeface="+mn-lt"/>
                <a:ea typeface="+mn-ea"/>
              </a:rPr>
              <a:t>XML</a:t>
            </a:r>
            <a:endParaRPr kumimoji="0" lang="ja-JP" altLang="en-US" dirty="0">
              <a:solidFill>
                <a:schemeClr val="bg1"/>
              </a:solidFill>
              <a:latin typeface="+mn-lt"/>
              <a:ea typeface="+mn-ea"/>
            </a:endParaRPr>
          </a:p>
        </p:txBody>
      </p:sp>
      <p:sp>
        <p:nvSpPr>
          <p:cNvPr id="77" name="角丸四角形吹き出し 76"/>
          <p:cNvSpPr/>
          <p:nvPr/>
        </p:nvSpPr>
        <p:spPr bwMode="auto">
          <a:xfrm>
            <a:off x="7884368" y="2952617"/>
            <a:ext cx="1181894" cy="952766"/>
          </a:xfrm>
          <a:prstGeom prst="wedgeRoundRectCallout">
            <a:avLst>
              <a:gd name="adj1" fmla="val -74122"/>
              <a:gd name="adj2" fmla="val -183389"/>
              <a:gd name="adj3" fmla="val 16667"/>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dirty="0">
                <a:solidFill>
                  <a:schemeClr val="bg1"/>
                </a:solidFill>
                <a:latin typeface="+mn-lt"/>
                <a:ea typeface="+mn-ea"/>
              </a:rPr>
              <a:t>1980</a:t>
            </a:r>
            <a:r>
              <a:rPr kumimoji="0" lang="ja-JP" altLang="en-US" dirty="0">
                <a:solidFill>
                  <a:schemeClr val="bg1"/>
                </a:solidFill>
                <a:latin typeface="+mn-lt"/>
                <a:ea typeface="+mn-ea"/>
              </a:rPr>
              <a:t>年代以降主流に</a:t>
            </a:r>
          </a:p>
        </p:txBody>
      </p:sp>
    </p:spTree>
    <p:extLst>
      <p:ext uri="{BB962C8B-B14F-4D97-AF65-F5344CB8AC3E}">
        <p14:creationId xmlns:p14="http://schemas.microsoft.com/office/powerpoint/2010/main" val="23865077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ppt_x"/>
                                          </p:val>
                                        </p:tav>
                                        <p:tav tm="100000">
                                          <p:val>
                                            <p:strVal val="#ppt_x"/>
                                          </p:val>
                                        </p:tav>
                                      </p:tavLst>
                                    </p:anim>
                                    <p:anim calcmode="lin" valueType="num">
                                      <p:cBhvr additive="base">
                                        <p:cTn id="12" dur="5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6"/>
                                        </p:tgtEl>
                                        <p:attrNameLst>
                                          <p:attrName>style.visibility</p:attrName>
                                        </p:attrNameLst>
                                      </p:cBhvr>
                                      <p:to>
                                        <p:strVal val="visible"/>
                                      </p:to>
                                    </p:set>
                                    <p:anim calcmode="lin" valueType="num">
                                      <p:cBhvr additive="base">
                                        <p:cTn id="15" dur="500" fill="hold"/>
                                        <p:tgtEl>
                                          <p:spTgt spid="126"/>
                                        </p:tgtEl>
                                        <p:attrNameLst>
                                          <p:attrName>ppt_x</p:attrName>
                                        </p:attrNameLst>
                                      </p:cBhvr>
                                      <p:tavLst>
                                        <p:tav tm="0">
                                          <p:val>
                                            <p:strVal val="#ppt_x"/>
                                          </p:val>
                                        </p:tav>
                                        <p:tav tm="100000">
                                          <p:val>
                                            <p:strVal val="#ppt_x"/>
                                          </p:val>
                                        </p:tav>
                                      </p:tavLst>
                                    </p:anim>
                                    <p:anim calcmode="lin" valueType="num">
                                      <p:cBhvr additive="base">
                                        <p:cTn id="16" dur="500" fill="hold"/>
                                        <p:tgtEl>
                                          <p:spTgt spid="12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7"/>
                                        </p:tgtEl>
                                        <p:attrNameLst>
                                          <p:attrName>style.visibility</p:attrName>
                                        </p:attrNameLst>
                                      </p:cBhvr>
                                      <p:to>
                                        <p:strVal val="visible"/>
                                      </p:to>
                                    </p:set>
                                    <p:anim calcmode="lin" valueType="num">
                                      <p:cBhvr additive="base">
                                        <p:cTn id="19" dur="500" fill="hold"/>
                                        <p:tgtEl>
                                          <p:spTgt spid="127"/>
                                        </p:tgtEl>
                                        <p:attrNameLst>
                                          <p:attrName>ppt_x</p:attrName>
                                        </p:attrNameLst>
                                      </p:cBhvr>
                                      <p:tavLst>
                                        <p:tav tm="0">
                                          <p:val>
                                            <p:strVal val="#ppt_x"/>
                                          </p:val>
                                        </p:tav>
                                        <p:tav tm="100000">
                                          <p:val>
                                            <p:strVal val="#ppt_x"/>
                                          </p:val>
                                        </p:tav>
                                      </p:tavLst>
                                    </p:anim>
                                    <p:anim calcmode="lin" valueType="num">
                                      <p:cBhvr additive="base">
                                        <p:cTn id="20" dur="500" fill="hold"/>
                                        <p:tgtEl>
                                          <p:spTgt spid="12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500" fill="hold"/>
                                        <p:tgtEl>
                                          <p:spTgt spid="130"/>
                                        </p:tgtEl>
                                        <p:attrNameLst>
                                          <p:attrName>ppt_x</p:attrName>
                                        </p:attrNameLst>
                                      </p:cBhvr>
                                      <p:tavLst>
                                        <p:tav tm="0">
                                          <p:val>
                                            <p:strVal val="#ppt_x"/>
                                          </p:val>
                                        </p:tav>
                                        <p:tav tm="100000">
                                          <p:val>
                                            <p:strVal val="#ppt_x"/>
                                          </p:val>
                                        </p:tav>
                                      </p:tavLst>
                                    </p:anim>
                                    <p:anim calcmode="lin" valueType="num">
                                      <p:cBhvr additive="base">
                                        <p:cTn id="24" dur="5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1"/>
                                        </p:tgtEl>
                                        <p:attrNameLst>
                                          <p:attrName>style.visibility</p:attrName>
                                        </p:attrNameLst>
                                      </p:cBhvr>
                                      <p:to>
                                        <p:strVal val="visible"/>
                                      </p:to>
                                    </p:set>
                                    <p:anim calcmode="lin" valueType="num">
                                      <p:cBhvr additive="base">
                                        <p:cTn id="27" dur="500" fill="hold"/>
                                        <p:tgtEl>
                                          <p:spTgt spid="71"/>
                                        </p:tgtEl>
                                        <p:attrNameLst>
                                          <p:attrName>ppt_x</p:attrName>
                                        </p:attrNameLst>
                                      </p:cBhvr>
                                      <p:tavLst>
                                        <p:tav tm="0">
                                          <p:val>
                                            <p:strVal val="#ppt_x"/>
                                          </p:val>
                                        </p:tav>
                                        <p:tav tm="100000">
                                          <p:val>
                                            <p:strVal val="#ppt_x"/>
                                          </p:val>
                                        </p:tav>
                                      </p:tavLst>
                                    </p:anim>
                                    <p:anim calcmode="lin" valueType="num">
                                      <p:cBhvr additive="base">
                                        <p:cTn id="28" dur="500" fill="hold"/>
                                        <p:tgtEl>
                                          <p:spTgt spid="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4"/>
                                        </p:tgtEl>
                                        <p:attrNameLst>
                                          <p:attrName>style.visibility</p:attrName>
                                        </p:attrNameLst>
                                      </p:cBhvr>
                                      <p:to>
                                        <p:strVal val="visible"/>
                                      </p:to>
                                    </p:set>
                                    <p:anim calcmode="lin" valueType="num">
                                      <p:cBhvr additive="base">
                                        <p:cTn id="31" dur="500" fill="hold"/>
                                        <p:tgtEl>
                                          <p:spTgt spid="74"/>
                                        </p:tgtEl>
                                        <p:attrNameLst>
                                          <p:attrName>ppt_x</p:attrName>
                                        </p:attrNameLst>
                                      </p:cBhvr>
                                      <p:tavLst>
                                        <p:tav tm="0">
                                          <p:val>
                                            <p:strVal val="#ppt_x"/>
                                          </p:val>
                                        </p:tav>
                                        <p:tav tm="100000">
                                          <p:val>
                                            <p:strVal val="#ppt_x"/>
                                          </p:val>
                                        </p:tav>
                                      </p:tavLst>
                                    </p:anim>
                                    <p:anim calcmode="lin" valueType="num">
                                      <p:cBhvr additive="base">
                                        <p:cTn id="32"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additive="base">
                                        <p:cTn id="37" dur="500" fill="hold"/>
                                        <p:tgtEl>
                                          <p:spTgt spid="44"/>
                                        </p:tgtEl>
                                        <p:attrNameLst>
                                          <p:attrName>ppt_x</p:attrName>
                                        </p:attrNameLst>
                                      </p:cBhvr>
                                      <p:tavLst>
                                        <p:tav tm="0">
                                          <p:val>
                                            <p:strVal val="#ppt_x"/>
                                          </p:val>
                                        </p:tav>
                                        <p:tav tm="100000">
                                          <p:val>
                                            <p:strVal val="#ppt_x"/>
                                          </p:val>
                                        </p:tav>
                                      </p:tavLst>
                                    </p:anim>
                                    <p:anim calcmode="lin" valueType="num">
                                      <p:cBhvr additive="base">
                                        <p:cTn id="38" dur="500" fill="hold"/>
                                        <p:tgtEl>
                                          <p:spTgt spid="4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23"/>
                                        </p:tgtEl>
                                        <p:attrNameLst>
                                          <p:attrName>style.visibility</p:attrName>
                                        </p:attrNameLst>
                                      </p:cBhvr>
                                      <p:to>
                                        <p:strVal val="visible"/>
                                      </p:to>
                                    </p:set>
                                    <p:anim calcmode="lin" valueType="num">
                                      <p:cBhvr additive="base">
                                        <p:cTn id="41" dur="500" fill="hold"/>
                                        <p:tgtEl>
                                          <p:spTgt spid="123"/>
                                        </p:tgtEl>
                                        <p:attrNameLst>
                                          <p:attrName>ppt_x</p:attrName>
                                        </p:attrNameLst>
                                      </p:cBhvr>
                                      <p:tavLst>
                                        <p:tav tm="0">
                                          <p:val>
                                            <p:strVal val="#ppt_x"/>
                                          </p:val>
                                        </p:tav>
                                        <p:tav tm="100000">
                                          <p:val>
                                            <p:strVal val="#ppt_x"/>
                                          </p:val>
                                        </p:tav>
                                      </p:tavLst>
                                    </p:anim>
                                    <p:anim calcmode="lin" valueType="num">
                                      <p:cBhvr additive="base">
                                        <p:cTn id="42" dur="500" fill="hold"/>
                                        <p:tgtEl>
                                          <p:spTgt spid="12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28"/>
                                        </p:tgtEl>
                                        <p:attrNameLst>
                                          <p:attrName>style.visibility</p:attrName>
                                        </p:attrNameLst>
                                      </p:cBhvr>
                                      <p:to>
                                        <p:strVal val="visible"/>
                                      </p:to>
                                    </p:set>
                                    <p:anim calcmode="lin" valueType="num">
                                      <p:cBhvr additive="base">
                                        <p:cTn id="45" dur="500" fill="hold"/>
                                        <p:tgtEl>
                                          <p:spTgt spid="128"/>
                                        </p:tgtEl>
                                        <p:attrNameLst>
                                          <p:attrName>ppt_x</p:attrName>
                                        </p:attrNameLst>
                                      </p:cBhvr>
                                      <p:tavLst>
                                        <p:tav tm="0">
                                          <p:val>
                                            <p:strVal val="#ppt_x"/>
                                          </p:val>
                                        </p:tav>
                                        <p:tav tm="100000">
                                          <p:val>
                                            <p:strVal val="#ppt_x"/>
                                          </p:val>
                                        </p:tav>
                                      </p:tavLst>
                                    </p:anim>
                                    <p:anim calcmode="lin" valueType="num">
                                      <p:cBhvr additive="base">
                                        <p:cTn id="46" dur="500" fill="hold"/>
                                        <p:tgtEl>
                                          <p:spTgt spid="12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31"/>
                                        </p:tgtEl>
                                        <p:attrNameLst>
                                          <p:attrName>style.visibility</p:attrName>
                                        </p:attrNameLst>
                                      </p:cBhvr>
                                      <p:to>
                                        <p:strVal val="visible"/>
                                      </p:to>
                                    </p:set>
                                    <p:anim calcmode="lin" valueType="num">
                                      <p:cBhvr additive="base">
                                        <p:cTn id="49" dur="500" fill="hold"/>
                                        <p:tgtEl>
                                          <p:spTgt spid="131"/>
                                        </p:tgtEl>
                                        <p:attrNameLst>
                                          <p:attrName>ppt_x</p:attrName>
                                        </p:attrNameLst>
                                      </p:cBhvr>
                                      <p:tavLst>
                                        <p:tav tm="0">
                                          <p:val>
                                            <p:strVal val="#ppt_x"/>
                                          </p:val>
                                        </p:tav>
                                        <p:tav tm="100000">
                                          <p:val>
                                            <p:strVal val="#ppt_x"/>
                                          </p:val>
                                        </p:tav>
                                      </p:tavLst>
                                    </p:anim>
                                    <p:anim calcmode="lin" valueType="num">
                                      <p:cBhvr additive="base">
                                        <p:cTn id="50" dur="500" fill="hold"/>
                                        <p:tgtEl>
                                          <p:spTgt spid="13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32"/>
                                        </p:tgtEl>
                                        <p:attrNameLst>
                                          <p:attrName>style.visibility</p:attrName>
                                        </p:attrNameLst>
                                      </p:cBhvr>
                                      <p:to>
                                        <p:strVal val="visible"/>
                                      </p:to>
                                    </p:set>
                                    <p:anim calcmode="lin" valueType="num">
                                      <p:cBhvr additive="base">
                                        <p:cTn id="53" dur="500" fill="hold"/>
                                        <p:tgtEl>
                                          <p:spTgt spid="132"/>
                                        </p:tgtEl>
                                        <p:attrNameLst>
                                          <p:attrName>ppt_x</p:attrName>
                                        </p:attrNameLst>
                                      </p:cBhvr>
                                      <p:tavLst>
                                        <p:tav tm="0">
                                          <p:val>
                                            <p:strVal val="#ppt_x"/>
                                          </p:val>
                                        </p:tav>
                                        <p:tav tm="100000">
                                          <p:val>
                                            <p:strVal val="#ppt_x"/>
                                          </p:val>
                                        </p:tav>
                                      </p:tavLst>
                                    </p:anim>
                                    <p:anim calcmode="lin" valueType="num">
                                      <p:cBhvr additive="base">
                                        <p:cTn id="54" dur="500" fill="hold"/>
                                        <p:tgtEl>
                                          <p:spTgt spid="13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72"/>
                                        </p:tgtEl>
                                        <p:attrNameLst>
                                          <p:attrName>style.visibility</p:attrName>
                                        </p:attrNameLst>
                                      </p:cBhvr>
                                      <p:to>
                                        <p:strVal val="visible"/>
                                      </p:to>
                                    </p:set>
                                    <p:anim calcmode="lin" valueType="num">
                                      <p:cBhvr additive="base">
                                        <p:cTn id="57" dur="500" fill="hold"/>
                                        <p:tgtEl>
                                          <p:spTgt spid="72"/>
                                        </p:tgtEl>
                                        <p:attrNameLst>
                                          <p:attrName>ppt_x</p:attrName>
                                        </p:attrNameLst>
                                      </p:cBhvr>
                                      <p:tavLst>
                                        <p:tav tm="0">
                                          <p:val>
                                            <p:strVal val="#ppt_x"/>
                                          </p:val>
                                        </p:tav>
                                        <p:tav tm="100000">
                                          <p:val>
                                            <p:strVal val="#ppt_x"/>
                                          </p:val>
                                        </p:tav>
                                      </p:tavLst>
                                    </p:anim>
                                    <p:anim calcmode="lin" valueType="num">
                                      <p:cBhvr additive="base">
                                        <p:cTn id="58" dur="500" fill="hold"/>
                                        <p:tgtEl>
                                          <p:spTgt spid="7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24"/>
                                        </p:tgtEl>
                                        <p:attrNameLst>
                                          <p:attrName>style.visibility</p:attrName>
                                        </p:attrNameLst>
                                      </p:cBhvr>
                                      <p:to>
                                        <p:strVal val="visible"/>
                                      </p:to>
                                    </p:set>
                                    <p:anim calcmode="lin" valueType="num">
                                      <p:cBhvr additive="base">
                                        <p:cTn id="67" dur="500" fill="hold"/>
                                        <p:tgtEl>
                                          <p:spTgt spid="124"/>
                                        </p:tgtEl>
                                        <p:attrNameLst>
                                          <p:attrName>ppt_x</p:attrName>
                                        </p:attrNameLst>
                                      </p:cBhvr>
                                      <p:tavLst>
                                        <p:tav tm="0">
                                          <p:val>
                                            <p:strVal val="#ppt_x"/>
                                          </p:val>
                                        </p:tav>
                                        <p:tav tm="100000">
                                          <p:val>
                                            <p:strVal val="#ppt_x"/>
                                          </p:val>
                                        </p:tav>
                                      </p:tavLst>
                                    </p:anim>
                                    <p:anim calcmode="lin" valueType="num">
                                      <p:cBhvr additive="base">
                                        <p:cTn id="68" dur="500" fill="hold"/>
                                        <p:tgtEl>
                                          <p:spTgt spid="124"/>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25"/>
                                        </p:tgtEl>
                                        <p:attrNameLst>
                                          <p:attrName>style.visibility</p:attrName>
                                        </p:attrNameLst>
                                      </p:cBhvr>
                                      <p:to>
                                        <p:strVal val="visible"/>
                                      </p:to>
                                    </p:set>
                                    <p:anim calcmode="lin" valueType="num">
                                      <p:cBhvr additive="base">
                                        <p:cTn id="71" dur="500" fill="hold"/>
                                        <p:tgtEl>
                                          <p:spTgt spid="125"/>
                                        </p:tgtEl>
                                        <p:attrNameLst>
                                          <p:attrName>ppt_x</p:attrName>
                                        </p:attrNameLst>
                                      </p:cBhvr>
                                      <p:tavLst>
                                        <p:tav tm="0">
                                          <p:val>
                                            <p:strVal val="#ppt_x"/>
                                          </p:val>
                                        </p:tav>
                                        <p:tav tm="100000">
                                          <p:val>
                                            <p:strVal val="#ppt_x"/>
                                          </p:val>
                                        </p:tav>
                                      </p:tavLst>
                                    </p:anim>
                                    <p:anim calcmode="lin" valueType="num">
                                      <p:cBhvr additive="base">
                                        <p:cTn id="72" dur="500" fill="hold"/>
                                        <p:tgtEl>
                                          <p:spTgt spid="125"/>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29"/>
                                        </p:tgtEl>
                                        <p:attrNameLst>
                                          <p:attrName>style.visibility</p:attrName>
                                        </p:attrNameLst>
                                      </p:cBhvr>
                                      <p:to>
                                        <p:strVal val="visible"/>
                                      </p:to>
                                    </p:set>
                                    <p:anim calcmode="lin" valueType="num">
                                      <p:cBhvr additive="base">
                                        <p:cTn id="75" dur="500" fill="hold"/>
                                        <p:tgtEl>
                                          <p:spTgt spid="129"/>
                                        </p:tgtEl>
                                        <p:attrNameLst>
                                          <p:attrName>ppt_x</p:attrName>
                                        </p:attrNameLst>
                                      </p:cBhvr>
                                      <p:tavLst>
                                        <p:tav tm="0">
                                          <p:val>
                                            <p:strVal val="#ppt_x"/>
                                          </p:val>
                                        </p:tav>
                                        <p:tav tm="100000">
                                          <p:val>
                                            <p:strVal val="#ppt_x"/>
                                          </p:val>
                                        </p:tav>
                                      </p:tavLst>
                                    </p:anim>
                                    <p:anim calcmode="lin" valueType="num">
                                      <p:cBhvr additive="base">
                                        <p:cTn id="76" dur="500" fill="hold"/>
                                        <p:tgtEl>
                                          <p:spTgt spid="129"/>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
                                        </p:tgtEl>
                                        <p:attrNameLst>
                                          <p:attrName>style.visibility</p:attrName>
                                        </p:attrNameLst>
                                      </p:cBhvr>
                                      <p:to>
                                        <p:strVal val="visible"/>
                                      </p:to>
                                    </p:set>
                                    <p:anim calcmode="lin" valueType="num">
                                      <p:cBhvr additive="base">
                                        <p:cTn id="79" dur="500" fill="hold"/>
                                        <p:tgtEl>
                                          <p:spTgt spid="133"/>
                                        </p:tgtEl>
                                        <p:attrNameLst>
                                          <p:attrName>ppt_x</p:attrName>
                                        </p:attrNameLst>
                                      </p:cBhvr>
                                      <p:tavLst>
                                        <p:tav tm="0">
                                          <p:val>
                                            <p:strVal val="#ppt_x"/>
                                          </p:val>
                                        </p:tav>
                                        <p:tav tm="100000">
                                          <p:val>
                                            <p:strVal val="#ppt_x"/>
                                          </p:val>
                                        </p:tav>
                                      </p:tavLst>
                                    </p:anim>
                                    <p:anim calcmode="lin" valueType="num">
                                      <p:cBhvr additive="base">
                                        <p:cTn id="80" dur="500" fill="hold"/>
                                        <p:tgtEl>
                                          <p:spTgt spid="13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4"/>
                                        </p:tgtEl>
                                        <p:attrNameLst>
                                          <p:attrName>style.visibility</p:attrName>
                                        </p:attrNameLst>
                                      </p:cBhvr>
                                      <p:to>
                                        <p:strVal val="visible"/>
                                      </p:to>
                                    </p:set>
                                    <p:anim calcmode="lin" valueType="num">
                                      <p:cBhvr additive="base">
                                        <p:cTn id="83" dur="500" fill="hold"/>
                                        <p:tgtEl>
                                          <p:spTgt spid="134"/>
                                        </p:tgtEl>
                                        <p:attrNameLst>
                                          <p:attrName>ppt_x</p:attrName>
                                        </p:attrNameLst>
                                      </p:cBhvr>
                                      <p:tavLst>
                                        <p:tav tm="0">
                                          <p:val>
                                            <p:strVal val="#ppt_x"/>
                                          </p:val>
                                        </p:tav>
                                        <p:tav tm="100000">
                                          <p:val>
                                            <p:strVal val="#ppt_x"/>
                                          </p:val>
                                        </p:tav>
                                      </p:tavLst>
                                    </p:anim>
                                    <p:anim calcmode="lin" valueType="num">
                                      <p:cBhvr additive="base">
                                        <p:cTn id="84" dur="500" fill="hold"/>
                                        <p:tgtEl>
                                          <p:spTgt spid="13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5"/>
                                        </p:tgtEl>
                                        <p:attrNameLst>
                                          <p:attrName>style.visibility</p:attrName>
                                        </p:attrNameLst>
                                      </p:cBhvr>
                                      <p:to>
                                        <p:strVal val="visible"/>
                                      </p:to>
                                    </p:set>
                                    <p:anim calcmode="lin" valueType="num">
                                      <p:cBhvr additive="base">
                                        <p:cTn id="87" dur="500" fill="hold"/>
                                        <p:tgtEl>
                                          <p:spTgt spid="135"/>
                                        </p:tgtEl>
                                        <p:attrNameLst>
                                          <p:attrName>ppt_x</p:attrName>
                                        </p:attrNameLst>
                                      </p:cBhvr>
                                      <p:tavLst>
                                        <p:tav tm="0">
                                          <p:val>
                                            <p:strVal val="#ppt_x"/>
                                          </p:val>
                                        </p:tav>
                                        <p:tav tm="100000">
                                          <p:val>
                                            <p:strVal val="#ppt_x"/>
                                          </p:val>
                                        </p:tav>
                                      </p:tavLst>
                                    </p:anim>
                                    <p:anim calcmode="lin" valueType="num">
                                      <p:cBhvr additive="base">
                                        <p:cTn id="88" dur="500" fill="hold"/>
                                        <p:tgtEl>
                                          <p:spTgt spid="13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6"/>
                                        </p:tgtEl>
                                        <p:attrNameLst>
                                          <p:attrName>style.visibility</p:attrName>
                                        </p:attrNameLst>
                                      </p:cBhvr>
                                      <p:to>
                                        <p:strVal val="visible"/>
                                      </p:to>
                                    </p:set>
                                    <p:anim calcmode="lin" valueType="num">
                                      <p:cBhvr additive="base">
                                        <p:cTn id="91" dur="500" fill="hold"/>
                                        <p:tgtEl>
                                          <p:spTgt spid="136"/>
                                        </p:tgtEl>
                                        <p:attrNameLst>
                                          <p:attrName>ppt_x</p:attrName>
                                        </p:attrNameLst>
                                      </p:cBhvr>
                                      <p:tavLst>
                                        <p:tav tm="0">
                                          <p:val>
                                            <p:strVal val="#ppt_x"/>
                                          </p:val>
                                        </p:tav>
                                        <p:tav tm="100000">
                                          <p:val>
                                            <p:strVal val="#ppt_x"/>
                                          </p:val>
                                        </p:tav>
                                      </p:tavLst>
                                    </p:anim>
                                    <p:anim calcmode="lin" valueType="num">
                                      <p:cBhvr additive="base">
                                        <p:cTn id="92" dur="500" fill="hold"/>
                                        <p:tgtEl>
                                          <p:spTgt spid="13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fade">
                                      <p:cBhvr>
                                        <p:cTn id="97" dur="500"/>
                                        <p:tgtEl>
                                          <p:spTgt spid="3"/>
                                        </p:tgtEl>
                                      </p:cBhvr>
                                    </p:animEffect>
                                  </p:childTnLst>
                                </p:cTn>
                              </p:par>
                            </p:childTnLst>
                          </p:cTn>
                        </p:par>
                        <p:par>
                          <p:cTn id="98" fill="hold">
                            <p:stCondLst>
                              <p:cond delay="500"/>
                            </p:stCondLst>
                            <p:childTnLst>
                              <p:par>
                                <p:cTn id="99" presetID="22" presetClass="entr" presetSubtype="1"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Effect transition="in" filter="wipe(up)">
                                      <p:cBhvr>
                                        <p:cTn id="101" dur="500"/>
                                        <p:tgtEl>
                                          <p:spTgt spid="77"/>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4"/>
                                        </p:tgtEl>
                                        <p:attrNameLst>
                                          <p:attrName>style.visibility</p:attrName>
                                        </p:attrNameLst>
                                      </p:cBhvr>
                                      <p:to>
                                        <p:strVal val="visible"/>
                                      </p:to>
                                    </p:set>
                                    <p:animEffect transition="in" filter="fade">
                                      <p:cBhvr>
                                        <p:cTn id="10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6" grpId="0"/>
      <p:bldP spid="44" grpId="0"/>
      <p:bldP spid="125" grpId="0"/>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71" grpId="0" animBg="1"/>
      <p:bldP spid="72" grpId="0" animBg="1"/>
      <p:bldP spid="74" grpId="0" animBg="1"/>
      <p:bldP spid="75" grpId="0" animBg="1"/>
      <p:bldP spid="4" grpId="0" animBg="1"/>
      <p:bldP spid="7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bwMode="auto">
          <a:xfrm>
            <a:off x="899592" y="1052736"/>
            <a:ext cx="7344816" cy="1872208"/>
          </a:xfrm>
          <a:prstGeom prst="roundRect">
            <a:avLst>
              <a:gd name="adj" fmla="val 0"/>
            </a:avLst>
          </a:prstGeom>
          <a:solidFill>
            <a:srgbClr val="FFE389"/>
          </a:solidFill>
          <a:ln w="38100" cap="flat" cmpd="sng" algn="ctr">
            <a:noFill/>
            <a:prstDash val="solid"/>
            <a:round/>
            <a:headEnd type="none" w="med" len="med"/>
            <a:tailEnd type="none" w="med" len="med"/>
          </a:ln>
          <a:effectLst/>
        </p:spPr>
        <p:txBody>
          <a:bodyPr vert="horz" wrap="squar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smtClean="0">
                <a:ln>
                  <a:noFill/>
                </a:ln>
                <a:solidFill>
                  <a:schemeClr val="accent3"/>
                </a:solidFill>
                <a:effectLst/>
                <a:latin typeface="+mn-lt"/>
                <a:ea typeface="+mn-ea"/>
              </a:rPr>
              <a:t>Goo</a:t>
            </a:r>
            <a:r>
              <a:rPr kumimoji="0" lang="en-US" altLang="ja-JP" sz="2000">
                <a:solidFill>
                  <a:schemeClr val="accent3"/>
                </a:solidFill>
                <a:latin typeface="+mn-lt"/>
                <a:ea typeface="+mn-ea"/>
              </a:rPr>
              <a:t>gle</a:t>
            </a:r>
            <a:endParaRPr kumimoji="0" lang="ja-JP" altLang="en-US" sz="2000" b="0" i="0" u="none" strike="noStrike" cap="none" normalizeH="0" dirty="0" smtClean="0">
              <a:ln>
                <a:noFill/>
              </a:ln>
              <a:solidFill>
                <a:schemeClr val="accent3"/>
              </a:solidFill>
              <a:effectLst/>
              <a:latin typeface="+mn-lt"/>
              <a:ea typeface="+mn-ea"/>
            </a:endParaRPr>
          </a:p>
        </p:txBody>
      </p:sp>
      <p:sp>
        <p:nvSpPr>
          <p:cNvPr id="4" name="角丸四角形 3"/>
          <p:cNvSpPr/>
          <p:nvPr/>
        </p:nvSpPr>
        <p:spPr bwMode="auto">
          <a:xfrm>
            <a:off x="971600" y="1196752"/>
            <a:ext cx="3528392" cy="648072"/>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dirty="0" err="1" smtClean="0">
                <a:ln>
                  <a:noFill/>
                </a:ln>
                <a:solidFill>
                  <a:schemeClr val="bg1"/>
                </a:solidFill>
                <a:effectLst/>
                <a:latin typeface="+mn-lt"/>
                <a:ea typeface="+mn-ea"/>
              </a:rPr>
              <a:t>BigTable</a:t>
            </a:r>
            <a:endParaRPr kumimoji="0" lang="ja-JP" altLang="en-US" sz="2800" b="0" i="0" u="none" strike="noStrike" cap="none" normalizeH="0" dirty="0" smtClean="0">
              <a:ln>
                <a:noFill/>
              </a:ln>
              <a:solidFill>
                <a:schemeClr val="bg1"/>
              </a:solidFill>
              <a:effectLst/>
              <a:latin typeface="+mn-lt"/>
              <a:ea typeface="+mn-ea"/>
            </a:endParaRPr>
          </a:p>
        </p:txBody>
      </p:sp>
      <p:sp>
        <p:nvSpPr>
          <p:cNvPr id="5" name="角丸四角形 4"/>
          <p:cNvSpPr/>
          <p:nvPr/>
        </p:nvSpPr>
        <p:spPr bwMode="auto">
          <a:xfrm>
            <a:off x="4652392" y="1196752"/>
            <a:ext cx="3528392" cy="648072"/>
          </a:xfrm>
          <a:prstGeom prst="roundRect">
            <a:avLst>
              <a:gd name="adj" fmla="val 260"/>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dirty="0" err="1" smtClean="0">
                <a:ln>
                  <a:noFill/>
                </a:ln>
                <a:solidFill>
                  <a:schemeClr val="bg1"/>
                </a:solidFill>
                <a:effectLst/>
                <a:latin typeface="+mn-lt"/>
                <a:ea typeface="+mn-ea"/>
              </a:rPr>
              <a:t>MapReduce</a:t>
            </a:r>
            <a:endParaRPr kumimoji="0" lang="ja-JP" altLang="en-US" sz="2800" b="0" i="0" u="none" strike="noStrike" cap="none" normalizeH="0" dirty="0" smtClean="0">
              <a:ln>
                <a:noFill/>
              </a:ln>
              <a:solidFill>
                <a:schemeClr val="bg1"/>
              </a:solidFill>
              <a:effectLst/>
              <a:latin typeface="+mn-lt"/>
              <a:ea typeface="+mn-ea"/>
            </a:endParaRPr>
          </a:p>
        </p:txBody>
      </p:sp>
      <p:sp>
        <p:nvSpPr>
          <p:cNvPr id="6" name="角丸四角形 5"/>
          <p:cNvSpPr/>
          <p:nvPr/>
        </p:nvSpPr>
        <p:spPr bwMode="auto">
          <a:xfrm>
            <a:off x="967608" y="1916832"/>
            <a:ext cx="3532384" cy="504056"/>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mn-lt"/>
                <a:ea typeface="+mn-ea"/>
              </a:rPr>
              <a:t>分散</a:t>
            </a:r>
            <a:r>
              <a:rPr kumimoji="0" lang="en-US" altLang="ja-JP" sz="2400" dirty="0" smtClean="0">
                <a:solidFill>
                  <a:schemeClr val="bg1"/>
                </a:solidFill>
                <a:latin typeface="+mn-lt"/>
                <a:ea typeface="+mn-ea"/>
              </a:rPr>
              <a:t>KVS </a:t>
            </a:r>
            <a:r>
              <a:rPr kumimoji="0" lang="ja-JP" altLang="en-US" sz="2400" dirty="0" smtClean="0">
                <a:solidFill>
                  <a:schemeClr val="bg1"/>
                </a:solidFill>
                <a:latin typeface="+mn-lt"/>
                <a:ea typeface="+mn-ea"/>
              </a:rPr>
              <a:t>*</a:t>
            </a:r>
            <a:endParaRPr kumimoji="0" lang="ja-JP" altLang="en-US" sz="2400" b="0" i="0" u="none" strike="noStrike" cap="none" normalizeH="0" dirty="0" smtClean="0">
              <a:ln>
                <a:noFill/>
              </a:ln>
              <a:solidFill>
                <a:schemeClr val="bg1"/>
              </a:solidFill>
              <a:effectLst/>
              <a:latin typeface="+mn-lt"/>
              <a:ea typeface="+mn-ea"/>
            </a:endParaRPr>
          </a:p>
        </p:txBody>
      </p:sp>
      <p:sp>
        <p:nvSpPr>
          <p:cNvPr id="7" name="角丸四角形 6"/>
          <p:cNvSpPr/>
          <p:nvPr/>
        </p:nvSpPr>
        <p:spPr bwMode="auto">
          <a:xfrm>
            <a:off x="4652392" y="1916832"/>
            <a:ext cx="3528392" cy="504056"/>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mn-lt"/>
                <a:ea typeface="+mn-ea"/>
              </a:rPr>
              <a:t>大規模分散処理</a:t>
            </a:r>
          </a:p>
        </p:txBody>
      </p:sp>
      <p:sp>
        <p:nvSpPr>
          <p:cNvPr id="3" name="正方形/長方形 2"/>
          <p:cNvSpPr/>
          <p:nvPr/>
        </p:nvSpPr>
        <p:spPr>
          <a:xfrm>
            <a:off x="899592" y="2996952"/>
            <a:ext cx="7344816" cy="900246"/>
          </a:xfrm>
          <a:prstGeom prst="rect">
            <a:avLst/>
          </a:prstGeom>
          <a:solidFill>
            <a:schemeClr val="bg1">
              <a:lumMod val="85000"/>
            </a:schemeClr>
          </a:solidFill>
        </p:spPr>
        <p:txBody>
          <a:bodyPr wrap="square">
            <a:spAutoFit/>
          </a:bodyPr>
          <a:lstStyle/>
          <a:p>
            <a:pPr algn="just"/>
            <a:r>
              <a:rPr lang="en-US" altLang="ja-JP" sz="1050" dirty="0" err="1">
                <a:latin typeface="+mn-lt"/>
                <a:ea typeface="+mn-ea"/>
              </a:rPr>
              <a:t>Bigtable</a:t>
            </a:r>
            <a:r>
              <a:rPr lang="ja-JP" altLang="en-US" sz="1050" dirty="0">
                <a:latin typeface="+mn-lt"/>
                <a:ea typeface="+mn-ea"/>
              </a:rPr>
              <a:t>は、</a:t>
            </a:r>
            <a:r>
              <a:rPr lang="en-US" altLang="ja-JP" sz="1050" dirty="0">
                <a:latin typeface="+mn-lt"/>
                <a:ea typeface="+mn-ea"/>
              </a:rPr>
              <a:t>Google</a:t>
            </a:r>
            <a:r>
              <a:rPr lang="ja-JP" altLang="en-US" sz="1050" dirty="0">
                <a:latin typeface="+mn-lt"/>
                <a:ea typeface="+mn-ea"/>
              </a:rPr>
              <a:t>検索をはじめ、</a:t>
            </a:r>
            <a:r>
              <a:rPr lang="en-US" altLang="ja-JP" sz="1050" dirty="0">
                <a:latin typeface="+mn-lt"/>
                <a:ea typeface="+mn-ea"/>
              </a:rPr>
              <a:t>YouTube</a:t>
            </a:r>
            <a:r>
              <a:rPr lang="ja-JP" altLang="en-US" sz="1050" dirty="0">
                <a:latin typeface="+mn-lt"/>
                <a:ea typeface="+mn-ea"/>
              </a:rPr>
              <a:t>や</a:t>
            </a:r>
            <a:r>
              <a:rPr lang="en-US" altLang="ja-JP" sz="1050" dirty="0">
                <a:latin typeface="+mn-lt"/>
                <a:ea typeface="+mn-ea"/>
              </a:rPr>
              <a:t>Google Map</a:t>
            </a:r>
            <a:r>
              <a:rPr lang="ja-JP" altLang="en-US" sz="1050" dirty="0" err="1">
                <a:latin typeface="+mn-lt"/>
                <a:ea typeface="+mn-ea"/>
              </a:rPr>
              <a:t>、</a:t>
            </a:r>
            <a:r>
              <a:rPr lang="en-US" altLang="ja-JP" sz="1050" dirty="0">
                <a:latin typeface="+mn-lt"/>
                <a:ea typeface="+mn-ea"/>
              </a:rPr>
              <a:t>Google Earth</a:t>
            </a:r>
            <a:r>
              <a:rPr lang="ja-JP" altLang="en-US" sz="1050" dirty="0" err="1">
                <a:latin typeface="+mn-lt"/>
                <a:ea typeface="+mn-ea"/>
              </a:rPr>
              <a:t>、</a:t>
            </a:r>
            <a:r>
              <a:rPr lang="en-US" altLang="ja-JP" sz="1050" dirty="0">
                <a:latin typeface="+mn-lt"/>
                <a:ea typeface="+mn-ea"/>
              </a:rPr>
              <a:t>Google Analytics</a:t>
            </a:r>
            <a:r>
              <a:rPr lang="ja-JP" altLang="en-US" sz="1050" dirty="0" err="1">
                <a:latin typeface="+mn-lt"/>
                <a:ea typeface="+mn-ea"/>
              </a:rPr>
              <a:t>、</a:t>
            </a:r>
            <a:r>
              <a:rPr lang="en-US" altLang="ja-JP" sz="1050" dirty="0">
                <a:latin typeface="+mn-lt"/>
                <a:ea typeface="+mn-ea"/>
              </a:rPr>
              <a:t>Google App Engine</a:t>
            </a:r>
            <a:r>
              <a:rPr lang="ja-JP" altLang="en-US" sz="1050" dirty="0">
                <a:latin typeface="+mn-lt"/>
                <a:ea typeface="+mn-ea"/>
              </a:rPr>
              <a:t>など、グーグルの</a:t>
            </a:r>
            <a:r>
              <a:rPr lang="en-US" altLang="ja-JP" sz="1050" dirty="0">
                <a:latin typeface="+mn-lt"/>
                <a:ea typeface="+mn-ea"/>
              </a:rPr>
              <a:t>70</a:t>
            </a:r>
            <a:r>
              <a:rPr lang="ja-JP" altLang="en-US" sz="1050" dirty="0">
                <a:latin typeface="+mn-lt"/>
                <a:ea typeface="+mn-ea"/>
              </a:rPr>
              <a:t>以上のプロジェクトの基盤として利用されて</a:t>
            </a:r>
            <a:r>
              <a:rPr lang="ja-JP" altLang="en-US" sz="1050" dirty="0" smtClean="0">
                <a:latin typeface="+mn-lt"/>
                <a:ea typeface="+mn-ea"/>
              </a:rPr>
              <a:t>いる。</a:t>
            </a:r>
            <a:r>
              <a:rPr lang="ja-JP" altLang="en-US" sz="1050" dirty="0">
                <a:latin typeface="+mn-lt"/>
                <a:ea typeface="+mn-ea"/>
              </a:rPr>
              <a:t>合計で数</a:t>
            </a:r>
            <a:r>
              <a:rPr lang="en-US" altLang="ja-JP" sz="1050" dirty="0">
                <a:latin typeface="+mn-lt"/>
                <a:ea typeface="+mn-ea"/>
              </a:rPr>
              <a:t>PB</a:t>
            </a:r>
            <a:r>
              <a:rPr lang="ja-JP" altLang="en-US" sz="1050" dirty="0">
                <a:latin typeface="+mn-lt"/>
                <a:ea typeface="+mn-ea"/>
              </a:rPr>
              <a:t>（ペタバイト）に達する天文学的規模のデータを、全世界</a:t>
            </a:r>
            <a:r>
              <a:rPr lang="en-US" altLang="ja-JP" sz="1050" dirty="0">
                <a:latin typeface="+mn-lt"/>
                <a:ea typeface="+mn-ea"/>
              </a:rPr>
              <a:t>36</a:t>
            </a:r>
            <a:r>
              <a:rPr lang="ja-JP" altLang="en-US" sz="1050" dirty="0">
                <a:latin typeface="+mn-lt"/>
                <a:ea typeface="+mn-ea"/>
              </a:rPr>
              <a:t>カ所以上のデータセンターに配置された数万～数十万台のサーバに分散して格納し、これらグーグルの各種サービスの圧倒的なスケーラビリティと高可用性を低コストで実現して</a:t>
            </a:r>
            <a:r>
              <a:rPr lang="ja-JP" altLang="en-US" sz="1050" dirty="0" smtClean="0">
                <a:latin typeface="+mn-lt"/>
                <a:ea typeface="+mn-ea"/>
              </a:rPr>
              <a:t>いる。</a:t>
            </a:r>
            <a:endParaRPr lang="en-US" altLang="ja-JP" sz="1050" dirty="0" smtClean="0">
              <a:latin typeface="+mn-lt"/>
              <a:ea typeface="+mn-ea"/>
            </a:endParaRPr>
          </a:p>
          <a:p>
            <a:pPr algn="r"/>
            <a:r>
              <a:rPr lang="en-US" altLang="ja-JP" sz="1050" dirty="0">
                <a:latin typeface="+mn-lt"/>
                <a:ea typeface="+mn-ea"/>
              </a:rPr>
              <a:t>http://www.atmarkit.co.jp/fjava/rensai4/bigtable01/02.html</a:t>
            </a:r>
            <a:endParaRPr lang="ja-JP" altLang="en-US" sz="1050" dirty="0">
              <a:latin typeface="+mn-lt"/>
              <a:ea typeface="+mn-ea"/>
            </a:endParaRPr>
          </a:p>
        </p:txBody>
      </p:sp>
      <p:sp>
        <p:nvSpPr>
          <p:cNvPr id="13" name="角丸四角形 12"/>
          <p:cNvSpPr/>
          <p:nvPr/>
        </p:nvSpPr>
        <p:spPr bwMode="auto">
          <a:xfrm>
            <a:off x="899592" y="5013176"/>
            <a:ext cx="7344816" cy="1152128"/>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dirty="0" smtClean="0">
                <a:ln>
                  <a:noFill/>
                </a:ln>
                <a:solidFill>
                  <a:schemeClr val="bg1"/>
                </a:solidFill>
                <a:effectLst/>
                <a:latin typeface="+mn-lt"/>
                <a:ea typeface="+mn-ea"/>
              </a:rPr>
              <a:t>Google</a:t>
            </a:r>
            <a:r>
              <a:rPr kumimoji="0" lang="ja-JP" altLang="en-US" sz="2000" b="0" i="0" u="none" strike="noStrike" cap="none" normalizeH="0" dirty="0" smtClean="0">
                <a:ln>
                  <a:noFill/>
                </a:ln>
                <a:solidFill>
                  <a:schemeClr val="bg1"/>
                </a:solidFill>
                <a:effectLst/>
                <a:latin typeface="+mn-lt"/>
                <a:ea typeface="+mn-ea"/>
              </a:rPr>
              <a:t>の論文を元に</a:t>
            </a:r>
            <a:r>
              <a:rPr kumimoji="0" lang="en-US" altLang="ja-JP" sz="2000" b="0" i="0" u="none" strike="noStrike" cap="none" normalizeH="0" dirty="0" smtClean="0">
                <a:ln>
                  <a:noFill/>
                </a:ln>
                <a:solidFill>
                  <a:schemeClr val="bg1"/>
                </a:solidFill>
                <a:effectLst/>
                <a:latin typeface="+mn-lt"/>
                <a:ea typeface="+mn-ea"/>
              </a:rPr>
              <a:t>Java</a:t>
            </a:r>
            <a:r>
              <a:rPr kumimoji="0" lang="ja-JP" altLang="en-US" sz="2000" b="0" i="0" u="none" strike="noStrike" cap="none" normalizeH="0" dirty="0" smtClean="0">
                <a:ln>
                  <a:noFill/>
                </a:ln>
                <a:solidFill>
                  <a:schemeClr val="bg1"/>
                </a:solidFill>
                <a:effectLst/>
                <a:latin typeface="+mn-lt"/>
                <a:ea typeface="+mn-ea"/>
              </a:rPr>
              <a:t>で実装</a:t>
            </a:r>
          </a:p>
        </p:txBody>
      </p:sp>
      <p:sp>
        <p:nvSpPr>
          <p:cNvPr id="2" name="タイトル 1"/>
          <p:cNvSpPr>
            <a:spLocks noGrp="1"/>
          </p:cNvSpPr>
          <p:nvPr>
            <p:ph type="title"/>
          </p:nvPr>
        </p:nvSpPr>
        <p:spPr/>
        <p:txBody>
          <a:bodyPr/>
          <a:lstStyle/>
          <a:p>
            <a:r>
              <a:rPr kumimoji="1" lang="en-US" altLang="ja-JP" smtClean="0"/>
              <a:t>Google</a:t>
            </a:r>
            <a:r>
              <a:rPr kumimoji="1" lang="ja-JP" altLang="en-US" smtClean="0"/>
              <a:t>の</a:t>
            </a:r>
            <a:r>
              <a:rPr kumimoji="1" lang="en-US" altLang="ja-JP" smtClean="0"/>
              <a:t>BigTable</a:t>
            </a:r>
            <a:r>
              <a:rPr kumimoji="1" lang="ja-JP" altLang="en-US" smtClean="0"/>
              <a:t>と</a:t>
            </a:r>
            <a:r>
              <a:rPr kumimoji="1" lang="en-US" altLang="ja-JP" smtClean="0"/>
              <a:t>MapReduce</a:t>
            </a:r>
            <a:endParaRPr kumimoji="1" lang="ja-JP" altLang="en-US" dirty="0"/>
          </a:p>
        </p:txBody>
      </p:sp>
      <p:sp>
        <p:nvSpPr>
          <p:cNvPr id="8" name="角丸四角形 7"/>
          <p:cNvSpPr/>
          <p:nvPr/>
        </p:nvSpPr>
        <p:spPr bwMode="auto">
          <a:xfrm>
            <a:off x="971600" y="5157192"/>
            <a:ext cx="3528392" cy="576064"/>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dirty="0" err="1" smtClean="0">
                <a:ln>
                  <a:noFill/>
                </a:ln>
                <a:solidFill>
                  <a:schemeClr val="bg1"/>
                </a:solidFill>
                <a:effectLst/>
                <a:latin typeface="+mn-lt"/>
                <a:ea typeface="+mn-ea"/>
              </a:rPr>
              <a:t>HBase</a:t>
            </a:r>
            <a:endParaRPr kumimoji="0" lang="en-US" altLang="ja-JP" sz="2800" b="0" i="0" u="none" strike="noStrike" cap="none" normalizeH="0" dirty="0" smtClean="0">
              <a:ln>
                <a:noFill/>
              </a:ln>
              <a:solidFill>
                <a:schemeClr val="bg1"/>
              </a:solidFill>
              <a:effectLst/>
              <a:latin typeface="+mn-lt"/>
              <a:ea typeface="+mn-ea"/>
            </a:endParaRPr>
          </a:p>
        </p:txBody>
      </p:sp>
      <p:sp>
        <p:nvSpPr>
          <p:cNvPr id="9" name="角丸四角形 8"/>
          <p:cNvSpPr/>
          <p:nvPr/>
        </p:nvSpPr>
        <p:spPr bwMode="auto">
          <a:xfrm>
            <a:off x="4652392" y="5157192"/>
            <a:ext cx="3528392" cy="576064"/>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dirty="0" err="1" smtClean="0">
                <a:ln>
                  <a:noFill/>
                </a:ln>
                <a:solidFill>
                  <a:schemeClr val="bg1"/>
                </a:solidFill>
                <a:effectLst/>
                <a:latin typeface="+mn-lt"/>
                <a:ea typeface="+mn-ea"/>
              </a:rPr>
              <a:t>Hadoop</a:t>
            </a:r>
            <a:endParaRPr kumimoji="0" lang="ja-JP" altLang="en-US" sz="2800" b="0" i="0" u="none" strike="noStrike" cap="none" normalizeH="0" dirty="0" smtClean="0">
              <a:ln>
                <a:noFill/>
              </a:ln>
              <a:solidFill>
                <a:schemeClr val="bg1"/>
              </a:solidFill>
              <a:effectLst/>
              <a:latin typeface="+mn-lt"/>
              <a:ea typeface="+mn-ea"/>
            </a:endParaRPr>
          </a:p>
        </p:txBody>
      </p:sp>
      <p:sp>
        <p:nvSpPr>
          <p:cNvPr id="10" name="下矢印 9"/>
          <p:cNvSpPr/>
          <p:nvPr/>
        </p:nvSpPr>
        <p:spPr bwMode="auto">
          <a:xfrm>
            <a:off x="971600" y="4077072"/>
            <a:ext cx="3528392" cy="864096"/>
          </a:xfrm>
          <a:prstGeom prst="downArrow">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smtClean="0">
                <a:ln>
                  <a:noFill/>
                </a:ln>
                <a:solidFill>
                  <a:schemeClr val="bg1"/>
                </a:solidFill>
                <a:effectLst/>
                <a:latin typeface="+mn-lt"/>
                <a:ea typeface="+mn-ea"/>
              </a:rPr>
              <a:t>Java</a:t>
            </a:r>
            <a:endParaRPr kumimoji="0" lang="ja-JP" altLang="en-US" sz="2400" b="0" i="0" u="none" strike="noStrike" cap="none" normalizeH="0" smtClean="0">
              <a:ln>
                <a:noFill/>
              </a:ln>
              <a:solidFill>
                <a:schemeClr val="bg1"/>
              </a:solidFill>
              <a:effectLst/>
              <a:latin typeface="+mn-lt"/>
              <a:ea typeface="+mn-ea"/>
            </a:endParaRPr>
          </a:p>
        </p:txBody>
      </p:sp>
      <p:sp>
        <p:nvSpPr>
          <p:cNvPr id="11" name="下矢印 10"/>
          <p:cNvSpPr/>
          <p:nvPr/>
        </p:nvSpPr>
        <p:spPr bwMode="auto">
          <a:xfrm>
            <a:off x="4652392" y="4077072"/>
            <a:ext cx="3528392" cy="864096"/>
          </a:xfrm>
          <a:prstGeom prst="downArrow">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smtClean="0">
                <a:ln>
                  <a:noFill/>
                </a:ln>
                <a:solidFill>
                  <a:schemeClr val="bg1"/>
                </a:solidFill>
                <a:effectLst/>
                <a:latin typeface="+mn-lt"/>
                <a:ea typeface="+mn-ea"/>
              </a:rPr>
              <a:t>Java</a:t>
            </a:r>
            <a:endParaRPr kumimoji="0" lang="ja-JP" altLang="en-US" sz="2400" b="0" i="0" u="none" strike="noStrike" cap="none" normalizeH="0" dirty="0" smtClean="0">
              <a:ln>
                <a:noFill/>
              </a:ln>
              <a:solidFill>
                <a:schemeClr val="bg1"/>
              </a:solidFill>
              <a:effectLst/>
              <a:latin typeface="+mn-lt"/>
              <a:ea typeface="+mn-ea"/>
            </a:endParaRPr>
          </a:p>
        </p:txBody>
      </p:sp>
      <p:sp>
        <p:nvSpPr>
          <p:cNvPr id="14" name="正方形/長方形 13"/>
          <p:cNvSpPr/>
          <p:nvPr/>
        </p:nvSpPr>
        <p:spPr bwMode="auto">
          <a:xfrm>
            <a:off x="899592" y="6291318"/>
            <a:ext cx="7344816" cy="270030"/>
          </a:xfrm>
          <a:prstGeom prst="rect">
            <a:avLst/>
          </a:prstGeom>
          <a:no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700" dirty="0">
                <a:latin typeface="+mn-lt"/>
                <a:ea typeface="+mn-ea"/>
              </a:rPr>
              <a:t>*</a:t>
            </a:r>
            <a:r>
              <a:rPr kumimoji="0" lang="ja-JP" altLang="en-US" sz="700" b="0" i="0" u="none" strike="noStrike" cap="none" normalizeH="0" dirty="0" smtClean="0">
                <a:ln>
                  <a:noFill/>
                </a:ln>
                <a:effectLst/>
                <a:latin typeface="+mn-lt"/>
                <a:ea typeface="+mn-ea"/>
              </a:rPr>
              <a:t> </a:t>
            </a:r>
            <a:r>
              <a:rPr kumimoji="0" lang="en-US" altLang="ja-JP" sz="700" b="0" i="0" u="none" strike="noStrike" cap="none" normalizeH="0" dirty="0" err="1" smtClean="0">
                <a:ln>
                  <a:noFill/>
                </a:ln>
                <a:effectLst/>
                <a:latin typeface="+mn-lt"/>
                <a:ea typeface="+mn-ea"/>
              </a:rPr>
              <a:t>BigTable</a:t>
            </a:r>
            <a:r>
              <a:rPr kumimoji="0" lang="ja-JP" altLang="en-US" sz="700" dirty="0">
                <a:latin typeface="+mn-lt"/>
                <a:ea typeface="+mn-ea"/>
              </a:rPr>
              <a:t>を</a:t>
            </a:r>
            <a:r>
              <a:rPr kumimoji="0" lang="ja-JP" altLang="en-US" sz="700" b="0" i="0" u="none" strike="noStrike" cap="none" normalizeH="0" dirty="0" smtClean="0">
                <a:ln>
                  <a:noFill/>
                </a:ln>
                <a:effectLst/>
                <a:latin typeface="+mn-lt"/>
                <a:ea typeface="+mn-ea"/>
              </a:rPr>
              <a:t>分散</a:t>
            </a:r>
            <a:r>
              <a:rPr kumimoji="0" lang="en-US" altLang="ja-JP" sz="700" b="0" i="0" u="none" strike="noStrike" cap="none" normalizeH="0" dirty="0" smtClean="0">
                <a:ln>
                  <a:noFill/>
                </a:ln>
                <a:effectLst/>
                <a:latin typeface="+mn-lt"/>
                <a:ea typeface="+mn-ea"/>
              </a:rPr>
              <a:t>KVS</a:t>
            </a:r>
            <a:r>
              <a:rPr kumimoji="0" lang="ja-JP" altLang="en-US" sz="700" b="0" i="0" u="none" strike="noStrike" cap="none" normalizeH="0" dirty="0" smtClean="0">
                <a:ln>
                  <a:noFill/>
                </a:ln>
                <a:effectLst/>
                <a:latin typeface="+mn-lt"/>
                <a:ea typeface="+mn-ea"/>
              </a:rPr>
              <a:t>に含めるかどうかについては様々な議論があるが、ここでは広い意味での</a:t>
            </a:r>
            <a:r>
              <a:rPr kumimoji="0" lang="en-US" altLang="ja-JP" sz="700" b="0" i="0" u="none" strike="noStrike" cap="none" normalizeH="0" dirty="0" smtClean="0">
                <a:ln>
                  <a:noFill/>
                </a:ln>
                <a:effectLst/>
                <a:latin typeface="+mn-lt"/>
                <a:ea typeface="+mn-ea"/>
              </a:rPr>
              <a:t>KVS</a:t>
            </a:r>
            <a:r>
              <a:rPr kumimoji="0" lang="ja-JP" altLang="en-US" sz="700" b="0" i="0" u="none" strike="noStrike" cap="none" normalizeH="0" dirty="0" smtClean="0">
                <a:ln>
                  <a:noFill/>
                </a:ln>
                <a:effectLst/>
                <a:latin typeface="+mn-lt"/>
                <a:ea typeface="+mn-ea"/>
              </a:rPr>
              <a:t>として取り扱う。そもそも</a:t>
            </a:r>
            <a:r>
              <a:rPr kumimoji="0" lang="en-US" altLang="ja-JP" sz="700" b="0" i="0" u="none" strike="noStrike" cap="none" normalizeH="0" dirty="0" smtClean="0">
                <a:ln>
                  <a:noFill/>
                </a:ln>
                <a:effectLst/>
                <a:latin typeface="+mn-lt"/>
                <a:ea typeface="+mn-ea"/>
              </a:rPr>
              <a:t>KVS</a:t>
            </a:r>
            <a:r>
              <a:rPr kumimoji="0" lang="ja-JP" altLang="en-US" sz="700" b="0" i="0" u="none" strike="noStrike" cap="none" normalizeH="0" dirty="0" smtClean="0">
                <a:ln>
                  <a:noFill/>
                </a:ln>
                <a:effectLst/>
                <a:latin typeface="+mn-lt"/>
                <a:ea typeface="+mn-ea"/>
              </a:rPr>
              <a:t>やカラム型という定義はまだまだ流動的。</a:t>
            </a:r>
          </a:p>
        </p:txBody>
      </p:sp>
    </p:spTree>
    <p:extLst>
      <p:ext uri="{BB962C8B-B14F-4D97-AF65-F5344CB8AC3E}">
        <p14:creationId xmlns:p14="http://schemas.microsoft.com/office/powerpoint/2010/main" val="23955560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9" grpId="0" animBg="1"/>
      <p:bldP spid="10" grpId="0" animBg="1"/>
      <p:bldP spid="11" grpId="0" animBg="1"/>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タイトル 1"/>
          <p:cNvSpPr>
            <a:spLocks noGrp="1"/>
          </p:cNvSpPr>
          <p:nvPr>
            <p:ph type="title"/>
          </p:nvPr>
        </p:nvSpPr>
        <p:spPr/>
        <p:txBody>
          <a:bodyPr/>
          <a:lstStyle/>
          <a:p>
            <a:r>
              <a:rPr lang="ja-JP" altLang="en-US" dirty="0" smtClean="0"/>
              <a:t>大規模分散処理システム　</a:t>
            </a:r>
            <a:r>
              <a:rPr lang="en-US" altLang="ja-JP" dirty="0" smtClean="0"/>
              <a:t>Hadoop</a:t>
            </a:r>
            <a:endParaRPr lang="ja-JP" altLang="en-US" dirty="0"/>
          </a:p>
        </p:txBody>
      </p:sp>
      <p:sp>
        <p:nvSpPr>
          <p:cNvPr id="2" name="正方形/長方形 1"/>
          <p:cNvSpPr/>
          <p:nvPr/>
        </p:nvSpPr>
        <p:spPr bwMode="auto">
          <a:xfrm>
            <a:off x="1143000" y="1524000"/>
            <a:ext cx="1752600" cy="3429000"/>
          </a:xfrm>
          <a:prstGeom prst="rect">
            <a:avLst/>
          </a:prstGeom>
          <a:solidFill>
            <a:schemeClr val="accent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pic>
        <p:nvPicPr>
          <p:cNvPr id="7" name="図 6"/>
          <p:cNvPicPr>
            <a:picLocks noChangeAspect="1"/>
          </p:cNvPicPr>
          <p:nvPr/>
        </p:nvPicPr>
        <p:blipFill>
          <a:blip r:embed="rId2"/>
          <a:stretch>
            <a:fillRect/>
          </a:stretch>
        </p:blipFill>
        <p:spPr>
          <a:xfrm>
            <a:off x="5257800" y="914400"/>
            <a:ext cx="2057400" cy="486576"/>
          </a:xfrm>
          <a:prstGeom prst="rect">
            <a:avLst/>
          </a:prstGeom>
        </p:spPr>
      </p:pic>
      <p:grpSp>
        <p:nvGrpSpPr>
          <p:cNvPr id="154" name="図形グループ 153"/>
          <p:cNvGrpSpPr/>
          <p:nvPr/>
        </p:nvGrpSpPr>
        <p:grpSpPr>
          <a:xfrm>
            <a:off x="990600" y="5257800"/>
            <a:ext cx="2057400" cy="1295400"/>
            <a:chOff x="990600" y="5257800"/>
            <a:chExt cx="2057400" cy="1295400"/>
          </a:xfrm>
        </p:grpSpPr>
        <p:sp>
          <p:nvSpPr>
            <p:cNvPr id="12" name="下矢印 11"/>
            <p:cNvSpPr/>
            <p:nvPr/>
          </p:nvSpPr>
          <p:spPr bwMode="auto">
            <a:xfrm>
              <a:off x="1676400" y="5257800"/>
              <a:ext cx="685800" cy="304800"/>
            </a:xfrm>
            <a:prstGeom prst="downArrow">
              <a:avLst/>
            </a:prstGeom>
            <a:solidFill>
              <a:schemeClr val="accent6"/>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94" name="星 16 93"/>
            <p:cNvSpPr/>
            <p:nvPr/>
          </p:nvSpPr>
          <p:spPr bwMode="auto">
            <a:xfrm>
              <a:off x="990600" y="5715000"/>
              <a:ext cx="2057400" cy="838200"/>
            </a:xfrm>
            <a:prstGeom prst="star16">
              <a:avLst/>
            </a:prstGeom>
            <a:solidFill>
              <a:srgbClr val="FFFF00"/>
            </a:solidFill>
            <a:ln w="19050" cap="flat" cmpd="sng" algn="ctr">
              <a:solidFill>
                <a:srgbClr val="FF66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0000"/>
                  </a:solidFill>
                  <a:effectLst/>
                  <a:latin typeface="Arial" charset="0"/>
                  <a:ea typeface="HG丸ｺﾞｼｯｸM-PRO" pitchFamily="50" charset="-128"/>
                </a:rPr>
                <a:t>処理が</a:t>
              </a:r>
              <a:endParaRPr kumimoji="0" lang="en-US" altLang="ja-JP" sz="1400" b="0" i="0" u="none" strike="noStrike" cap="none" normalizeH="0" baseline="0" dirty="0" smtClean="0">
                <a:ln>
                  <a:noFill/>
                </a:ln>
                <a:solidFill>
                  <a:srgbClr val="FF0000"/>
                </a:solidFill>
                <a:effectLst/>
                <a:latin typeface="Arial" charset="0"/>
                <a:ea typeface="HG丸ｺﾞｼｯｸM-PRO"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0000"/>
                  </a:solidFill>
                  <a:effectLst/>
                  <a:latin typeface="Arial" charset="0"/>
                  <a:ea typeface="HG丸ｺﾞｼｯｸM-PRO" pitchFamily="50" charset="-128"/>
                </a:rPr>
                <a:t>終わらない</a:t>
              </a:r>
            </a:p>
          </p:txBody>
        </p:sp>
      </p:grpSp>
      <p:pic>
        <p:nvPicPr>
          <p:cNvPr id="140" name="Picture 117" descr="MCj043163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65431"/>
            <a:ext cx="1219200" cy="1392370"/>
          </a:xfrm>
          <a:prstGeom prst="rect">
            <a:avLst/>
          </a:prstGeom>
          <a:noFill/>
          <a:extLst>
            <a:ext uri="{909E8E84-426E-40dd-AFC4-6F175D3DCCD1}">
              <a14:hiddenFill xmlns:a14="http://schemas.microsoft.com/office/drawing/2010/main">
                <a:solidFill>
                  <a:srgbClr val="FFFFFF"/>
                </a:solidFill>
              </a14:hiddenFill>
            </a:ext>
          </a:extLst>
        </p:spPr>
      </p:pic>
      <p:cxnSp>
        <p:nvCxnSpPr>
          <p:cNvPr id="103" name="曲線コネクタ 102"/>
          <p:cNvCxnSpPr/>
          <p:nvPr/>
        </p:nvCxnSpPr>
        <p:spPr bwMode="auto">
          <a:xfrm flipV="1">
            <a:off x="1066800" y="2971800"/>
            <a:ext cx="1905000" cy="457200"/>
          </a:xfrm>
          <a:prstGeom prst="curvedConnector3">
            <a:avLst/>
          </a:prstGeom>
          <a:solidFill>
            <a:schemeClr val="bg1"/>
          </a:solidFill>
          <a:ln w="762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55" name="図形グループ 154"/>
          <p:cNvGrpSpPr/>
          <p:nvPr/>
        </p:nvGrpSpPr>
        <p:grpSpPr>
          <a:xfrm>
            <a:off x="2971800" y="1447800"/>
            <a:ext cx="5638800" cy="4636501"/>
            <a:chOff x="2971800" y="1447800"/>
            <a:chExt cx="5638800" cy="4636501"/>
          </a:xfrm>
        </p:grpSpPr>
        <p:sp>
          <p:nvSpPr>
            <p:cNvPr id="10" name="角丸四角形 9"/>
            <p:cNvSpPr/>
            <p:nvPr/>
          </p:nvSpPr>
          <p:spPr bwMode="auto">
            <a:xfrm>
              <a:off x="3962400" y="5105400"/>
              <a:ext cx="4648200" cy="838200"/>
            </a:xfrm>
            <a:prstGeom prst="roundRect">
              <a:avLst/>
            </a:prstGeom>
            <a:solidFill>
              <a:srgbClr val="3366FF"/>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FFF"/>
                </a:solidFill>
                <a:effectLst/>
                <a:latin typeface="Arial" charset="0"/>
                <a:ea typeface="HG丸ｺﾞｼｯｸM-PRO" pitchFamily="50" charset="-128"/>
              </a:endParaRPr>
            </a:p>
          </p:txBody>
        </p:sp>
        <p:sp>
          <p:nvSpPr>
            <p:cNvPr id="43" name="正方形/長方形 42"/>
            <p:cNvSpPr/>
            <p:nvPr/>
          </p:nvSpPr>
          <p:spPr bwMode="auto">
            <a:xfrm>
              <a:off x="5410200" y="1524000"/>
              <a:ext cx="1752600" cy="533400"/>
            </a:xfrm>
            <a:prstGeom prst="rect">
              <a:avLst/>
            </a:prstGeom>
            <a:solidFill>
              <a:schemeClr val="accent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46" name="正方形/長方形 45"/>
            <p:cNvSpPr/>
            <p:nvPr/>
          </p:nvSpPr>
          <p:spPr bwMode="auto">
            <a:xfrm>
              <a:off x="5410200" y="2133600"/>
              <a:ext cx="1752600" cy="533400"/>
            </a:xfrm>
            <a:prstGeom prst="rect">
              <a:avLst/>
            </a:prstGeom>
            <a:solidFill>
              <a:schemeClr val="accent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49" name="正方形/長方形 48"/>
            <p:cNvSpPr/>
            <p:nvPr/>
          </p:nvSpPr>
          <p:spPr bwMode="auto">
            <a:xfrm>
              <a:off x="5410200" y="3200400"/>
              <a:ext cx="1752600" cy="533400"/>
            </a:xfrm>
            <a:prstGeom prst="rect">
              <a:avLst/>
            </a:prstGeom>
            <a:solidFill>
              <a:schemeClr val="accent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51" name="正方形/長方形 50"/>
            <p:cNvSpPr/>
            <p:nvPr/>
          </p:nvSpPr>
          <p:spPr bwMode="auto">
            <a:xfrm>
              <a:off x="5410200" y="3810000"/>
              <a:ext cx="1752600" cy="533400"/>
            </a:xfrm>
            <a:prstGeom prst="rect">
              <a:avLst/>
            </a:prstGeom>
            <a:solidFill>
              <a:schemeClr val="accent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52" name="正方形/長方形 51"/>
            <p:cNvSpPr/>
            <p:nvPr/>
          </p:nvSpPr>
          <p:spPr bwMode="auto">
            <a:xfrm>
              <a:off x="5410200" y="4419600"/>
              <a:ext cx="1752600" cy="533400"/>
            </a:xfrm>
            <a:prstGeom prst="rect">
              <a:avLst/>
            </a:prstGeom>
            <a:solidFill>
              <a:schemeClr val="accent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8" name="角丸四角形 7"/>
            <p:cNvSpPr/>
            <p:nvPr/>
          </p:nvSpPr>
          <p:spPr bwMode="auto">
            <a:xfrm>
              <a:off x="4038600" y="1524000"/>
              <a:ext cx="990600" cy="3886200"/>
            </a:xfrm>
            <a:prstGeom prst="roundRect">
              <a:avLst>
                <a:gd name="adj" fmla="val 0"/>
              </a:avLst>
            </a:prstGeom>
            <a:solidFill>
              <a:srgbClr val="FF6600"/>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FFF"/>
                </a:solidFill>
                <a:effectLst/>
                <a:latin typeface="Arial" charset="0"/>
                <a:ea typeface="HG丸ｺﾞｼｯｸM-PRO" pitchFamily="50" charset="-128"/>
              </a:endParaRPr>
            </a:p>
          </p:txBody>
        </p:sp>
        <p:sp>
          <p:nvSpPr>
            <p:cNvPr id="56" name="角丸四角形 55"/>
            <p:cNvSpPr/>
            <p:nvPr/>
          </p:nvSpPr>
          <p:spPr bwMode="auto">
            <a:xfrm>
              <a:off x="7543800" y="1524000"/>
              <a:ext cx="990600" cy="3886200"/>
            </a:xfrm>
            <a:prstGeom prst="roundRect">
              <a:avLst>
                <a:gd name="adj" fmla="val 0"/>
              </a:avLst>
            </a:prstGeom>
            <a:solidFill>
              <a:srgbClr val="008000"/>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FFF"/>
                </a:solidFill>
                <a:effectLst/>
                <a:latin typeface="Arial" charset="0"/>
                <a:ea typeface="HG丸ｺﾞｼｯｸM-PRO" pitchFamily="50" charset="-128"/>
              </a:endParaRPr>
            </a:p>
          </p:txBody>
        </p:sp>
        <p:sp>
          <p:nvSpPr>
            <p:cNvPr id="11" name="角丸四角形 10"/>
            <p:cNvSpPr/>
            <p:nvPr/>
          </p:nvSpPr>
          <p:spPr bwMode="auto">
            <a:xfrm>
              <a:off x="5181600" y="5257800"/>
              <a:ext cx="990600" cy="304800"/>
            </a:xfrm>
            <a:prstGeom prst="roundRect">
              <a:avLst/>
            </a:prstGeom>
            <a:solidFill>
              <a:schemeClr val="accent1"/>
            </a:solidFill>
            <a:ln>
              <a:headEnd type="none" w="med" len="med"/>
              <a:tailEnd type="none" w="med" len="med"/>
            </a:ln>
            <a:scene3d>
              <a:camera prst="orthographicFront">
                <a:rot lat="0" lon="0" rev="0"/>
              </a:camera>
              <a:lightRig rig="threePt" dir="t">
                <a:rot lat="0" lon="0" rev="1200000"/>
              </a:lightRig>
            </a:scene3d>
            <a:sp3d/>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50" b="0" i="0" u="none" strike="noStrike" cap="none" normalizeH="0" baseline="0" dirty="0" smtClean="0">
                  <a:ln>
                    <a:noFill/>
                  </a:ln>
                  <a:solidFill>
                    <a:schemeClr val="bg1"/>
                  </a:solidFill>
                  <a:effectLst/>
                  <a:latin typeface="Arial" charset="0"/>
                  <a:ea typeface="HG丸ｺﾞｼｯｸM-PRO" pitchFamily="50" charset="-128"/>
                </a:rPr>
                <a:t>Name Node</a:t>
              </a:r>
              <a:endParaRPr kumimoji="0" lang="ja-JP" altLang="en-US" sz="105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60" name="角丸四角形 59"/>
            <p:cNvSpPr/>
            <p:nvPr/>
          </p:nvSpPr>
          <p:spPr bwMode="auto">
            <a:xfrm>
              <a:off x="6400800" y="5257800"/>
              <a:ext cx="990600" cy="304800"/>
            </a:xfrm>
            <a:prstGeom prst="roundRect">
              <a:avLst/>
            </a:prstGeom>
            <a:solidFill>
              <a:schemeClr val="accent1"/>
            </a:solidFill>
            <a:ln>
              <a:headEnd type="none" w="med" len="med"/>
              <a:tailEnd type="none" w="med" len="med"/>
            </a:ln>
            <a:scene3d>
              <a:camera prst="orthographicFront">
                <a:rot lat="0" lon="0" rev="0"/>
              </a:camera>
              <a:lightRig rig="threePt" dir="t">
                <a:rot lat="0" lon="0" rev="1200000"/>
              </a:lightRig>
            </a:scene3d>
            <a:sp3d/>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50" b="0" i="0" u="none" strike="noStrike" cap="none" normalizeH="0" baseline="0" dirty="0" smtClean="0">
                  <a:ln>
                    <a:noFill/>
                  </a:ln>
                  <a:solidFill>
                    <a:schemeClr val="bg1"/>
                  </a:solidFill>
                  <a:effectLst/>
                  <a:latin typeface="Arial" charset="0"/>
                  <a:ea typeface="HG丸ｺﾞｼｯｸM-PRO" pitchFamily="50" charset="-128"/>
                </a:rPr>
                <a:t>Job Tracker</a:t>
              </a:r>
              <a:endParaRPr kumimoji="0" lang="ja-JP" altLang="en-US" sz="1050" b="0" i="0" u="none" strike="noStrike" cap="none" normalizeH="0" baseline="0" dirty="0" smtClean="0">
                <a:ln>
                  <a:noFill/>
                </a:ln>
                <a:solidFill>
                  <a:schemeClr val="bg1"/>
                </a:solidFill>
                <a:effectLst/>
                <a:latin typeface="Arial" charset="0"/>
                <a:ea typeface="HG丸ｺﾞｼｯｸM-PRO" pitchFamily="50" charset="-128"/>
              </a:endParaRPr>
            </a:p>
          </p:txBody>
        </p:sp>
        <p:cxnSp>
          <p:nvCxnSpPr>
            <p:cNvPr id="15" name="曲線コネクタ 14"/>
            <p:cNvCxnSpPr>
              <a:stCxn id="8" idx="3"/>
              <a:endCxn id="43" idx="1"/>
            </p:cNvCxnSpPr>
            <p:nvPr/>
          </p:nvCxnSpPr>
          <p:spPr bwMode="auto">
            <a:xfrm flipV="1">
              <a:off x="5029200" y="1790700"/>
              <a:ext cx="381000" cy="1676400"/>
            </a:xfrm>
            <a:prstGeom prst="curvedConnector3">
              <a:avLst/>
            </a:prstGeom>
            <a:solidFill>
              <a:schemeClr val="bg1"/>
            </a:solidFill>
            <a:ln w="1905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曲線コネクタ 71"/>
            <p:cNvCxnSpPr>
              <a:stCxn id="8" idx="3"/>
              <a:endCxn id="46" idx="1"/>
            </p:cNvCxnSpPr>
            <p:nvPr/>
          </p:nvCxnSpPr>
          <p:spPr bwMode="auto">
            <a:xfrm flipV="1">
              <a:off x="5029200" y="2400300"/>
              <a:ext cx="381000" cy="1066800"/>
            </a:xfrm>
            <a:prstGeom prst="curvedConnector3">
              <a:avLst/>
            </a:prstGeom>
            <a:solidFill>
              <a:schemeClr val="bg1"/>
            </a:solidFill>
            <a:ln w="1905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曲線コネクタ 73"/>
            <p:cNvCxnSpPr>
              <a:stCxn id="8" idx="3"/>
              <a:endCxn id="51" idx="1"/>
            </p:cNvCxnSpPr>
            <p:nvPr/>
          </p:nvCxnSpPr>
          <p:spPr bwMode="auto">
            <a:xfrm>
              <a:off x="5029200" y="3467100"/>
              <a:ext cx="381000" cy="609600"/>
            </a:xfrm>
            <a:prstGeom prst="curvedConnector3">
              <a:avLst/>
            </a:prstGeom>
            <a:solidFill>
              <a:schemeClr val="bg1"/>
            </a:solidFill>
            <a:ln w="1905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曲線コネクタ 75"/>
            <p:cNvCxnSpPr>
              <a:stCxn id="8" idx="3"/>
              <a:endCxn id="49" idx="1"/>
            </p:cNvCxnSpPr>
            <p:nvPr/>
          </p:nvCxnSpPr>
          <p:spPr bwMode="auto">
            <a:xfrm>
              <a:off x="5029200" y="3467100"/>
              <a:ext cx="381000" cy="12700"/>
            </a:xfrm>
            <a:prstGeom prst="curvedConnector3">
              <a:avLst/>
            </a:prstGeom>
            <a:solidFill>
              <a:schemeClr val="bg1"/>
            </a:solidFill>
            <a:ln w="1905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曲線コネクタ 76"/>
            <p:cNvCxnSpPr>
              <a:stCxn id="8" idx="3"/>
              <a:endCxn id="52" idx="1"/>
            </p:cNvCxnSpPr>
            <p:nvPr/>
          </p:nvCxnSpPr>
          <p:spPr bwMode="auto">
            <a:xfrm>
              <a:off x="5029200" y="3467100"/>
              <a:ext cx="381000" cy="1219200"/>
            </a:xfrm>
            <a:prstGeom prst="curvedConnector3">
              <a:avLst/>
            </a:prstGeom>
            <a:solidFill>
              <a:schemeClr val="bg1"/>
            </a:solidFill>
            <a:ln w="19050" cap="flat" cmpd="sng" algn="ctr">
              <a:solidFill>
                <a:srgbClr val="FF66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曲線コネクタ 78"/>
            <p:cNvCxnSpPr>
              <a:stCxn id="43" idx="3"/>
              <a:endCxn id="56" idx="1"/>
            </p:cNvCxnSpPr>
            <p:nvPr/>
          </p:nvCxnSpPr>
          <p:spPr bwMode="auto">
            <a:xfrm>
              <a:off x="7162800" y="1790700"/>
              <a:ext cx="381000" cy="1676400"/>
            </a:xfrm>
            <a:prstGeom prst="curvedConnector3">
              <a:avLst/>
            </a:prstGeom>
            <a:solidFill>
              <a:schemeClr val="bg1"/>
            </a:solidFill>
            <a:ln w="19050" cap="flat" cmpd="sng" algn="ctr">
              <a:solidFill>
                <a:srgbClr val="008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曲線コネクタ 79"/>
            <p:cNvCxnSpPr>
              <a:stCxn id="51" idx="3"/>
              <a:endCxn id="56" idx="1"/>
            </p:cNvCxnSpPr>
            <p:nvPr/>
          </p:nvCxnSpPr>
          <p:spPr bwMode="auto">
            <a:xfrm flipV="1">
              <a:off x="7162800" y="3467100"/>
              <a:ext cx="381000" cy="609600"/>
            </a:xfrm>
            <a:prstGeom prst="curvedConnector3">
              <a:avLst>
                <a:gd name="adj1" fmla="val 50000"/>
              </a:avLst>
            </a:prstGeom>
            <a:solidFill>
              <a:schemeClr val="bg1"/>
            </a:solidFill>
            <a:ln w="19050" cap="flat" cmpd="sng" algn="ctr">
              <a:solidFill>
                <a:srgbClr val="008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曲線コネクタ 80"/>
            <p:cNvCxnSpPr>
              <a:stCxn id="46" idx="3"/>
              <a:endCxn id="56" idx="1"/>
            </p:cNvCxnSpPr>
            <p:nvPr/>
          </p:nvCxnSpPr>
          <p:spPr bwMode="auto">
            <a:xfrm>
              <a:off x="7162800" y="2400300"/>
              <a:ext cx="381000" cy="1066800"/>
            </a:xfrm>
            <a:prstGeom prst="curvedConnector3">
              <a:avLst/>
            </a:prstGeom>
            <a:solidFill>
              <a:schemeClr val="bg1"/>
            </a:solidFill>
            <a:ln w="19050" cap="flat" cmpd="sng" algn="ctr">
              <a:solidFill>
                <a:srgbClr val="008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曲線コネクタ 81"/>
            <p:cNvCxnSpPr>
              <a:stCxn id="49" idx="3"/>
              <a:endCxn id="56" idx="1"/>
            </p:cNvCxnSpPr>
            <p:nvPr/>
          </p:nvCxnSpPr>
          <p:spPr bwMode="auto">
            <a:xfrm>
              <a:off x="7162800" y="3467100"/>
              <a:ext cx="381000" cy="12700"/>
            </a:xfrm>
            <a:prstGeom prst="curvedConnector3">
              <a:avLst/>
            </a:prstGeom>
            <a:solidFill>
              <a:schemeClr val="bg1"/>
            </a:solidFill>
            <a:ln w="19050" cap="flat" cmpd="sng" algn="ctr">
              <a:solidFill>
                <a:srgbClr val="008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曲線コネクタ 82"/>
            <p:cNvCxnSpPr>
              <a:stCxn id="52" idx="3"/>
              <a:endCxn id="56" idx="1"/>
            </p:cNvCxnSpPr>
            <p:nvPr/>
          </p:nvCxnSpPr>
          <p:spPr bwMode="auto">
            <a:xfrm flipV="1">
              <a:off x="7162800" y="3467100"/>
              <a:ext cx="381000" cy="1219200"/>
            </a:xfrm>
            <a:prstGeom prst="curvedConnector3">
              <a:avLst>
                <a:gd name="adj1" fmla="val 50000"/>
              </a:avLst>
            </a:prstGeom>
            <a:solidFill>
              <a:schemeClr val="bg1"/>
            </a:solidFill>
            <a:ln w="19050" cap="flat" cmpd="sng" algn="ctr">
              <a:solidFill>
                <a:srgbClr val="008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 name="テキスト ボックス 91"/>
            <p:cNvSpPr txBox="1"/>
            <p:nvPr/>
          </p:nvSpPr>
          <p:spPr>
            <a:xfrm>
              <a:off x="5638800" y="2738735"/>
              <a:ext cx="1295400" cy="461665"/>
            </a:xfrm>
            <a:prstGeom prst="rect">
              <a:avLst/>
            </a:prstGeom>
            <a:noFill/>
          </p:spPr>
          <p:txBody>
            <a:bodyPr wrap="square" rtlCol="0">
              <a:spAutoFit/>
            </a:bodyPr>
            <a:lstStyle/>
            <a:p>
              <a:pPr algn="ctr"/>
              <a:r>
                <a:rPr kumimoji="1" lang="ja-JP" altLang="en-US" sz="2400" dirty="0" smtClean="0"/>
                <a:t>・・・</a:t>
              </a:r>
              <a:endParaRPr kumimoji="1" lang="ja-JP" altLang="en-US" sz="2400" dirty="0"/>
            </a:p>
          </p:txBody>
        </p:sp>
        <p:sp>
          <p:nvSpPr>
            <p:cNvPr id="93" name="右矢印 92"/>
            <p:cNvSpPr/>
            <p:nvPr/>
          </p:nvSpPr>
          <p:spPr bwMode="auto">
            <a:xfrm>
              <a:off x="2971800" y="2895600"/>
              <a:ext cx="990600" cy="838200"/>
            </a:xfrm>
            <a:prstGeom prst="rightArrow">
              <a:avLst/>
            </a:prstGeom>
            <a:solidFill>
              <a:srgbClr val="FF9900"/>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FFF"/>
                </a:solidFill>
                <a:effectLst/>
                <a:latin typeface="Arial" charset="0"/>
                <a:ea typeface="HG丸ｺﾞｼｯｸM-PRO" pitchFamily="50" charset="-128"/>
              </a:endParaRPr>
            </a:p>
          </p:txBody>
        </p:sp>
        <p:sp>
          <p:nvSpPr>
            <p:cNvPr id="101" name="テキスト ボックス 100"/>
            <p:cNvSpPr txBox="1"/>
            <p:nvPr/>
          </p:nvSpPr>
          <p:spPr>
            <a:xfrm>
              <a:off x="5181600" y="5605046"/>
              <a:ext cx="2209800" cy="338554"/>
            </a:xfrm>
            <a:prstGeom prst="rect">
              <a:avLst/>
            </a:prstGeom>
            <a:noFill/>
          </p:spPr>
          <p:txBody>
            <a:bodyPr wrap="square" rtlCol="0">
              <a:spAutoFit/>
            </a:bodyPr>
            <a:lstStyle/>
            <a:p>
              <a:pPr algn="ctr"/>
              <a:r>
                <a:rPr kumimoji="1" lang="ja-JP" altLang="en-US" sz="1600" dirty="0" smtClean="0">
                  <a:solidFill>
                    <a:srgbClr val="FFFFFF"/>
                  </a:solidFill>
                </a:rPr>
                <a:t>マスターサーバー</a:t>
              </a:r>
              <a:endParaRPr kumimoji="1" lang="ja-JP" altLang="en-US" sz="1600" dirty="0">
                <a:solidFill>
                  <a:srgbClr val="FFFFFF"/>
                </a:solidFill>
              </a:endParaRPr>
            </a:p>
          </p:txBody>
        </p:sp>
        <p:sp>
          <p:nvSpPr>
            <p:cNvPr id="123" name="角丸四角形 122"/>
            <p:cNvSpPr/>
            <p:nvPr/>
          </p:nvSpPr>
          <p:spPr bwMode="auto">
            <a:xfrm>
              <a:off x="5486400" y="1828800"/>
              <a:ext cx="762000" cy="152400"/>
            </a:xfrm>
            <a:prstGeom prst="roundRect">
              <a:avLst/>
            </a:prstGeom>
            <a:solidFill>
              <a:schemeClr val="accent4"/>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600" b="0" i="0" u="none" strike="noStrike" cap="none" normalizeH="0" baseline="0" dirty="0" smtClean="0">
                  <a:ln>
                    <a:noFill/>
                  </a:ln>
                  <a:solidFill>
                    <a:srgbClr val="FFFFFF"/>
                  </a:solidFill>
                  <a:effectLst/>
                  <a:latin typeface="Arial" charset="0"/>
                  <a:ea typeface="HG丸ｺﾞｼｯｸM-PRO" pitchFamily="50" charset="-128"/>
                </a:rPr>
                <a:t>Data Node</a:t>
              </a:r>
              <a:endParaRPr kumimoji="0" lang="ja-JP" altLang="en-US" sz="6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24" name="角丸四角形 123"/>
            <p:cNvSpPr/>
            <p:nvPr/>
          </p:nvSpPr>
          <p:spPr bwMode="auto">
            <a:xfrm>
              <a:off x="6324600" y="1828800"/>
              <a:ext cx="762000" cy="152400"/>
            </a:xfrm>
            <a:prstGeom prst="roundRect">
              <a:avLst/>
            </a:prstGeom>
            <a:solidFill>
              <a:schemeClr val="accent4"/>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600" b="0" i="0" u="none" strike="noStrike" cap="none" normalizeH="0" baseline="0" dirty="0" smtClean="0">
                  <a:ln>
                    <a:noFill/>
                  </a:ln>
                  <a:solidFill>
                    <a:srgbClr val="FFFFFF"/>
                  </a:solidFill>
                  <a:effectLst/>
                  <a:latin typeface="Arial" charset="0"/>
                  <a:ea typeface="HG丸ｺﾞｼｯｸM-PRO" pitchFamily="50" charset="-128"/>
                </a:rPr>
                <a:t>Task Tracker</a:t>
              </a:r>
              <a:endParaRPr kumimoji="0" lang="ja-JP" altLang="en-US" sz="6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25" name="角丸四角形 124"/>
            <p:cNvSpPr/>
            <p:nvPr/>
          </p:nvSpPr>
          <p:spPr bwMode="auto">
            <a:xfrm>
              <a:off x="5486400" y="2438400"/>
              <a:ext cx="762000" cy="152400"/>
            </a:xfrm>
            <a:prstGeom prst="roundRect">
              <a:avLst/>
            </a:prstGeom>
            <a:solidFill>
              <a:schemeClr val="accent4"/>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600" b="0" i="0" u="none" strike="noStrike" cap="none" normalizeH="0" baseline="0" dirty="0" smtClean="0">
                  <a:ln>
                    <a:noFill/>
                  </a:ln>
                  <a:solidFill>
                    <a:srgbClr val="FFFFFF"/>
                  </a:solidFill>
                  <a:effectLst/>
                  <a:latin typeface="Arial" charset="0"/>
                  <a:ea typeface="HG丸ｺﾞｼｯｸM-PRO" pitchFamily="50" charset="-128"/>
                </a:rPr>
                <a:t>Data Node</a:t>
              </a:r>
              <a:endParaRPr kumimoji="0" lang="ja-JP" altLang="en-US" sz="6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26" name="角丸四角形 125"/>
            <p:cNvSpPr/>
            <p:nvPr/>
          </p:nvSpPr>
          <p:spPr bwMode="auto">
            <a:xfrm>
              <a:off x="6324600" y="2438400"/>
              <a:ext cx="762000" cy="152400"/>
            </a:xfrm>
            <a:prstGeom prst="roundRect">
              <a:avLst/>
            </a:prstGeom>
            <a:solidFill>
              <a:schemeClr val="accent4"/>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600" b="0" i="0" u="none" strike="noStrike" cap="none" normalizeH="0" baseline="0" dirty="0" smtClean="0">
                  <a:ln>
                    <a:noFill/>
                  </a:ln>
                  <a:solidFill>
                    <a:srgbClr val="FFFFFF"/>
                  </a:solidFill>
                  <a:effectLst/>
                  <a:latin typeface="Arial" charset="0"/>
                  <a:ea typeface="HG丸ｺﾞｼｯｸM-PRO" pitchFamily="50" charset="-128"/>
                </a:rPr>
                <a:t>Task Tracker</a:t>
              </a:r>
              <a:endParaRPr kumimoji="0" lang="ja-JP" altLang="en-US" sz="6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27" name="角丸四角形 126"/>
            <p:cNvSpPr/>
            <p:nvPr/>
          </p:nvSpPr>
          <p:spPr bwMode="auto">
            <a:xfrm>
              <a:off x="5486400" y="3505200"/>
              <a:ext cx="762000" cy="152400"/>
            </a:xfrm>
            <a:prstGeom prst="roundRect">
              <a:avLst/>
            </a:prstGeom>
            <a:solidFill>
              <a:schemeClr val="accent4"/>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600" b="0" i="0" u="none" strike="noStrike" cap="none" normalizeH="0" baseline="0" dirty="0" smtClean="0">
                  <a:ln>
                    <a:noFill/>
                  </a:ln>
                  <a:solidFill>
                    <a:srgbClr val="FFFFFF"/>
                  </a:solidFill>
                  <a:effectLst/>
                  <a:latin typeface="Arial" charset="0"/>
                  <a:ea typeface="HG丸ｺﾞｼｯｸM-PRO" pitchFamily="50" charset="-128"/>
                </a:rPr>
                <a:t>Data Node</a:t>
              </a:r>
              <a:endParaRPr kumimoji="0" lang="ja-JP" altLang="en-US" sz="6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28" name="角丸四角形 127"/>
            <p:cNvSpPr/>
            <p:nvPr/>
          </p:nvSpPr>
          <p:spPr bwMode="auto">
            <a:xfrm>
              <a:off x="6324600" y="3505200"/>
              <a:ext cx="762000" cy="152400"/>
            </a:xfrm>
            <a:prstGeom prst="roundRect">
              <a:avLst/>
            </a:prstGeom>
            <a:solidFill>
              <a:schemeClr val="accent4"/>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600" b="0" i="0" u="none" strike="noStrike" cap="none" normalizeH="0" baseline="0" dirty="0" smtClean="0">
                  <a:ln>
                    <a:noFill/>
                  </a:ln>
                  <a:solidFill>
                    <a:srgbClr val="FFFFFF"/>
                  </a:solidFill>
                  <a:effectLst/>
                  <a:latin typeface="Arial" charset="0"/>
                  <a:ea typeface="HG丸ｺﾞｼｯｸM-PRO" pitchFamily="50" charset="-128"/>
                </a:rPr>
                <a:t>Task Tracker</a:t>
              </a:r>
              <a:endParaRPr kumimoji="0" lang="ja-JP" altLang="en-US" sz="6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29" name="角丸四角形 128"/>
            <p:cNvSpPr/>
            <p:nvPr/>
          </p:nvSpPr>
          <p:spPr bwMode="auto">
            <a:xfrm>
              <a:off x="5486400" y="4114800"/>
              <a:ext cx="762000" cy="152400"/>
            </a:xfrm>
            <a:prstGeom prst="roundRect">
              <a:avLst/>
            </a:prstGeom>
            <a:solidFill>
              <a:schemeClr val="accent4"/>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600" b="0" i="0" u="none" strike="noStrike" cap="none" normalizeH="0" baseline="0" dirty="0" smtClean="0">
                  <a:ln>
                    <a:noFill/>
                  </a:ln>
                  <a:solidFill>
                    <a:srgbClr val="FFFFFF"/>
                  </a:solidFill>
                  <a:effectLst/>
                  <a:latin typeface="Arial" charset="0"/>
                  <a:ea typeface="HG丸ｺﾞｼｯｸM-PRO" pitchFamily="50" charset="-128"/>
                </a:rPr>
                <a:t>Data Node</a:t>
              </a:r>
              <a:endParaRPr kumimoji="0" lang="ja-JP" altLang="en-US" sz="6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30" name="角丸四角形 129"/>
            <p:cNvSpPr/>
            <p:nvPr/>
          </p:nvSpPr>
          <p:spPr bwMode="auto">
            <a:xfrm>
              <a:off x="6324600" y="4114800"/>
              <a:ext cx="762000" cy="152400"/>
            </a:xfrm>
            <a:prstGeom prst="roundRect">
              <a:avLst/>
            </a:prstGeom>
            <a:solidFill>
              <a:schemeClr val="accent4"/>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600" b="0" i="0" u="none" strike="noStrike" cap="none" normalizeH="0" baseline="0" dirty="0" smtClean="0">
                  <a:ln>
                    <a:noFill/>
                  </a:ln>
                  <a:solidFill>
                    <a:srgbClr val="FFFFFF"/>
                  </a:solidFill>
                  <a:effectLst/>
                  <a:latin typeface="Arial" charset="0"/>
                  <a:ea typeface="HG丸ｺﾞｼｯｸM-PRO" pitchFamily="50" charset="-128"/>
                </a:rPr>
                <a:t>Task Tracker</a:t>
              </a:r>
              <a:endParaRPr kumimoji="0" lang="ja-JP" altLang="en-US" sz="6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31" name="角丸四角形 130"/>
            <p:cNvSpPr/>
            <p:nvPr/>
          </p:nvSpPr>
          <p:spPr bwMode="auto">
            <a:xfrm>
              <a:off x="5486400" y="4724400"/>
              <a:ext cx="762000" cy="152400"/>
            </a:xfrm>
            <a:prstGeom prst="roundRect">
              <a:avLst/>
            </a:prstGeom>
            <a:solidFill>
              <a:schemeClr val="accent4"/>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600" b="0" i="0" u="none" strike="noStrike" cap="none" normalizeH="0" baseline="0" dirty="0" smtClean="0">
                  <a:ln>
                    <a:noFill/>
                  </a:ln>
                  <a:solidFill>
                    <a:srgbClr val="FFFFFF"/>
                  </a:solidFill>
                  <a:effectLst/>
                  <a:latin typeface="Arial" charset="0"/>
                  <a:ea typeface="HG丸ｺﾞｼｯｸM-PRO" pitchFamily="50" charset="-128"/>
                </a:rPr>
                <a:t>Data Node</a:t>
              </a:r>
              <a:endParaRPr kumimoji="0" lang="ja-JP" altLang="en-US" sz="6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32" name="角丸四角形 131"/>
            <p:cNvSpPr/>
            <p:nvPr/>
          </p:nvSpPr>
          <p:spPr bwMode="auto">
            <a:xfrm>
              <a:off x="6324600" y="4724400"/>
              <a:ext cx="762000" cy="152400"/>
            </a:xfrm>
            <a:prstGeom prst="roundRect">
              <a:avLst/>
            </a:prstGeom>
            <a:solidFill>
              <a:schemeClr val="accent4"/>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600" b="0" i="0" u="none" strike="noStrike" cap="none" normalizeH="0" baseline="0" dirty="0" smtClean="0">
                  <a:ln>
                    <a:noFill/>
                  </a:ln>
                  <a:solidFill>
                    <a:srgbClr val="FFFFFF"/>
                  </a:solidFill>
                  <a:effectLst/>
                  <a:latin typeface="Arial" charset="0"/>
                  <a:ea typeface="HG丸ｺﾞｼｯｸM-PRO" pitchFamily="50" charset="-128"/>
                </a:rPr>
                <a:t>Task Tracker</a:t>
              </a:r>
              <a:endParaRPr kumimoji="0" lang="ja-JP" altLang="en-US" sz="600" b="0" i="0" u="none" strike="noStrike" cap="none" normalizeH="0" baseline="0" dirty="0" smtClean="0">
                <a:ln>
                  <a:noFill/>
                </a:ln>
                <a:solidFill>
                  <a:srgbClr val="FFFFFF"/>
                </a:solidFill>
                <a:effectLst/>
                <a:latin typeface="Arial" charset="0"/>
                <a:ea typeface="HG丸ｺﾞｼｯｸM-PRO" pitchFamily="50" charset="-128"/>
              </a:endParaRPr>
            </a:p>
          </p:txBody>
        </p:sp>
        <p:pic>
          <p:nvPicPr>
            <p:cNvPr id="134" name="Picture 117" descr="MCj0431637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1447800"/>
              <a:ext cx="323371" cy="369301"/>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117" descr="MCj0431637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2057400"/>
              <a:ext cx="323371" cy="369301"/>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117" descr="MCj0431637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3124200"/>
              <a:ext cx="323371" cy="369301"/>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117" descr="MCj0431637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3733800"/>
              <a:ext cx="323371" cy="369301"/>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117" descr="MCj0431637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4343400"/>
              <a:ext cx="323371" cy="369301"/>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117" descr="MCj0431637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0" y="5562600"/>
              <a:ext cx="456817" cy="521701"/>
            </a:xfrm>
            <a:prstGeom prst="rect">
              <a:avLst/>
            </a:prstGeom>
            <a:noFill/>
            <a:extLst>
              <a:ext uri="{909E8E84-426E-40dd-AFC4-6F175D3DCCD1}">
                <a14:hiddenFill xmlns:a14="http://schemas.microsoft.com/office/drawing/2010/main">
                  <a:solidFill>
                    <a:srgbClr val="FFFFFF"/>
                  </a:solidFill>
                </a14:hiddenFill>
              </a:ext>
            </a:extLst>
          </p:spPr>
        </p:pic>
        <p:sp>
          <p:nvSpPr>
            <p:cNvPr id="108" name="テキスト ボックス 107"/>
            <p:cNvSpPr txBox="1"/>
            <p:nvPr/>
          </p:nvSpPr>
          <p:spPr>
            <a:xfrm>
              <a:off x="4038600" y="1825823"/>
              <a:ext cx="990600" cy="307777"/>
            </a:xfrm>
            <a:prstGeom prst="rect">
              <a:avLst/>
            </a:prstGeom>
            <a:noFill/>
          </p:spPr>
          <p:txBody>
            <a:bodyPr wrap="square" rtlCol="0">
              <a:spAutoFit/>
            </a:bodyPr>
            <a:lstStyle/>
            <a:p>
              <a:pPr algn="ctr"/>
              <a:r>
                <a:rPr kumimoji="1" lang="en-US" altLang="ja-JP" sz="1400" dirty="0" smtClean="0">
                  <a:solidFill>
                    <a:srgbClr val="FFFFFF"/>
                  </a:solidFill>
                </a:rPr>
                <a:t>MAP</a:t>
              </a:r>
              <a:endParaRPr kumimoji="1" lang="ja-JP" altLang="en-US" sz="1400" dirty="0">
                <a:solidFill>
                  <a:srgbClr val="FFFFFF"/>
                </a:solidFill>
              </a:endParaRPr>
            </a:p>
          </p:txBody>
        </p:sp>
        <p:sp>
          <p:nvSpPr>
            <p:cNvPr id="109" name="テキスト ボックス 108"/>
            <p:cNvSpPr txBox="1"/>
            <p:nvPr/>
          </p:nvSpPr>
          <p:spPr>
            <a:xfrm>
              <a:off x="7543800" y="1828800"/>
              <a:ext cx="990600" cy="307777"/>
            </a:xfrm>
            <a:prstGeom prst="rect">
              <a:avLst/>
            </a:prstGeom>
            <a:noFill/>
          </p:spPr>
          <p:txBody>
            <a:bodyPr wrap="square" rtlCol="0">
              <a:spAutoFit/>
            </a:bodyPr>
            <a:lstStyle/>
            <a:p>
              <a:pPr algn="ctr"/>
              <a:r>
                <a:rPr lang="en-US" altLang="ja-JP" sz="1400" dirty="0" smtClean="0">
                  <a:solidFill>
                    <a:srgbClr val="FFFFFF"/>
                  </a:solidFill>
                </a:rPr>
                <a:t>REDUCE</a:t>
              </a:r>
              <a:endParaRPr kumimoji="1" lang="ja-JP" altLang="en-US" sz="1400" dirty="0">
                <a:solidFill>
                  <a:srgbClr val="FFFFFF"/>
                </a:solidFill>
              </a:endParaRPr>
            </a:p>
          </p:txBody>
        </p:sp>
        <p:sp>
          <p:nvSpPr>
            <p:cNvPr id="151" name="テキスト ボックス 150"/>
            <p:cNvSpPr txBox="1"/>
            <p:nvPr/>
          </p:nvSpPr>
          <p:spPr>
            <a:xfrm>
              <a:off x="4267200" y="2133600"/>
              <a:ext cx="553998" cy="3124200"/>
            </a:xfrm>
            <a:prstGeom prst="rect">
              <a:avLst/>
            </a:prstGeom>
            <a:noFill/>
          </p:spPr>
          <p:txBody>
            <a:bodyPr vert="eaVert" wrap="square" rtlCol="0">
              <a:spAutoFit/>
            </a:bodyPr>
            <a:lstStyle/>
            <a:p>
              <a:pPr algn="ctr"/>
              <a:r>
                <a:rPr kumimoji="1" lang="ja-JP" altLang="en-US" sz="2400" dirty="0" smtClean="0">
                  <a:solidFill>
                    <a:srgbClr val="FFFFFF"/>
                  </a:solidFill>
                </a:rPr>
                <a:t>データを分割</a:t>
              </a:r>
              <a:endParaRPr kumimoji="1" lang="ja-JP" altLang="en-US" sz="2400" dirty="0">
                <a:solidFill>
                  <a:srgbClr val="FFFFFF"/>
                </a:solidFill>
              </a:endParaRPr>
            </a:p>
          </p:txBody>
        </p:sp>
        <p:sp>
          <p:nvSpPr>
            <p:cNvPr id="172" name="テキスト ボックス 171"/>
            <p:cNvSpPr txBox="1"/>
            <p:nvPr/>
          </p:nvSpPr>
          <p:spPr>
            <a:xfrm>
              <a:off x="7751802" y="2133600"/>
              <a:ext cx="553998" cy="3124200"/>
            </a:xfrm>
            <a:prstGeom prst="rect">
              <a:avLst/>
            </a:prstGeom>
            <a:noFill/>
          </p:spPr>
          <p:txBody>
            <a:bodyPr vert="eaVert" wrap="square" rtlCol="0">
              <a:spAutoFit/>
            </a:bodyPr>
            <a:lstStyle/>
            <a:p>
              <a:pPr algn="ctr"/>
              <a:r>
                <a:rPr kumimoji="1" lang="ja-JP" altLang="en-US" sz="2400" dirty="0" smtClean="0">
                  <a:solidFill>
                    <a:srgbClr val="FFFFFF"/>
                  </a:solidFill>
                </a:rPr>
                <a:t>データをまとめる</a:t>
              </a:r>
              <a:endParaRPr kumimoji="1" lang="ja-JP" altLang="en-US" sz="2400" dirty="0">
                <a:solidFill>
                  <a:srgbClr val="FFFFFF"/>
                </a:solidFill>
              </a:endParaRPr>
            </a:p>
          </p:txBody>
        </p:sp>
      </p:grpSp>
      <p:sp>
        <p:nvSpPr>
          <p:cNvPr id="152" name="テキスト ボックス 151"/>
          <p:cNvSpPr txBox="1"/>
          <p:nvPr/>
        </p:nvSpPr>
        <p:spPr>
          <a:xfrm>
            <a:off x="1143000" y="2209800"/>
            <a:ext cx="1752600" cy="523220"/>
          </a:xfrm>
          <a:prstGeom prst="rect">
            <a:avLst/>
          </a:prstGeom>
          <a:noFill/>
        </p:spPr>
        <p:txBody>
          <a:bodyPr wrap="square" rtlCol="0">
            <a:spAutoFit/>
          </a:bodyPr>
          <a:lstStyle/>
          <a:p>
            <a:pPr algn="ctr"/>
            <a:r>
              <a:rPr kumimoji="1" lang="en-US" altLang="ja-JP" sz="2800" dirty="0" smtClean="0">
                <a:solidFill>
                  <a:schemeClr val="bg1"/>
                </a:solidFill>
                <a:effectLst>
                  <a:glow rad="228600">
                    <a:schemeClr val="accent2">
                      <a:satMod val="175000"/>
                      <a:alpha val="40000"/>
                    </a:schemeClr>
                  </a:glow>
                </a:effectLst>
              </a:rPr>
              <a:t>Big Data</a:t>
            </a:r>
            <a:endParaRPr kumimoji="1" lang="ja-JP" altLang="en-US" sz="2800" dirty="0">
              <a:solidFill>
                <a:schemeClr val="bg1"/>
              </a:solidFill>
              <a:effectLst>
                <a:glow rad="228600">
                  <a:schemeClr val="accent2">
                    <a:satMod val="175000"/>
                    <a:alpha val="40000"/>
                  </a:schemeClr>
                </a:glow>
              </a:effectLst>
            </a:endParaRPr>
          </a:p>
        </p:txBody>
      </p:sp>
      <p:grpSp>
        <p:nvGrpSpPr>
          <p:cNvPr id="156" name="図形グループ 155"/>
          <p:cNvGrpSpPr/>
          <p:nvPr/>
        </p:nvGrpSpPr>
        <p:grpSpPr>
          <a:xfrm>
            <a:off x="3962400" y="5486400"/>
            <a:ext cx="4572000" cy="1066800"/>
            <a:chOff x="3962400" y="5486400"/>
            <a:chExt cx="4572000" cy="1066800"/>
          </a:xfrm>
        </p:grpSpPr>
        <p:sp>
          <p:nvSpPr>
            <p:cNvPr id="95" name="角丸四角形 94"/>
            <p:cNvSpPr/>
            <p:nvPr/>
          </p:nvSpPr>
          <p:spPr bwMode="auto">
            <a:xfrm>
              <a:off x="3962400" y="6172200"/>
              <a:ext cx="4572000" cy="381000"/>
            </a:xfrm>
            <a:prstGeom prst="roundRect">
              <a:avLst>
                <a:gd name="adj" fmla="val 50000"/>
              </a:avLst>
            </a:prstGeom>
            <a:solidFill>
              <a:schemeClr val="accent6">
                <a:lumMod val="60000"/>
                <a:lumOff val="40000"/>
              </a:scheme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処理を分散・大規模なデータも</a:t>
              </a: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Data Node</a:t>
              </a: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を増やし対応</a:t>
              </a:r>
            </a:p>
          </p:txBody>
        </p:sp>
        <p:sp>
          <p:nvSpPr>
            <p:cNvPr id="53" name="下矢印 52"/>
            <p:cNvSpPr/>
            <p:nvPr/>
          </p:nvSpPr>
          <p:spPr bwMode="auto">
            <a:xfrm>
              <a:off x="7772400" y="5486400"/>
              <a:ext cx="533400" cy="762000"/>
            </a:xfrm>
            <a:prstGeom prst="downArrow">
              <a:avLst/>
            </a:prstGeom>
            <a:solidFill>
              <a:srgbClr val="FF6FCF"/>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FFF"/>
                </a:solidFill>
                <a:effectLst/>
                <a:latin typeface="Arial" charset="0"/>
                <a:ea typeface="HG丸ｺﾞｼｯｸM-PRO" pitchFamily="50" charset="-128"/>
              </a:endParaRPr>
            </a:p>
          </p:txBody>
        </p:sp>
      </p:grpSp>
    </p:spTree>
    <p:extLst>
      <p:ext uri="{BB962C8B-B14F-4D97-AF65-F5344CB8AC3E}">
        <p14:creationId xmlns:p14="http://schemas.microsoft.com/office/powerpoint/2010/main" val="356847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wipe(up)">
                                      <p:cBhvr>
                                        <p:cTn id="7" dur="500"/>
                                        <p:tgtEl>
                                          <p:spTgt spid="1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5"/>
                                        </p:tgtEl>
                                        <p:attrNameLst>
                                          <p:attrName>style.visibility</p:attrName>
                                        </p:attrNameLst>
                                      </p:cBhvr>
                                      <p:to>
                                        <p:strVal val="visible"/>
                                      </p:to>
                                    </p:set>
                                    <p:animEffect transition="in" filter="wipe(left)">
                                      <p:cBhvr>
                                        <p:cTn id="12" dur="500"/>
                                        <p:tgtEl>
                                          <p:spTgt spid="15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56"/>
                                        </p:tgtEl>
                                        <p:attrNameLst>
                                          <p:attrName>style.visibility</p:attrName>
                                        </p:attrNameLst>
                                      </p:cBhvr>
                                      <p:to>
                                        <p:strVal val="visible"/>
                                      </p:to>
                                    </p:set>
                                    <p:animEffect transition="in" filter="wipe(up)">
                                      <p:cBhvr>
                                        <p:cTn id="17" dur="500"/>
                                        <p:tgtEl>
                                          <p:spTgt spid="156"/>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539552" y="908720"/>
            <a:ext cx="8208912" cy="2232248"/>
            <a:chOff x="539552" y="908720"/>
            <a:chExt cx="8208912" cy="2232248"/>
          </a:xfrm>
        </p:grpSpPr>
        <p:sp>
          <p:nvSpPr>
            <p:cNvPr id="8" name="右矢印 7"/>
            <p:cNvSpPr/>
            <p:nvPr/>
          </p:nvSpPr>
          <p:spPr bwMode="auto">
            <a:xfrm>
              <a:off x="539552" y="908720"/>
              <a:ext cx="4608512" cy="2232248"/>
            </a:xfrm>
            <a:prstGeom prst="rightArrow">
              <a:avLst>
                <a:gd name="adj1" fmla="val 50000"/>
                <a:gd name="adj2" fmla="val 24725"/>
              </a:avLst>
            </a:prstGeom>
            <a:solidFill>
              <a:srgbClr val="92D05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0" name="角丸四角形 9"/>
            <p:cNvSpPr/>
            <p:nvPr/>
          </p:nvSpPr>
          <p:spPr bwMode="auto">
            <a:xfrm>
              <a:off x="5220072" y="1268760"/>
              <a:ext cx="3528392" cy="1512168"/>
            </a:xfrm>
            <a:prstGeom prst="roundRect">
              <a:avLst>
                <a:gd name="adj" fmla="val 0"/>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dirty="0">
                  <a:solidFill>
                    <a:schemeClr val="bg1"/>
                  </a:solidFill>
                  <a:latin typeface="+mn-lt"/>
                  <a:ea typeface="+mn-ea"/>
                </a:rPr>
                <a:t>分散</a:t>
              </a:r>
              <a:r>
                <a:rPr kumimoji="0" lang="ja-JP" altLang="en-US" sz="2800" b="0" i="0" u="none" strike="noStrike" cap="none" normalizeH="0" dirty="0" smtClean="0">
                  <a:ln>
                    <a:noFill/>
                  </a:ln>
                  <a:solidFill>
                    <a:schemeClr val="bg1"/>
                  </a:solidFill>
                  <a:effectLst/>
                  <a:latin typeface="+mn-lt"/>
                  <a:ea typeface="+mn-ea"/>
                </a:rPr>
                <a:t>バッチ処理</a:t>
              </a:r>
            </a:p>
          </p:txBody>
        </p:sp>
      </p:grpSp>
      <p:sp>
        <p:nvSpPr>
          <p:cNvPr id="4" name="タイトル 3"/>
          <p:cNvSpPr>
            <a:spLocks noGrp="1"/>
          </p:cNvSpPr>
          <p:nvPr>
            <p:ph type="title"/>
          </p:nvPr>
        </p:nvSpPr>
        <p:spPr/>
        <p:txBody>
          <a:bodyPr/>
          <a:lstStyle/>
          <a:p>
            <a:r>
              <a:rPr kumimoji="1" lang="en-US" altLang="ja-JP" smtClean="0"/>
              <a:t>Hadoop</a:t>
            </a:r>
            <a:r>
              <a:rPr kumimoji="1" lang="ja-JP" altLang="en-US" smtClean="0"/>
              <a:t>の活用</a:t>
            </a:r>
            <a:endParaRPr kumimoji="1" lang="ja-JP" altLang="en-US"/>
          </a:p>
        </p:txBody>
      </p:sp>
      <p:grpSp>
        <p:nvGrpSpPr>
          <p:cNvPr id="3" name="グループ化 2"/>
          <p:cNvGrpSpPr/>
          <p:nvPr/>
        </p:nvGrpSpPr>
        <p:grpSpPr>
          <a:xfrm>
            <a:off x="827584" y="949163"/>
            <a:ext cx="3528392" cy="5504173"/>
            <a:chOff x="827584" y="949163"/>
            <a:chExt cx="3528392" cy="5504173"/>
          </a:xfrm>
        </p:grpSpPr>
        <p:sp>
          <p:nvSpPr>
            <p:cNvPr id="7" name="下矢印 6"/>
            <p:cNvSpPr/>
            <p:nvPr/>
          </p:nvSpPr>
          <p:spPr bwMode="auto">
            <a:xfrm>
              <a:off x="827584" y="949163"/>
              <a:ext cx="3528392" cy="3919997"/>
            </a:xfrm>
            <a:prstGeom prst="downArrow">
              <a:avLst>
                <a:gd name="adj1" fmla="val 50000"/>
                <a:gd name="adj2" fmla="val 9081"/>
              </a:avLst>
            </a:prstGeom>
            <a:solidFill>
              <a:srgbClr val="FF993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9" name="角丸四角形 8"/>
            <p:cNvSpPr/>
            <p:nvPr/>
          </p:nvSpPr>
          <p:spPr bwMode="auto">
            <a:xfrm>
              <a:off x="827584" y="4941168"/>
              <a:ext cx="3528392" cy="1512168"/>
            </a:xfrm>
            <a:prstGeom prst="roundRect">
              <a:avLst>
                <a:gd name="adj" fmla="val 0"/>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b="0" i="0" u="none" strike="noStrike" cap="none" normalizeH="0" dirty="0" smtClean="0">
                  <a:ln>
                    <a:noFill/>
                  </a:ln>
                  <a:solidFill>
                    <a:schemeClr val="bg1"/>
                  </a:solidFill>
                  <a:effectLst/>
                  <a:latin typeface="+mn-lt"/>
                  <a:ea typeface="+mn-ea"/>
                </a:rPr>
                <a:t>大規模分散処理</a:t>
              </a:r>
              <a:endParaRPr kumimoji="0" lang="en-US" altLang="ja-JP" sz="28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dirty="0" smtClean="0">
                  <a:ln>
                    <a:noFill/>
                  </a:ln>
                  <a:solidFill>
                    <a:schemeClr val="bg1"/>
                  </a:solidFill>
                  <a:effectLst/>
                  <a:latin typeface="+mn-lt"/>
                  <a:ea typeface="+mn-ea"/>
                </a:rPr>
                <a:t>(</a:t>
              </a:r>
              <a:r>
                <a:rPr kumimoji="0" lang="en-US" altLang="ja-JP" sz="2800" b="0" i="0" u="none" strike="noStrike" cap="none" normalizeH="0" dirty="0" err="1" smtClean="0">
                  <a:ln>
                    <a:noFill/>
                  </a:ln>
                  <a:solidFill>
                    <a:schemeClr val="bg1"/>
                  </a:solidFill>
                  <a:effectLst/>
                  <a:latin typeface="+mn-lt"/>
                  <a:ea typeface="+mn-ea"/>
                </a:rPr>
                <a:t>BigData</a:t>
              </a:r>
              <a:r>
                <a:rPr kumimoji="0" lang="en-US" altLang="ja-JP" sz="2800" dirty="0">
                  <a:solidFill>
                    <a:schemeClr val="bg1"/>
                  </a:solidFill>
                  <a:latin typeface="+mn-lt"/>
                  <a:ea typeface="+mn-ea"/>
                </a:rPr>
                <a:t>)</a:t>
              </a:r>
              <a:endParaRPr kumimoji="0" lang="en-US" altLang="ja-JP" sz="2800" b="0" i="0" u="none" strike="noStrike" cap="none" normalizeH="0" dirty="0" smtClean="0">
                <a:ln>
                  <a:noFill/>
                </a:ln>
                <a:solidFill>
                  <a:schemeClr val="bg1"/>
                </a:solidFill>
                <a:effectLst/>
                <a:latin typeface="+mn-lt"/>
                <a:ea typeface="+mn-ea"/>
              </a:endParaRPr>
            </a:p>
          </p:txBody>
        </p:sp>
      </p:grpSp>
      <p:pic>
        <p:nvPicPr>
          <p:cNvPr id="2050" name="Picture 2" descr="Asakusa FrameworkAsakusa Framework™はHadoop上で大規模な 基幹バッチ処理を行うためのフレームワークで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3212976"/>
            <a:ext cx="3384376" cy="1240938"/>
          </a:xfrm>
          <a:prstGeom prst="rect">
            <a:avLst/>
          </a:prstGeom>
          <a:noFill/>
          <a:extLst>
            <a:ext uri="{909E8E84-426E-40dd-AFC4-6F175D3DCCD1}">
              <a14:hiddenFill xmlns:a14="http://schemas.microsoft.com/office/drawing/2010/main">
                <a:solidFill>
                  <a:srgbClr val="FFFFFF"/>
                </a:solidFill>
              </a14:hiddenFill>
            </a:ext>
          </a:extLst>
        </p:spPr>
      </p:pic>
      <p:sp>
        <p:nvSpPr>
          <p:cNvPr id="16" name="角丸四角形 15"/>
          <p:cNvSpPr/>
          <p:nvPr/>
        </p:nvSpPr>
        <p:spPr bwMode="auto">
          <a:xfrm>
            <a:off x="5217063" y="4941168"/>
            <a:ext cx="3528392" cy="1512168"/>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lang="en-US" altLang="ja-JP" sz="2400" dirty="0" err="1" smtClean="0">
                <a:solidFill>
                  <a:schemeClr val="bg1"/>
                </a:solidFill>
              </a:rPr>
              <a:t>Hadoop</a:t>
            </a:r>
            <a:r>
              <a:rPr lang="ja-JP" altLang="en-US" sz="2400" dirty="0">
                <a:solidFill>
                  <a:schemeClr val="bg1"/>
                </a:solidFill>
              </a:rPr>
              <a:t>上で大規模</a:t>
            </a:r>
            <a:r>
              <a:rPr lang="ja-JP" altLang="en-US" sz="2400" dirty="0" smtClean="0">
                <a:solidFill>
                  <a:schemeClr val="bg1"/>
                </a:solidFill>
              </a:rPr>
              <a:t>な</a:t>
            </a:r>
            <a:r>
              <a:rPr lang="ja-JP" altLang="en-US" sz="2400" dirty="0">
                <a:solidFill>
                  <a:schemeClr val="bg1"/>
                </a:solidFill>
              </a:rPr>
              <a:t>分散</a:t>
            </a:r>
            <a:r>
              <a:rPr lang="ja-JP" altLang="en-US" sz="2400" dirty="0" smtClean="0">
                <a:solidFill>
                  <a:schemeClr val="bg1"/>
                </a:solidFill>
              </a:rPr>
              <a:t>バッチ</a:t>
            </a:r>
            <a:r>
              <a:rPr lang="ja-JP" altLang="en-US" sz="2400" dirty="0">
                <a:solidFill>
                  <a:schemeClr val="bg1"/>
                </a:solidFill>
              </a:rPr>
              <a:t>処理を行うためのフレームワーク</a:t>
            </a:r>
            <a:endParaRPr kumimoji="0" lang="en-US" altLang="ja-JP" sz="2400" b="0" i="0" u="none" strike="noStrike" cap="none" normalizeH="0" dirty="0" smtClean="0">
              <a:ln>
                <a:noFill/>
              </a:ln>
              <a:solidFill>
                <a:schemeClr val="bg1"/>
              </a:solidFill>
              <a:effectLst/>
              <a:latin typeface="+mn-lt"/>
              <a:ea typeface="+mn-ea"/>
            </a:endParaRPr>
          </a:p>
        </p:txBody>
      </p:sp>
      <p:sp>
        <p:nvSpPr>
          <p:cNvPr id="5" name="角丸四角形 4"/>
          <p:cNvSpPr/>
          <p:nvPr/>
        </p:nvSpPr>
        <p:spPr bwMode="auto">
          <a:xfrm>
            <a:off x="827584" y="2941746"/>
            <a:ext cx="3528392" cy="1512168"/>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dirty="0" err="1" smtClean="0">
                <a:ln>
                  <a:noFill/>
                </a:ln>
                <a:solidFill>
                  <a:schemeClr val="bg1"/>
                </a:solidFill>
                <a:effectLst/>
                <a:latin typeface="+mn-lt"/>
                <a:ea typeface="+mn-ea"/>
              </a:rPr>
              <a:t>HBase</a:t>
            </a:r>
            <a:endParaRPr kumimoji="0" lang="en-US" altLang="ja-JP" sz="2800" b="0" i="0" u="none" strike="noStrike" cap="none" normalizeH="0" dirty="0" smtClean="0">
              <a:ln>
                <a:noFill/>
              </a:ln>
              <a:solidFill>
                <a:schemeClr val="bg1"/>
              </a:solidFill>
              <a:effectLst/>
              <a:latin typeface="+mn-lt"/>
              <a:ea typeface="+mn-ea"/>
            </a:endParaRPr>
          </a:p>
        </p:txBody>
      </p:sp>
      <p:sp>
        <p:nvSpPr>
          <p:cNvPr id="6" name="角丸四角形 5"/>
          <p:cNvSpPr/>
          <p:nvPr/>
        </p:nvSpPr>
        <p:spPr bwMode="auto">
          <a:xfrm>
            <a:off x="827584" y="1268760"/>
            <a:ext cx="3528392" cy="1512168"/>
          </a:xfrm>
          <a:prstGeom prst="roundRect">
            <a:avLst>
              <a:gd name="adj" fmla="val 0"/>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dirty="0" err="1" smtClean="0">
                <a:ln>
                  <a:noFill/>
                </a:ln>
                <a:solidFill>
                  <a:schemeClr val="bg1"/>
                </a:solidFill>
                <a:effectLst/>
                <a:latin typeface="+mn-lt"/>
                <a:ea typeface="+mn-ea"/>
              </a:rPr>
              <a:t>Hadoop</a:t>
            </a:r>
            <a:endParaRPr kumimoji="0" lang="ja-JP" altLang="en-US" sz="2800" b="0" i="0" u="none" strike="noStrike" cap="none" normalizeH="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2627938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050"/>
                                        </p:tgtEl>
                                        <p:attrNameLst>
                                          <p:attrName>style.visibility</p:attrName>
                                        </p:attrNameLst>
                                      </p:cBhvr>
                                      <p:to>
                                        <p:strVal val="visible"/>
                                      </p:to>
                                    </p:set>
                                    <p:anim calcmode="lin" valueType="num">
                                      <p:cBhvr>
                                        <p:cTn id="29" dur="500" fill="hold"/>
                                        <p:tgtEl>
                                          <p:spTgt spid="2050"/>
                                        </p:tgtEl>
                                        <p:attrNameLst>
                                          <p:attrName>ppt_w</p:attrName>
                                        </p:attrNameLst>
                                      </p:cBhvr>
                                      <p:tavLst>
                                        <p:tav tm="0">
                                          <p:val>
                                            <p:fltVal val="0"/>
                                          </p:val>
                                        </p:tav>
                                        <p:tav tm="100000">
                                          <p:val>
                                            <p:strVal val="#ppt_w"/>
                                          </p:val>
                                        </p:tav>
                                      </p:tavLst>
                                    </p:anim>
                                    <p:anim calcmode="lin" valueType="num">
                                      <p:cBhvr>
                                        <p:cTn id="30" dur="500" fill="hold"/>
                                        <p:tgtEl>
                                          <p:spTgt spid="2050"/>
                                        </p:tgtEl>
                                        <p:attrNameLst>
                                          <p:attrName>ppt_h</p:attrName>
                                        </p:attrNameLst>
                                      </p:cBhvr>
                                      <p:tavLst>
                                        <p:tav tm="0">
                                          <p:val>
                                            <p:fltVal val="0"/>
                                          </p:val>
                                        </p:tav>
                                        <p:tav tm="100000">
                                          <p:val>
                                            <p:strVal val="#ppt_h"/>
                                          </p:val>
                                        </p:tav>
                                      </p:tavLst>
                                    </p:anim>
                                    <p:animEffect transition="in" filter="fade">
                                      <p:cBhvr>
                                        <p:cTn id="31" dur="500"/>
                                        <p:tgtEl>
                                          <p:spTgt spid="205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タイトル 1"/>
          <p:cNvSpPr>
            <a:spLocks noGrp="1"/>
          </p:cNvSpPr>
          <p:nvPr>
            <p:ph type="title"/>
          </p:nvPr>
        </p:nvSpPr>
        <p:spPr>
          <a:xfrm>
            <a:off x="152400" y="152400"/>
            <a:ext cx="8991600" cy="533400"/>
          </a:xfrm>
        </p:spPr>
        <p:txBody>
          <a:bodyPr/>
          <a:lstStyle/>
          <a:p>
            <a:r>
              <a:rPr lang="en-US" altLang="ja-JP" dirty="0" err="1" smtClean="0">
                <a:latin typeface="Arial" charset="0"/>
              </a:rPr>
              <a:t>Hadoop</a:t>
            </a:r>
            <a:r>
              <a:rPr lang="ja-JP" altLang="en-US" dirty="0" smtClean="0">
                <a:latin typeface="Arial" charset="0"/>
              </a:rPr>
              <a:t>の業務データ・バッチ処理への適用</a:t>
            </a:r>
            <a:endParaRPr lang="ja-JP" altLang="en-US" dirty="0">
              <a:latin typeface="Arial" charset="0"/>
            </a:endParaRPr>
          </a:p>
        </p:txBody>
      </p:sp>
      <p:sp>
        <p:nvSpPr>
          <p:cNvPr id="3" name="角丸四角形 2"/>
          <p:cNvSpPr/>
          <p:nvPr/>
        </p:nvSpPr>
        <p:spPr bwMode="auto">
          <a:xfrm>
            <a:off x="304800" y="1447800"/>
            <a:ext cx="1371600" cy="685800"/>
          </a:xfrm>
          <a:prstGeom prst="roundRect">
            <a:avLst/>
          </a:prstGeom>
          <a:solidFill>
            <a:srgbClr val="000090"/>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000" b="0" i="0" u="none" strike="noStrike" cap="none" normalizeH="0" baseline="0" dirty="0" smtClean="0">
                <a:ln>
                  <a:noFill/>
                </a:ln>
                <a:solidFill>
                  <a:srgbClr val="FFFFFF"/>
                </a:solidFill>
                <a:effectLst/>
                <a:latin typeface="Arial" charset="0"/>
                <a:ea typeface="HG丸ｺﾞｼｯｸM-PRO" pitchFamily="50" charset="-128"/>
              </a:rPr>
              <a:t>CPU</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smtClean="0">
                <a:solidFill>
                  <a:schemeClr val="bg1"/>
                </a:solidFill>
                <a:effectLst>
                  <a:glow rad="63500">
                    <a:srgbClr val="FF0000">
                      <a:alpha val="40000"/>
                    </a:srgbClr>
                  </a:glow>
                </a:effectLst>
                <a:latin typeface="Arial" charset="0"/>
                <a:ea typeface="HG丸ｺﾞｼｯｸM-PRO" pitchFamily="50" charset="-128"/>
              </a:rPr>
              <a:t>使い切れない</a:t>
            </a:r>
            <a:endParaRPr kumimoji="0" lang="ja-JP" altLang="en-US" sz="1400" b="0" i="0" u="none" strike="noStrike" cap="none" normalizeH="0" baseline="0" dirty="0" smtClean="0">
              <a:ln>
                <a:noFill/>
              </a:ln>
              <a:solidFill>
                <a:schemeClr val="bg1"/>
              </a:solidFill>
              <a:effectLst>
                <a:glow rad="63500">
                  <a:srgbClr val="FF0000">
                    <a:alpha val="40000"/>
                  </a:srgbClr>
                </a:glow>
              </a:effectLst>
              <a:latin typeface="Arial" charset="0"/>
              <a:ea typeface="HG丸ｺﾞｼｯｸM-PRO" pitchFamily="50" charset="-128"/>
            </a:endParaRPr>
          </a:p>
        </p:txBody>
      </p:sp>
      <p:sp>
        <p:nvSpPr>
          <p:cNvPr id="5" name="円柱 4"/>
          <p:cNvSpPr/>
          <p:nvPr/>
        </p:nvSpPr>
        <p:spPr bwMode="auto">
          <a:xfrm>
            <a:off x="304801" y="4495800"/>
            <a:ext cx="1371600" cy="762000"/>
          </a:xfrm>
          <a:prstGeom prst="can">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glow rad="228600">
                    <a:schemeClr val="accent2">
                      <a:satMod val="175000"/>
                      <a:alpha val="40000"/>
                    </a:schemeClr>
                  </a:glow>
                </a:effectLst>
                <a:latin typeface="Arial" charset="0"/>
                <a:ea typeface="HG丸ｺﾞｼｯｸM-PRO" pitchFamily="50" charset="-128"/>
              </a:rPr>
              <a:t>ディスク装置</a:t>
            </a:r>
          </a:p>
        </p:txBody>
      </p:sp>
      <p:sp>
        <p:nvSpPr>
          <p:cNvPr id="67" name="上カーブ矢印 66"/>
          <p:cNvSpPr/>
          <p:nvPr/>
        </p:nvSpPr>
        <p:spPr bwMode="auto">
          <a:xfrm>
            <a:off x="458787" y="2057400"/>
            <a:ext cx="227918" cy="2590800"/>
          </a:xfrm>
          <a:prstGeom prst="curvedUpArrow">
            <a:avLst/>
          </a:prstGeom>
          <a:solidFill>
            <a:schemeClr val="accent1">
              <a:lumMod val="50000"/>
            </a:schemeClr>
          </a:solidFill>
          <a:ln>
            <a:solidFill>
              <a:srgbClr val="9C9CDF"/>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71" name="上カーブ矢印 70"/>
          <p:cNvSpPr/>
          <p:nvPr/>
        </p:nvSpPr>
        <p:spPr bwMode="auto">
          <a:xfrm>
            <a:off x="763587" y="2057400"/>
            <a:ext cx="227918" cy="2590800"/>
          </a:xfrm>
          <a:prstGeom prst="curvedUpArrow">
            <a:avLst/>
          </a:prstGeom>
          <a:solidFill>
            <a:schemeClr val="accent1">
              <a:lumMod val="50000"/>
            </a:schemeClr>
          </a:solidFill>
          <a:ln>
            <a:solidFill>
              <a:srgbClr val="9C9CDF"/>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73" name="上カーブ矢印 72"/>
          <p:cNvSpPr/>
          <p:nvPr/>
        </p:nvSpPr>
        <p:spPr bwMode="auto">
          <a:xfrm>
            <a:off x="1068387" y="2057400"/>
            <a:ext cx="227918" cy="2590800"/>
          </a:xfrm>
          <a:prstGeom prst="curvedUpArrow">
            <a:avLst/>
          </a:prstGeom>
          <a:solidFill>
            <a:schemeClr val="accent1">
              <a:lumMod val="50000"/>
            </a:schemeClr>
          </a:solidFill>
          <a:ln>
            <a:solidFill>
              <a:srgbClr val="9C9CDF"/>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75" name="上カーブ矢印 74"/>
          <p:cNvSpPr/>
          <p:nvPr/>
        </p:nvSpPr>
        <p:spPr bwMode="auto">
          <a:xfrm>
            <a:off x="1373187" y="2057400"/>
            <a:ext cx="227918" cy="2590800"/>
          </a:xfrm>
          <a:prstGeom prst="curvedUpArrow">
            <a:avLst/>
          </a:prstGeom>
          <a:solidFill>
            <a:schemeClr val="accent1">
              <a:lumMod val="50000"/>
            </a:schemeClr>
          </a:solidFill>
          <a:ln>
            <a:solidFill>
              <a:srgbClr val="9C9CDF"/>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4" name="角丸四角形 3"/>
          <p:cNvSpPr/>
          <p:nvPr/>
        </p:nvSpPr>
        <p:spPr bwMode="auto">
          <a:xfrm>
            <a:off x="306387" y="2241649"/>
            <a:ext cx="1367510" cy="613610"/>
          </a:xfrm>
          <a:prstGeom prst="roundRect">
            <a:avLst/>
          </a:prstGeom>
          <a:solidFill>
            <a:srgbClr val="008000">
              <a:alpha val="58000"/>
            </a:srgb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Arial" charset="0"/>
                <a:ea typeface="HG丸ｺﾞｼｯｸM-PRO" pitchFamily="50" charset="-128"/>
              </a:rPr>
              <a:t>メモリー</a:t>
            </a:r>
          </a:p>
        </p:txBody>
      </p:sp>
      <p:cxnSp>
        <p:nvCxnSpPr>
          <p:cNvPr id="14" name="直線コネクタ 13"/>
          <p:cNvCxnSpPr>
            <a:stCxn id="4" idx="2"/>
            <a:endCxn id="5" idx="0"/>
          </p:cNvCxnSpPr>
          <p:nvPr/>
        </p:nvCxnSpPr>
        <p:spPr bwMode="auto">
          <a:xfrm>
            <a:off x="990142" y="2855259"/>
            <a:ext cx="459" cy="1831041"/>
          </a:xfrm>
          <a:prstGeom prst="line">
            <a:avLst/>
          </a:prstGeom>
          <a:ln>
            <a:solidFill>
              <a:srgbClr val="FF6FCF"/>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sp>
        <p:nvSpPr>
          <p:cNvPr id="21" name="円柱 20"/>
          <p:cNvSpPr/>
          <p:nvPr/>
        </p:nvSpPr>
        <p:spPr bwMode="auto">
          <a:xfrm>
            <a:off x="304800" y="5943600"/>
            <a:ext cx="8610600" cy="685800"/>
          </a:xfrm>
          <a:prstGeom prst="can">
            <a:avLst/>
          </a:prstGeom>
          <a:ln>
            <a:solidFill>
              <a:schemeClr val="accent6">
                <a:lumMod val="40000"/>
                <a:lumOff val="60000"/>
              </a:schemeClr>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dirty="0" smtClean="0">
                <a:solidFill>
                  <a:srgbClr val="FFFFFF"/>
                </a:solidFill>
                <a:effectLst>
                  <a:glow rad="101600">
                    <a:schemeClr val="accent2">
                      <a:satMod val="175000"/>
                      <a:alpha val="40000"/>
                    </a:schemeClr>
                  </a:glow>
                </a:effectLst>
              </a:rPr>
              <a:t>バッチデータ</a:t>
            </a:r>
            <a:endParaRPr kumimoji="0" lang="ja-JP" altLang="en-US" sz="2000" b="0" i="0" u="none" strike="noStrike" cap="none" normalizeH="0" baseline="0" dirty="0" smtClean="0">
              <a:ln>
                <a:noFill/>
              </a:ln>
              <a:solidFill>
                <a:srgbClr val="FFFFFF"/>
              </a:solidFill>
              <a:effectLst>
                <a:glow rad="101600">
                  <a:schemeClr val="accent2">
                    <a:satMod val="175000"/>
                    <a:alpha val="40000"/>
                  </a:schemeClr>
                </a:glow>
              </a:effectLst>
            </a:endParaRPr>
          </a:p>
        </p:txBody>
      </p:sp>
      <p:sp>
        <p:nvSpPr>
          <p:cNvPr id="187" name="上矢印 186"/>
          <p:cNvSpPr/>
          <p:nvPr/>
        </p:nvSpPr>
        <p:spPr bwMode="auto">
          <a:xfrm>
            <a:off x="457200" y="5181600"/>
            <a:ext cx="1066800" cy="838200"/>
          </a:xfrm>
          <a:prstGeom prst="upArrow">
            <a:avLst/>
          </a:prstGeom>
          <a:solidFill>
            <a:schemeClr val="accent6">
              <a:lumMod val="60000"/>
              <a:lumOff val="40000"/>
            </a:schemeClr>
          </a:solidFill>
          <a:ln>
            <a:solidFill>
              <a:srgbClr val="3366FF"/>
            </a:solidFill>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8" name="角丸四角形 187"/>
          <p:cNvSpPr/>
          <p:nvPr/>
        </p:nvSpPr>
        <p:spPr bwMode="auto">
          <a:xfrm>
            <a:off x="304800" y="914400"/>
            <a:ext cx="1371600" cy="457200"/>
          </a:xfrm>
          <a:prstGeom prst="roundRect">
            <a:avLst/>
          </a:prstGeom>
          <a:solidFill>
            <a:srgbClr val="FF6600"/>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smtClean="0">
                <a:ln>
                  <a:noFill/>
                </a:ln>
                <a:solidFill>
                  <a:srgbClr val="FFFFFF"/>
                </a:solidFill>
                <a:effectLst/>
                <a:latin typeface="Arial" charset="0"/>
                <a:ea typeface="HG丸ｺﾞｼｯｸM-PRO" pitchFamily="50" charset="-128"/>
              </a:rPr>
              <a:t>単一</a:t>
            </a:r>
            <a:r>
              <a:rPr kumimoji="0" lang="en-US" altLang="ja-JP" sz="1050" b="0" i="0" u="none" strike="noStrike" cap="none" normalizeH="0" baseline="0" dirty="0" smtClean="0">
                <a:ln>
                  <a:noFill/>
                </a:ln>
                <a:solidFill>
                  <a:srgbClr val="FFFFFF"/>
                </a:solidFill>
                <a:effectLst/>
                <a:latin typeface="Arial" charset="0"/>
                <a:ea typeface="HG丸ｺﾞｼｯｸM-PRO" pitchFamily="50" charset="-128"/>
              </a:rPr>
              <a:t>PC</a:t>
            </a:r>
            <a:r>
              <a:rPr kumimoji="0" lang="ja-JP" altLang="en-US" sz="1050" b="0" i="0" u="none" strike="noStrike" cap="none" normalizeH="0" baseline="0" dirty="0" smtClean="0">
                <a:ln>
                  <a:noFill/>
                </a:ln>
                <a:solidFill>
                  <a:srgbClr val="FFFFFF"/>
                </a:solidFill>
                <a:effectLst/>
                <a:latin typeface="Arial" charset="0"/>
                <a:ea typeface="HG丸ｺﾞｼｯｸM-PRO" pitchFamily="50" charset="-128"/>
              </a:rPr>
              <a:t>サーバー</a:t>
            </a:r>
            <a:endParaRPr kumimoji="0" lang="en-US" altLang="ja-JP" sz="105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050" b="0" i="0" u="none" strike="noStrike" cap="none" normalizeH="0" baseline="0" dirty="0" smtClean="0">
                <a:ln>
                  <a:noFill/>
                </a:ln>
                <a:solidFill>
                  <a:srgbClr val="FFFFFF"/>
                </a:solidFill>
                <a:effectLst/>
                <a:latin typeface="Arial" charset="0"/>
                <a:ea typeface="HG丸ｺﾞｼｯｸM-PRO" pitchFamily="50" charset="-128"/>
              </a:rPr>
              <a:t>&amp; RDBMS</a:t>
            </a:r>
            <a:endParaRPr kumimoji="0" lang="ja-JP" altLang="en-US" sz="105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91" name="角丸四角形吹き出し 190"/>
          <p:cNvSpPr/>
          <p:nvPr/>
        </p:nvSpPr>
        <p:spPr bwMode="auto">
          <a:xfrm>
            <a:off x="1219200" y="3276600"/>
            <a:ext cx="1508654" cy="838200"/>
          </a:xfrm>
          <a:prstGeom prst="wedgeRoundRectCallout">
            <a:avLst>
              <a:gd name="adj1" fmla="val -45608"/>
              <a:gd name="adj2" fmla="val 71591"/>
              <a:gd name="adj3" fmla="val 16667"/>
            </a:avLst>
          </a:prstGeom>
          <a:solidFill>
            <a:srgbClr val="FF6600">
              <a:alpha val="61000"/>
            </a:srgb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100" dirty="0" smtClean="0">
                <a:solidFill>
                  <a:srgbClr val="FFFFFF"/>
                </a:solidFill>
              </a:rPr>
              <a:t>単一</a:t>
            </a:r>
            <a:r>
              <a:rPr kumimoji="0" lang="en-US" altLang="ja-JP" sz="1100" dirty="0" smtClean="0">
                <a:solidFill>
                  <a:srgbClr val="FFFFFF"/>
                </a:solidFill>
              </a:rPr>
              <a:t>I/O</a:t>
            </a:r>
            <a:r>
              <a:rPr kumimoji="0" lang="ja-JP" altLang="en-US" sz="1100" dirty="0" smtClean="0">
                <a:solidFill>
                  <a:srgbClr val="FFFFFF"/>
                </a:solidFill>
              </a:rPr>
              <a:t>パス</a:t>
            </a:r>
            <a:r>
              <a:rPr kumimoji="0" lang="en-US" altLang="ja-JP" sz="1100" dirty="0" smtClean="0">
                <a:solidFill>
                  <a:srgbClr val="FFFFFF"/>
                </a:solidFill>
              </a:rPr>
              <a:t>&amp;</a:t>
            </a:r>
            <a:r>
              <a:rPr kumimoji="0" lang="ja-JP" altLang="en-US" sz="1100" b="0" i="0" u="none" strike="noStrike" cap="none" normalizeH="0" baseline="0" dirty="0" smtClean="0">
                <a:ln>
                  <a:noFill/>
                </a:ln>
                <a:solidFill>
                  <a:srgbClr val="FFFFFF"/>
                </a:solidFill>
                <a:effectLst/>
                <a:latin typeface="Arial" charset="0"/>
                <a:ea typeface="HG丸ｺﾞｼｯｸM-PRO" pitchFamily="50" charset="-128"/>
              </a:rPr>
              <a:t>単一</a:t>
            </a:r>
            <a:r>
              <a:rPr kumimoji="0" lang="en-US" altLang="ja-JP" sz="1100" b="0" i="0" u="none" strike="noStrike" cap="none" normalizeH="0" baseline="0" dirty="0" smtClean="0">
                <a:ln>
                  <a:noFill/>
                </a:ln>
                <a:solidFill>
                  <a:srgbClr val="FFFFFF"/>
                </a:solidFill>
                <a:effectLst/>
                <a:latin typeface="Arial" charset="0"/>
                <a:ea typeface="HG丸ｺﾞｼｯｸM-PRO" pitchFamily="50" charset="-128"/>
              </a:rPr>
              <a:t>CPU</a:t>
            </a:r>
            <a:r>
              <a:rPr kumimoji="0" lang="ja-JP" altLang="en-US" sz="1100" b="0" i="0" u="none" strike="noStrike" cap="none" normalizeH="0" baseline="0" dirty="0" smtClean="0">
                <a:ln>
                  <a:noFill/>
                </a:ln>
                <a:solidFill>
                  <a:srgbClr val="FFFFFF"/>
                </a:solidFill>
                <a:effectLst/>
                <a:latin typeface="Arial" charset="0"/>
                <a:ea typeface="HG丸ｺﾞｼｯｸM-PRO" pitchFamily="50" charset="-128"/>
              </a:rPr>
              <a:t>ノードでは処理の多重度も限界</a:t>
            </a:r>
          </a:p>
        </p:txBody>
      </p:sp>
      <p:grpSp>
        <p:nvGrpSpPr>
          <p:cNvPr id="228" name="図形グループ 227"/>
          <p:cNvGrpSpPr/>
          <p:nvPr/>
        </p:nvGrpSpPr>
        <p:grpSpPr>
          <a:xfrm>
            <a:off x="2514600" y="914400"/>
            <a:ext cx="4268788" cy="5105400"/>
            <a:chOff x="2514600" y="914400"/>
            <a:chExt cx="4268788" cy="5105400"/>
          </a:xfrm>
        </p:grpSpPr>
        <p:sp>
          <p:nvSpPr>
            <p:cNvPr id="78" name="角丸四角形 77"/>
            <p:cNvSpPr/>
            <p:nvPr/>
          </p:nvSpPr>
          <p:spPr bwMode="auto">
            <a:xfrm>
              <a:off x="2516187" y="1447800"/>
              <a:ext cx="1371600" cy="685800"/>
            </a:xfrm>
            <a:prstGeom prst="roundRect">
              <a:avLst/>
            </a:prstGeom>
            <a:solidFill>
              <a:srgbClr val="000090"/>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000" b="0" i="0" u="none" strike="noStrike" cap="none" normalizeH="0" baseline="0" dirty="0" smtClean="0">
                  <a:ln>
                    <a:noFill/>
                  </a:ln>
                  <a:solidFill>
                    <a:srgbClr val="FFFFFF"/>
                  </a:solidFill>
                  <a:effectLst/>
                  <a:latin typeface="Arial" charset="0"/>
                  <a:ea typeface="HG丸ｺﾞｼｯｸM-PRO" pitchFamily="50" charset="-128"/>
                </a:rPr>
                <a:t>CPU</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smtClean="0">
                  <a:solidFill>
                    <a:srgbClr val="FFFFFF"/>
                  </a:solidFill>
                  <a:latin typeface="Arial" charset="0"/>
                  <a:ea typeface="HG丸ｺﾞｼｯｸM-PRO" pitchFamily="50" charset="-128"/>
                </a:rPr>
                <a:t>使い切れる</a:t>
              </a: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84" name="円柱 83"/>
            <p:cNvSpPr/>
            <p:nvPr/>
          </p:nvSpPr>
          <p:spPr bwMode="auto">
            <a:xfrm>
              <a:off x="2516188" y="4495800"/>
              <a:ext cx="1371600" cy="762000"/>
            </a:xfrm>
            <a:prstGeom prst="can">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glow rad="228600">
                      <a:schemeClr val="accent2">
                        <a:satMod val="175000"/>
                        <a:alpha val="40000"/>
                      </a:schemeClr>
                    </a:glow>
                  </a:effectLst>
                  <a:latin typeface="Arial" charset="0"/>
                  <a:ea typeface="HG丸ｺﾞｼｯｸM-PRO" pitchFamily="50" charset="-128"/>
                </a:rPr>
                <a:t>ディスク装置</a:t>
              </a:r>
            </a:p>
          </p:txBody>
        </p:sp>
        <p:sp>
          <p:nvSpPr>
            <p:cNvPr id="86" name="上カーブ矢印 85"/>
            <p:cNvSpPr/>
            <p:nvPr/>
          </p:nvSpPr>
          <p:spPr bwMode="auto">
            <a:xfrm>
              <a:off x="2974973" y="2057400"/>
              <a:ext cx="530227" cy="2590800"/>
            </a:xfrm>
            <a:prstGeom prst="curvedUpArrow">
              <a:avLst/>
            </a:prstGeom>
            <a:solidFill>
              <a:srgbClr val="3C8C93"/>
            </a:solidFill>
            <a:ln>
              <a:solidFill>
                <a:schemeClr val="accent6">
                  <a:lumMod val="40000"/>
                  <a:lumOff val="60000"/>
                </a:schemeClr>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89" name="角丸四角形 88"/>
            <p:cNvSpPr/>
            <p:nvPr/>
          </p:nvSpPr>
          <p:spPr bwMode="auto">
            <a:xfrm>
              <a:off x="2517774" y="2241649"/>
              <a:ext cx="1367510" cy="613610"/>
            </a:xfrm>
            <a:prstGeom prst="roundRect">
              <a:avLst/>
            </a:prstGeom>
            <a:solidFill>
              <a:srgbClr val="008000">
                <a:alpha val="58000"/>
              </a:srgb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Arial" charset="0"/>
                  <a:ea typeface="HG丸ｺﾞｼｯｸM-PRO" pitchFamily="50" charset="-128"/>
                </a:rPr>
                <a:t>メモリー</a:t>
              </a:r>
            </a:p>
          </p:txBody>
        </p:sp>
        <p:cxnSp>
          <p:nvCxnSpPr>
            <p:cNvPr id="90" name="直線コネクタ 89"/>
            <p:cNvCxnSpPr>
              <a:stCxn id="89" idx="2"/>
              <a:endCxn id="84" idx="0"/>
            </p:cNvCxnSpPr>
            <p:nvPr/>
          </p:nvCxnSpPr>
          <p:spPr bwMode="auto">
            <a:xfrm>
              <a:off x="3201529" y="2855259"/>
              <a:ext cx="459" cy="1831041"/>
            </a:xfrm>
            <a:prstGeom prst="line">
              <a:avLst/>
            </a:prstGeom>
            <a:ln>
              <a:solidFill>
                <a:srgbClr val="FF6FCF"/>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sp>
          <p:nvSpPr>
            <p:cNvPr id="115" name="角丸四角形 114"/>
            <p:cNvSpPr/>
            <p:nvPr/>
          </p:nvSpPr>
          <p:spPr bwMode="auto">
            <a:xfrm>
              <a:off x="3962400" y="1447800"/>
              <a:ext cx="1371600" cy="685800"/>
            </a:xfrm>
            <a:prstGeom prst="roundRect">
              <a:avLst/>
            </a:prstGeom>
            <a:solidFill>
              <a:srgbClr val="000090"/>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000" b="0" i="0" u="none" strike="noStrike" cap="none" normalizeH="0" baseline="0" dirty="0" smtClean="0">
                  <a:ln>
                    <a:noFill/>
                  </a:ln>
                  <a:solidFill>
                    <a:srgbClr val="FFFFFF"/>
                  </a:solidFill>
                  <a:effectLst/>
                  <a:latin typeface="Arial" charset="0"/>
                  <a:ea typeface="HG丸ｺﾞｼｯｸM-PRO" pitchFamily="50" charset="-128"/>
                </a:rPr>
                <a:t>CPU</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smtClean="0">
                  <a:solidFill>
                    <a:srgbClr val="FFFFFF"/>
                  </a:solidFill>
                  <a:latin typeface="Arial" charset="0"/>
                  <a:ea typeface="HG丸ｺﾞｼｯｸM-PRO" pitchFamily="50" charset="-128"/>
                </a:rPr>
                <a:t>使い切れる</a:t>
              </a: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16" name="円柱 115"/>
            <p:cNvSpPr/>
            <p:nvPr/>
          </p:nvSpPr>
          <p:spPr bwMode="auto">
            <a:xfrm>
              <a:off x="3962401" y="4495800"/>
              <a:ext cx="1371600" cy="762000"/>
            </a:xfrm>
            <a:prstGeom prst="can">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glow rad="228600">
                      <a:schemeClr val="accent2">
                        <a:satMod val="175000"/>
                        <a:alpha val="40000"/>
                      </a:schemeClr>
                    </a:glow>
                  </a:effectLst>
                  <a:latin typeface="Arial" charset="0"/>
                  <a:ea typeface="HG丸ｺﾞｼｯｸM-PRO" pitchFamily="50" charset="-128"/>
                </a:rPr>
                <a:t>ディスク装置</a:t>
              </a:r>
            </a:p>
          </p:txBody>
        </p:sp>
        <p:sp>
          <p:nvSpPr>
            <p:cNvPr id="117" name="上カーブ矢印 116"/>
            <p:cNvSpPr/>
            <p:nvPr/>
          </p:nvSpPr>
          <p:spPr bwMode="auto">
            <a:xfrm>
              <a:off x="4421186" y="2057400"/>
              <a:ext cx="530227" cy="2590800"/>
            </a:xfrm>
            <a:prstGeom prst="curvedUpArrow">
              <a:avLst/>
            </a:prstGeom>
            <a:solidFill>
              <a:srgbClr val="3C8C93"/>
            </a:solidFill>
            <a:ln>
              <a:solidFill>
                <a:schemeClr val="accent6">
                  <a:lumMod val="40000"/>
                  <a:lumOff val="60000"/>
                </a:schemeClr>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118" name="角丸四角形 117"/>
            <p:cNvSpPr/>
            <p:nvPr/>
          </p:nvSpPr>
          <p:spPr bwMode="auto">
            <a:xfrm>
              <a:off x="3963987" y="2241649"/>
              <a:ext cx="1367510" cy="613610"/>
            </a:xfrm>
            <a:prstGeom prst="roundRect">
              <a:avLst/>
            </a:prstGeom>
            <a:solidFill>
              <a:srgbClr val="008000">
                <a:alpha val="58000"/>
              </a:srgb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Arial" charset="0"/>
                  <a:ea typeface="HG丸ｺﾞｼｯｸM-PRO" pitchFamily="50" charset="-128"/>
                </a:rPr>
                <a:t>メモリー</a:t>
              </a:r>
            </a:p>
          </p:txBody>
        </p:sp>
        <p:cxnSp>
          <p:nvCxnSpPr>
            <p:cNvPr id="119" name="直線コネクタ 118"/>
            <p:cNvCxnSpPr>
              <a:stCxn id="118" idx="2"/>
              <a:endCxn id="116" idx="0"/>
            </p:cNvCxnSpPr>
            <p:nvPr/>
          </p:nvCxnSpPr>
          <p:spPr bwMode="auto">
            <a:xfrm>
              <a:off x="4647742" y="2855259"/>
              <a:ext cx="459" cy="1831041"/>
            </a:xfrm>
            <a:prstGeom prst="line">
              <a:avLst/>
            </a:prstGeom>
            <a:ln>
              <a:solidFill>
                <a:srgbClr val="FF6FCF"/>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sp>
          <p:nvSpPr>
            <p:cNvPr id="120" name="角丸四角形 119"/>
            <p:cNvSpPr/>
            <p:nvPr/>
          </p:nvSpPr>
          <p:spPr bwMode="auto">
            <a:xfrm>
              <a:off x="5411787" y="1447800"/>
              <a:ext cx="1371600" cy="685800"/>
            </a:xfrm>
            <a:prstGeom prst="roundRect">
              <a:avLst/>
            </a:prstGeom>
            <a:solidFill>
              <a:srgbClr val="000090"/>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000" b="0" i="0" u="none" strike="noStrike" cap="none" normalizeH="0" baseline="0" dirty="0" smtClean="0">
                  <a:ln>
                    <a:noFill/>
                  </a:ln>
                  <a:solidFill>
                    <a:srgbClr val="FFFFFF"/>
                  </a:solidFill>
                  <a:effectLst/>
                  <a:latin typeface="Arial" charset="0"/>
                  <a:ea typeface="HG丸ｺﾞｼｯｸM-PRO" pitchFamily="50" charset="-128"/>
                </a:rPr>
                <a:t>CPU</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smtClean="0">
                  <a:solidFill>
                    <a:srgbClr val="FFFFFF"/>
                  </a:solidFill>
                  <a:latin typeface="Arial" charset="0"/>
                  <a:ea typeface="HG丸ｺﾞｼｯｸM-PRO" pitchFamily="50" charset="-128"/>
                </a:rPr>
                <a:t>使い切れる</a:t>
              </a: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21" name="円柱 120"/>
            <p:cNvSpPr/>
            <p:nvPr/>
          </p:nvSpPr>
          <p:spPr bwMode="auto">
            <a:xfrm>
              <a:off x="5411788" y="4495800"/>
              <a:ext cx="1371600" cy="762000"/>
            </a:xfrm>
            <a:prstGeom prst="can">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glow rad="228600">
                      <a:schemeClr val="accent2">
                        <a:satMod val="175000"/>
                        <a:alpha val="40000"/>
                      </a:schemeClr>
                    </a:glow>
                  </a:effectLst>
                  <a:latin typeface="Arial" charset="0"/>
                  <a:ea typeface="HG丸ｺﾞｼｯｸM-PRO" pitchFamily="50" charset="-128"/>
                </a:rPr>
                <a:t>ディスク装置</a:t>
              </a:r>
            </a:p>
          </p:txBody>
        </p:sp>
        <p:sp>
          <p:nvSpPr>
            <p:cNvPr id="122" name="上カーブ矢印 121"/>
            <p:cNvSpPr/>
            <p:nvPr/>
          </p:nvSpPr>
          <p:spPr bwMode="auto">
            <a:xfrm>
              <a:off x="5870573" y="2057400"/>
              <a:ext cx="530227" cy="2590800"/>
            </a:xfrm>
            <a:prstGeom prst="curvedUpArrow">
              <a:avLst/>
            </a:prstGeom>
            <a:solidFill>
              <a:srgbClr val="3C8C93"/>
            </a:solidFill>
            <a:ln>
              <a:solidFill>
                <a:schemeClr val="accent6">
                  <a:lumMod val="40000"/>
                  <a:lumOff val="60000"/>
                </a:schemeClr>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133" name="角丸四角形 132"/>
            <p:cNvSpPr/>
            <p:nvPr/>
          </p:nvSpPr>
          <p:spPr bwMode="auto">
            <a:xfrm>
              <a:off x="5413374" y="2241649"/>
              <a:ext cx="1367510" cy="613610"/>
            </a:xfrm>
            <a:prstGeom prst="roundRect">
              <a:avLst/>
            </a:prstGeom>
            <a:solidFill>
              <a:srgbClr val="008000">
                <a:alpha val="58000"/>
              </a:srgb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Arial" charset="0"/>
                  <a:ea typeface="HG丸ｺﾞｼｯｸM-PRO" pitchFamily="50" charset="-128"/>
                </a:rPr>
                <a:t>メモリー</a:t>
              </a:r>
            </a:p>
          </p:txBody>
        </p:sp>
        <p:cxnSp>
          <p:nvCxnSpPr>
            <p:cNvPr id="141" name="直線コネクタ 140"/>
            <p:cNvCxnSpPr>
              <a:stCxn id="133" idx="2"/>
              <a:endCxn id="121" idx="0"/>
            </p:cNvCxnSpPr>
            <p:nvPr/>
          </p:nvCxnSpPr>
          <p:spPr bwMode="auto">
            <a:xfrm>
              <a:off x="6097129" y="2855259"/>
              <a:ext cx="459" cy="1831041"/>
            </a:xfrm>
            <a:prstGeom prst="line">
              <a:avLst/>
            </a:prstGeom>
            <a:ln>
              <a:solidFill>
                <a:srgbClr val="FF6FCF"/>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sp>
          <p:nvSpPr>
            <p:cNvPr id="225" name="上矢印 224"/>
            <p:cNvSpPr/>
            <p:nvPr/>
          </p:nvSpPr>
          <p:spPr bwMode="auto">
            <a:xfrm>
              <a:off x="2971800" y="5219700"/>
              <a:ext cx="457200" cy="800100"/>
            </a:xfrm>
            <a:prstGeom prst="upArrow">
              <a:avLst>
                <a:gd name="adj1" fmla="val 50000"/>
                <a:gd name="adj2" fmla="val 26190"/>
              </a:avLst>
            </a:prstGeom>
            <a:solidFill>
              <a:schemeClr val="accent6">
                <a:lumMod val="60000"/>
                <a:lumOff val="40000"/>
              </a:schemeClr>
            </a:solidFill>
            <a:ln>
              <a:solidFill>
                <a:srgbClr val="3366FF"/>
              </a:solidFill>
              <a:headEnd type="none" w="med" len="med"/>
              <a:tailEnd type="none" w="med" len="med"/>
            </a:ln>
            <a:scene3d>
              <a:camera prst="orthographicFront">
                <a:rot lat="0" lon="0" rev="0"/>
              </a:camera>
              <a:lightRig rig="threePt" dir="t">
                <a:rot lat="0" lon="0" rev="1200000"/>
              </a:lightRig>
            </a:scene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6" name="上矢印 225"/>
            <p:cNvSpPr/>
            <p:nvPr/>
          </p:nvSpPr>
          <p:spPr bwMode="auto">
            <a:xfrm>
              <a:off x="4419600" y="5219700"/>
              <a:ext cx="457200" cy="800100"/>
            </a:xfrm>
            <a:prstGeom prst="upArrow">
              <a:avLst>
                <a:gd name="adj1" fmla="val 50000"/>
                <a:gd name="adj2" fmla="val 26190"/>
              </a:avLst>
            </a:prstGeom>
            <a:solidFill>
              <a:schemeClr val="accent6">
                <a:lumMod val="60000"/>
                <a:lumOff val="40000"/>
              </a:schemeClr>
            </a:solidFill>
            <a:ln>
              <a:solidFill>
                <a:srgbClr val="3366FF"/>
              </a:solidFill>
              <a:headEnd type="none" w="med" len="med"/>
              <a:tailEnd type="none" w="med" len="med"/>
            </a:ln>
            <a:scene3d>
              <a:camera prst="orthographicFront">
                <a:rot lat="0" lon="0" rev="0"/>
              </a:camera>
              <a:lightRig rig="threePt" dir="t">
                <a:rot lat="0" lon="0" rev="1200000"/>
              </a:lightRig>
            </a:scene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7" name="上矢印 226"/>
            <p:cNvSpPr/>
            <p:nvPr/>
          </p:nvSpPr>
          <p:spPr bwMode="auto">
            <a:xfrm>
              <a:off x="5867400" y="5219700"/>
              <a:ext cx="457200" cy="800100"/>
            </a:xfrm>
            <a:prstGeom prst="upArrow">
              <a:avLst>
                <a:gd name="adj1" fmla="val 50000"/>
                <a:gd name="adj2" fmla="val 26190"/>
              </a:avLst>
            </a:prstGeom>
            <a:solidFill>
              <a:schemeClr val="accent6">
                <a:lumMod val="60000"/>
                <a:lumOff val="40000"/>
              </a:schemeClr>
            </a:solidFill>
            <a:ln>
              <a:solidFill>
                <a:srgbClr val="3366FF"/>
              </a:solidFill>
              <a:headEnd type="none" w="med" len="med"/>
              <a:tailEnd type="none" w="med" len="med"/>
            </a:ln>
            <a:scene3d>
              <a:camera prst="orthographicFront">
                <a:rot lat="0" lon="0" rev="0"/>
              </a:camera>
              <a:lightRig rig="threePt" dir="t">
                <a:rot lat="0" lon="0" rev="1200000"/>
              </a:lightRig>
            </a:scene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2" name="角丸四角形 21"/>
            <p:cNvSpPr/>
            <p:nvPr/>
          </p:nvSpPr>
          <p:spPr bwMode="auto">
            <a:xfrm>
              <a:off x="2514600" y="5410200"/>
              <a:ext cx="4267200" cy="457200"/>
            </a:xfrm>
            <a:prstGeom prst="roundRect">
              <a:avLst/>
            </a:prstGeom>
            <a:solidFill>
              <a:srgbClr val="3366FF">
                <a:alpha val="68000"/>
              </a:srgb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pic>
          <p:nvPicPr>
            <p:cNvPr id="222" name="図 221"/>
            <p:cNvPicPr>
              <a:picLocks noChangeAspect="1"/>
            </p:cNvPicPr>
            <p:nvPr/>
          </p:nvPicPr>
          <p:blipFill>
            <a:blip r:embed="rId2">
              <a:clrChange>
                <a:clrFrom>
                  <a:srgbClr val="FFFFFF"/>
                </a:clrFrom>
                <a:clrTo>
                  <a:srgbClr val="FFFFFF">
                    <a:alpha val="0"/>
                  </a:srgbClr>
                </a:clrTo>
              </a:clrChange>
            </a:blip>
            <a:stretch>
              <a:fillRect/>
            </a:stretch>
          </p:blipFill>
          <p:spPr>
            <a:xfrm>
              <a:off x="3733800" y="5440956"/>
              <a:ext cx="1673096" cy="395688"/>
            </a:xfrm>
            <a:prstGeom prst="rect">
              <a:avLst/>
            </a:prstGeom>
          </p:spPr>
        </p:pic>
        <p:sp>
          <p:nvSpPr>
            <p:cNvPr id="189" name="角丸四角形 188"/>
            <p:cNvSpPr/>
            <p:nvPr/>
          </p:nvSpPr>
          <p:spPr bwMode="auto">
            <a:xfrm>
              <a:off x="2514600" y="914400"/>
              <a:ext cx="4267200" cy="457200"/>
            </a:xfrm>
            <a:prstGeom prst="roundRect">
              <a:avLst/>
            </a:prstGeom>
            <a:solidFill>
              <a:srgbClr val="3366FF"/>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dirty="0" smtClean="0">
                  <a:solidFill>
                    <a:srgbClr val="FFFFFF"/>
                  </a:solidFill>
                </a:rPr>
                <a:t>複数</a:t>
              </a:r>
              <a:r>
                <a:rPr kumimoji="0" lang="en-US" altLang="ja-JP" dirty="0" smtClean="0">
                  <a:solidFill>
                    <a:srgbClr val="FFFFFF"/>
                  </a:solidFill>
                </a:rPr>
                <a:t>PC</a:t>
              </a:r>
              <a:r>
                <a:rPr kumimoji="0" lang="ja-JP" altLang="en-US" dirty="0" smtClean="0">
                  <a:solidFill>
                    <a:srgbClr val="FFFFFF"/>
                  </a:solidFill>
                </a:rPr>
                <a:t>サーバー</a:t>
              </a:r>
              <a:endParaRPr kumimoji="0" lang="en-US" altLang="ja-JP" dirty="0" smtClean="0">
                <a:solidFill>
                  <a:srgbClr val="FFFFFF"/>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rgbClr val="FFFFFF"/>
                  </a:solidFill>
                  <a:effectLst/>
                  <a:latin typeface="Arial" charset="0"/>
                  <a:ea typeface="HG丸ｺﾞｼｯｸM-PRO" pitchFamily="50" charset="-128"/>
                </a:rPr>
                <a:t>&amp; </a:t>
              </a:r>
              <a:r>
                <a:rPr kumimoji="0" lang="en-US" altLang="ja-JP" sz="1200" b="0" i="0" u="none" strike="noStrike" cap="none" normalizeH="0" baseline="0" dirty="0" err="1" smtClean="0">
                  <a:ln>
                    <a:noFill/>
                  </a:ln>
                  <a:solidFill>
                    <a:srgbClr val="FFFFFF"/>
                  </a:solidFill>
                  <a:effectLst/>
                  <a:latin typeface="Arial" charset="0"/>
                  <a:ea typeface="HG丸ｺﾞｼｯｸM-PRO" pitchFamily="50" charset="-128"/>
                </a:rPr>
                <a:t>Hadoop</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239" name="角丸四角形吹き出し 238"/>
            <p:cNvSpPr/>
            <p:nvPr/>
          </p:nvSpPr>
          <p:spPr bwMode="auto">
            <a:xfrm>
              <a:off x="3429000" y="3276600"/>
              <a:ext cx="2118254" cy="838200"/>
            </a:xfrm>
            <a:prstGeom prst="wedgeRoundRectCallout">
              <a:avLst>
                <a:gd name="adj1" fmla="val 31236"/>
                <a:gd name="adj2" fmla="val -75884"/>
                <a:gd name="adj3" fmla="val 16667"/>
              </a:avLst>
            </a:prstGeom>
            <a:solidFill>
              <a:srgbClr val="3366FF">
                <a:alpha val="61000"/>
              </a:srgb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baseline="0" dirty="0" smtClean="0">
                  <a:ln>
                    <a:noFill/>
                  </a:ln>
                  <a:solidFill>
                    <a:srgbClr val="FFFFFF"/>
                  </a:solidFill>
                  <a:effectLst/>
                  <a:latin typeface="Arial" charset="0"/>
                  <a:ea typeface="HG丸ｺﾞｼｯｸM-PRO" pitchFamily="50" charset="-128"/>
                </a:rPr>
                <a:t>処理ノードを分散、</a:t>
              </a:r>
              <a:r>
                <a:rPr kumimoji="0" lang="en-US" altLang="ja-JP" sz="1100" b="0" i="0" u="none" strike="noStrike" cap="none" normalizeH="0" baseline="0" dirty="0" smtClean="0">
                  <a:ln>
                    <a:noFill/>
                  </a:ln>
                  <a:solidFill>
                    <a:srgbClr val="FFFFFF"/>
                  </a:solidFill>
                  <a:effectLst/>
                  <a:latin typeface="Arial" charset="0"/>
                  <a:ea typeface="HG丸ｺﾞｼｯｸM-PRO" pitchFamily="50" charset="-128"/>
                </a:rPr>
                <a:t>I/O</a:t>
              </a:r>
              <a:r>
                <a:rPr kumimoji="0" lang="ja-JP" altLang="en-US" sz="1100" b="0" i="0" u="none" strike="noStrike" cap="none" normalizeH="0" baseline="0" dirty="0" smtClean="0">
                  <a:ln>
                    <a:noFill/>
                  </a:ln>
                  <a:solidFill>
                    <a:srgbClr val="FFFFFF"/>
                  </a:solidFill>
                  <a:effectLst/>
                  <a:latin typeface="Arial" charset="0"/>
                  <a:ea typeface="HG丸ｺﾞｼｯｸM-PRO" pitchFamily="50" charset="-128"/>
                </a:rPr>
                <a:t>パスも分散することで</a:t>
              </a:r>
              <a:r>
                <a:rPr kumimoji="0" lang="en-US" altLang="ja-JP" sz="1100" b="0" i="0" u="none" strike="noStrike" cap="none" normalizeH="0" baseline="0" dirty="0" smtClean="0">
                  <a:ln>
                    <a:noFill/>
                  </a:ln>
                  <a:solidFill>
                    <a:srgbClr val="FFFFFF"/>
                  </a:solidFill>
                  <a:effectLst/>
                  <a:latin typeface="Arial" charset="0"/>
                  <a:ea typeface="HG丸ｺﾞｼｯｸM-PRO" pitchFamily="50" charset="-128"/>
                </a:rPr>
                <a:t>I/O</a:t>
              </a:r>
              <a:r>
                <a:rPr kumimoji="0" lang="ja-JP" altLang="en-US" sz="1100" b="0" i="0" u="none" strike="noStrike" cap="none" normalizeH="0" baseline="0" dirty="0" smtClean="0">
                  <a:ln>
                    <a:noFill/>
                  </a:ln>
                  <a:solidFill>
                    <a:srgbClr val="FFFFFF"/>
                  </a:solidFill>
                  <a:effectLst/>
                  <a:latin typeface="Arial" charset="0"/>
                  <a:ea typeface="HG丸ｺﾞｼｯｸM-PRO" pitchFamily="50" charset="-128"/>
                </a:rPr>
                <a:t>ボトルネックを解消</a:t>
              </a:r>
            </a:p>
          </p:txBody>
        </p:sp>
      </p:grpSp>
      <p:grpSp>
        <p:nvGrpSpPr>
          <p:cNvPr id="231" name="図形グループ 230"/>
          <p:cNvGrpSpPr/>
          <p:nvPr/>
        </p:nvGrpSpPr>
        <p:grpSpPr>
          <a:xfrm>
            <a:off x="6400800" y="914400"/>
            <a:ext cx="2517774" cy="5105400"/>
            <a:chOff x="6400800" y="914400"/>
            <a:chExt cx="2517774" cy="5105400"/>
          </a:xfrm>
        </p:grpSpPr>
        <p:sp>
          <p:nvSpPr>
            <p:cNvPr id="150" name="角丸四角形 149"/>
            <p:cNvSpPr/>
            <p:nvPr/>
          </p:nvSpPr>
          <p:spPr bwMode="auto">
            <a:xfrm>
              <a:off x="7543800" y="1447800"/>
              <a:ext cx="1371600" cy="685800"/>
            </a:xfrm>
            <a:prstGeom prst="roundRect">
              <a:avLst/>
            </a:prstGeom>
            <a:solidFill>
              <a:srgbClr val="000090"/>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000" b="0" i="0" u="none" strike="noStrike" cap="none" normalizeH="0" baseline="0" dirty="0" smtClean="0">
                  <a:ln>
                    <a:noFill/>
                  </a:ln>
                  <a:solidFill>
                    <a:srgbClr val="FFFFFF"/>
                  </a:solidFill>
                  <a:effectLst/>
                  <a:latin typeface="Arial" charset="0"/>
                  <a:ea typeface="HG丸ｺﾞｼｯｸM-PRO" pitchFamily="50" charset="-128"/>
                </a:rPr>
                <a:t>CPU</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smtClean="0">
                  <a:solidFill>
                    <a:srgbClr val="FFFFFF"/>
                  </a:solidFill>
                  <a:latin typeface="Arial" charset="0"/>
                  <a:ea typeface="HG丸ｺﾞｼｯｸM-PRO" pitchFamily="50" charset="-128"/>
                </a:rPr>
                <a:t>使い切れる</a:t>
              </a:r>
              <a:endParaRPr kumimoji="0" lang="en-US" altLang="ja-JP" sz="14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143" name="円柱 142"/>
            <p:cNvSpPr/>
            <p:nvPr/>
          </p:nvSpPr>
          <p:spPr bwMode="auto">
            <a:xfrm>
              <a:off x="7545388" y="4495800"/>
              <a:ext cx="1371600" cy="762000"/>
            </a:xfrm>
            <a:prstGeom prst="can">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glow rad="228600">
                      <a:schemeClr val="accent2">
                        <a:satMod val="175000"/>
                        <a:alpha val="40000"/>
                      </a:schemeClr>
                    </a:glow>
                  </a:effectLst>
                  <a:latin typeface="Arial" charset="0"/>
                  <a:ea typeface="HG丸ｺﾞｼｯｸM-PRO" pitchFamily="50" charset="-128"/>
                </a:rPr>
                <a:t>ディスク装置</a:t>
              </a:r>
            </a:p>
          </p:txBody>
        </p:sp>
        <p:sp>
          <p:nvSpPr>
            <p:cNvPr id="144" name="上カーブ矢印 143"/>
            <p:cNvSpPr/>
            <p:nvPr/>
          </p:nvSpPr>
          <p:spPr bwMode="auto">
            <a:xfrm>
              <a:off x="7699374" y="2057400"/>
              <a:ext cx="225426" cy="2590800"/>
            </a:xfrm>
            <a:prstGeom prst="curvedUpArrow">
              <a:avLst/>
            </a:prstGeom>
            <a:solidFill>
              <a:srgbClr val="3C8C93"/>
            </a:solidFill>
            <a:ln>
              <a:solidFill>
                <a:schemeClr val="accent6">
                  <a:lumMod val="40000"/>
                  <a:lumOff val="60000"/>
                </a:schemeClr>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145" name="上カーブ矢印 144"/>
            <p:cNvSpPr/>
            <p:nvPr/>
          </p:nvSpPr>
          <p:spPr bwMode="auto">
            <a:xfrm>
              <a:off x="8004174" y="2057400"/>
              <a:ext cx="225426" cy="2590800"/>
            </a:xfrm>
            <a:prstGeom prst="curvedUpArrow">
              <a:avLst/>
            </a:prstGeom>
            <a:solidFill>
              <a:srgbClr val="3C8C93"/>
            </a:solidFill>
            <a:ln>
              <a:solidFill>
                <a:schemeClr val="accent6">
                  <a:lumMod val="40000"/>
                  <a:lumOff val="60000"/>
                </a:schemeClr>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146" name="上カーブ矢印 145"/>
            <p:cNvSpPr/>
            <p:nvPr/>
          </p:nvSpPr>
          <p:spPr bwMode="auto">
            <a:xfrm>
              <a:off x="8308974" y="2057400"/>
              <a:ext cx="225426" cy="2590800"/>
            </a:xfrm>
            <a:prstGeom prst="curvedUpArrow">
              <a:avLst/>
            </a:prstGeom>
            <a:solidFill>
              <a:srgbClr val="3C8C93"/>
            </a:solidFill>
            <a:ln>
              <a:solidFill>
                <a:schemeClr val="accent6">
                  <a:lumMod val="40000"/>
                  <a:lumOff val="60000"/>
                </a:schemeClr>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147" name="上カーブ矢印 146"/>
            <p:cNvSpPr/>
            <p:nvPr/>
          </p:nvSpPr>
          <p:spPr bwMode="auto">
            <a:xfrm>
              <a:off x="8613774" y="2057400"/>
              <a:ext cx="225426" cy="2590800"/>
            </a:xfrm>
            <a:prstGeom prst="curvedUpArrow">
              <a:avLst/>
            </a:prstGeom>
            <a:solidFill>
              <a:srgbClr val="3C8C93"/>
            </a:solidFill>
            <a:ln>
              <a:solidFill>
                <a:schemeClr val="accent6">
                  <a:lumMod val="40000"/>
                  <a:lumOff val="60000"/>
                </a:schemeClr>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lstStyle/>
            <a:p>
              <a:endParaRPr lang="ja-JP" altLang="en-US" dirty="0"/>
            </a:p>
          </p:txBody>
        </p:sp>
        <p:sp>
          <p:nvSpPr>
            <p:cNvPr id="148" name="角丸四角形 147"/>
            <p:cNvSpPr/>
            <p:nvPr/>
          </p:nvSpPr>
          <p:spPr bwMode="auto">
            <a:xfrm>
              <a:off x="7546974" y="2209800"/>
              <a:ext cx="1371600" cy="605118"/>
            </a:xfrm>
            <a:prstGeom prst="roundRect">
              <a:avLst/>
            </a:prstGeom>
            <a:solidFill>
              <a:srgbClr val="008000">
                <a:alpha val="58000"/>
              </a:srgb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Arial" charset="0"/>
                  <a:ea typeface="HG丸ｺﾞｼｯｸM-PRO" pitchFamily="50" charset="-128"/>
                </a:rPr>
                <a:t>メモリー</a:t>
              </a:r>
            </a:p>
          </p:txBody>
        </p:sp>
        <p:sp>
          <p:nvSpPr>
            <p:cNvPr id="154" name="角丸四角形 153"/>
            <p:cNvSpPr/>
            <p:nvPr/>
          </p:nvSpPr>
          <p:spPr bwMode="auto">
            <a:xfrm>
              <a:off x="7543800" y="2819400"/>
              <a:ext cx="1371600" cy="1030941"/>
            </a:xfrm>
            <a:prstGeom prst="roundRect">
              <a:avLst>
                <a:gd name="adj" fmla="val 10097"/>
              </a:avLst>
            </a:prstGeom>
            <a:solidFill>
              <a:srgbClr val="660066">
                <a:alpha val="58000"/>
              </a:srgb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Arial" charset="0"/>
                  <a:ea typeface="HG丸ｺﾞｼｯｸM-PRO" pitchFamily="50" charset="-128"/>
                </a:rPr>
                <a:t>チャネル</a:t>
              </a:r>
              <a:endParaRPr kumimoji="0" lang="en-US" altLang="ja-JP" sz="200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smtClean="0">
                  <a:solidFill>
                    <a:schemeClr val="bg1"/>
                  </a:solidFill>
                  <a:latin typeface="Arial" charset="0"/>
                  <a:ea typeface="HG丸ｺﾞｼｯｸM-PRO" pitchFamily="50" charset="-128"/>
                </a:rPr>
                <a:t>サブシステム</a:t>
              </a:r>
              <a:endParaRPr kumimoji="0" lang="en-US" altLang="ja-JP" sz="1400" b="0" i="0" u="none" strike="noStrike" cap="none" normalizeH="0" baseline="0" dirty="0" smtClean="0">
                <a:ln>
                  <a:noFill/>
                </a:ln>
                <a:solidFill>
                  <a:schemeClr val="bg1"/>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800" dirty="0">
                <a:solidFill>
                  <a:schemeClr val="bg1"/>
                </a:solidFill>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chemeClr val="bg1"/>
                  </a:solidFill>
                  <a:effectLst/>
                  <a:latin typeface="Arial" charset="0"/>
                  <a:ea typeface="HG丸ｺﾞｼｯｸM-PRO" pitchFamily="50" charset="-128"/>
                </a:rPr>
                <a:t>I/O</a:t>
              </a:r>
              <a:r>
                <a:rPr kumimoji="0" lang="ja-JP" altLang="en-US" sz="800" b="0" i="0" u="none" strike="noStrike" cap="none" normalizeH="0" baseline="0" dirty="0" smtClean="0">
                  <a:ln>
                    <a:noFill/>
                  </a:ln>
                  <a:solidFill>
                    <a:schemeClr val="bg1"/>
                  </a:solidFill>
                  <a:effectLst/>
                  <a:latin typeface="Arial" charset="0"/>
                  <a:ea typeface="HG丸ｺﾞｼｯｸM-PRO" pitchFamily="50" charset="-128"/>
                </a:rPr>
                <a:t>専用プロセッサー</a:t>
              </a:r>
            </a:p>
          </p:txBody>
        </p:sp>
        <p:cxnSp>
          <p:nvCxnSpPr>
            <p:cNvPr id="149" name="直線コネクタ 148"/>
            <p:cNvCxnSpPr/>
            <p:nvPr/>
          </p:nvCxnSpPr>
          <p:spPr bwMode="auto">
            <a:xfrm>
              <a:off x="7772400" y="3810000"/>
              <a:ext cx="1588" cy="914400"/>
            </a:xfrm>
            <a:prstGeom prst="line">
              <a:avLst/>
            </a:prstGeom>
            <a:ln>
              <a:solidFill>
                <a:srgbClr val="FF6600"/>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cxnSp>
          <p:nvCxnSpPr>
            <p:cNvPr id="155" name="直線コネクタ 154"/>
            <p:cNvCxnSpPr/>
            <p:nvPr/>
          </p:nvCxnSpPr>
          <p:spPr bwMode="auto">
            <a:xfrm>
              <a:off x="7924800" y="3810000"/>
              <a:ext cx="1588" cy="914400"/>
            </a:xfrm>
            <a:prstGeom prst="line">
              <a:avLst/>
            </a:prstGeom>
            <a:ln>
              <a:solidFill>
                <a:srgbClr val="FF6600"/>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cxnSp>
          <p:nvCxnSpPr>
            <p:cNvPr id="156" name="直線コネクタ 155"/>
            <p:cNvCxnSpPr/>
            <p:nvPr/>
          </p:nvCxnSpPr>
          <p:spPr bwMode="auto">
            <a:xfrm>
              <a:off x="8077200" y="3810000"/>
              <a:ext cx="1588" cy="914400"/>
            </a:xfrm>
            <a:prstGeom prst="line">
              <a:avLst/>
            </a:prstGeom>
            <a:ln>
              <a:solidFill>
                <a:srgbClr val="FF6600"/>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cxnSp>
          <p:nvCxnSpPr>
            <p:cNvPr id="158" name="直線コネクタ 157"/>
            <p:cNvCxnSpPr/>
            <p:nvPr/>
          </p:nvCxnSpPr>
          <p:spPr bwMode="auto">
            <a:xfrm>
              <a:off x="8382000" y="3810000"/>
              <a:ext cx="0" cy="914400"/>
            </a:xfrm>
            <a:prstGeom prst="line">
              <a:avLst/>
            </a:prstGeom>
            <a:ln>
              <a:solidFill>
                <a:srgbClr val="FF6600"/>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cxnSp>
          <p:nvCxnSpPr>
            <p:cNvPr id="159" name="直線コネクタ 158"/>
            <p:cNvCxnSpPr/>
            <p:nvPr/>
          </p:nvCxnSpPr>
          <p:spPr bwMode="auto">
            <a:xfrm>
              <a:off x="8534400" y="3810000"/>
              <a:ext cx="0" cy="914400"/>
            </a:xfrm>
            <a:prstGeom prst="line">
              <a:avLst/>
            </a:prstGeom>
            <a:ln>
              <a:solidFill>
                <a:srgbClr val="FF6600"/>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cxnSp>
          <p:nvCxnSpPr>
            <p:cNvPr id="160" name="直線コネクタ 159"/>
            <p:cNvCxnSpPr/>
            <p:nvPr/>
          </p:nvCxnSpPr>
          <p:spPr bwMode="auto">
            <a:xfrm>
              <a:off x="8686800" y="3810000"/>
              <a:ext cx="0" cy="914400"/>
            </a:xfrm>
            <a:prstGeom prst="line">
              <a:avLst/>
            </a:prstGeom>
            <a:ln>
              <a:solidFill>
                <a:srgbClr val="FF6600"/>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cxnSp>
          <p:nvCxnSpPr>
            <p:cNvPr id="221" name="直線コネクタ 220"/>
            <p:cNvCxnSpPr/>
            <p:nvPr/>
          </p:nvCxnSpPr>
          <p:spPr bwMode="auto">
            <a:xfrm>
              <a:off x="8229600" y="3810000"/>
              <a:ext cx="0" cy="914400"/>
            </a:xfrm>
            <a:prstGeom prst="line">
              <a:avLst/>
            </a:prstGeom>
            <a:ln>
              <a:solidFill>
                <a:srgbClr val="FF6600"/>
              </a:solidFill>
              <a:headEnd type="oval" w="med" len="med"/>
              <a:tailEnd type="oval" w="med" len="med"/>
            </a:ln>
            <a:extLst/>
          </p:spPr>
          <p:style>
            <a:lnRef idx="3">
              <a:schemeClr val="accent5"/>
            </a:lnRef>
            <a:fillRef idx="0">
              <a:schemeClr val="accent5"/>
            </a:fillRef>
            <a:effectRef idx="2">
              <a:schemeClr val="accent5"/>
            </a:effectRef>
            <a:fontRef idx="minor">
              <a:schemeClr val="tx1"/>
            </a:fontRef>
          </p:style>
        </p:cxnSp>
        <p:sp>
          <p:nvSpPr>
            <p:cNvPr id="224" name="上矢印 223"/>
            <p:cNvSpPr/>
            <p:nvPr/>
          </p:nvSpPr>
          <p:spPr bwMode="auto">
            <a:xfrm>
              <a:off x="7696200" y="5181600"/>
              <a:ext cx="1066800" cy="838200"/>
            </a:xfrm>
            <a:prstGeom prst="upArrow">
              <a:avLst/>
            </a:prstGeom>
            <a:solidFill>
              <a:schemeClr val="accent6">
                <a:lumMod val="60000"/>
                <a:lumOff val="40000"/>
              </a:schemeClr>
            </a:solidFill>
            <a:ln>
              <a:solidFill>
                <a:srgbClr val="3366FF"/>
              </a:solidFill>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32" name="角丸四角形 231"/>
            <p:cNvSpPr/>
            <p:nvPr/>
          </p:nvSpPr>
          <p:spPr bwMode="auto">
            <a:xfrm>
              <a:off x="7543800" y="914400"/>
              <a:ext cx="1371600" cy="457200"/>
            </a:xfrm>
            <a:prstGeom prst="roundRect">
              <a:avLst/>
            </a:prstGeom>
            <a:solidFill>
              <a:schemeClr val="accent6">
                <a:lumMod val="60000"/>
                <a:lumOff val="40000"/>
              </a:scheme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50" b="0" i="0" u="none" strike="noStrike" cap="none" normalizeH="0" baseline="0" dirty="0" smtClean="0">
                  <a:ln>
                    <a:noFill/>
                  </a:ln>
                  <a:solidFill>
                    <a:srgbClr val="FFFFFF"/>
                  </a:solidFill>
                  <a:effectLst/>
                  <a:latin typeface="Arial" charset="0"/>
                  <a:ea typeface="HG丸ｺﾞｼｯｸM-PRO" pitchFamily="50" charset="-128"/>
                </a:rPr>
                <a:t>メインフレーム</a:t>
              </a:r>
              <a:endParaRPr kumimoji="0" lang="en-US" altLang="ja-JP" sz="1050"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050" b="0" i="0" u="none" strike="noStrike" cap="none" normalizeH="0" baseline="0" dirty="0" smtClean="0">
                  <a:ln>
                    <a:noFill/>
                  </a:ln>
                  <a:solidFill>
                    <a:srgbClr val="FFFFFF"/>
                  </a:solidFill>
                  <a:effectLst/>
                  <a:latin typeface="Arial" charset="0"/>
                  <a:ea typeface="HG丸ｺﾞｼｯｸM-PRO" pitchFamily="50" charset="-128"/>
                </a:rPr>
                <a:t>&amp; RDBMS</a:t>
              </a:r>
              <a:endParaRPr kumimoji="0" lang="ja-JP" altLang="en-US" sz="105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241" name="角丸四角形吹き出し 240"/>
            <p:cNvSpPr/>
            <p:nvPr/>
          </p:nvSpPr>
          <p:spPr bwMode="auto">
            <a:xfrm>
              <a:off x="6400800" y="2971800"/>
              <a:ext cx="1066800" cy="1524000"/>
            </a:xfrm>
            <a:prstGeom prst="wedgeRoundRectCallout">
              <a:avLst>
                <a:gd name="adj1" fmla="val 67988"/>
                <a:gd name="adj2" fmla="val 26761"/>
                <a:gd name="adj3" fmla="val 16667"/>
              </a:avLst>
            </a:prstGeom>
            <a:solidFill>
              <a:schemeClr val="accent6">
                <a:lumMod val="60000"/>
                <a:lumOff val="40000"/>
                <a:alpha val="61000"/>
              </a:schemeClr>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baseline="0" dirty="0" smtClean="0">
                  <a:ln>
                    <a:noFill/>
                  </a:ln>
                  <a:solidFill>
                    <a:srgbClr val="FFFFFF"/>
                  </a:solidFill>
                  <a:effectLst/>
                  <a:latin typeface="Arial" charset="0"/>
                  <a:ea typeface="HG丸ｺﾞｼｯｸM-PRO" pitchFamily="50" charset="-128"/>
                </a:rPr>
                <a:t>複数</a:t>
              </a:r>
              <a:r>
                <a:rPr kumimoji="0" lang="en-US" altLang="ja-JP" sz="1100" dirty="0" smtClean="0">
                  <a:solidFill>
                    <a:srgbClr val="FFFFFF"/>
                  </a:solidFill>
                  <a:latin typeface="Arial" charset="0"/>
                  <a:ea typeface="HG丸ｺﾞｼｯｸM-PRO" pitchFamily="50" charset="-128"/>
                </a:rPr>
                <a:t>I/O</a:t>
              </a:r>
              <a:r>
                <a:rPr kumimoji="0" lang="ja-JP" altLang="en-US" sz="1100" dirty="0" smtClean="0">
                  <a:solidFill>
                    <a:srgbClr val="FFFFFF"/>
                  </a:solidFill>
                  <a:latin typeface="Arial" charset="0"/>
                  <a:ea typeface="HG丸ｺﾞｼｯｸM-PRO" pitchFamily="50" charset="-128"/>
                </a:rPr>
                <a:t>パス</a:t>
              </a:r>
              <a:r>
                <a:rPr kumimoji="0" lang="en-US" altLang="ja-JP" sz="1100" dirty="0" smtClean="0">
                  <a:solidFill>
                    <a:srgbClr val="FFFFFF"/>
                  </a:solidFill>
                  <a:latin typeface="Arial" charset="0"/>
                  <a:ea typeface="HG丸ｺﾞｼｯｸM-PRO" pitchFamily="50" charset="-128"/>
                </a:rPr>
                <a:t>&amp;</a:t>
              </a:r>
              <a:r>
                <a:rPr kumimoji="0" lang="en-US" altLang="ja-JP" sz="1100" b="0" i="0" u="none" strike="noStrike" cap="none" normalizeH="0" baseline="0" dirty="0" smtClean="0">
                  <a:ln>
                    <a:noFill/>
                  </a:ln>
                  <a:solidFill>
                    <a:srgbClr val="FFFFFF"/>
                  </a:solidFill>
                  <a:effectLst/>
                  <a:latin typeface="Arial" charset="0"/>
                  <a:ea typeface="HG丸ｺﾞｼｯｸM-PRO" pitchFamily="50" charset="-128"/>
                </a:rPr>
                <a:t>I/O</a:t>
              </a:r>
              <a:r>
                <a:rPr kumimoji="0" lang="ja-JP" altLang="en-US" sz="1100" b="0" i="0" u="none" strike="noStrike" cap="none" normalizeH="0" baseline="0" dirty="0" smtClean="0">
                  <a:ln>
                    <a:noFill/>
                  </a:ln>
                  <a:solidFill>
                    <a:srgbClr val="FFFFFF"/>
                  </a:solidFill>
                  <a:effectLst/>
                  <a:latin typeface="Arial" charset="0"/>
                  <a:ea typeface="HG丸ｺﾞｼｯｸM-PRO" pitchFamily="50" charset="-128"/>
                </a:rPr>
                <a:t>専用プロセッサーを持つことで</a:t>
              </a:r>
              <a:r>
                <a:rPr kumimoji="0" lang="en-US" altLang="ja-JP" sz="1100" dirty="0" smtClean="0">
                  <a:solidFill>
                    <a:srgbClr val="FFFFFF"/>
                  </a:solidFill>
                  <a:latin typeface="Arial" charset="0"/>
                  <a:ea typeface="HG丸ｺﾞｼｯｸM-PRO" pitchFamily="50" charset="-128"/>
                </a:rPr>
                <a:t>I/O</a:t>
              </a:r>
              <a:r>
                <a:rPr kumimoji="0" lang="ja-JP" altLang="en-US" sz="1100" dirty="0" smtClean="0">
                  <a:solidFill>
                    <a:srgbClr val="FFFFFF"/>
                  </a:solidFill>
                  <a:latin typeface="Arial" charset="0"/>
                  <a:ea typeface="HG丸ｺﾞｼｯｸM-PRO" pitchFamily="50" charset="-128"/>
                </a:rPr>
                <a:t>ボトルネックを回避し</a:t>
              </a:r>
              <a:r>
                <a:rPr kumimoji="0" lang="ja-JP" altLang="en-US" sz="1100" b="0" i="0" u="none" strike="noStrike" cap="none" normalizeH="0" baseline="0" dirty="0" smtClean="0">
                  <a:ln>
                    <a:noFill/>
                  </a:ln>
                  <a:solidFill>
                    <a:srgbClr val="FFFFFF"/>
                  </a:solidFill>
                  <a:effectLst/>
                  <a:latin typeface="Arial" charset="0"/>
                  <a:ea typeface="HG丸ｺﾞｼｯｸM-PRO" pitchFamily="50" charset="-128"/>
                </a:rPr>
                <a:t>高い多重度を実現</a:t>
              </a:r>
            </a:p>
          </p:txBody>
        </p:sp>
      </p:grpSp>
    </p:spTree>
    <p:extLst>
      <p:ext uri="{BB962C8B-B14F-4D97-AF65-F5344CB8AC3E}">
        <p14:creationId xmlns:p14="http://schemas.microsoft.com/office/powerpoint/2010/main" val="258584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wipe(down)">
                                      <p:cBhvr>
                                        <p:cTn id="7" dur="500"/>
                                        <p:tgtEl>
                                          <p:spTgt spid="19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28"/>
                                        </p:tgtEl>
                                        <p:attrNameLst>
                                          <p:attrName>style.visibility</p:attrName>
                                        </p:attrNameLst>
                                      </p:cBhvr>
                                      <p:to>
                                        <p:strVal val="visible"/>
                                      </p:to>
                                    </p:set>
                                    <p:animEffect transition="in" filter="fade">
                                      <p:cBhvr>
                                        <p:cTn id="12" dur="1000"/>
                                        <p:tgtEl>
                                          <p:spTgt spid="228"/>
                                        </p:tgtEl>
                                      </p:cBhvr>
                                    </p:animEffect>
                                    <p:anim calcmode="lin" valueType="num">
                                      <p:cBhvr>
                                        <p:cTn id="13" dur="1000" fill="hold"/>
                                        <p:tgtEl>
                                          <p:spTgt spid="228"/>
                                        </p:tgtEl>
                                        <p:attrNameLst>
                                          <p:attrName>ppt_x</p:attrName>
                                        </p:attrNameLst>
                                      </p:cBhvr>
                                      <p:tavLst>
                                        <p:tav tm="0">
                                          <p:val>
                                            <p:strVal val="#ppt_x"/>
                                          </p:val>
                                        </p:tav>
                                        <p:tav tm="100000">
                                          <p:val>
                                            <p:strVal val="#ppt_x"/>
                                          </p:val>
                                        </p:tav>
                                      </p:tavLst>
                                    </p:anim>
                                    <p:anim calcmode="lin" valueType="num">
                                      <p:cBhvr>
                                        <p:cTn id="14" dur="1000" fill="hold"/>
                                        <p:tgtEl>
                                          <p:spTgt spid="2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31"/>
                                        </p:tgtEl>
                                        <p:attrNameLst>
                                          <p:attrName>style.visibility</p:attrName>
                                        </p:attrNameLst>
                                      </p:cBhvr>
                                      <p:to>
                                        <p:strVal val="visible"/>
                                      </p:to>
                                    </p:set>
                                    <p:animEffect transition="in" filter="fade">
                                      <p:cBhvr>
                                        <p:cTn id="19" dur="1000"/>
                                        <p:tgtEl>
                                          <p:spTgt spid="231"/>
                                        </p:tgtEl>
                                      </p:cBhvr>
                                    </p:animEffect>
                                    <p:anim calcmode="lin" valueType="num">
                                      <p:cBhvr>
                                        <p:cTn id="20" dur="1000" fill="hold"/>
                                        <p:tgtEl>
                                          <p:spTgt spid="231"/>
                                        </p:tgtEl>
                                        <p:attrNameLst>
                                          <p:attrName>ppt_x</p:attrName>
                                        </p:attrNameLst>
                                      </p:cBhvr>
                                      <p:tavLst>
                                        <p:tav tm="0">
                                          <p:val>
                                            <p:strVal val="#ppt_x"/>
                                          </p:val>
                                        </p:tav>
                                        <p:tav tm="100000">
                                          <p:val>
                                            <p:strVal val="#ppt_x"/>
                                          </p:val>
                                        </p:tav>
                                      </p:tavLst>
                                    </p:anim>
                                    <p:anim calcmode="lin" valueType="num">
                                      <p:cBhvr>
                                        <p:cTn id="21" dur="1000" fill="hold"/>
                                        <p:tgtEl>
                                          <p:spTgt spid="2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bwMode="auto">
          <a:xfrm>
            <a:off x="539552" y="1317521"/>
            <a:ext cx="2520280" cy="151216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800" dirty="0" smtClean="0">
                <a:solidFill>
                  <a:schemeClr val="bg1"/>
                </a:solidFill>
                <a:latin typeface="+mn-lt"/>
                <a:ea typeface="+mn-ea"/>
              </a:rPr>
              <a:t>Hadoop2</a:t>
            </a:r>
            <a:endParaRPr kumimoji="0" lang="ja-JP" altLang="en-US" sz="2800" dirty="0">
              <a:solidFill>
                <a:schemeClr val="bg1"/>
              </a:solidFill>
              <a:latin typeface="+mn-lt"/>
              <a:ea typeface="+mn-ea"/>
            </a:endParaRPr>
          </a:p>
        </p:txBody>
      </p:sp>
      <p:sp>
        <p:nvSpPr>
          <p:cNvPr id="4" name="正方形/長方形 3"/>
          <p:cNvSpPr/>
          <p:nvPr/>
        </p:nvSpPr>
        <p:spPr bwMode="auto">
          <a:xfrm>
            <a:off x="3177036" y="1317521"/>
            <a:ext cx="5499419" cy="151216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en-US" altLang="ja-JP" dirty="0" smtClean="0">
                <a:solidFill>
                  <a:schemeClr val="bg1"/>
                </a:solidFill>
                <a:latin typeface="+mn-lt"/>
                <a:ea typeface="+mn-ea"/>
              </a:rPr>
              <a:t>YARN (</a:t>
            </a:r>
            <a:r>
              <a:rPr kumimoji="0" lang="ja-JP" altLang="en-US" dirty="0" smtClean="0">
                <a:solidFill>
                  <a:schemeClr val="bg1"/>
                </a:solidFill>
                <a:latin typeface="+mn-lt"/>
                <a:ea typeface="+mn-ea"/>
              </a:rPr>
              <a:t>ジョブスケジューリング、リソース管理</a:t>
            </a:r>
            <a:r>
              <a:rPr kumimoji="0" lang="en-US" altLang="ja-JP" dirty="0" smtClean="0">
                <a:solidFill>
                  <a:schemeClr val="bg1"/>
                </a:solidFill>
                <a:latin typeface="+mn-lt"/>
                <a:ea typeface="+mn-ea"/>
              </a:rPr>
              <a:t>)</a:t>
            </a:r>
          </a:p>
          <a:p>
            <a:pPr>
              <a:spcBef>
                <a:spcPct val="20000"/>
              </a:spcBef>
            </a:pPr>
            <a:r>
              <a:rPr kumimoji="0" lang="ja-JP" altLang="en-US" dirty="0" smtClean="0">
                <a:solidFill>
                  <a:schemeClr val="bg1"/>
                </a:solidFill>
                <a:latin typeface="+mn-lt"/>
                <a:ea typeface="+mn-ea"/>
              </a:rPr>
              <a:t>・</a:t>
            </a:r>
            <a:r>
              <a:rPr kumimoji="0" lang="en-US" altLang="ja-JP" dirty="0" smtClean="0">
                <a:solidFill>
                  <a:schemeClr val="bg1"/>
                </a:solidFill>
                <a:latin typeface="+mn-lt"/>
                <a:ea typeface="+mn-ea"/>
              </a:rPr>
              <a:t>4,000</a:t>
            </a:r>
            <a:r>
              <a:rPr kumimoji="0" lang="ja-JP" altLang="en-US" dirty="0" smtClean="0">
                <a:solidFill>
                  <a:schemeClr val="bg1"/>
                </a:solidFill>
                <a:latin typeface="+mn-lt"/>
                <a:ea typeface="+mn-ea"/>
              </a:rPr>
              <a:t>ノードから</a:t>
            </a:r>
            <a:r>
              <a:rPr kumimoji="0" lang="en-US" altLang="ja-JP" dirty="0" smtClean="0">
                <a:solidFill>
                  <a:schemeClr val="bg1"/>
                </a:solidFill>
                <a:latin typeface="+mn-lt"/>
                <a:ea typeface="+mn-ea"/>
              </a:rPr>
              <a:t>1</a:t>
            </a:r>
            <a:r>
              <a:rPr kumimoji="0" lang="en-US" altLang="ja-JP" dirty="0">
                <a:solidFill>
                  <a:schemeClr val="bg1"/>
                </a:solidFill>
                <a:latin typeface="+mn-lt"/>
                <a:ea typeface="+mn-ea"/>
              </a:rPr>
              <a:t>0,000</a:t>
            </a:r>
            <a:r>
              <a:rPr kumimoji="0" lang="ja-JP" altLang="en-US" dirty="0" smtClean="0">
                <a:solidFill>
                  <a:schemeClr val="bg1"/>
                </a:solidFill>
                <a:latin typeface="+mn-lt"/>
                <a:ea typeface="+mn-ea"/>
              </a:rPr>
              <a:t>ノードへ</a:t>
            </a:r>
            <a:endParaRPr kumimoji="0" lang="en-US" altLang="ja-JP" dirty="0" smtClean="0">
              <a:solidFill>
                <a:schemeClr val="bg1"/>
              </a:solidFill>
              <a:latin typeface="+mn-lt"/>
              <a:ea typeface="+mn-ea"/>
            </a:endParaRPr>
          </a:p>
          <a:p>
            <a:pPr>
              <a:spcBef>
                <a:spcPct val="20000"/>
              </a:spcBef>
            </a:pPr>
            <a:r>
              <a:rPr kumimoji="0" lang="ja-JP" altLang="en-US" dirty="0" smtClean="0">
                <a:solidFill>
                  <a:schemeClr val="bg1"/>
                </a:solidFill>
                <a:latin typeface="+mn-lt"/>
                <a:ea typeface="+mn-ea"/>
              </a:rPr>
              <a:t>・</a:t>
            </a:r>
            <a:r>
              <a:rPr kumimoji="0" lang="en-US" altLang="ja-JP" dirty="0" err="1" smtClean="0">
                <a:solidFill>
                  <a:schemeClr val="bg1"/>
                </a:solidFill>
                <a:latin typeface="+mn-lt"/>
                <a:ea typeface="+mn-ea"/>
              </a:rPr>
              <a:t>MapReduce</a:t>
            </a:r>
            <a:r>
              <a:rPr kumimoji="0" lang="ja-JP" altLang="en-US" dirty="0" smtClean="0">
                <a:solidFill>
                  <a:schemeClr val="bg1"/>
                </a:solidFill>
                <a:latin typeface="+mn-lt"/>
                <a:ea typeface="+mn-ea"/>
              </a:rPr>
              <a:t>以外の環境もサポート</a:t>
            </a:r>
            <a:endParaRPr kumimoji="0" lang="en-US" altLang="ja-JP" dirty="0" smtClean="0">
              <a:solidFill>
                <a:schemeClr val="bg1"/>
              </a:solidFill>
              <a:latin typeface="+mn-lt"/>
              <a:ea typeface="+mn-ea"/>
            </a:endParaRPr>
          </a:p>
          <a:p>
            <a:pPr>
              <a:spcBef>
                <a:spcPct val="20000"/>
              </a:spcBef>
            </a:pPr>
            <a:r>
              <a:rPr kumimoji="0" lang="en-US" altLang="ja-JP" dirty="0" smtClean="0">
                <a:solidFill>
                  <a:schemeClr val="bg1"/>
                </a:solidFill>
                <a:latin typeface="+mn-lt"/>
                <a:ea typeface="+mn-ea"/>
              </a:rPr>
              <a:t>HA</a:t>
            </a:r>
            <a:r>
              <a:rPr kumimoji="0" lang="ja-JP" altLang="en-US" dirty="0" smtClean="0">
                <a:solidFill>
                  <a:schemeClr val="bg1"/>
                </a:solidFill>
                <a:latin typeface="+mn-lt"/>
                <a:ea typeface="+mn-ea"/>
              </a:rPr>
              <a:t>機能の追加</a:t>
            </a:r>
            <a:endParaRPr kumimoji="0" lang="ja-JP" altLang="en-US" dirty="0">
              <a:solidFill>
                <a:schemeClr val="bg1"/>
              </a:solidFill>
              <a:latin typeface="+mn-lt"/>
              <a:ea typeface="+mn-ea"/>
            </a:endParaRPr>
          </a:p>
        </p:txBody>
      </p:sp>
      <p:sp>
        <p:nvSpPr>
          <p:cNvPr id="5" name="正方形/長方形 4"/>
          <p:cNvSpPr/>
          <p:nvPr/>
        </p:nvSpPr>
        <p:spPr bwMode="auto">
          <a:xfrm>
            <a:off x="539551" y="2989044"/>
            <a:ext cx="2520280" cy="151216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800" dirty="0" smtClean="0">
                <a:solidFill>
                  <a:schemeClr val="bg1"/>
                </a:solidFill>
                <a:latin typeface="+mn-lt"/>
                <a:ea typeface="+mn-ea"/>
              </a:rPr>
              <a:t>Google</a:t>
            </a:r>
            <a:endParaRPr kumimoji="0" lang="ja-JP" altLang="en-US" sz="2800" dirty="0">
              <a:solidFill>
                <a:schemeClr val="bg1"/>
              </a:solidFill>
              <a:latin typeface="+mn-lt"/>
              <a:ea typeface="+mn-ea"/>
            </a:endParaRPr>
          </a:p>
        </p:txBody>
      </p:sp>
      <p:sp>
        <p:nvSpPr>
          <p:cNvPr id="6" name="正方形/長方形 5"/>
          <p:cNvSpPr/>
          <p:nvPr/>
        </p:nvSpPr>
        <p:spPr bwMode="auto">
          <a:xfrm>
            <a:off x="3177035" y="2989044"/>
            <a:ext cx="5499419" cy="151216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en-US" altLang="ja-JP" dirty="0" err="1" smtClean="0">
                <a:solidFill>
                  <a:schemeClr val="bg1"/>
                </a:solidFill>
                <a:latin typeface="+mn-lt"/>
                <a:ea typeface="+mn-ea"/>
              </a:rPr>
              <a:t>MapReduce</a:t>
            </a:r>
            <a:r>
              <a:rPr kumimoji="0" lang="ja-JP" altLang="en-US" dirty="0" smtClean="0">
                <a:solidFill>
                  <a:schemeClr val="bg1"/>
                </a:solidFill>
                <a:latin typeface="+mn-lt"/>
                <a:ea typeface="+mn-ea"/>
              </a:rPr>
              <a:t>を</a:t>
            </a:r>
            <a:r>
              <a:rPr kumimoji="0" lang="en-US" altLang="ja-JP" dirty="0" err="1" smtClean="0">
                <a:solidFill>
                  <a:schemeClr val="bg1"/>
                </a:solidFill>
                <a:latin typeface="+mn-lt"/>
                <a:ea typeface="+mn-ea"/>
              </a:rPr>
              <a:t>AppEngine</a:t>
            </a:r>
            <a:r>
              <a:rPr kumimoji="0" lang="ja-JP" altLang="en-US" dirty="0" smtClean="0">
                <a:solidFill>
                  <a:schemeClr val="bg1"/>
                </a:solidFill>
                <a:latin typeface="+mn-lt"/>
                <a:ea typeface="+mn-ea"/>
              </a:rPr>
              <a:t>で提供開始</a:t>
            </a:r>
            <a:endParaRPr kumimoji="0" lang="en-US" altLang="ja-JP" dirty="0" smtClean="0">
              <a:solidFill>
                <a:schemeClr val="bg1"/>
              </a:solidFill>
              <a:latin typeface="+mn-lt"/>
              <a:ea typeface="+mn-ea"/>
            </a:endParaRPr>
          </a:p>
          <a:p>
            <a:pPr>
              <a:spcBef>
                <a:spcPct val="20000"/>
              </a:spcBef>
            </a:pPr>
            <a:r>
              <a:rPr kumimoji="0" lang="ja-JP" altLang="en-US" dirty="0">
                <a:solidFill>
                  <a:schemeClr val="bg1"/>
                </a:solidFill>
                <a:latin typeface="+mn-lt"/>
                <a:ea typeface="+mn-ea"/>
              </a:rPr>
              <a:t>現在</a:t>
            </a:r>
            <a:r>
              <a:rPr kumimoji="0" lang="ja-JP" altLang="en-US" dirty="0" smtClean="0">
                <a:solidFill>
                  <a:schemeClr val="bg1"/>
                </a:solidFill>
                <a:latin typeface="+mn-lt"/>
                <a:ea typeface="+mn-ea"/>
              </a:rPr>
              <a:t>も継続して機能強化中</a:t>
            </a:r>
            <a:endParaRPr kumimoji="0" lang="en-US" altLang="ja-JP" dirty="0" smtClean="0">
              <a:solidFill>
                <a:schemeClr val="bg1"/>
              </a:solidFill>
              <a:latin typeface="+mn-lt"/>
              <a:ea typeface="+mn-ea"/>
            </a:endParaRPr>
          </a:p>
          <a:p>
            <a:pPr>
              <a:spcBef>
                <a:spcPct val="20000"/>
              </a:spcBef>
            </a:pPr>
            <a:r>
              <a:rPr kumimoji="0" lang="ja-JP" altLang="en-US" dirty="0" smtClean="0">
                <a:solidFill>
                  <a:schemeClr val="bg1"/>
                </a:solidFill>
                <a:latin typeface="+mn-lt"/>
                <a:ea typeface="+mn-ea"/>
              </a:rPr>
              <a:t>・マルチデータセンター</a:t>
            </a:r>
            <a:endParaRPr kumimoji="0" lang="en-US" altLang="ja-JP" dirty="0" smtClean="0">
              <a:solidFill>
                <a:schemeClr val="bg1"/>
              </a:solidFill>
              <a:latin typeface="+mn-lt"/>
              <a:ea typeface="+mn-ea"/>
            </a:endParaRPr>
          </a:p>
          <a:p>
            <a:pPr>
              <a:spcBef>
                <a:spcPct val="20000"/>
              </a:spcBef>
            </a:pPr>
            <a:r>
              <a:rPr kumimoji="0" lang="ja-JP" altLang="en-US" dirty="0" smtClean="0">
                <a:solidFill>
                  <a:schemeClr val="bg1"/>
                </a:solidFill>
                <a:latin typeface="+mn-lt"/>
                <a:ea typeface="+mn-ea"/>
              </a:rPr>
              <a:t>・</a:t>
            </a:r>
            <a:r>
              <a:rPr kumimoji="0" lang="en-US" altLang="ja-JP" dirty="0" smtClean="0">
                <a:solidFill>
                  <a:schemeClr val="bg1"/>
                </a:solidFill>
                <a:latin typeface="+mn-lt"/>
                <a:ea typeface="+mn-ea"/>
              </a:rPr>
              <a:t>10</a:t>
            </a:r>
            <a:r>
              <a:rPr kumimoji="0" lang="ja-JP" altLang="en-US" dirty="0" smtClean="0">
                <a:solidFill>
                  <a:schemeClr val="bg1"/>
                </a:solidFill>
                <a:latin typeface="+mn-lt"/>
                <a:ea typeface="+mn-ea"/>
              </a:rPr>
              <a:t>万台～</a:t>
            </a:r>
            <a:r>
              <a:rPr kumimoji="0" lang="en-US" altLang="ja-JP" dirty="0" smtClean="0">
                <a:solidFill>
                  <a:schemeClr val="bg1"/>
                </a:solidFill>
                <a:latin typeface="+mn-lt"/>
                <a:ea typeface="+mn-ea"/>
              </a:rPr>
              <a:t>1,000</a:t>
            </a:r>
            <a:r>
              <a:rPr kumimoji="0" lang="ja-JP" altLang="en-US" dirty="0" smtClean="0">
                <a:solidFill>
                  <a:schemeClr val="bg1"/>
                </a:solidFill>
                <a:latin typeface="+mn-lt"/>
                <a:ea typeface="+mn-ea"/>
              </a:rPr>
              <a:t>万台がゴール</a:t>
            </a:r>
            <a:endParaRPr kumimoji="0" lang="ja-JP" altLang="en-US" dirty="0">
              <a:solidFill>
                <a:schemeClr val="bg1"/>
              </a:solidFill>
              <a:latin typeface="+mn-lt"/>
              <a:ea typeface="+mn-ea"/>
            </a:endParaRPr>
          </a:p>
        </p:txBody>
      </p:sp>
      <p:sp>
        <p:nvSpPr>
          <p:cNvPr id="7" name="正方形/長方形 6"/>
          <p:cNvSpPr/>
          <p:nvPr/>
        </p:nvSpPr>
        <p:spPr bwMode="auto">
          <a:xfrm>
            <a:off x="539550" y="4653136"/>
            <a:ext cx="2520280" cy="151216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800" dirty="0" smtClean="0">
                <a:solidFill>
                  <a:schemeClr val="bg1"/>
                </a:solidFill>
                <a:latin typeface="+mn-lt"/>
                <a:ea typeface="+mn-ea"/>
              </a:rPr>
              <a:t>Amazon</a:t>
            </a:r>
            <a:endParaRPr kumimoji="0" lang="ja-JP" altLang="en-US" sz="2800" dirty="0">
              <a:solidFill>
                <a:schemeClr val="bg1"/>
              </a:solidFill>
              <a:latin typeface="+mn-lt"/>
              <a:ea typeface="+mn-ea"/>
            </a:endParaRPr>
          </a:p>
        </p:txBody>
      </p:sp>
      <p:sp>
        <p:nvSpPr>
          <p:cNvPr id="8" name="正方形/長方形 7"/>
          <p:cNvSpPr/>
          <p:nvPr/>
        </p:nvSpPr>
        <p:spPr bwMode="auto">
          <a:xfrm>
            <a:off x="3177034" y="4653136"/>
            <a:ext cx="5499419" cy="151216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en-US" altLang="ja-JP" dirty="0">
                <a:solidFill>
                  <a:schemeClr val="bg1"/>
                </a:solidFill>
                <a:latin typeface="+mn-lt"/>
                <a:ea typeface="+mn-ea"/>
              </a:rPr>
              <a:t>Amazon Elastic </a:t>
            </a:r>
            <a:r>
              <a:rPr kumimoji="0" lang="en-US" altLang="ja-JP" dirty="0" err="1">
                <a:solidFill>
                  <a:schemeClr val="bg1"/>
                </a:solidFill>
                <a:latin typeface="+mn-lt"/>
                <a:ea typeface="+mn-ea"/>
              </a:rPr>
              <a:t>MapReduce</a:t>
            </a:r>
            <a:r>
              <a:rPr kumimoji="0" lang="ja-JP" altLang="en-US" dirty="0">
                <a:solidFill>
                  <a:schemeClr val="bg1"/>
                </a:solidFill>
                <a:latin typeface="+mn-lt"/>
                <a:ea typeface="+mn-ea"/>
              </a:rPr>
              <a:t>（</a:t>
            </a:r>
            <a:r>
              <a:rPr kumimoji="0" lang="en-US" altLang="ja-JP" dirty="0">
                <a:solidFill>
                  <a:schemeClr val="bg1"/>
                </a:solidFill>
                <a:latin typeface="+mn-lt"/>
                <a:ea typeface="+mn-ea"/>
              </a:rPr>
              <a:t>Amazon EMR</a:t>
            </a:r>
            <a:r>
              <a:rPr kumimoji="0" lang="ja-JP" altLang="en-US" dirty="0" smtClean="0">
                <a:solidFill>
                  <a:schemeClr val="bg1"/>
                </a:solidFill>
                <a:latin typeface="+mn-lt"/>
                <a:ea typeface="+mn-ea"/>
              </a:rPr>
              <a:t>）</a:t>
            </a:r>
            <a:endParaRPr kumimoji="0" lang="en-US" altLang="ja-JP" dirty="0" smtClean="0">
              <a:solidFill>
                <a:schemeClr val="bg1"/>
              </a:solidFill>
              <a:latin typeface="+mn-lt"/>
              <a:ea typeface="+mn-ea"/>
            </a:endParaRPr>
          </a:p>
          <a:p>
            <a:pPr>
              <a:spcBef>
                <a:spcPct val="20000"/>
              </a:spcBef>
            </a:pPr>
            <a:r>
              <a:rPr kumimoji="0" lang="ja-JP" altLang="en-US" dirty="0" smtClean="0">
                <a:solidFill>
                  <a:schemeClr val="bg1"/>
                </a:solidFill>
                <a:latin typeface="+mn-lt"/>
                <a:ea typeface="+mn-ea"/>
              </a:rPr>
              <a:t>・</a:t>
            </a:r>
            <a:r>
              <a:rPr kumimoji="0" lang="en-US" altLang="ja-JP" dirty="0" smtClean="0">
                <a:solidFill>
                  <a:schemeClr val="bg1"/>
                </a:solidFill>
                <a:latin typeface="+mn-lt"/>
                <a:ea typeface="+mn-ea"/>
              </a:rPr>
              <a:t>EC2</a:t>
            </a:r>
            <a:r>
              <a:rPr kumimoji="0" lang="ja-JP" altLang="en-US" dirty="0" smtClean="0">
                <a:solidFill>
                  <a:schemeClr val="bg1"/>
                </a:solidFill>
                <a:latin typeface="+mn-lt"/>
                <a:ea typeface="+mn-ea"/>
              </a:rPr>
              <a:t>インスタンス上で</a:t>
            </a:r>
            <a:r>
              <a:rPr kumimoji="0" lang="en-US" altLang="ja-JP" dirty="0" err="1" smtClean="0">
                <a:solidFill>
                  <a:schemeClr val="bg1"/>
                </a:solidFill>
                <a:latin typeface="+mn-lt"/>
                <a:ea typeface="+mn-ea"/>
              </a:rPr>
              <a:t>Hadoop</a:t>
            </a:r>
            <a:r>
              <a:rPr kumimoji="0" lang="ja-JP" altLang="en-US" dirty="0" smtClean="0">
                <a:solidFill>
                  <a:schemeClr val="bg1"/>
                </a:solidFill>
                <a:latin typeface="+mn-lt"/>
                <a:ea typeface="+mn-ea"/>
              </a:rPr>
              <a:t>をスピンアップ</a:t>
            </a:r>
            <a:endParaRPr kumimoji="0" lang="ja-JP" altLang="en-US" dirty="0">
              <a:solidFill>
                <a:schemeClr val="bg1"/>
              </a:solidFill>
              <a:latin typeface="+mn-lt"/>
              <a:ea typeface="+mn-ea"/>
            </a:endParaRPr>
          </a:p>
        </p:txBody>
      </p:sp>
      <p:sp>
        <p:nvSpPr>
          <p:cNvPr id="2" name="タイトル 1"/>
          <p:cNvSpPr>
            <a:spLocks noGrp="1"/>
          </p:cNvSpPr>
          <p:nvPr>
            <p:ph type="title"/>
          </p:nvPr>
        </p:nvSpPr>
        <p:spPr/>
        <p:txBody>
          <a:bodyPr/>
          <a:lstStyle/>
          <a:p>
            <a:r>
              <a:rPr lang="en-US" altLang="ja-JP" dirty="0" err="1" smtClean="0"/>
              <a:t>MapReduce</a:t>
            </a:r>
            <a:r>
              <a:rPr lang="ja-JP" altLang="en-US" dirty="0" smtClean="0"/>
              <a:t>の今後</a:t>
            </a:r>
            <a:endParaRPr kumimoji="1" lang="ja-JP" altLang="en-US" dirty="0"/>
          </a:p>
        </p:txBody>
      </p:sp>
    </p:spTree>
    <p:extLst>
      <p:ext uri="{BB962C8B-B14F-4D97-AF65-F5344CB8AC3E}">
        <p14:creationId xmlns:p14="http://schemas.microsoft.com/office/powerpoint/2010/main" val="10411650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1452563"/>
            <a:ext cx="8343900" cy="395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タイトル 2"/>
          <p:cNvSpPr>
            <a:spLocks noGrp="1"/>
          </p:cNvSpPr>
          <p:nvPr>
            <p:ph type="title"/>
          </p:nvPr>
        </p:nvSpPr>
        <p:spPr/>
        <p:txBody>
          <a:bodyPr/>
          <a:lstStyle/>
          <a:p>
            <a:r>
              <a:rPr kumimoji="1" lang="ja-JP" altLang="en-US" dirty="0" smtClean="0"/>
              <a:t>特許問題</a:t>
            </a:r>
            <a:endParaRPr kumimoji="1" lang="ja-JP" altLang="en-US" dirty="0"/>
          </a:p>
        </p:txBody>
      </p:sp>
    </p:spTree>
    <p:extLst>
      <p:ext uri="{BB962C8B-B14F-4D97-AF65-F5344CB8AC3E}">
        <p14:creationId xmlns:p14="http://schemas.microsoft.com/office/powerpoint/2010/main" val="374323092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リレーショナルデータベース </a:t>
            </a:r>
            <a:r>
              <a:rPr kumimoji="1" lang="en-US" altLang="ja-JP" dirty="0" smtClean="0"/>
              <a:t>(RDBMS)</a:t>
            </a:r>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848249425"/>
              </p:ext>
            </p:extLst>
          </p:nvPr>
        </p:nvGraphicFramePr>
        <p:xfrm>
          <a:off x="683567" y="2132856"/>
          <a:ext cx="4200128" cy="1455935"/>
        </p:xfrm>
        <a:graphic>
          <a:graphicData uri="http://schemas.openxmlformats.org/drawingml/2006/table">
            <a:tbl>
              <a:tblPr firstRow="1" bandCol="1">
                <a:tableStyleId>{17292A2E-F333-43FB-9621-5CBBE7FDCDCB}</a:tableStyleId>
              </a:tblPr>
              <a:tblGrid>
                <a:gridCol w="1050032"/>
                <a:gridCol w="1050032"/>
                <a:gridCol w="1050032"/>
                <a:gridCol w="1050032"/>
              </a:tblGrid>
              <a:tr h="291187">
                <a:tc>
                  <a:txBody>
                    <a:bodyPr/>
                    <a:lstStyle/>
                    <a:p>
                      <a:pPr algn="ctr"/>
                      <a:r>
                        <a:rPr kumimoji="1" lang="ja-JP" altLang="en-US" sz="1200" dirty="0" smtClean="0"/>
                        <a:t>社員番号</a:t>
                      </a:r>
                      <a:endParaRPr kumimoji="1" lang="ja-JP" altLang="en-US" sz="1200" dirty="0"/>
                    </a:p>
                  </a:txBody>
                  <a:tcPr/>
                </a:tc>
                <a:tc>
                  <a:txBody>
                    <a:bodyPr/>
                    <a:lstStyle/>
                    <a:p>
                      <a:pPr algn="ctr"/>
                      <a:r>
                        <a:rPr kumimoji="1" lang="ja-JP" altLang="en-US" sz="1200" dirty="0" smtClean="0"/>
                        <a:t>氏名</a:t>
                      </a:r>
                      <a:endParaRPr kumimoji="1" lang="ja-JP" altLang="en-US" sz="1200" dirty="0"/>
                    </a:p>
                  </a:txBody>
                  <a:tcPr/>
                </a:tc>
                <a:tc>
                  <a:txBody>
                    <a:bodyPr/>
                    <a:lstStyle/>
                    <a:p>
                      <a:pPr algn="ctr"/>
                      <a:r>
                        <a:rPr kumimoji="1" lang="ja-JP" altLang="en-US" sz="1200" dirty="0" smtClean="0"/>
                        <a:t>住所コード</a:t>
                      </a:r>
                      <a:endParaRPr kumimoji="1" lang="ja-JP" altLang="en-US" sz="1200" dirty="0"/>
                    </a:p>
                  </a:txBody>
                  <a:tcPr/>
                </a:tc>
                <a:tc>
                  <a:txBody>
                    <a:bodyPr/>
                    <a:lstStyle/>
                    <a:p>
                      <a:pPr algn="ctr"/>
                      <a:r>
                        <a:rPr kumimoji="1" lang="ja-JP" altLang="en-US" sz="1200" dirty="0" smtClean="0"/>
                        <a:t>通勤手段</a:t>
                      </a:r>
                      <a:endParaRPr kumimoji="1" lang="ja-JP" altLang="en-US" sz="1200" dirty="0"/>
                    </a:p>
                  </a:txBody>
                  <a:tcPr/>
                </a:tc>
              </a:tr>
              <a:tr h="291187">
                <a:tc>
                  <a:txBody>
                    <a:bodyPr/>
                    <a:lstStyle/>
                    <a:p>
                      <a:pPr algn="ctr"/>
                      <a:r>
                        <a:rPr kumimoji="1" lang="en-US" altLang="ja-JP" sz="1200" dirty="0" smtClean="0"/>
                        <a:t>S001</a:t>
                      </a:r>
                      <a:endParaRPr kumimoji="1" lang="ja-JP" altLang="en-US" sz="1200" dirty="0"/>
                    </a:p>
                  </a:txBody>
                  <a:tcPr/>
                </a:tc>
                <a:tc>
                  <a:txBody>
                    <a:bodyPr/>
                    <a:lstStyle/>
                    <a:p>
                      <a:pPr algn="ctr"/>
                      <a:r>
                        <a:rPr kumimoji="1" lang="ja-JP" altLang="en-US" sz="1200" dirty="0" smtClean="0"/>
                        <a:t>大越　章司</a:t>
                      </a:r>
                      <a:endParaRPr kumimoji="1" lang="ja-JP" altLang="en-US" sz="1200" dirty="0"/>
                    </a:p>
                  </a:txBody>
                  <a:tcPr/>
                </a:tc>
                <a:tc>
                  <a:txBody>
                    <a:bodyPr/>
                    <a:lstStyle/>
                    <a:p>
                      <a:pPr algn="ctr"/>
                      <a:r>
                        <a:rPr kumimoji="1" lang="en-US" altLang="ja-JP" sz="1200" dirty="0" smtClean="0"/>
                        <a:t>J101</a:t>
                      </a:r>
                      <a:endParaRPr kumimoji="1" lang="ja-JP" altLang="en-US" sz="1200" dirty="0"/>
                    </a:p>
                  </a:txBody>
                  <a:tcPr/>
                </a:tc>
                <a:tc>
                  <a:txBody>
                    <a:bodyPr/>
                    <a:lstStyle/>
                    <a:p>
                      <a:pPr algn="ctr"/>
                      <a:r>
                        <a:rPr kumimoji="1" lang="ja-JP" altLang="en-US" sz="1200" dirty="0" smtClean="0"/>
                        <a:t>鉄道</a:t>
                      </a:r>
                      <a:endParaRPr kumimoji="1" lang="ja-JP" altLang="en-US" sz="1200" dirty="0"/>
                    </a:p>
                  </a:txBody>
                  <a:tcPr/>
                </a:tc>
              </a:tr>
              <a:tr h="291187">
                <a:tc>
                  <a:txBody>
                    <a:bodyPr/>
                    <a:lstStyle/>
                    <a:p>
                      <a:pPr algn="ctr"/>
                      <a:r>
                        <a:rPr kumimoji="1" lang="en-US" altLang="ja-JP" sz="1200" dirty="0" smtClean="0"/>
                        <a:t>S002</a:t>
                      </a:r>
                      <a:endParaRPr kumimoji="1" lang="ja-JP" altLang="en-US" sz="1200" dirty="0"/>
                    </a:p>
                  </a:txBody>
                  <a:tcPr/>
                </a:tc>
                <a:tc>
                  <a:txBody>
                    <a:bodyPr/>
                    <a:lstStyle/>
                    <a:p>
                      <a:pPr algn="ctr"/>
                      <a:r>
                        <a:rPr kumimoji="1" lang="ja-JP" altLang="en-US" sz="1200" dirty="0" smtClean="0"/>
                        <a:t>斎藤　昌義</a:t>
                      </a:r>
                      <a:endParaRPr kumimoji="1" lang="ja-JP" altLang="en-US" sz="1200" dirty="0"/>
                    </a:p>
                  </a:txBody>
                  <a:tcPr/>
                </a:tc>
                <a:tc>
                  <a:txBody>
                    <a:bodyPr/>
                    <a:lstStyle/>
                    <a:p>
                      <a:pPr algn="ctr"/>
                      <a:r>
                        <a:rPr kumimoji="1" lang="en-US" altLang="ja-JP" sz="1200" dirty="0" smtClean="0"/>
                        <a:t>J302</a:t>
                      </a:r>
                      <a:endParaRPr kumimoji="1" lang="ja-JP" altLang="en-US" sz="1200" dirty="0"/>
                    </a:p>
                  </a:txBody>
                  <a:tcPr/>
                </a:tc>
                <a:tc>
                  <a:txBody>
                    <a:bodyPr/>
                    <a:lstStyle/>
                    <a:p>
                      <a:pPr algn="ctr"/>
                      <a:r>
                        <a:rPr kumimoji="1" lang="ja-JP" altLang="en-US" sz="1200" dirty="0" smtClean="0"/>
                        <a:t>鉄道</a:t>
                      </a:r>
                      <a:endParaRPr kumimoji="1" lang="ja-JP" altLang="en-US" sz="1200" dirty="0"/>
                    </a:p>
                  </a:txBody>
                  <a:tcPr/>
                </a:tc>
              </a:tr>
              <a:tr h="291187">
                <a:tc>
                  <a:txBody>
                    <a:bodyPr/>
                    <a:lstStyle/>
                    <a:p>
                      <a:pPr algn="ctr"/>
                      <a:r>
                        <a:rPr kumimoji="1" lang="en-US" altLang="ja-JP" sz="1200" dirty="0" smtClean="0"/>
                        <a:t>S003</a:t>
                      </a:r>
                      <a:endParaRPr kumimoji="1" lang="ja-JP" altLang="en-US" sz="1200" dirty="0"/>
                    </a:p>
                  </a:txBody>
                  <a:tcPr/>
                </a:tc>
                <a:tc>
                  <a:txBody>
                    <a:bodyPr/>
                    <a:lstStyle/>
                    <a:p>
                      <a:pPr algn="ctr"/>
                      <a:r>
                        <a:rPr kumimoji="1" lang="ja-JP" altLang="en-US" sz="1200" dirty="0" smtClean="0"/>
                        <a:t>山田　太郎</a:t>
                      </a:r>
                      <a:endParaRPr kumimoji="1" lang="ja-JP" altLang="en-US" sz="1200" dirty="0"/>
                    </a:p>
                  </a:txBody>
                  <a:tcPr/>
                </a:tc>
                <a:tc>
                  <a:txBody>
                    <a:bodyPr/>
                    <a:lstStyle/>
                    <a:p>
                      <a:pPr algn="ctr"/>
                      <a:r>
                        <a:rPr kumimoji="1" lang="en-US" altLang="ja-JP" sz="1200" dirty="0" smtClean="0"/>
                        <a:t>J201</a:t>
                      </a:r>
                      <a:endParaRPr kumimoji="1" lang="ja-JP" altLang="en-US" sz="1200" dirty="0"/>
                    </a:p>
                  </a:txBody>
                  <a:tcPr/>
                </a:tc>
                <a:tc>
                  <a:txBody>
                    <a:bodyPr/>
                    <a:lstStyle/>
                    <a:p>
                      <a:pPr algn="ctr"/>
                      <a:r>
                        <a:rPr kumimoji="1" lang="ja-JP" altLang="en-US" sz="1200" dirty="0" smtClean="0"/>
                        <a:t>バス</a:t>
                      </a:r>
                      <a:endParaRPr kumimoji="1" lang="ja-JP" altLang="en-US" sz="1200" dirty="0"/>
                    </a:p>
                  </a:txBody>
                  <a:tcPr/>
                </a:tc>
              </a:tr>
              <a:tr h="291187">
                <a:tc>
                  <a:txBody>
                    <a:bodyPr/>
                    <a:lstStyle/>
                    <a:p>
                      <a:pPr algn="ctr"/>
                      <a:r>
                        <a:rPr kumimoji="1" lang="en-US" altLang="ja-JP" sz="1200" dirty="0" smtClean="0"/>
                        <a:t>S004</a:t>
                      </a:r>
                      <a:endParaRPr kumimoji="1" lang="ja-JP" altLang="en-US" sz="1200" dirty="0"/>
                    </a:p>
                  </a:txBody>
                  <a:tcPr/>
                </a:tc>
                <a:tc>
                  <a:txBody>
                    <a:bodyPr/>
                    <a:lstStyle/>
                    <a:p>
                      <a:pPr algn="ctr"/>
                      <a:r>
                        <a:rPr kumimoji="1" lang="ja-JP" altLang="en-US" sz="1200" dirty="0" smtClean="0"/>
                        <a:t>山本　次郎</a:t>
                      </a:r>
                      <a:endParaRPr kumimoji="1" lang="ja-JP" altLang="en-US" sz="1200" dirty="0"/>
                    </a:p>
                  </a:txBody>
                  <a:tcPr/>
                </a:tc>
                <a:tc>
                  <a:txBody>
                    <a:bodyPr/>
                    <a:lstStyle/>
                    <a:p>
                      <a:pPr algn="ctr"/>
                      <a:r>
                        <a:rPr kumimoji="1" lang="en-US" altLang="ja-JP" sz="1200" dirty="0" smtClean="0"/>
                        <a:t>J401</a:t>
                      </a:r>
                      <a:endParaRPr kumimoji="1" lang="ja-JP" altLang="en-US" sz="1200" dirty="0"/>
                    </a:p>
                  </a:txBody>
                  <a:tcPr/>
                </a:tc>
                <a:tc>
                  <a:txBody>
                    <a:bodyPr/>
                    <a:lstStyle/>
                    <a:p>
                      <a:pPr algn="ctr"/>
                      <a:r>
                        <a:rPr kumimoji="1" lang="ja-JP" altLang="en-US" sz="1200" dirty="0" smtClean="0"/>
                        <a:t>鉄道</a:t>
                      </a:r>
                      <a:endParaRPr kumimoji="1" lang="ja-JP" altLang="en-US" sz="1200" dirty="0"/>
                    </a:p>
                  </a:txBody>
                  <a:tcPr/>
                </a:tc>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2781151158"/>
              </p:ext>
            </p:extLst>
          </p:nvPr>
        </p:nvGraphicFramePr>
        <p:xfrm>
          <a:off x="5148063" y="2132856"/>
          <a:ext cx="3312369" cy="1455935"/>
        </p:xfrm>
        <a:graphic>
          <a:graphicData uri="http://schemas.openxmlformats.org/drawingml/2006/table">
            <a:tbl>
              <a:tblPr firstRow="1" bandCol="1">
                <a:tableStyleId>{17292A2E-F333-43FB-9621-5CBBE7FDCDCB}</a:tableStyleId>
              </a:tblPr>
              <a:tblGrid>
                <a:gridCol w="1104123"/>
                <a:gridCol w="1104123"/>
                <a:gridCol w="1104123"/>
              </a:tblGrid>
              <a:tr h="291187">
                <a:tc>
                  <a:txBody>
                    <a:bodyPr/>
                    <a:lstStyle/>
                    <a:p>
                      <a:pPr algn="ctr"/>
                      <a:r>
                        <a:rPr kumimoji="1" lang="ja-JP" altLang="en-US" sz="1200" dirty="0" smtClean="0"/>
                        <a:t>住所コード</a:t>
                      </a:r>
                      <a:endParaRPr kumimoji="1" lang="ja-JP" altLang="en-US" sz="1200" dirty="0"/>
                    </a:p>
                  </a:txBody>
                  <a:tcPr/>
                </a:tc>
                <a:tc>
                  <a:txBody>
                    <a:bodyPr/>
                    <a:lstStyle/>
                    <a:p>
                      <a:pPr algn="ctr"/>
                      <a:r>
                        <a:rPr kumimoji="1" lang="ja-JP" altLang="en-US" sz="1200" dirty="0" smtClean="0"/>
                        <a:t>乗車駅</a:t>
                      </a:r>
                      <a:endParaRPr kumimoji="1" lang="ja-JP" altLang="en-US" sz="1200" dirty="0"/>
                    </a:p>
                  </a:txBody>
                  <a:tcPr/>
                </a:tc>
                <a:tc>
                  <a:txBody>
                    <a:bodyPr/>
                    <a:lstStyle/>
                    <a:p>
                      <a:pPr algn="ctr"/>
                      <a:r>
                        <a:rPr kumimoji="1" lang="ja-JP" altLang="en-US" sz="1200" dirty="0" smtClean="0"/>
                        <a:t>通勤手当</a:t>
                      </a:r>
                      <a:endParaRPr kumimoji="1" lang="ja-JP" altLang="en-US" sz="1200" dirty="0"/>
                    </a:p>
                  </a:txBody>
                  <a:tcPr/>
                </a:tc>
              </a:tr>
              <a:tr h="291187">
                <a:tc>
                  <a:txBody>
                    <a:bodyPr/>
                    <a:lstStyle/>
                    <a:p>
                      <a:pPr algn="ctr"/>
                      <a:r>
                        <a:rPr kumimoji="1" lang="en-US" altLang="ja-JP" sz="1200" dirty="0" smtClean="0"/>
                        <a:t>J101</a:t>
                      </a:r>
                      <a:endParaRPr kumimoji="1" lang="ja-JP" altLang="en-US" sz="1200" dirty="0"/>
                    </a:p>
                  </a:txBody>
                  <a:tcPr/>
                </a:tc>
                <a:tc>
                  <a:txBody>
                    <a:bodyPr/>
                    <a:lstStyle/>
                    <a:p>
                      <a:pPr algn="ctr"/>
                      <a:r>
                        <a:rPr kumimoji="1" lang="ja-JP" altLang="en-US" sz="1200" dirty="0" smtClean="0"/>
                        <a:t>柏</a:t>
                      </a:r>
                      <a:endParaRPr kumimoji="1" lang="ja-JP" altLang="en-US" sz="1200" dirty="0"/>
                    </a:p>
                  </a:txBody>
                  <a:tcPr/>
                </a:tc>
                <a:tc>
                  <a:txBody>
                    <a:bodyPr/>
                    <a:lstStyle/>
                    <a:p>
                      <a:pPr algn="ctr"/>
                      <a:r>
                        <a:rPr kumimoji="1" lang="en-US" altLang="ja-JP" sz="1200" dirty="0" smtClean="0"/>
                        <a:t>\38,000</a:t>
                      </a:r>
                    </a:p>
                  </a:txBody>
                  <a:tcPr/>
                </a:tc>
              </a:tr>
              <a:tr h="291187">
                <a:tc>
                  <a:txBody>
                    <a:bodyPr/>
                    <a:lstStyle/>
                    <a:p>
                      <a:pPr algn="ctr"/>
                      <a:r>
                        <a:rPr kumimoji="1" lang="en-US" altLang="ja-JP" sz="1200" dirty="0" smtClean="0"/>
                        <a:t>J201</a:t>
                      </a:r>
                      <a:endParaRPr kumimoji="1" lang="ja-JP" altLang="en-US" sz="1200" dirty="0"/>
                    </a:p>
                  </a:txBody>
                  <a:tcPr/>
                </a:tc>
                <a:tc>
                  <a:txBody>
                    <a:bodyPr/>
                    <a:lstStyle/>
                    <a:p>
                      <a:pPr algn="ctr"/>
                      <a:r>
                        <a:rPr kumimoji="1" lang="ja-JP" altLang="en-US" sz="1200" dirty="0" smtClean="0"/>
                        <a:t>浅草</a:t>
                      </a:r>
                      <a:endParaRPr kumimoji="1" lang="ja-JP" altLang="en-US" sz="1200" dirty="0"/>
                    </a:p>
                  </a:txBody>
                  <a:tcPr/>
                </a:tc>
                <a:tc>
                  <a:txBody>
                    <a:bodyPr/>
                    <a:lstStyle/>
                    <a:p>
                      <a:pPr algn="ctr"/>
                      <a:r>
                        <a:rPr kumimoji="1" lang="en-US" altLang="ja-JP" sz="1200" dirty="0" smtClean="0"/>
                        <a:t>\12,000</a:t>
                      </a:r>
                      <a:endParaRPr kumimoji="1" lang="ja-JP" altLang="en-US" sz="1200" dirty="0"/>
                    </a:p>
                  </a:txBody>
                  <a:tcPr/>
                </a:tc>
              </a:tr>
              <a:tr h="291187">
                <a:tc>
                  <a:txBody>
                    <a:bodyPr/>
                    <a:lstStyle/>
                    <a:p>
                      <a:pPr algn="ctr"/>
                      <a:r>
                        <a:rPr kumimoji="1" lang="en-US" altLang="ja-JP" sz="1200" dirty="0" smtClean="0"/>
                        <a:t>J302</a:t>
                      </a:r>
                      <a:endParaRPr kumimoji="1" lang="ja-JP" altLang="en-US" sz="1200" dirty="0"/>
                    </a:p>
                  </a:txBody>
                  <a:tcPr/>
                </a:tc>
                <a:tc>
                  <a:txBody>
                    <a:bodyPr/>
                    <a:lstStyle/>
                    <a:p>
                      <a:pPr algn="ctr"/>
                      <a:r>
                        <a:rPr kumimoji="1" lang="ja-JP" altLang="en-US" sz="1200" dirty="0" smtClean="0"/>
                        <a:t>国立</a:t>
                      </a:r>
                      <a:endParaRPr kumimoji="1" lang="ja-JP" altLang="en-US" sz="1200" dirty="0"/>
                    </a:p>
                  </a:txBody>
                  <a:tcPr/>
                </a:tc>
                <a:tc>
                  <a:txBody>
                    <a:bodyPr/>
                    <a:lstStyle/>
                    <a:p>
                      <a:pPr algn="ctr"/>
                      <a:r>
                        <a:rPr kumimoji="1" lang="en-US" altLang="ja-JP" sz="1200" dirty="0" smtClean="0"/>
                        <a:t>\34,000</a:t>
                      </a:r>
                      <a:endParaRPr kumimoji="1" lang="ja-JP" altLang="en-US" sz="1200" dirty="0"/>
                    </a:p>
                  </a:txBody>
                  <a:tcPr/>
                </a:tc>
              </a:tr>
              <a:tr h="291187">
                <a:tc>
                  <a:txBody>
                    <a:bodyPr/>
                    <a:lstStyle/>
                    <a:p>
                      <a:pPr algn="ctr"/>
                      <a:r>
                        <a:rPr kumimoji="1" lang="en-US" altLang="ja-JP" sz="1200" dirty="0" smtClean="0"/>
                        <a:t>J401</a:t>
                      </a:r>
                      <a:endParaRPr kumimoji="1" lang="ja-JP" altLang="en-US" sz="1200" dirty="0"/>
                    </a:p>
                  </a:txBody>
                  <a:tcPr/>
                </a:tc>
                <a:tc>
                  <a:txBody>
                    <a:bodyPr/>
                    <a:lstStyle/>
                    <a:p>
                      <a:pPr algn="ctr"/>
                      <a:r>
                        <a:rPr kumimoji="1" lang="ja-JP" altLang="en-US" sz="1200" dirty="0" smtClean="0"/>
                        <a:t>横浜</a:t>
                      </a:r>
                      <a:endParaRPr kumimoji="1" lang="ja-JP" altLang="en-US" sz="1200" dirty="0"/>
                    </a:p>
                  </a:txBody>
                  <a:tcPr/>
                </a:tc>
                <a:tc>
                  <a:txBody>
                    <a:bodyPr/>
                    <a:lstStyle/>
                    <a:p>
                      <a:pPr algn="ctr"/>
                      <a:r>
                        <a:rPr kumimoji="1" lang="en-US" altLang="ja-JP" sz="1200" dirty="0" smtClean="0"/>
                        <a:t>\43,000</a:t>
                      </a:r>
                      <a:endParaRPr kumimoji="1" lang="ja-JP" altLang="en-US" sz="1200" dirty="0"/>
                    </a:p>
                  </a:txBody>
                  <a:tcPr/>
                </a:tc>
              </a:tr>
            </a:tbl>
          </a:graphicData>
        </a:graphic>
      </p:graphicFrame>
      <p:sp>
        <p:nvSpPr>
          <p:cNvPr id="6" name="テキスト ボックス 5"/>
          <p:cNvSpPr txBox="1"/>
          <p:nvPr/>
        </p:nvSpPr>
        <p:spPr>
          <a:xfrm>
            <a:off x="683566" y="1844824"/>
            <a:ext cx="954107" cy="276999"/>
          </a:xfrm>
          <a:prstGeom prst="rect">
            <a:avLst/>
          </a:prstGeom>
          <a:noFill/>
        </p:spPr>
        <p:txBody>
          <a:bodyPr wrap="none" rtlCol="0">
            <a:spAutoFit/>
          </a:bodyPr>
          <a:lstStyle/>
          <a:p>
            <a:r>
              <a:rPr kumimoji="1" lang="ja-JP" altLang="en-US" sz="1200" dirty="0" smtClean="0">
                <a:solidFill>
                  <a:schemeClr val="accent4"/>
                </a:solidFill>
                <a:latin typeface="+mn-lt"/>
                <a:ea typeface="+mn-ea"/>
              </a:rPr>
              <a:t>社員通勤表</a:t>
            </a:r>
          </a:p>
        </p:txBody>
      </p:sp>
      <p:sp>
        <p:nvSpPr>
          <p:cNvPr id="7" name="テキスト ボックス 6"/>
          <p:cNvSpPr txBox="1"/>
          <p:nvPr/>
        </p:nvSpPr>
        <p:spPr>
          <a:xfrm>
            <a:off x="5148063" y="1871513"/>
            <a:ext cx="954107" cy="276999"/>
          </a:xfrm>
          <a:prstGeom prst="rect">
            <a:avLst/>
          </a:prstGeom>
          <a:noFill/>
        </p:spPr>
        <p:txBody>
          <a:bodyPr wrap="none" rtlCol="0">
            <a:spAutoFit/>
          </a:bodyPr>
          <a:lstStyle/>
          <a:p>
            <a:r>
              <a:rPr kumimoji="1" lang="ja-JP" altLang="en-US" sz="1200" dirty="0" smtClean="0">
                <a:solidFill>
                  <a:schemeClr val="accent4"/>
                </a:solidFill>
                <a:latin typeface="+mn-lt"/>
                <a:ea typeface="+mn-ea"/>
              </a:rPr>
              <a:t>通勤手当表</a:t>
            </a:r>
          </a:p>
        </p:txBody>
      </p:sp>
      <p:grpSp>
        <p:nvGrpSpPr>
          <p:cNvPr id="33" name="グループ化 32"/>
          <p:cNvGrpSpPr/>
          <p:nvPr/>
        </p:nvGrpSpPr>
        <p:grpSpPr>
          <a:xfrm>
            <a:off x="2843807" y="2121822"/>
            <a:ext cx="3312368" cy="1523202"/>
            <a:chOff x="2843807" y="2121822"/>
            <a:chExt cx="3312368" cy="1523202"/>
          </a:xfrm>
        </p:grpSpPr>
        <p:sp>
          <p:nvSpPr>
            <p:cNvPr id="8" name="正方形/長方形 7"/>
            <p:cNvSpPr/>
            <p:nvPr/>
          </p:nvSpPr>
          <p:spPr bwMode="auto">
            <a:xfrm>
              <a:off x="2843807" y="2121822"/>
              <a:ext cx="936104" cy="1523201"/>
            </a:xfrm>
            <a:prstGeom prst="rect">
              <a:avLst/>
            </a:prstGeom>
            <a:noFill/>
            <a:ln w="381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endParaRPr kumimoji="0" lang="ja-JP" altLang="en-US" sz="2000" dirty="0">
                <a:latin typeface="+mn-lt"/>
                <a:ea typeface="+mn-ea"/>
              </a:endParaRPr>
            </a:p>
          </p:txBody>
        </p:sp>
        <p:sp>
          <p:nvSpPr>
            <p:cNvPr id="9" name="正方形/長方形 8"/>
            <p:cNvSpPr/>
            <p:nvPr/>
          </p:nvSpPr>
          <p:spPr bwMode="auto">
            <a:xfrm>
              <a:off x="5220071" y="2121823"/>
              <a:ext cx="936104" cy="1523201"/>
            </a:xfrm>
            <a:prstGeom prst="rect">
              <a:avLst/>
            </a:prstGeom>
            <a:noFill/>
            <a:ln w="38100" cap="flat" cmpd="sng" algn="ctr">
              <a:solidFill>
                <a:srgbClr val="C0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endParaRPr kumimoji="0" lang="ja-JP" altLang="en-US" sz="2000" dirty="0">
                <a:latin typeface="+mn-lt"/>
                <a:ea typeface="+mn-ea"/>
              </a:endParaRPr>
            </a:p>
          </p:txBody>
        </p:sp>
        <p:cxnSp>
          <p:nvCxnSpPr>
            <p:cNvPr id="11" name="カギ線コネクタ 10"/>
            <p:cNvCxnSpPr>
              <a:stCxn id="8" idx="2"/>
              <a:endCxn id="9" idx="2"/>
            </p:cNvCxnSpPr>
            <p:nvPr/>
          </p:nvCxnSpPr>
          <p:spPr bwMode="auto">
            <a:xfrm rot="16200000" flipH="1">
              <a:off x="4499991" y="2456891"/>
              <a:ext cx="1" cy="2376264"/>
            </a:xfrm>
            <a:prstGeom prst="bentConnector3">
              <a:avLst>
                <a:gd name="adj1" fmla="val 22860100000"/>
              </a:avLst>
            </a:prstGeom>
            <a:solidFill>
              <a:schemeClr val="bg1"/>
            </a:solidFill>
            <a:ln w="38100" cap="flat" cmpd="sng" algn="ctr">
              <a:solidFill>
                <a:srgbClr val="C00000"/>
              </a:solidFill>
              <a:prstDash val="solid"/>
              <a:round/>
              <a:headEnd type="none" w="med" len="med"/>
              <a:tailEnd type="none" w="med" len="med"/>
            </a:ln>
            <a:effectLst/>
          </p:spPr>
        </p:cxnSp>
      </p:grpSp>
      <p:sp>
        <p:nvSpPr>
          <p:cNvPr id="13" name="フリーフォーム 12"/>
          <p:cNvSpPr/>
          <p:nvPr/>
        </p:nvSpPr>
        <p:spPr bwMode="auto">
          <a:xfrm>
            <a:off x="2251322" y="2856359"/>
            <a:ext cx="5276850" cy="923925"/>
          </a:xfrm>
          <a:custGeom>
            <a:avLst/>
            <a:gdLst>
              <a:gd name="connsiteX0" fmla="*/ 0 w 5276850"/>
              <a:gd name="connsiteY0" fmla="*/ 9525 h 923925"/>
              <a:gd name="connsiteX1" fmla="*/ 857250 w 5276850"/>
              <a:gd name="connsiteY1" fmla="*/ 0 h 923925"/>
              <a:gd name="connsiteX2" fmla="*/ 866775 w 5276850"/>
              <a:gd name="connsiteY2" fmla="*/ 923925 h 923925"/>
              <a:gd name="connsiteX3" fmla="*/ 3219450 w 5276850"/>
              <a:gd name="connsiteY3" fmla="*/ 914400 h 923925"/>
              <a:gd name="connsiteX4" fmla="*/ 3209925 w 5276850"/>
              <a:gd name="connsiteY4" fmla="*/ 304800 h 923925"/>
              <a:gd name="connsiteX5" fmla="*/ 5276850 w 5276850"/>
              <a:gd name="connsiteY5" fmla="*/ 29527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6850" h="923925">
                <a:moveTo>
                  <a:pt x="0" y="9525"/>
                </a:moveTo>
                <a:lnTo>
                  <a:pt x="857250" y="0"/>
                </a:lnTo>
                <a:lnTo>
                  <a:pt x="866775" y="923925"/>
                </a:lnTo>
                <a:lnTo>
                  <a:pt x="3219450" y="914400"/>
                </a:lnTo>
                <a:lnTo>
                  <a:pt x="3209925" y="304800"/>
                </a:lnTo>
                <a:lnTo>
                  <a:pt x="5276850" y="295275"/>
                </a:lnTo>
              </a:path>
            </a:pathLst>
          </a:custGeom>
          <a:noFill/>
          <a:ln w="38100" cap="flat" cmpd="sng" algn="ctr">
            <a:solidFill>
              <a:srgbClr val="00B05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4" name="角丸四角形吹き出し 13"/>
          <p:cNvSpPr/>
          <p:nvPr/>
        </p:nvSpPr>
        <p:spPr bwMode="auto">
          <a:xfrm>
            <a:off x="674750" y="1124744"/>
            <a:ext cx="4197105" cy="576064"/>
          </a:xfrm>
          <a:prstGeom prst="wedgeRoundRectCallout">
            <a:avLst>
              <a:gd name="adj1" fmla="val -3860"/>
              <a:gd name="adj2" fmla="val 108604"/>
              <a:gd name="adj3" fmla="val 16667"/>
            </a:avLst>
          </a:prstGeom>
          <a:solidFill>
            <a:schemeClr val="accent3"/>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endParaRPr kumimoji="0" lang="ja-JP" altLang="en-US" sz="2000" dirty="0">
              <a:solidFill>
                <a:schemeClr val="bg1"/>
              </a:solidFill>
              <a:latin typeface="+mn-lt"/>
              <a:ea typeface="+mn-ea"/>
            </a:endParaRPr>
          </a:p>
        </p:txBody>
      </p:sp>
      <p:sp>
        <p:nvSpPr>
          <p:cNvPr id="15" name="角丸四角形吹き出し 14"/>
          <p:cNvSpPr/>
          <p:nvPr/>
        </p:nvSpPr>
        <p:spPr bwMode="auto">
          <a:xfrm>
            <a:off x="665749" y="1124744"/>
            <a:ext cx="4197105" cy="576064"/>
          </a:xfrm>
          <a:prstGeom prst="wedgeRoundRectCallout">
            <a:avLst>
              <a:gd name="adj1" fmla="val 56444"/>
              <a:gd name="adj2" fmla="val 116372"/>
              <a:gd name="adj3" fmla="val 16667"/>
            </a:avLst>
          </a:prstGeom>
          <a:solidFill>
            <a:schemeClr val="accent3"/>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2000" dirty="0" smtClean="0">
                <a:solidFill>
                  <a:schemeClr val="bg1"/>
                </a:solidFill>
                <a:latin typeface="+mn-lt"/>
                <a:ea typeface="+mn-ea"/>
              </a:rPr>
              <a:t>テーブル </a:t>
            </a:r>
            <a:r>
              <a:rPr kumimoji="0" lang="en-US" altLang="ja-JP" sz="2000" dirty="0" smtClean="0">
                <a:solidFill>
                  <a:schemeClr val="bg1"/>
                </a:solidFill>
                <a:latin typeface="+mn-lt"/>
                <a:ea typeface="+mn-ea"/>
              </a:rPr>
              <a:t>(</a:t>
            </a:r>
            <a:r>
              <a:rPr kumimoji="0" lang="ja-JP" altLang="en-US" sz="2000" dirty="0" smtClean="0">
                <a:solidFill>
                  <a:schemeClr val="bg1"/>
                </a:solidFill>
                <a:latin typeface="+mn-lt"/>
                <a:ea typeface="+mn-ea"/>
              </a:rPr>
              <a:t>リレーション</a:t>
            </a:r>
            <a:r>
              <a:rPr kumimoji="0" lang="en-US" altLang="ja-JP" sz="2000" dirty="0" smtClean="0">
                <a:solidFill>
                  <a:schemeClr val="bg1"/>
                </a:solidFill>
                <a:latin typeface="+mn-lt"/>
                <a:ea typeface="+mn-ea"/>
              </a:rPr>
              <a:t>)</a:t>
            </a:r>
            <a:endParaRPr kumimoji="0" lang="ja-JP" altLang="en-US" sz="2000" dirty="0">
              <a:solidFill>
                <a:schemeClr val="bg1"/>
              </a:solidFill>
              <a:latin typeface="+mn-lt"/>
              <a:ea typeface="+mn-ea"/>
            </a:endParaRPr>
          </a:p>
        </p:txBody>
      </p:sp>
      <p:graphicFrame>
        <p:nvGraphicFramePr>
          <p:cNvPr id="16" name="表 15"/>
          <p:cNvGraphicFramePr>
            <a:graphicFrameLocks noGrp="1"/>
          </p:cNvGraphicFramePr>
          <p:nvPr>
            <p:extLst>
              <p:ext uri="{D42A27DB-BD31-4B8C-83A1-F6EECF244321}">
                <p14:modId xmlns:p14="http://schemas.microsoft.com/office/powerpoint/2010/main" val="3705993244"/>
              </p:ext>
            </p:extLst>
          </p:nvPr>
        </p:nvGraphicFramePr>
        <p:xfrm>
          <a:off x="705346" y="5141134"/>
          <a:ext cx="3312369" cy="1164748"/>
        </p:xfrm>
        <a:graphic>
          <a:graphicData uri="http://schemas.openxmlformats.org/drawingml/2006/table">
            <a:tbl>
              <a:tblPr firstRow="1" bandCol="1">
                <a:tableStyleId>{17292A2E-F333-43FB-9621-5CBBE7FDCDCB}</a:tableStyleId>
              </a:tblPr>
              <a:tblGrid>
                <a:gridCol w="1104123"/>
                <a:gridCol w="1104123"/>
                <a:gridCol w="1104123"/>
              </a:tblGrid>
              <a:tr h="291187">
                <a:tc>
                  <a:txBody>
                    <a:bodyPr/>
                    <a:lstStyle/>
                    <a:p>
                      <a:pPr algn="ctr"/>
                      <a:r>
                        <a:rPr kumimoji="1" lang="ja-JP" altLang="en-US" sz="1200" dirty="0" smtClean="0"/>
                        <a:t>社員番号</a:t>
                      </a:r>
                      <a:endParaRPr kumimoji="1" lang="ja-JP" altLang="en-US" sz="1200" dirty="0"/>
                    </a:p>
                  </a:txBody>
                  <a:tcPr/>
                </a:tc>
                <a:tc>
                  <a:txBody>
                    <a:bodyPr/>
                    <a:lstStyle/>
                    <a:p>
                      <a:pPr algn="ctr"/>
                      <a:r>
                        <a:rPr kumimoji="1" lang="ja-JP" altLang="en-US" sz="1200" dirty="0" smtClean="0"/>
                        <a:t>氏名</a:t>
                      </a:r>
                      <a:endParaRPr kumimoji="1" lang="ja-JP" altLang="en-US" sz="1200" dirty="0"/>
                    </a:p>
                  </a:txBody>
                  <a:tcPr/>
                </a:tc>
                <a:tc>
                  <a:txBody>
                    <a:bodyPr/>
                    <a:lstStyle/>
                    <a:p>
                      <a:pPr algn="ctr"/>
                      <a:r>
                        <a:rPr kumimoji="1" lang="ja-JP" altLang="en-US" sz="1200" dirty="0" smtClean="0"/>
                        <a:t>通勤手当</a:t>
                      </a:r>
                      <a:endParaRPr kumimoji="1" lang="ja-JP" altLang="en-US" sz="1200" dirty="0"/>
                    </a:p>
                  </a:txBody>
                  <a:tcPr/>
                </a:tc>
              </a:tr>
              <a:tr h="291187">
                <a:tc>
                  <a:txBody>
                    <a:bodyPr/>
                    <a:lstStyle/>
                    <a:p>
                      <a:pPr algn="ctr"/>
                      <a:r>
                        <a:rPr kumimoji="1" lang="en-US" altLang="ja-JP" sz="1200" dirty="0" smtClean="0"/>
                        <a:t>S001</a:t>
                      </a:r>
                      <a:endParaRPr kumimoji="1" lang="ja-JP" altLang="en-US" sz="1200" dirty="0"/>
                    </a:p>
                  </a:txBody>
                  <a:tcPr/>
                </a:tc>
                <a:tc>
                  <a:txBody>
                    <a:bodyPr/>
                    <a:lstStyle/>
                    <a:p>
                      <a:pPr algn="ctr"/>
                      <a:r>
                        <a:rPr kumimoji="1" lang="ja-JP" altLang="en-US" sz="1200" dirty="0" smtClean="0"/>
                        <a:t>大越　章司</a:t>
                      </a:r>
                      <a:endParaRPr kumimoji="1" lang="ja-JP" altLang="en-US" sz="1200" dirty="0"/>
                    </a:p>
                  </a:txBody>
                  <a:tcPr/>
                </a:tc>
                <a:tc>
                  <a:txBody>
                    <a:bodyPr/>
                    <a:lstStyle/>
                    <a:p>
                      <a:pPr algn="ctr"/>
                      <a:r>
                        <a:rPr kumimoji="1" lang="en-US" altLang="ja-JP" sz="1200" dirty="0" smtClean="0"/>
                        <a:t>\38,000</a:t>
                      </a:r>
                    </a:p>
                  </a:txBody>
                  <a:tcPr/>
                </a:tc>
              </a:tr>
              <a:tr h="291187">
                <a:tc>
                  <a:txBody>
                    <a:bodyPr/>
                    <a:lstStyle/>
                    <a:p>
                      <a:pPr algn="ctr"/>
                      <a:r>
                        <a:rPr kumimoji="1" lang="en-US" altLang="ja-JP" sz="1200" dirty="0" smtClean="0"/>
                        <a:t>S002</a:t>
                      </a:r>
                      <a:endParaRPr kumimoji="1" lang="ja-JP" altLang="en-US" sz="1200" dirty="0"/>
                    </a:p>
                  </a:txBody>
                  <a:tcPr/>
                </a:tc>
                <a:tc>
                  <a:txBody>
                    <a:bodyPr/>
                    <a:lstStyle/>
                    <a:p>
                      <a:pPr algn="ctr"/>
                      <a:r>
                        <a:rPr kumimoji="1" lang="ja-JP" altLang="en-US" sz="1200" dirty="0" smtClean="0"/>
                        <a:t>斎藤　昌義</a:t>
                      </a:r>
                      <a:endParaRPr kumimoji="1" lang="ja-JP" altLang="en-US" sz="1200" dirty="0"/>
                    </a:p>
                  </a:txBody>
                  <a:tcPr/>
                </a:tc>
                <a:tc>
                  <a:txBody>
                    <a:bodyPr/>
                    <a:lstStyle/>
                    <a:p>
                      <a:pPr algn="ctr"/>
                      <a:r>
                        <a:rPr kumimoji="1" lang="en-US" altLang="ja-JP" sz="1200" dirty="0" smtClean="0"/>
                        <a:t>\34,000</a:t>
                      </a:r>
                      <a:endParaRPr kumimoji="1" lang="ja-JP" altLang="en-US" sz="1200" dirty="0"/>
                    </a:p>
                  </a:txBody>
                  <a:tcPr/>
                </a:tc>
              </a:tr>
              <a:tr h="291187">
                <a:tc>
                  <a:txBody>
                    <a:bodyPr/>
                    <a:lstStyle/>
                    <a:p>
                      <a:pPr algn="ctr"/>
                      <a:r>
                        <a:rPr kumimoji="1" lang="en-US" altLang="ja-JP" sz="1200" dirty="0" smtClean="0"/>
                        <a:t>S004</a:t>
                      </a:r>
                      <a:endParaRPr kumimoji="1" lang="ja-JP" altLang="en-US" sz="1200" dirty="0"/>
                    </a:p>
                  </a:txBody>
                  <a:tcPr/>
                </a:tc>
                <a:tc>
                  <a:txBody>
                    <a:bodyPr/>
                    <a:lstStyle/>
                    <a:p>
                      <a:pPr algn="ctr"/>
                      <a:r>
                        <a:rPr kumimoji="1" lang="ja-JP" altLang="en-US" sz="1200" dirty="0" smtClean="0"/>
                        <a:t>山本　次郎</a:t>
                      </a:r>
                      <a:endParaRPr kumimoji="1" lang="ja-JP" altLang="en-US" sz="1200" dirty="0"/>
                    </a:p>
                  </a:txBody>
                  <a:tcPr/>
                </a:tc>
                <a:tc>
                  <a:txBody>
                    <a:bodyPr/>
                    <a:lstStyle/>
                    <a:p>
                      <a:pPr algn="ctr"/>
                      <a:r>
                        <a:rPr kumimoji="1" lang="en-US" altLang="ja-JP" sz="1200" dirty="0" smtClean="0"/>
                        <a:t>\43,000</a:t>
                      </a:r>
                      <a:endParaRPr kumimoji="1" lang="ja-JP" altLang="en-US" sz="1200" dirty="0"/>
                    </a:p>
                  </a:txBody>
                  <a:tcPr/>
                </a:tc>
              </a:tr>
            </a:tbl>
          </a:graphicData>
        </a:graphic>
      </p:graphicFrame>
      <p:sp>
        <p:nvSpPr>
          <p:cNvPr id="17" name="テキスト ボックス 16"/>
          <p:cNvSpPr txBox="1"/>
          <p:nvPr/>
        </p:nvSpPr>
        <p:spPr>
          <a:xfrm>
            <a:off x="705346" y="4879791"/>
            <a:ext cx="1877437" cy="276999"/>
          </a:xfrm>
          <a:prstGeom prst="rect">
            <a:avLst/>
          </a:prstGeom>
          <a:noFill/>
        </p:spPr>
        <p:txBody>
          <a:bodyPr wrap="none" rtlCol="0">
            <a:spAutoFit/>
          </a:bodyPr>
          <a:lstStyle/>
          <a:p>
            <a:r>
              <a:rPr kumimoji="1" lang="ja-JP" altLang="en-US" sz="1200" dirty="0" smtClean="0">
                <a:solidFill>
                  <a:schemeClr val="accent4"/>
                </a:solidFill>
                <a:latin typeface="+mn-lt"/>
                <a:ea typeface="+mn-ea"/>
              </a:rPr>
              <a:t>鉄道通勤者の通勤手当表</a:t>
            </a:r>
          </a:p>
        </p:txBody>
      </p:sp>
      <p:sp>
        <p:nvSpPr>
          <p:cNvPr id="19" name="テキスト ボックス 18"/>
          <p:cNvSpPr txBox="1"/>
          <p:nvPr/>
        </p:nvSpPr>
        <p:spPr>
          <a:xfrm>
            <a:off x="3252071" y="3883715"/>
            <a:ext cx="2492990" cy="276999"/>
          </a:xfrm>
          <a:prstGeom prst="rect">
            <a:avLst/>
          </a:prstGeom>
          <a:noFill/>
        </p:spPr>
        <p:txBody>
          <a:bodyPr wrap="none" rtlCol="0">
            <a:spAutoFit/>
          </a:bodyPr>
          <a:lstStyle/>
          <a:p>
            <a:r>
              <a:rPr kumimoji="1" lang="ja-JP" altLang="en-US" sz="1200" dirty="0" smtClean="0">
                <a:solidFill>
                  <a:srgbClr val="C00000"/>
                </a:solidFill>
                <a:latin typeface="+mn-lt"/>
                <a:ea typeface="+mn-ea"/>
              </a:rPr>
              <a:t>関連づけ（リレーションシップ）</a:t>
            </a:r>
          </a:p>
        </p:txBody>
      </p:sp>
      <p:sp>
        <p:nvSpPr>
          <p:cNvPr id="20" name="正方形/長方形 19"/>
          <p:cNvSpPr/>
          <p:nvPr/>
        </p:nvSpPr>
        <p:spPr bwMode="auto">
          <a:xfrm>
            <a:off x="5148063" y="1124744"/>
            <a:ext cx="3312369" cy="576064"/>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en-US" altLang="ja-JP" sz="1000" dirty="0">
                <a:solidFill>
                  <a:schemeClr val="bg1"/>
                </a:solidFill>
                <a:latin typeface="+mn-lt"/>
                <a:ea typeface="+mn-ea"/>
              </a:rPr>
              <a:t>IBM</a:t>
            </a:r>
            <a:r>
              <a:rPr kumimoji="0" lang="ja-JP" altLang="en-US" sz="1000" dirty="0">
                <a:solidFill>
                  <a:schemeClr val="bg1"/>
                </a:solidFill>
                <a:latin typeface="+mn-lt"/>
                <a:ea typeface="+mn-ea"/>
              </a:rPr>
              <a:t>のエドガー・</a:t>
            </a:r>
            <a:r>
              <a:rPr kumimoji="0" lang="en-US" altLang="ja-JP" sz="1000" dirty="0">
                <a:solidFill>
                  <a:schemeClr val="bg1"/>
                </a:solidFill>
                <a:latin typeface="+mn-lt"/>
                <a:ea typeface="+mn-ea"/>
              </a:rPr>
              <a:t>F</a:t>
            </a:r>
            <a:r>
              <a:rPr kumimoji="0" lang="ja-JP" altLang="en-US" sz="1000" dirty="0">
                <a:solidFill>
                  <a:schemeClr val="bg1"/>
                </a:solidFill>
                <a:latin typeface="+mn-lt"/>
                <a:ea typeface="+mn-ea"/>
              </a:rPr>
              <a:t>・コッドが</a:t>
            </a:r>
            <a:r>
              <a:rPr kumimoji="0" lang="en-US" altLang="ja-JP" sz="1000" dirty="0">
                <a:solidFill>
                  <a:schemeClr val="bg1"/>
                </a:solidFill>
                <a:latin typeface="+mn-lt"/>
                <a:ea typeface="+mn-ea"/>
              </a:rPr>
              <a:t>1969</a:t>
            </a:r>
            <a:r>
              <a:rPr kumimoji="0" lang="ja-JP" altLang="en-US" sz="1000" dirty="0">
                <a:solidFill>
                  <a:schemeClr val="bg1"/>
                </a:solidFill>
                <a:latin typeface="+mn-lt"/>
                <a:ea typeface="+mn-ea"/>
              </a:rPr>
              <a:t>年に発表したデータ関係モデルについての論文が元になっている</a:t>
            </a:r>
          </a:p>
        </p:txBody>
      </p:sp>
      <p:sp>
        <p:nvSpPr>
          <p:cNvPr id="21" name="正方形/長方形 20"/>
          <p:cNvSpPr/>
          <p:nvPr/>
        </p:nvSpPr>
        <p:spPr bwMode="auto">
          <a:xfrm>
            <a:off x="5148063" y="4412776"/>
            <a:ext cx="3312369" cy="59065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dirty="0">
                <a:solidFill>
                  <a:schemeClr val="bg1"/>
                </a:solidFill>
                <a:latin typeface="+mn-lt"/>
                <a:ea typeface="+mn-ea"/>
              </a:rPr>
              <a:t>基本構造は「行」と「列」からなるテーブル</a:t>
            </a:r>
          </a:p>
        </p:txBody>
      </p:sp>
      <p:sp>
        <p:nvSpPr>
          <p:cNvPr id="22" name="正方形/長方形 21"/>
          <p:cNvSpPr/>
          <p:nvPr/>
        </p:nvSpPr>
        <p:spPr bwMode="auto">
          <a:xfrm>
            <a:off x="5148063" y="5075436"/>
            <a:ext cx="3312369" cy="59065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dirty="0">
                <a:solidFill>
                  <a:schemeClr val="bg1"/>
                </a:solidFill>
                <a:latin typeface="+mn-lt"/>
                <a:ea typeface="+mn-ea"/>
              </a:rPr>
              <a:t>複数のテーブルを関連付けすることができる</a:t>
            </a:r>
          </a:p>
        </p:txBody>
      </p:sp>
      <p:sp>
        <p:nvSpPr>
          <p:cNvPr id="23" name="正方形/長方形 22"/>
          <p:cNvSpPr/>
          <p:nvPr/>
        </p:nvSpPr>
        <p:spPr bwMode="auto">
          <a:xfrm>
            <a:off x="5148061" y="5723508"/>
            <a:ext cx="3312371" cy="590652"/>
          </a:xfrm>
          <a:prstGeom prst="rect">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dirty="0">
                <a:solidFill>
                  <a:schemeClr val="bg1"/>
                </a:solidFill>
                <a:latin typeface="+mn-lt"/>
                <a:ea typeface="+mn-ea"/>
              </a:rPr>
              <a:t>テーブルを横断してデータを検索したり操作できる</a:t>
            </a:r>
          </a:p>
        </p:txBody>
      </p:sp>
      <p:cxnSp>
        <p:nvCxnSpPr>
          <p:cNvPr id="10" name="直線矢印コネクタ 9"/>
          <p:cNvCxnSpPr/>
          <p:nvPr/>
        </p:nvCxnSpPr>
        <p:spPr bwMode="auto">
          <a:xfrm>
            <a:off x="2251322" y="3645024"/>
            <a:ext cx="376462" cy="1373266"/>
          </a:xfrm>
          <a:prstGeom prst="straightConnector1">
            <a:avLst/>
          </a:prstGeom>
          <a:solidFill>
            <a:schemeClr val="bg1"/>
          </a:solidFill>
          <a:ln w="38100" cap="flat" cmpd="sng" algn="ctr">
            <a:solidFill>
              <a:srgbClr val="4168A7"/>
            </a:solidFill>
            <a:prstDash val="solid"/>
            <a:round/>
            <a:headEnd type="none" w="med" len="med"/>
            <a:tailEnd type="arrow"/>
          </a:ln>
          <a:effectLst/>
        </p:spPr>
      </p:cxnSp>
      <p:cxnSp>
        <p:nvCxnSpPr>
          <p:cNvPr id="25" name="直線矢印コネクタ 24"/>
          <p:cNvCxnSpPr/>
          <p:nvPr/>
        </p:nvCxnSpPr>
        <p:spPr bwMode="auto">
          <a:xfrm flipH="1">
            <a:off x="3311859" y="3645024"/>
            <a:ext cx="3852429" cy="1373266"/>
          </a:xfrm>
          <a:prstGeom prst="straightConnector1">
            <a:avLst/>
          </a:prstGeom>
          <a:solidFill>
            <a:schemeClr val="bg1"/>
          </a:solidFill>
          <a:ln w="38100" cap="flat" cmpd="sng" algn="ctr">
            <a:solidFill>
              <a:srgbClr val="4168A7"/>
            </a:solidFill>
            <a:prstDash val="solid"/>
            <a:round/>
            <a:headEnd type="none" w="med" len="med"/>
            <a:tailEnd type="arrow"/>
          </a:ln>
          <a:effectLst/>
        </p:spPr>
      </p:cxnSp>
      <p:sp>
        <p:nvSpPr>
          <p:cNvPr id="24" name="正方形/長方形 23"/>
          <p:cNvSpPr/>
          <p:nvPr/>
        </p:nvSpPr>
        <p:spPr bwMode="auto">
          <a:xfrm>
            <a:off x="665748" y="4165622"/>
            <a:ext cx="4197106" cy="494308"/>
          </a:xfrm>
          <a:prstGeom prst="rect">
            <a:avLst/>
          </a:prstGeom>
          <a:solidFill>
            <a:schemeClr val="accent3"/>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1400" dirty="0" smtClean="0">
                <a:solidFill>
                  <a:schemeClr val="bg1"/>
                </a:solidFill>
                <a:latin typeface="+mn-lt"/>
                <a:ea typeface="+mn-ea"/>
              </a:rPr>
              <a:t>複数のテーブルから見たい列と行を取り出して新たなテーブルを作成（クエリー）</a:t>
            </a:r>
            <a:endParaRPr kumimoji="0" lang="ja-JP" altLang="en-US" sz="1400" dirty="0">
              <a:solidFill>
                <a:schemeClr val="bg1"/>
              </a:solidFill>
              <a:latin typeface="+mn-lt"/>
              <a:ea typeface="+mn-ea"/>
            </a:endParaRPr>
          </a:p>
        </p:txBody>
      </p:sp>
    </p:spTree>
    <p:extLst>
      <p:ext uri="{BB962C8B-B14F-4D97-AF65-F5344CB8AC3E}">
        <p14:creationId xmlns:p14="http://schemas.microsoft.com/office/powerpoint/2010/main" val="8701117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up)">
                                      <p:cBhvr>
                                        <p:cTn id="62" dur="500"/>
                                        <p:tgtEl>
                                          <p:spTgt spid="10"/>
                                        </p:tgtEl>
                                      </p:cBhvr>
                                    </p:animEffect>
                                  </p:childTnLst>
                                </p:cTn>
                              </p:par>
                              <p:par>
                                <p:cTn id="63" presetID="22" presetClass="entr" presetSubtype="1" fill="hold"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up)">
                                      <p:cBhvr>
                                        <p:cTn id="65" dur="500"/>
                                        <p:tgtEl>
                                          <p:spTgt spid="25"/>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p:cTn id="70" dur="500" fill="hold"/>
                                        <p:tgtEl>
                                          <p:spTgt spid="16"/>
                                        </p:tgtEl>
                                        <p:attrNameLst>
                                          <p:attrName>ppt_w</p:attrName>
                                        </p:attrNameLst>
                                      </p:cBhvr>
                                      <p:tavLst>
                                        <p:tav tm="0">
                                          <p:val>
                                            <p:fltVal val="0"/>
                                          </p:val>
                                        </p:tav>
                                        <p:tav tm="100000">
                                          <p:val>
                                            <p:strVal val="#ppt_w"/>
                                          </p:val>
                                        </p:tav>
                                      </p:tavLst>
                                    </p:anim>
                                    <p:anim calcmode="lin" valueType="num">
                                      <p:cBhvr>
                                        <p:cTn id="71" dur="500" fill="hold"/>
                                        <p:tgtEl>
                                          <p:spTgt spid="16"/>
                                        </p:tgtEl>
                                        <p:attrNameLst>
                                          <p:attrName>ppt_h</p:attrName>
                                        </p:attrNameLst>
                                      </p:cBhvr>
                                      <p:tavLst>
                                        <p:tav tm="0">
                                          <p:val>
                                            <p:fltVal val="0"/>
                                          </p:val>
                                        </p:tav>
                                        <p:tav tm="100000">
                                          <p:val>
                                            <p:strVal val="#ppt_h"/>
                                          </p:val>
                                        </p:tav>
                                      </p:tavLst>
                                    </p:anim>
                                    <p:animEffect transition="in" filter="fade">
                                      <p:cBhvr>
                                        <p:cTn id="72" dur="500"/>
                                        <p:tgtEl>
                                          <p:spTgt spid="16"/>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500"/>
                                        <p:tgtEl>
                                          <p:spTgt spid="2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3" grpId="0" animBg="1"/>
      <p:bldP spid="14" grpId="0" animBg="1"/>
      <p:bldP spid="15" grpId="0" animBg="1"/>
      <p:bldP spid="17" grpId="0"/>
      <p:bldP spid="19" grpId="0"/>
      <p:bldP spid="20" grpId="0" animBg="1"/>
      <p:bldP spid="21" grpId="0" animBg="1"/>
      <p:bldP spid="22" grpId="0" animBg="1"/>
      <p:bldP spid="23"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DBMS</a:t>
            </a:r>
            <a:r>
              <a:rPr kumimoji="1" lang="ja-JP" altLang="en-US" dirty="0" smtClean="0"/>
              <a:t>をとりまく環境の変化</a:t>
            </a:r>
            <a:endParaRPr kumimoji="1" lang="ja-JP" altLang="en-US" dirty="0"/>
          </a:p>
        </p:txBody>
      </p:sp>
      <p:sp>
        <p:nvSpPr>
          <p:cNvPr id="3" name="正方形/長方形 2"/>
          <p:cNvSpPr/>
          <p:nvPr/>
        </p:nvSpPr>
        <p:spPr bwMode="auto">
          <a:xfrm>
            <a:off x="251520" y="1124744"/>
            <a:ext cx="2880320" cy="169501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800" dirty="0" smtClean="0">
                <a:solidFill>
                  <a:schemeClr val="bg1"/>
                </a:solidFill>
                <a:latin typeface="+mn-lt"/>
                <a:ea typeface="+mn-ea"/>
              </a:rPr>
              <a:t>トランザクションの増加</a:t>
            </a:r>
            <a:endParaRPr kumimoji="0" lang="ja-JP" altLang="en-US" sz="2800" dirty="0">
              <a:solidFill>
                <a:schemeClr val="bg1"/>
              </a:solidFill>
              <a:latin typeface="+mn-lt"/>
              <a:ea typeface="+mn-ea"/>
            </a:endParaRPr>
          </a:p>
        </p:txBody>
      </p:sp>
      <p:sp>
        <p:nvSpPr>
          <p:cNvPr id="4" name="正方形/長方形 3"/>
          <p:cNvSpPr/>
          <p:nvPr/>
        </p:nvSpPr>
        <p:spPr bwMode="auto">
          <a:xfrm>
            <a:off x="251520" y="2959518"/>
            <a:ext cx="2880320" cy="169501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800" dirty="0" smtClean="0">
                <a:solidFill>
                  <a:schemeClr val="bg1"/>
                </a:solidFill>
                <a:latin typeface="+mn-lt"/>
                <a:ea typeface="+mn-ea"/>
              </a:rPr>
              <a:t>データの増大と多様化</a:t>
            </a:r>
            <a:endParaRPr kumimoji="0" lang="en-US" altLang="ja-JP" sz="2800" dirty="0" smtClean="0">
              <a:solidFill>
                <a:schemeClr val="bg1"/>
              </a:solidFill>
              <a:latin typeface="+mn-lt"/>
              <a:ea typeface="+mn-ea"/>
            </a:endParaRPr>
          </a:p>
        </p:txBody>
      </p:sp>
      <p:sp>
        <p:nvSpPr>
          <p:cNvPr id="5" name="正方形/長方形 4"/>
          <p:cNvSpPr/>
          <p:nvPr/>
        </p:nvSpPr>
        <p:spPr bwMode="auto">
          <a:xfrm>
            <a:off x="251520" y="4763977"/>
            <a:ext cx="2880320" cy="169501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800" dirty="0" smtClean="0">
                <a:solidFill>
                  <a:schemeClr val="bg1"/>
                </a:solidFill>
                <a:latin typeface="+mn-lt"/>
                <a:ea typeface="+mn-ea"/>
              </a:rPr>
              <a:t>分析・集計へのニーズ</a:t>
            </a:r>
            <a:endParaRPr kumimoji="0" lang="ja-JP" altLang="en-US" sz="2800" dirty="0">
              <a:solidFill>
                <a:schemeClr val="bg1"/>
              </a:solidFill>
              <a:latin typeface="+mn-lt"/>
              <a:ea typeface="+mn-ea"/>
            </a:endParaRPr>
          </a:p>
        </p:txBody>
      </p:sp>
      <p:sp>
        <p:nvSpPr>
          <p:cNvPr id="9" name="正方形/長方形 8"/>
          <p:cNvSpPr/>
          <p:nvPr/>
        </p:nvSpPr>
        <p:spPr bwMode="auto">
          <a:xfrm>
            <a:off x="3851920" y="1125111"/>
            <a:ext cx="2088232" cy="5333883"/>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2800" dirty="0" smtClean="0">
                <a:solidFill>
                  <a:schemeClr val="bg1"/>
                </a:solidFill>
                <a:latin typeface="+mn-lt"/>
                <a:ea typeface="+mn-ea"/>
              </a:rPr>
              <a:t>データベースシステムの高速化への要求</a:t>
            </a:r>
            <a:endParaRPr kumimoji="0" lang="ja-JP" altLang="en-US" sz="2800" dirty="0">
              <a:solidFill>
                <a:schemeClr val="bg1"/>
              </a:solidFill>
              <a:latin typeface="+mn-lt"/>
              <a:ea typeface="+mn-ea"/>
            </a:endParaRPr>
          </a:p>
        </p:txBody>
      </p:sp>
      <p:sp>
        <p:nvSpPr>
          <p:cNvPr id="10" name="正方形/長方形 9"/>
          <p:cNvSpPr/>
          <p:nvPr/>
        </p:nvSpPr>
        <p:spPr bwMode="auto">
          <a:xfrm>
            <a:off x="6732240" y="1124745"/>
            <a:ext cx="2088232" cy="259228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800" dirty="0" smtClean="0">
                <a:solidFill>
                  <a:schemeClr val="bg1"/>
                </a:solidFill>
                <a:latin typeface="+mn-lt"/>
                <a:ea typeface="+mn-ea"/>
              </a:rPr>
              <a:t>RDBMS</a:t>
            </a:r>
            <a:r>
              <a:rPr kumimoji="0" lang="ja-JP" altLang="en-US" sz="2800" dirty="0" smtClean="0">
                <a:solidFill>
                  <a:schemeClr val="bg1"/>
                </a:solidFill>
                <a:latin typeface="+mn-lt"/>
                <a:ea typeface="+mn-ea"/>
              </a:rPr>
              <a:t>の高速化</a:t>
            </a:r>
            <a:endParaRPr kumimoji="0" lang="ja-JP" altLang="en-US" sz="2800" dirty="0">
              <a:solidFill>
                <a:schemeClr val="bg1"/>
              </a:solidFill>
              <a:latin typeface="+mn-lt"/>
              <a:ea typeface="+mn-ea"/>
            </a:endParaRPr>
          </a:p>
        </p:txBody>
      </p:sp>
      <p:sp>
        <p:nvSpPr>
          <p:cNvPr id="11" name="正方形/長方形 10"/>
          <p:cNvSpPr/>
          <p:nvPr/>
        </p:nvSpPr>
        <p:spPr bwMode="auto">
          <a:xfrm>
            <a:off x="6732240" y="3866706"/>
            <a:ext cx="2088232" cy="259228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2800" dirty="0" smtClean="0">
                <a:solidFill>
                  <a:schemeClr val="bg1"/>
                </a:solidFill>
                <a:latin typeface="+mn-lt"/>
                <a:ea typeface="+mn-ea"/>
              </a:rPr>
              <a:t>RDBMS</a:t>
            </a:r>
            <a:r>
              <a:rPr kumimoji="0" lang="ja-JP" altLang="en-US" sz="2800" dirty="0" smtClean="0">
                <a:solidFill>
                  <a:schemeClr val="bg1"/>
                </a:solidFill>
                <a:latin typeface="+mn-lt"/>
                <a:ea typeface="+mn-ea"/>
              </a:rPr>
              <a:t>以外の選択肢の模索</a:t>
            </a:r>
            <a:endParaRPr kumimoji="0" lang="ja-JP" altLang="en-US" sz="2800" dirty="0">
              <a:solidFill>
                <a:schemeClr val="bg1"/>
              </a:solidFill>
              <a:latin typeface="+mn-lt"/>
              <a:ea typeface="+mn-ea"/>
            </a:endParaRPr>
          </a:p>
        </p:txBody>
      </p:sp>
      <p:sp>
        <p:nvSpPr>
          <p:cNvPr id="6" name="右矢印 5"/>
          <p:cNvSpPr/>
          <p:nvPr/>
        </p:nvSpPr>
        <p:spPr bwMode="auto">
          <a:xfrm>
            <a:off x="3059832" y="1124744"/>
            <a:ext cx="864096" cy="1695018"/>
          </a:xfrm>
          <a:prstGeom prst="right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7" name="右矢印 6"/>
          <p:cNvSpPr/>
          <p:nvPr/>
        </p:nvSpPr>
        <p:spPr bwMode="auto">
          <a:xfrm>
            <a:off x="3059832" y="2959518"/>
            <a:ext cx="864096" cy="1695018"/>
          </a:xfrm>
          <a:prstGeom prst="right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8" name="右矢印 7"/>
          <p:cNvSpPr/>
          <p:nvPr/>
        </p:nvSpPr>
        <p:spPr bwMode="auto">
          <a:xfrm>
            <a:off x="3059832" y="4763977"/>
            <a:ext cx="864096" cy="1695018"/>
          </a:xfrm>
          <a:prstGeom prst="right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12" name="右矢印 11"/>
          <p:cNvSpPr/>
          <p:nvPr/>
        </p:nvSpPr>
        <p:spPr bwMode="auto">
          <a:xfrm>
            <a:off x="5906573" y="1573380"/>
            <a:ext cx="864096" cy="1695018"/>
          </a:xfrm>
          <a:prstGeom prst="right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13" name="右矢印 12"/>
          <p:cNvSpPr/>
          <p:nvPr/>
        </p:nvSpPr>
        <p:spPr bwMode="auto">
          <a:xfrm>
            <a:off x="5906573" y="4315341"/>
            <a:ext cx="864096" cy="1695018"/>
          </a:xfrm>
          <a:prstGeom prst="rightArrow">
            <a:avLst/>
          </a:prstGeom>
          <a:solidFill>
            <a:srgbClr val="FFC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Tree>
    <p:extLst>
      <p:ext uri="{BB962C8B-B14F-4D97-AF65-F5344CB8AC3E}">
        <p14:creationId xmlns:p14="http://schemas.microsoft.com/office/powerpoint/2010/main" val="40254244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animBg="1"/>
      <p:bldP spid="10" grpId="0" animBg="1"/>
      <p:bldP spid="11" grpId="0" animBg="1"/>
      <p:bldP spid="6" grpId="0" animBg="1"/>
      <p:bldP spid="7" grpId="0" animBg="1"/>
      <p:bldP spid="8"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RDBMS</a:t>
            </a:r>
            <a:r>
              <a:rPr lang="ja-JP" altLang="en-US" dirty="0" smtClean="0"/>
              <a:t>のメリットとデメリット</a:t>
            </a:r>
            <a:endParaRPr kumimoji="1" lang="ja-JP" altLang="en-US" dirty="0"/>
          </a:p>
        </p:txBody>
      </p:sp>
      <p:sp>
        <p:nvSpPr>
          <p:cNvPr id="3" name="角丸四角形 2"/>
          <p:cNvSpPr/>
          <p:nvPr/>
        </p:nvSpPr>
        <p:spPr bwMode="auto">
          <a:xfrm>
            <a:off x="323528" y="980728"/>
            <a:ext cx="4176464" cy="720080"/>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mn-ea"/>
                <a:ea typeface="+mn-ea"/>
              </a:rPr>
              <a:t>データの正規化により容量を圧縮</a:t>
            </a:r>
          </a:p>
        </p:txBody>
      </p:sp>
      <p:sp>
        <p:nvSpPr>
          <p:cNvPr id="4" name="角丸四角形 3"/>
          <p:cNvSpPr/>
          <p:nvPr/>
        </p:nvSpPr>
        <p:spPr bwMode="auto">
          <a:xfrm>
            <a:off x="325350" y="1779480"/>
            <a:ext cx="4176464" cy="720080"/>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mn-ea"/>
                <a:ea typeface="+mn-ea"/>
              </a:rPr>
              <a:t>柔軟な</a:t>
            </a:r>
            <a:r>
              <a:rPr kumimoji="0" lang="en-US" altLang="ja-JP" sz="1600" dirty="0">
                <a:solidFill>
                  <a:schemeClr val="bg1"/>
                </a:solidFill>
                <a:latin typeface="+mn-ea"/>
                <a:ea typeface="+mn-ea"/>
              </a:rPr>
              <a:t>DB</a:t>
            </a:r>
            <a:r>
              <a:rPr kumimoji="0" lang="ja-JP" altLang="en-US" sz="1600" b="0" i="0" u="none" strike="noStrike" cap="none" normalizeH="0" baseline="0" dirty="0" smtClean="0">
                <a:ln>
                  <a:noFill/>
                </a:ln>
                <a:solidFill>
                  <a:schemeClr val="bg1"/>
                </a:solidFill>
                <a:effectLst/>
                <a:latin typeface="+mn-ea"/>
                <a:ea typeface="+mn-ea"/>
              </a:rPr>
              <a:t>構造と高い汎用性</a:t>
            </a:r>
          </a:p>
        </p:txBody>
      </p:sp>
      <p:sp>
        <p:nvSpPr>
          <p:cNvPr id="5" name="角丸四角形 4"/>
          <p:cNvSpPr/>
          <p:nvPr/>
        </p:nvSpPr>
        <p:spPr bwMode="auto">
          <a:xfrm>
            <a:off x="325350" y="2576176"/>
            <a:ext cx="4176464" cy="720080"/>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mn-ea"/>
                <a:ea typeface="+mn-ea"/>
              </a:rPr>
              <a:t>シンプルなデータ構造でメンテナンスが容易</a:t>
            </a:r>
          </a:p>
        </p:txBody>
      </p:sp>
      <p:sp>
        <p:nvSpPr>
          <p:cNvPr id="6" name="角丸四角形 5"/>
          <p:cNvSpPr/>
          <p:nvPr/>
        </p:nvSpPr>
        <p:spPr bwMode="auto">
          <a:xfrm>
            <a:off x="323528" y="3378018"/>
            <a:ext cx="4176464" cy="720080"/>
          </a:xfrm>
          <a:prstGeom prst="roundRect">
            <a:avLst>
              <a:gd name="adj" fmla="val 1901"/>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mn-ea"/>
                <a:ea typeface="+mn-ea"/>
              </a:rPr>
              <a:t>標準化された問合せ言語</a:t>
            </a:r>
            <a:r>
              <a:rPr kumimoji="0" lang="en-US" altLang="ja-JP" sz="1600" b="0" i="0" u="none" strike="noStrike" cap="none" normalizeH="0" baseline="0" dirty="0" smtClean="0">
                <a:ln>
                  <a:noFill/>
                </a:ln>
                <a:solidFill>
                  <a:schemeClr val="bg1"/>
                </a:solidFill>
                <a:effectLst/>
                <a:latin typeface="+mn-ea"/>
                <a:ea typeface="+mn-ea"/>
              </a:rPr>
              <a:t>(SQL</a:t>
            </a:r>
            <a:r>
              <a:rPr kumimoji="0" lang="ja-JP" altLang="en-US" sz="1600" b="0" i="0" u="none" strike="noStrike" cap="none" normalizeH="0" baseline="0" dirty="0" smtClean="0">
                <a:ln>
                  <a:noFill/>
                </a:ln>
                <a:solidFill>
                  <a:schemeClr val="bg1"/>
                </a:solidFill>
                <a:effectLst/>
                <a:latin typeface="+mn-ea"/>
                <a:ea typeface="+mn-ea"/>
              </a:rPr>
              <a:t>）</a:t>
            </a:r>
          </a:p>
        </p:txBody>
      </p:sp>
      <p:sp>
        <p:nvSpPr>
          <p:cNvPr id="7" name="角丸四角形 6"/>
          <p:cNvSpPr/>
          <p:nvPr/>
        </p:nvSpPr>
        <p:spPr bwMode="auto">
          <a:xfrm>
            <a:off x="325350" y="4191846"/>
            <a:ext cx="4176464" cy="720080"/>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smtClean="0">
                <a:solidFill>
                  <a:schemeClr val="bg1"/>
                </a:solidFill>
                <a:latin typeface="+mn-ea"/>
                <a:ea typeface="+mn-ea"/>
              </a:rPr>
              <a:t>実装例・プログラマが豊富</a:t>
            </a:r>
            <a:endParaRPr kumimoji="0" lang="ja-JP" altLang="en-US" sz="1600" b="0" i="0" u="none" strike="noStrike" cap="none" normalizeH="0" baseline="0" dirty="0" smtClean="0">
              <a:ln>
                <a:noFill/>
              </a:ln>
              <a:solidFill>
                <a:schemeClr val="bg1"/>
              </a:solidFill>
              <a:effectLst/>
              <a:latin typeface="+mn-ea"/>
              <a:ea typeface="+mn-ea"/>
            </a:endParaRPr>
          </a:p>
        </p:txBody>
      </p:sp>
      <p:sp>
        <p:nvSpPr>
          <p:cNvPr id="8" name="角丸四角形 7"/>
          <p:cNvSpPr/>
          <p:nvPr/>
        </p:nvSpPr>
        <p:spPr bwMode="auto">
          <a:xfrm>
            <a:off x="4652392" y="980728"/>
            <a:ext cx="4176464" cy="1518832"/>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smtClean="0">
                <a:ln>
                  <a:noFill/>
                </a:ln>
                <a:solidFill>
                  <a:schemeClr val="bg1"/>
                </a:solidFill>
                <a:effectLst/>
                <a:latin typeface="+mn-ea"/>
                <a:ea typeface="+mn-ea"/>
              </a:rPr>
              <a:t>文書、画像、音声、動画などの非構造化データの取り扱いに向かない</a:t>
            </a:r>
          </a:p>
        </p:txBody>
      </p:sp>
      <p:sp>
        <p:nvSpPr>
          <p:cNvPr id="9" name="角丸四角形 8"/>
          <p:cNvSpPr/>
          <p:nvPr/>
        </p:nvSpPr>
        <p:spPr bwMode="auto">
          <a:xfrm>
            <a:off x="325350" y="4996349"/>
            <a:ext cx="4176464" cy="720080"/>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a:solidFill>
                  <a:schemeClr val="bg1"/>
                </a:solidFill>
                <a:latin typeface="+mn-ea"/>
                <a:ea typeface="+mn-ea"/>
              </a:rPr>
              <a:t>トランザクション処理</a:t>
            </a:r>
            <a:r>
              <a:rPr kumimoji="0" lang="ja-JP" altLang="en-US" sz="1600" dirty="0" smtClean="0">
                <a:solidFill>
                  <a:schemeClr val="bg1"/>
                </a:solidFill>
                <a:latin typeface="+mn-ea"/>
                <a:ea typeface="+mn-ea"/>
              </a:rPr>
              <a:t>に向く（</a:t>
            </a:r>
            <a:r>
              <a:rPr kumimoji="0" lang="en-US" altLang="ja-JP" sz="1600" b="0" i="0" u="none" strike="noStrike" cap="none" normalizeH="0" baseline="0" dirty="0" smtClean="0">
                <a:ln>
                  <a:noFill/>
                </a:ln>
                <a:solidFill>
                  <a:schemeClr val="bg1"/>
                </a:solidFill>
                <a:effectLst/>
                <a:latin typeface="+mn-ea"/>
                <a:ea typeface="+mn-ea"/>
              </a:rPr>
              <a:t>ACID</a:t>
            </a:r>
            <a:r>
              <a:rPr kumimoji="0" lang="ja-JP" altLang="en-US" sz="1600" b="0" i="0" u="none" strike="noStrike" cap="none" normalizeH="0" baseline="0" dirty="0" smtClean="0">
                <a:ln>
                  <a:noFill/>
                </a:ln>
                <a:solidFill>
                  <a:schemeClr val="bg1"/>
                </a:solidFill>
                <a:effectLst/>
                <a:latin typeface="+mn-ea"/>
                <a:ea typeface="+mn-ea"/>
              </a:rPr>
              <a:t>）</a:t>
            </a:r>
          </a:p>
        </p:txBody>
      </p:sp>
      <p:sp>
        <p:nvSpPr>
          <p:cNvPr id="10" name="角丸四角形 9"/>
          <p:cNvSpPr/>
          <p:nvPr/>
        </p:nvSpPr>
        <p:spPr bwMode="auto">
          <a:xfrm>
            <a:off x="4652392" y="2576176"/>
            <a:ext cx="4176464" cy="1518832"/>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smtClean="0">
                <a:ln>
                  <a:noFill/>
                </a:ln>
                <a:solidFill>
                  <a:schemeClr val="bg1"/>
                </a:solidFill>
                <a:effectLst/>
                <a:latin typeface="+mn-ea"/>
                <a:ea typeface="+mn-ea"/>
              </a:rPr>
              <a:t>テーブル結合や整合性の確保など、処理のオーバーヘッドが大きい</a:t>
            </a:r>
          </a:p>
        </p:txBody>
      </p:sp>
      <p:sp>
        <p:nvSpPr>
          <p:cNvPr id="11" name="角丸四角形 10"/>
          <p:cNvSpPr/>
          <p:nvPr/>
        </p:nvSpPr>
        <p:spPr bwMode="auto">
          <a:xfrm>
            <a:off x="4652392" y="4191846"/>
            <a:ext cx="4176464" cy="1518832"/>
          </a:xfrm>
          <a:prstGeom prst="roundRect">
            <a:avLst>
              <a:gd name="adj" fmla="val 0"/>
            </a:avLst>
          </a:prstGeom>
          <a:solidFill>
            <a:srgbClr val="4168A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baseline="0" dirty="0" smtClean="0">
                <a:ln>
                  <a:noFill/>
                </a:ln>
                <a:solidFill>
                  <a:schemeClr val="bg1"/>
                </a:solidFill>
                <a:effectLst/>
                <a:latin typeface="+mn-ea"/>
                <a:ea typeface="+mn-ea"/>
              </a:rPr>
              <a:t>大規模な分散処理に向かない</a:t>
            </a:r>
          </a:p>
        </p:txBody>
      </p:sp>
      <p:sp>
        <p:nvSpPr>
          <p:cNvPr id="21" name="角丸四角形 20"/>
          <p:cNvSpPr/>
          <p:nvPr/>
        </p:nvSpPr>
        <p:spPr bwMode="auto">
          <a:xfrm>
            <a:off x="330030" y="5830127"/>
            <a:ext cx="4176464" cy="623209"/>
          </a:xfrm>
          <a:prstGeom prst="roundRect">
            <a:avLst>
              <a:gd name="adj" fmla="val 0"/>
            </a:avLst>
          </a:prstGeom>
          <a:solidFill>
            <a:schemeClr val="accent1">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mn-ea"/>
                <a:ea typeface="+mn-ea"/>
              </a:rPr>
              <a:t>幅広い用途に適用可能</a:t>
            </a:r>
          </a:p>
        </p:txBody>
      </p:sp>
      <p:sp>
        <p:nvSpPr>
          <p:cNvPr id="22" name="角丸四角形 21"/>
          <p:cNvSpPr/>
          <p:nvPr/>
        </p:nvSpPr>
        <p:spPr bwMode="auto">
          <a:xfrm>
            <a:off x="4652392" y="5830126"/>
            <a:ext cx="4176464" cy="623209"/>
          </a:xfrm>
          <a:prstGeom prst="roundRect">
            <a:avLst>
              <a:gd name="adj" fmla="val 0"/>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chemeClr val="bg1"/>
                </a:solidFill>
                <a:effectLst/>
                <a:latin typeface="+mn-ea"/>
                <a:ea typeface="+mn-ea"/>
              </a:rPr>
              <a:t>RDBMS</a:t>
            </a:r>
            <a:r>
              <a:rPr kumimoji="0" lang="ja-JP" altLang="en-US" sz="2000" dirty="0">
                <a:solidFill>
                  <a:schemeClr val="bg1"/>
                </a:solidFill>
                <a:latin typeface="+mn-ea"/>
                <a:ea typeface="+mn-ea"/>
              </a:rPr>
              <a:t>以外</a:t>
            </a:r>
            <a:r>
              <a:rPr kumimoji="0" lang="ja-JP" altLang="en-US" sz="2000" dirty="0" smtClean="0">
                <a:solidFill>
                  <a:schemeClr val="bg1"/>
                </a:solidFill>
                <a:latin typeface="+mn-ea"/>
                <a:ea typeface="+mn-ea"/>
              </a:rPr>
              <a:t>の選択肢の必要性</a:t>
            </a:r>
            <a:endParaRPr kumimoji="0" lang="ja-JP" altLang="en-US" sz="2000" b="0" i="0" u="none" strike="noStrike" cap="none" normalizeH="0" baseline="0" dirty="0" smtClean="0">
              <a:ln>
                <a:noFill/>
              </a:ln>
              <a:solidFill>
                <a:schemeClr val="bg1"/>
              </a:solidFill>
              <a:effectLst/>
              <a:latin typeface="+mn-ea"/>
              <a:ea typeface="+mn-ea"/>
            </a:endParaRPr>
          </a:p>
        </p:txBody>
      </p:sp>
    </p:spTree>
    <p:extLst>
      <p:ext uri="{BB962C8B-B14F-4D97-AF65-F5344CB8AC3E}">
        <p14:creationId xmlns:p14="http://schemas.microsoft.com/office/powerpoint/2010/main" val="4098199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fltVal val="0"/>
                                          </p:val>
                                        </p:tav>
                                        <p:tav tm="100000">
                                          <p:val>
                                            <p:strVal val="#ppt_h"/>
                                          </p:val>
                                        </p:tav>
                                      </p:tavLst>
                                    </p:anim>
                                    <p:animEffect transition="in" filter="fade">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1+#ppt_w/2"/>
                                          </p:val>
                                        </p:tav>
                                        <p:tav tm="100000">
                                          <p:val>
                                            <p:strVal val="#ppt_x"/>
                                          </p:val>
                                        </p:tav>
                                      </p:tavLst>
                                    </p:anim>
                                    <p:anim calcmode="lin" valueType="num">
                                      <p:cBhvr additive="base">
                                        <p:cTn id="41" dur="500" fill="hold"/>
                                        <p:tgtEl>
                                          <p:spTgt spid="8"/>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1+#ppt_w/2"/>
                                          </p:val>
                                        </p:tav>
                                        <p:tav tm="100000">
                                          <p:val>
                                            <p:strVal val="#ppt_x"/>
                                          </p:val>
                                        </p:tav>
                                      </p:tavLst>
                                    </p:anim>
                                    <p:anim calcmode="lin" valueType="num">
                                      <p:cBhvr additive="base">
                                        <p:cTn id="45" dur="500" fill="hold"/>
                                        <p:tgtEl>
                                          <p:spTgt spid="10"/>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1+#ppt_w/2"/>
                                          </p:val>
                                        </p:tav>
                                        <p:tav tm="100000">
                                          <p:val>
                                            <p:strVal val="#ppt_x"/>
                                          </p:val>
                                        </p:tav>
                                      </p:tavLst>
                                    </p:anim>
                                    <p:anim calcmode="lin" valueType="num">
                                      <p:cBhvr additive="base">
                                        <p:cTn id="49"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7" name="タイトル 1"/>
          <p:cNvSpPr>
            <a:spLocks noGrp="1"/>
          </p:cNvSpPr>
          <p:nvPr>
            <p:ph type="title"/>
          </p:nvPr>
        </p:nvSpPr>
        <p:spPr/>
        <p:txBody>
          <a:bodyPr/>
          <a:lstStyle/>
          <a:p>
            <a:r>
              <a:rPr lang="ja-JP" altLang="en-US" dirty="0" smtClean="0">
                <a:latin typeface="+mn-lt"/>
                <a:ea typeface="+mn-ea"/>
              </a:rPr>
              <a:t>急激なデータの増大</a:t>
            </a:r>
            <a:endParaRPr lang="ja-JP" altLang="en-US" dirty="0">
              <a:latin typeface="+mn-lt"/>
              <a:ea typeface="+mn-ea"/>
            </a:endParaRPr>
          </a:p>
        </p:txBody>
      </p:sp>
      <p:grpSp>
        <p:nvGrpSpPr>
          <p:cNvPr id="22" name="図形グループ 21"/>
          <p:cNvGrpSpPr/>
          <p:nvPr/>
        </p:nvGrpSpPr>
        <p:grpSpPr>
          <a:xfrm>
            <a:off x="1115616" y="4581128"/>
            <a:ext cx="3816424" cy="1904256"/>
            <a:chOff x="5029200" y="4572744"/>
            <a:chExt cx="3816424" cy="1904256"/>
          </a:xfrm>
        </p:grpSpPr>
        <p:sp>
          <p:nvSpPr>
            <p:cNvPr id="6" name="フローチャート: 磁気ディスク 5"/>
            <p:cNvSpPr/>
            <p:nvPr/>
          </p:nvSpPr>
          <p:spPr bwMode="auto">
            <a:xfrm>
              <a:off x="6172200" y="5868888"/>
              <a:ext cx="838200" cy="150912"/>
            </a:xfrm>
            <a:prstGeom prst="flowChartMagneticDisk">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nchor="ctr"/>
            <a:lstStyle/>
            <a:p>
              <a:pPr algn="ctr">
                <a:spcBef>
                  <a:spcPct val="20000"/>
                </a:spcBef>
                <a:defRPr/>
              </a:pPr>
              <a:r>
                <a:rPr kumimoji="0" lang="en-US" altLang="ja-JP" sz="800" dirty="0">
                  <a:solidFill>
                    <a:srgbClr val="484848"/>
                  </a:solidFill>
                </a:rPr>
                <a:t>150EB</a:t>
              </a:r>
              <a:endParaRPr kumimoji="0" lang="ja-JP" altLang="en-US" sz="800" dirty="0">
                <a:solidFill>
                  <a:srgbClr val="484848"/>
                </a:solidFill>
              </a:endParaRPr>
            </a:p>
          </p:txBody>
        </p:sp>
        <p:sp>
          <p:nvSpPr>
            <p:cNvPr id="7" name="フローチャート: 磁気ディスク 6"/>
            <p:cNvSpPr/>
            <p:nvPr/>
          </p:nvSpPr>
          <p:spPr bwMode="auto">
            <a:xfrm>
              <a:off x="7086600" y="5868888"/>
              <a:ext cx="838200" cy="150912"/>
            </a:xfrm>
            <a:prstGeom prst="flowChartMagneticDisk">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nchor="ctr"/>
            <a:lstStyle/>
            <a:p>
              <a:pPr algn="ctr">
                <a:spcBef>
                  <a:spcPct val="20000"/>
                </a:spcBef>
                <a:defRPr/>
              </a:pPr>
              <a:r>
                <a:rPr kumimoji="0" lang="en-US" altLang="ja-JP" sz="800" dirty="0">
                  <a:solidFill>
                    <a:srgbClr val="484848"/>
                  </a:solidFill>
                </a:rPr>
                <a:t>150EB</a:t>
              </a:r>
              <a:endParaRPr kumimoji="0" lang="ja-JP" altLang="en-US" sz="800" dirty="0">
                <a:solidFill>
                  <a:srgbClr val="484848"/>
                </a:solidFill>
              </a:endParaRPr>
            </a:p>
          </p:txBody>
        </p:sp>
        <p:sp>
          <p:nvSpPr>
            <p:cNvPr id="8" name="フローチャート: 磁気ディスク 7"/>
            <p:cNvSpPr/>
            <p:nvPr/>
          </p:nvSpPr>
          <p:spPr bwMode="auto">
            <a:xfrm>
              <a:off x="7086600" y="5730552"/>
              <a:ext cx="838200" cy="138336"/>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anchor="ctr"/>
            <a:lstStyle/>
            <a:p>
              <a:pPr algn="ctr">
                <a:spcBef>
                  <a:spcPct val="20000"/>
                </a:spcBef>
                <a:defRPr/>
              </a:pPr>
              <a:r>
                <a:rPr kumimoji="0" lang="en-US" altLang="ja-JP" sz="800" dirty="0">
                  <a:solidFill>
                    <a:srgbClr val="484848"/>
                  </a:solidFill>
                </a:rPr>
                <a:t>178EB</a:t>
              </a:r>
              <a:endParaRPr kumimoji="0" lang="ja-JP" altLang="en-US" sz="800" dirty="0">
                <a:solidFill>
                  <a:srgbClr val="484848"/>
                </a:solidFill>
              </a:endParaRPr>
            </a:p>
          </p:txBody>
        </p:sp>
        <p:sp>
          <p:nvSpPr>
            <p:cNvPr id="9" name="フローチャート: 磁気ディスク 8"/>
            <p:cNvSpPr/>
            <p:nvPr/>
          </p:nvSpPr>
          <p:spPr bwMode="auto">
            <a:xfrm>
              <a:off x="8001000" y="5868888"/>
              <a:ext cx="838200" cy="150912"/>
            </a:xfrm>
            <a:prstGeom prst="flowChartMagneticDisk">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anchor="ctr"/>
            <a:lstStyle/>
            <a:p>
              <a:pPr algn="ctr">
                <a:spcBef>
                  <a:spcPct val="20000"/>
                </a:spcBef>
                <a:defRPr/>
              </a:pPr>
              <a:r>
                <a:rPr kumimoji="0" lang="en-US" altLang="ja-JP" sz="800" dirty="0">
                  <a:solidFill>
                    <a:srgbClr val="484848"/>
                  </a:solidFill>
                </a:rPr>
                <a:t>150EB</a:t>
              </a:r>
              <a:endParaRPr kumimoji="0" lang="ja-JP" altLang="en-US" sz="800" dirty="0">
                <a:solidFill>
                  <a:srgbClr val="484848"/>
                </a:solidFill>
              </a:endParaRPr>
            </a:p>
          </p:txBody>
        </p:sp>
        <p:sp>
          <p:nvSpPr>
            <p:cNvPr id="10" name="フローチャート: 磁気ディスク 9"/>
            <p:cNvSpPr/>
            <p:nvPr/>
          </p:nvSpPr>
          <p:spPr bwMode="auto">
            <a:xfrm>
              <a:off x="8001000" y="5730552"/>
              <a:ext cx="838200" cy="138336"/>
            </a:xfrm>
            <a:prstGeom prst="flowChartMagneticDisk">
              <a:avLst/>
            </a:prstGeom>
            <a:ln>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anchor="ctr"/>
            <a:lstStyle/>
            <a:p>
              <a:pPr algn="ctr">
                <a:spcBef>
                  <a:spcPct val="20000"/>
                </a:spcBef>
                <a:defRPr/>
              </a:pPr>
              <a:r>
                <a:rPr kumimoji="0" lang="en-US" altLang="ja-JP" sz="800" dirty="0">
                  <a:solidFill>
                    <a:srgbClr val="484848"/>
                  </a:solidFill>
                </a:rPr>
                <a:t>178EB</a:t>
              </a:r>
              <a:endParaRPr kumimoji="0" lang="ja-JP" altLang="en-US" sz="800" dirty="0">
                <a:solidFill>
                  <a:srgbClr val="484848"/>
                </a:solidFill>
              </a:endParaRPr>
            </a:p>
          </p:txBody>
        </p:sp>
        <p:sp>
          <p:nvSpPr>
            <p:cNvPr id="11" name="右矢印 10"/>
            <p:cNvSpPr/>
            <p:nvPr/>
          </p:nvSpPr>
          <p:spPr bwMode="auto">
            <a:xfrm>
              <a:off x="5029200" y="6096000"/>
              <a:ext cx="1981200" cy="381000"/>
            </a:xfrm>
            <a:prstGeom prst="rightArrow">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nchor="ctr"/>
            <a:lstStyle/>
            <a:p>
              <a:pPr algn="r">
                <a:spcBef>
                  <a:spcPct val="20000"/>
                </a:spcBef>
                <a:defRPr/>
              </a:pPr>
              <a:r>
                <a:rPr kumimoji="0" lang="en-US" altLang="ja-JP" sz="1400" dirty="0">
                  <a:solidFill>
                    <a:srgbClr val="FFFFFF"/>
                  </a:solidFill>
                </a:rPr>
                <a:t>2009</a:t>
              </a:r>
              <a:endParaRPr kumimoji="0" lang="ja-JP" altLang="en-US" sz="1400" dirty="0">
                <a:solidFill>
                  <a:srgbClr val="FFFFFF"/>
                </a:solidFill>
              </a:endParaRPr>
            </a:p>
          </p:txBody>
        </p:sp>
        <p:sp>
          <p:nvSpPr>
            <p:cNvPr id="12" name="右矢印 11"/>
            <p:cNvSpPr/>
            <p:nvPr/>
          </p:nvSpPr>
          <p:spPr bwMode="auto">
            <a:xfrm>
              <a:off x="7086600" y="6096000"/>
              <a:ext cx="838200" cy="381000"/>
            </a:xfrm>
            <a:prstGeom prst="rightArrow">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en-US" altLang="ja-JP" sz="1400" dirty="0">
                  <a:solidFill>
                    <a:srgbClr val="FFFFFF"/>
                  </a:solidFill>
                </a:rPr>
                <a:t>2010</a:t>
              </a:r>
              <a:endParaRPr kumimoji="0" lang="ja-JP" altLang="en-US" sz="1400" dirty="0">
                <a:solidFill>
                  <a:srgbClr val="FFFFFF"/>
                </a:solidFill>
              </a:endParaRPr>
            </a:p>
          </p:txBody>
        </p:sp>
        <p:sp>
          <p:nvSpPr>
            <p:cNvPr id="13" name="右矢印 12"/>
            <p:cNvSpPr/>
            <p:nvPr/>
          </p:nvSpPr>
          <p:spPr bwMode="auto">
            <a:xfrm>
              <a:off x="8001000" y="6096000"/>
              <a:ext cx="838200" cy="381000"/>
            </a:xfrm>
            <a:prstGeom prst="rightArrow">
              <a:avLst/>
            </a:prstGeom>
            <a:solidFill>
              <a:srgbClr val="800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en-US" altLang="ja-JP" sz="1400" dirty="0">
                  <a:solidFill>
                    <a:srgbClr val="FFFFFF"/>
                  </a:solidFill>
                </a:rPr>
                <a:t>2012</a:t>
              </a:r>
              <a:endParaRPr kumimoji="0" lang="ja-JP" altLang="en-US" sz="1400" dirty="0">
                <a:solidFill>
                  <a:srgbClr val="FFFFFF"/>
                </a:solidFill>
              </a:endParaRPr>
            </a:p>
          </p:txBody>
        </p:sp>
        <p:sp>
          <p:nvSpPr>
            <p:cNvPr id="14" name="円柱 13"/>
            <p:cNvSpPr/>
            <p:nvPr/>
          </p:nvSpPr>
          <p:spPr bwMode="auto">
            <a:xfrm>
              <a:off x="8007424" y="4572744"/>
              <a:ext cx="838200" cy="1152128"/>
            </a:xfrm>
            <a:prstGeom prst="can">
              <a:avLst>
                <a:gd name="adj" fmla="val 9975"/>
              </a:avLst>
            </a:prstGeom>
            <a:solidFill>
              <a:srgbClr val="800000"/>
            </a:solidFill>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anchor="ctr"/>
            <a:lstStyle/>
            <a:p>
              <a:pPr algn="ctr">
                <a:spcBef>
                  <a:spcPct val="20000"/>
                </a:spcBef>
                <a:defRPr/>
              </a:pPr>
              <a:r>
                <a:rPr kumimoji="0" lang="en-US" altLang="ja-JP" sz="1400" dirty="0">
                  <a:solidFill>
                    <a:srgbClr val="FFFFFF"/>
                  </a:solidFill>
                </a:rPr>
                <a:t>1350EB</a:t>
              </a:r>
              <a:endParaRPr kumimoji="0" lang="ja-JP" altLang="en-US" sz="1400" dirty="0">
                <a:solidFill>
                  <a:srgbClr val="FFFFFF"/>
                </a:solidFill>
              </a:endParaRPr>
            </a:p>
          </p:txBody>
        </p:sp>
        <p:cxnSp>
          <p:nvCxnSpPr>
            <p:cNvPr id="15" name="直線コネクタ 57355"/>
            <p:cNvCxnSpPr>
              <a:cxnSpLocks noChangeShapeType="1"/>
            </p:cNvCxnSpPr>
            <p:nvPr/>
          </p:nvCxnSpPr>
          <p:spPr bwMode="auto">
            <a:xfrm flipV="1">
              <a:off x="5029200" y="5868888"/>
              <a:ext cx="1152128" cy="150912"/>
            </a:xfrm>
            <a:prstGeom prst="line">
              <a:avLst/>
            </a:prstGeom>
            <a:noFill/>
            <a:ln w="38100">
              <a:solidFill>
                <a:srgbClr val="33CC33"/>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線コネクタ 56"/>
            <p:cNvCxnSpPr>
              <a:cxnSpLocks noChangeShapeType="1"/>
            </p:cNvCxnSpPr>
            <p:nvPr/>
          </p:nvCxnSpPr>
          <p:spPr bwMode="auto">
            <a:xfrm flipV="1">
              <a:off x="6181328" y="5724872"/>
              <a:ext cx="936104" cy="144016"/>
            </a:xfrm>
            <a:prstGeom prst="line">
              <a:avLst/>
            </a:prstGeom>
            <a:noFill/>
            <a:ln w="38100">
              <a:solidFill>
                <a:srgbClr val="00009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線コネクタ 59"/>
            <p:cNvCxnSpPr>
              <a:cxnSpLocks noChangeShapeType="1"/>
            </p:cNvCxnSpPr>
            <p:nvPr/>
          </p:nvCxnSpPr>
          <p:spPr bwMode="auto">
            <a:xfrm flipV="1">
              <a:off x="7117432" y="4644752"/>
              <a:ext cx="864096" cy="1080120"/>
            </a:xfrm>
            <a:prstGeom prst="line">
              <a:avLst/>
            </a:prstGeom>
            <a:noFill/>
            <a:ln w="38100">
              <a:solidFill>
                <a:srgbClr val="FF0000"/>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4" name="図形グループ 3"/>
          <p:cNvGrpSpPr/>
          <p:nvPr/>
        </p:nvGrpSpPr>
        <p:grpSpPr>
          <a:xfrm>
            <a:off x="4932040" y="1340768"/>
            <a:ext cx="3240360" cy="5144616"/>
            <a:chOff x="4932040" y="1340768"/>
            <a:chExt cx="3240360" cy="5144616"/>
          </a:xfrm>
        </p:grpSpPr>
        <p:sp>
          <p:nvSpPr>
            <p:cNvPr id="26" name="右矢印 25"/>
            <p:cNvSpPr/>
            <p:nvPr/>
          </p:nvSpPr>
          <p:spPr bwMode="auto">
            <a:xfrm>
              <a:off x="7308304" y="6104384"/>
              <a:ext cx="838200" cy="381000"/>
            </a:xfrm>
            <a:prstGeom prst="rightArrow">
              <a:avLst/>
            </a:prstGeom>
            <a:solidFill>
              <a:srgbClr val="FF66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en-US" altLang="ja-JP" sz="1400" dirty="0" smtClean="0">
                  <a:solidFill>
                    <a:srgbClr val="FFFFFF"/>
                  </a:solidFill>
                </a:rPr>
                <a:t>2020</a:t>
              </a:r>
              <a:endParaRPr kumimoji="0" lang="ja-JP" altLang="en-US" sz="1400" dirty="0">
                <a:solidFill>
                  <a:srgbClr val="FFFFFF"/>
                </a:solidFill>
              </a:endParaRPr>
            </a:p>
          </p:txBody>
        </p:sp>
        <p:sp>
          <p:nvSpPr>
            <p:cNvPr id="30" name="右矢印 29"/>
            <p:cNvSpPr/>
            <p:nvPr/>
          </p:nvSpPr>
          <p:spPr bwMode="auto">
            <a:xfrm>
              <a:off x="5004048" y="6093296"/>
              <a:ext cx="2232248" cy="381000"/>
            </a:xfrm>
            <a:prstGeom prst="rightArrow">
              <a:avLst/>
            </a:prstGeom>
            <a:solidFill>
              <a:schemeClr val="bg1">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en-US" altLang="ja-JP" sz="1400" dirty="0" smtClean="0">
                  <a:solidFill>
                    <a:srgbClr val="FFFFFF"/>
                  </a:solidFill>
                </a:rPr>
                <a:t>2013〜</a:t>
              </a:r>
              <a:endParaRPr kumimoji="0" lang="ja-JP" altLang="en-US" sz="1400" dirty="0">
                <a:solidFill>
                  <a:srgbClr val="FFFFFF"/>
                </a:solidFill>
              </a:endParaRPr>
            </a:p>
          </p:txBody>
        </p:sp>
        <p:sp>
          <p:nvSpPr>
            <p:cNvPr id="33" name="円柱 32"/>
            <p:cNvSpPr/>
            <p:nvPr/>
          </p:nvSpPr>
          <p:spPr bwMode="auto">
            <a:xfrm>
              <a:off x="7308304" y="1340768"/>
              <a:ext cx="838200" cy="4680520"/>
            </a:xfrm>
            <a:prstGeom prst="can">
              <a:avLst>
                <a:gd name="adj" fmla="val 12500"/>
              </a:avLst>
            </a:prstGeom>
            <a:solidFill>
              <a:srgbClr val="FF6600"/>
            </a:solidFill>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anchor="ctr"/>
            <a:lstStyle/>
            <a:p>
              <a:pPr algn="ctr">
                <a:spcBef>
                  <a:spcPct val="20000"/>
                </a:spcBef>
                <a:defRPr/>
              </a:pPr>
              <a:r>
                <a:rPr kumimoji="0" lang="en-US" altLang="ja-JP" sz="1400" dirty="0" smtClean="0">
                  <a:solidFill>
                    <a:srgbClr val="FFFFFF"/>
                  </a:solidFill>
                </a:rPr>
                <a:t>35ZB</a:t>
              </a:r>
            </a:p>
            <a:p>
              <a:pPr algn="ctr">
                <a:spcBef>
                  <a:spcPct val="20000"/>
                </a:spcBef>
                <a:defRPr/>
              </a:pPr>
              <a:endParaRPr kumimoji="0" lang="en-US" altLang="ja-JP" sz="1400" dirty="0">
                <a:solidFill>
                  <a:srgbClr val="FFFFFF"/>
                </a:solidFill>
              </a:endParaRPr>
            </a:p>
            <a:p>
              <a:pPr algn="ctr">
                <a:spcBef>
                  <a:spcPct val="20000"/>
                </a:spcBef>
                <a:defRPr/>
              </a:pPr>
              <a:endParaRPr kumimoji="0" lang="en-US" altLang="ja-JP" sz="1400" dirty="0" smtClean="0">
                <a:solidFill>
                  <a:srgbClr val="FFFFFF"/>
                </a:solidFill>
              </a:endParaRPr>
            </a:p>
            <a:p>
              <a:pPr algn="ctr">
                <a:spcBef>
                  <a:spcPct val="20000"/>
                </a:spcBef>
                <a:defRPr/>
              </a:pPr>
              <a:endParaRPr kumimoji="0" lang="en-US" altLang="ja-JP" sz="1400" dirty="0">
                <a:solidFill>
                  <a:srgbClr val="FFFFFF"/>
                </a:solidFill>
              </a:endParaRPr>
            </a:p>
            <a:p>
              <a:pPr algn="ctr">
                <a:spcBef>
                  <a:spcPct val="20000"/>
                </a:spcBef>
                <a:defRPr/>
              </a:pPr>
              <a:endParaRPr kumimoji="0" lang="en-US" altLang="ja-JP" sz="1400" dirty="0" smtClean="0">
                <a:solidFill>
                  <a:srgbClr val="FFFFFF"/>
                </a:solidFill>
              </a:endParaRPr>
            </a:p>
            <a:p>
              <a:pPr algn="ctr">
                <a:spcBef>
                  <a:spcPct val="20000"/>
                </a:spcBef>
                <a:defRPr/>
              </a:pPr>
              <a:endParaRPr kumimoji="0" lang="en-US" altLang="ja-JP" sz="1400" dirty="0">
                <a:solidFill>
                  <a:srgbClr val="FFFFFF"/>
                </a:solidFill>
              </a:endParaRPr>
            </a:p>
            <a:p>
              <a:pPr algn="ctr">
                <a:spcBef>
                  <a:spcPct val="20000"/>
                </a:spcBef>
                <a:defRPr/>
              </a:pPr>
              <a:endParaRPr kumimoji="0" lang="en-US" altLang="ja-JP" sz="1400" dirty="0" smtClean="0">
                <a:solidFill>
                  <a:srgbClr val="FFFFFF"/>
                </a:solidFill>
              </a:endParaRPr>
            </a:p>
            <a:p>
              <a:pPr algn="ctr">
                <a:spcBef>
                  <a:spcPct val="20000"/>
                </a:spcBef>
                <a:defRPr/>
              </a:pPr>
              <a:endParaRPr kumimoji="0" lang="en-US" altLang="ja-JP" sz="1400" dirty="0">
                <a:solidFill>
                  <a:srgbClr val="FFFFFF"/>
                </a:solidFill>
              </a:endParaRPr>
            </a:p>
            <a:p>
              <a:pPr algn="ctr">
                <a:spcBef>
                  <a:spcPct val="20000"/>
                </a:spcBef>
                <a:defRPr/>
              </a:pPr>
              <a:endParaRPr kumimoji="0" lang="en-US" altLang="ja-JP" sz="1400" dirty="0" smtClean="0">
                <a:solidFill>
                  <a:srgbClr val="FFFFFF"/>
                </a:solidFill>
              </a:endParaRPr>
            </a:p>
            <a:p>
              <a:pPr algn="ctr">
                <a:spcBef>
                  <a:spcPct val="20000"/>
                </a:spcBef>
                <a:defRPr/>
              </a:pPr>
              <a:endParaRPr kumimoji="0" lang="en-US" altLang="ja-JP" sz="1400" dirty="0">
                <a:solidFill>
                  <a:srgbClr val="FFFFFF"/>
                </a:solidFill>
              </a:endParaRPr>
            </a:p>
            <a:p>
              <a:pPr algn="ctr">
                <a:spcBef>
                  <a:spcPct val="20000"/>
                </a:spcBef>
                <a:defRPr/>
              </a:pPr>
              <a:endParaRPr kumimoji="0" lang="ja-JP" altLang="en-US" sz="1400" dirty="0">
                <a:solidFill>
                  <a:srgbClr val="FFFFFF"/>
                </a:solidFill>
              </a:endParaRPr>
            </a:p>
          </p:txBody>
        </p:sp>
        <p:cxnSp>
          <p:nvCxnSpPr>
            <p:cNvPr id="34" name="曲線コネクタ 33"/>
            <p:cNvCxnSpPr/>
            <p:nvPr/>
          </p:nvCxnSpPr>
          <p:spPr bwMode="auto">
            <a:xfrm>
              <a:off x="7236296" y="3645024"/>
              <a:ext cx="936104" cy="288032"/>
            </a:xfrm>
            <a:prstGeom prst="curvedConnector3">
              <a:avLst/>
            </a:prstGeom>
            <a:solidFill>
              <a:schemeClr val="bg1"/>
            </a:solidFill>
            <a:ln w="38100" cap="flat" cmpd="sng" algn="ctr">
              <a:solidFill>
                <a:srgbClr val="FFFFFF"/>
              </a:solidFill>
              <a:prstDash val="solid"/>
              <a:round/>
              <a:headEnd type="none" w="med" len="med"/>
              <a:tailEnd type="none" w="med" len="med"/>
            </a:ln>
            <a:effectLst/>
          </p:spPr>
        </p:cxnSp>
        <p:cxnSp>
          <p:nvCxnSpPr>
            <p:cNvPr id="39" name="直線コネクタ 59"/>
            <p:cNvCxnSpPr>
              <a:cxnSpLocks noChangeShapeType="1"/>
            </p:cNvCxnSpPr>
            <p:nvPr/>
          </p:nvCxnSpPr>
          <p:spPr bwMode="auto">
            <a:xfrm flipV="1">
              <a:off x="4932040" y="1412776"/>
              <a:ext cx="2350368" cy="3168352"/>
            </a:xfrm>
            <a:prstGeom prst="line">
              <a:avLst/>
            </a:prstGeom>
            <a:noFill/>
            <a:ln w="38100">
              <a:solidFill>
                <a:srgbClr val="FF9900"/>
              </a:solidFill>
              <a:prstDash val="sysDash"/>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直線コネクタ 59"/>
            <p:cNvCxnSpPr>
              <a:cxnSpLocks noChangeShapeType="1"/>
            </p:cNvCxnSpPr>
            <p:nvPr/>
          </p:nvCxnSpPr>
          <p:spPr bwMode="auto">
            <a:xfrm>
              <a:off x="4932040" y="6021288"/>
              <a:ext cx="2304256" cy="0"/>
            </a:xfrm>
            <a:prstGeom prst="line">
              <a:avLst/>
            </a:prstGeom>
            <a:noFill/>
            <a:ln w="38100">
              <a:solidFill>
                <a:srgbClr val="FF9900"/>
              </a:solidFill>
              <a:prstDash val="sysDash"/>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6" name="星 32 55"/>
          <p:cNvSpPr/>
          <p:nvPr/>
        </p:nvSpPr>
        <p:spPr bwMode="auto">
          <a:xfrm>
            <a:off x="5148064" y="4144666"/>
            <a:ext cx="2808312" cy="1656184"/>
          </a:xfrm>
          <a:prstGeom prst="star32">
            <a:avLst/>
          </a:prstGeom>
          <a:solidFill>
            <a:srgbClr val="FFC000"/>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800" b="0" i="0" u="none" strike="noStrike" cap="none" normalizeH="0" baseline="0" dirty="0" smtClean="0">
                <a:ln>
                  <a:noFill/>
                </a:ln>
                <a:solidFill>
                  <a:srgbClr val="FF0000"/>
                </a:solidFill>
                <a:effectLst/>
              </a:rPr>
              <a:t>約</a:t>
            </a:r>
            <a:r>
              <a:rPr kumimoji="0" lang="en-US" altLang="ja-JP" sz="2800" b="0" i="0" u="none" strike="noStrike" cap="none" normalizeH="0" baseline="0" dirty="0" smtClean="0">
                <a:ln>
                  <a:noFill/>
                </a:ln>
                <a:solidFill>
                  <a:srgbClr val="FF0000"/>
                </a:solidFill>
                <a:effectLst/>
              </a:rPr>
              <a:t>20</a:t>
            </a:r>
            <a:r>
              <a:rPr kumimoji="0" lang="ja-JP" altLang="en-US" sz="2800" b="0" i="0" u="none" strike="noStrike" cap="none" normalizeH="0" baseline="0" dirty="0" smtClean="0">
                <a:ln>
                  <a:noFill/>
                </a:ln>
                <a:solidFill>
                  <a:srgbClr val="FF0000"/>
                </a:solidFill>
                <a:effectLst/>
              </a:rPr>
              <a:t>倍</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dirty="0" smtClean="0">
                <a:solidFill>
                  <a:srgbClr val="FF0000"/>
                </a:solidFill>
              </a:rPr>
              <a:t>情報爆発</a:t>
            </a: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600" dirty="0" err="1" smtClean="0">
                <a:solidFill>
                  <a:srgbClr val="FF0000"/>
                </a:solidFill>
              </a:rPr>
              <a:t>infoProsion</a:t>
            </a:r>
            <a:endParaRPr kumimoji="0" lang="ja-JP" altLang="en-US" sz="1600" dirty="0" smtClean="0">
              <a:solidFill>
                <a:srgbClr val="FF0000"/>
              </a:solidFill>
            </a:endParaRPr>
          </a:p>
        </p:txBody>
      </p:sp>
      <p:grpSp>
        <p:nvGrpSpPr>
          <p:cNvPr id="3" name="図形グループ 2"/>
          <p:cNvGrpSpPr/>
          <p:nvPr/>
        </p:nvGrpSpPr>
        <p:grpSpPr>
          <a:xfrm>
            <a:off x="251520" y="1643188"/>
            <a:ext cx="6902556" cy="3384376"/>
            <a:chOff x="1115616" y="1340768"/>
            <a:chExt cx="6902556" cy="3384376"/>
          </a:xfrm>
        </p:grpSpPr>
        <p:sp>
          <p:nvSpPr>
            <p:cNvPr id="2" name="フリーフォーム 1"/>
            <p:cNvSpPr/>
            <p:nvPr/>
          </p:nvSpPr>
          <p:spPr>
            <a:xfrm>
              <a:off x="3106671" y="2079419"/>
              <a:ext cx="4911501" cy="2221357"/>
            </a:xfrm>
            <a:custGeom>
              <a:avLst/>
              <a:gdLst>
                <a:gd name="connsiteX0" fmla="*/ 0 w 3346450"/>
                <a:gd name="connsiteY0" fmla="*/ 0 h 3429000"/>
                <a:gd name="connsiteX1" fmla="*/ 3346450 w 3346450"/>
                <a:gd name="connsiteY1" fmla="*/ 2330450 h 3429000"/>
                <a:gd name="connsiteX2" fmla="*/ 31750 w 3346450"/>
                <a:gd name="connsiteY2" fmla="*/ 3429000 h 3429000"/>
                <a:gd name="connsiteX3" fmla="*/ 0 w 3346450"/>
                <a:gd name="connsiteY3" fmla="*/ 0 h 3429000"/>
                <a:gd name="connsiteX0" fmla="*/ 1270000 w 3314700"/>
                <a:gd name="connsiteY0" fmla="*/ 0 h 2882900"/>
                <a:gd name="connsiteX1" fmla="*/ 3314700 w 3314700"/>
                <a:gd name="connsiteY1" fmla="*/ 1784350 h 2882900"/>
                <a:gd name="connsiteX2" fmla="*/ 0 w 3314700"/>
                <a:gd name="connsiteY2" fmla="*/ 2882900 h 2882900"/>
                <a:gd name="connsiteX3" fmla="*/ 1270000 w 3314700"/>
                <a:gd name="connsiteY3" fmla="*/ 0 h 2882900"/>
                <a:gd name="connsiteX0" fmla="*/ 609600 w 2654300"/>
                <a:gd name="connsiteY0" fmla="*/ 0 h 2736850"/>
                <a:gd name="connsiteX1" fmla="*/ 2654300 w 2654300"/>
                <a:gd name="connsiteY1" fmla="*/ 1784350 h 2736850"/>
                <a:gd name="connsiteX2" fmla="*/ 0 w 2654300"/>
                <a:gd name="connsiteY2" fmla="*/ 2736850 h 2736850"/>
                <a:gd name="connsiteX3" fmla="*/ 609600 w 2654300"/>
                <a:gd name="connsiteY3" fmla="*/ 0 h 2736850"/>
                <a:gd name="connsiteX0" fmla="*/ 609600 w 3232150"/>
                <a:gd name="connsiteY0" fmla="*/ 0 h 2736850"/>
                <a:gd name="connsiteX1" fmla="*/ 3232150 w 3232150"/>
                <a:gd name="connsiteY1" fmla="*/ 1409700 h 2736850"/>
                <a:gd name="connsiteX2" fmla="*/ 0 w 3232150"/>
                <a:gd name="connsiteY2" fmla="*/ 2736850 h 2736850"/>
                <a:gd name="connsiteX3" fmla="*/ 609600 w 3232150"/>
                <a:gd name="connsiteY3" fmla="*/ 0 h 2736850"/>
                <a:gd name="connsiteX0" fmla="*/ 609600 w 2889250"/>
                <a:gd name="connsiteY0" fmla="*/ 0 h 2736850"/>
                <a:gd name="connsiteX1" fmla="*/ 2889250 w 2889250"/>
                <a:gd name="connsiteY1" fmla="*/ 1803400 h 2736850"/>
                <a:gd name="connsiteX2" fmla="*/ 0 w 2889250"/>
                <a:gd name="connsiteY2" fmla="*/ 2736850 h 2736850"/>
                <a:gd name="connsiteX3" fmla="*/ 609600 w 2889250"/>
                <a:gd name="connsiteY3" fmla="*/ 0 h 2736850"/>
              </a:gdLst>
              <a:ahLst/>
              <a:cxnLst>
                <a:cxn ang="0">
                  <a:pos x="connsiteX0" y="connsiteY0"/>
                </a:cxn>
                <a:cxn ang="0">
                  <a:pos x="connsiteX1" y="connsiteY1"/>
                </a:cxn>
                <a:cxn ang="0">
                  <a:pos x="connsiteX2" y="connsiteY2"/>
                </a:cxn>
                <a:cxn ang="0">
                  <a:pos x="connsiteX3" y="connsiteY3"/>
                </a:cxn>
              </a:cxnLst>
              <a:rect l="l" t="t" r="r" b="b"/>
              <a:pathLst>
                <a:path w="2889250" h="2736850">
                  <a:moveTo>
                    <a:pt x="609600" y="0"/>
                  </a:moveTo>
                  <a:lnTo>
                    <a:pt x="2889250" y="1803400"/>
                  </a:lnTo>
                  <a:lnTo>
                    <a:pt x="0" y="2736850"/>
                  </a:lnTo>
                  <a:lnTo>
                    <a:pt x="609600" y="0"/>
                  </a:lnTo>
                  <a:close/>
                </a:path>
              </a:pathLst>
            </a:custGeom>
            <a:gradFill flip="none" rotWithShape="1">
              <a:gsLst>
                <a:gs pos="0">
                  <a:srgbClr val="66CCFF"/>
                </a:gs>
                <a:gs pos="100000">
                  <a:srgbClr val="3366FF"/>
                </a:gs>
              </a:gsLst>
              <a:lin ang="0" scaled="1"/>
              <a:tileRect/>
            </a:gradFill>
            <a:ln>
              <a:noFill/>
            </a:ln>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mn-lt"/>
                <a:ea typeface="+mn-ea"/>
              </a:endParaRPr>
            </a:p>
          </p:txBody>
        </p:sp>
        <p:sp>
          <p:nvSpPr>
            <p:cNvPr id="68" name="円/楕円 67"/>
            <p:cNvSpPr/>
            <p:nvPr/>
          </p:nvSpPr>
          <p:spPr bwMode="auto">
            <a:xfrm>
              <a:off x="1115616" y="1340768"/>
              <a:ext cx="3528392" cy="3384376"/>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bg1"/>
                </a:solidFill>
                <a:effectLst/>
              </a:endParaRPr>
            </a:p>
          </p:txBody>
        </p:sp>
        <p:sp>
          <p:nvSpPr>
            <p:cNvPr id="60" name="円/楕円 59"/>
            <p:cNvSpPr/>
            <p:nvPr/>
          </p:nvSpPr>
          <p:spPr bwMode="auto">
            <a:xfrm>
              <a:off x="1907704" y="2852936"/>
              <a:ext cx="936104" cy="936104"/>
            </a:xfrm>
            <a:prstGeom prst="ellipse">
              <a:avLst/>
            </a:prstGeom>
            <a:solidFill>
              <a:schemeClr val="accent5">
                <a:lumMod val="5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baseline="0" dirty="0" smtClean="0">
                  <a:ln>
                    <a:noFill/>
                  </a:ln>
                  <a:solidFill>
                    <a:schemeClr val="bg1"/>
                  </a:solidFill>
                  <a:effectLst/>
                </a:rPr>
                <a:t>Social</a:t>
              </a:r>
              <a:endParaRPr kumimoji="0" lang="ja-JP" altLang="en-US" sz="1200" b="0" i="0" u="none" strike="noStrike" cap="none" normalizeH="0" baseline="0" dirty="0" smtClean="0">
                <a:ln>
                  <a:noFill/>
                </a:ln>
                <a:solidFill>
                  <a:schemeClr val="bg1"/>
                </a:solidFill>
                <a:effectLst/>
              </a:endParaRPr>
            </a:p>
          </p:txBody>
        </p:sp>
        <p:sp>
          <p:nvSpPr>
            <p:cNvPr id="65" name="円/楕円 64"/>
            <p:cNvSpPr/>
            <p:nvPr/>
          </p:nvSpPr>
          <p:spPr bwMode="auto">
            <a:xfrm>
              <a:off x="2915816" y="2852936"/>
              <a:ext cx="936104" cy="936104"/>
            </a:xfrm>
            <a:prstGeom prst="ellipse">
              <a:avLst/>
            </a:prstGeom>
            <a:solidFill>
              <a:schemeClr val="accent6">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baseline="0" dirty="0" err="1" smtClean="0">
                  <a:ln>
                    <a:noFill/>
                  </a:ln>
                  <a:solidFill>
                    <a:schemeClr val="bg1"/>
                  </a:solidFill>
                  <a:effectLst/>
                </a:rPr>
                <a:t>IoT</a:t>
              </a:r>
              <a:endParaRPr kumimoji="0" lang="en-US" altLang="ja-JP" sz="1600" b="0" i="0" u="none" strike="noStrike" cap="none" normalizeH="0" baseline="0" dirty="0" smtClean="0">
                <a:ln>
                  <a:noFill/>
                </a:ln>
                <a:solidFill>
                  <a:schemeClr val="bg1"/>
                </a:solidFill>
                <a:effectLst/>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dirty="0" smtClean="0">
                  <a:solidFill>
                    <a:schemeClr val="bg1"/>
                  </a:solidFill>
                </a:rPr>
                <a:t>Internet of Things</a:t>
              </a:r>
              <a:endParaRPr kumimoji="0" lang="ja-JP" altLang="en-US" sz="800" b="0" i="0" u="none" strike="noStrike" cap="none" normalizeH="0" baseline="0" dirty="0" smtClean="0">
                <a:ln>
                  <a:noFill/>
                </a:ln>
                <a:solidFill>
                  <a:schemeClr val="bg1"/>
                </a:solidFill>
                <a:effectLst/>
              </a:endParaRPr>
            </a:p>
          </p:txBody>
        </p:sp>
        <p:sp>
          <p:nvSpPr>
            <p:cNvPr id="66" name="円/楕円 65"/>
            <p:cNvSpPr/>
            <p:nvPr/>
          </p:nvSpPr>
          <p:spPr bwMode="auto">
            <a:xfrm>
              <a:off x="2409664" y="1988840"/>
              <a:ext cx="936104" cy="936104"/>
            </a:xfrm>
            <a:prstGeom prst="ellipse">
              <a:avLst/>
            </a:prstGeom>
            <a:solidFill>
              <a:srgbClr val="92D050"/>
            </a:solidFill>
            <a:ln>
              <a:headEnd type="none" w="med" len="med"/>
              <a:tailEnd type="none" w="med" len="med"/>
            </a:ln>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600" b="0" i="0" u="none" strike="noStrike" cap="none" normalizeH="0" baseline="0" dirty="0" smtClean="0">
                  <a:ln>
                    <a:noFill/>
                  </a:ln>
                  <a:solidFill>
                    <a:schemeClr val="bg1"/>
                  </a:solidFill>
                  <a:effectLst/>
                </a:rPr>
                <a:t>SMD</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dirty="0" smtClean="0">
                  <a:solidFill>
                    <a:schemeClr val="bg1"/>
                  </a:solidFill>
                </a:rPr>
                <a:t>Smart Mobile Device</a:t>
              </a:r>
              <a:endParaRPr kumimoji="0" lang="ja-JP" altLang="en-US" sz="800" b="0" i="0" u="none" strike="noStrike" cap="none" normalizeH="0" baseline="0" dirty="0" smtClean="0">
                <a:ln>
                  <a:noFill/>
                </a:ln>
                <a:solidFill>
                  <a:schemeClr val="bg1"/>
                </a:solidFill>
                <a:effectLst/>
              </a:endParaRPr>
            </a:p>
          </p:txBody>
        </p:sp>
        <p:sp>
          <p:nvSpPr>
            <p:cNvPr id="63" name="テキスト ボックス 62"/>
            <p:cNvSpPr txBox="1"/>
            <p:nvPr/>
          </p:nvSpPr>
          <p:spPr>
            <a:xfrm>
              <a:off x="2067660" y="1628800"/>
              <a:ext cx="1620957" cy="338554"/>
            </a:xfrm>
            <a:prstGeom prst="rect">
              <a:avLst/>
            </a:prstGeom>
            <a:noFill/>
          </p:spPr>
          <p:txBody>
            <a:bodyPr wrap="none" rtlCol="0">
              <a:spAutoFit/>
            </a:bodyPr>
            <a:lstStyle/>
            <a:p>
              <a:pPr algn="ctr"/>
              <a:r>
                <a:rPr kumimoji="1" lang="ja-JP" altLang="en-US" sz="1600" dirty="0" smtClean="0">
                  <a:solidFill>
                    <a:srgbClr val="FF0000"/>
                  </a:solidFill>
                  <a:latin typeface="+mn-lt"/>
                  <a:ea typeface="+mn-ea"/>
                </a:rPr>
                <a:t>情報爆発３要因</a:t>
              </a:r>
              <a:endParaRPr kumimoji="1" lang="ja-JP" altLang="en-US" sz="1600" dirty="0">
                <a:solidFill>
                  <a:srgbClr val="FF0000"/>
                </a:solidFill>
                <a:latin typeface="+mn-lt"/>
                <a:ea typeface="+mn-ea"/>
              </a:endParaRPr>
            </a:p>
          </p:txBody>
        </p:sp>
        <p:sp>
          <p:nvSpPr>
            <p:cNvPr id="70" name="上矢印 69"/>
            <p:cNvSpPr/>
            <p:nvPr/>
          </p:nvSpPr>
          <p:spPr bwMode="auto">
            <a:xfrm rot="18238916">
              <a:off x="1715112" y="1961818"/>
              <a:ext cx="466353" cy="999285"/>
            </a:xfrm>
            <a:prstGeom prst="upArrow">
              <a:avLst/>
            </a:prstGeom>
            <a:solidFill>
              <a:srgbClr val="FFFF00"/>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chemeClr val="bg1"/>
                </a:solidFill>
                <a:effectLst/>
              </a:endParaRPr>
            </a:p>
          </p:txBody>
        </p:sp>
        <p:sp>
          <p:nvSpPr>
            <p:cNvPr id="75" name="上矢印 74"/>
            <p:cNvSpPr/>
            <p:nvPr/>
          </p:nvSpPr>
          <p:spPr bwMode="auto">
            <a:xfrm rot="3361084" flipH="1">
              <a:off x="3587319" y="1961817"/>
              <a:ext cx="466353" cy="999285"/>
            </a:xfrm>
            <a:prstGeom prst="upArrow">
              <a:avLst/>
            </a:prstGeom>
            <a:solidFill>
              <a:srgbClr val="FFFF00"/>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chemeClr val="bg1"/>
                </a:solidFill>
                <a:effectLst/>
              </a:endParaRPr>
            </a:p>
          </p:txBody>
        </p:sp>
        <p:sp>
          <p:nvSpPr>
            <p:cNvPr id="76" name="上矢印 75"/>
            <p:cNvSpPr/>
            <p:nvPr/>
          </p:nvSpPr>
          <p:spPr bwMode="auto">
            <a:xfrm rot="10800000">
              <a:off x="2644961" y="3645024"/>
              <a:ext cx="466353" cy="999285"/>
            </a:xfrm>
            <a:prstGeom prst="upArrow">
              <a:avLst/>
            </a:prstGeom>
            <a:solidFill>
              <a:srgbClr val="FFFF00"/>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chemeClr val="bg1"/>
                </a:solidFill>
                <a:effectLst/>
              </a:endParaRPr>
            </a:p>
          </p:txBody>
        </p:sp>
      </p:grpSp>
      <p:sp>
        <p:nvSpPr>
          <p:cNvPr id="5" name="角丸四角形 4"/>
          <p:cNvSpPr/>
          <p:nvPr/>
        </p:nvSpPr>
        <p:spPr bwMode="auto">
          <a:xfrm>
            <a:off x="3501040" y="1007723"/>
            <a:ext cx="3051180" cy="1374116"/>
          </a:xfrm>
          <a:prstGeom prst="roundRect">
            <a:avLst/>
          </a:prstGeom>
          <a:solidFill>
            <a:schemeClr val="accent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これまでとは桁</a:t>
            </a:r>
            <a:r>
              <a:rPr kumimoji="0" lang="ja-JP" altLang="en-US" sz="1400" dirty="0">
                <a:solidFill>
                  <a:schemeClr val="bg1"/>
                </a:solidFill>
                <a:latin typeface="+mn-lt"/>
                <a:ea typeface="+mn-ea"/>
              </a:rPr>
              <a:t>が</a:t>
            </a:r>
            <a:r>
              <a:rPr kumimoji="0" lang="ja-JP" altLang="en-US" sz="1400" b="0" i="0" u="none" strike="noStrike" cap="none" normalizeH="0" dirty="0" smtClean="0">
                <a:ln>
                  <a:noFill/>
                </a:ln>
                <a:solidFill>
                  <a:schemeClr val="bg1"/>
                </a:solidFill>
                <a:effectLst/>
                <a:latin typeface="+mn-lt"/>
                <a:ea typeface="+mn-ea"/>
              </a:rPr>
              <a:t>違う量のデータ</a:t>
            </a:r>
            <a:endParaRPr kumimoji="0" lang="en-US" altLang="ja-JP" sz="1400" b="0" i="0" u="none" strike="noStrike" cap="none" normalizeH="0" dirty="0" smtClean="0">
              <a:ln>
                <a:noFill/>
              </a:ln>
              <a:solidFill>
                <a:schemeClr val="bg1"/>
              </a:solidFill>
              <a:effectLst/>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2800" dirty="0" smtClean="0">
                <a:solidFill>
                  <a:schemeClr val="bg1"/>
                </a:solidFill>
                <a:latin typeface="+mn-lt"/>
                <a:ea typeface="+mn-ea"/>
              </a:rPr>
              <a:t>＝ビッグデータ</a:t>
            </a:r>
            <a:endParaRPr kumimoji="0" lang="en-US" altLang="ja-JP" sz="2800" dirty="0" smtClean="0">
              <a:solidFill>
                <a:schemeClr val="bg1"/>
              </a:solidFill>
              <a:latin typeface="+mn-lt"/>
              <a:ea typeface="+mn-ea"/>
            </a:endParaRPr>
          </a:p>
          <a:p>
            <a:pPr>
              <a:spcBef>
                <a:spcPct val="20000"/>
              </a:spcBef>
            </a:pPr>
            <a:r>
              <a:rPr lang="en-US" altLang="ja-JP" sz="800" dirty="0" smtClean="0">
                <a:solidFill>
                  <a:schemeClr val="bg1"/>
                </a:solidFill>
              </a:rPr>
              <a:t>IDC</a:t>
            </a:r>
            <a:r>
              <a:rPr lang="ja-JP" altLang="en-US" sz="800" dirty="0" smtClean="0">
                <a:solidFill>
                  <a:schemeClr val="bg1"/>
                </a:solidFill>
              </a:rPr>
              <a:t>の定義＝「扱う</a:t>
            </a:r>
            <a:r>
              <a:rPr lang="ja-JP" altLang="en-US" sz="800" dirty="0">
                <a:solidFill>
                  <a:schemeClr val="bg1"/>
                </a:solidFill>
              </a:rPr>
              <a:t>データサイズが</a:t>
            </a:r>
            <a:r>
              <a:rPr lang="en-US" altLang="ja-JP" sz="800" dirty="0">
                <a:solidFill>
                  <a:schemeClr val="bg1"/>
                </a:solidFill>
              </a:rPr>
              <a:t>100TB</a:t>
            </a:r>
            <a:r>
              <a:rPr lang="ja-JP" altLang="en-US" sz="800" dirty="0">
                <a:solidFill>
                  <a:schemeClr val="bg1"/>
                </a:solidFill>
              </a:rPr>
              <a:t>（テラバイト）以上、またはストリーミングデータを利用していること、または年率</a:t>
            </a:r>
            <a:r>
              <a:rPr lang="en-US" altLang="ja-JP" sz="800" dirty="0">
                <a:solidFill>
                  <a:schemeClr val="bg1"/>
                </a:solidFill>
              </a:rPr>
              <a:t>60</a:t>
            </a:r>
            <a:r>
              <a:rPr lang="ja-JP" altLang="en-US" sz="800" dirty="0">
                <a:solidFill>
                  <a:schemeClr val="bg1"/>
                </a:solidFill>
              </a:rPr>
              <a:t>％以上の成長率で生成される</a:t>
            </a:r>
            <a:r>
              <a:rPr lang="ja-JP" altLang="en-US" sz="800" dirty="0" smtClean="0">
                <a:solidFill>
                  <a:schemeClr val="bg1"/>
                </a:solidFill>
              </a:rPr>
              <a:t>データ」</a:t>
            </a:r>
            <a:r>
              <a:rPr lang="en-US" altLang="ja-JP" sz="800" dirty="0" smtClean="0">
                <a:solidFill>
                  <a:schemeClr val="bg1"/>
                </a:solidFill>
              </a:rPr>
              <a:t>http</a:t>
            </a:r>
            <a:r>
              <a:rPr lang="en-US" altLang="ja-JP" sz="800" dirty="0">
                <a:solidFill>
                  <a:schemeClr val="bg1"/>
                </a:solidFill>
              </a:rPr>
              <a:t>://www.idcjapan.co.jp/Press/Current/20140123Apr.html</a:t>
            </a:r>
            <a:endParaRPr kumimoji="0" lang="ja-JP" altLang="en-US" sz="800" b="0" i="0" u="none" strike="noStrike" cap="none" normalizeH="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267669515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right)">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altLang="ja-JP" dirty="0"/>
              <a:t>RDBMS</a:t>
            </a:r>
            <a:r>
              <a:rPr lang="ja-JP" altLang="en-US" dirty="0"/>
              <a:t>の性能</a:t>
            </a:r>
            <a:r>
              <a:rPr lang="ja-JP" altLang="en-US" dirty="0" smtClean="0"/>
              <a:t>向上と</a:t>
            </a:r>
            <a:r>
              <a:rPr lang="en-US" altLang="ja-JP" dirty="0" smtClean="0"/>
              <a:t/>
            </a:r>
            <a:br>
              <a:rPr lang="en-US" altLang="ja-JP" dirty="0" smtClean="0"/>
            </a:br>
            <a:r>
              <a:rPr kumimoji="1" lang="en-US" altLang="ja-JP" dirty="0" smtClean="0"/>
              <a:t>ACID</a:t>
            </a:r>
            <a:r>
              <a:rPr kumimoji="1" lang="ja-JP" altLang="en-US" dirty="0" smtClean="0"/>
              <a:t>特性</a:t>
            </a:r>
            <a:endParaRPr kumimoji="1" lang="ja-JP" altLang="en-US" dirty="0"/>
          </a:p>
        </p:txBody>
      </p:sp>
    </p:spTree>
    <p:extLst>
      <p:ext uri="{BB962C8B-B14F-4D97-AF65-F5344CB8AC3E}">
        <p14:creationId xmlns:p14="http://schemas.microsoft.com/office/powerpoint/2010/main" val="71819492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0905_Juku">
  <a:themeElements>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ユーザー定義 2">
      <a:majorFont>
        <a:latin typeface="HelveticaNeueLT Std"/>
        <a:ea typeface="HG丸ｺﾞｼｯｸM-PRO"/>
        <a:cs typeface=""/>
      </a:majorFont>
      <a:minorFont>
        <a:latin typeface="HelveticaNeueLT Std"/>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85000"/>
          </a:schemeClr>
        </a:solidFill>
        <a:ln w="38100"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sz="1400" b="0" i="0" u="none" strike="noStrike" cap="none" normalizeH="0" smtClean="0">
            <a:ln>
              <a:noFill/>
            </a:ln>
            <a:effectLst/>
            <a:latin typeface="+mn-lt"/>
            <a:ea typeface="+mn-ea"/>
          </a:defRPr>
        </a:defPPr>
      </a:lstStyle>
    </a:spDef>
    <a:lnDef>
      <a:spPr bwMode="auto">
        <a:xfrm>
          <a:off x="0" y="0"/>
          <a:ext cx="1" cy="1"/>
        </a:xfrm>
        <a:custGeom>
          <a:avLst/>
          <a:gdLst/>
          <a:ahLst/>
          <a:cxnLst/>
          <a:rect l="0" t="0" r="0" b="0"/>
          <a:pathLst/>
        </a:custGeom>
        <a:solidFill>
          <a:schemeClr val="bg1"/>
        </a:solidFill>
        <a:ln w="38100" cap="flat" cmpd="sng" algn="ctr">
          <a:solidFill>
            <a:srgbClr val="4168A7"/>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400" b="0" i="0" u="none" strike="noStrike" cap="none" normalizeH="0" baseline="0" smtClean="0">
            <a:ln>
              <a:noFill/>
            </a:ln>
            <a:solidFill>
              <a:srgbClr val="484848"/>
            </a:solidFill>
            <a:effectLst/>
            <a:latin typeface="Arial" charset="0"/>
            <a:ea typeface="HG丸ｺﾞｼｯｸM-PRO"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06_Juku">
  <a:themeElements>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ユーザー定義 2">
      <a:majorFont>
        <a:latin typeface="HelveticaNeueLT Std"/>
        <a:ea typeface="HG丸ｺﾞｼｯｸM-PRO"/>
        <a:cs typeface=""/>
      </a:majorFont>
      <a:minorFont>
        <a:latin typeface="HelveticaNeueLT Std"/>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85000"/>
          </a:schemeClr>
        </a:solidFill>
        <a:ln w="38100"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sz="1400" b="0" i="0" u="none" strike="noStrike" cap="none" normalizeH="0" smtClean="0">
            <a:ln>
              <a:noFill/>
            </a:ln>
            <a:effectLst/>
            <a:latin typeface="+mn-lt"/>
            <a:ea typeface="+mn-ea"/>
          </a:defRPr>
        </a:defPPr>
      </a:lstStyle>
    </a:spDef>
    <a:lnDef>
      <a:spPr bwMode="auto">
        <a:xfrm>
          <a:off x="0" y="0"/>
          <a:ext cx="1" cy="1"/>
        </a:xfrm>
        <a:custGeom>
          <a:avLst/>
          <a:gdLst/>
          <a:ahLst/>
          <a:cxnLst/>
          <a:rect l="0" t="0" r="0" b="0"/>
          <a:pathLst/>
        </a:custGeom>
        <a:solidFill>
          <a:schemeClr val="bg1"/>
        </a:solidFill>
        <a:ln w="38100" cap="flat" cmpd="sng" algn="ctr">
          <a:solidFill>
            <a:srgbClr val="4168A7"/>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1400" b="0" i="0" u="none" strike="noStrike" cap="none" normalizeH="0" baseline="0" smtClean="0">
            <a:ln>
              <a:noFill/>
            </a:ln>
            <a:solidFill>
              <a:srgbClr val="484848"/>
            </a:solidFill>
            <a:effectLst/>
            <a:latin typeface="Arial" charset="0"/>
            <a:ea typeface="HG丸ｺﾞｼｯｸM-PRO"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8445</TotalTime>
  <Words>2985</Words>
  <Application>Microsoft Macintosh PowerPoint</Application>
  <PresentationFormat>画面に合わせる (4:3)</PresentationFormat>
  <Paragraphs>669</Paragraphs>
  <Slides>45</Slides>
  <Notes>5</Notes>
  <HiddenSlides>0</HiddenSlides>
  <MMClips>0</MMClips>
  <ScaleCrop>false</ScaleCrop>
  <HeadingPairs>
    <vt:vector size="4" baseType="variant">
      <vt:variant>
        <vt:lpstr>テーマ</vt:lpstr>
      </vt:variant>
      <vt:variant>
        <vt:i4>2</vt:i4>
      </vt:variant>
      <vt:variant>
        <vt:lpstr>スライド タイトル</vt:lpstr>
      </vt:variant>
      <vt:variant>
        <vt:i4>45</vt:i4>
      </vt:variant>
    </vt:vector>
  </HeadingPairs>
  <TitlesOfParts>
    <vt:vector size="47" baseType="lpstr">
      <vt:lpstr>0905_Juku</vt:lpstr>
      <vt:lpstr>906_Juku</vt:lpstr>
      <vt:lpstr>データベースとストレージ</vt:lpstr>
      <vt:lpstr>データベースとは？</vt:lpstr>
      <vt:lpstr>紙からデジタルへ</vt:lpstr>
      <vt:lpstr>デジタルデータベースのデータ構造</vt:lpstr>
      <vt:lpstr>リレーショナルデータベース (RDBMS)</vt:lpstr>
      <vt:lpstr>DBMSをとりまく環境の変化</vt:lpstr>
      <vt:lpstr>RDBMSのメリットとデメリット</vt:lpstr>
      <vt:lpstr>急激なデータの増大</vt:lpstr>
      <vt:lpstr>RDBMSの性能向上と ACID特性</vt:lpstr>
      <vt:lpstr>コンピュータシステムの処理能力を上げる方法</vt:lpstr>
      <vt:lpstr>RDBMSが追求してきたACID特性</vt:lpstr>
      <vt:lpstr>ACIDを実現するための機能の例 (1)</vt:lpstr>
      <vt:lpstr>ACIDを実現するための機能の例 (2)</vt:lpstr>
      <vt:lpstr>RDBMSの高速化への取り組み</vt:lpstr>
      <vt:lpstr>RDBMSにおける分散処理</vt:lpstr>
      <vt:lpstr>列指向(カラム指向/カラム型) DBMS</vt:lpstr>
      <vt:lpstr>列指向DBMSの得意分野　～　集計</vt:lpstr>
      <vt:lpstr>列指向DBMSの得意分野　～　分析</vt:lpstr>
      <vt:lpstr>列指向DBMSの不得意分野　～　挿入</vt:lpstr>
      <vt:lpstr>異次元の処理速度への要求</vt:lpstr>
      <vt:lpstr>異次元の処理要求 = Webサービス</vt:lpstr>
      <vt:lpstr>RDBMSとKey Value Store (KVS)</vt:lpstr>
      <vt:lpstr>Google BigTable</vt:lpstr>
      <vt:lpstr>データの多様化と ドキュメント志向データベース</vt:lpstr>
      <vt:lpstr>現実のビジネスや業務で発生するデータは不定型</vt:lpstr>
      <vt:lpstr>RDBMS ～情報の一部分を抜き出して高速処理～</vt:lpstr>
      <vt:lpstr>RDBMSで扱いづらいデータ</vt:lpstr>
      <vt:lpstr>「それ以外」のデータが急増</vt:lpstr>
      <vt:lpstr>柔軟性の高いドキュメント指向DB</vt:lpstr>
      <vt:lpstr>SQLを使わないデータベース = NoSQL</vt:lpstr>
      <vt:lpstr>CAP定理とBASE</vt:lpstr>
      <vt:lpstr>ブリュワーのCAP定理　*CAP定理は特定の条件下でのみ成立するという議論も有り</vt:lpstr>
      <vt:lpstr>何を重視するか？</vt:lpstr>
      <vt:lpstr>ACIDからBASEへ</vt:lpstr>
      <vt:lpstr>実際のシステムは適材適所で</vt:lpstr>
      <vt:lpstr>NewSQL</vt:lpstr>
      <vt:lpstr>RDBMS + NoSQL = NewSQL</vt:lpstr>
      <vt:lpstr>RDBMSとNoSQLの「良いとこ取り」</vt:lpstr>
      <vt:lpstr>大規模分散処理 MapReduceとHadoop</vt:lpstr>
      <vt:lpstr>GoogleのBigTableとMapReduce</vt:lpstr>
      <vt:lpstr>大規模分散処理システム　Hadoop</vt:lpstr>
      <vt:lpstr>Hadoopの活用</vt:lpstr>
      <vt:lpstr>Hadoopの業務データ・バッチ処理への適用</vt:lpstr>
      <vt:lpstr>MapReduceの今後</vt:lpstr>
      <vt:lpstr>特許問題</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Shoji Okoshi</dc:creator>
  <cp:lastModifiedBy>Saito Masanori</cp:lastModifiedBy>
  <cp:revision>1550</cp:revision>
  <dcterms:created xsi:type="dcterms:W3CDTF">2008-07-07T05:29:44Z</dcterms:created>
  <dcterms:modified xsi:type="dcterms:W3CDTF">2014-03-12T08:59:33Z</dcterms:modified>
</cp:coreProperties>
</file>