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1629" r:id="rId2"/>
    <p:sldId id="2138" r:id="rId3"/>
    <p:sldId id="2120" r:id="rId4"/>
    <p:sldId id="2125" r:id="rId5"/>
    <p:sldId id="2119" r:id="rId6"/>
    <p:sldId id="2131" r:id="rId7"/>
    <p:sldId id="2124" r:id="rId8"/>
    <p:sldId id="2121" r:id="rId9"/>
    <p:sldId id="2122" r:id="rId10"/>
    <p:sldId id="2156" r:id="rId11"/>
    <p:sldId id="2132" r:id="rId12"/>
    <p:sldId id="2134" r:id="rId13"/>
    <p:sldId id="2136" r:id="rId14"/>
    <p:sldId id="1678" r:id="rId15"/>
    <p:sldId id="2144" r:id="rId16"/>
    <p:sldId id="2145" r:id="rId17"/>
    <p:sldId id="2146" r:id="rId18"/>
    <p:sldId id="2153" r:id="rId19"/>
    <p:sldId id="2154" r:id="rId20"/>
    <p:sldId id="2147" r:id="rId21"/>
    <p:sldId id="2148" r:id="rId22"/>
    <p:sldId id="2157" r:id="rId23"/>
    <p:sldId id="1738" r:id="rId24"/>
    <p:sldId id="2149" r:id="rId25"/>
    <p:sldId id="2155" r:id="rId26"/>
    <p:sldId id="2111" r:id="rId27"/>
    <p:sldId id="2093" r:id="rId28"/>
    <p:sldId id="1743" r:id="rId29"/>
    <p:sldId id="2151" r:id="rId30"/>
    <p:sldId id="2152" r:id="rId31"/>
    <p:sldId id="2140" r:id="rId32"/>
    <p:sldId id="2141" r:id="rId33"/>
    <p:sldId id="2142" r:id="rId34"/>
    <p:sldId id="2150" r:id="rId35"/>
    <p:sldId id="2137" r:id="rId36"/>
    <p:sldId id="2126" r:id="rId37"/>
    <p:sldId id="2075" r:id="rId38"/>
    <p:sldId id="2079" r:id="rId39"/>
    <p:sldId id="1744" r:id="rId40"/>
  </p:sldIdLst>
  <p:sldSz cx="9144000" cy="6858000" type="screen4x3"/>
  <p:notesSz cx="6888163" cy="10020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6pPr>
    <a:lvl7pPr marL="2743200" algn="l" defTabSz="914400" rtl="0" eaLnBrk="1" latinLnBrk="0" hangingPunct="1"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7pPr>
    <a:lvl8pPr marL="3200400" algn="l" defTabSz="914400" rtl="0" eaLnBrk="1" latinLnBrk="0" hangingPunct="1"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8pPr>
    <a:lvl9pPr marL="3657600" algn="l" defTabSz="914400" rtl="0" eaLnBrk="1" latinLnBrk="0" hangingPunct="1"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BFF"/>
    <a:srgbClr val="EAFFFF"/>
    <a:srgbClr val="BEFFFF"/>
    <a:srgbClr val="33FF33"/>
    <a:srgbClr val="FFFFCC"/>
    <a:srgbClr val="6666FF"/>
    <a:srgbClr val="339900"/>
    <a:srgbClr val="33CC00"/>
    <a:srgbClr val="66FF33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7" autoAdjust="0"/>
    <p:restoredTop sz="98171" autoAdjust="0"/>
  </p:normalViewPr>
  <p:slideViewPr>
    <p:cSldViewPr snapToObjects="1">
      <p:cViewPr>
        <p:scale>
          <a:sx n="100" d="100"/>
          <a:sy n="100" d="100"/>
        </p:scale>
        <p:origin x="-2032" y="-2464"/>
      </p:cViewPr>
      <p:guideLst>
        <p:guide orient="horz" pos="528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4" d="100"/>
        <a:sy n="184" d="100"/>
      </p:scale>
      <p:origin x="0" y="13472"/>
    </p:cViewPr>
  </p:sorterViewPr>
  <p:notesViewPr>
    <p:cSldViewPr>
      <p:cViewPr varScale="1">
        <p:scale>
          <a:sx n="70" d="100"/>
          <a:sy n="70" d="100"/>
        </p:scale>
        <p:origin x="-2142" y="-96"/>
      </p:cViewPr>
      <p:guideLst>
        <p:guide orient="horz" pos="3158"/>
        <p:guide pos="217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>
            <a:lvl1pPr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>
            <a:lvl1pPr algn="r"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9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5475"/>
            <a:ext cx="2986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b" anchorCtr="0" compatLnSpc="1">
            <a:prstTxWarp prst="textNoShape">
              <a:avLst/>
            </a:prstTxWarp>
          </a:bodyPr>
          <a:lstStyle>
            <a:lvl1pPr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9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9515475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b" anchorCtr="0" compatLnSpc="1">
            <a:prstTxWarp prst="textNoShape">
              <a:avLst/>
            </a:prstTxWarp>
          </a:bodyPr>
          <a:lstStyle>
            <a:lvl1pPr algn="r"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779AB060-A62D-4686-B1A3-FA907FE81C74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3324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>
            <a:lvl1pPr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0488" y="0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>
            <a:lvl1pPr algn="r"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1737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59325"/>
            <a:ext cx="5510213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5475"/>
            <a:ext cx="2986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b" anchorCtr="0" compatLnSpc="1">
            <a:prstTxWarp prst="textNoShape">
              <a:avLst/>
            </a:prstTxWarp>
          </a:bodyPr>
          <a:lstStyle>
            <a:lvl1pPr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488" y="9515475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b" anchorCtr="0" compatLnSpc="1">
            <a:prstTxWarp prst="textNoShape">
              <a:avLst/>
            </a:prstTxWarp>
          </a:bodyPr>
          <a:lstStyle>
            <a:lvl1pPr algn="r"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6B4F0B56-8693-41CD-9229-CE377AAAF475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925114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34E877DA-9FF6-4090-B988-C7696A9198DE}" type="slidenum">
              <a:rPr lang="ja-JP" altLang="en-US" smtClean="0"/>
              <a:pPr defTabSz="965200"/>
              <a:t>1</a:t>
            </a:fld>
            <a:endParaRPr lang="en-US" altLang="ja-JP" smtClean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29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1pPr>
            <a:lvl2pPr marL="749957" indent="-288445" defTabSz="96629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2pPr>
            <a:lvl3pPr marL="1153780" indent="-230756" defTabSz="96629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3pPr>
            <a:lvl4pPr marL="1615293" indent="-230756" defTabSz="96629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4pPr>
            <a:lvl5pPr marL="2076804" indent="-230756" defTabSz="96629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5pPr>
            <a:lvl6pPr marL="2538317" indent="-230756" defTabSz="96629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6pPr>
            <a:lvl7pPr marL="2999827" indent="-230756" defTabSz="96629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7pPr>
            <a:lvl8pPr marL="3461341" indent="-230756" defTabSz="96629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8pPr>
            <a:lvl9pPr marL="3922852" indent="-230756" defTabSz="96629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fld id="{9B7374D8-E40D-48C9-91BB-3982210BAA48}" type="slidenum">
              <a:rPr lang="ja-JP" altLang="en-US" sz="1300">
                <a:solidFill>
                  <a:prstClr val="black"/>
                </a:solidFill>
                <a:ea typeface="ＭＳ Ｐゴシック" pitchFamily="50" charset="-128"/>
              </a:rPr>
              <a:pPr eaLnBrk="1" hangingPunct="1"/>
              <a:t>15</a:t>
            </a:fld>
            <a:endParaRPr lang="en-US" altLang="ja-JP" sz="1300" dirty="0">
              <a:solidFill>
                <a:prstClr val="black"/>
              </a:solidFill>
              <a:ea typeface="ＭＳ Ｐゴシック" pitchFamily="50" charset="-128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11738" cy="37592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065" y="4759687"/>
            <a:ext cx="5050034" cy="4510015"/>
          </a:xfrm>
          <a:noFill/>
        </p:spPr>
        <p:txBody>
          <a:bodyPr/>
          <a:lstStyle/>
          <a:p>
            <a:pPr eaLnBrk="1" hangingPunct="1"/>
            <a:endParaRPr lang="ja-JP" alt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29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1pPr>
            <a:lvl2pPr marL="749957" indent="-288445" defTabSz="96629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2pPr>
            <a:lvl3pPr marL="1153780" indent="-230756" defTabSz="96629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3pPr>
            <a:lvl4pPr marL="1615293" indent="-230756" defTabSz="96629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4pPr>
            <a:lvl5pPr marL="2076804" indent="-230756" defTabSz="96629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5pPr>
            <a:lvl6pPr marL="2538317" indent="-230756" defTabSz="96629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6pPr>
            <a:lvl7pPr marL="2999827" indent="-230756" defTabSz="96629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7pPr>
            <a:lvl8pPr marL="3461341" indent="-230756" defTabSz="96629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8pPr>
            <a:lvl9pPr marL="3922852" indent="-230756" defTabSz="96629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fld id="{9B7374D8-E40D-48C9-91BB-3982210BAA48}" type="slidenum">
              <a:rPr lang="ja-JP" altLang="en-US" sz="1300">
                <a:solidFill>
                  <a:prstClr val="black"/>
                </a:solidFill>
                <a:ea typeface="ＭＳ Ｐゴシック" pitchFamily="50" charset="-128"/>
              </a:rPr>
              <a:pPr eaLnBrk="1" hangingPunct="1"/>
              <a:t>16</a:t>
            </a:fld>
            <a:endParaRPr lang="en-US" altLang="ja-JP" sz="1300" dirty="0">
              <a:solidFill>
                <a:prstClr val="black"/>
              </a:solidFill>
              <a:ea typeface="ＭＳ Ｐゴシック" pitchFamily="50" charset="-128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11738" cy="37592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065" y="4759687"/>
            <a:ext cx="5050034" cy="4510015"/>
          </a:xfrm>
          <a:noFill/>
        </p:spPr>
        <p:txBody>
          <a:bodyPr/>
          <a:lstStyle/>
          <a:p>
            <a:pPr eaLnBrk="1" hangingPunct="1"/>
            <a:endParaRPr lang="ja-JP" alt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055"/>
            <a:fld id="{E26728EA-0FFF-4A63-B395-E6982821CD75}" type="slidenum">
              <a:rPr lang="ja-JP" altLang="en-US" smtClean="0"/>
              <a:pPr defTabSz="965055"/>
              <a:t>17</a:t>
            </a:fld>
            <a:endParaRPr lang="en-US" altLang="ja-JP" smtClean="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11738" cy="37592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3" y="4759325"/>
            <a:ext cx="5049837" cy="4510088"/>
          </a:xfrm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055"/>
            <a:fld id="{0814F00D-3174-4CAA-B5C7-F5134A634A62}" type="slidenum">
              <a:rPr lang="ja-JP" altLang="en-US" smtClean="0"/>
              <a:pPr defTabSz="965055"/>
              <a:t>20</a:t>
            </a:fld>
            <a:endParaRPr lang="en-US" altLang="ja-JP" dirty="0" smtClean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10150" cy="37592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759325"/>
            <a:ext cx="5513387" cy="4510088"/>
          </a:xfrm>
          <a:noFill/>
          <a:ln/>
        </p:spPr>
        <p:txBody>
          <a:bodyPr/>
          <a:lstStyle/>
          <a:p>
            <a:endParaRPr lang="ja-JP" alt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969FD8-1808-4B55-8C93-E58B586D4E34}" type="slidenum">
              <a:rPr lang="ja-JP" altLang="en-US"/>
              <a:pPr/>
              <a:t>22</a:t>
            </a:fld>
            <a:endParaRPr lang="en-US" altLang="ja-JP"/>
          </a:p>
        </p:txBody>
      </p:sp>
      <p:sp>
        <p:nvSpPr>
          <p:cNvPr id="76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750888"/>
            <a:ext cx="5013325" cy="3759200"/>
          </a:xfrm>
          <a:ln/>
        </p:spPr>
      </p:sp>
      <p:sp>
        <p:nvSpPr>
          <p:cNvPr id="76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692" y="4759687"/>
            <a:ext cx="5512780" cy="4510015"/>
          </a:xfrm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055"/>
            <a:fld id="{891BF3F3-59E7-4536-AAC4-888C84177443}" type="slidenum">
              <a:rPr lang="ja-JP" altLang="en-US" smtClean="0"/>
              <a:pPr defTabSz="965055"/>
              <a:t>24</a:t>
            </a:fld>
            <a:endParaRPr lang="en-US" altLang="ja-JP" smtClean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2475"/>
            <a:ext cx="5005387" cy="3756025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7"/>
            <a:ext cx="5510213" cy="4508500"/>
          </a:xfrm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FE085F-33C7-463E-ACEF-B94F4EC680A2}" type="slidenum">
              <a:rPr lang="ja-JP" altLang="en-US"/>
              <a:pPr/>
              <a:t>27</a:t>
            </a:fld>
            <a:endParaRPr lang="en-US" altLang="ja-JP"/>
          </a:p>
        </p:txBody>
      </p:sp>
      <p:sp>
        <p:nvSpPr>
          <p:cNvPr id="63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10150" cy="3759200"/>
          </a:xfrm>
          <a:ln/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552" y="4759140"/>
            <a:ext cx="5049060" cy="4510456"/>
          </a:xfrm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055"/>
            <a:fld id="{891BF3F3-59E7-4536-AAC4-888C84177443}" type="slidenum">
              <a:rPr lang="ja-JP" altLang="en-US" smtClean="0"/>
              <a:pPr defTabSz="965055"/>
              <a:t>28</a:t>
            </a:fld>
            <a:endParaRPr lang="en-US" altLang="ja-JP" smtClean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2475"/>
            <a:ext cx="5005387" cy="3756025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7"/>
            <a:ext cx="5510213" cy="4508500"/>
          </a:xfrm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29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969FD8-1808-4B55-8C93-E58B586D4E34}" type="slidenum">
              <a:rPr lang="ja-JP" altLang="en-US"/>
              <a:pPr/>
              <a:t>34</a:t>
            </a:fld>
            <a:endParaRPr lang="en-US" altLang="ja-JP"/>
          </a:p>
        </p:txBody>
      </p:sp>
      <p:sp>
        <p:nvSpPr>
          <p:cNvPr id="76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750888"/>
            <a:ext cx="5013325" cy="3759200"/>
          </a:xfrm>
          <a:ln/>
        </p:spPr>
      </p:sp>
      <p:sp>
        <p:nvSpPr>
          <p:cNvPr id="76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692" y="4759684"/>
            <a:ext cx="5512780" cy="4510015"/>
          </a:xfrm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2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35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163"/>
            <a:fld id="{891BF3F3-59E7-4536-AAC4-888C84177443}" type="slidenum">
              <a:rPr lang="ja-JP" altLang="en-US" smtClean="0"/>
              <a:pPr defTabSz="965163"/>
              <a:t>36</a:t>
            </a:fld>
            <a:endParaRPr lang="en-US" altLang="ja-JP" smtClean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2475"/>
            <a:ext cx="5005387" cy="3756025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6"/>
            <a:ext cx="5510213" cy="4508500"/>
          </a:xfrm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163"/>
            <a:fld id="{891BF3F3-59E7-4536-AAC4-888C84177443}" type="slidenum">
              <a:rPr lang="ja-JP" altLang="en-US" smtClean="0"/>
              <a:pPr defTabSz="965163"/>
              <a:t>37</a:t>
            </a:fld>
            <a:endParaRPr lang="en-US" altLang="ja-JP" smtClean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2475"/>
            <a:ext cx="5005387" cy="3756025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6"/>
            <a:ext cx="5510213" cy="4508500"/>
          </a:xfrm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163"/>
            <a:fld id="{891BF3F3-59E7-4536-AAC4-888C84177443}" type="slidenum">
              <a:rPr lang="ja-JP" altLang="en-US" smtClean="0"/>
              <a:pPr defTabSz="965163"/>
              <a:t>38</a:t>
            </a:fld>
            <a:endParaRPr lang="en-US" altLang="ja-JP" smtClean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2475"/>
            <a:ext cx="5005387" cy="3756025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6"/>
            <a:ext cx="5510213" cy="4508500"/>
          </a:xfrm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8499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59637" indent="-292167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68673" indent="-233735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36143" indent="-233735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03611" indent="-233735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71080" indent="-23373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38549" indent="-23373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06018" indent="-23373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973487" indent="-23373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6DC5D4A1-0DF6-413B-B93C-A9D97AC5D92E}" type="slidenum">
              <a:rPr lang="ja-JP" altLang="en-US" smtClean="0"/>
              <a:pPr eaLnBrk="1" hangingPunct="1"/>
              <a:t>39</a:t>
            </a:fld>
            <a:endParaRPr lang="ja-JP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5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4929"/>
            <a:fld id="{7FACAF0C-EC15-4D0E-98AB-65E9F71F98EA}" type="slidenum">
              <a:rPr lang="ja-JP" altLang="en-US" smtClean="0"/>
              <a:pPr defTabSz="964929"/>
              <a:t>6</a:t>
            </a:fld>
            <a:endParaRPr lang="en-US" altLang="ja-JP" smtClean="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10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163"/>
            <a:fld id="{08351766-17E3-4C7E-9AE5-5A14385647EF}" type="slidenum">
              <a:rPr lang="ja-JP" altLang="en-US" smtClean="0"/>
              <a:pPr defTabSz="965163"/>
              <a:t>11</a:t>
            </a:fld>
            <a:endParaRPr lang="en-US" altLang="ja-JP" dirty="0" smtClean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163"/>
            <a:fld id="{08351766-17E3-4C7E-9AE5-5A14385647EF}" type="slidenum">
              <a:rPr lang="ja-JP" altLang="en-US" smtClean="0"/>
              <a:pPr defTabSz="965163"/>
              <a:t>12</a:t>
            </a:fld>
            <a:endParaRPr lang="en-US" altLang="ja-JP" dirty="0" smtClean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13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163"/>
            <a:fld id="{08351766-17E3-4C7E-9AE5-5A14385647EF}" type="slidenum">
              <a:rPr lang="ja-JP" altLang="en-US" smtClean="0"/>
              <a:pPr defTabSz="965163"/>
              <a:t>14</a:t>
            </a:fld>
            <a:endParaRPr lang="en-US" altLang="ja-JP" dirty="0" smtClean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1828800" cy="6858000"/>
          </a:xfrm>
          <a:prstGeom prst="rect">
            <a:avLst/>
          </a:prstGeom>
          <a:gradFill rotWithShape="1">
            <a:gsLst>
              <a:gs pos="0">
                <a:srgbClr val="0066CC"/>
              </a:gs>
              <a:gs pos="100000">
                <a:srgbClr val="7DB1E5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spcBef>
                <a:spcPct val="20000"/>
              </a:spcBef>
              <a:defRPr/>
            </a:pPr>
            <a:endParaRPr kumimoji="0" lang="ja-JP" altLang="en-US"/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6793677" y="6643688"/>
            <a:ext cx="2350323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kumimoji="0" lang="en-US" altLang="ja-JP" sz="800" dirty="0" smtClean="0">
                <a:solidFill>
                  <a:srgbClr val="484848"/>
                </a:solidFill>
                <a:ea typeface="ＭＳ Ｐゴシック" pitchFamily="50" charset="-128"/>
              </a:rPr>
              <a:t>2009-2012,all rights reserved by </a:t>
            </a:r>
            <a:r>
              <a:rPr kumimoji="0" lang="en-US" altLang="ja-JP" sz="800" dirty="0" err="1" smtClean="0">
                <a:solidFill>
                  <a:srgbClr val="484848"/>
                </a:solidFill>
                <a:ea typeface="ＭＳ Ｐゴシック" pitchFamily="50" charset="-128"/>
              </a:rPr>
              <a:t>NetCommerce</a:t>
            </a:r>
            <a:endParaRPr kumimoji="0" lang="en-US" altLang="ja-JP" sz="800" dirty="0" smtClean="0">
              <a:solidFill>
                <a:srgbClr val="484848"/>
              </a:solidFill>
              <a:ea typeface="ＭＳ Ｐゴシック" pitchFamily="50" charset="-128"/>
            </a:endParaRPr>
          </a:p>
        </p:txBody>
      </p:sp>
      <p:sp>
        <p:nvSpPr>
          <p:cNvPr id="468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828800" y="2438400"/>
            <a:ext cx="6629400" cy="914400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53200" y="152400"/>
            <a:ext cx="2133600" cy="5973763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24840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1">
            <a:gsLst>
              <a:gs pos="0">
                <a:srgbClr val="0066CC"/>
              </a:gs>
              <a:gs pos="100000">
                <a:srgbClr val="7DB1E5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spcBef>
                <a:spcPct val="20000"/>
              </a:spcBef>
              <a:defRPr/>
            </a:pPr>
            <a:endParaRPr kumimoji="0" lang="ja-JP" altLang="en-US"/>
          </a:p>
        </p:txBody>
      </p:sp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0" y="1282700"/>
            <a:ext cx="9144000" cy="5575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defRPr/>
            </a:pPr>
            <a:endParaRPr kumimoji="0" lang="ja-JP" altLang="en-US" sz="1600">
              <a:ea typeface="ＭＳ Ｐゴシック" charset="-128"/>
            </a:endParaRPr>
          </a:p>
        </p:txBody>
      </p:sp>
      <p:sp>
        <p:nvSpPr>
          <p:cNvPr id="11674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9" name="AutoShape 20" descr="netcomm_logo.png"/>
          <p:cNvSpPr>
            <a:spLocks noChangeAspect="1" noChangeArrowheads="1"/>
          </p:cNvSpPr>
          <p:nvPr userDrawn="1"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spcBef>
                <a:spcPct val="20000"/>
              </a:spcBef>
              <a:defRPr/>
            </a:pPr>
            <a:endParaRPr kumimoji="0" lang="ja-JP" altLang="en-US"/>
          </a:p>
        </p:txBody>
      </p:sp>
      <p:sp>
        <p:nvSpPr>
          <p:cNvPr id="1048" name="Text Box 24"/>
          <p:cNvSpPr txBox="1">
            <a:spLocks noChangeArrowheads="1"/>
          </p:cNvSpPr>
          <p:nvPr userDrawn="1"/>
        </p:nvSpPr>
        <p:spPr bwMode="auto">
          <a:xfrm>
            <a:off x="11497" y="6643688"/>
            <a:ext cx="2350323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kumimoji="0" lang="en-US" altLang="ja-JP" sz="800" dirty="0" smtClean="0">
                <a:solidFill>
                  <a:srgbClr val="484848"/>
                </a:solidFill>
                <a:ea typeface="ＭＳ Ｐゴシック" pitchFamily="50" charset="-128"/>
              </a:rPr>
              <a:t>2009-2014,all rights reserved by NetCommerce</a:t>
            </a:r>
          </a:p>
        </p:txBody>
      </p:sp>
      <p:pic>
        <p:nvPicPr>
          <p:cNvPr id="8" name="図 7"/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670" y="6576060"/>
            <a:ext cx="1167130" cy="20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587" y="838200"/>
            <a:ext cx="9144000" cy="609361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077200" y="6690381"/>
            <a:ext cx="981767" cy="167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73A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484848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484848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484848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wmf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8" Type="http://schemas.openxmlformats.org/officeDocument/2006/relationships/image" Target="../media/image13.jp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jpeg"/><Relationship Id="rId7" Type="http://schemas.openxmlformats.org/officeDocument/2006/relationships/image" Target="../media/image59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wmf"/><Relationship Id="rId6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JPG"/><Relationship Id="rId12" Type="http://schemas.openxmlformats.org/officeDocument/2006/relationships/image" Target="../media/image18.JPG"/><Relationship Id="rId13" Type="http://schemas.openxmlformats.org/officeDocument/2006/relationships/image" Target="../media/image19.JP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9" Type="http://schemas.openxmlformats.org/officeDocument/2006/relationships/image" Target="../media/image15.jpg"/><Relationship Id="rId10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GIF"/><Relationship Id="rId6" Type="http://schemas.openxmlformats.org/officeDocument/2006/relationships/image" Target="../media/image20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6350"/>
            <a:ext cx="9152467" cy="686435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27013" y="51054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6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IT</a:t>
            </a:r>
            <a:r>
              <a:rPr kumimoji="1" lang="ja-JP" altLang="en-US" sz="36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トレンドと</a:t>
            </a:r>
            <a:endParaRPr kumimoji="1" lang="en-US" altLang="ja-JP" sz="36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r"/>
            <a:r>
              <a:rPr kumimoji="1" lang="ja-JP" altLang="en-US" sz="36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クラウド・コンピューティング</a:t>
            </a:r>
            <a:endParaRPr kumimoji="1" lang="ja-JP" altLang="en-US" sz="36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66576" y="6629400"/>
            <a:ext cx="14234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 smtClean="0">
                <a:solidFill>
                  <a:schemeClr val="bg1"/>
                </a:solidFill>
              </a:rPr>
              <a:t>© NetCommerce </a:t>
            </a:r>
            <a:r>
              <a:rPr kumimoji="1" lang="en-US" altLang="ja-JP" sz="800" dirty="0" err="1" smtClean="0">
                <a:solidFill>
                  <a:schemeClr val="bg1"/>
                </a:solidFill>
              </a:rPr>
              <a:t>inc.</a:t>
            </a:r>
            <a:r>
              <a:rPr lang="en-US" altLang="ja-JP" sz="800" dirty="0">
                <a:solidFill>
                  <a:schemeClr val="bg1"/>
                </a:solidFill>
              </a:rPr>
              <a:t> </a:t>
            </a:r>
            <a:r>
              <a:rPr lang="en-US" altLang="ja-JP" sz="800" dirty="0" smtClean="0">
                <a:solidFill>
                  <a:schemeClr val="bg1"/>
                </a:solidFill>
              </a:rPr>
              <a:t>,</a:t>
            </a:r>
            <a:r>
              <a:rPr kumimoji="1" lang="en-US" altLang="ja-JP" sz="800" dirty="0" smtClean="0">
                <a:solidFill>
                  <a:schemeClr val="bg1"/>
                </a:solidFill>
              </a:rPr>
              <a:t>2014</a:t>
            </a:r>
            <a:endParaRPr kumimoji="1" lang="ja-JP" altLang="en-US" sz="800" dirty="0">
              <a:solidFill>
                <a:schemeClr val="bg1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925" y="6487080"/>
            <a:ext cx="1454149" cy="248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6487080"/>
            <a:ext cx="1501224" cy="178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53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385012" y="2895600"/>
            <a:ext cx="837080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クラウドのもたらすパラダイムシフト</a:t>
            </a:r>
            <a:endParaRPr lang="ja-JP" altLang="en-US" sz="28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792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 dirty="0" smtClean="0">
                <a:ea typeface="ＭＳ Ｐゴシック" charset="-128"/>
              </a:rPr>
              <a:t>クラウドがもたらすイノベーション</a:t>
            </a:r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057400"/>
            <a:ext cx="1447800" cy="1345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5011" y="3421828"/>
            <a:ext cx="1443789" cy="1082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図形グループ 2"/>
          <p:cNvGrpSpPr/>
          <p:nvPr/>
        </p:nvGrpSpPr>
        <p:grpSpPr>
          <a:xfrm>
            <a:off x="1944690" y="1676400"/>
            <a:ext cx="3258024" cy="4828032"/>
            <a:chOff x="1944690" y="1676400"/>
            <a:chExt cx="3258024" cy="4828032"/>
          </a:xfrm>
        </p:grpSpPr>
        <p:pic>
          <p:nvPicPr>
            <p:cNvPr id="15" name="図 10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9313" y="3377323"/>
              <a:ext cx="257396" cy="410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図 13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614" y="3189423"/>
              <a:ext cx="514158" cy="623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3733800" y="3515380"/>
              <a:ext cx="13539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モバイル</a:t>
              </a:r>
              <a:endParaRPr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pPr algn="ctr"/>
              <a:r>
                <a:rPr lang="en-US" altLang="ja-JP" sz="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 Smart Mobile Device</a:t>
              </a:r>
              <a:endParaRPr kumimoji="1" lang="ja-JP" altLang="en-US" sz="8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58" name="角丸四角形 57"/>
            <p:cNvSpPr/>
            <p:nvPr/>
          </p:nvSpPr>
          <p:spPr bwMode="auto">
            <a:xfrm rot="16200000">
              <a:off x="1159686" y="2461404"/>
              <a:ext cx="4828032" cy="3258024"/>
            </a:xfrm>
            <a:prstGeom prst="roundRect">
              <a:avLst>
                <a:gd name="adj" fmla="val 13987"/>
              </a:avLst>
            </a:prstGeom>
            <a:noFill/>
            <a:ln w="190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1858566" y="1600200"/>
            <a:ext cx="4618433" cy="5029200"/>
            <a:chOff x="1858566" y="1600200"/>
            <a:chExt cx="4618433" cy="5029200"/>
          </a:xfrm>
        </p:grpSpPr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02714" y="2407822"/>
              <a:ext cx="787400" cy="590550"/>
            </a:xfrm>
            <a:prstGeom prst="rect">
              <a:avLst/>
            </a:prstGeom>
          </p:spPr>
        </p:pic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97721" y="2578676"/>
              <a:ext cx="501960" cy="498614"/>
            </a:xfrm>
            <a:prstGeom prst="rect">
              <a:avLst/>
            </a:prstGeom>
          </p:spPr>
        </p:pic>
        <p:sp>
          <p:nvSpPr>
            <p:cNvPr id="38" name="テキスト ボックス 37"/>
            <p:cNvSpPr txBox="1"/>
            <p:nvPr/>
          </p:nvSpPr>
          <p:spPr>
            <a:xfrm>
              <a:off x="5105400" y="2677180"/>
              <a:ext cx="13539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 err="1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IoT</a:t>
              </a:r>
              <a:endParaRPr kumimoji="1"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pPr algn="ctr"/>
              <a:r>
                <a:rPr lang="en-US" altLang="ja-JP" sz="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Internet of Things</a:t>
              </a:r>
              <a:endParaRPr kumimoji="1" lang="ja-JP" altLang="en-US" sz="8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59" name="角丸四角形 58"/>
            <p:cNvSpPr/>
            <p:nvPr/>
          </p:nvSpPr>
          <p:spPr bwMode="auto">
            <a:xfrm rot="16200000">
              <a:off x="1653183" y="1805583"/>
              <a:ext cx="5029200" cy="4618433"/>
            </a:xfrm>
            <a:prstGeom prst="roundRect">
              <a:avLst>
                <a:gd name="adj" fmla="val 11779"/>
              </a:avLst>
            </a:prstGeom>
            <a:noFill/>
            <a:ln w="190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27" name="テキスト ボックス 26"/>
          <p:cNvSpPr txBox="1"/>
          <p:nvPr/>
        </p:nvSpPr>
        <p:spPr>
          <a:xfrm>
            <a:off x="3700705" y="4216895"/>
            <a:ext cx="2698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rPr>
              <a:t>リアルとネットの融合と日常化</a:t>
            </a:r>
            <a:endParaRPr kumimoji="1" lang="en-US" altLang="ja-JP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/>
              <a:cs typeface="Arial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638800" y="685800"/>
            <a:ext cx="32009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クラウド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+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モバイル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+ </a:t>
            </a:r>
            <a:r>
              <a:rPr lang="en-US" altLang="ja-JP" sz="2000" dirty="0" err="1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IoT</a:t>
            </a:r>
            <a:endParaRPr lang="en-US" altLang="ja-JP" sz="2000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/>
            <a:r>
              <a:rPr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が</a:t>
            </a:r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一体となった</a:t>
            </a:r>
            <a:r>
              <a:rPr kumimoji="1"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IT</a:t>
            </a:r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基盤</a:t>
            </a:r>
            <a:endParaRPr kumimoji="1" lang="ja-JP" altLang="en-US" sz="2000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6577042" y="3492360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8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これからのビジネス</a:t>
            </a:r>
            <a:endParaRPr kumimoji="1" lang="en-US" altLang="ja-JP" sz="1800" b="1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/>
            <a:r>
              <a:rPr kumimoji="1" lang="ja-JP" altLang="en-US" sz="18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や生活の基盤</a:t>
            </a:r>
            <a:endParaRPr kumimoji="1" lang="en-US" altLang="ja-JP" sz="1800" b="1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8" name="正方形/長方形 67"/>
          <p:cNvSpPr/>
          <p:nvPr/>
        </p:nvSpPr>
        <p:spPr>
          <a:xfrm>
            <a:off x="6477000" y="1872883"/>
            <a:ext cx="2362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職場だけではない</a:t>
            </a: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、</a:t>
            </a:r>
            <a:endParaRPr lang="en-US" altLang="ja-JP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あらゆる</a:t>
            </a: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日常生活や行動が</a:t>
            </a:r>
            <a:endParaRPr lang="en-US" altLang="ja-JP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ネットワークを</a:t>
            </a: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介して</a:t>
            </a:r>
            <a:endParaRPr lang="en-US" altLang="ja-JP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情報</a:t>
            </a: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システムと</a:t>
            </a: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つながる</a:t>
            </a:r>
            <a:endParaRPr lang="en-US" altLang="ja-JP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新しい</a:t>
            </a: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社会基盤</a:t>
            </a:r>
            <a:endParaRPr lang="en-US" altLang="ja-JP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7010400" y="4419600"/>
            <a:ext cx="1600200" cy="1686818"/>
            <a:chOff x="7010400" y="4419600"/>
            <a:chExt cx="1600200" cy="1686818"/>
          </a:xfrm>
        </p:grpSpPr>
        <p:sp>
          <p:nvSpPr>
            <p:cNvPr id="69" name="テキスト ボックス 68"/>
            <p:cNvSpPr txBox="1"/>
            <p:nvPr/>
          </p:nvSpPr>
          <p:spPr>
            <a:xfrm>
              <a:off x="7010400" y="5029200"/>
              <a:ext cx="1600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dirty="0" smtClean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本質的</a:t>
              </a:r>
            </a:p>
            <a:p>
              <a:pPr algn="ctr"/>
              <a:r>
                <a:rPr kumimoji="1" lang="ja-JP" altLang="en-US" sz="3200" dirty="0" smtClean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な変化</a:t>
              </a:r>
              <a:endParaRPr kumimoji="1" lang="ja-JP" altLang="en-US" sz="3200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  <p:sp>
          <p:nvSpPr>
            <p:cNvPr id="70" name="下矢印 69"/>
            <p:cNvSpPr/>
            <p:nvPr/>
          </p:nvSpPr>
          <p:spPr bwMode="auto">
            <a:xfrm>
              <a:off x="7543800" y="4419600"/>
              <a:ext cx="533400" cy="477928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1213410" y="792873"/>
            <a:ext cx="3891990" cy="5577845"/>
            <a:chOff x="1213410" y="792873"/>
            <a:chExt cx="3891990" cy="5577845"/>
          </a:xfrm>
        </p:grpSpPr>
        <p:pic>
          <p:nvPicPr>
            <p:cNvPr id="24" name="図 20"/>
            <p:cNvPicPr>
              <a:picLocks noChangeAspect="1"/>
            </p:cNvPicPr>
            <p:nvPr/>
          </p:nvPicPr>
          <p:blipFill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47628" y="3936679"/>
              <a:ext cx="1027271" cy="548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テキスト ボックス 46"/>
            <p:cNvSpPr txBox="1"/>
            <p:nvPr/>
          </p:nvSpPr>
          <p:spPr>
            <a:xfrm>
              <a:off x="2133600" y="4505980"/>
              <a:ext cx="13539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PC</a:t>
              </a:r>
            </a:p>
            <a:p>
              <a:pPr algn="ctr"/>
              <a:r>
                <a:rPr lang="en-US" altLang="ja-JP" sz="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Personal Computer</a:t>
              </a:r>
              <a:endParaRPr kumimoji="1" lang="ja-JP" altLang="en-US" sz="8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48" name="角丸四角形 47"/>
            <p:cNvSpPr/>
            <p:nvPr/>
          </p:nvSpPr>
          <p:spPr bwMode="auto">
            <a:xfrm rot="16200000">
              <a:off x="528757" y="3241875"/>
              <a:ext cx="4618118" cy="1639568"/>
            </a:xfrm>
            <a:prstGeom prst="roundRect">
              <a:avLst>
                <a:gd name="adj" fmla="val 23276"/>
              </a:avLst>
            </a:prstGeom>
            <a:noFill/>
            <a:ln w="190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pic>
          <p:nvPicPr>
            <p:cNvPr id="14" name="図 13" descr="MC900441809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792873"/>
              <a:ext cx="2819400" cy="2819400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2667000" y="2091472"/>
              <a:ext cx="137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 smtClean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クラウド</a:t>
              </a:r>
              <a:endParaRPr kumimoji="1" lang="ja-JP" altLang="en-US" sz="2800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  <p:sp>
          <p:nvSpPr>
            <p:cNvPr id="54" name="フリーフォーム 53"/>
            <p:cNvSpPr/>
            <p:nvPr/>
          </p:nvSpPr>
          <p:spPr>
            <a:xfrm>
              <a:off x="1213410" y="2353082"/>
              <a:ext cx="1108237" cy="707886"/>
            </a:xfrm>
            <a:custGeom>
              <a:avLst/>
              <a:gdLst>
                <a:gd name="connsiteX0" fmla="*/ 0 w 5899150"/>
                <a:gd name="connsiteY0" fmla="*/ 3257550 h 3257550"/>
                <a:gd name="connsiteX1" fmla="*/ 4953000 w 5899150"/>
                <a:gd name="connsiteY1" fmla="*/ 393700 h 3257550"/>
                <a:gd name="connsiteX2" fmla="*/ 4768850 w 5899150"/>
                <a:gd name="connsiteY2" fmla="*/ 0 h 3257550"/>
                <a:gd name="connsiteX3" fmla="*/ 5899150 w 5899150"/>
                <a:gd name="connsiteY3" fmla="*/ 400050 h 3257550"/>
                <a:gd name="connsiteX4" fmla="*/ 5511800 w 5899150"/>
                <a:gd name="connsiteY4" fmla="*/ 1536700 h 3257550"/>
                <a:gd name="connsiteX5" fmla="*/ 5327650 w 5899150"/>
                <a:gd name="connsiteY5" fmla="*/ 1149350 h 3257550"/>
                <a:gd name="connsiteX6" fmla="*/ 0 w 5899150"/>
                <a:gd name="connsiteY6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150" h="3257550">
                  <a:moveTo>
                    <a:pt x="0" y="3257550"/>
                  </a:moveTo>
                  <a:lnTo>
                    <a:pt x="4953000" y="393700"/>
                  </a:lnTo>
                  <a:lnTo>
                    <a:pt x="4768850" y="0"/>
                  </a:lnTo>
                  <a:lnTo>
                    <a:pt x="5899150" y="400050"/>
                  </a:lnTo>
                  <a:lnTo>
                    <a:pt x="5511800" y="1536700"/>
                  </a:lnTo>
                  <a:lnTo>
                    <a:pt x="5327650" y="1149350"/>
                  </a:lnTo>
                  <a:lnTo>
                    <a:pt x="0" y="3257550"/>
                  </a:lnTo>
                  <a:close/>
                </a:path>
              </a:pathLst>
            </a:custGeom>
            <a:solidFill>
              <a:srgbClr val="FFCC66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6" name="フリーフォーム 55"/>
            <p:cNvSpPr/>
            <p:nvPr/>
          </p:nvSpPr>
          <p:spPr>
            <a:xfrm flipV="1">
              <a:off x="1226110" y="3646244"/>
              <a:ext cx="1108237" cy="739928"/>
            </a:xfrm>
            <a:custGeom>
              <a:avLst/>
              <a:gdLst>
                <a:gd name="connsiteX0" fmla="*/ 0 w 5899150"/>
                <a:gd name="connsiteY0" fmla="*/ 3257550 h 3257550"/>
                <a:gd name="connsiteX1" fmla="*/ 4953000 w 5899150"/>
                <a:gd name="connsiteY1" fmla="*/ 393700 h 3257550"/>
                <a:gd name="connsiteX2" fmla="*/ 4768850 w 5899150"/>
                <a:gd name="connsiteY2" fmla="*/ 0 h 3257550"/>
                <a:gd name="connsiteX3" fmla="*/ 5899150 w 5899150"/>
                <a:gd name="connsiteY3" fmla="*/ 400050 h 3257550"/>
                <a:gd name="connsiteX4" fmla="*/ 5511800 w 5899150"/>
                <a:gd name="connsiteY4" fmla="*/ 1536700 h 3257550"/>
                <a:gd name="connsiteX5" fmla="*/ 5327650 w 5899150"/>
                <a:gd name="connsiteY5" fmla="*/ 1149350 h 3257550"/>
                <a:gd name="connsiteX6" fmla="*/ 0 w 5899150"/>
                <a:gd name="connsiteY6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150" h="3257550">
                  <a:moveTo>
                    <a:pt x="0" y="3257550"/>
                  </a:moveTo>
                  <a:lnTo>
                    <a:pt x="4953000" y="393700"/>
                  </a:lnTo>
                  <a:lnTo>
                    <a:pt x="4768850" y="0"/>
                  </a:lnTo>
                  <a:lnTo>
                    <a:pt x="5899150" y="400050"/>
                  </a:lnTo>
                  <a:lnTo>
                    <a:pt x="5511800" y="1536700"/>
                  </a:lnTo>
                  <a:lnTo>
                    <a:pt x="5327650" y="1149350"/>
                  </a:lnTo>
                  <a:lnTo>
                    <a:pt x="0" y="3257550"/>
                  </a:lnTo>
                  <a:close/>
                </a:path>
              </a:pathLst>
            </a:custGeom>
            <a:solidFill>
              <a:srgbClr val="FFCC66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49" name="ホームベース 48"/>
          <p:cNvSpPr/>
          <p:nvPr/>
        </p:nvSpPr>
        <p:spPr bwMode="auto">
          <a:xfrm>
            <a:off x="3744047" y="4864100"/>
            <a:ext cx="2504353" cy="228600"/>
          </a:xfrm>
          <a:prstGeom prst="homePlate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常時接続</a:t>
            </a:r>
          </a:p>
        </p:txBody>
      </p:sp>
      <p:sp>
        <p:nvSpPr>
          <p:cNvPr id="18" name="ホームベース 17"/>
          <p:cNvSpPr/>
          <p:nvPr/>
        </p:nvSpPr>
        <p:spPr bwMode="auto">
          <a:xfrm>
            <a:off x="2286000" y="5105400"/>
            <a:ext cx="2057400" cy="228600"/>
          </a:xfrm>
          <a:prstGeom prst="homePlate">
            <a:avLst/>
          </a:prstGeom>
          <a:solidFill>
            <a:srgbClr val="33CC33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随時接続</a:t>
            </a:r>
          </a:p>
        </p:txBody>
      </p:sp>
      <p:sp>
        <p:nvSpPr>
          <p:cNvPr id="53" name="ホームベース 52"/>
          <p:cNvSpPr/>
          <p:nvPr/>
        </p:nvSpPr>
        <p:spPr bwMode="auto">
          <a:xfrm>
            <a:off x="4272835" y="5562600"/>
            <a:ext cx="1975565" cy="228600"/>
          </a:xfrm>
          <a:prstGeom prst="homePlate">
            <a:avLst/>
          </a:prstGeom>
          <a:solidFill>
            <a:srgbClr val="00009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ソーシャル</a:t>
            </a:r>
          </a:p>
        </p:txBody>
      </p:sp>
      <p:sp>
        <p:nvSpPr>
          <p:cNvPr id="50" name="ホームベース 49"/>
          <p:cNvSpPr/>
          <p:nvPr/>
        </p:nvSpPr>
        <p:spPr bwMode="auto">
          <a:xfrm>
            <a:off x="3449208" y="5791200"/>
            <a:ext cx="2799192" cy="228600"/>
          </a:xfrm>
          <a:prstGeom prst="homePlate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パーソナル</a:t>
            </a:r>
          </a:p>
        </p:txBody>
      </p:sp>
      <p:sp>
        <p:nvSpPr>
          <p:cNvPr id="51" name="ホームベース 50"/>
          <p:cNvSpPr/>
          <p:nvPr/>
        </p:nvSpPr>
        <p:spPr bwMode="auto">
          <a:xfrm>
            <a:off x="2273934" y="6019800"/>
            <a:ext cx="3974465" cy="228600"/>
          </a:xfrm>
          <a:prstGeom prst="homePlate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ビジネス</a:t>
            </a:r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77200" y="6690381"/>
            <a:ext cx="981767" cy="167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48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0" grpId="0"/>
      <p:bldP spid="67" grpId="0"/>
      <p:bldP spid="68" grpId="0"/>
      <p:bldP spid="49" grpId="0" animBg="1"/>
      <p:bldP spid="18" grpId="0" animBg="1"/>
      <p:bldP spid="53" grpId="0" animBg="1"/>
      <p:bldP spid="50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角丸四角形 1"/>
          <p:cNvSpPr/>
          <p:nvPr/>
        </p:nvSpPr>
        <p:spPr bwMode="auto">
          <a:xfrm>
            <a:off x="3200400" y="4572000"/>
            <a:ext cx="5715000" cy="19050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 dirty="0" smtClean="0">
                <a:ea typeface="ＭＳ Ｐゴシック" charset="-128"/>
              </a:rPr>
              <a:t>クラウドがもたらすイノベーション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638259" y="685800"/>
            <a:ext cx="32009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クラウド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+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モバイル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+ </a:t>
            </a:r>
            <a:r>
              <a:rPr lang="en-US" altLang="ja-JP" sz="2000" dirty="0" err="1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IoT</a:t>
            </a:r>
            <a:endParaRPr lang="en-US" altLang="ja-JP" sz="2000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が</a:t>
            </a:r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一体となった</a:t>
            </a:r>
            <a:r>
              <a:rPr kumimoji="1"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IT</a:t>
            </a:r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基盤</a:t>
            </a:r>
            <a:endParaRPr kumimoji="1" lang="ja-JP" altLang="en-US" sz="2000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577042" y="3492360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8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これからのビジネス</a:t>
            </a:r>
            <a:endParaRPr kumimoji="1" lang="en-US" altLang="ja-JP" sz="1800" b="1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/>
            <a:r>
              <a:rPr kumimoji="1" lang="ja-JP" altLang="en-US" sz="18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や生活の基盤</a:t>
            </a:r>
            <a:endParaRPr kumimoji="1" lang="en-US" altLang="ja-JP" sz="1800" b="1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6477000" y="1872883"/>
            <a:ext cx="2362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職場だけではない</a:t>
            </a: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、</a:t>
            </a:r>
            <a:endParaRPr lang="en-US" altLang="ja-JP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あらゆる</a:t>
            </a: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日常生活や行動が</a:t>
            </a:r>
            <a:endParaRPr lang="en-US" altLang="ja-JP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ネットワークを</a:t>
            </a: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介して</a:t>
            </a:r>
            <a:endParaRPr lang="en-US" altLang="ja-JP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情報</a:t>
            </a: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システムと</a:t>
            </a: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つながる</a:t>
            </a:r>
            <a:endParaRPr lang="en-US" altLang="ja-JP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新しい</a:t>
            </a: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社会基盤</a:t>
            </a:r>
            <a:endParaRPr lang="en-US" altLang="ja-JP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7010400" y="5029200"/>
            <a:ext cx="16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rPr>
              <a:t>本質的</a:t>
            </a:r>
          </a:p>
          <a:p>
            <a:pPr algn="ctr"/>
            <a:r>
              <a:rPr kumimoji="1" lang="ja-JP" altLang="en-US" sz="3200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rPr>
              <a:t>な変化</a:t>
            </a:r>
            <a:endParaRPr kumimoji="1" lang="ja-JP" altLang="en-US" sz="3200" dirty="0"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sp>
        <p:nvSpPr>
          <p:cNvPr id="62" name="下矢印 61"/>
          <p:cNvSpPr/>
          <p:nvPr/>
        </p:nvSpPr>
        <p:spPr bwMode="auto">
          <a:xfrm>
            <a:off x="7543800" y="4419600"/>
            <a:ext cx="533400" cy="477928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2" name="角丸四角形 31"/>
          <p:cNvSpPr/>
          <p:nvPr/>
        </p:nvSpPr>
        <p:spPr bwMode="auto">
          <a:xfrm>
            <a:off x="457200" y="1371600"/>
            <a:ext cx="3200400" cy="475715"/>
          </a:xfrm>
          <a:prstGeom prst="roundRect">
            <a:avLst>
              <a:gd name="adj" fmla="val 50000"/>
            </a:avLst>
          </a:prstGeom>
          <a:solidFill>
            <a:srgbClr val="FF0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</a:rPr>
              <a:t>デバイスの種類が増える</a:t>
            </a:r>
            <a:endParaRPr kumimoji="0" lang="ja-JP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3" name="角丸四角形 32"/>
          <p:cNvSpPr/>
          <p:nvPr/>
        </p:nvSpPr>
        <p:spPr bwMode="auto">
          <a:xfrm>
            <a:off x="457200" y="1905000"/>
            <a:ext cx="3200400" cy="475715"/>
          </a:xfrm>
          <a:prstGeom prst="roundRect">
            <a:avLst>
              <a:gd name="adj" fmla="val 50000"/>
            </a:avLst>
          </a:prstGeom>
          <a:solidFill>
            <a:srgbClr val="FF0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</a:rPr>
              <a:t>UI</a:t>
            </a:r>
            <a:r>
              <a:rPr kumimoji="0" lang="ja-JP" altLang="en-US" sz="18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</a:rPr>
              <a:t>が</a:t>
            </a:r>
            <a:r>
              <a:rPr kumimoji="0" lang="en-US" altLang="ja-JP" sz="18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</a:rPr>
              <a:t> +UX </a:t>
            </a:r>
            <a:r>
              <a:rPr kumimoji="0" lang="ja-JP" altLang="en-US" sz="18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</a:rPr>
              <a:t>へ</a:t>
            </a:r>
            <a:endParaRPr kumimoji="0" lang="ja-JP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457200" y="2438400"/>
            <a:ext cx="3200400" cy="475715"/>
          </a:xfrm>
          <a:prstGeom prst="roundRect">
            <a:avLst>
              <a:gd name="adj" fmla="val 50000"/>
            </a:avLst>
          </a:prstGeom>
          <a:solidFill>
            <a:srgbClr val="FF0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アクセス手段が多様化する</a:t>
            </a:r>
          </a:p>
        </p:txBody>
      </p:sp>
      <p:sp>
        <p:nvSpPr>
          <p:cNvPr id="36" name="角丸四角形 35"/>
          <p:cNvSpPr/>
          <p:nvPr/>
        </p:nvSpPr>
        <p:spPr bwMode="auto">
          <a:xfrm>
            <a:off x="3733800" y="4782085"/>
            <a:ext cx="3200400" cy="475715"/>
          </a:xfrm>
          <a:prstGeom prst="roundRect">
            <a:avLst>
              <a:gd name="adj" fmla="val 50000"/>
            </a:avLst>
          </a:prstGeom>
          <a:solidFill>
            <a:srgbClr val="008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仕事のやり方が変わる</a:t>
            </a:r>
          </a:p>
        </p:txBody>
      </p:sp>
      <p:sp>
        <p:nvSpPr>
          <p:cNvPr id="37" name="角丸四角形 36"/>
          <p:cNvSpPr/>
          <p:nvPr/>
        </p:nvSpPr>
        <p:spPr bwMode="auto">
          <a:xfrm>
            <a:off x="3733800" y="5315485"/>
            <a:ext cx="3200400" cy="475715"/>
          </a:xfrm>
          <a:prstGeom prst="roundRect">
            <a:avLst>
              <a:gd name="adj" fmla="val 50000"/>
            </a:avLst>
          </a:prstGeom>
          <a:solidFill>
            <a:srgbClr val="008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人との係わり方が変わる</a:t>
            </a:r>
          </a:p>
        </p:txBody>
      </p:sp>
      <p:sp>
        <p:nvSpPr>
          <p:cNvPr id="39" name="角丸四角形 38"/>
          <p:cNvSpPr/>
          <p:nvPr/>
        </p:nvSpPr>
        <p:spPr bwMode="auto">
          <a:xfrm>
            <a:off x="3733800" y="5848885"/>
            <a:ext cx="3200400" cy="475715"/>
          </a:xfrm>
          <a:prstGeom prst="roundRect">
            <a:avLst>
              <a:gd name="adj" fmla="val 50000"/>
            </a:avLst>
          </a:prstGeom>
          <a:solidFill>
            <a:srgbClr val="008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価値観が変わる</a:t>
            </a:r>
          </a:p>
        </p:txBody>
      </p:sp>
      <p:sp>
        <p:nvSpPr>
          <p:cNvPr id="41" name="角丸四角形 40"/>
          <p:cNvSpPr/>
          <p:nvPr/>
        </p:nvSpPr>
        <p:spPr bwMode="auto">
          <a:xfrm>
            <a:off x="476250" y="3505200"/>
            <a:ext cx="5988050" cy="685800"/>
          </a:xfrm>
          <a:prstGeom prst="roundRect">
            <a:avLst>
              <a:gd name="adj" fmla="val 50000"/>
            </a:avLst>
          </a:prstGeom>
          <a:solidFill>
            <a:srgbClr val="0000FF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常識が変わる　</a:t>
            </a: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= </a:t>
            </a: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パラダイム・シフト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689350" y="1600200"/>
            <a:ext cx="16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rPr>
              <a:t>表面的</a:t>
            </a:r>
          </a:p>
          <a:p>
            <a:pPr algn="ctr"/>
            <a:r>
              <a:rPr kumimoji="1" lang="ja-JP" altLang="en-US" sz="3200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rPr>
              <a:t>な変化</a:t>
            </a:r>
            <a:endParaRPr kumimoji="1" lang="ja-JP" altLang="en-US" sz="3200" dirty="0"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pic>
        <p:nvPicPr>
          <p:cNvPr id="17" name="図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670" y="6576060"/>
            <a:ext cx="1167130" cy="205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5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9" grpId="0" animBg="1"/>
      <p:bldP spid="41" grpId="0" animBg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990600" y="3124200"/>
            <a:ext cx="72621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クラウド・コンピューティングとは</a:t>
            </a:r>
            <a:endParaRPr lang="en-US" altLang="ja-JP" sz="28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250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 dirty="0" smtClean="0">
                <a:ea typeface="ＭＳ Ｐゴシック" charset="-128"/>
              </a:rPr>
              <a:t>クラウド・</a:t>
            </a:r>
            <a:r>
              <a:rPr lang="ja-JP" altLang="en-US" sz="2800" dirty="0" smtClean="0">
                <a:ea typeface="ＭＳ Ｐゴシック" charset="-128"/>
              </a:rPr>
              <a:t>コンピューティング</a:t>
            </a:r>
            <a:r>
              <a:rPr lang="ja-JP" altLang="en-US" sz="2800" dirty="0" smtClean="0">
                <a:ea typeface="ＭＳ Ｐゴシック" charset="-128"/>
              </a:rPr>
              <a:t>と</a:t>
            </a:r>
            <a:r>
              <a:rPr lang="en-US" altLang="ja-JP" sz="2800" dirty="0" smtClean="0">
                <a:ea typeface="ＭＳ Ｐゴシック" charset="-128"/>
              </a:rPr>
              <a:t>IT</a:t>
            </a:r>
            <a:r>
              <a:rPr lang="ja-JP" altLang="en-US" sz="2800" dirty="0" smtClean="0">
                <a:ea typeface="ＭＳ Ｐゴシック" charset="-128"/>
              </a:rPr>
              <a:t>トレンドの関係</a:t>
            </a:r>
            <a:endParaRPr lang="ja-JP" altLang="en-US" sz="2800" dirty="0" smtClean="0">
              <a:ea typeface="ＭＳ Ｐゴシック" charset="-128"/>
            </a:endParaRPr>
          </a:p>
        </p:txBody>
      </p:sp>
      <p:sp>
        <p:nvSpPr>
          <p:cNvPr id="5" name="角丸四角形 4"/>
          <p:cNvSpPr/>
          <p:nvPr/>
        </p:nvSpPr>
        <p:spPr bwMode="auto">
          <a:xfrm>
            <a:off x="1623191" y="2651232"/>
            <a:ext cx="5917981" cy="23819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B0F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32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クラウド・コンピューティング</a:t>
            </a:r>
          </a:p>
          <a:p>
            <a:pPr algn="ctr">
              <a:spcBef>
                <a:spcPts val="0"/>
              </a:spcBef>
            </a:pPr>
            <a:endParaRPr kumimoji="0" lang="en-US" altLang="ja-JP" sz="3200" dirty="0" smtClean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>
              <a:spcBef>
                <a:spcPts val="0"/>
              </a:spcBef>
            </a:pPr>
            <a:endParaRPr kumimoji="0" lang="ja-JP" altLang="en-US" sz="3200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990600" y="1045776"/>
            <a:ext cx="7162800" cy="1240224"/>
            <a:chOff x="990600" y="1045776"/>
            <a:chExt cx="7162800" cy="1240224"/>
          </a:xfrm>
        </p:grpSpPr>
        <p:sp>
          <p:nvSpPr>
            <p:cNvPr id="6" name="角丸四角形 5"/>
            <p:cNvSpPr/>
            <p:nvPr/>
          </p:nvSpPr>
          <p:spPr bwMode="auto">
            <a:xfrm>
              <a:off x="990600" y="1045776"/>
              <a:ext cx="7162800" cy="75411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B0F0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1003">
              <a:schemeClr val="lt1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GP創英角ｺﾞｼｯｸUB" pitchFamily="50" charset="-128"/>
                  <a:ea typeface="HGP創英角ｺﾞｼｯｸUB" pitchFamily="50" charset="-128"/>
                </a:rPr>
                <a:t>クラウドは、特定の技術を指すものではない</a:t>
              </a:r>
            </a:p>
            <a:p>
              <a:pPr algn="ctr">
                <a:spcBef>
                  <a:spcPts val="0"/>
                </a:spcBef>
              </a:pPr>
              <a:r>
                <a:rPr kumimoji="0" lang="ja-JP" altLang="en-US" sz="2400" dirty="0" smtClean="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ＩＴトレンドの集約</a:t>
              </a:r>
              <a:r>
                <a:rPr kumimoji="0" lang="ja-JP" altLang="en-US" sz="2400" dirty="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された現在形</a:t>
              </a:r>
              <a:endPara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7" name="上矢印 6"/>
            <p:cNvSpPr/>
            <p:nvPr/>
          </p:nvSpPr>
          <p:spPr bwMode="auto">
            <a:xfrm>
              <a:off x="3924300" y="1731576"/>
              <a:ext cx="1295400" cy="554424"/>
            </a:xfrm>
            <a:prstGeom prst="upArrow">
              <a:avLst/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</a:pPr>
              <a:endParaRPr lang="ja-JP" altLang="en-US" sz="200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</p:grpSp>
      <p:sp>
        <p:nvSpPr>
          <p:cNvPr id="8" name="角丸四角形 7"/>
          <p:cNvSpPr/>
          <p:nvPr/>
        </p:nvSpPr>
        <p:spPr bwMode="auto">
          <a:xfrm>
            <a:off x="1154825" y="2823336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サーバーの</a:t>
            </a:r>
          </a:p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仮想化</a:t>
            </a:r>
            <a:endParaRPr kumimoji="0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9" name="角丸四角形 8"/>
          <p:cNvSpPr/>
          <p:nvPr/>
        </p:nvSpPr>
        <p:spPr bwMode="auto">
          <a:xfrm>
            <a:off x="4583825" y="4951682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ＨＴＭＬ５</a:t>
            </a:r>
            <a:endParaRPr kumimoji="0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0" name="角丸四角形 9"/>
          <p:cNvSpPr/>
          <p:nvPr/>
        </p:nvSpPr>
        <p:spPr bwMode="auto">
          <a:xfrm>
            <a:off x="2157247" y="4962192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105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スマートフォン</a:t>
            </a:r>
            <a:endParaRPr kumimoji="0" lang="ja-JP" altLang="en-US" sz="1050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3364625" y="4962192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ＬＴＥ</a:t>
            </a:r>
            <a:endParaRPr kumimoji="0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2" name="角丸四角形 11"/>
          <p:cNvSpPr/>
          <p:nvPr/>
        </p:nvSpPr>
        <p:spPr bwMode="auto">
          <a:xfrm>
            <a:off x="3364625" y="2367449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関数型言語</a:t>
            </a:r>
            <a:endParaRPr kumimoji="0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3" name="角丸四角形 12"/>
          <p:cNvSpPr/>
          <p:nvPr/>
        </p:nvSpPr>
        <p:spPr bwMode="auto">
          <a:xfrm>
            <a:off x="5791200" y="2371392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11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メインフレーム</a:t>
            </a:r>
            <a:endParaRPr kumimoji="0" lang="ja-JP" altLang="en-US" sz="1100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4" name="角丸四角形 13"/>
          <p:cNvSpPr/>
          <p:nvPr/>
        </p:nvSpPr>
        <p:spPr bwMode="auto">
          <a:xfrm>
            <a:off x="7086600" y="3887508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ＯＳＳ</a:t>
            </a:r>
            <a:endParaRPr kumimoji="0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6" name="角丸四角形 15"/>
          <p:cNvSpPr/>
          <p:nvPr/>
        </p:nvSpPr>
        <p:spPr bwMode="auto">
          <a:xfrm>
            <a:off x="1154825" y="4461637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ＳＮＳ</a:t>
            </a:r>
            <a:endParaRPr kumimoji="0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2188779" y="2367449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デスクトップの仮想化</a:t>
            </a:r>
            <a:endParaRPr kumimoji="0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9" name="角丸四角形 18"/>
          <p:cNvSpPr/>
          <p:nvPr/>
        </p:nvSpPr>
        <p:spPr bwMode="auto">
          <a:xfrm>
            <a:off x="5803025" y="4962192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Ｎｏ ＳＱＬ</a:t>
            </a:r>
            <a:endParaRPr kumimoji="0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6781800" y="4461637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8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サブスクリプション</a:t>
            </a:r>
          </a:p>
        </p:txBody>
      </p:sp>
      <p:sp>
        <p:nvSpPr>
          <p:cNvPr id="21" name="角丸四角形 20"/>
          <p:cNvSpPr/>
          <p:nvPr/>
        </p:nvSpPr>
        <p:spPr bwMode="auto">
          <a:xfrm>
            <a:off x="6781800" y="2823336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11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フレームワーク</a:t>
            </a:r>
            <a:endParaRPr kumimoji="0" lang="ja-JP" altLang="en-US" sz="1100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2" name="角丸四角形 21"/>
          <p:cNvSpPr/>
          <p:nvPr/>
        </p:nvSpPr>
        <p:spPr bwMode="auto">
          <a:xfrm>
            <a:off x="914400" y="3887508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ＥＳＢ／ＥＡＩ</a:t>
            </a:r>
            <a:endParaRPr kumimoji="0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4" name="角丸四角形 23"/>
          <p:cNvSpPr/>
          <p:nvPr/>
        </p:nvSpPr>
        <p:spPr bwMode="auto">
          <a:xfrm>
            <a:off x="7086599" y="3361992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クラウド</a:t>
            </a:r>
          </a:p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セキュリティ</a:t>
            </a:r>
            <a:endParaRPr kumimoji="0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5" name="角丸四角形 24"/>
          <p:cNvSpPr/>
          <p:nvPr/>
        </p:nvSpPr>
        <p:spPr bwMode="auto">
          <a:xfrm>
            <a:off x="924909" y="3361992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ＳＯＡ</a:t>
            </a:r>
            <a:endParaRPr kumimoji="0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6" name="角丸四角形 25"/>
          <p:cNvSpPr/>
          <p:nvPr/>
        </p:nvSpPr>
        <p:spPr bwMode="auto">
          <a:xfrm>
            <a:off x="4572000" y="2362200"/>
            <a:ext cx="1131175" cy="375744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ＭＶＣモデル</a:t>
            </a:r>
            <a:endParaRPr kumimoji="0" lang="ja-JP" altLang="en-US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7" name="AutoShape 49"/>
          <p:cNvSpPr>
            <a:spLocks noChangeArrowheads="1"/>
          </p:cNvSpPr>
          <p:nvPr/>
        </p:nvSpPr>
        <p:spPr bwMode="auto">
          <a:xfrm>
            <a:off x="2514600" y="3740811"/>
            <a:ext cx="1295398" cy="342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9900"/>
              </a:gs>
              <a:gs pos="80000">
                <a:srgbClr val="FF9900"/>
              </a:gs>
              <a:gs pos="100000">
                <a:srgbClr val="FF9900"/>
              </a:gs>
            </a:gsLst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ja-JP" sz="2000" dirty="0" err="1" smtClean="0">
                <a:solidFill>
                  <a:schemeClr val="bg1"/>
                </a:solidFill>
                <a:ea typeface="HGP創英角ｺﾞｼｯｸUB" pitchFamily="50" charset="-128"/>
                <a:cs typeface="Arial" pitchFamily="34" charset="0"/>
              </a:rPr>
              <a:t>SaaS</a:t>
            </a:r>
            <a:endParaRPr lang="en-US" altLang="ja-JP" sz="2000" dirty="0">
              <a:solidFill>
                <a:schemeClr val="bg1"/>
              </a:solidFill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8" name="AutoShape 50"/>
          <p:cNvSpPr>
            <a:spLocks noChangeArrowheads="1"/>
          </p:cNvSpPr>
          <p:nvPr/>
        </p:nvSpPr>
        <p:spPr bwMode="auto">
          <a:xfrm>
            <a:off x="3938099" y="3740811"/>
            <a:ext cx="1295396" cy="3429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ja-JP" sz="2000" dirty="0" err="1" smtClean="0">
                <a:solidFill>
                  <a:schemeClr val="bg1"/>
                </a:solidFill>
                <a:ea typeface="HGP創英角ｺﾞｼｯｸUB" pitchFamily="50" charset="-128"/>
                <a:cs typeface="Arial" pitchFamily="34" charset="0"/>
              </a:rPr>
              <a:t>PaaS</a:t>
            </a:r>
            <a:endParaRPr lang="en-US" altLang="ja-JP" sz="2000" dirty="0">
              <a:solidFill>
                <a:schemeClr val="bg1"/>
              </a:solidFill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9" name="AutoShape 51"/>
          <p:cNvSpPr>
            <a:spLocks noChangeArrowheads="1"/>
          </p:cNvSpPr>
          <p:nvPr/>
        </p:nvSpPr>
        <p:spPr bwMode="auto">
          <a:xfrm>
            <a:off x="5387208" y="3740811"/>
            <a:ext cx="1295398" cy="342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8000"/>
              </a:gs>
              <a:gs pos="80000">
                <a:srgbClr val="008000"/>
              </a:gs>
              <a:gs pos="100000">
                <a:srgbClr val="008000"/>
              </a:gs>
            </a:gsLst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ts val="2800"/>
              </a:lnSpc>
              <a:defRPr/>
            </a:pPr>
            <a:r>
              <a:rPr lang="en-US" altLang="ja-JP" sz="2000" dirty="0" err="1" smtClean="0">
                <a:solidFill>
                  <a:schemeClr val="bg1"/>
                </a:solidFill>
                <a:ea typeface="HGP創英角ｺﾞｼｯｸUB" pitchFamily="50" charset="-128"/>
                <a:cs typeface="Arial" pitchFamily="34" charset="0"/>
              </a:rPr>
              <a:t>IaaS</a:t>
            </a:r>
            <a:endParaRPr lang="en-US" altLang="ja-JP" sz="2000" dirty="0">
              <a:solidFill>
                <a:schemeClr val="bg1"/>
              </a:solidFill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30" name="AutoShape 49"/>
          <p:cNvSpPr>
            <a:spLocks noChangeArrowheads="1"/>
          </p:cNvSpPr>
          <p:nvPr/>
        </p:nvSpPr>
        <p:spPr bwMode="auto">
          <a:xfrm>
            <a:off x="2522813" y="4193861"/>
            <a:ext cx="1991380" cy="3429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ja-JP" altLang="en-US" sz="1400" dirty="0" smtClean="0">
                <a:solidFill>
                  <a:schemeClr val="bg1"/>
                </a:solidFill>
                <a:ea typeface="HGP創英角ｺﾞｼｯｸUB" pitchFamily="50" charset="-128"/>
                <a:cs typeface="Arial" pitchFamily="34" charset="0"/>
              </a:rPr>
              <a:t>パブリック・</a:t>
            </a:r>
            <a:r>
              <a:rPr lang="ja-JP" altLang="en-US" sz="1400" dirty="0">
                <a:solidFill>
                  <a:schemeClr val="bg1"/>
                </a:solidFill>
                <a:ea typeface="HGP創英角ｺﾞｼｯｸUB" pitchFamily="50" charset="-128"/>
                <a:cs typeface="Arial" pitchFamily="34" charset="0"/>
              </a:rPr>
              <a:t>クラウド</a:t>
            </a:r>
            <a:endParaRPr lang="en-US" altLang="ja-JP" sz="1400" dirty="0">
              <a:solidFill>
                <a:schemeClr val="bg1"/>
              </a:solidFill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31" name="AutoShape 49"/>
          <p:cNvSpPr>
            <a:spLocks noChangeArrowheads="1"/>
          </p:cNvSpPr>
          <p:nvPr/>
        </p:nvSpPr>
        <p:spPr bwMode="auto">
          <a:xfrm>
            <a:off x="4691226" y="4193861"/>
            <a:ext cx="1991380" cy="342900"/>
          </a:xfrm>
          <a:prstGeom prst="roundRect">
            <a:avLst>
              <a:gd name="adj" fmla="val 16667"/>
            </a:avLst>
          </a:prstGeom>
          <a:solidFill>
            <a:srgbClr val="33CC33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ja-JP" altLang="en-US" sz="1400" dirty="0">
                <a:solidFill>
                  <a:schemeClr val="bg1"/>
                </a:solidFill>
                <a:ea typeface="HGP創英角ｺﾞｼｯｸUB" pitchFamily="50" charset="-128"/>
                <a:cs typeface="Arial" pitchFamily="34" charset="0"/>
              </a:rPr>
              <a:t>プライベート・クラウド</a:t>
            </a:r>
            <a:endParaRPr lang="en-US" altLang="ja-JP" sz="1400" dirty="0">
              <a:solidFill>
                <a:schemeClr val="bg1"/>
              </a:solidFill>
              <a:ea typeface="HGP創英角ｺﾞｼｯｸUB" pitchFamily="50" charset="-128"/>
              <a:cs typeface="Arial" pitchFamily="34" charset="0"/>
            </a:endParaRP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0" y="5389176"/>
            <a:ext cx="8150772" cy="1468824"/>
            <a:chOff x="0" y="5389176"/>
            <a:chExt cx="8150772" cy="1468824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987972" y="5389176"/>
              <a:ext cx="7162800" cy="1204752"/>
              <a:chOff x="987972" y="5389176"/>
              <a:chExt cx="7162800" cy="1204752"/>
            </a:xfrm>
          </p:grpSpPr>
          <p:sp>
            <p:nvSpPr>
              <p:cNvPr id="32" name="角丸四角形 31"/>
              <p:cNvSpPr/>
              <p:nvPr/>
            </p:nvSpPr>
            <p:spPr bwMode="auto">
              <a:xfrm>
                <a:off x="987972" y="5839812"/>
                <a:ext cx="7162800" cy="75411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00B0F0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1003">
                <a:schemeClr val="lt1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2800" dirty="0">
                    <a:solidFill>
                      <a:schemeClr val="bg1"/>
                    </a:solidFill>
                    <a:latin typeface="HGP創英角ｺﾞｼｯｸUB" pitchFamily="50" charset="-128"/>
                    <a:ea typeface="HGP創英角ｺﾞｼｯｸUB" pitchFamily="50" charset="-128"/>
                  </a:rPr>
                  <a:t> </a:t>
                </a:r>
                <a:r>
                  <a:rPr kumimoji="0" lang="en-US" altLang="ja-JP" sz="2800" dirty="0" smtClean="0">
                    <a:solidFill>
                      <a:schemeClr val="bg1"/>
                    </a:solidFill>
                    <a:latin typeface="HGP創英角ｺﾞｼｯｸUB" pitchFamily="50" charset="-128"/>
                    <a:ea typeface="HGP創英角ｺﾞｼｯｸUB" pitchFamily="50" charset="-128"/>
                  </a:rPr>
                  <a:t> </a:t>
                </a:r>
                <a:r>
                  <a:rPr kumimoji="0" lang="ja-JP" alt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GP創英角ｺﾞｼｯｸUB" pitchFamily="50" charset="-128"/>
                    <a:ea typeface="HGP創英角ｺﾞｼｯｸUB" pitchFamily="50" charset="-128"/>
                  </a:rPr>
                  <a:t>クラウド</a:t>
                </a:r>
                <a:r>
                  <a:rPr kumimoji="0" lang="ja-JP" altLang="en-US" sz="2800" dirty="0">
                    <a:solidFill>
                      <a:schemeClr val="bg1"/>
                    </a:solidFill>
                    <a:latin typeface="HGP創英角ｺﾞｼｯｸUB" pitchFamily="50" charset="-128"/>
                    <a:ea typeface="HGP創英角ｺﾞｼｯｸUB" pitchFamily="50" charset="-128"/>
                  </a:rPr>
                  <a:t>　</a:t>
                </a:r>
                <a:r>
                  <a:rPr kumimoji="0" lang="ja-JP" altLang="ja-JP" sz="2800" dirty="0" smtClean="0">
                    <a:solidFill>
                      <a:schemeClr val="bg1"/>
                    </a:solidFill>
                    <a:latin typeface="HGP創英角ｺﾞｼｯｸUB" pitchFamily="50" charset="-128"/>
                    <a:ea typeface="HGP創英角ｺﾞｼｯｸUB" pitchFamily="50" charset="-128"/>
                  </a:rPr>
                  <a:t>＝</a:t>
                </a:r>
                <a:r>
                  <a:rPr kumimoji="0" lang="ja-JP" alt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GP創英角ｺﾞｼｯｸUB" pitchFamily="50" charset="-128"/>
                    <a:ea typeface="HGP創英角ｺﾞｼｯｸUB" pitchFamily="50" charset="-128"/>
                  </a:rPr>
                  <a:t>　</a:t>
                </a:r>
                <a:r>
                  <a:rPr kumimoji="0" lang="en-US" altLang="ja-JP" sz="28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GP創英角ｺﾞｼｯｸUB" pitchFamily="50" charset="-128"/>
                    <a:ea typeface="HGP創英角ｺﾞｼｯｸUB" pitchFamily="50" charset="-128"/>
                  </a:rPr>
                  <a:t>IT</a:t>
                </a:r>
                <a:r>
                  <a:rPr kumimoji="0" lang="ja-JP" alt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GP創英角ｺﾞｼｯｸUB" pitchFamily="50" charset="-128"/>
                    <a:ea typeface="HGP創英角ｺﾞｼｯｸUB" pitchFamily="50" charset="-128"/>
                  </a:rPr>
                  <a:t>トレンド</a:t>
                </a:r>
              </a:p>
            </p:txBody>
          </p:sp>
          <p:sp>
            <p:nvSpPr>
              <p:cNvPr id="33" name="上矢印 32"/>
              <p:cNvSpPr/>
              <p:nvPr/>
            </p:nvSpPr>
            <p:spPr bwMode="auto">
              <a:xfrm flipV="1">
                <a:off x="3903940" y="5389176"/>
                <a:ext cx="1295400" cy="554424"/>
              </a:xfrm>
              <a:prstGeom prst="upArrow">
                <a:avLst/>
              </a:prstGeom>
              <a:solidFill>
                <a:srgbClr val="3366FF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0"/>
                  </a:spcBef>
                </a:pPr>
                <a:endParaRPr lang="ja-JP" altLang="en-US" sz="200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endParaRPr>
              </a:p>
            </p:txBody>
          </p:sp>
        </p:grpSp>
        <p:sp>
          <p:nvSpPr>
            <p:cNvPr id="34" name="スライド番号プレースホルダー 2"/>
            <p:cNvSpPr txBox="1">
              <a:spLocks/>
            </p:cNvSpPr>
            <p:nvPr/>
          </p:nvSpPr>
          <p:spPr bwMode="auto">
            <a:xfrm>
              <a:off x="0" y="6400800"/>
              <a:ext cx="1905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fld id="{3F26FB40-5F71-4876-A9E8-317E2CF79CAD}" type="slidenum">
                <a:rPr lang="ja-JP" altLang="en-US"/>
                <a:pPr/>
                <a:t>14</a:t>
              </a:fld>
              <a:endParaRPr lang="en-US" altLang="ja-JP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4375508" y="5772090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>
                  <a:solidFill>
                    <a:srgbClr val="FFFFFF"/>
                  </a:solidFill>
                </a:rPr>
                <a:t>．</a:t>
              </a:r>
              <a:endParaRPr kumimoji="1" lang="ja-JP" alt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4588054" y="6076890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>
                  <a:solidFill>
                    <a:srgbClr val="FFFFFF"/>
                  </a:solidFill>
                </a:rPr>
                <a:t>．</a:t>
              </a:r>
              <a:endParaRPr kumimoji="1" lang="ja-JP" altLang="en-US" sz="20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528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eric-schmid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39800"/>
            <a:ext cx="4327408" cy="233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28738" name="Group 2"/>
          <p:cNvGrpSpPr>
            <a:grpSpLocks/>
          </p:cNvGrpSpPr>
          <p:nvPr/>
        </p:nvGrpSpPr>
        <p:grpSpPr bwMode="auto">
          <a:xfrm>
            <a:off x="685800" y="3403600"/>
            <a:ext cx="7488238" cy="3257550"/>
            <a:chOff x="432" y="2039"/>
            <a:chExt cx="4717" cy="2052"/>
          </a:xfrm>
        </p:grpSpPr>
        <p:sp>
          <p:nvSpPr>
            <p:cNvPr id="15379" name="Line 3"/>
            <p:cNvSpPr>
              <a:spLocks noChangeShapeType="1"/>
            </p:cNvSpPr>
            <p:nvPr/>
          </p:nvSpPr>
          <p:spPr bwMode="auto">
            <a:xfrm>
              <a:off x="432" y="3082"/>
              <a:ext cx="4717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80" name="AutoShape 4"/>
            <p:cNvSpPr>
              <a:spLocks noChangeArrowheads="1"/>
            </p:cNvSpPr>
            <p:nvPr/>
          </p:nvSpPr>
          <p:spPr bwMode="auto">
            <a:xfrm>
              <a:off x="886" y="2039"/>
              <a:ext cx="272" cy="455"/>
            </a:xfrm>
            <a:prstGeom prst="cube">
              <a:avLst>
                <a:gd name="adj" fmla="val 25000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81" name="AutoShape 5"/>
            <p:cNvSpPr>
              <a:spLocks noChangeArrowheads="1"/>
            </p:cNvSpPr>
            <p:nvPr/>
          </p:nvSpPr>
          <p:spPr bwMode="auto">
            <a:xfrm>
              <a:off x="2518" y="2039"/>
              <a:ext cx="272" cy="454"/>
            </a:xfrm>
            <a:prstGeom prst="can">
              <a:avLst>
                <a:gd name="adj" fmla="val 41728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82" name="AutoShape 6"/>
            <p:cNvSpPr>
              <a:spLocks noChangeArrowheads="1"/>
            </p:cNvSpPr>
            <p:nvPr/>
          </p:nvSpPr>
          <p:spPr bwMode="auto">
            <a:xfrm>
              <a:off x="1204" y="2039"/>
              <a:ext cx="272" cy="455"/>
            </a:xfrm>
            <a:prstGeom prst="cube">
              <a:avLst>
                <a:gd name="adj" fmla="val 25000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83" name="AutoShape 7"/>
            <p:cNvSpPr>
              <a:spLocks noChangeArrowheads="1"/>
            </p:cNvSpPr>
            <p:nvPr/>
          </p:nvSpPr>
          <p:spPr bwMode="auto">
            <a:xfrm>
              <a:off x="2201" y="2039"/>
              <a:ext cx="272" cy="454"/>
            </a:xfrm>
            <a:prstGeom prst="can">
              <a:avLst>
                <a:gd name="adj" fmla="val 41728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84" name="AutoShape 8"/>
            <p:cNvSpPr>
              <a:spLocks noChangeArrowheads="1"/>
            </p:cNvSpPr>
            <p:nvPr/>
          </p:nvSpPr>
          <p:spPr bwMode="auto">
            <a:xfrm>
              <a:off x="3153" y="2039"/>
              <a:ext cx="272" cy="454"/>
            </a:xfrm>
            <a:prstGeom prst="can">
              <a:avLst>
                <a:gd name="adj" fmla="val 41728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85" name="AutoShape 9"/>
            <p:cNvSpPr>
              <a:spLocks noChangeArrowheads="1"/>
            </p:cNvSpPr>
            <p:nvPr/>
          </p:nvSpPr>
          <p:spPr bwMode="auto">
            <a:xfrm>
              <a:off x="2836" y="2039"/>
              <a:ext cx="272" cy="454"/>
            </a:xfrm>
            <a:prstGeom prst="can">
              <a:avLst>
                <a:gd name="adj" fmla="val 41728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86" name="AutoShape 10"/>
            <p:cNvSpPr>
              <a:spLocks noChangeArrowheads="1"/>
            </p:cNvSpPr>
            <p:nvPr/>
          </p:nvSpPr>
          <p:spPr bwMode="auto">
            <a:xfrm>
              <a:off x="1521" y="2039"/>
              <a:ext cx="272" cy="455"/>
            </a:xfrm>
            <a:prstGeom prst="cube">
              <a:avLst>
                <a:gd name="adj" fmla="val 25000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87" name="AutoShape 11"/>
            <p:cNvSpPr>
              <a:spLocks noChangeArrowheads="1"/>
            </p:cNvSpPr>
            <p:nvPr/>
          </p:nvSpPr>
          <p:spPr bwMode="auto">
            <a:xfrm>
              <a:off x="1839" y="2039"/>
              <a:ext cx="272" cy="455"/>
            </a:xfrm>
            <a:prstGeom prst="cube">
              <a:avLst>
                <a:gd name="adj" fmla="val 25000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88" name="AutoShape 12"/>
            <p:cNvSpPr>
              <a:spLocks noChangeArrowheads="1"/>
            </p:cNvSpPr>
            <p:nvPr/>
          </p:nvSpPr>
          <p:spPr bwMode="auto">
            <a:xfrm>
              <a:off x="2246" y="2220"/>
              <a:ext cx="272" cy="455"/>
            </a:xfrm>
            <a:prstGeom prst="cube">
              <a:avLst>
                <a:gd name="adj" fmla="val 25000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89" name="AutoShape 13"/>
            <p:cNvSpPr>
              <a:spLocks noChangeArrowheads="1"/>
            </p:cNvSpPr>
            <p:nvPr/>
          </p:nvSpPr>
          <p:spPr bwMode="auto">
            <a:xfrm>
              <a:off x="3878" y="2220"/>
              <a:ext cx="272" cy="454"/>
            </a:xfrm>
            <a:prstGeom prst="can">
              <a:avLst>
                <a:gd name="adj" fmla="val 41728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90" name="AutoShape 14"/>
            <p:cNvSpPr>
              <a:spLocks noChangeArrowheads="1"/>
            </p:cNvSpPr>
            <p:nvPr/>
          </p:nvSpPr>
          <p:spPr bwMode="auto">
            <a:xfrm>
              <a:off x="2564" y="2220"/>
              <a:ext cx="272" cy="455"/>
            </a:xfrm>
            <a:prstGeom prst="cube">
              <a:avLst>
                <a:gd name="adj" fmla="val 25000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91" name="AutoShape 15"/>
            <p:cNvSpPr>
              <a:spLocks noChangeArrowheads="1"/>
            </p:cNvSpPr>
            <p:nvPr/>
          </p:nvSpPr>
          <p:spPr bwMode="auto">
            <a:xfrm>
              <a:off x="3561" y="2220"/>
              <a:ext cx="272" cy="454"/>
            </a:xfrm>
            <a:prstGeom prst="can">
              <a:avLst>
                <a:gd name="adj" fmla="val 41728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92" name="AutoShape 16"/>
            <p:cNvSpPr>
              <a:spLocks noChangeArrowheads="1"/>
            </p:cNvSpPr>
            <p:nvPr/>
          </p:nvSpPr>
          <p:spPr bwMode="auto">
            <a:xfrm>
              <a:off x="4513" y="2220"/>
              <a:ext cx="272" cy="454"/>
            </a:xfrm>
            <a:prstGeom prst="can">
              <a:avLst>
                <a:gd name="adj" fmla="val 41728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93" name="AutoShape 17"/>
            <p:cNvSpPr>
              <a:spLocks noChangeArrowheads="1"/>
            </p:cNvSpPr>
            <p:nvPr/>
          </p:nvSpPr>
          <p:spPr bwMode="auto">
            <a:xfrm>
              <a:off x="4196" y="2220"/>
              <a:ext cx="272" cy="454"/>
            </a:xfrm>
            <a:prstGeom prst="can">
              <a:avLst>
                <a:gd name="adj" fmla="val 41728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94" name="AutoShape 18"/>
            <p:cNvSpPr>
              <a:spLocks noChangeArrowheads="1"/>
            </p:cNvSpPr>
            <p:nvPr/>
          </p:nvSpPr>
          <p:spPr bwMode="auto">
            <a:xfrm>
              <a:off x="2881" y="2220"/>
              <a:ext cx="272" cy="455"/>
            </a:xfrm>
            <a:prstGeom prst="cube">
              <a:avLst>
                <a:gd name="adj" fmla="val 25000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95" name="AutoShape 19"/>
            <p:cNvSpPr>
              <a:spLocks noChangeArrowheads="1"/>
            </p:cNvSpPr>
            <p:nvPr/>
          </p:nvSpPr>
          <p:spPr bwMode="auto">
            <a:xfrm>
              <a:off x="3199" y="2220"/>
              <a:ext cx="272" cy="455"/>
            </a:xfrm>
            <a:prstGeom prst="cube">
              <a:avLst>
                <a:gd name="adj" fmla="val 25000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96" name="AutoShape 20"/>
            <p:cNvSpPr>
              <a:spLocks noChangeArrowheads="1"/>
            </p:cNvSpPr>
            <p:nvPr/>
          </p:nvSpPr>
          <p:spPr bwMode="auto">
            <a:xfrm>
              <a:off x="1658" y="2490"/>
              <a:ext cx="272" cy="455"/>
            </a:xfrm>
            <a:prstGeom prst="cube">
              <a:avLst>
                <a:gd name="adj" fmla="val 25000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97" name="AutoShape 21"/>
            <p:cNvSpPr>
              <a:spLocks noChangeArrowheads="1"/>
            </p:cNvSpPr>
            <p:nvPr/>
          </p:nvSpPr>
          <p:spPr bwMode="auto">
            <a:xfrm>
              <a:off x="3290" y="2490"/>
              <a:ext cx="272" cy="454"/>
            </a:xfrm>
            <a:prstGeom prst="can">
              <a:avLst>
                <a:gd name="adj" fmla="val 41728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98" name="AutoShape 22"/>
            <p:cNvSpPr>
              <a:spLocks noChangeArrowheads="1"/>
            </p:cNvSpPr>
            <p:nvPr/>
          </p:nvSpPr>
          <p:spPr bwMode="auto">
            <a:xfrm>
              <a:off x="1976" y="2490"/>
              <a:ext cx="272" cy="455"/>
            </a:xfrm>
            <a:prstGeom prst="cube">
              <a:avLst>
                <a:gd name="adj" fmla="val 25000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399" name="AutoShape 23"/>
            <p:cNvSpPr>
              <a:spLocks noChangeArrowheads="1"/>
            </p:cNvSpPr>
            <p:nvPr/>
          </p:nvSpPr>
          <p:spPr bwMode="auto">
            <a:xfrm>
              <a:off x="2973" y="2490"/>
              <a:ext cx="272" cy="454"/>
            </a:xfrm>
            <a:prstGeom prst="can">
              <a:avLst>
                <a:gd name="adj" fmla="val 41728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400" name="AutoShape 24"/>
            <p:cNvSpPr>
              <a:spLocks noChangeArrowheads="1"/>
            </p:cNvSpPr>
            <p:nvPr/>
          </p:nvSpPr>
          <p:spPr bwMode="auto">
            <a:xfrm>
              <a:off x="3925" y="2490"/>
              <a:ext cx="272" cy="454"/>
            </a:xfrm>
            <a:prstGeom prst="can">
              <a:avLst>
                <a:gd name="adj" fmla="val 41728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401" name="AutoShape 25"/>
            <p:cNvSpPr>
              <a:spLocks noChangeArrowheads="1"/>
            </p:cNvSpPr>
            <p:nvPr/>
          </p:nvSpPr>
          <p:spPr bwMode="auto">
            <a:xfrm>
              <a:off x="3608" y="2490"/>
              <a:ext cx="272" cy="454"/>
            </a:xfrm>
            <a:prstGeom prst="can">
              <a:avLst>
                <a:gd name="adj" fmla="val 41728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402" name="AutoShape 26"/>
            <p:cNvSpPr>
              <a:spLocks noChangeArrowheads="1"/>
            </p:cNvSpPr>
            <p:nvPr/>
          </p:nvSpPr>
          <p:spPr bwMode="auto">
            <a:xfrm>
              <a:off x="2293" y="2490"/>
              <a:ext cx="272" cy="455"/>
            </a:xfrm>
            <a:prstGeom prst="cube">
              <a:avLst>
                <a:gd name="adj" fmla="val 25000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5403" name="AutoShape 27"/>
            <p:cNvSpPr>
              <a:spLocks noChangeArrowheads="1"/>
            </p:cNvSpPr>
            <p:nvPr/>
          </p:nvSpPr>
          <p:spPr bwMode="auto">
            <a:xfrm>
              <a:off x="2611" y="2490"/>
              <a:ext cx="272" cy="455"/>
            </a:xfrm>
            <a:prstGeom prst="cube">
              <a:avLst>
                <a:gd name="adj" fmla="val 25000"/>
              </a:avLst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pic>
          <p:nvPicPr>
            <p:cNvPr id="15404" name="Cloud"/>
            <p:cNvPicPr>
              <a:picLocks noChangeAspect="1" noEditPoints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" y="2581"/>
              <a:ext cx="3946" cy="1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5" name="Picture 7" descr="j04339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6" y="3306"/>
              <a:ext cx="637" cy="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6" name="Picture 7" descr="j04339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" y="3443"/>
              <a:ext cx="637" cy="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7" name="Picture 8" descr="j043394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3408"/>
              <a:ext cx="683" cy="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08" name="Text Box 32"/>
            <p:cNvSpPr txBox="1">
              <a:spLocks noChangeArrowheads="1"/>
            </p:cNvSpPr>
            <p:nvPr/>
          </p:nvSpPr>
          <p:spPr bwMode="auto">
            <a:xfrm>
              <a:off x="2069" y="2856"/>
              <a:ext cx="1383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1pPr>
              <a:lvl2pPr marL="742950" indent="-285750" eaLnBrk="0" hangingPunct="0"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2pPr>
              <a:lvl3pPr marL="1143000" indent="-228600" eaLnBrk="0" hangingPunct="0"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3pPr>
              <a:lvl4pPr marL="1600200" indent="-228600" eaLnBrk="0" hangingPunct="0"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4pPr>
              <a:lvl5pPr marL="2057400" indent="-228600" eaLnBrk="0" hangingPunct="0"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9pPr>
            </a:lstStyle>
            <a:p>
              <a:pPr algn="ctr" eaLnBrk="1" hangingPunct="1"/>
              <a:r>
                <a:rPr lang="ja-JP" altLang="en-US" sz="3200" dirty="0">
                  <a:solidFill>
                    <a:srgbClr val="FFFFFF"/>
                  </a:solidFill>
                  <a:effectLst>
                    <a:glow rad="139700">
                      <a:srgbClr val="000000">
                        <a:satMod val="175000"/>
                        <a:alpha val="40000"/>
                      </a:srgbClr>
                    </a:glow>
                  </a:effectLst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ネットワーク</a:t>
              </a:r>
            </a:p>
            <a:p>
              <a:pPr algn="ctr" eaLnBrk="1" hangingPunct="1"/>
              <a:r>
                <a:rPr lang="ja-JP" altLang="en-US" sz="2400" dirty="0">
                  <a:solidFill>
                    <a:srgbClr val="FFFFFF"/>
                  </a:solidFill>
                  <a:effectLst>
                    <a:glow rad="139700">
                      <a:srgbClr val="000000">
                        <a:satMod val="175000"/>
                        <a:alpha val="40000"/>
                      </a:srgbClr>
                    </a:glow>
                  </a:effectLst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（インターネット）</a:t>
              </a:r>
            </a:p>
          </p:txBody>
        </p:sp>
        <p:sp>
          <p:nvSpPr>
            <p:cNvPr id="15409" name="Text Box 33"/>
            <p:cNvSpPr txBox="1">
              <a:spLocks noChangeArrowheads="1"/>
            </p:cNvSpPr>
            <p:nvPr/>
          </p:nvSpPr>
          <p:spPr bwMode="auto">
            <a:xfrm>
              <a:off x="1731" y="2251"/>
              <a:ext cx="164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1pPr>
              <a:lvl2pPr marL="742950" indent="-285750" eaLnBrk="0" hangingPunct="0"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2pPr>
              <a:lvl3pPr marL="1143000" indent="-228600" eaLnBrk="0" hangingPunct="0"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3pPr>
              <a:lvl4pPr marL="1600200" indent="-228600" eaLnBrk="0" hangingPunct="0"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4pPr>
              <a:lvl5pPr marL="2057400" indent="-228600" eaLnBrk="0" hangingPunct="0"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rgbClr val="484848"/>
                  </a:solidFill>
                  <a:latin typeface="Arial" charset="0"/>
                  <a:ea typeface="HG丸ｺﾞｼｯｸM-PRO" pitchFamily="50" charset="-128"/>
                </a:defRPr>
              </a:lvl9pPr>
            </a:lstStyle>
            <a:p>
              <a:pPr eaLnBrk="1" hangingPunct="1"/>
              <a:r>
                <a:rPr lang="ja-JP" altLang="en-US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巨大</a:t>
              </a:r>
              <a:r>
                <a:rPr lang="ja-JP" altLang="en-US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なコンピューター</a:t>
              </a:r>
              <a:r>
                <a:rPr lang="ja-JP" altLang="en-US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・システム群</a:t>
              </a:r>
            </a:p>
          </p:txBody>
        </p:sp>
        <p:sp>
          <p:nvSpPr>
            <p:cNvPr id="15410" name="AutoShape 34"/>
            <p:cNvSpPr>
              <a:spLocks noChangeArrowheads="1"/>
            </p:cNvSpPr>
            <p:nvPr/>
          </p:nvSpPr>
          <p:spPr bwMode="auto">
            <a:xfrm>
              <a:off x="432" y="2039"/>
              <a:ext cx="363" cy="771"/>
            </a:xfrm>
            <a:prstGeom prst="upArrow">
              <a:avLst>
                <a:gd name="adj1" fmla="val 68593"/>
                <a:gd name="adj2" fmla="val 55095"/>
              </a:avLst>
            </a:prstGeom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 algn="ctr"/>
              <a:r>
                <a:rPr lang="ja-JP" altLang="en-US" sz="1600">
                  <a:solidFill>
                    <a:srgbClr val="FFFFFF"/>
                  </a:solidFill>
                  <a:ea typeface="HGP創英角ｺﾞｼｯｸUB" pitchFamily="50" charset="-128"/>
                  <a:cs typeface="Arial" pitchFamily="34" charset="0"/>
                </a:rPr>
                <a:t>向こう側</a:t>
              </a:r>
            </a:p>
          </p:txBody>
        </p:sp>
        <p:sp>
          <p:nvSpPr>
            <p:cNvPr id="15411" name="AutoShape 35"/>
            <p:cNvSpPr>
              <a:spLocks noChangeArrowheads="1"/>
            </p:cNvSpPr>
            <p:nvPr/>
          </p:nvSpPr>
          <p:spPr bwMode="auto">
            <a:xfrm>
              <a:off x="432" y="3265"/>
              <a:ext cx="363" cy="772"/>
            </a:xfrm>
            <a:prstGeom prst="downArrow">
              <a:avLst>
                <a:gd name="adj1" fmla="val 68593"/>
                <a:gd name="adj2" fmla="val 51238"/>
              </a:avLst>
            </a:prstGeom>
            <a:solidFill>
              <a:srgbClr val="008000"/>
            </a:soli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 algn="ctr"/>
              <a:r>
                <a:rPr lang="ja-JP" altLang="en-US" sz="1600">
                  <a:solidFill>
                    <a:srgbClr val="FFFFFF"/>
                  </a:solidFill>
                  <a:ea typeface="HGP創英角ｺﾞｼｯｸUB" pitchFamily="50" charset="-128"/>
                  <a:cs typeface="Arial" pitchFamily="34" charset="0"/>
                </a:rPr>
                <a:t>こちら側</a:t>
              </a:r>
            </a:p>
          </p:txBody>
        </p:sp>
        <p:pic>
          <p:nvPicPr>
            <p:cNvPr id="15412" name="Picture 36" descr="MCj04242040000[1]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312"/>
              <a:ext cx="277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3" name="Picture 37" descr="MCj04326290000[1]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360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3" name="Rectangle 3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 dirty="0" smtClean="0"/>
              <a:t>クラウド・コンピューティングの起源と</a:t>
            </a:r>
            <a:r>
              <a:rPr lang="en-US" altLang="ja-JP" sz="2800" dirty="0" smtClean="0"/>
              <a:t>Google</a:t>
            </a:r>
            <a:r>
              <a:rPr lang="ja-JP" altLang="en-US" sz="2800" dirty="0" smtClean="0"/>
              <a:t>の定義</a:t>
            </a:r>
          </a:p>
        </p:txBody>
      </p:sp>
      <p:sp>
        <p:nvSpPr>
          <p:cNvPr id="628775" name="AutoShape 39"/>
          <p:cNvSpPr>
            <a:spLocks noChangeArrowheads="1"/>
          </p:cNvSpPr>
          <p:nvPr/>
        </p:nvSpPr>
        <p:spPr bwMode="auto">
          <a:xfrm>
            <a:off x="5480050" y="5156078"/>
            <a:ext cx="3215563" cy="306467"/>
          </a:xfrm>
          <a:prstGeom prst="wedgeRoundRectCallout">
            <a:avLst>
              <a:gd name="adj1" fmla="val -37036"/>
              <a:gd name="adj2" fmla="val 104252"/>
              <a:gd name="adj3" fmla="val 16667"/>
            </a:avLst>
          </a:prstGeom>
          <a:solidFill>
            <a:srgbClr val="00800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ja-JP" altLang="en-US" sz="1200" dirty="0" smtClean="0">
                <a:solidFill>
                  <a:srgbClr val="FFFFFF"/>
                </a:solidFill>
                <a:ea typeface="HGP創英角ｺﾞｼｯｸUB" pitchFamily="50" charset="-128"/>
                <a:cs typeface="Arial" pitchFamily="34" charset="0"/>
              </a:rPr>
              <a:t>利用する側：自分</a:t>
            </a:r>
            <a:r>
              <a:rPr lang="ja-JP" altLang="en-US" sz="1200" dirty="0">
                <a:solidFill>
                  <a:srgbClr val="FFFFFF"/>
                </a:solidFill>
                <a:ea typeface="HGP創英角ｺﾞｼｯｸUB" pitchFamily="50" charset="-128"/>
                <a:cs typeface="Arial" pitchFamily="34" charset="0"/>
              </a:rPr>
              <a:t>専用</a:t>
            </a:r>
            <a:r>
              <a:rPr lang="ja-JP" altLang="en-US" sz="1200" dirty="0" smtClean="0">
                <a:solidFill>
                  <a:srgbClr val="FFFFFF"/>
                </a:solidFill>
                <a:ea typeface="HGP創英角ｺﾞｼｯｸUB" pitchFamily="50" charset="-128"/>
                <a:cs typeface="Arial" pitchFamily="34" charset="0"/>
              </a:rPr>
              <a:t>のシステム</a:t>
            </a:r>
            <a:endParaRPr lang="ja-JP" altLang="en-US" sz="1200" dirty="0">
              <a:solidFill>
                <a:srgbClr val="FFFFFF"/>
              </a:solidFill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628779" name="AutoShape 43"/>
          <p:cNvSpPr>
            <a:spLocks noChangeArrowheads="1"/>
          </p:cNvSpPr>
          <p:nvPr/>
        </p:nvSpPr>
        <p:spPr bwMode="auto">
          <a:xfrm>
            <a:off x="5480050" y="3352800"/>
            <a:ext cx="3206749" cy="306467"/>
          </a:xfrm>
          <a:prstGeom prst="wedgeRoundRectCallout">
            <a:avLst>
              <a:gd name="adj1" fmla="val -32680"/>
              <a:gd name="adj2" fmla="val 124108"/>
              <a:gd name="adj3" fmla="val 16667"/>
            </a:avLst>
          </a:prstGeom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ja-JP" altLang="en-US" sz="1200" dirty="0" smtClean="0">
                <a:solidFill>
                  <a:srgbClr val="FFFFFF"/>
                </a:solidFill>
                <a:ea typeface="HGP創英角ｺﾞｼｯｸUB" pitchFamily="50" charset="-128"/>
                <a:cs typeface="Arial" pitchFamily="34" charset="0"/>
              </a:rPr>
              <a:t>提供する側：世界中</a:t>
            </a:r>
            <a:r>
              <a:rPr lang="ja-JP" altLang="en-US" sz="1200" dirty="0">
                <a:solidFill>
                  <a:srgbClr val="FFFFFF"/>
                </a:solidFill>
                <a:ea typeface="HGP創英角ｺﾞｼｯｸUB" pitchFamily="50" charset="-128"/>
                <a:cs typeface="Arial" pitchFamily="34" charset="0"/>
              </a:rPr>
              <a:t>の複数拠点に分散</a:t>
            </a:r>
            <a:r>
              <a:rPr lang="ja-JP" altLang="en-US" sz="1200" dirty="0" smtClean="0">
                <a:solidFill>
                  <a:srgbClr val="FFFFFF"/>
                </a:solidFill>
                <a:ea typeface="HGP創英角ｺﾞｼｯｸUB" pitchFamily="50" charset="-128"/>
                <a:cs typeface="Arial" pitchFamily="34" charset="0"/>
              </a:rPr>
              <a:t>配置</a:t>
            </a:r>
            <a:endParaRPr lang="ja-JP" altLang="en-US" sz="1200" dirty="0">
              <a:solidFill>
                <a:srgbClr val="FFFFFF"/>
              </a:solidFill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47" name="スライド番号プレースホルダー 2"/>
          <p:cNvSpPr txBox="1">
            <a:spLocks/>
          </p:cNvSpPr>
          <p:nvPr/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3F26FB40-5F71-4876-A9E8-317E2CF79CAD}" type="slidenum">
              <a:rPr lang="ja-JP" altLang="en-US"/>
              <a:pPr/>
              <a:t>15</a:t>
            </a:fld>
            <a:endParaRPr lang="en-US" altLang="ja-JP" dirty="0"/>
          </a:p>
        </p:txBody>
      </p:sp>
      <p:sp>
        <p:nvSpPr>
          <p:cNvPr id="15378" name="Text Box 42"/>
          <p:cNvSpPr txBox="1">
            <a:spLocks noChangeArrowheads="1"/>
          </p:cNvSpPr>
          <p:nvPr/>
        </p:nvSpPr>
        <p:spPr bwMode="auto">
          <a:xfrm>
            <a:off x="1988344" y="1057738"/>
            <a:ext cx="7079456" cy="178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4168A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ja-JP" b="1" dirty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Google CEO </a:t>
            </a:r>
            <a:r>
              <a:rPr lang="ja-JP" altLang="en-US" b="1" dirty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エリック・シュミット</a:t>
            </a:r>
            <a:r>
              <a:rPr lang="ja-JP" altLang="en-US" sz="800" dirty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　</a:t>
            </a:r>
            <a:r>
              <a:rPr lang="en-US" altLang="ja-JP" sz="800" dirty="0" smtClean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6.Mar.2006, “Search Engine Strategies Conference @ San </a:t>
            </a:r>
            <a:r>
              <a:rPr lang="en-US" altLang="ja-JP" sz="800" dirty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Jose, </a:t>
            </a:r>
            <a:r>
              <a:rPr lang="en-US" altLang="ja-JP" sz="800" dirty="0" smtClean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CA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ja-JP" sz="800" dirty="0" smtClean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ja-JP" altLang="en-US" dirty="0" smtClean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データ</a:t>
            </a:r>
            <a:r>
              <a:rPr lang="ja-JP" altLang="en-US" dirty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もプログラムも、サーバー群の上に置いて</a:t>
            </a:r>
            <a:r>
              <a:rPr lang="ja-JP" altLang="en-US" dirty="0" smtClean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おこう・・・そう</a:t>
            </a:r>
            <a:r>
              <a:rPr lang="ja-JP" altLang="en-US" dirty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いったものは、どこ</a:t>
            </a:r>
            <a:r>
              <a:rPr lang="ja-JP" altLang="en-US" dirty="0" smtClean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か “</a:t>
            </a:r>
            <a:r>
              <a:rPr lang="ja-JP" altLang="en-US" b="1" dirty="0">
                <a:solidFill>
                  <a:srgbClr val="FF6600"/>
                </a:solidFill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雲（クラウド）</a:t>
            </a:r>
            <a:r>
              <a:rPr lang="ja-JP" altLang="en-US" dirty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”の中にあればいい。必要なのは</a:t>
            </a:r>
            <a:r>
              <a:rPr lang="ja-JP" altLang="en-US" dirty="0">
                <a:solidFill>
                  <a:srgbClr val="FF6600"/>
                </a:solidFill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ブラウザーとインターネットへのアクセス</a:t>
            </a:r>
            <a:r>
              <a:rPr lang="ja-JP" altLang="en-US" dirty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。パソコン、マック、携帯電話、ブラックベリー、とにかく手元にある</a:t>
            </a:r>
            <a:r>
              <a:rPr lang="ja-JP" altLang="en-US" dirty="0">
                <a:solidFill>
                  <a:srgbClr val="FF6600"/>
                </a:solidFill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どんな端末から</a:t>
            </a:r>
            <a:r>
              <a:rPr lang="ja-JP" altLang="en-US" dirty="0" smtClean="0">
                <a:solidFill>
                  <a:srgbClr val="FF6600"/>
                </a:solidFill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でも</a:t>
            </a:r>
            <a:r>
              <a:rPr lang="ja-JP" altLang="en-US" dirty="0" smtClean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使える・・・データ</a:t>
            </a:r>
            <a:r>
              <a:rPr lang="ja-JP" altLang="en-US" dirty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もデータ処理も、その他あれやこれやもみんな</a:t>
            </a:r>
            <a:r>
              <a:rPr lang="ja-JP" altLang="en-US" dirty="0" smtClean="0">
                <a:effectLst>
                  <a:glow rad="3048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rPr>
              <a:t>サーバーに、だ。</a:t>
            </a:r>
            <a:endParaRPr lang="ja-JP" altLang="en-US" sz="1200" dirty="0">
              <a:effectLst>
                <a:glow rad="304800">
                  <a:schemeClr val="accent3">
                    <a:satMod val="175000"/>
                    <a:alpha val="40000"/>
                  </a:schemeClr>
                </a:glow>
              </a:effectLst>
              <a:latin typeface="Arial"/>
              <a:ea typeface="ＤＦＰ太丸ゴシック体"/>
              <a:cs typeface="Arial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6354749" y="6397467"/>
            <a:ext cx="27892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http://</a:t>
            </a:r>
            <a:r>
              <a:rPr lang="en-US" altLang="ja-JP" sz="9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www.google.com</a:t>
            </a:r>
            <a:r>
              <a:rPr lang="en-US" altLang="ja-JP" sz="9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/press/podium/ses2006.html</a:t>
            </a:r>
            <a:endParaRPr lang="ja-JP" altLang="en-US" sz="9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51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2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28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28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775" grpId="0" animBg="1"/>
      <p:bldP spid="628779" grpId="0" animBg="1"/>
      <p:bldP spid="153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 dirty="0" smtClean="0"/>
              <a:t>クラウドの定義／</a:t>
            </a:r>
            <a:r>
              <a:rPr lang="en-US" altLang="ja-JP" sz="2800" dirty="0" smtClean="0"/>
              <a:t>NIST</a:t>
            </a:r>
            <a:r>
              <a:rPr lang="ja-JP" altLang="en-US" sz="2800" dirty="0" smtClean="0"/>
              <a:t>の定義</a:t>
            </a:r>
          </a:p>
        </p:txBody>
      </p:sp>
      <p:sp>
        <p:nvSpPr>
          <p:cNvPr id="47" name="スライド番号プレースホルダー 2"/>
          <p:cNvSpPr txBox="1">
            <a:spLocks/>
          </p:cNvSpPr>
          <p:nvPr/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3F26FB40-5F71-4876-A9E8-317E2CF79CAD}" type="slidenum">
              <a:rPr lang="ja-JP" altLang="en-US"/>
              <a:pPr/>
              <a:t>16</a:t>
            </a:fld>
            <a:endParaRPr lang="en-US" altLang="ja-JP"/>
          </a:p>
        </p:txBody>
      </p:sp>
      <p:grpSp>
        <p:nvGrpSpPr>
          <p:cNvPr id="2" name="図形グループ 1"/>
          <p:cNvGrpSpPr/>
          <p:nvPr/>
        </p:nvGrpSpPr>
        <p:grpSpPr>
          <a:xfrm>
            <a:off x="457200" y="1905000"/>
            <a:ext cx="8153400" cy="6096000"/>
            <a:chOff x="457200" y="1943736"/>
            <a:chExt cx="8153400" cy="6096000"/>
          </a:xfrm>
        </p:grpSpPr>
        <p:pic>
          <p:nvPicPr>
            <p:cNvPr id="49" name="図 48" descr="MC900441809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" y="1943736"/>
              <a:ext cx="6096000" cy="6096000"/>
            </a:xfrm>
            <a:prstGeom prst="rect">
              <a:avLst/>
            </a:prstGeom>
          </p:spPr>
        </p:pic>
        <p:sp>
          <p:nvSpPr>
            <p:cNvPr id="50" name="テキスト ボックス 49"/>
            <p:cNvSpPr txBox="1"/>
            <p:nvPr/>
          </p:nvSpPr>
          <p:spPr>
            <a:xfrm>
              <a:off x="457200" y="4305936"/>
              <a:ext cx="8153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ja-JP" altLang="en-US" sz="32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クラウド・コンピューティングは</a:t>
              </a:r>
              <a:endParaRPr kumimoji="1" lang="en-US" altLang="ja-JP" sz="3200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r"/>
              <a:r>
                <a:rPr kumimoji="1" lang="ja-JP" altLang="en-US" sz="32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コンピューティング資源を</a:t>
              </a:r>
              <a:endParaRPr kumimoji="1" lang="en-US" altLang="ja-JP" sz="3200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r"/>
              <a:r>
                <a:rPr kumimoji="1" lang="ja-JP" altLang="en-US" sz="32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必要なとき必要なだけ簡単に使える仕組み</a:t>
              </a:r>
              <a:endParaRPr kumimoji="1" lang="ja-JP" altLang="en-US" sz="3200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sp>
        <p:nvSpPr>
          <p:cNvPr id="8" name="角丸四角形 7"/>
          <p:cNvSpPr/>
          <p:nvPr/>
        </p:nvSpPr>
        <p:spPr bwMode="auto">
          <a:xfrm>
            <a:off x="4876800" y="2070100"/>
            <a:ext cx="3613477" cy="596900"/>
          </a:xfrm>
          <a:prstGeom prst="roundRect">
            <a:avLst>
              <a:gd name="adj" fmla="val 50000"/>
            </a:avLst>
          </a:prstGeom>
          <a:solidFill>
            <a:srgbClr val="6666FF">
              <a:alpha val="77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配置モデル</a:t>
            </a:r>
          </a:p>
        </p:txBody>
      </p:sp>
      <p:sp>
        <p:nvSpPr>
          <p:cNvPr id="52" name="角丸四角形 51"/>
          <p:cNvSpPr/>
          <p:nvPr/>
        </p:nvSpPr>
        <p:spPr bwMode="auto">
          <a:xfrm>
            <a:off x="4876800" y="1371600"/>
            <a:ext cx="3613477" cy="596900"/>
          </a:xfrm>
          <a:prstGeom prst="roundRect">
            <a:avLst>
              <a:gd name="adj" fmla="val 50000"/>
            </a:avLst>
          </a:prstGeom>
          <a:solidFill>
            <a:srgbClr val="6666FF">
              <a:alpha val="77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サービス・モデル</a:t>
            </a:r>
            <a:endParaRPr kumimoji="0" lang="ja-JP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53" name="角丸四角形 52"/>
          <p:cNvSpPr/>
          <p:nvPr/>
        </p:nvSpPr>
        <p:spPr bwMode="auto">
          <a:xfrm>
            <a:off x="4876800" y="2755900"/>
            <a:ext cx="3613477" cy="596900"/>
          </a:xfrm>
          <a:prstGeom prst="roundRect">
            <a:avLst>
              <a:gd name="adj" fmla="val 50000"/>
            </a:avLst>
          </a:prstGeom>
          <a:solidFill>
            <a:srgbClr val="6666FF">
              <a:alpha val="77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5</a:t>
            </a: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つの重要な特徴</a:t>
            </a:r>
          </a:p>
        </p:txBody>
      </p:sp>
      <p:pic>
        <p:nvPicPr>
          <p:cNvPr id="10" name="図 9" descr="スクリーンショット 2013-09-16 13.26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22" y="1085119"/>
            <a:ext cx="2923278" cy="2431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正方形/長方形 4"/>
          <p:cNvSpPr/>
          <p:nvPr/>
        </p:nvSpPr>
        <p:spPr>
          <a:xfrm>
            <a:off x="761902" y="3516795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8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米国国立標準技術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研究所</a:t>
            </a:r>
            <a:endParaRPr lang="ja-JP" altLang="en-US" sz="8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</p:spTree>
    <p:extLst>
      <p:ext uri="{BB962C8B-B14F-4D97-AF65-F5344CB8AC3E}">
        <p14:creationId xmlns:p14="http://schemas.microsoft.com/office/powerpoint/2010/main" val="24289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2" grpId="0" animBg="1"/>
      <p:bldP spid="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 dirty="0" smtClean="0">
                <a:ea typeface="ＭＳ Ｐゴシック" charset="-128"/>
              </a:rPr>
              <a:t>クラウドの定義／サービス・モデル </a:t>
            </a:r>
            <a:r>
              <a:rPr lang="en-US" altLang="ja-JP" sz="2800" dirty="0" smtClean="0">
                <a:ea typeface="ＭＳ Ｐゴシック" charset="-128"/>
              </a:rPr>
              <a:t>(Service Model)</a:t>
            </a:r>
            <a:endParaRPr lang="ja-JP" altLang="en-US" sz="2800" dirty="0" smtClean="0">
              <a:ea typeface="ＭＳ Ｐゴシック" charset="-128"/>
            </a:endParaRPr>
          </a:p>
        </p:txBody>
      </p:sp>
      <p:grpSp>
        <p:nvGrpSpPr>
          <p:cNvPr id="71" name="グループ化 70"/>
          <p:cNvGrpSpPr/>
          <p:nvPr/>
        </p:nvGrpSpPr>
        <p:grpSpPr>
          <a:xfrm>
            <a:off x="381000" y="1388075"/>
            <a:ext cx="6278563" cy="3695700"/>
            <a:chOff x="381000" y="1714500"/>
            <a:chExt cx="6278563" cy="3695700"/>
          </a:xfrm>
        </p:grpSpPr>
        <p:sp>
          <p:nvSpPr>
            <p:cNvPr id="72" name="AutoShape 41"/>
            <p:cNvSpPr>
              <a:spLocks noChangeArrowheads="1"/>
            </p:cNvSpPr>
            <p:nvPr/>
          </p:nvSpPr>
          <p:spPr bwMode="auto">
            <a:xfrm>
              <a:off x="381000" y="1714500"/>
              <a:ext cx="6278563" cy="92392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80000">
                  <a:schemeClr val="accent3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</a:gra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ja-JP" altLang="en-US" sz="120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endParaRPr>
            </a:p>
          </p:txBody>
        </p:sp>
        <p:sp>
          <p:nvSpPr>
            <p:cNvPr id="73" name="AutoShape 42"/>
            <p:cNvSpPr>
              <a:spLocks noChangeArrowheads="1"/>
            </p:cNvSpPr>
            <p:nvPr/>
          </p:nvSpPr>
          <p:spPr bwMode="auto">
            <a:xfrm>
              <a:off x="381000" y="2638425"/>
              <a:ext cx="6278563" cy="92392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80000">
                  <a:schemeClr val="accent3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</a:gra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ja-JP" altLang="en-US" sz="120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endParaRPr>
            </a:p>
          </p:txBody>
        </p:sp>
        <p:sp>
          <p:nvSpPr>
            <p:cNvPr id="74" name="AutoShape 43"/>
            <p:cNvSpPr>
              <a:spLocks noChangeArrowheads="1"/>
            </p:cNvSpPr>
            <p:nvPr/>
          </p:nvSpPr>
          <p:spPr bwMode="auto">
            <a:xfrm>
              <a:off x="381000" y="3562350"/>
              <a:ext cx="6278563" cy="92392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80000">
                  <a:schemeClr val="accent3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</a:gra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ja-JP" altLang="en-US" sz="120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endParaRPr>
            </a:p>
          </p:txBody>
        </p:sp>
        <p:sp>
          <p:nvSpPr>
            <p:cNvPr id="75" name="AutoShape 44"/>
            <p:cNvSpPr>
              <a:spLocks noChangeArrowheads="1"/>
            </p:cNvSpPr>
            <p:nvPr/>
          </p:nvSpPr>
          <p:spPr bwMode="auto">
            <a:xfrm>
              <a:off x="381000" y="4486275"/>
              <a:ext cx="6278563" cy="92392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0B0F0"/>
                </a:gs>
                <a:gs pos="80000">
                  <a:schemeClr val="accent5">
                    <a:lumMod val="9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ja-JP" altLang="en-US" sz="120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endParaRPr>
            </a:p>
          </p:txBody>
        </p:sp>
        <p:sp>
          <p:nvSpPr>
            <p:cNvPr id="76" name="Text Box 45"/>
            <p:cNvSpPr txBox="1">
              <a:spLocks noChangeArrowheads="1"/>
            </p:cNvSpPr>
            <p:nvPr/>
          </p:nvSpPr>
          <p:spPr bwMode="auto">
            <a:xfrm>
              <a:off x="457200" y="2006600"/>
              <a:ext cx="182614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1600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 Black"/>
                  <a:ea typeface="ＤＦＰ太丸ゴシック体"/>
                  <a:cs typeface="Arial Black"/>
                </a:rPr>
                <a:t>アプリケーション</a:t>
              </a:r>
            </a:p>
          </p:txBody>
        </p:sp>
        <p:sp>
          <p:nvSpPr>
            <p:cNvPr id="77" name="Text Box 46"/>
            <p:cNvSpPr txBox="1">
              <a:spLocks noChangeArrowheads="1"/>
            </p:cNvSpPr>
            <p:nvPr/>
          </p:nvSpPr>
          <p:spPr bwMode="auto">
            <a:xfrm>
              <a:off x="520700" y="2931110"/>
              <a:ext cx="141577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1600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 Black"/>
                  <a:ea typeface="ＤＦＰ太丸ゴシック体"/>
                  <a:cs typeface="Arial Black"/>
                </a:rPr>
                <a:t>ミドルウェア</a:t>
              </a:r>
            </a:p>
          </p:txBody>
        </p:sp>
        <p:sp>
          <p:nvSpPr>
            <p:cNvPr id="78" name="Text Box 47"/>
            <p:cNvSpPr txBox="1">
              <a:spLocks noChangeArrowheads="1"/>
            </p:cNvSpPr>
            <p:nvPr/>
          </p:nvSpPr>
          <p:spPr bwMode="auto">
            <a:xfrm>
              <a:off x="457200" y="3745035"/>
              <a:ext cx="1826141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16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 Black"/>
                  <a:ea typeface="ＤＦＰ太丸ゴシック体"/>
                  <a:cs typeface="Arial Black"/>
                </a:rPr>
                <a:t>オペレーティング</a:t>
              </a:r>
            </a:p>
            <a:p>
              <a:r>
                <a:rPr lang="ja-JP" altLang="en-US" sz="16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 Black"/>
                  <a:ea typeface="ＤＦＰ太丸ゴシック体"/>
                  <a:cs typeface="Arial Black"/>
                </a:rPr>
                <a:t>システム</a:t>
              </a:r>
              <a:endParaRPr lang="en-US" altLang="ja-JP" sz="16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/>
                <a:ea typeface="ＤＦＰ太丸ゴシック体"/>
                <a:cs typeface="Arial Black"/>
              </a:endParaRPr>
            </a:p>
          </p:txBody>
        </p:sp>
        <p:sp>
          <p:nvSpPr>
            <p:cNvPr id="79" name="Text Box 48"/>
            <p:cNvSpPr txBox="1">
              <a:spLocks noChangeArrowheads="1"/>
            </p:cNvSpPr>
            <p:nvPr/>
          </p:nvSpPr>
          <p:spPr bwMode="auto">
            <a:xfrm>
              <a:off x="520700" y="4778960"/>
              <a:ext cx="141577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1600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 Black"/>
                  <a:ea typeface="ＤＦＰ太丸ゴシック体"/>
                  <a:cs typeface="Arial Black"/>
                </a:rPr>
                <a:t>ハードウェア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3659187" y="2398409"/>
            <a:ext cx="1233299" cy="2609165"/>
            <a:chOff x="3659187" y="2398409"/>
            <a:chExt cx="1233299" cy="2609165"/>
          </a:xfrm>
        </p:grpSpPr>
        <p:sp>
          <p:nvSpPr>
            <p:cNvPr id="81" name="AutoShape 50"/>
            <p:cNvSpPr>
              <a:spLocks noChangeArrowheads="1"/>
            </p:cNvSpPr>
            <p:nvPr/>
          </p:nvSpPr>
          <p:spPr bwMode="auto">
            <a:xfrm>
              <a:off x="3659187" y="2398409"/>
              <a:ext cx="1233299" cy="2609165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altLang="ja-JP" sz="28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endParaRPr>
            </a:p>
            <a:p>
              <a:pPr algn="ctr">
                <a:defRPr/>
              </a:pPr>
              <a:r>
                <a:rPr lang="en-US" altLang="ja-JP" sz="2800" dirty="0" err="1" smtClean="0">
                  <a:solidFill>
                    <a:srgbClr val="FFFFFF"/>
                  </a:solidFill>
                  <a:latin typeface="Arial Black"/>
                  <a:ea typeface="ＤＦＰ太丸ゴシック体"/>
                  <a:cs typeface="Arial Black"/>
                </a:rPr>
                <a:t>PaaS</a:t>
              </a:r>
              <a:endParaRPr lang="en-US" altLang="ja-JP" sz="28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endParaRPr>
            </a:p>
            <a:p>
              <a:pPr algn="ctr">
                <a:defRPr/>
              </a:pPr>
              <a:endParaRPr lang="en-US" altLang="ja-JP" sz="2800" dirty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endParaRPr>
            </a:p>
            <a:p>
              <a:pPr algn="ctr">
                <a:defRPr/>
              </a:pPr>
              <a:endParaRPr lang="en-US" altLang="ja-JP" sz="28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endParaRPr>
            </a:p>
            <a:p>
              <a:pPr algn="ctr">
                <a:defRPr/>
              </a:pPr>
              <a:endParaRPr lang="en-US" altLang="ja-JP" sz="2800" dirty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endParaRPr>
            </a:p>
            <a:p>
              <a:pPr algn="ctr">
                <a:defRPr/>
              </a:pPr>
              <a:endParaRPr lang="en-US" altLang="ja-JP" sz="2800" dirty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endParaRPr>
            </a:p>
            <a:p>
              <a:pPr algn="ctr">
                <a:defRPr/>
              </a:pPr>
              <a:endParaRPr lang="en-US" altLang="ja-JP" sz="2800" dirty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endParaRPr>
            </a:p>
          </p:txBody>
        </p:sp>
        <p:sp>
          <p:nvSpPr>
            <p:cNvPr id="83" name="Text Box 65"/>
            <p:cNvSpPr txBox="1">
              <a:spLocks noChangeArrowheads="1"/>
            </p:cNvSpPr>
            <p:nvPr/>
          </p:nvSpPr>
          <p:spPr bwMode="auto">
            <a:xfrm>
              <a:off x="3682999" y="3174667"/>
              <a:ext cx="118567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>
                  <a:solidFill>
                    <a:srgbClr val="FFFFFF"/>
                  </a:solidFill>
                  <a:latin typeface="Arial Black"/>
                  <a:ea typeface="ＤＦＰ太丸ゴシック体"/>
                  <a:cs typeface="Arial Black"/>
                </a:rPr>
                <a:t>Platform </a:t>
              </a:r>
              <a:endParaRPr lang="en-US" altLang="ja-JP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endParaRPr>
            </a:p>
            <a:p>
              <a:pPr algn="ctr"/>
              <a:r>
                <a:rPr lang="en-US" altLang="ja-JP" sz="1400" dirty="0" smtClean="0">
                  <a:solidFill>
                    <a:srgbClr val="FFFFFF"/>
                  </a:solidFill>
                  <a:latin typeface="Arial Black"/>
                  <a:ea typeface="ＤＦＰ太丸ゴシック体"/>
                  <a:cs typeface="Arial Black"/>
                </a:rPr>
                <a:t>as </a:t>
              </a:r>
              <a:r>
                <a:rPr lang="en-US" altLang="ja-JP" sz="1400" dirty="0">
                  <a:solidFill>
                    <a:srgbClr val="FFFFFF"/>
                  </a:solidFill>
                  <a:latin typeface="Arial Black"/>
                  <a:ea typeface="ＤＦＰ太丸ゴシック体"/>
                  <a:cs typeface="Arial Black"/>
                </a:rPr>
                <a:t>a Service</a:t>
              </a: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4953000" y="4233747"/>
            <a:ext cx="1365961" cy="799992"/>
            <a:chOff x="4953000" y="3309999"/>
            <a:chExt cx="1365961" cy="1759409"/>
          </a:xfrm>
        </p:grpSpPr>
        <p:sp>
          <p:nvSpPr>
            <p:cNvPr id="85" name="AutoShape 51"/>
            <p:cNvSpPr>
              <a:spLocks noChangeArrowheads="1"/>
            </p:cNvSpPr>
            <p:nvPr/>
          </p:nvSpPr>
          <p:spPr bwMode="auto">
            <a:xfrm>
              <a:off x="5027613" y="3309999"/>
              <a:ext cx="1220787" cy="169757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08000"/>
                </a:gs>
                <a:gs pos="80000">
                  <a:srgbClr val="008000"/>
                </a:gs>
                <a:gs pos="100000">
                  <a:srgbClr val="008000"/>
                </a:gs>
              </a:gsLst>
            </a:gra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ts val="2800"/>
                </a:lnSpc>
                <a:defRPr/>
              </a:pPr>
              <a:r>
                <a:rPr lang="en-US" altLang="ja-JP" sz="2800" dirty="0" err="1" smtClean="0">
                  <a:solidFill>
                    <a:srgbClr val="FFFFFF"/>
                  </a:solidFill>
                  <a:latin typeface="Arial Black"/>
                  <a:ea typeface="ＤＦＰ太丸ゴシック体"/>
                  <a:cs typeface="Arial Black"/>
                </a:rPr>
                <a:t>IaaS</a:t>
              </a:r>
              <a:endParaRPr lang="en-US" altLang="ja-JP" sz="28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endParaRPr>
            </a:p>
            <a:p>
              <a:pPr algn="ctr">
                <a:lnSpc>
                  <a:spcPts val="2800"/>
                </a:lnSpc>
                <a:defRPr/>
              </a:pPr>
              <a:endParaRPr lang="en-US" altLang="ja-JP" sz="2800" dirty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endParaRPr>
            </a:p>
          </p:txBody>
        </p:sp>
        <p:sp>
          <p:nvSpPr>
            <p:cNvPr id="87" name="Text Box 66"/>
            <p:cNvSpPr txBox="1">
              <a:spLocks noChangeArrowheads="1"/>
            </p:cNvSpPr>
            <p:nvPr/>
          </p:nvSpPr>
          <p:spPr bwMode="auto">
            <a:xfrm>
              <a:off x="4953000" y="4054076"/>
              <a:ext cx="1365961" cy="1015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>
                  <a:solidFill>
                    <a:srgbClr val="FFFFFF"/>
                  </a:solidFill>
                  <a:latin typeface="Arial Black"/>
                  <a:ea typeface="ＤＦＰ太丸ゴシック体"/>
                  <a:cs typeface="Arial Black"/>
                </a:rPr>
                <a:t>Infrastructure </a:t>
              </a:r>
              <a:endParaRPr lang="en-US" altLang="ja-JP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endParaRPr>
            </a:p>
            <a:p>
              <a:pPr algn="ctr"/>
              <a:r>
                <a:rPr lang="en-US" altLang="ja-JP" dirty="0" smtClean="0">
                  <a:solidFill>
                    <a:srgbClr val="FFFFFF"/>
                  </a:solidFill>
                  <a:latin typeface="Arial Black"/>
                  <a:ea typeface="ＤＦＰ太丸ゴシック体"/>
                  <a:cs typeface="Arial Black"/>
                </a:rPr>
                <a:t>as </a:t>
              </a:r>
              <a:r>
                <a:rPr lang="en-US" altLang="ja-JP" dirty="0">
                  <a:solidFill>
                    <a:srgbClr val="FFFFFF"/>
                  </a:solidFill>
                  <a:latin typeface="Arial Black"/>
                  <a:ea typeface="ＤＦＰ太丸ゴシック体"/>
                  <a:cs typeface="Arial Black"/>
                </a:rPr>
                <a:t>a Service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285998" y="1464274"/>
            <a:ext cx="1233300" cy="3543301"/>
            <a:chOff x="2285998" y="1464274"/>
            <a:chExt cx="1233300" cy="3543301"/>
          </a:xfrm>
        </p:grpSpPr>
        <p:sp>
          <p:nvSpPr>
            <p:cNvPr id="92" name="AutoShape 49"/>
            <p:cNvSpPr>
              <a:spLocks noChangeArrowheads="1"/>
            </p:cNvSpPr>
            <p:nvPr/>
          </p:nvSpPr>
          <p:spPr bwMode="auto">
            <a:xfrm>
              <a:off x="2285999" y="1464274"/>
              <a:ext cx="1233299" cy="3543301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9900"/>
                </a:gs>
                <a:gs pos="80000">
                  <a:srgbClr val="FF9900"/>
                </a:gs>
                <a:gs pos="100000">
                  <a:srgbClr val="FF9900"/>
                </a:gs>
              </a:gsLst>
            </a:gra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altLang="ja-JP" sz="2400" dirty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endParaRPr>
            </a:p>
            <a:p>
              <a:pPr algn="ctr">
                <a:defRPr/>
              </a:pPr>
              <a:endParaRPr lang="en-US" altLang="ja-JP" sz="2400" dirty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endParaRPr>
            </a:p>
            <a:p>
              <a:pPr algn="ctr">
                <a:defRPr/>
              </a:pPr>
              <a:endParaRPr lang="en-US" altLang="ja-JP" sz="2400" dirty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endParaRPr>
            </a:p>
          </p:txBody>
        </p:sp>
        <p:sp>
          <p:nvSpPr>
            <p:cNvPr id="90" name="Text Box 64"/>
            <p:cNvSpPr txBox="1">
              <a:spLocks noChangeArrowheads="1"/>
            </p:cNvSpPr>
            <p:nvPr/>
          </p:nvSpPr>
          <p:spPr bwMode="auto">
            <a:xfrm>
              <a:off x="2285998" y="2136799"/>
              <a:ext cx="12332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>
                  <a:solidFill>
                    <a:srgbClr val="FFFFFF"/>
                  </a:solidFill>
                  <a:latin typeface="Arial Black"/>
                  <a:ea typeface="ＤＦＰ太丸ゴシック体"/>
                  <a:cs typeface="Arial Black"/>
                </a:rPr>
                <a:t>Software </a:t>
              </a:r>
              <a:endParaRPr lang="en-US" altLang="ja-JP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endParaRPr>
            </a:p>
            <a:p>
              <a:pPr algn="ctr"/>
              <a:r>
                <a:rPr lang="en-US" altLang="ja-JP" dirty="0" smtClean="0">
                  <a:solidFill>
                    <a:srgbClr val="FFFFFF"/>
                  </a:solidFill>
                  <a:latin typeface="Arial Black"/>
                  <a:ea typeface="ＤＦＰ太丸ゴシック体"/>
                  <a:cs typeface="Arial Black"/>
                </a:rPr>
                <a:t>as </a:t>
              </a:r>
              <a:r>
                <a:rPr lang="en-US" altLang="ja-JP" dirty="0">
                  <a:solidFill>
                    <a:srgbClr val="FFFFFF"/>
                  </a:solidFill>
                  <a:latin typeface="Arial Black"/>
                  <a:ea typeface="ＤＦＰ太丸ゴシック体"/>
                  <a:cs typeface="Arial Black"/>
                </a:rPr>
                <a:t>a Service</a:t>
              </a:r>
            </a:p>
          </p:txBody>
        </p:sp>
        <p:sp>
          <p:nvSpPr>
            <p:cNvPr id="91" name="正方形/長方形 90"/>
            <p:cNvSpPr/>
            <p:nvPr/>
          </p:nvSpPr>
          <p:spPr>
            <a:xfrm>
              <a:off x="2311505" y="1583309"/>
              <a:ext cx="118228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altLang="ja-JP" sz="2800" dirty="0" err="1">
                  <a:solidFill>
                    <a:srgbClr val="FFFFFF"/>
                  </a:solidFill>
                  <a:latin typeface="Arial Black"/>
                  <a:ea typeface="ＤＦＰ太丸ゴシック体"/>
                  <a:cs typeface="Arial Black"/>
                </a:rPr>
                <a:t>SaaS</a:t>
              </a:r>
              <a:endParaRPr lang="en-US" altLang="ja-JP" sz="2800" dirty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285013" y="5257800"/>
            <a:ext cx="1235269" cy="1088427"/>
            <a:chOff x="2285013" y="5257800"/>
            <a:chExt cx="1235269" cy="1088427"/>
          </a:xfrm>
        </p:grpSpPr>
        <p:sp>
          <p:nvSpPr>
            <p:cNvPr id="8" name="ホームベース 7"/>
            <p:cNvSpPr/>
            <p:nvPr/>
          </p:nvSpPr>
          <p:spPr bwMode="auto">
            <a:xfrm rot="16200000">
              <a:off x="2358434" y="5184379"/>
              <a:ext cx="1088427" cy="1235269"/>
            </a:xfrm>
            <a:prstGeom prst="homePlate">
              <a:avLst>
                <a:gd name="adj" fmla="val 26664"/>
              </a:avLst>
            </a:prstGeom>
            <a:solidFill>
              <a:srgbClr val="FF99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306972" y="5562600"/>
              <a:ext cx="11913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chemeClr val="bg1"/>
                  </a:solidFill>
                </a:rPr>
                <a:t>Salesfoce.com</a:t>
              </a:r>
            </a:p>
            <a:p>
              <a:pPr algn="ctr"/>
              <a:r>
                <a:rPr lang="en-US" altLang="ja-JP" dirty="0" smtClean="0">
                  <a:solidFill>
                    <a:schemeClr val="bg1"/>
                  </a:solidFill>
                </a:rPr>
                <a:t>Google Apps</a:t>
              </a:r>
            </a:p>
            <a:p>
              <a:pPr algn="ctr"/>
              <a:r>
                <a:rPr lang="en-US" altLang="ja-JP" dirty="0" smtClean="0">
                  <a:solidFill>
                    <a:schemeClr val="bg1"/>
                  </a:solidFill>
                </a:rPr>
                <a:t>Office 365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3655362" y="5257798"/>
            <a:ext cx="1242200" cy="1088427"/>
            <a:chOff x="3655362" y="5257798"/>
            <a:chExt cx="1242200" cy="1088427"/>
          </a:xfrm>
        </p:grpSpPr>
        <p:sp>
          <p:nvSpPr>
            <p:cNvPr id="100" name="ホームベース 99"/>
            <p:cNvSpPr/>
            <p:nvPr/>
          </p:nvSpPr>
          <p:spPr bwMode="auto">
            <a:xfrm rot="16200000">
              <a:off x="3732248" y="5184377"/>
              <a:ext cx="1088427" cy="1235269"/>
            </a:xfrm>
            <a:prstGeom prst="homePlate">
              <a:avLst>
                <a:gd name="adj" fmla="val 26664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3655362" y="5562599"/>
              <a:ext cx="12422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chemeClr val="bg1"/>
                  </a:solidFill>
                </a:rPr>
                <a:t>Windows Azure</a:t>
              </a:r>
            </a:p>
            <a:p>
              <a:pPr algn="ctr"/>
              <a:r>
                <a:rPr kumimoji="1" lang="en-US" altLang="ja-JP" dirty="0" err="1" smtClean="0">
                  <a:solidFill>
                    <a:schemeClr val="bg1"/>
                  </a:solidFill>
                </a:rPr>
                <a:t>Force.com</a:t>
              </a:r>
              <a:endParaRPr kumimoji="1" lang="en-US" altLang="ja-JP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altLang="ja-JP" dirty="0" smtClean="0">
                  <a:solidFill>
                    <a:schemeClr val="bg1"/>
                  </a:solidFill>
                </a:rPr>
                <a:t>Google App En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5033516" y="5257800"/>
            <a:ext cx="1235269" cy="1088427"/>
            <a:chOff x="5033516" y="5257800"/>
            <a:chExt cx="1235269" cy="1088427"/>
          </a:xfrm>
        </p:grpSpPr>
        <p:sp>
          <p:nvSpPr>
            <p:cNvPr id="102" name="ホームベース 101"/>
            <p:cNvSpPr/>
            <p:nvPr/>
          </p:nvSpPr>
          <p:spPr bwMode="auto">
            <a:xfrm rot="16200000">
              <a:off x="5106937" y="5184379"/>
              <a:ext cx="1088427" cy="1235269"/>
            </a:xfrm>
            <a:prstGeom prst="homePlate">
              <a:avLst>
                <a:gd name="adj" fmla="val 26664"/>
              </a:avLst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03" name="テキスト ボックス 102"/>
            <p:cNvSpPr txBox="1"/>
            <p:nvPr/>
          </p:nvSpPr>
          <p:spPr>
            <a:xfrm>
              <a:off x="5068740" y="5577703"/>
              <a:ext cx="11169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chemeClr val="bg1"/>
                  </a:solidFill>
                </a:rPr>
                <a:t>Amazon EC2</a:t>
              </a:r>
            </a:p>
            <a:p>
              <a:pPr algn="ctr"/>
              <a:r>
                <a:rPr kumimoji="1" lang="en-US" altLang="ja-JP" dirty="0" smtClean="0">
                  <a:solidFill>
                    <a:schemeClr val="bg1"/>
                  </a:solidFill>
                </a:rPr>
                <a:t>IIJ GIO Cloud</a:t>
              </a:r>
            </a:p>
            <a:p>
              <a:pPr algn="ctr"/>
              <a:r>
                <a:rPr lang="en-US" altLang="ja-JP" dirty="0" smtClean="0">
                  <a:solidFill>
                    <a:schemeClr val="bg1"/>
                  </a:solidFill>
                </a:rPr>
                <a:t>Google C</a:t>
              </a:r>
              <a:r>
                <a:rPr kumimoji="1" lang="en-US" altLang="ja-JP" dirty="0" smtClean="0">
                  <a:solidFill>
                    <a:schemeClr val="bg1"/>
                  </a:solidFill>
                </a:rPr>
                <a:t>E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スライド番号プレースホルダー 2"/>
          <p:cNvSpPr txBox="1">
            <a:spLocks/>
          </p:cNvSpPr>
          <p:nvPr/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3F26FB40-5F71-4876-A9E8-317E2CF79CAD}" type="slidenum">
              <a:rPr lang="ja-JP" altLang="en-US"/>
              <a:pPr/>
              <a:t>17</a:t>
            </a:fld>
            <a:endParaRPr lang="en-US" altLang="ja-JP"/>
          </a:p>
        </p:txBody>
      </p:sp>
      <p:grpSp>
        <p:nvGrpSpPr>
          <p:cNvPr id="3" name="図形グループ 2"/>
          <p:cNvGrpSpPr/>
          <p:nvPr/>
        </p:nvGrpSpPr>
        <p:grpSpPr>
          <a:xfrm>
            <a:off x="3666426" y="1249863"/>
            <a:ext cx="5242624" cy="1112337"/>
            <a:chOff x="3666426" y="1249863"/>
            <a:chExt cx="5242624" cy="1112337"/>
          </a:xfrm>
        </p:grpSpPr>
        <p:sp>
          <p:nvSpPr>
            <p:cNvPr id="7" name="ホームベース 6"/>
            <p:cNvSpPr/>
            <p:nvPr/>
          </p:nvSpPr>
          <p:spPr bwMode="auto">
            <a:xfrm>
              <a:off x="3666426" y="1583309"/>
              <a:ext cx="4085336" cy="435420"/>
            </a:xfrm>
            <a:prstGeom prst="homePlate">
              <a:avLst/>
            </a:prstGeom>
            <a:solidFill>
              <a:srgbClr val="FF99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アプリケーション</a:t>
              </a:r>
            </a:p>
          </p:txBody>
        </p:sp>
        <p:pic>
          <p:nvPicPr>
            <p:cNvPr id="27655" name="Picture 8" descr="j043394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24787" y="1249863"/>
              <a:ext cx="1084263" cy="1084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テキスト ボックス 1"/>
            <p:cNvSpPr txBox="1"/>
            <p:nvPr/>
          </p:nvSpPr>
          <p:spPr>
            <a:xfrm>
              <a:off x="7218243" y="2023646"/>
              <a:ext cx="1620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ja-JP" altLang="en-US" sz="16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エンドユーザー</a:t>
              </a:r>
              <a:endParaRPr kumimoji="1" lang="ja-JP" altLang="en-US" sz="16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4975924" y="2224687"/>
            <a:ext cx="3860101" cy="1396256"/>
            <a:chOff x="4975924" y="2224687"/>
            <a:chExt cx="3860101" cy="1396256"/>
          </a:xfrm>
        </p:grpSpPr>
        <p:pic>
          <p:nvPicPr>
            <p:cNvPr id="27654" name="Picture 7" descr="j043394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7824787" y="2224687"/>
              <a:ext cx="1011238" cy="101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" name="ホームベース 94"/>
            <p:cNvSpPr/>
            <p:nvPr/>
          </p:nvSpPr>
          <p:spPr bwMode="auto">
            <a:xfrm>
              <a:off x="4975924" y="2556252"/>
              <a:ext cx="2775838" cy="435420"/>
            </a:xfrm>
            <a:prstGeom prst="homePlat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Black"/>
                  <a:ea typeface="ＤＦＰ太丸ゴシック体"/>
                  <a:cs typeface="Arial Black"/>
                </a:rPr>
                <a:t>ミドルウェア</a:t>
              </a: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7009884" y="3036167"/>
              <a:ext cx="182614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ja-JP" altLang="en-US" sz="1600" dirty="0" smtClean="0">
                  <a:solidFill>
                    <a:srgbClr val="FFFFFF"/>
                  </a:solidFill>
                  <a:latin typeface="Arial Black"/>
                  <a:ea typeface="ＤＦＰ太丸ゴシック体"/>
                  <a:cs typeface="Arial Black"/>
                </a:rPr>
                <a:t>アプリケーション</a:t>
              </a:r>
              <a:endParaRPr kumimoji="1" lang="en-US" altLang="ja-JP" sz="16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endParaRPr>
            </a:p>
            <a:p>
              <a:pPr algn="r"/>
              <a:r>
                <a:rPr lang="ja-JP" altLang="en-US" sz="1600" dirty="0" smtClean="0">
                  <a:solidFill>
                    <a:srgbClr val="FFFFFF"/>
                  </a:solidFill>
                  <a:latin typeface="Arial Black"/>
                  <a:ea typeface="ＤＦＰ太丸ゴシック体"/>
                  <a:cs typeface="Arial Black"/>
                </a:rPr>
                <a:t>開発者</a:t>
              </a:r>
              <a:endParaRPr kumimoji="1" lang="ja-JP" altLang="en-US" sz="1600" dirty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endParaRP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6363843" y="4042146"/>
            <a:ext cx="2472182" cy="1393910"/>
            <a:chOff x="6363843" y="4042146"/>
            <a:chExt cx="2472182" cy="1393910"/>
          </a:xfrm>
        </p:grpSpPr>
        <p:sp>
          <p:nvSpPr>
            <p:cNvPr id="96" name="ホームベース 95"/>
            <p:cNvSpPr/>
            <p:nvPr/>
          </p:nvSpPr>
          <p:spPr bwMode="auto">
            <a:xfrm>
              <a:off x="6363843" y="4402709"/>
              <a:ext cx="1387919" cy="435420"/>
            </a:xfrm>
            <a:prstGeom prst="homePlate">
              <a:avLst/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Black"/>
                  <a:ea typeface="ＤＦＰ太丸ゴシック体"/>
                  <a:cs typeface="Arial Black"/>
                </a:rPr>
                <a:t>仮想マシン</a:t>
              </a:r>
            </a:p>
          </p:txBody>
        </p:sp>
        <p:pic>
          <p:nvPicPr>
            <p:cNvPr id="97" name="Picture 7" descr="j043394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7824787" y="4042146"/>
              <a:ext cx="1011238" cy="101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テキスト ボックス 42"/>
            <p:cNvSpPr txBox="1"/>
            <p:nvPr/>
          </p:nvSpPr>
          <p:spPr>
            <a:xfrm>
              <a:off x="7420253" y="4851280"/>
              <a:ext cx="141577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ja-JP" altLang="en-US" sz="1600" dirty="0" smtClean="0">
                  <a:solidFill>
                    <a:srgbClr val="FFFFFF"/>
                  </a:solidFill>
                  <a:latin typeface="Arial Black"/>
                  <a:ea typeface="ＤＦＰ太丸ゴシック体"/>
                  <a:cs typeface="Arial Black"/>
                </a:rPr>
                <a:t>システム</a:t>
              </a:r>
              <a:endParaRPr kumimoji="1" lang="en-US" altLang="ja-JP" sz="16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endParaRPr>
            </a:p>
            <a:p>
              <a:pPr algn="r"/>
              <a:r>
                <a:rPr lang="ja-JP" altLang="en-US" sz="1600" dirty="0" smtClean="0">
                  <a:solidFill>
                    <a:srgbClr val="FFFFFF"/>
                  </a:solidFill>
                  <a:latin typeface="Arial Black"/>
                  <a:ea typeface="ＤＦＰ太丸ゴシック体"/>
                  <a:cs typeface="Arial Black"/>
                </a:rPr>
                <a:t>アーキテクト</a:t>
              </a:r>
              <a:endParaRPr kumimoji="1" lang="ja-JP" altLang="en-US" sz="1600" dirty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205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lang="ja-JP" altLang="en-US" sz="2800" dirty="0">
                <a:ea typeface="ＭＳ Ｐゴシック" charset="-128"/>
              </a:rPr>
              <a:t>クラウドの定義／サービス・モデル </a:t>
            </a:r>
            <a:r>
              <a:rPr lang="en-US" altLang="ja-JP" sz="2800" dirty="0">
                <a:ea typeface="ＭＳ Ｐゴシック" charset="-128"/>
              </a:rPr>
              <a:t>(Service Model)</a:t>
            </a:r>
            <a:endParaRPr kumimoji="1" lang="ja-JP" altLang="en-US" sz="2800" dirty="0"/>
          </a:p>
        </p:txBody>
      </p:sp>
      <p:sp>
        <p:nvSpPr>
          <p:cNvPr id="3" name="正方形/長方形 2"/>
          <p:cNvSpPr/>
          <p:nvPr/>
        </p:nvSpPr>
        <p:spPr bwMode="auto">
          <a:xfrm>
            <a:off x="990600" y="3048000"/>
            <a:ext cx="7162800" cy="1066800"/>
          </a:xfrm>
          <a:prstGeom prst="rect">
            <a:avLst/>
          </a:prstGeom>
          <a:solidFill>
            <a:srgbClr val="CCFFCC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ヒラギノ角ゴ Std W8"/>
                <a:ea typeface="ヒラギノ角ゴ Std W8"/>
                <a:cs typeface="ヒラギノ角ゴ Std W8"/>
              </a:rPr>
              <a:t>ミドルウェア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ヒラギノ角ゴ Std W8"/>
              <a:ea typeface="ヒラギノ角ゴ Std W8"/>
              <a:cs typeface="ヒラギノ角ゴ Std W8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0000FF"/>
                </a:solidFill>
              </a:rPr>
              <a:t>開発や実行に必要なソフトウエア</a:t>
            </a:r>
            <a:endParaRPr kumimoji="0" lang="en-US" altLang="ja-JP" sz="10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HG丸ｺﾞｼｯｸM-PRO" pitchFamily="50" charset="-128"/>
              </a:rPr>
              <a:t>実行と運用管理</a:t>
            </a:r>
          </a:p>
        </p:txBody>
      </p:sp>
      <p:sp>
        <p:nvSpPr>
          <p:cNvPr id="4" name="正方形/長方形 3"/>
          <p:cNvSpPr/>
          <p:nvPr/>
        </p:nvSpPr>
        <p:spPr bwMode="auto">
          <a:xfrm>
            <a:off x="990600" y="1905000"/>
            <a:ext cx="7162800" cy="1066800"/>
          </a:xfrm>
          <a:prstGeom prst="rect">
            <a:avLst/>
          </a:prstGeom>
          <a:solidFill>
            <a:srgbClr val="FFFFCC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dirty="0" smtClean="0">
                <a:solidFill>
                  <a:srgbClr val="0000FF"/>
                </a:solidFill>
                <a:latin typeface="ヒラギノ角ゴ Std W8"/>
                <a:ea typeface="ヒラギノ角ゴ Std W8"/>
                <a:cs typeface="ヒラギノ角ゴ Std W8"/>
              </a:rPr>
              <a:t>アプリケーション</a:t>
            </a:r>
            <a:endParaRPr kumimoji="0" lang="en-US" altLang="ja-JP" sz="1800" dirty="0" smtClean="0">
              <a:solidFill>
                <a:srgbClr val="0000FF"/>
              </a:solidFill>
              <a:latin typeface="ヒラギノ角ゴ Std W8"/>
              <a:ea typeface="ヒラギノ角ゴ Std W8"/>
              <a:cs typeface="ヒラギノ角ゴ Std W8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0000FF"/>
                </a:solidFill>
              </a:rPr>
              <a:t>業務遂行に必要なソフトウエア</a:t>
            </a:r>
            <a:endParaRPr kumimoji="0" lang="en-US" altLang="ja-JP" sz="10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HG丸ｺﾞｼｯｸM-PRO" pitchFamily="50" charset="-128"/>
              </a:rPr>
              <a:t>実行と運用管理</a:t>
            </a:r>
          </a:p>
        </p:txBody>
      </p:sp>
      <p:sp>
        <p:nvSpPr>
          <p:cNvPr id="5" name="正方形/長方形 4"/>
          <p:cNvSpPr/>
          <p:nvPr/>
        </p:nvSpPr>
        <p:spPr bwMode="auto">
          <a:xfrm>
            <a:off x="990600" y="4191000"/>
            <a:ext cx="7162800" cy="1066800"/>
          </a:xfrm>
          <a:prstGeom prst="rect">
            <a:avLst/>
          </a:prstGeom>
          <a:solidFill>
            <a:srgbClr val="EA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ヒラギノ角ゴ Std W8"/>
                <a:ea typeface="ヒラギノ角ゴ Std W8"/>
                <a:cs typeface="ヒラギノ角ゴ Std W8"/>
              </a:rPr>
              <a:t>インフラストラクチャー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ヒラギノ角ゴ Std W8"/>
              <a:ea typeface="ヒラギノ角ゴ Std W8"/>
              <a:cs typeface="ヒラギノ角ゴ Std W8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0000FF"/>
                </a:solidFill>
              </a:rPr>
              <a:t>プロセッサー、メモリー、ストレージ、</a:t>
            </a:r>
            <a:endParaRPr kumimoji="0" lang="en-US" altLang="ja-JP" sz="1000" dirty="0" smtClean="0">
              <a:solidFill>
                <a:srgbClr val="0000FF"/>
              </a:solidFill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0000FF"/>
                </a:solidFill>
              </a:rPr>
              <a:t>ネットワークなどのシステム資源、施設</a:t>
            </a:r>
            <a:endParaRPr kumimoji="0" lang="en-US" altLang="ja-JP" sz="1000" dirty="0" smtClean="0">
              <a:solidFill>
                <a:srgbClr val="0000FF"/>
              </a:solidFill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rgbClr val="0000FF"/>
                </a:solidFill>
              </a:rPr>
              <a:t>実行と運用管理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</a:endParaRPr>
          </a:p>
        </p:txBody>
      </p:sp>
      <p:sp>
        <p:nvSpPr>
          <p:cNvPr id="7" name="AutoShape 50"/>
          <p:cNvSpPr>
            <a:spLocks noChangeArrowheads="1"/>
          </p:cNvSpPr>
          <p:nvPr/>
        </p:nvSpPr>
        <p:spPr bwMode="auto">
          <a:xfrm>
            <a:off x="4876800" y="3124200"/>
            <a:ext cx="1003958" cy="2051895"/>
          </a:xfrm>
          <a:prstGeom prst="roundRect">
            <a:avLst>
              <a:gd name="adj" fmla="val 16667"/>
            </a:avLst>
          </a:prstGeom>
          <a:solidFill>
            <a:srgbClr val="1D7BFF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defRPr/>
            </a:pPr>
            <a:endParaRPr lang="en-US" altLang="ja-JP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endParaRPr lang="en-US" altLang="ja-JP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r>
              <a:rPr lang="ja-JP" altLang="en-US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サービス</a:t>
            </a:r>
            <a:endParaRPr lang="en-US" altLang="ja-JP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r>
              <a:rPr lang="ja-JP" altLang="en-US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事業者</a:t>
            </a:r>
            <a:endParaRPr lang="en-US" altLang="ja-JP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endParaRPr lang="en-US" altLang="ja-JP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endParaRPr lang="en-US" altLang="ja-JP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endParaRPr lang="en-US" altLang="ja-JP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endParaRPr lang="en-US" altLang="ja-JP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endParaRPr lang="en-US" altLang="ja-JP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10" name="AutoShape 51"/>
          <p:cNvSpPr>
            <a:spLocks noChangeArrowheads="1"/>
          </p:cNvSpPr>
          <p:nvPr/>
        </p:nvSpPr>
        <p:spPr bwMode="auto">
          <a:xfrm>
            <a:off x="5943600" y="4267200"/>
            <a:ext cx="993773" cy="906943"/>
          </a:xfrm>
          <a:prstGeom prst="roundRect">
            <a:avLst>
              <a:gd name="adj" fmla="val 16667"/>
            </a:avLst>
          </a:prstGeom>
          <a:solidFill>
            <a:srgbClr val="1D7BFF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defRPr/>
            </a:pPr>
            <a:r>
              <a:rPr lang="ja-JP" altLang="en-US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サービス</a:t>
            </a:r>
            <a:endParaRPr lang="en-US" altLang="ja-JP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r>
              <a:rPr lang="ja-JP" altLang="en-US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事業者</a:t>
            </a:r>
            <a:endParaRPr lang="en-US" altLang="ja-JP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13" name="AutoShape 49"/>
          <p:cNvSpPr>
            <a:spLocks noChangeArrowheads="1"/>
          </p:cNvSpPr>
          <p:nvPr/>
        </p:nvSpPr>
        <p:spPr bwMode="auto">
          <a:xfrm>
            <a:off x="3808413" y="1981200"/>
            <a:ext cx="1003958" cy="3194896"/>
          </a:xfrm>
          <a:prstGeom prst="roundRect">
            <a:avLst>
              <a:gd name="adj" fmla="val 16667"/>
            </a:avLst>
          </a:prstGeom>
          <a:solidFill>
            <a:srgbClr val="1D7BFF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defRPr/>
            </a:pPr>
            <a:r>
              <a:rPr lang="ja-JP" altLang="en-US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サービス</a:t>
            </a:r>
            <a:endParaRPr lang="en-US" altLang="ja-JP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r>
              <a:rPr lang="ja-JP" altLang="en-US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事業者</a:t>
            </a:r>
            <a:endParaRPr lang="en-US" altLang="ja-JP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16" name="AutoShape 50"/>
          <p:cNvSpPr>
            <a:spLocks noChangeArrowheads="1"/>
          </p:cNvSpPr>
          <p:nvPr/>
        </p:nvSpPr>
        <p:spPr bwMode="auto">
          <a:xfrm>
            <a:off x="4895850" y="5410200"/>
            <a:ext cx="1003958" cy="303023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defRPr/>
            </a:pPr>
            <a:r>
              <a:rPr lang="en-US" altLang="ja-JP" dirty="0" err="1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PaaS</a:t>
            </a:r>
            <a:endParaRPr lang="en-US" altLang="ja-JP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17" name="AutoShape 51"/>
          <p:cNvSpPr>
            <a:spLocks noChangeArrowheads="1"/>
          </p:cNvSpPr>
          <p:nvPr/>
        </p:nvSpPr>
        <p:spPr bwMode="auto">
          <a:xfrm>
            <a:off x="5962650" y="5410200"/>
            <a:ext cx="993773" cy="30107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8000"/>
              </a:gs>
              <a:gs pos="80000">
                <a:srgbClr val="008000"/>
              </a:gs>
              <a:gs pos="100000">
                <a:srgbClr val="008000"/>
              </a:gs>
            </a:gsLst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defRPr/>
            </a:pPr>
            <a:r>
              <a:rPr lang="en-US" altLang="ja-JP" dirty="0" err="1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IaaS</a:t>
            </a:r>
            <a:endParaRPr lang="en-US" altLang="ja-JP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18" name="AutoShape 49"/>
          <p:cNvSpPr>
            <a:spLocks noChangeArrowheads="1"/>
          </p:cNvSpPr>
          <p:nvPr/>
        </p:nvSpPr>
        <p:spPr bwMode="auto">
          <a:xfrm>
            <a:off x="3827463" y="5410200"/>
            <a:ext cx="1003958" cy="30302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9900"/>
              </a:gs>
              <a:gs pos="80000">
                <a:srgbClr val="FF9900"/>
              </a:gs>
              <a:gs pos="100000">
                <a:srgbClr val="FF9900"/>
              </a:gs>
            </a:gsLst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defRPr/>
            </a:pPr>
            <a:r>
              <a:rPr lang="en-US" altLang="ja-JP" dirty="0" err="1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SaaS</a:t>
            </a:r>
            <a:endParaRPr lang="en-US" altLang="ja-JP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19" name="AutoShape 49"/>
          <p:cNvSpPr>
            <a:spLocks noChangeArrowheads="1"/>
          </p:cNvSpPr>
          <p:nvPr/>
        </p:nvSpPr>
        <p:spPr bwMode="auto">
          <a:xfrm>
            <a:off x="6997042" y="1979247"/>
            <a:ext cx="1003958" cy="3194896"/>
          </a:xfrm>
          <a:prstGeom prst="roundRect">
            <a:avLst>
              <a:gd name="adj" fmla="val 16667"/>
            </a:avLst>
          </a:prstGeom>
          <a:solidFill>
            <a:srgbClr val="80000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defRPr/>
            </a:pPr>
            <a:r>
              <a:rPr lang="ja-JP" altLang="en-US" sz="16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自社</a:t>
            </a:r>
            <a:endParaRPr lang="en-US" altLang="ja-JP" sz="1600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20" name="AutoShape 51"/>
          <p:cNvSpPr>
            <a:spLocks noChangeArrowheads="1"/>
          </p:cNvSpPr>
          <p:nvPr/>
        </p:nvSpPr>
        <p:spPr bwMode="auto">
          <a:xfrm>
            <a:off x="7007227" y="5410200"/>
            <a:ext cx="993773" cy="301071"/>
          </a:xfrm>
          <a:prstGeom prst="roundRect">
            <a:avLst>
              <a:gd name="adj" fmla="val 16667"/>
            </a:avLst>
          </a:prstGeom>
          <a:solidFill>
            <a:srgbClr val="6666FF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defRPr/>
            </a:pPr>
            <a:r>
              <a:rPr lang="ja-JP" altLang="en-US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自社所有</a:t>
            </a:r>
            <a:endParaRPr lang="en-US" altLang="ja-JP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21" name="AutoShape 50"/>
          <p:cNvSpPr>
            <a:spLocks noChangeArrowheads="1"/>
          </p:cNvSpPr>
          <p:nvPr/>
        </p:nvSpPr>
        <p:spPr bwMode="auto">
          <a:xfrm>
            <a:off x="5933415" y="1981200"/>
            <a:ext cx="1003958" cy="2051895"/>
          </a:xfrm>
          <a:prstGeom prst="roundRect">
            <a:avLst>
              <a:gd name="adj" fmla="val 16667"/>
            </a:avLst>
          </a:prstGeom>
          <a:solidFill>
            <a:srgbClr val="80000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defRPr/>
            </a:pPr>
            <a:r>
              <a:rPr lang="ja-JP" altLang="en-US" sz="16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自社</a:t>
            </a:r>
            <a:endParaRPr lang="en-US" altLang="ja-JP" sz="1600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22" name="AutoShape 51"/>
          <p:cNvSpPr>
            <a:spLocks noChangeArrowheads="1"/>
          </p:cNvSpPr>
          <p:nvPr/>
        </p:nvSpPr>
        <p:spPr bwMode="auto">
          <a:xfrm>
            <a:off x="4876800" y="1981200"/>
            <a:ext cx="993773" cy="906943"/>
          </a:xfrm>
          <a:prstGeom prst="roundRect">
            <a:avLst>
              <a:gd name="adj" fmla="val 16667"/>
            </a:avLst>
          </a:prstGeom>
          <a:solidFill>
            <a:srgbClr val="80000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defRPr/>
            </a:pPr>
            <a:r>
              <a:rPr lang="ja-JP" altLang="en-US" sz="16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自社</a:t>
            </a:r>
            <a:endParaRPr lang="en-US" altLang="ja-JP" sz="1600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15428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ふたつのタイプの</a:t>
            </a:r>
            <a:r>
              <a:rPr kumimoji="1" lang="en-US" altLang="ja-JP" dirty="0" err="1" smtClean="0"/>
              <a:t>IaaS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 bwMode="auto">
          <a:xfrm>
            <a:off x="990600" y="1905000"/>
            <a:ext cx="7239000" cy="1676400"/>
          </a:xfrm>
          <a:prstGeom prst="rect">
            <a:avLst/>
          </a:prstGeom>
          <a:solidFill>
            <a:srgbClr val="CCFFCC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kumimoji="0" lang="en-US" altLang="ja-JP" sz="2000" dirty="0" smtClean="0">
                <a:solidFill>
                  <a:srgbClr val="0000FF"/>
                </a:solidFill>
                <a:latin typeface="ヒラギノ角ゴ Std W8"/>
                <a:ea typeface="ヒラギノ角ゴ Std W8"/>
                <a:cs typeface="ヒラギノ角ゴ Std W8"/>
              </a:rPr>
              <a:t> </a:t>
            </a:r>
            <a:r>
              <a:rPr kumimoji="0" lang="ja-JP" altLang="en-US" sz="2000" dirty="0" smtClean="0">
                <a:solidFill>
                  <a:srgbClr val="0000FF"/>
                </a:solidFill>
                <a:latin typeface="ヒラギノ角ゴ Std W8"/>
                <a:ea typeface="ヒラギノ角ゴ Std W8"/>
                <a:cs typeface="ヒラギノ角ゴ Std W8"/>
              </a:rPr>
              <a:t>運用管理</a:t>
            </a:r>
            <a:endParaRPr kumimoji="0" lang="en-US" altLang="ja-JP" sz="2000" dirty="0" smtClean="0">
              <a:solidFill>
                <a:srgbClr val="0000FF"/>
              </a:solidFill>
              <a:latin typeface="ヒラギノ角ゴ Std W8"/>
              <a:ea typeface="ヒラギノ角ゴ Std W8"/>
              <a:cs typeface="ヒラギノ角ゴ Std W8"/>
            </a:endParaRPr>
          </a:p>
          <a:p>
            <a:pPr marL="3619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dirty="0" smtClean="0">
                <a:solidFill>
                  <a:srgbClr val="0000FF"/>
                </a:solidFill>
              </a:rPr>
              <a:t>構築（作成）</a:t>
            </a:r>
            <a:endParaRPr kumimoji="0" lang="en-US" altLang="ja-JP" dirty="0" smtClean="0">
              <a:solidFill>
                <a:srgbClr val="0000FF"/>
              </a:solidFill>
            </a:endParaRPr>
          </a:p>
          <a:p>
            <a:pPr marL="3619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dirty="0" smtClean="0">
                <a:solidFill>
                  <a:srgbClr val="0000FF"/>
                </a:solidFill>
              </a:rPr>
              <a:t>起動</a:t>
            </a:r>
            <a:r>
              <a:rPr kumimoji="0" lang="en-US" altLang="ja-JP" dirty="0">
                <a:solidFill>
                  <a:srgbClr val="0000FF"/>
                </a:solidFill>
              </a:rPr>
              <a:t>/</a:t>
            </a:r>
            <a:r>
              <a:rPr kumimoji="0" lang="ja-JP" altLang="en-US" dirty="0" smtClean="0">
                <a:solidFill>
                  <a:srgbClr val="0000FF"/>
                </a:solidFill>
              </a:rPr>
              <a:t>シャットダウン</a:t>
            </a:r>
            <a:endParaRPr kumimoji="0" lang="en-US" altLang="ja-JP" dirty="0" smtClean="0">
              <a:solidFill>
                <a:srgbClr val="0000FF"/>
              </a:solidFill>
            </a:endParaRPr>
          </a:p>
          <a:p>
            <a:pPr marL="3619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dirty="0" smtClean="0">
                <a:solidFill>
                  <a:srgbClr val="0000FF"/>
                </a:solidFill>
              </a:rPr>
              <a:t>バックアップ</a:t>
            </a:r>
            <a:endParaRPr kumimoji="0" lang="en-US" altLang="ja-JP" dirty="0">
              <a:solidFill>
                <a:srgbClr val="0000FF"/>
              </a:solidFill>
            </a:endParaRPr>
          </a:p>
          <a:p>
            <a:pPr marL="3619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dirty="0" smtClean="0">
                <a:solidFill>
                  <a:srgbClr val="0000FF"/>
                </a:solidFill>
              </a:rPr>
              <a:t>仮想マシンの複製</a:t>
            </a:r>
            <a:endParaRPr kumimoji="0" lang="en-US" altLang="ja-JP" dirty="0" smtClean="0">
              <a:solidFill>
                <a:srgbClr val="0000FF"/>
              </a:solidFill>
            </a:endParaRPr>
          </a:p>
          <a:p>
            <a:pPr marL="3619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dirty="0" smtClean="0">
                <a:solidFill>
                  <a:srgbClr val="0000FF"/>
                </a:solidFill>
              </a:rPr>
              <a:t>リソースの変更や監視</a:t>
            </a:r>
            <a:endParaRPr kumimoji="0" lang="en-US" altLang="ja-JP" dirty="0" smtClean="0">
              <a:solidFill>
                <a:srgbClr val="0000FF"/>
              </a:solidFill>
            </a:endParaRPr>
          </a:p>
          <a:p>
            <a:pPr marL="3619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dirty="0" smtClean="0">
                <a:solidFill>
                  <a:srgbClr val="0000FF"/>
                </a:solidFill>
              </a:rPr>
              <a:t>運用</a:t>
            </a:r>
            <a:r>
              <a:rPr kumimoji="0" lang="ja-JP" altLang="en-US" dirty="0">
                <a:solidFill>
                  <a:srgbClr val="0000FF"/>
                </a:solidFill>
              </a:rPr>
              <a:t>サービス</a:t>
            </a:r>
            <a:r>
              <a:rPr kumimoji="0" lang="ja-JP" altLang="en-US" dirty="0" smtClean="0">
                <a:solidFill>
                  <a:srgbClr val="0000FF"/>
                </a:solidFill>
              </a:rPr>
              <a:t>設定など</a:t>
            </a:r>
            <a:endParaRPr kumimoji="0" lang="en-US" altLang="en-US" dirty="0" smtClean="0">
              <a:solidFill>
                <a:srgbClr val="0000FF"/>
              </a:solidFill>
            </a:endParaRPr>
          </a:p>
        </p:txBody>
      </p:sp>
      <p:sp>
        <p:nvSpPr>
          <p:cNvPr id="4" name="正方形/長方形 3"/>
          <p:cNvSpPr/>
          <p:nvPr/>
        </p:nvSpPr>
        <p:spPr bwMode="auto">
          <a:xfrm>
            <a:off x="990600" y="3657600"/>
            <a:ext cx="7239000" cy="1676400"/>
          </a:xfrm>
          <a:prstGeom prst="rect">
            <a:avLst/>
          </a:prstGeom>
          <a:solidFill>
            <a:srgbClr val="EA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dirty="0" smtClean="0">
                <a:solidFill>
                  <a:srgbClr val="0000FF"/>
                </a:solidFill>
                <a:latin typeface="ヒラギノ角ゴ Std W8"/>
                <a:ea typeface="ヒラギノ角ゴ Std W8"/>
                <a:cs typeface="ヒラギノ角ゴ Std W8"/>
              </a:rPr>
              <a:t> </a:t>
            </a:r>
            <a:r>
              <a:rPr kumimoji="0" lang="ja-JP" altLang="en-US" sz="2000" dirty="0" smtClean="0">
                <a:solidFill>
                  <a:srgbClr val="0000FF"/>
                </a:solidFill>
                <a:latin typeface="ヒラギノ角ゴ Std W8"/>
                <a:ea typeface="ヒラギノ角ゴ Std W8"/>
                <a:cs typeface="ヒラギノ角ゴ Std W8"/>
              </a:rPr>
              <a:t>システム資源</a:t>
            </a:r>
            <a:endParaRPr kumimoji="0" lang="en-US" altLang="ja-JP" sz="2000" dirty="0" smtClean="0">
              <a:solidFill>
                <a:srgbClr val="0000FF"/>
              </a:solidFill>
              <a:latin typeface="ヒラギノ角ゴ Std W8"/>
              <a:ea typeface="ヒラギノ角ゴ Std W8"/>
              <a:cs typeface="ヒラギノ角ゴ Std W8"/>
            </a:endParaRPr>
          </a:p>
          <a:p>
            <a:pPr marL="3619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dirty="0" smtClean="0">
                <a:solidFill>
                  <a:srgbClr val="0000FF"/>
                </a:solidFill>
              </a:rPr>
              <a:t>プロセッサー</a:t>
            </a:r>
            <a:endParaRPr kumimoji="0" lang="en-US" altLang="ja-JP" dirty="0" smtClean="0">
              <a:solidFill>
                <a:srgbClr val="0000FF"/>
              </a:solidFill>
            </a:endParaRPr>
          </a:p>
          <a:p>
            <a:pPr marL="3619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dirty="0" smtClean="0">
                <a:solidFill>
                  <a:srgbClr val="0000FF"/>
                </a:solidFill>
              </a:rPr>
              <a:t>メモリー</a:t>
            </a:r>
            <a:endParaRPr kumimoji="0" lang="en-US" altLang="ja-JP" dirty="0" smtClean="0">
              <a:solidFill>
                <a:srgbClr val="0000FF"/>
              </a:solidFill>
            </a:endParaRPr>
          </a:p>
          <a:p>
            <a:pPr marL="3619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dirty="0" smtClean="0">
                <a:solidFill>
                  <a:srgbClr val="0000FF"/>
                </a:solidFill>
              </a:rPr>
              <a:t>ストレージ</a:t>
            </a:r>
            <a:endParaRPr kumimoji="0" lang="en-US" altLang="ja-JP" dirty="0" smtClean="0">
              <a:solidFill>
                <a:srgbClr val="0000FF"/>
              </a:solidFill>
            </a:endParaRPr>
          </a:p>
          <a:p>
            <a:pPr marL="3619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dirty="0" smtClean="0">
                <a:solidFill>
                  <a:srgbClr val="0000FF"/>
                </a:solidFill>
              </a:rPr>
              <a:t>デスクトップ</a:t>
            </a:r>
            <a:endParaRPr kumimoji="0" lang="en-US" altLang="ja-JP" dirty="0" smtClean="0">
              <a:solidFill>
                <a:srgbClr val="0000FF"/>
              </a:solidFill>
            </a:endParaRPr>
          </a:p>
          <a:p>
            <a:pPr marL="3619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</a:rPr>
              <a:t>ネットワーク</a:t>
            </a: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</a:endParaRPr>
          </a:p>
          <a:p>
            <a:pPr marL="3619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dirty="0" smtClean="0">
                <a:solidFill>
                  <a:srgbClr val="0000FF"/>
                </a:solidFill>
              </a:rPr>
              <a:t>データセンター設備</a:t>
            </a: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</a:rPr>
              <a:t>など</a:t>
            </a:r>
          </a:p>
        </p:txBody>
      </p:sp>
      <p:sp>
        <p:nvSpPr>
          <p:cNvPr id="5" name="AutoShape 50"/>
          <p:cNvSpPr>
            <a:spLocks noChangeArrowheads="1"/>
          </p:cNvSpPr>
          <p:nvPr/>
        </p:nvSpPr>
        <p:spPr bwMode="auto">
          <a:xfrm>
            <a:off x="3503638" y="3733800"/>
            <a:ext cx="2078486" cy="1518495"/>
          </a:xfrm>
          <a:prstGeom prst="roundRect">
            <a:avLst>
              <a:gd name="adj" fmla="val 7885"/>
            </a:avLst>
          </a:prstGeom>
          <a:solidFill>
            <a:srgbClr val="1D7BFF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ctr"/>
          <a:lstStyle/>
          <a:p>
            <a:pPr algn="ctr">
              <a:spcBef>
                <a:spcPts val="0"/>
              </a:spcBef>
              <a:defRPr/>
            </a:pPr>
            <a:r>
              <a:rPr lang="ja-JP" altLang="en-US" sz="18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サービス事業者</a:t>
            </a:r>
            <a:endParaRPr lang="en-US" altLang="ja-JP" sz="1800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>
              <a:spcBef>
                <a:spcPts val="0"/>
              </a:spcBef>
              <a:defRPr/>
            </a:pPr>
            <a:endParaRPr lang="en-US" altLang="ja-JP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>
              <a:spcBef>
                <a:spcPts val="0"/>
              </a:spcBef>
              <a:defRPr/>
            </a:pPr>
            <a:r>
              <a:rPr lang="ja-JP" altLang="en-US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標準化されたシステム構成、運用管理メニューを提供。調達・運用管理の自動化を徹底。</a:t>
            </a:r>
            <a:endParaRPr lang="en-US" altLang="ja-JP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6" name="AutoShape 51"/>
          <p:cNvSpPr>
            <a:spLocks noChangeArrowheads="1"/>
          </p:cNvSpPr>
          <p:nvPr/>
        </p:nvSpPr>
        <p:spPr bwMode="auto">
          <a:xfrm>
            <a:off x="3505200" y="1981200"/>
            <a:ext cx="2057400" cy="1523999"/>
          </a:xfrm>
          <a:prstGeom prst="roundRect">
            <a:avLst>
              <a:gd name="adj" fmla="val 8750"/>
            </a:avLst>
          </a:prstGeom>
          <a:solidFill>
            <a:srgbClr val="80000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ctr"/>
          <a:lstStyle/>
          <a:p>
            <a:pPr algn="ctr">
              <a:spcBef>
                <a:spcPts val="0"/>
              </a:spcBef>
              <a:defRPr/>
            </a:pPr>
            <a:r>
              <a:rPr lang="ja-JP" altLang="en-US" sz="18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自　社</a:t>
            </a:r>
            <a:endParaRPr lang="en-US" altLang="ja-JP" sz="1800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>
              <a:spcBef>
                <a:spcPts val="0"/>
              </a:spcBef>
              <a:defRPr/>
            </a:pPr>
            <a:endParaRPr lang="en-US" altLang="ja-JP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>
              <a:spcBef>
                <a:spcPts val="0"/>
              </a:spcBef>
              <a:defRPr/>
            </a:pPr>
            <a:r>
              <a:rPr lang="ja-JP" altLang="en-US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セルフサービス・ポータルを使って自社要員で必要な管理・設定を行う。</a:t>
            </a:r>
            <a:endParaRPr lang="en-US" altLang="ja-JP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7" name="AutoShape 50"/>
          <p:cNvSpPr>
            <a:spLocks noChangeArrowheads="1"/>
          </p:cNvSpPr>
          <p:nvPr/>
        </p:nvSpPr>
        <p:spPr bwMode="auto">
          <a:xfrm>
            <a:off x="5791200" y="1981200"/>
            <a:ext cx="2078486" cy="3271095"/>
          </a:xfrm>
          <a:prstGeom prst="roundRect">
            <a:avLst>
              <a:gd name="adj" fmla="val 5669"/>
            </a:avLst>
          </a:prstGeom>
          <a:solidFill>
            <a:srgbClr val="1D7BFF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ctr"/>
          <a:lstStyle/>
          <a:p>
            <a:pPr algn="ctr">
              <a:spcBef>
                <a:spcPts val="0"/>
              </a:spcBef>
              <a:defRPr/>
            </a:pPr>
            <a:r>
              <a:rPr lang="ja-JP" altLang="en-US" sz="18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サービス事業者</a:t>
            </a:r>
          </a:p>
          <a:p>
            <a:pPr>
              <a:spcBef>
                <a:spcPts val="0"/>
              </a:spcBef>
              <a:defRPr/>
            </a:pPr>
            <a:endParaRPr lang="en-US" altLang="ja-JP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>
              <a:spcBef>
                <a:spcPts val="0"/>
              </a:spcBef>
              <a:defRPr/>
            </a:pPr>
            <a:r>
              <a:rPr lang="ja-JP" altLang="en-US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ユーザーの個別の要望に応じて、サービス事業者がシステムの構築、運用設計を実施。それに応じた運用サービスを提供する。</a:t>
            </a:r>
            <a:endParaRPr lang="en-US" altLang="ja-JP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8" name="AutoShape 50"/>
          <p:cNvSpPr>
            <a:spLocks noChangeArrowheads="1"/>
          </p:cNvSpPr>
          <p:nvPr/>
        </p:nvSpPr>
        <p:spPr bwMode="auto">
          <a:xfrm>
            <a:off x="3515864" y="5410200"/>
            <a:ext cx="2046736" cy="685800"/>
          </a:xfrm>
          <a:prstGeom prst="roundRect">
            <a:avLst>
              <a:gd name="adj" fmla="val 13188"/>
            </a:avLst>
          </a:prstGeom>
          <a:solidFill>
            <a:srgbClr val="FF660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ctr"/>
          <a:lstStyle/>
          <a:p>
            <a:pPr>
              <a:spcBef>
                <a:spcPts val="0"/>
              </a:spcBef>
              <a:defRPr/>
            </a:pPr>
            <a:r>
              <a:rPr lang="ja-JP" altLang="en-US" sz="105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割安。継続的なサービスや機能の拡充、コスト低減などを享受できる。</a:t>
            </a:r>
            <a:endParaRPr lang="en-US" altLang="ja-JP" sz="1050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9" name="AutoShape 50"/>
          <p:cNvSpPr>
            <a:spLocks noChangeArrowheads="1"/>
          </p:cNvSpPr>
          <p:nvPr/>
        </p:nvSpPr>
        <p:spPr bwMode="auto">
          <a:xfrm>
            <a:off x="5791200" y="5410200"/>
            <a:ext cx="2046736" cy="685800"/>
          </a:xfrm>
          <a:prstGeom prst="roundRect">
            <a:avLst>
              <a:gd name="adj" fmla="val 13188"/>
            </a:avLst>
          </a:prstGeom>
          <a:solidFill>
            <a:srgbClr val="33990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ctr"/>
          <a:lstStyle/>
          <a:p>
            <a:pPr>
              <a:spcBef>
                <a:spcPts val="0"/>
              </a:spcBef>
              <a:defRPr/>
            </a:pPr>
            <a:r>
              <a:rPr lang="ja-JP" altLang="en-US" sz="105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割高。サービスや機能は固定化または変更に手間はかかる。継続的なコスト低減は難しい。</a:t>
            </a:r>
            <a:endParaRPr lang="en-US" altLang="ja-JP" sz="1050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10" name="AutoShape 50"/>
          <p:cNvSpPr>
            <a:spLocks noChangeArrowheads="1"/>
          </p:cNvSpPr>
          <p:nvPr/>
        </p:nvSpPr>
        <p:spPr bwMode="auto">
          <a:xfrm>
            <a:off x="3515864" y="1066800"/>
            <a:ext cx="2066260" cy="762000"/>
          </a:xfrm>
          <a:prstGeom prst="roundRect">
            <a:avLst>
              <a:gd name="adj" fmla="val 13188"/>
            </a:avLst>
          </a:prstGeom>
          <a:solidFill>
            <a:srgbClr val="FF660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ctr"/>
          <a:lstStyle/>
          <a:p>
            <a:pPr algn="ctr">
              <a:spcBef>
                <a:spcPts val="0"/>
              </a:spcBef>
              <a:defRPr/>
            </a:pPr>
            <a:r>
              <a:rPr lang="ja-JP" altLang="en-US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セルフサービス型</a:t>
            </a:r>
            <a:endParaRPr lang="en-US" altLang="ja-JP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altLang="ja-JP" sz="2800" dirty="0" err="1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IaaS</a:t>
            </a:r>
            <a:endParaRPr lang="en-US" altLang="ja-JP" sz="2800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11" name="AutoShape 50"/>
          <p:cNvSpPr>
            <a:spLocks noChangeArrowheads="1"/>
          </p:cNvSpPr>
          <p:nvPr/>
        </p:nvSpPr>
        <p:spPr bwMode="auto">
          <a:xfrm>
            <a:off x="5791200" y="1066800"/>
            <a:ext cx="2066260" cy="762000"/>
          </a:xfrm>
          <a:prstGeom prst="roundRect">
            <a:avLst>
              <a:gd name="adj" fmla="val 13188"/>
            </a:avLst>
          </a:prstGeom>
          <a:solidFill>
            <a:srgbClr val="33990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ctr"/>
          <a:lstStyle/>
          <a:p>
            <a:pPr algn="ctr">
              <a:spcBef>
                <a:spcPts val="0"/>
              </a:spcBef>
              <a:defRPr/>
            </a:pPr>
            <a:r>
              <a:rPr lang="ja-JP" altLang="en-US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フルサービス型</a:t>
            </a:r>
            <a:endParaRPr lang="en-US" altLang="ja-JP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altLang="ja-JP" sz="2800" dirty="0" err="1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IaaS</a:t>
            </a:r>
            <a:endParaRPr lang="en-US" altLang="ja-JP" sz="2800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12" name="AutoShape 50"/>
          <p:cNvSpPr>
            <a:spLocks noChangeArrowheads="1"/>
          </p:cNvSpPr>
          <p:nvPr/>
        </p:nvSpPr>
        <p:spPr bwMode="auto">
          <a:xfrm>
            <a:off x="3515864" y="6121400"/>
            <a:ext cx="2046736" cy="431800"/>
          </a:xfrm>
          <a:prstGeom prst="roundRect">
            <a:avLst>
              <a:gd name="adj" fmla="val 13188"/>
            </a:avLst>
          </a:prstGeom>
          <a:solidFill>
            <a:srgbClr val="FF660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ctr"/>
          <a:lstStyle/>
          <a:p>
            <a:pPr algn="ctr">
              <a:spcBef>
                <a:spcPts val="0"/>
              </a:spcBef>
              <a:defRPr/>
            </a:pPr>
            <a:r>
              <a:rPr lang="en-US" altLang="ja-JP" sz="900" dirty="0" err="1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AWS,SoftLayer,cloud</a:t>
            </a:r>
            <a:r>
              <a:rPr lang="en-US" altLang="ja-JP" sz="900" baseline="30000" dirty="0" err="1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n</a:t>
            </a:r>
            <a:r>
              <a:rPr lang="ja-JP" altLang="en-US" sz="9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など</a:t>
            </a:r>
            <a:endParaRPr lang="en-US" altLang="ja-JP" sz="900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13" name="AutoShape 50"/>
          <p:cNvSpPr>
            <a:spLocks noChangeArrowheads="1"/>
          </p:cNvSpPr>
          <p:nvPr/>
        </p:nvSpPr>
        <p:spPr bwMode="auto">
          <a:xfrm>
            <a:off x="5791200" y="6121400"/>
            <a:ext cx="2046736" cy="431800"/>
          </a:xfrm>
          <a:prstGeom prst="roundRect">
            <a:avLst>
              <a:gd name="adj" fmla="val 13188"/>
            </a:avLst>
          </a:prstGeom>
          <a:solidFill>
            <a:srgbClr val="33990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ctr"/>
          <a:lstStyle/>
          <a:p>
            <a:pPr algn="ctr">
              <a:spcBef>
                <a:spcPts val="0"/>
              </a:spcBef>
              <a:defRPr/>
            </a:pPr>
            <a:r>
              <a:rPr lang="ja-JP" altLang="en-US" sz="9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国内</a:t>
            </a:r>
            <a:r>
              <a:rPr lang="en-US" altLang="ja-JP" sz="9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SI</a:t>
            </a:r>
            <a:r>
              <a:rPr lang="ja-JP" altLang="en-US" sz="9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事業者に多い</a:t>
            </a:r>
            <a:endParaRPr lang="en-US" altLang="ja-JP" sz="900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6253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1227144" y="2971800"/>
            <a:ext cx="678903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クラウド・コンピューティングで</a:t>
            </a:r>
            <a:endParaRPr lang="en-US" altLang="ja-JP" sz="44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algn="ctr"/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変わる</a:t>
            </a:r>
            <a:r>
              <a:rPr lang="en-US" altLang="ja-JP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/>
                <a:ea typeface="HGP創英角ｺﾞｼｯｸUB" pitchFamily="50" charset="-128"/>
                <a:cs typeface="Arial Black"/>
              </a:rPr>
              <a:t>IT</a:t>
            </a:r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の常識</a:t>
            </a:r>
            <a:endParaRPr lang="en-US" altLang="ja-JP" sz="28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6690381"/>
            <a:ext cx="981767" cy="167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270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図形グループ 7"/>
          <p:cNvGrpSpPr/>
          <p:nvPr/>
        </p:nvGrpSpPr>
        <p:grpSpPr>
          <a:xfrm>
            <a:off x="228601" y="2667000"/>
            <a:ext cx="8686797" cy="3124200"/>
            <a:chOff x="228601" y="2667000"/>
            <a:chExt cx="8686797" cy="3124200"/>
          </a:xfrm>
        </p:grpSpPr>
        <p:sp>
          <p:nvSpPr>
            <p:cNvPr id="170" name="角丸四角形 169"/>
            <p:cNvSpPr/>
            <p:nvPr/>
          </p:nvSpPr>
          <p:spPr bwMode="auto">
            <a:xfrm>
              <a:off x="228601" y="2667000"/>
              <a:ext cx="8686797" cy="3124199"/>
            </a:xfrm>
            <a:prstGeom prst="roundRect">
              <a:avLst>
                <a:gd name="adj" fmla="val 4287"/>
              </a:avLst>
            </a:prstGeom>
            <a:solidFill>
              <a:srgbClr val="FFFF99"/>
            </a:solidFill>
            <a:ln>
              <a:solidFill>
                <a:srgbClr val="3366FF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71" name="テキスト ボックス 170"/>
            <p:cNvSpPr txBox="1"/>
            <p:nvPr/>
          </p:nvSpPr>
          <p:spPr>
            <a:xfrm>
              <a:off x="3186278" y="5421868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800" dirty="0" smtClean="0">
                  <a:solidFill>
                    <a:srgbClr val="008000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ハイブリッド・クラウド</a:t>
              </a:r>
              <a:endParaRPr kumimoji="1" lang="ja-JP" altLang="en-US" sz="1800" dirty="0">
                <a:solidFill>
                  <a:srgbClr val="008000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3276600" y="2743200"/>
            <a:ext cx="5486400" cy="2579132"/>
            <a:chOff x="3276600" y="2743200"/>
            <a:chExt cx="5486400" cy="2579132"/>
          </a:xfrm>
        </p:grpSpPr>
        <p:sp>
          <p:nvSpPr>
            <p:cNvPr id="13" name="角丸四角形 12"/>
            <p:cNvSpPr/>
            <p:nvPr/>
          </p:nvSpPr>
          <p:spPr bwMode="auto">
            <a:xfrm>
              <a:off x="3276600" y="2743200"/>
              <a:ext cx="5486400" cy="2579132"/>
            </a:xfrm>
            <a:prstGeom prst="roundRect">
              <a:avLst>
                <a:gd name="adj" fmla="val 4287"/>
              </a:avLst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53" name="テキスト ボックス 152"/>
            <p:cNvSpPr txBox="1"/>
            <p:nvPr/>
          </p:nvSpPr>
          <p:spPr>
            <a:xfrm>
              <a:off x="6095683" y="4394200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複数企業共用</a:t>
              </a:r>
              <a:endParaRPr kumimoji="1" lang="ja-JP" altLang="en-US" sz="24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59" name="テキスト ボックス 158"/>
            <p:cNvSpPr txBox="1"/>
            <p:nvPr/>
          </p:nvSpPr>
          <p:spPr>
            <a:xfrm>
              <a:off x="4799062" y="4876800"/>
              <a:ext cx="2492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8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パブリック・クラウド</a:t>
              </a:r>
              <a:endParaRPr kumimoji="1" lang="ja-JP" altLang="en-US" sz="18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lang="ja-JP" altLang="en-US" sz="2800" dirty="0"/>
              <a:t>クラウドの定義／配置</a:t>
            </a:r>
            <a:r>
              <a:rPr lang="ja-JP" altLang="en-US" sz="2800" dirty="0" smtClean="0"/>
              <a:t>モデル </a:t>
            </a:r>
            <a:r>
              <a:rPr lang="en-US" altLang="ja-JP" sz="2800" dirty="0" smtClean="0"/>
              <a:t>(Deployment Model)</a:t>
            </a:r>
            <a:endParaRPr lang="ja-JP" altLang="en-US" sz="2800" dirty="0" smtClean="0">
              <a:ea typeface="ＭＳ Ｐゴシック" charset="-128"/>
            </a:endParaRPr>
          </a:p>
        </p:txBody>
      </p:sp>
      <p:sp>
        <p:nvSpPr>
          <p:cNvPr id="81" name="スライド番号プレースホルダー 2"/>
          <p:cNvSpPr txBox="1">
            <a:spLocks/>
          </p:cNvSpPr>
          <p:nvPr/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3F26FB40-5F71-4876-A9E8-317E2CF79CAD}" type="slidenum">
              <a:rPr lang="ja-JP" altLang="en-US"/>
              <a:pPr/>
              <a:t>20</a:t>
            </a:fld>
            <a:endParaRPr lang="en-US" altLang="ja-JP" dirty="0"/>
          </a:p>
        </p:txBody>
      </p:sp>
      <p:grpSp>
        <p:nvGrpSpPr>
          <p:cNvPr id="5" name="図形グループ 4"/>
          <p:cNvGrpSpPr/>
          <p:nvPr/>
        </p:nvGrpSpPr>
        <p:grpSpPr>
          <a:xfrm>
            <a:off x="390688" y="2743200"/>
            <a:ext cx="2747636" cy="2579132"/>
            <a:chOff x="390688" y="2743200"/>
            <a:chExt cx="2747636" cy="2579132"/>
          </a:xfrm>
        </p:grpSpPr>
        <p:sp>
          <p:nvSpPr>
            <p:cNvPr id="156" name="角丸四角形 155"/>
            <p:cNvSpPr/>
            <p:nvPr/>
          </p:nvSpPr>
          <p:spPr bwMode="auto">
            <a:xfrm>
              <a:off x="390688" y="2743200"/>
              <a:ext cx="2723823" cy="2579132"/>
            </a:xfrm>
            <a:prstGeom prst="roundRect">
              <a:avLst>
                <a:gd name="adj" fmla="val 7058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grpSp>
          <p:nvGrpSpPr>
            <p:cNvPr id="149" name="図形グループ 148"/>
            <p:cNvGrpSpPr/>
            <p:nvPr/>
          </p:nvGrpSpPr>
          <p:grpSpPr>
            <a:xfrm>
              <a:off x="914638" y="2925724"/>
              <a:ext cx="1723549" cy="1291345"/>
              <a:chOff x="1190625" y="4187825"/>
              <a:chExt cx="973137" cy="685800"/>
            </a:xfrm>
          </p:grpSpPr>
          <p:pic>
            <p:nvPicPr>
              <p:cNvPr id="150" name="Picture 82" descr="server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90625" y="4187825"/>
                <a:ext cx="469900" cy="6683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1" name="Picture 82" descr="server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460500" y="4191000"/>
                <a:ext cx="468312" cy="669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2" name="Picture 82" descr="server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93862" y="4203700"/>
                <a:ext cx="469900" cy="669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8" name="テキスト ボックス 157"/>
            <p:cNvSpPr txBox="1"/>
            <p:nvPr/>
          </p:nvSpPr>
          <p:spPr>
            <a:xfrm>
              <a:off x="414501" y="4876800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800" dirty="0" smtClean="0">
                  <a:solidFill>
                    <a:srgbClr val="000090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プライベート・クラウド</a:t>
              </a:r>
              <a:endParaRPr kumimoji="1" lang="ja-JP" altLang="en-US" sz="1800" dirty="0">
                <a:solidFill>
                  <a:srgbClr val="000090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60" name="テキスト ボックス 159"/>
            <p:cNvSpPr txBox="1"/>
            <p:nvPr/>
          </p:nvSpPr>
          <p:spPr>
            <a:xfrm>
              <a:off x="731229" y="4394200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rgbClr val="000090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個別企業専用</a:t>
              </a:r>
              <a:endParaRPr kumimoji="1" lang="ja-JP" altLang="en-US" sz="2400" dirty="0">
                <a:solidFill>
                  <a:srgbClr val="000090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18" name="図形グループ 17"/>
          <p:cNvGrpSpPr/>
          <p:nvPr/>
        </p:nvGrpSpPr>
        <p:grpSpPr>
          <a:xfrm>
            <a:off x="228600" y="5867400"/>
            <a:ext cx="8686799" cy="685800"/>
            <a:chOff x="228600" y="5867400"/>
            <a:chExt cx="8686799" cy="685800"/>
          </a:xfrm>
        </p:grpSpPr>
        <p:sp>
          <p:nvSpPr>
            <p:cNvPr id="16" name="左右矢印 15"/>
            <p:cNvSpPr/>
            <p:nvPr/>
          </p:nvSpPr>
          <p:spPr bwMode="auto">
            <a:xfrm>
              <a:off x="228600" y="5867400"/>
              <a:ext cx="8686799" cy="685800"/>
            </a:xfrm>
            <a:prstGeom prst="leftRightArrow">
              <a:avLst>
                <a:gd name="adj1" fmla="val 70000"/>
                <a:gd name="adj2" fmla="val 50000"/>
              </a:avLst>
            </a:prstGeom>
            <a:gradFill flip="none" rotWithShape="1">
              <a:gsLst>
                <a:gs pos="0">
                  <a:srgbClr val="0000FF"/>
                </a:gs>
                <a:gs pos="100000">
                  <a:srgbClr val="008000"/>
                </a:gs>
              </a:gsLst>
              <a:lin ang="0" scaled="1"/>
              <a:tileRect/>
            </a:gra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592402" y="6019800"/>
              <a:ext cx="18517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個別</a:t>
              </a:r>
              <a:r>
                <a:rPr kumimoji="1" lang="en-US" altLang="ja-JP" sz="20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･</a:t>
              </a:r>
              <a:r>
                <a:rPr kumimoji="1" lang="ja-JP" altLang="en-US" sz="20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少数企業</a:t>
              </a:r>
              <a:endParaRPr kumimoji="1" lang="ja-JP" altLang="en-US" sz="2000" dirty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72" name="テキスト ボックス 171"/>
            <p:cNvSpPr txBox="1"/>
            <p:nvPr/>
          </p:nvSpPr>
          <p:spPr>
            <a:xfrm>
              <a:off x="5583238" y="6019800"/>
              <a:ext cx="30059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ja-JP" altLang="en-US" sz="20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不特定・複数企業／個人</a:t>
              </a:r>
              <a:endParaRPr kumimoji="1" lang="ja-JP" altLang="en-US" sz="2000" dirty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5638799" y="949079"/>
            <a:ext cx="3276600" cy="1783961"/>
            <a:chOff x="5638799" y="949079"/>
            <a:chExt cx="3276600" cy="1783961"/>
          </a:xfrm>
        </p:grpSpPr>
        <p:sp>
          <p:nvSpPr>
            <p:cNvPr id="175" name="上下矢印 174"/>
            <p:cNvSpPr/>
            <p:nvPr/>
          </p:nvSpPr>
          <p:spPr bwMode="auto">
            <a:xfrm>
              <a:off x="6211402" y="1676400"/>
              <a:ext cx="363802" cy="1056640"/>
            </a:xfrm>
            <a:prstGeom prst="upDownArrow">
              <a:avLst/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grpSp>
          <p:nvGrpSpPr>
            <p:cNvPr id="176" name="図形グループ 175"/>
            <p:cNvGrpSpPr/>
            <p:nvPr/>
          </p:nvGrpSpPr>
          <p:grpSpPr>
            <a:xfrm>
              <a:off x="5638800" y="949079"/>
              <a:ext cx="1566642" cy="727321"/>
              <a:chOff x="3843558" y="949079"/>
              <a:chExt cx="1566642" cy="727321"/>
            </a:xfrm>
          </p:grpSpPr>
          <p:sp>
            <p:nvSpPr>
              <p:cNvPr id="177" name="角丸四角形 176"/>
              <p:cNvSpPr/>
              <p:nvPr/>
            </p:nvSpPr>
            <p:spPr bwMode="auto">
              <a:xfrm>
                <a:off x="3843558" y="1382986"/>
                <a:ext cx="1500541" cy="29341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92D050"/>
                  </a:gs>
                  <a:gs pos="100000">
                    <a:srgbClr val="00B050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1003">
                <a:schemeClr val="lt1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defRPr/>
                </a:pPr>
                <a:r>
                  <a:rPr kumimoji="0" lang="en-US" altLang="ja-JP" sz="1200" dirty="0">
                    <a:solidFill>
                      <a:srgbClr val="FFFFFF"/>
                    </a:solidFill>
                    <a:latin typeface="ＤＦＰ太丸ゴシック体"/>
                    <a:ea typeface="ＤＦＰ太丸ゴシック体"/>
                    <a:cs typeface="ＤＦＰ太丸ゴシック体"/>
                  </a:rPr>
                  <a:t>LAN</a:t>
                </a:r>
                <a:endParaRPr kumimoji="0" lang="ja-JP" altLang="en-US" sz="1200" dirty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endParaRPr>
              </a:p>
            </p:txBody>
          </p:sp>
          <p:pic>
            <p:nvPicPr>
              <p:cNvPr id="178" name="Picture 7" descr="j043394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886200" y="949079"/>
                <a:ext cx="533400" cy="534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9" name="Picture 7" descr="j043394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7213" y="950667"/>
                <a:ext cx="5334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0" name="Picture 7" descr="j043394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876800" y="950667"/>
                <a:ext cx="5334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81" name="図形グループ 180"/>
            <p:cNvGrpSpPr/>
            <p:nvPr/>
          </p:nvGrpSpPr>
          <p:grpSpPr>
            <a:xfrm>
              <a:off x="7348757" y="959239"/>
              <a:ext cx="1566642" cy="727321"/>
              <a:chOff x="3843558" y="949079"/>
              <a:chExt cx="1566642" cy="727321"/>
            </a:xfrm>
          </p:grpSpPr>
          <p:sp>
            <p:nvSpPr>
              <p:cNvPr id="182" name="角丸四角形 181"/>
              <p:cNvSpPr/>
              <p:nvPr/>
            </p:nvSpPr>
            <p:spPr bwMode="auto">
              <a:xfrm>
                <a:off x="3843558" y="1382986"/>
                <a:ext cx="1500541" cy="29341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92D050"/>
                  </a:gs>
                  <a:gs pos="100000">
                    <a:srgbClr val="00B050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1003">
                <a:schemeClr val="lt1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defRPr/>
                </a:pPr>
                <a:r>
                  <a:rPr kumimoji="0" lang="en-US" altLang="ja-JP" sz="1200" dirty="0">
                    <a:solidFill>
                      <a:srgbClr val="FFFFFF"/>
                    </a:solidFill>
                    <a:latin typeface="ＤＦＰ太丸ゴシック体"/>
                    <a:ea typeface="ＤＦＰ太丸ゴシック体"/>
                    <a:cs typeface="ＤＦＰ太丸ゴシック体"/>
                  </a:rPr>
                  <a:t>LAN</a:t>
                </a:r>
                <a:endParaRPr kumimoji="0" lang="ja-JP" altLang="en-US" sz="1200" dirty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endParaRPr>
              </a:p>
            </p:txBody>
          </p:sp>
          <p:pic>
            <p:nvPicPr>
              <p:cNvPr id="183" name="Picture 7" descr="j043394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886200" y="949079"/>
                <a:ext cx="533400" cy="534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" name="Picture 7" descr="j043394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7213" y="950667"/>
                <a:ext cx="5334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5" name="Picture 7" descr="j043394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876800" y="950667"/>
                <a:ext cx="5334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6" name="上下矢印 185"/>
            <p:cNvSpPr/>
            <p:nvPr/>
          </p:nvSpPr>
          <p:spPr bwMode="auto">
            <a:xfrm>
              <a:off x="7909741" y="1676400"/>
              <a:ext cx="363802" cy="1056640"/>
            </a:xfrm>
            <a:prstGeom prst="upDownArrow">
              <a:avLst/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57" name="角丸四角形 156"/>
            <p:cNvSpPr/>
            <p:nvPr/>
          </p:nvSpPr>
          <p:spPr bwMode="auto">
            <a:xfrm>
              <a:off x="5638799" y="1981200"/>
              <a:ext cx="3276599" cy="381000"/>
            </a:xfrm>
            <a:prstGeom prst="roundRect">
              <a:avLst>
                <a:gd name="adj" fmla="val 50000"/>
              </a:avLst>
            </a:prstGeom>
            <a:solidFill>
              <a:srgbClr val="80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インターネット</a:t>
              </a:r>
            </a:p>
          </p:txBody>
        </p:sp>
      </p:grpSp>
      <p:grpSp>
        <p:nvGrpSpPr>
          <p:cNvPr id="6" name="図形グループ 5"/>
          <p:cNvGrpSpPr/>
          <p:nvPr/>
        </p:nvGrpSpPr>
        <p:grpSpPr>
          <a:xfrm>
            <a:off x="3481388" y="2811046"/>
            <a:ext cx="4965469" cy="1921708"/>
            <a:chOff x="3481388" y="2811046"/>
            <a:chExt cx="4965469" cy="1921708"/>
          </a:xfrm>
        </p:grpSpPr>
        <p:sp>
          <p:nvSpPr>
            <p:cNvPr id="154" name="角丸四角形 153"/>
            <p:cNvSpPr/>
            <p:nvPr/>
          </p:nvSpPr>
          <p:spPr bwMode="auto">
            <a:xfrm>
              <a:off x="3481388" y="2811046"/>
              <a:ext cx="2189392" cy="1921708"/>
            </a:xfrm>
            <a:prstGeom prst="roundRect">
              <a:avLst>
                <a:gd name="adj" fmla="val 8229"/>
              </a:avLst>
            </a:prstGeom>
            <a:solidFill>
              <a:srgbClr val="4597A0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1" name="角丸四角形 10"/>
            <p:cNvSpPr/>
            <p:nvPr/>
          </p:nvSpPr>
          <p:spPr bwMode="auto">
            <a:xfrm>
              <a:off x="3657600" y="2955617"/>
              <a:ext cx="1777759" cy="1159184"/>
            </a:xfrm>
            <a:prstGeom prst="roundRect">
              <a:avLst>
                <a:gd name="adj" fmla="val 9039"/>
              </a:avLst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0" name="ホームベース 9"/>
            <p:cNvSpPr/>
            <p:nvPr/>
          </p:nvSpPr>
          <p:spPr bwMode="auto">
            <a:xfrm flipH="1">
              <a:off x="5181591" y="3348335"/>
              <a:ext cx="3265266" cy="461665"/>
            </a:xfrm>
            <a:prstGeom prst="homePlate">
              <a:avLst/>
            </a:prstGeom>
            <a:solidFill>
              <a:srgbClr val="CCFFCC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3711810" y="2999601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dirty="0" smtClean="0">
                  <a:latin typeface="ＤＦＰ太丸ゴシック体"/>
                  <a:ea typeface="ＤＦＰ太丸ゴシック体"/>
                  <a:cs typeface="ＤＦＰ太丸ゴシック体"/>
                </a:rPr>
                <a:t>特定企業占有</a:t>
              </a:r>
              <a:endParaRPr kumimoji="1" lang="ja-JP" altLang="en-US" sz="2000" dirty="0"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481388" y="4208607"/>
              <a:ext cx="21893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バーチャル</a:t>
              </a:r>
              <a:r>
                <a:rPr lang="ja-JP" altLang="en-US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・</a:t>
              </a:r>
              <a:r>
                <a:rPr kumimoji="1" lang="ja-JP" altLang="en-US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プライベート</a:t>
              </a:r>
              <a:endParaRPr kumimoji="1" lang="en-US" altLang="ja-JP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ctr"/>
              <a:r>
                <a:rPr kumimoji="1" lang="ja-JP" altLang="en-US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クラウド</a:t>
              </a:r>
              <a:r>
                <a:rPr kumimoji="1" lang="ja-JP" altLang="en-US" sz="8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（</a:t>
              </a:r>
              <a:r>
                <a:rPr kumimoji="1" lang="en-US" altLang="ja-JP" sz="8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Virtual Private Cloud </a:t>
              </a:r>
              <a:r>
                <a:rPr kumimoji="1" lang="ja-JP" altLang="en-US" sz="8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）</a:t>
              </a:r>
              <a:endParaRPr kumimoji="1" lang="ja-JP" altLang="en-US" sz="800" dirty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73" name="テキスト ボックス 172"/>
            <p:cNvSpPr txBox="1"/>
            <p:nvPr/>
          </p:nvSpPr>
          <p:spPr>
            <a:xfrm>
              <a:off x="5387796" y="3409884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dirty="0" smtClean="0">
                  <a:solidFill>
                    <a:srgbClr val="008000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固定割当て</a:t>
              </a:r>
              <a:endParaRPr kumimoji="1" lang="ja-JP" altLang="en-US" sz="1600" dirty="0">
                <a:solidFill>
                  <a:srgbClr val="008000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9" name="図形グループ 8"/>
          <p:cNvGrpSpPr/>
          <p:nvPr/>
        </p:nvGrpSpPr>
        <p:grpSpPr>
          <a:xfrm>
            <a:off x="3985122" y="3352800"/>
            <a:ext cx="1170582" cy="715089"/>
            <a:chOff x="1190625" y="4187825"/>
            <a:chExt cx="973137" cy="685800"/>
          </a:xfrm>
        </p:grpSpPr>
        <p:pic>
          <p:nvPicPr>
            <p:cNvPr id="145" name="Picture 82" descr="serv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90625" y="4187825"/>
              <a:ext cx="469900" cy="668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7" name="Picture 82" descr="serv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60500" y="4191000"/>
              <a:ext cx="468312" cy="66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8" name="Picture 82" descr="serv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93862" y="4203700"/>
              <a:ext cx="469900" cy="66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1" name="図形グループ 160"/>
          <p:cNvGrpSpPr/>
          <p:nvPr/>
        </p:nvGrpSpPr>
        <p:grpSpPr>
          <a:xfrm>
            <a:off x="6604726" y="2971800"/>
            <a:ext cx="1723549" cy="1291345"/>
            <a:chOff x="1190625" y="4187825"/>
            <a:chExt cx="973137" cy="685800"/>
          </a:xfrm>
        </p:grpSpPr>
        <p:pic>
          <p:nvPicPr>
            <p:cNvPr id="162" name="Picture 82" descr="serv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90625" y="4187825"/>
              <a:ext cx="469900" cy="668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" name="Picture 82" descr="serv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60500" y="4191000"/>
              <a:ext cx="468312" cy="66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" name="Picture 82" descr="serv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93862" y="4203700"/>
              <a:ext cx="469900" cy="66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図形グループ 6"/>
          <p:cNvGrpSpPr/>
          <p:nvPr/>
        </p:nvGrpSpPr>
        <p:grpSpPr>
          <a:xfrm>
            <a:off x="3843558" y="949079"/>
            <a:ext cx="1566642" cy="1861967"/>
            <a:chOff x="3843558" y="949079"/>
            <a:chExt cx="1566642" cy="1861967"/>
          </a:xfrm>
        </p:grpSpPr>
        <p:grpSp>
          <p:nvGrpSpPr>
            <p:cNvPr id="20" name="図形グループ 19"/>
            <p:cNvGrpSpPr/>
            <p:nvPr/>
          </p:nvGrpSpPr>
          <p:grpSpPr>
            <a:xfrm>
              <a:off x="3843558" y="949079"/>
              <a:ext cx="1566642" cy="727321"/>
              <a:chOff x="3843558" y="949079"/>
              <a:chExt cx="1566642" cy="727321"/>
            </a:xfrm>
          </p:grpSpPr>
          <p:sp>
            <p:nvSpPr>
              <p:cNvPr id="133" name="角丸四角形 132"/>
              <p:cNvSpPr/>
              <p:nvPr/>
            </p:nvSpPr>
            <p:spPr bwMode="auto">
              <a:xfrm>
                <a:off x="3843558" y="1382986"/>
                <a:ext cx="1500541" cy="29341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92D050"/>
                  </a:gs>
                  <a:gs pos="100000">
                    <a:srgbClr val="00B050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1003">
                <a:schemeClr val="lt1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defRPr/>
                </a:pPr>
                <a:r>
                  <a:rPr kumimoji="0" lang="en-US" altLang="ja-JP" sz="1200" dirty="0">
                    <a:solidFill>
                      <a:srgbClr val="FFFFFF"/>
                    </a:solidFill>
                    <a:latin typeface="ＤＦＰ太丸ゴシック体"/>
                    <a:ea typeface="ＤＦＰ太丸ゴシック体"/>
                    <a:cs typeface="ＤＦＰ太丸ゴシック体"/>
                  </a:rPr>
                  <a:t>LAN</a:t>
                </a:r>
                <a:endParaRPr kumimoji="0" lang="ja-JP" altLang="en-US" sz="1200" dirty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endParaRPr>
              </a:p>
            </p:txBody>
          </p:sp>
          <p:pic>
            <p:nvPicPr>
              <p:cNvPr id="135" name="Picture 7" descr="j043394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886200" y="949079"/>
                <a:ext cx="533400" cy="534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6" name="Picture 7" descr="j043394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7213" y="950667"/>
                <a:ext cx="5334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7" name="Picture 7" descr="j043394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876800" y="950667"/>
                <a:ext cx="5334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4" name="上下矢印 173"/>
            <p:cNvSpPr/>
            <p:nvPr/>
          </p:nvSpPr>
          <p:spPr bwMode="auto">
            <a:xfrm>
              <a:off x="4411928" y="1676400"/>
              <a:ext cx="387134" cy="1134646"/>
            </a:xfrm>
            <a:prstGeom prst="upDownArrow">
              <a:avLst/>
            </a:prstGeom>
            <a:solidFill>
              <a:schemeClr val="accent5">
                <a:lumMod val="5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228600" y="949079"/>
            <a:ext cx="5115499" cy="1794120"/>
            <a:chOff x="228600" y="949079"/>
            <a:chExt cx="5115499" cy="1794120"/>
          </a:xfrm>
        </p:grpSpPr>
        <p:sp>
          <p:nvSpPr>
            <p:cNvPr id="19" name="上下矢印 18"/>
            <p:cNvSpPr/>
            <p:nvPr/>
          </p:nvSpPr>
          <p:spPr bwMode="auto">
            <a:xfrm>
              <a:off x="1594512" y="1686560"/>
              <a:ext cx="363802" cy="1056639"/>
            </a:xfrm>
            <a:prstGeom prst="up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4" name="角丸四角形 13"/>
            <p:cNvSpPr/>
            <p:nvPr/>
          </p:nvSpPr>
          <p:spPr bwMode="auto">
            <a:xfrm>
              <a:off x="228600" y="1981200"/>
              <a:ext cx="5115499" cy="3810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専用回線・</a:t>
              </a:r>
              <a:r>
                <a:rPr kumimoji="0" lang="en-US" altLang="ja-JP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VPN</a:t>
              </a:r>
              <a:endPara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grpSp>
          <p:nvGrpSpPr>
            <p:cNvPr id="187" name="図形グループ 186"/>
            <p:cNvGrpSpPr/>
            <p:nvPr/>
          </p:nvGrpSpPr>
          <p:grpSpPr>
            <a:xfrm>
              <a:off x="1022614" y="949079"/>
              <a:ext cx="1566642" cy="727321"/>
              <a:chOff x="3843558" y="949079"/>
              <a:chExt cx="1566642" cy="727321"/>
            </a:xfrm>
          </p:grpSpPr>
          <p:sp>
            <p:nvSpPr>
              <p:cNvPr id="188" name="角丸四角形 187"/>
              <p:cNvSpPr/>
              <p:nvPr/>
            </p:nvSpPr>
            <p:spPr bwMode="auto">
              <a:xfrm>
                <a:off x="3843558" y="1382986"/>
                <a:ext cx="1500541" cy="29341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92D050"/>
                  </a:gs>
                  <a:gs pos="100000">
                    <a:srgbClr val="00B050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1003">
                <a:schemeClr val="lt1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defRPr/>
                </a:pPr>
                <a:r>
                  <a:rPr kumimoji="0" lang="en-US" altLang="ja-JP" sz="1200" dirty="0">
                    <a:solidFill>
                      <a:srgbClr val="FFFFFF"/>
                    </a:solidFill>
                    <a:latin typeface="ＤＦＰ太丸ゴシック体"/>
                    <a:ea typeface="ＤＦＰ太丸ゴシック体"/>
                    <a:cs typeface="ＤＦＰ太丸ゴシック体"/>
                  </a:rPr>
                  <a:t>LAN</a:t>
                </a:r>
                <a:endParaRPr kumimoji="0" lang="ja-JP" altLang="en-US" sz="1200" dirty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endParaRPr>
              </a:p>
            </p:txBody>
          </p:sp>
          <p:pic>
            <p:nvPicPr>
              <p:cNvPr id="189" name="Picture 7" descr="j043394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886200" y="949079"/>
                <a:ext cx="533400" cy="534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0" name="Picture 7" descr="j043394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67213" y="950667"/>
                <a:ext cx="5334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1" name="Picture 7" descr="j043394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876800" y="950667"/>
                <a:ext cx="5334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78676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ja-JP" altLang="en-US" sz="2800" dirty="0" smtClean="0"/>
              <a:t>ハイブリッド・クラウド</a:t>
            </a:r>
            <a:endParaRPr kumimoji="1" lang="ja-JP" altLang="en-US" sz="2800" dirty="0"/>
          </a:p>
        </p:txBody>
      </p:sp>
      <p:sp>
        <p:nvSpPr>
          <p:cNvPr id="16" name="角丸四角形 15"/>
          <p:cNvSpPr/>
          <p:nvPr/>
        </p:nvSpPr>
        <p:spPr bwMode="auto">
          <a:xfrm>
            <a:off x="533400" y="990600"/>
            <a:ext cx="3657600" cy="4648200"/>
          </a:xfrm>
          <a:prstGeom prst="roundRect">
            <a:avLst>
              <a:gd name="adj" fmla="val 5100"/>
            </a:avLst>
          </a:prstGeom>
          <a:solidFill>
            <a:srgbClr val="FFFFCC"/>
          </a:solidFill>
          <a:ln w="38100" cap="flat" cmpd="sng" algn="ctr">
            <a:solidFill>
              <a:srgbClr val="4168A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838200" y="1613848"/>
            <a:ext cx="3048000" cy="1333500"/>
          </a:xfrm>
          <a:prstGeom prst="rect">
            <a:avLst/>
          </a:prstGeom>
          <a:solidFill>
            <a:srgbClr val="92D050"/>
          </a:solidFill>
          <a:ln w="38100" cap="flat" cmpd="sng" algn="ctr">
            <a:solidFill>
              <a:srgbClr val="4168A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18" name="正方形/長方形 17"/>
          <p:cNvSpPr/>
          <p:nvPr/>
        </p:nvSpPr>
        <p:spPr bwMode="auto">
          <a:xfrm>
            <a:off x="838200" y="3962400"/>
            <a:ext cx="3048000" cy="133350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38100" cap="flat" cmpd="sng" algn="ctr">
            <a:solidFill>
              <a:srgbClr val="4168A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68604" y="1066800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latin typeface="ＤＦＰ太丸ゴシック体"/>
                <a:ea typeface="ＤＦＰ太丸ゴシック体"/>
                <a:cs typeface="ＤＦＰ太丸ゴシック体"/>
              </a:rPr>
              <a:t>同一のアーキテクチャー</a:t>
            </a:r>
            <a:endParaRPr kumimoji="1" lang="ja-JP" altLang="en-US" sz="2000" dirty="0"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955431" y="2280598"/>
            <a:ext cx="1295400" cy="43274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リソース　Ａ</a:t>
            </a:r>
          </a:p>
        </p:txBody>
      </p:sp>
      <p:sp>
        <p:nvSpPr>
          <p:cNvPr id="24" name="正方形/長方形 23"/>
          <p:cNvSpPr/>
          <p:nvPr/>
        </p:nvSpPr>
        <p:spPr bwMode="auto">
          <a:xfrm>
            <a:off x="2438400" y="2280598"/>
            <a:ext cx="1295400" cy="432748"/>
          </a:xfrm>
          <a:prstGeom prst="rect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リソース　Ｂ</a:t>
            </a: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955431" y="4629150"/>
            <a:ext cx="1295400" cy="4327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リソース　Ｃ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987465" y="1752600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パブリック・クラウド</a:t>
            </a:r>
            <a:endParaRPr kumimoji="1" lang="ja-JP" altLang="en-US" sz="2000" dirty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59225" y="4095690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プライベート・クラウド</a:t>
            </a:r>
            <a:endParaRPr kumimoji="1" lang="ja-JP" altLang="en-US" sz="2000" dirty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32" name="角丸四角形 31"/>
          <p:cNvSpPr/>
          <p:nvPr/>
        </p:nvSpPr>
        <p:spPr bwMode="auto">
          <a:xfrm>
            <a:off x="533400" y="5791200"/>
            <a:ext cx="3657600" cy="628710"/>
          </a:xfrm>
          <a:prstGeom prst="roundRect">
            <a:avLst>
              <a:gd name="adj" fmla="val 50000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クラウド基盤</a:t>
            </a:r>
          </a:p>
        </p:txBody>
      </p:sp>
      <p:sp>
        <p:nvSpPr>
          <p:cNvPr id="33" name="角丸四角形 32"/>
          <p:cNvSpPr/>
          <p:nvPr/>
        </p:nvSpPr>
        <p:spPr bwMode="auto">
          <a:xfrm>
            <a:off x="4756245" y="5791200"/>
            <a:ext cx="3930555" cy="628710"/>
          </a:xfrm>
          <a:prstGeom prst="roundRect">
            <a:avLst>
              <a:gd name="adj" fmla="val 50000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仮想基板</a:t>
            </a:r>
          </a:p>
        </p:txBody>
      </p:sp>
      <p:grpSp>
        <p:nvGrpSpPr>
          <p:cNvPr id="39" name="グループ化 38"/>
          <p:cNvGrpSpPr/>
          <p:nvPr/>
        </p:nvGrpSpPr>
        <p:grpSpPr>
          <a:xfrm>
            <a:off x="834787" y="2826224"/>
            <a:ext cx="3048000" cy="1269466"/>
            <a:chOff x="987187" y="2826224"/>
            <a:chExt cx="3048000" cy="1269466"/>
          </a:xfrm>
        </p:grpSpPr>
        <p:sp>
          <p:nvSpPr>
            <p:cNvPr id="34" name="上下矢印 33"/>
            <p:cNvSpPr/>
            <p:nvPr/>
          </p:nvSpPr>
          <p:spPr bwMode="auto">
            <a:xfrm>
              <a:off x="2231977" y="2826224"/>
              <a:ext cx="565245" cy="1269466"/>
            </a:xfrm>
            <a:prstGeom prst="upDownArrow">
              <a:avLst/>
            </a:prstGeom>
            <a:solidFill>
              <a:srgbClr val="00B0F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9" name="正方形/長方形 18"/>
            <p:cNvSpPr/>
            <p:nvPr/>
          </p:nvSpPr>
          <p:spPr bwMode="auto">
            <a:xfrm>
              <a:off x="987187" y="3171825"/>
              <a:ext cx="3048000" cy="566098"/>
            </a:xfrm>
            <a:prstGeom prst="rect">
              <a:avLst/>
            </a:prstGeom>
            <a:solidFill>
              <a:srgbClr val="C0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セルフサービス・ポータル</a:t>
              </a:r>
            </a:p>
          </p:txBody>
        </p:sp>
      </p:grpSp>
      <p:pic>
        <p:nvPicPr>
          <p:cNvPr id="37" name="Picture 7" descr="j04339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934200" y="4045424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グループ化 39"/>
          <p:cNvGrpSpPr/>
          <p:nvPr/>
        </p:nvGrpSpPr>
        <p:grpSpPr>
          <a:xfrm>
            <a:off x="3873690" y="1610436"/>
            <a:ext cx="2755710" cy="3685464"/>
            <a:chOff x="4026090" y="1610436"/>
            <a:chExt cx="2755710" cy="3685464"/>
          </a:xfrm>
        </p:grpSpPr>
        <p:sp>
          <p:nvSpPr>
            <p:cNvPr id="36" name="フリーフォーム 35"/>
            <p:cNvSpPr/>
            <p:nvPr/>
          </p:nvSpPr>
          <p:spPr bwMode="auto">
            <a:xfrm>
              <a:off x="4026090" y="1610436"/>
              <a:ext cx="1050877" cy="3684895"/>
            </a:xfrm>
            <a:custGeom>
              <a:avLst/>
              <a:gdLst>
                <a:gd name="connsiteX0" fmla="*/ 0 w 1050877"/>
                <a:gd name="connsiteY0" fmla="*/ 1555845 h 3684895"/>
                <a:gd name="connsiteX1" fmla="*/ 1050877 w 1050877"/>
                <a:gd name="connsiteY1" fmla="*/ 0 h 3684895"/>
                <a:gd name="connsiteX2" fmla="*/ 1037229 w 1050877"/>
                <a:gd name="connsiteY2" fmla="*/ 3684895 h 3684895"/>
                <a:gd name="connsiteX3" fmla="*/ 0 w 1050877"/>
                <a:gd name="connsiteY3" fmla="*/ 2142698 h 3684895"/>
                <a:gd name="connsiteX4" fmla="*/ 0 w 1050877"/>
                <a:gd name="connsiteY4" fmla="*/ 1555845 h 368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0877" h="3684895">
                  <a:moveTo>
                    <a:pt x="0" y="1555845"/>
                  </a:moveTo>
                  <a:lnTo>
                    <a:pt x="1050877" y="0"/>
                  </a:lnTo>
                  <a:cubicBezTo>
                    <a:pt x="1046328" y="1228298"/>
                    <a:pt x="1041778" y="2456597"/>
                    <a:pt x="1037229" y="3684895"/>
                  </a:cubicBezTo>
                  <a:lnTo>
                    <a:pt x="0" y="2142698"/>
                  </a:lnTo>
                  <a:lnTo>
                    <a:pt x="0" y="15558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366FF"/>
                </a:gs>
                <a:gs pos="3360">
                  <a:srgbClr val="3263FB"/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21" name="正方形/長方形 20"/>
            <p:cNvSpPr/>
            <p:nvPr/>
          </p:nvSpPr>
          <p:spPr bwMode="auto">
            <a:xfrm>
              <a:off x="5061045" y="1613848"/>
              <a:ext cx="1720755" cy="3682052"/>
            </a:xfrm>
            <a:prstGeom prst="rect">
              <a:avLst/>
            </a:prstGeom>
            <a:solidFill>
              <a:srgbClr val="F6D92E"/>
            </a:solidFill>
            <a:ln w="38100" cap="flat" cmpd="sng" algn="ctr">
              <a:solidFill>
                <a:srgbClr val="4168A7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28" name="正方形/長方形 27"/>
            <p:cNvSpPr/>
            <p:nvPr/>
          </p:nvSpPr>
          <p:spPr bwMode="auto">
            <a:xfrm>
              <a:off x="5273722" y="2514600"/>
              <a:ext cx="1295400" cy="432748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リソース　Ａ</a:t>
              </a:r>
            </a:p>
          </p:txBody>
        </p:sp>
        <p:sp>
          <p:nvSpPr>
            <p:cNvPr id="29" name="正方形/長方形 28"/>
            <p:cNvSpPr/>
            <p:nvPr/>
          </p:nvSpPr>
          <p:spPr bwMode="auto">
            <a:xfrm>
              <a:off x="5273722" y="3238500"/>
              <a:ext cx="1295400" cy="432748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リソース　Ｂ</a:t>
              </a:r>
            </a:p>
          </p:txBody>
        </p:sp>
        <p:sp>
          <p:nvSpPr>
            <p:cNvPr id="30" name="正方形/長方形 29"/>
            <p:cNvSpPr/>
            <p:nvPr/>
          </p:nvSpPr>
          <p:spPr bwMode="auto">
            <a:xfrm>
              <a:off x="5273722" y="3962400"/>
              <a:ext cx="1295400" cy="43274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リソース　Ｃ</a:t>
              </a: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5105400" y="1840468"/>
              <a:ext cx="1620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4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ユーザー・ビュー</a:t>
              </a:r>
              <a:endParaRPr kumimoji="1" lang="ja-JP" altLang="en-US" sz="1400" dirty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sp>
        <p:nvSpPr>
          <p:cNvPr id="41" name="角丸四角形吹き出し 40"/>
          <p:cNvSpPr/>
          <p:nvPr/>
        </p:nvSpPr>
        <p:spPr bwMode="auto">
          <a:xfrm>
            <a:off x="6781800" y="1610436"/>
            <a:ext cx="1905000" cy="2095500"/>
          </a:xfrm>
          <a:prstGeom prst="wedgeRoundRectCallout">
            <a:avLst>
              <a:gd name="adj1" fmla="val -5259"/>
              <a:gd name="adj2" fmla="val 78131"/>
              <a:gd name="adj3" fmla="val 16667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パブリックと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プライベートが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ひとつの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リソース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プール</a:t>
            </a:r>
          </a:p>
        </p:txBody>
      </p:sp>
      <p:grpSp>
        <p:nvGrpSpPr>
          <p:cNvPr id="45" name="グループ化 44"/>
          <p:cNvGrpSpPr/>
          <p:nvPr/>
        </p:nvGrpSpPr>
        <p:grpSpPr>
          <a:xfrm>
            <a:off x="3927712" y="990600"/>
            <a:ext cx="4797188" cy="483386"/>
            <a:chOff x="3737212" y="990600"/>
            <a:chExt cx="4797188" cy="483386"/>
          </a:xfrm>
        </p:grpSpPr>
        <p:sp>
          <p:nvSpPr>
            <p:cNvPr id="44" name="角丸四角形 43"/>
            <p:cNvSpPr/>
            <p:nvPr/>
          </p:nvSpPr>
          <p:spPr bwMode="auto">
            <a:xfrm>
              <a:off x="5562599" y="990600"/>
              <a:ext cx="2971801" cy="483386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標準化の主導権争い</a:t>
              </a:r>
            </a:p>
          </p:txBody>
        </p:sp>
        <p:sp>
          <p:nvSpPr>
            <p:cNvPr id="43" name="V 字形矢印 42"/>
            <p:cNvSpPr/>
            <p:nvPr/>
          </p:nvSpPr>
          <p:spPr bwMode="auto">
            <a:xfrm>
              <a:off x="3737212" y="996300"/>
              <a:ext cx="1905000" cy="433372"/>
            </a:xfrm>
            <a:prstGeom prst="notchedRightArrow">
              <a:avLst/>
            </a:prstGeom>
            <a:solidFill>
              <a:srgbClr val="FF99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441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53377E-6 L -0.00417 0.3466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7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0.00254 L 0.16216 -0.3420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16" y="-1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 bwMode="auto">
          <a:xfrm>
            <a:off x="4689475" y="1219200"/>
            <a:ext cx="4038600" cy="5181600"/>
          </a:xfrm>
          <a:prstGeom prst="roundRect">
            <a:avLst>
              <a:gd name="adj" fmla="val 6290"/>
            </a:avLst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54" name="角丸四角形 53"/>
          <p:cNvSpPr/>
          <p:nvPr/>
        </p:nvSpPr>
        <p:spPr bwMode="auto">
          <a:xfrm>
            <a:off x="422275" y="1219200"/>
            <a:ext cx="4038600" cy="5181600"/>
          </a:xfrm>
          <a:prstGeom prst="roundRect">
            <a:avLst>
              <a:gd name="adj" fmla="val 6290"/>
            </a:avLst>
          </a:prstGeom>
          <a:solidFill>
            <a:schemeClr val="bg1"/>
          </a:solidFill>
          <a:ln w="38100" cap="flat" cmpd="sng" algn="ctr">
            <a:solidFill>
              <a:srgbClr val="127C5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67" name="角丸四角形 66"/>
          <p:cNvSpPr/>
          <p:nvPr/>
        </p:nvSpPr>
        <p:spPr bwMode="auto">
          <a:xfrm>
            <a:off x="4765675" y="1447800"/>
            <a:ext cx="3886200" cy="45720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68" name="角丸四角形 67"/>
          <p:cNvSpPr/>
          <p:nvPr/>
        </p:nvSpPr>
        <p:spPr bwMode="auto">
          <a:xfrm>
            <a:off x="498475" y="1447800"/>
            <a:ext cx="3886200" cy="457200"/>
          </a:xfrm>
          <a:prstGeom prst="roundRect">
            <a:avLst>
              <a:gd name="adj" fmla="val 0"/>
            </a:avLst>
          </a:prstGeom>
          <a:solidFill>
            <a:srgbClr val="127C5E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76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229600" cy="533400"/>
          </a:xfrm>
        </p:spPr>
        <p:txBody>
          <a:bodyPr/>
          <a:lstStyle/>
          <a:p>
            <a:r>
              <a:rPr lang="en-US" altLang="ja-JP" sz="2800" dirty="0" err="1" smtClean="0">
                <a:ea typeface="ＭＳ Ｐゴシック" pitchFamily="50" charset="-128"/>
              </a:rPr>
              <a:t>IaaS</a:t>
            </a:r>
            <a:r>
              <a:rPr lang="ja-JP" altLang="en-US" sz="2800" dirty="0" smtClean="0">
                <a:ea typeface="ＭＳ Ｐゴシック" pitchFamily="50" charset="-128"/>
              </a:rPr>
              <a:t>基盤</a:t>
            </a:r>
            <a:endParaRPr lang="ja-JP" altLang="en-US" sz="2800" dirty="0">
              <a:ea typeface="ＭＳ Ｐゴシック" pitchFamily="50" charset="-128"/>
            </a:endParaRPr>
          </a:p>
        </p:txBody>
      </p:sp>
      <p:sp>
        <p:nvSpPr>
          <p:cNvPr id="224" name="AutoShape 48" descr="data:image/jpg;base64,/9j/4AAQSkZJRgABAQAAAQABAAD/2wCEAAkGBhQREBEREBEWERQVGRoYGRgUFxUVFRgWExYZFxsXFxYYGyYfFxokGRgSHzAiIzMpLC8uFR8xNTAsNSYrOCkBCQoKDgwOGg8PGjQfHyQ1NTUvLDQ1MTUyNSktLykpNTUsLykwKjUpLi0qNDI1NSw1KS8pKSksLSkqLCwpLCw0LP/AABEIAIsAsAMBIgACEQEDEQH/xAAbAAEAAgMBAQAAAAAAAAAAAAAABgcDBAUCAf/EAEkQAAIBAwEEBwMIAw0JAAAAAAECAwAEEQUGEiExBxMiQVFhgRRxkRUyQlKSobHBcrLRFiMkM1Nic4OToqPC8CU0NoKzw9Li4//EABkBAQADAQEAAAAAAAAAAAAAAAACAwQBBf/EACgRAAICAQMDAgcBAAAAAAAAAAABAhEhAwQSMTJRE0FCcYGhseHwIv/aAAwDAQACEQMRAD8AlOyu02sahax3cKaciPvYEhut7ssVOd3I5jxrevtS1u3Rpmt7G5VAWaOB7hZSqjJ3TIME47uNR3on20S30m3ia1vJCpftQ2sssZzIx4Oowak9/wBIbsjLaabfSzEEIJLZ4Y97HAvJJgBc0B3tlNpY9QtIrqHIVweDfOVlOGU+YINdeqh2QgvLVYtEtHjjmjXr7u4ZetWEztlYokyA743eJ4c6l82zWoopaDVmkkHHduIIDEx8D1aqyA+IJxQEvpVZaj0nynTo5ERLa5N0LKcy9qK2kGd+Q8eK4AIz49+OPfj2dvGUOmtTMxHAiC1aEn9AJkjy3vWgJPfXiwxSSyHCRqzscE4VAWJwOJ4A1j0rVI7mGOeFt6ORQynBGVPI4PEVBtUbUZ9KvBcsLSWBbhXKxI6XUSxHDoGbMQYZ8/IVr7EXkthosV9c3XW20dqGWAQohU8N0CUHLH6PH62e6gLMpUE0Sy1O+iS5nvvYRKA6QW0UTFEYZXfklDFmwRkYH7NDarW9S002iNOlzFPcxR9cYkSRQzYaORBlWDLxDrggqQRxFAWVSq2ttc1G81LUbK3nS3it5E/fjErsisnCNEOAzMd47zcgnnWefVr2O5j0m2ufaLkqZ5bqeJcQQkhVAijwHcnlnA4jx4AWFWpqupLbwyTyZ3Y1LHHM47h5k4HrUdn2bv1UtDq8jS+E0FuYSfAqiBlB8QSR5140PUzq1lc29yns88bNBOq8Qsi4IdM81PBhnzGe+uqrycd1gz2F5qFzGsy+z2yON5VdZJZN08QWIKgZFeNR1i9sl624SG5hB7ZhDxyKCcb26xII/wBcK82DajaRrEYIrxEAVWjk6uTdHAZVxgkDAr3c7YxhSl/ZzwI3BjJGJIuPcWQkY99X1nCTX99Si8ZbT/vodTVNqIYLdLgkuJMdWqjLyFxkBR4/hWjDNqUw3gtvaKeSuHmkx/O3Sqg1yz1cusWiJumGK3MkQXG5lie0oHDlj7Iqc1CVQrBNXO8kYuL7ULYb8kUN3GOLCHfjlA8QrEhvcKyajtcvydJfWuJN0DAfIwd4AqwByCM1I6qvWh1fy7CnCPEUmByDuy5x4Zz91SglN5RGbcFhlmafcGSKNzgFlVjjlllB4fGtitLRf92g/o0/UFbtUvqXLoQXoUUjRbUEYOZOf9K1TqlK4dK6v5zpWsXF7Ojex3kcYaZVZxDLDwHWBQSqEE9rlx8q7d10naciby3cczH5scJ62Vj3KqLk5PnipURWKO1RSSqqpPeAAfuoCrNPWeys5bm8sOtivrt5rmJlMjW8EmN1mjAO+V3cnwyPTYNrs2y9akttDnjmGd4H+yjgg+lWhWE2iZ3txc+OBn44oCttl/aJrDWY1ae4tSsi2TT7xlkVoXBALAM6bxQKTz41i2clg1LQRpMU6i6FtutG28GR42HzwRwG/uA++rUrBeWvWRyR7zJvqV3kOHXeBG8p7mGcg0BC9A2+S3gig1KGa0niVUbehleNygC70ckasrA4z61H+kXaRrv5P6iCVbZbyAtNMjRb7l8KkSOAzDG8S2AOAAzxqS6X8rWcSwPBFqITIWb2gwSMueHWI8bDex3g/Gvk+z95qFxbSX6xW1vbyCZYInaaSSVPmmSQqqhRnOAPH0AxbCIRquvZHOeH/pNXL202cii1UaheWxubOWERSModjBIhysjKnExleBIzjj5ZtClAVfN+5xU3wbZ88ljZ5JGPcBGpLEnwxW1oegTNply9taDTJZX340jZ1laND2euJPZcje4eYzVgraqDvBQCe8AA/HnWWup07ONWqItpm3kG4q3bG1mAAdJgydoDiQSMEHnWLX9sLaW3lhgb2qSRGRY4gZCSwIBOBgAZz6VK3iDcGAPvGfxpHCF+aAPcAPwqfKN3RDjKqsgseydxBbWM8IBurZSGQng6OSxjzyyN4j1PlXatdvbUjE7m1kHzo5wY2B95GCPMVI68SQhuDAH3gH8aOfLuQUOPayNaj0hWyK3UMbqTBISEM3Ic2YDCjzqMtbh9Iv7nrVmmuSrybnEJ2xux45jGT8fCrLjiC8FAHuAH4VgtNMiiaRoo1QyHLlQAWI4ZOP8AXE+NSjOMeiIyg5dWR7TNubNIYkabBVEBHVy8CFAI+b41tfu/sv5f/Dl/8KkGKYqFx8ff9E6l5+37PtKUqBMUpSgFK17+/SCN5ZnEcaAszMcAAd5qtDtrqWrM3yPEtraKSDd3I4tjmY1IIA9CfEjlQFp0qmp9B4/wvaidn7xASqg+A3GI/CkGhYP8F2pmVu4T5YH377CpcJeCPOPkuWlVclxtBarvKbXVo8cChCSehG6D99aV7pGpTASavrK6arcRBa8GA8MqQf1/fXEm8HbSyW9SqR/czYZ7Ov36t9Yu+P1B+NdPTOjJbsES69c3sQ5JHJunHg+87Z+ArrhJdUcU4voy0Z9UiQ4eWND4M6g/eayQXaOMo6uP5pDfhVLXuyWh2zmKaxuy4+uzKT5jtgEeYrCmzOhOQYXu7B+51Zjj17VS9KdXRH1YXVl60qooTq+nIJ7W6XXLIc1P8eqjngjLZA82/Rqe7G7b2+pw9bbN2lwJI2wJIye5h4c8EcDj31WWEgpSlAKUpQClKUApSlAKUpQFW9IDtqeq2uiqxWBB7RdFTglRxVM93DHrID9GuFtZtL1zez2+IrSLsRxp2VYJw3iBzHDgOWPOt/QbjN/tRefSjAhQ+Aw6/jGnwqG4rZtYJ3JmPczaqKFKV1tlNNFxe28RGVLgt+inaI9cY9a3N0rMSVuiTW8vyRYqwH8MuhkA8o4+eSvLIyPeT4LUHuLhpGZ5GLu3EsxySfM12tuNTM9/O2cqjdWvuj4H+9vH1rg1XpxxyfVk9R5pdEK9xSlGDIxVhyKkhh7iOIrxSrSsm2k7VR3iC01TDA8I5+AdGPAbx+Ha5eI76ju0Wz8llOYpOI5qw5OviPA9xHcfSuXU50iT5S0+S0ftXFsN+FjzZBw3c9/1fVPCqWvTdroXJ+oqfUimj63LayCSByp7xzVh4MvePv8ACuttLIIVj2j00dTIjhLuEfMcMQDnHiSuT37ytwIOY3Uhj/4f1jPL97x+llP/AFqvcwTjy9yzbTalx9i6dPvlnhjmj4pIiuv6LqGH3EVsVHOjnPyTp+9z6iP9Xh92KkdecegKUpQClKUApSlAKUpQFN7Pw4udq7f6RbrB5g9a35r8aiNT/qxb7WSIwwl/a/FlGD6/vTfGoLdWxjd425ozIfehK/lW7avDRh3SymYqmHRZFm/z9WNz8So/M1D6mHRYf4fjxif8VrRq9jM+l3o2XstMgk3HMuoTs2CI+Cb7tyGCBzOOZrfvtjIJ1aOO1ksbndLIrsGjkC4yAQzDPEeBGQeIquW4Hh3H8DUp2P16aTUrQzTPJxZBvnOA6Hl6gfCoShJK0yyM4t00RQildHaO36u8ukHACV8e4sT+dc6r07VlDVOiY7L7OQezrd3itIJJBFDEp3d9yccTkd4PMgYBJqVaXNFBfw2406O3kdWIeORXKrg53gFHPFRadeu0GMrxNtMd4eTFhn4SKa89FwzqG8eJEbnjxOeyOZ8jWWa5KTb8mqD4uKS8Ec1sD2q43eC9bJjHLHWNW9tQ5g2a3B8+8uQFA5kKf/mPjXJCNJJgDLu2APFnb9pqWa/ZC41vSNKTtRWKCaXHLeADcfsR/wBoa5uXUVEbZXJyLU0Ww6i2gg/ko0j/ALNAv5Vu0pWA3ilKUApSlAKUpQClKUBV/TEPZbjSdUHAW8+5IR/Jy4Jz6LIP+euF0h2HVahKR82XEg8O2MH+8GqxukrQfbdLu4AMvuF08d+LtgDzOMetVzcXXt2iafeji8I9nl8ez2QT6qp/rK0beVT+Zn3Ebh8iNVMujDhczyfUgcj7S/sqG1IdhNZW2vEMhxHIDG5PIB8YJ8t4L8a36quDow6bqSsjwPKu9sLbl9RtQO5ix9yqT+ysG1Gzr2Vw0bA7hJMbdzJ3cfEDAI8vOu9scBaWd3qLDtY6mHP1jjJ+0V+wa5OVwte52EanT9iPbUTh726YcjK/907v5Vy6E+PGlWJUqK27dks6PtQXrZbOb+Kul3Pc+Dun3kEj3haz7E2T2usCCT5y9Yh8xu7wYeRAB9ahqOQQQcEHII5gjiCPPNW5ok0d0IdUP8bDG8cqqMlnwAMDx4tj+kHhWfV/zb8/kv0v9UvH4InsppyR3l1dTdmCyMrse7Ks+6PMgBj6Dxrf6GLF7h77WZxh7uQrHn6MSHJAPhndX+q865O26OUtdBtiDdXj9ddMvEIGbfOcdwwT+jEPrVbOj2EVrDFbRYVY0CqMjOFGMnxJ5k+JNYtWfORt0ocIm/SlKqLRSlKAUpSgFKUoBSlKAVTuiWC2eq6josvZt78Ga3PcrnJwvuwR/Ujxq4qhXSfsU99Aktqdy8tm6yBgQCSMEpnuzhSPNR3E11OsnGrwVTe2bQyPFIMOhKsPMeHkeY8jW/s1s497N1a9lF4yOeSL+ZPHA/IGt8bT2GpKPlCb5Mv4uxMJFIRynAnBxg+RII5cRitbUOkKwjaDTrcu1gXHtlwAwMoYHsZADbhIG9jGVBUcM53S3K446mKO2fLPQz6r0wxC5TT7OxGo2qARjeLNJI44ZjOGyO4HHHmCBU01uexSC1s7uE2+9h+qifIhZ8jedlOCMsfHvOMCvcMT7mdFGnrCRwePBfHnujd+Oajd1Y21jL7VrF6k0pYEQRnfkd88MjgSAccMBeWT3VnhSzKRfO3iMSPbT6EbO6eDe3gMFW7yrcs+fMelcqpd0on/AGgf6NP81RGvR023FNnn6iqTSFWJs7cw6TbQ3ExkeS7GdxMboRcEEgkAkBhx59rAquyan21e1K2hsLH5L+UnNsrhVyZFAG6cKEYkdkk+6qdxJJJPoW6EW22upxtS2d0q5upbw6peRSyklguQ/a+gpEed3GABx4AV52s6OdNtNNlvVkuopgMwyTOVleX6ICYB4+4EAE91blrtNqTcNP2bW1buecbuPPtLH+NdHR+iu4u51vNeuPaXXilun8SvfhsAAj+ao444k1glx+E3x5fETDo9vZptLspbnJleIFi3Nue6x8yu6fWpFXxVwMDgK+1AmKUpQClKUApSlAKUpQClKUBxda2Lsrxg91axTMPpMvax4bwwSK9xbI2a27Wq2sQgb50YRd1vM+J8+ddelAVte9AOmuxZOvg8opeH+IrGo10gdFNjpumyXECSNKskXbkcsQDKoPAALy8qu6oZ0wWnWaLegc1VX+w6sfuzQEP6Uh/tA+caf5qiFS/pHfrJbSccpbdGB9SfwZfjUQr1tHsR5Wr3syW0O+6IPpMq/aYD86n8b9ZtcyjlBZ7vu3sH/uVFdjbMy39qoGcOGPuj7f5CpV0eQ+0a5rd7zVXW3U9x3CN4D3dWn2qy7p5SNO1WGyzsV9pSsZsFKUoBSlKAUpSgFKUoBSlKAUpSgFKUoBWvqFks0UkMgykisjDxVwVP3GtilAUzpQWeH5EvpFgvrJisDycEmh+juk88ru8OfBSM4OPS9F95ntGFF+sZOGPHgM1Mek7Ze2urOSWeBXkiUlH4q6+W8pBI8jwqgdjLQXV2tvcF5Ys43DJIBj0YVdDWlBUimejGbtlmrqcGn71tpsg1HVJgY06rDRw55sW4qAOZyc9kZ3RVhbBbKDTrKO3Lb8nF5X+vK/Fjk8xyAz3KK2tntlbWyTdtLdIcjiVHab9Jzlm9TXYquUnJ2yyMVFUhSlKiSFKUoBSlKAUpS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5" name="AutoShape 50" descr="data:image/jpg;base64,/9j/4AAQSkZJRgABAQAAAQABAAD/2wCEAAkGBhQREBEREBEWERQVGRoYGRgUFxUVFRgWExYZFxsXFxYYGyYfFxokGRgSHzAiIzMpLC8uFR8xNTAsNSYrOCkBCQoKDgwOGg8PGjQfHyQ1NTUvLDQ1MTUyNSktLykpNTUsLykwKjUpLi0qNDI1NSw1KS8pKSksLSkqLCwpLCw0LP/AABEIAIsAsAMBIgACEQEDEQH/xAAbAAEAAgMBAQAAAAAAAAAAAAAABgcDBAUCAf/EAEkQAAIBAwEEBwMIAw0JAAAAAAECAwAEEQUGEiExBxMiQVFhgRRxkRUyQlKSobHBcrLRFiMkM1Nic4OToqPC8CU0NoKzw9Li4//EABkBAQADAQEAAAAAAAAAAAAAAAACAwQBBf/EACgRAAICAQMDAgcBAAAAAAAAAAABAhEhAwQSMTJRE0FCcYGhseHwIv/aAAwDAQACEQMRAD8AlOyu02sahax3cKaciPvYEhut7ssVOd3I5jxrevtS1u3Rpmt7G5VAWaOB7hZSqjJ3TIME47uNR3on20S30m3ia1vJCpftQ2sssZzIx4Oowak9/wBIbsjLaabfSzEEIJLZ4Y97HAvJJgBc0B3tlNpY9QtIrqHIVweDfOVlOGU+YINdeqh2QgvLVYtEtHjjmjXr7u4ZetWEztlYokyA743eJ4c6l82zWoopaDVmkkHHduIIDEx8D1aqyA+IJxQEvpVZaj0nynTo5ERLa5N0LKcy9qK2kGd+Q8eK4AIz49+OPfj2dvGUOmtTMxHAiC1aEn9AJkjy3vWgJPfXiwxSSyHCRqzscE4VAWJwOJ4A1j0rVI7mGOeFt6ORQynBGVPI4PEVBtUbUZ9KvBcsLSWBbhXKxI6XUSxHDoGbMQYZ8/IVr7EXkthosV9c3XW20dqGWAQohU8N0CUHLH6PH62e6gLMpUE0Sy1O+iS5nvvYRKA6QW0UTFEYZXfklDFmwRkYH7NDarW9S002iNOlzFPcxR9cYkSRQzYaORBlWDLxDrggqQRxFAWVSq2ttc1G81LUbK3nS3it5E/fjErsisnCNEOAzMd47zcgnnWefVr2O5j0m2ufaLkqZ5bqeJcQQkhVAijwHcnlnA4jx4AWFWpqupLbwyTyZ3Y1LHHM47h5k4HrUdn2bv1UtDq8jS+E0FuYSfAqiBlB8QSR5140PUzq1lc29yns88bNBOq8Qsi4IdM81PBhnzGe+uqrycd1gz2F5qFzGsy+z2yON5VdZJZN08QWIKgZFeNR1i9sl624SG5hB7ZhDxyKCcb26xII/wBcK82DajaRrEYIrxEAVWjk6uTdHAZVxgkDAr3c7YxhSl/ZzwI3BjJGJIuPcWQkY99X1nCTX99Si8ZbT/vodTVNqIYLdLgkuJMdWqjLyFxkBR4/hWjDNqUw3gtvaKeSuHmkx/O3Sqg1yz1cusWiJumGK3MkQXG5lie0oHDlj7Iqc1CVQrBNXO8kYuL7ULYb8kUN3GOLCHfjlA8QrEhvcKyajtcvydJfWuJN0DAfIwd4AqwByCM1I6qvWh1fy7CnCPEUmByDuy5x4Zz91SglN5RGbcFhlmafcGSKNzgFlVjjlllB4fGtitLRf92g/o0/UFbtUvqXLoQXoUUjRbUEYOZOf9K1TqlK4dK6v5zpWsXF7Ojex3kcYaZVZxDLDwHWBQSqEE9rlx8q7d10naciby3cczH5scJ62Vj3KqLk5PnipURWKO1RSSqqpPeAAfuoCrNPWeys5bm8sOtivrt5rmJlMjW8EmN1mjAO+V3cnwyPTYNrs2y9akttDnjmGd4H+yjgg+lWhWE2iZ3txc+OBn44oCttl/aJrDWY1ae4tSsi2TT7xlkVoXBALAM6bxQKTz41i2clg1LQRpMU6i6FtutG28GR42HzwRwG/uA++rUrBeWvWRyR7zJvqV3kOHXeBG8p7mGcg0BC9A2+S3gig1KGa0niVUbehleNygC70ckasrA4z61H+kXaRrv5P6iCVbZbyAtNMjRb7l8KkSOAzDG8S2AOAAzxqS6X8rWcSwPBFqITIWb2gwSMueHWI8bDex3g/Gvk+z95qFxbSX6xW1vbyCZYInaaSSVPmmSQqqhRnOAPH0AxbCIRquvZHOeH/pNXL202cii1UaheWxubOWERSModjBIhysjKnExleBIzjj5ZtClAVfN+5xU3wbZ88ljZ5JGPcBGpLEnwxW1oegTNply9taDTJZX340jZ1laND2euJPZcje4eYzVgraqDvBQCe8AA/HnWWup07ONWqItpm3kG4q3bG1mAAdJgydoDiQSMEHnWLX9sLaW3lhgb2qSRGRY4gZCSwIBOBgAZz6VK3iDcGAPvGfxpHCF+aAPcAPwqfKN3RDjKqsgseydxBbWM8IBurZSGQng6OSxjzyyN4j1PlXatdvbUjE7m1kHzo5wY2B95GCPMVI68SQhuDAH3gH8aOfLuQUOPayNaj0hWyK3UMbqTBISEM3Ic2YDCjzqMtbh9Iv7nrVmmuSrybnEJ2xux45jGT8fCrLjiC8FAHuAH4VgtNMiiaRoo1QyHLlQAWI4ZOP8AXE+NSjOMeiIyg5dWR7TNubNIYkabBVEBHVy8CFAI+b41tfu/sv5f/Dl/8KkGKYqFx8ff9E6l5+37PtKUqBMUpSgFK17+/SCN5ZnEcaAszMcAAd5qtDtrqWrM3yPEtraKSDd3I4tjmY1IIA9CfEjlQFp0qmp9B4/wvaidn7xASqg+A3GI/CkGhYP8F2pmVu4T5YH377CpcJeCPOPkuWlVclxtBarvKbXVo8cChCSehG6D99aV7pGpTASavrK6arcRBa8GA8MqQf1/fXEm8HbSyW9SqR/czYZ7Ov36t9Yu+P1B+NdPTOjJbsES69c3sQ5JHJunHg+87Z+ArrhJdUcU4voy0Z9UiQ4eWND4M6g/eayQXaOMo6uP5pDfhVLXuyWh2zmKaxuy4+uzKT5jtgEeYrCmzOhOQYXu7B+51Zjj17VS9KdXRH1YXVl60qooTq+nIJ7W6XXLIc1P8eqjngjLZA82/Rqe7G7b2+pw9bbN2lwJI2wJIye5h4c8EcDj31WWEgpSlAKUpQClKUApSlAKUpQFW9IDtqeq2uiqxWBB7RdFTglRxVM93DHrID9GuFtZtL1zez2+IrSLsRxp2VYJw3iBzHDgOWPOt/QbjN/tRefSjAhQ+Aw6/jGnwqG4rZtYJ3JmPczaqKFKV1tlNNFxe28RGVLgt+inaI9cY9a3N0rMSVuiTW8vyRYqwH8MuhkA8o4+eSvLIyPeT4LUHuLhpGZ5GLu3EsxySfM12tuNTM9/O2cqjdWvuj4H+9vH1rg1XpxxyfVk9R5pdEK9xSlGDIxVhyKkhh7iOIrxSrSsm2k7VR3iC01TDA8I5+AdGPAbx+Ha5eI76ju0Wz8llOYpOI5qw5OviPA9xHcfSuXU50iT5S0+S0ftXFsN+FjzZBw3c9/1fVPCqWvTdroXJ+oqfUimj63LayCSByp7xzVh4MvePv8ACuttLIIVj2j00dTIjhLuEfMcMQDnHiSuT37ytwIOY3Uhj/4f1jPL97x+llP/AFqvcwTjy9yzbTalx9i6dPvlnhjmj4pIiuv6LqGH3EVsVHOjnPyTp+9z6iP9Xh92KkdecegKUpQClKUApSlAKUpQFN7Pw4udq7f6RbrB5g9a35r8aiNT/qxb7WSIwwl/a/FlGD6/vTfGoLdWxjd425ozIfehK/lW7avDRh3SymYqmHRZFm/z9WNz8So/M1D6mHRYf4fjxif8VrRq9jM+l3o2XstMgk3HMuoTs2CI+Cb7tyGCBzOOZrfvtjIJ1aOO1ksbndLIrsGjkC4yAQzDPEeBGQeIquW4Hh3H8DUp2P16aTUrQzTPJxZBvnOA6Hl6gfCoShJK0yyM4t00RQildHaO36u8ukHACV8e4sT+dc6r07VlDVOiY7L7OQezrd3itIJJBFDEp3d9yccTkd4PMgYBJqVaXNFBfw2406O3kdWIeORXKrg53gFHPFRadeu0GMrxNtMd4eTFhn4SKa89FwzqG8eJEbnjxOeyOZ8jWWa5KTb8mqD4uKS8Ec1sD2q43eC9bJjHLHWNW9tQ5g2a3B8+8uQFA5kKf/mPjXJCNJJgDLu2APFnb9pqWa/ZC41vSNKTtRWKCaXHLeADcfsR/wBoa5uXUVEbZXJyLU0Ww6i2gg/ko0j/ALNAv5Vu0pWA3ilKUApSlAKUpQClKUBV/TEPZbjSdUHAW8+5IR/Jy4Jz6LIP+euF0h2HVahKR82XEg8O2MH+8GqxukrQfbdLu4AMvuF08d+LtgDzOMetVzcXXt2iafeji8I9nl8ez2QT6qp/rK0beVT+Zn3Ebh8iNVMujDhczyfUgcj7S/sqG1IdhNZW2vEMhxHIDG5PIB8YJ8t4L8a36quDow6bqSsjwPKu9sLbl9RtQO5ix9yqT+ysG1Gzr2Vw0bA7hJMbdzJ3cfEDAI8vOu9scBaWd3qLDtY6mHP1jjJ+0V+wa5OVwte52EanT9iPbUTh726YcjK/907v5Vy6E+PGlWJUqK27dks6PtQXrZbOb+Kul3Pc+Dun3kEj3haz7E2T2usCCT5y9Yh8xu7wYeRAB9ahqOQQQcEHII5gjiCPPNW5ok0d0IdUP8bDG8cqqMlnwAMDx4tj+kHhWfV/zb8/kv0v9UvH4InsppyR3l1dTdmCyMrse7Ks+6PMgBj6Dxrf6GLF7h77WZxh7uQrHn6MSHJAPhndX+q865O26OUtdBtiDdXj9ddMvEIGbfOcdwwT+jEPrVbOj2EVrDFbRYVY0CqMjOFGMnxJ5k+JNYtWfORt0ocIm/SlKqLRSlKAUpSgFKUoBSlKAVTuiWC2eq6josvZt78Ga3PcrnJwvuwR/Ujxq4qhXSfsU99Aktqdy8tm6yBgQCSMEpnuzhSPNR3E11OsnGrwVTe2bQyPFIMOhKsPMeHkeY8jW/s1s497N1a9lF4yOeSL+ZPHA/IGt8bT2GpKPlCb5Mv4uxMJFIRynAnBxg+RII5cRitbUOkKwjaDTrcu1gXHtlwAwMoYHsZADbhIG9jGVBUcM53S3K446mKO2fLPQz6r0wxC5TT7OxGo2qARjeLNJI44ZjOGyO4HHHmCBU01uexSC1s7uE2+9h+qifIhZ8jedlOCMsfHvOMCvcMT7mdFGnrCRwePBfHnujd+Oajd1Y21jL7VrF6k0pYEQRnfkd88MjgSAccMBeWT3VnhSzKRfO3iMSPbT6EbO6eDe3gMFW7yrcs+fMelcqpd0on/AGgf6NP81RGvR023FNnn6iqTSFWJs7cw6TbQ3ExkeS7GdxMboRcEEgkAkBhx59rAquyan21e1K2hsLH5L+UnNsrhVyZFAG6cKEYkdkk+6qdxJJJPoW6EW22upxtS2d0q5upbw6peRSyklguQ/a+gpEed3GABx4AV52s6OdNtNNlvVkuopgMwyTOVleX6ICYB4+4EAE91blrtNqTcNP2bW1buecbuPPtLH+NdHR+iu4u51vNeuPaXXilun8SvfhsAAj+ao444k1glx+E3x5fETDo9vZptLspbnJleIFi3Nue6x8yu6fWpFXxVwMDgK+1AmKUpQClKUApSlAKUpQClKUBxda2Lsrxg91axTMPpMvax4bwwSK9xbI2a27Wq2sQgb50YRd1vM+J8+ddelAVte9AOmuxZOvg8opeH+IrGo10gdFNjpumyXECSNKskXbkcsQDKoPAALy8qu6oZ0wWnWaLegc1VX+w6sfuzQEP6Uh/tA+caf5qiFS/pHfrJbSccpbdGB9SfwZfjUQr1tHsR5Wr3syW0O+6IPpMq/aYD86n8b9ZtcyjlBZ7vu3sH/uVFdjbMy39qoGcOGPuj7f5CpV0eQ+0a5rd7zVXW3U9x3CN4D3dWn2qy7p5SNO1WGyzsV9pSsZsFKUoBSlKAUpSgFKUoBSlKAUpSgFKUoBWvqFks0UkMgykisjDxVwVP3GtilAUzpQWeH5EvpFgvrJisDycEmh+juk88ru8OfBSM4OPS9F95ntGFF+sZOGPHgM1Mek7Ze2urOSWeBXkiUlH4q6+W8pBI8jwqgdjLQXV2tvcF5Ys43DJIBj0YVdDWlBUimejGbtlmrqcGn71tpsg1HVJgY06rDRw55sW4qAOZyc9kZ3RVhbBbKDTrKO3Lb8nF5X+vK/Fjk8xyAz3KK2tntlbWyTdtLdIcjiVHab9Jzlm9TXYquUnJ2yyMVFUhSlKiSFKUoBSlKAUpSg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" name="AutoShape 6" descr="data:image/jpeg;base64,/9j/4AAQSkZJRgABAQAAAQABAAD/2wCEAAkGBg8PDxUPEA8UEBUQEA8PEBQQDw8PEBAQFRAVFBUUFRUXHCYeFxkjGRQUHy8gJCcpLCwsFR4xNTAqNSYrLCkBCQoKDQwOFA8PFCkcFBwpKSkpKSkpKSkpKSkpKSkpKSkpKSkpKSkpKSkpKSkpKSkpKTUpKSksLCkpLCkpKSkpLP/AABEIAOEA4QMBIgACEQEDEQH/xAAcAAEAAgMBAQEAAAAAAAAAAAAAAgMEBQcGAQj/xABDEAABAwICBwQGBwcCBwAAAAABAAIDBBEhMQUGEkFRYXEHEyIyI0KBkaGxFFJTYnLB8AgzY4KS0eEVwiRDVGRzorL/xAAXAQEBAQEAAAAAAAAAAAAAAAAAAQID/8QAGBEBAQEBAQAAAAAAAAAAAAAAAAERMQL/2gAMAwEAAhEDEQA/AO4oiICIiAiIgIiICIiAiIgIiICIiAiIgIiICIiAiIgIiICIiAiIgIiICIiAiIgIiICIiAiIgIiICIiAiIgIvl19ugIl0QEREBERAREQEREBERAREQEREBERAREQERanT2tVHQN2qmdseFw3zSO/CweI+5Btl8uuR6d7dTi2ipeklQcOojb+bl4DTGu+lKy4lrJNl2bIj3MduFmWuOt1cTX6K0prJR0ovUVUUPAPlY1x6Nvc+wLyOk+27RMNxG6WpNsO6iIaTw2pNlcEMGNzmczvPU718MITE10/SX7QM5uKehYzg6aV0h/paGj4ry9f2waaluBUiEHdDDG0joXAleWLFEhXDWdUa5aUk82kao9KmVo9zSAsN2n67/rKjHP/AImfHr4sVSQq3IM6LW7Scfk0hVNtlaqnt7i6y3mje2XTVPYGqE4G6oiY+/LaADvivIuCrIUxXcdW/wBoamkIZX07qcmw7yEmaK/EtttNHTaXUtFaZp6uITU0zJmOydG4OF+B4HkV+OHMWboPWGr0fN31LM6F2F9k+F4v5XtODhyKiv2Oi572b9rkGlQKeYCCqA8l/Rz2GLoid+/YOPC66EgIiICIiAiIgIiICIiAiIgLB0vpuno4zLUStiaMtrNx4NaMXHkF5bXDtNgo9qGnAqJxgbH0UR++4eY/dHtIXH9K6SqKyUzVEpkccr5NHBrcmjkFZEtew1p7YKia8VC36OzLvXAGdw4gZM+J6LnkwfI4vkc57nG7nPcXOceZOJWUIbIWrWMsQQBfCxZDlU5VGO8KlyveqXKKqKqcrXKpyCtyrcrHKtyiq3KsqxyrKKiVBwUyolQVB7muDmktLSHNLSQ5pGRBGRX6I7IO1T/UWiiq3D6TG27Hmw+ksAxP/kAz4jHivzw4KVFWy08rJ4XlkkT2yMc3NrgbgqLH7WRaDUbWlmk6CKrbgXt2ZWj1Jm4PHS+I5ELfoCIiAiIgIiICItZp7T8NFEZZTxDGDzyOtk0fnkEGbWVkcMbpZXhjGNLnucbNaBvJXIdbu059VeGmlbBFiC7vo2zSjmb+BvIY8eC1+sGsFRXybcrrMHkjaT3bB09Y8ytUadu8D3Lc8s2sRlJhtAXHEWc33jBfDGvsujI77TR3TvrxHu3e8Z+1UNq3McI5yPFhHNYMa4/UkGTXcHZHkqibgqnBZEjCDYixHHBUPRFDwqXq96oegokVDldIqXKCpyrcpuVbkVW5VuVhVZUVByrKmVAoqJUCplQKgiVU4KwqpyK6/wDs66xmOpm0e4+Gdnfx8pI7BwHVhv8AyLvy/I3ZnWGHTNG8HOpZGej7sP8A9L9cqAiIgIiICItfpvTUVJEZZDyY0eZ7tzR/fcgr1g0/FRRd5JiTcRsB8UjuA4Didy5BpbSU1ZKZpnXJwAGDWN+q0bgsnS2kpauUzSm5ODWjysbua3l81ibC6SYxaxthQc1ZTmql4VGM9qxZ4Q4FrgCCLEHEELMeFjvCDVd3NCNlnpmDJj3WkYODJOHJ11AaSiJ2STE44bMzdi/R3lPvWwesWdrS0h4BbbHata3tUEJW2zWM9Y9JV7LgzxGBxDInuyY85AE4mM5Y5HJZEigx5FS4q2Qqh5RFblW5ScVW5RpEqsqblWSgg5QKkVAor4VAqRUCVBFxVRU3lVlRY3mojb6Vox/3lN8JWlfsNfkrsppTJpujAF9mcSHkGNLj8l+tUWiIiIIiIMbSFfHTxOlkNmsFzvJ4ADeSVyfTWlpKyUyyYAYRsvcMbw5niVttb9O/Spu7YfRREhtsnvyL/mB7960WytyMWqdhRLVe5qrcFpFLgsd4WU4LV1dd4jHEA9485JtHEOMjuP3RieQxRXyrqGRt2nuDRxPHgOJ5LXvqJn+SPux9aa4d7Ixj7yOip/1CmZJ4pmyy5bbnNaG33MF7MHTHiStxBTF+e/goNI9tQ3ESMk+6YtgHkHB1x1xWHGw1DRLJgwucGxA3xa6x7w78R5ei29U3YJucG3uei1ejf3O19rJLMBwa51m/Bt/aoI18e3G5p3tIHK2X5KHfl7GSHOSNjzbLatZ3/sCr5CsCkd6Ix3/cyOZ/I4l7D8Xe5B8eVS8qx5VDioIuKrJUnFQcUVBxUHFSKgUVAqJX0qJKgiSq3OUnFUuKD44qJQlZGjdHS1MzIIWF8kr2sY0ZlxPwG++4BRp1n9nTV4vqZq9w8MMfcR85JLFxHRot/Ou/rQ6j6qs0XQRUjMS0F0rvtJnYvd0vgOQC3yIIiIC0et+kjDSkNNnSnum8QCPEf6Qfet4vFa/S3kiZuax7/a5wH+34qzqV5ANQtVll8stsKiFBwVjyACSbAAkkmwAG8ledr6/v27R2hASGsa24lrXHANaMxEfe7kMyvldpTvAe7cWRA7JlaLvld9nTjedxfkN1zlgzUJLNh3oYxiIY3eI3zMj8yTvtjzW5iozH6SSxkI2QG22IGWsI4xuwzO/otTpCcC5JRNaeqpYg3ZbG1o4Bo+JzK2+qGkC2KSN1yIdkxk7muuAy/IjDkeS8xW6VLnCOMbbnGwA3lbGMviZ9EhIdM/0k7/Uiwtc8gMAOfNRVmkZjUymBp8I8VQ4bmk+QH6zlfKeAsAAABkABYD4L7BTMhZ3bMcdpzj5nvObnc/kqZHIKZHLW1D+7k7z1XDu5Ol/C72FZ0r1iS2Iscb4FQRkNiqXFQhcRdhxLBdp4x5D3Ze5CUV8JUCVIqBQRKgVIqBRUSq3KRKpe6+Sgi9yrKuZTud+sFkR0Q6k4ADeeGGaisNsd13/sN7O/o7P9TqWWllbama4YxwkYyW3Ofu+7+JYnZJ2WyMe6rr6eMRvi2I4J4mSSOu5rhI4OHo7bOG83xsM+0AIPqIiAiIgLxmvkHpIn8WPb7nA/7l7NaLXGhMlNtgXMR7z+W1nfA39isK5+VCR4aCSQAASSTYADMk8FJzha5NgBcndbitAXmvcCcKZpBaDgatwPmcPsgRgPW6LbCEsv0sd5JdtK3xNabg1RBwe4fZcG+tgThniaCnNVPJVv8sLjBTt3B1vG/qBYe08AthptxeREMvM7nwC09I40bnsePRSu7yN3qteRZzXcMRccboNlpOtDQSTkvAaU0q+d/dxgm5sAMyt3pUT1bu7gHhHnkOEbeV955BYtJQhjjBSHaeMJ6hwu2Lk3i7kpSMagoTE7u4rPqHDxvOLKdhzJPFb2lo2QM2W3JJ2nvd5pHcT+Q3KylpI4GbDBzcTi97vrOO8/JVyyIISvWHK9WSPWJK9EVyPWO5ylI5UuKiqp3WIf9U482nA/rkpPFjbgovFwRxBCix12NPFo94w/JRQqJX0qJKoiVW91lLE5e/crY6Xef8/4UViiNzlkMpQM8fl/lZMcRJDGNLi4gNa0FznOOQAGJK6rqR2JPltPpK8bcC2nabSO3+kcPIPujHmFB4HVfU2s0nJsU0V2tID5X3bDH+J3HkLnku76k9ldFo20rgKioFiZZGizD/CZ6nXE8162hoIqeNsUMbYmMAa1jGhrWjkAshFEREBERAREQF8c0EWIuCLEcQvqIONa6aAkZWfRXXFKW98bf84F9mwkjJoNyeOA3qsuAFgLW4CwA3WXWNOaIbVRGMgXsdgncf7H9ZLklZG6J5jdm0kbv1dblZsY74gX7STTta04A4Y3y9qpqalrGlziGgC5JNgAvOF8mkDe7o6YHMXD6mxyHBnE/oVE6mukrXGOB3dwtOzLMBa/FkQ3nnu+eVHFHEwRxt2GtyAzPEk7yeKtcWtaGNAa1o2WtaLADgFhzSoIyyLEkepSSLGe9REJXrFkepyOVDioqDiqyplQKCKqi8tuD3j43/NWuKqhbfaH3ycMzdoy9yihO4Yr62C+ePyHU71e2EDP3D8zvV9LSyTSNihjdI952WMY0uc48gEGOGAfr5L0WqeolbpR/oGbMYNnzSYRN5De88m+2y6FqV2IgbM+kztHMUzHeEZfvXjM/dbhzOS63T07I2CONrWNYA1rWNDWtaMgAMAFFx5jU3s4otFtDmN72a1nTyAF/MMGUY5DHiSvVoiKIiICIiAiIgIiICIvIa+62U9PA6HviJTbCM4tF7+IjLpmgnrvrHHFDJC2Uxy+DDZN3scLmztwtfHlZcTrNLtjmu3yvOIvgHcuvz6rImmrtK1Bgp2une5jnudtgHYaBjtONrYtHtsvW6P7D2zxU8jqp7Wvia6pa+LZlDiAdlgPltct8V8r45LW4z14g0z6t+3P4YWOIjiubzFpttv+7cZb/nsZZeGFsABgABkABkF7DXbUIUbGzUrXd01rWvBcXlhHrEncePE88PByy7irEr5NKsSR6nI9Yz3IiMjljPerJHLHe5QQe5VEqTioEoqJUCf87gOpUwwnn0yHU/kFa2IDPEjLgOg/M4qaKGwk45cyPkD8z7lYAG5e0nM9SvQatamVuknWp4vADZ8z/DCzHHxeseTbldo1Q7KKKg2ZZB9KnFj3krRsMd/DZk3qbnmFFcv1R7Ja2vtJKDSQnHakae9ePuRndzdYdV2vVjU2i0azYpogHEWfI7xTSfifw5Cw5LeIjQiIgIiICIiAiIgIiICIiDleu/awG3gor3PhMnrHd4Bu659Fq9VOy6prnCq0i50UbjtCK5E0u/xfUB/q6Zr2mpnZjTUFppbVFRn3jh4Iz/DacvxHHpkvaK6jTaO1QoaaUTwUzIntiELSwEAM6ZXO92Z4rcoiiovYCCCAQQQQRcEHcVy3Xjs0Lb1FG0luboxcuZzaPWbyzHMZdURB+XJ2OZmPbuWK+UL9Eaw6g0dbdxb3Uh9ePC5+8Miua6d7JauI7UYEzeLG7Trc24Eey61rGOcvkVJfwW8q9AOjOy4BhGYcxwI9hKxHUbW5m/SzR7h/dQa0Rk4fAYn27h7VYIAM/cL/ABOZWyo9HTTu7unhfKdzYmF3vtgPavf6sdik0tpK+Tum4HuYnAynk9+TPZc9FFc50ZoueqkEFNC6V5yaxuQ4k5NHM2C6zql2Jxx2l0g8TOGPcRk9yPxuzf0Fh1XRdDaDpqKMRU0LYm7w0YuPFzs3HmVnouK4KdkbQxjWsa0Wa1jQ1rRwAGACsREUREQEREBERAREQEREBERAREQEREBERAREQEREFc1Ox+D2Nd+Jod81jDQ1MMRTxDpDH/ZZqIIsjDRYAAcAAApIiAiIgIiICIiAiIgIiICIiAiIgIiICIiAiIgIiICIiAiIgIiICIiAiIgIiICIiAiIgIiICIiAiIgIiICIiAiIgIiICIiAiIgIiICIiAiIgIiICIiAiIgIiICIiAiIgIiICIiD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675" y="3255421"/>
            <a:ext cx="3224631" cy="116417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475" y="4191000"/>
            <a:ext cx="3276600" cy="2076262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208" y="2705100"/>
            <a:ext cx="3183467" cy="1790700"/>
          </a:xfrm>
          <a:prstGeom prst="rect">
            <a:avLst/>
          </a:prstGeom>
        </p:spPr>
      </p:pic>
      <p:grpSp>
        <p:nvGrpSpPr>
          <p:cNvPr id="3" name="図形グループ 2"/>
          <p:cNvGrpSpPr/>
          <p:nvPr/>
        </p:nvGrpSpPr>
        <p:grpSpPr>
          <a:xfrm>
            <a:off x="732971" y="4558320"/>
            <a:ext cx="3499304" cy="1385280"/>
            <a:chOff x="4958896" y="4558320"/>
            <a:chExt cx="3499304" cy="1385280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16096" y="4558320"/>
              <a:ext cx="2514600" cy="470880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58896" y="4572000"/>
              <a:ext cx="3499304" cy="1351455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92296" y="5486400"/>
              <a:ext cx="2592416" cy="457200"/>
            </a:xfrm>
            <a:prstGeom prst="rect">
              <a:avLst/>
            </a:prstGeom>
          </p:spPr>
        </p:pic>
      </p:grpSp>
      <p:sp>
        <p:nvSpPr>
          <p:cNvPr id="26" name="テキスト ボックス 25"/>
          <p:cNvSpPr txBox="1"/>
          <p:nvPr/>
        </p:nvSpPr>
        <p:spPr>
          <a:xfrm>
            <a:off x="2712673" y="3788821"/>
            <a:ext cx="1155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chemeClr val="accent1">
                    <a:lumMod val="75000"/>
                  </a:schemeClr>
                </a:solidFill>
              </a:rPr>
              <a:t>vCloud</a:t>
            </a:r>
            <a:endParaRPr kumimoji="1" lang="ja-JP" alt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071367" y="1443335"/>
            <a:ext cx="3298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chemeClr val="bg1"/>
                </a:solidFill>
              </a:rPr>
              <a:t>Open Source Software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1532201" y="1443335"/>
            <a:ext cx="1689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chemeClr val="bg1"/>
                </a:solidFill>
              </a:rPr>
              <a:t>Proprietary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260475" y="2438400"/>
            <a:ext cx="2265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rgbClr val="127C5E"/>
                </a:solidFill>
              </a:rPr>
              <a:t>独自</a:t>
            </a:r>
            <a:r>
              <a:rPr kumimoji="1" lang="en-US" altLang="ja-JP" sz="2000" dirty="0" smtClean="0">
                <a:solidFill>
                  <a:srgbClr val="127C5E"/>
                </a:solidFill>
              </a:rPr>
              <a:t>API</a:t>
            </a:r>
            <a:r>
              <a:rPr kumimoji="1" lang="ja-JP" altLang="en-US" sz="2000" dirty="0" smtClean="0">
                <a:solidFill>
                  <a:srgbClr val="127C5E"/>
                </a:solidFill>
              </a:rPr>
              <a:t>・個別</a:t>
            </a:r>
            <a:r>
              <a:rPr kumimoji="1" lang="en-US" altLang="ja-JP" sz="2000" dirty="0" smtClean="0">
                <a:solidFill>
                  <a:srgbClr val="127C5E"/>
                </a:solidFill>
              </a:rPr>
              <a:t>VM</a:t>
            </a: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4998780" y="2438400"/>
            <a:ext cx="3475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0000FF"/>
                </a:solidFill>
              </a:rPr>
              <a:t>Amazon</a:t>
            </a:r>
            <a:r>
              <a:rPr kumimoji="1" lang="ja-JP" altLang="en-US" sz="2000" dirty="0" smtClean="0">
                <a:solidFill>
                  <a:srgbClr val="0000FF"/>
                </a:solidFill>
              </a:rPr>
              <a:t>互換</a:t>
            </a:r>
            <a:r>
              <a:rPr kumimoji="1" lang="en-US" altLang="ja-JP" sz="2000" dirty="0" smtClean="0">
                <a:solidFill>
                  <a:srgbClr val="0000FF"/>
                </a:solidFill>
              </a:rPr>
              <a:t>API</a:t>
            </a:r>
            <a:r>
              <a:rPr kumimoji="1" lang="ja-JP" altLang="en-US" sz="2000" dirty="0" smtClean="0">
                <a:solidFill>
                  <a:srgbClr val="0000FF"/>
                </a:solidFill>
              </a:rPr>
              <a:t>・マルチ</a:t>
            </a:r>
            <a:r>
              <a:rPr kumimoji="1" lang="en-US" altLang="ja-JP" sz="2000" dirty="0" smtClean="0">
                <a:solidFill>
                  <a:srgbClr val="0000FF"/>
                </a:solidFill>
              </a:rPr>
              <a:t>VM</a:t>
            </a:r>
          </a:p>
        </p:txBody>
      </p:sp>
    </p:spTree>
    <p:extLst>
      <p:ext uri="{BB962C8B-B14F-4D97-AF65-F5344CB8AC3E}">
        <p14:creationId xmlns:p14="http://schemas.microsoft.com/office/powerpoint/2010/main" val="22319670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ja-JP" altLang="en-US" sz="2800" dirty="0" smtClean="0"/>
              <a:t>オープン</a:t>
            </a:r>
            <a:r>
              <a:rPr kumimoji="1" lang="ja-JP" altLang="en-US" sz="2800" dirty="0"/>
              <a:t>・</a:t>
            </a:r>
            <a:r>
              <a:rPr kumimoji="1" lang="ja-JP" altLang="en-US" sz="2800" dirty="0" smtClean="0"/>
              <a:t>クラウドの動向</a:t>
            </a:r>
            <a:endParaRPr kumimoji="1" lang="ja-JP" altLang="en-US" sz="2800" dirty="0"/>
          </a:p>
        </p:txBody>
      </p:sp>
      <p:sp>
        <p:nvSpPr>
          <p:cNvPr id="3" name="角丸四角形 2"/>
          <p:cNvSpPr/>
          <p:nvPr/>
        </p:nvSpPr>
        <p:spPr bwMode="auto">
          <a:xfrm>
            <a:off x="611560" y="1143000"/>
            <a:ext cx="8151440" cy="5334000"/>
          </a:xfrm>
          <a:prstGeom prst="roundRect">
            <a:avLst>
              <a:gd name="adj" fmla="val 2348"/>
            </a:avLst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4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HGP創英角ｺﾞｼｯｸUB" pitchFamily="50" charset="-128"/>
              <a:cs typeface="Tahoma" pitchFamily="34" charset="0"/>
            </a:endParaRPr>
          </a:p>
        </p:txBody>
      </p:sp>
      <p:sp>
        <p:nvSpPr>
          <p:cNvPr id="4" name="角丸四角形 3"/>
          <p:cNvSpPr/>
          <p:nvPr/>
        </p:nvSpPr>
        <p:spPr bwMode="auto">
          <a:xfrm>
            <a:off x="1079964" y="3631860"/>
            <a:ext cx="7236452" cy="1512168"/>
          </a:xfrm>
          <a:prstGeom prst="roundRect">
            <a:avLst>
              <a:gd name="adj" fmla="val 7642"/>
            </a:avLst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IaaS</a:t>
            </a:r>
            <a:endParaRPr kumimoji="0" lang="ja-JP" altLang="en-US" sz="24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HGP創英角ｺﾞｼｯｸUB" pitchFamily="50" charset="-128"/>
              <a:cs typeface="Tahoma" pitchFamily="34" charset="0"/>
            </a:endParaRPr>
          </a:p>
        </p:txBody>
      </p:sp>
      <p:sp>
        <p:nvSpPr>
          <p:cNvPr id="5" name="角丸四角形 4"/>
          <p:cNvSpPr/>
          <p:nvPr/>
        </p:nvSpPr>
        <p:spPr bwMode="auto">
          <a:xfrm>
            <a:off x="1079964" y="2013012"/>
            <a:ext cx="7236452" cy="1512168"/>
          </a:xfrm>
          <a:prstGeom prst="roundRect">
            <a:avLst>
              <a:gd name="adj" fmla="val 5837"/>
            </a:avLst>
          </a:prstGeom>
          <a:solidFill>
            <a:srgbClr val="3366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PaaS</a:t>
            </a:r>
            <a:endParaRPr kumimoji="0" lang="ja-JP" altLang="en-US" sz="24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HGP創英角ｺﾞｼｯｸUB" pitchFamily="50" charset="-128"/>
              <a:cs typeface="Tahoma" pitchFamily="34" charset="0"/>
            </a:endParaRPr>
          </a:p>
        </p:txBody>
      </p:sp>
      <p:sp>
        <p:nvSpPr>
          <p:cNvPr id="6" name="角丸四角形 5"/>
          <p:cNvSpPr/>
          <p:nvPr/>
        </p:nvSpPr>
        <p:spPr bwMode="auto">
          <a:xfrm>
            <a:off x="1079964" y="1412776"/>
            <a:ext cx="7236452" cy="473380"/>
          </a:xfrm>
          <a:prstGeom prst="roundRect">
            <a:avLst>
              <a:gd name="adj" fmla="val 14366"/>
            </a:avLst>
          </a:prstGeom>
          <a:solidFill>
            <a:srgbClr val="6600CC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SaaS</a:t>
            </a:r>
            <a:endParaRPr kumimoji="0" lang="ja-JP" altLang="en-US" sz="24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HGP創英角ｺﾞｼｯｸUB" pitchFamily="50" charset="-128"/>
              <a:cs typeface="Tahoma" pitchFamily="34" charset="0"/>
            </a:endParaRPr>
          </a:p>
        </p:txBody>
      </p:sp>
      <p:sp>
        <p:nvSpPr>
          <p:cNvPr id="7" name="角丸四角形 6"/>
          <p:cNvSpPr/>
          <p:nvPr/>
        </p:nvSpPr>
        <p:spPr bwMode="auto">
          <a:xfrm>
            <a:off x="2195736" y="2144942"/>
            <a:ext cx="3021476" cy="1248308"/>
          </a:xfrm>
          <a:prstGeom prst="roundRect">
            <a:avLst>
              <a:gd name="adj" fmla="val 9014"/>
            </a:avLst>
          </a:prstGeom>
          <a:solidFill>
            <a:srgbClr val="008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CloudFoundry</a:t>
            </a:r>
            <a:endParaRPr kumimoji="0" lang="en-US" altLang="ja-JP" sz="24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(VMw</a:t>
            </a:r>
            <a:r>
              <a:rPr kumimoji="0" lang="en-US" altLang="ja-JP" sz="1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are)</a:t>
            </a:r>
            <a:endParaRPr kumimoji="0" lang="ja-JP" altLang="en-US" sz="14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HGP創英角ｺﾞｼｯｸUB" pitchFamily="50" charset="-128"/>
              <a:cs typeface="Tahoma" pitchFamily="34" charset="0"/>
            </a:endParaRPr>
          </a:p>
        </p:txBody>
      </p:sp>
      <p:sp>
        <p:nvSpPr>
          <p:cNvPr id="8" name="角丸四角形 7"/>
          <p:cNvSpPr/>
          <p:nvPr/>
        </p:nvSpPr>
        <p:spPr bwMode="auto">
          <a:xfrm>
            <a:off x="5292080" y="2144942"/>
            <a:ext cx="2880320" cy="1248308"/>
          </a:xfrm>
          <a:prstGeom prst="roundRect">
            <a:avLst>
              <a:gd name="adj" fmla="val 9014"/>
            </a:avLst>
          </a:prstGeom>
          <a:solidFill>
            <a:srgbClr val="008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OpenShift</a:t>
            </a:r>
            <a:endParaRPr kumimoji="0" lang="en-US" altLang="ja-JP" sz="24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kumimoji="0" lang="en-US" altLang="ja-JP" sz="14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RedHat</a:t>
            </a:r>
            <a:r>
              <a:rPr kumimoji="0" lang="en-US" altLang="ja-JP" sz="1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kumimoji="0" lang="ja-JP" altLang="en-US" sz="14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HGP創英角ｺﾞｼｯｸUB" pitchFamily="50" charset="-128"/>
              <a:cs typeface="Tahoma" pitchFamily="34" charset="0"/>
            </a:endParaRPr>
          </a:p>
        </p:txBody>
      </p:sp>
      <p:sp>
        <p:nvSpPr>
          <p:cNvPr id="9" name="角丸四角形 8"/>
          <p:cNvSpPr/>
          <p:nvPr/>
        </p:nvSpPr>
        <p:spPr bwMode="auto">
          <a:xfrm>
            <a:off x="2195736" y="3763790"/>
            <a:ext cx="1902688" cy="1248308"/>
          </a:xfrm>
          <a:prstGeom prst="roundRect">
            <a:avLst>
              <a:gd name="adj" fmla="val 10107"/>
            </a:avLst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en-US" altLang="ja-JP" sz="20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OpenStack</a:t>
            </a:r>
            <a:r>
              <a:rPr kumimoji="0" lang="en-US" altLang="ja-JP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ja-JP" sz="1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(Rackspace/NASA)</a:t>
            </a:r>
          </a:p>
        </p:txBody>
      </p:sp>
      <p:sp>
        <p:nvSpPr>
          <p:cNvPr id="10" name="角丸四角形 9"/>
          <p:cNvSpPr/>
          <p:nvPr/>
        </p:nvSpPr>
        <p:spPr bwMode="auto">
          <a:xfrm>
            <a:off x="4232724" y="3763790"/>
            <a:ext cx="1902688" cy="1248308"/>
          </a:xfrm>
          <a:prstGeom prst="roundRect">
            <a:avLst>
              <a:gd name="adj" fmla="val 6828"/>
            </a:avLst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en-US" altLang="ja-JP" sz="20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CloudStack</a:t>
            </a:r>
            <a:r>
              <a:rPr kumimoji="0" lang="en-US" altLang="ja-JP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ja-JP" sz="1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(Apache)</a:t>
            </a:r>
          </a:p>
        </p:txBody>
      </p:sp>
      <p:sp>
        <p:nvSpPr>
          <p:cNvPr id="11" name="角丸四角形 10"/>
          <p:cNvSpPr/>
          <p:nvPr/>
        </p:nvSpPr>
        <p:spPr bwMode="auto">
          <a:xfrm>
            <a:off x="6269712" y="3770614"/>
            <a:ext cx="1902688" cy="1248308"/>
          </a:xfrm>
          <a:prstGeom prst="roundRect">
            <a:avLst>
              <a:gd name="adj" fmla="val 5734"/>
            </a:avLst>
          </a:prstGeom>
          <a:solidFill>
            <a:srgbClr val="008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en-US" altLang="ja-JP" sz="2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Eucalyptus</a:t>
            </a:r>
          </a:p>
          <a:p>
            <a:pPr algn="ctr">
              <a:spcBef>
                <a:spcPct val="20000"/>
              </a:spcBef>
            </a:pPr>
            <a:r>
              <a:rPr kumimoji="0" lang="en-US" altLang="ja-JP" sz="1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(Eucalyptus Systems)</a:t>
            </a:r>
          </a:p>
        </p:txBody>
      </p:sp>
      <p:sp>
        <p:nvSpPr>
          <p:cNvPr id="12" name="角丸四角形 11"/>
          <p:cNvSpPr/>
          <p:nvPr/>
        </p:nvSpPr>
        <p:spPr bwMode="auto">
          <a:xfrm>
            <a:off x="1079964" y="5301208"/>
            <a:ext cx="7236452" cy="576064"/>
          </a:xfrm>
          <a:prstGeom prst="roundRect">
            <a:avLst>
              <a:gd name="adj" fmla="val 13538"/>
            </a:avLst>
          </a:prstGeom>
          <a:solidFill>
            <a:schemeClr val="accent2">
              <a:lumMod val="60000"/>
              <a:lumOff val="4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ネットワーク</a:t>
            </a:r>
          </a:p>
        </p:txBody>
      </p:sp>
      <p:sp>
        <p:nvSpPr>
          <p:cNvPr id="13" name="角丸四角形 12"/>
          <p:cNvSpPr/>
          <p:nvPr/>
        </p:nvSpPr>
        <p:spPr bwMode="auto">
          <a:xfrm>
            <a:off x="2195736" y="5445224"/>
            <a:ext cx="5976664" cy="288032"/>
          </a:xfrm>
          <a:prstGeom prst="round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OpenFlow</a:t>
            </a:r>
            <a:r>
              <a:rPr kumimoji="0" lang="en-US" altLang="ja-JP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/Software-defined Network</a:t>
            </a:r>
            <a:endParaRPr kumimoji="0" lang="ja-JP" altLang="en-US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HGP創英角ｺﾞｼｯｸUB" pitchFamily="50" charset="-128"/>
              <a:cs typeface="Tahoma" pitchFamily="34" charset="0"/>
            </a:endParaRPr>
          </a:p>
        </p:txBody>
      </p:sp>
      <p:sp>
        <p:nvSpPr>
          <p:cNvPr id="14" name="角丸四角形 13"/>
          <p:cNvSpPr/>
          <p:nvPr/>
        </p:nvSpPr>
        <p:spPr bwMode="auto">
          <a:xfrm>
            <a:off x="2195736" y="5949280"/>
            <a:ext cx="5976664" cy="288032"/>
          </a:xfrm>
          <a:prstGeom prst="roundRect">
            <a:avLst/>
          </a:prstGeom>
          <a:solidFill>
            <a:srgbClr val="008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en-US" altLang="ja-JP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Open Compute Project (Facebook)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1143000" y="5870578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kumimoji="0" lang="ja-JP" altLang="en-US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データセンター</a:t>
            </a:r>
          </a:p>
          <a:p>
            <a:pPr lvl="0">
              <a:spcBef>
                <a:spcPts val="0"/>
              </a:spcBef>
            </a:pPr>
            <a:r>
              <a:rPr kumimoji="0" lang="ja-JP" altLang="en-US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インフラ</a:t>
            </a:r>
          </a:p>
        </p:txBody>
      </p:sp>
      <p:sp>
        <p:nvSpPr>
          <p:cNvPr id="16" name="角丸四角形吹き出し 15"/>
          <p:cNvSpPr/>
          <p:nvPr/>
        </p:nvSpPr>
        <p:spPr bwMode="auto">
          <a:xfrm>
            <a:off x="762000" y="4288198"/>
            <a:ext cx="1295400" cy="436202"/>
          </a:xfrm>
          <a:prstGeom prst="wedgeRoundRectCallout">
            <a:avLst>
              <a:gd name="adj1" fmla="val 32839"/>
              <a:gd name="adj2" fmla="val -79351"/>
              <a:gd name="adj3" fmla="val 16667"/>
            </a:avLst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Amazon</a:t>
            </a:r>
            <a:r>
              <a:rPr kumimoji="0" lang="ja-JP" altLang="en-US" sz="12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互換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997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図形グループ 8"/>
          <p:cNvGrpSpPr/>
          <p:nvPr/>
        </p:nvGrpSpPr>
        <p:grpSpPr>
          <a:xfrm>
            <a:off x="1447799" y="4745037"/>
            <a:ext cx="7010401" cy="1844676"/>
            <a:chOff x="1447799" y="4745037"/>
            <a:chExt cx="7010401" cy="1844676"/>
          </a:xfrm>
        </p:grpSpPr>
        <p:sp>
          <p:nvSpPr>
            <p:cNvPr id="32" name="角丸四角形 31"/>
            <p:cNvSpPr/>
            <p:nvPr/>
          </p:nvSpPr>
          <p:spPr bwMode="auto">
            <a:xfrm>
              <a:off x="1447799" y="4745037"/>
              <a:ext cx="7010401" cy="1844676"/>
            </a:xfrm>
            <a:prstGeom prst="roundRect">
              <a:avLst>
                <a:gd name="adj" fmla="val 7028"/>
              </a:avLst>
            </a:prstGeom>
            <a:solidFill>
              <a:srgbClr val="FFFFCC">
                <a:alpha val="38000"/>
              </a:srgbClr>
            </a:solidFill>
            <a:ln w="381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>
                <a:spcBef>
                  <a:spcPct val="20000"/>
                </a:spcBef>
                <a:defRPr/>
              </a:pPr>
              <a:endParaRPr kumimoji="0" lang="ja-JP" altLang="en-US" sz="1200" dirty="0">
                <a:solidFill>
                  <a:srgbClr val="484848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>
                <a:spcBef>
                  <a:spcPct val="20000"/>
                </a:spcBef>
                <a:defRPr/>
              </a:pPr>
              <a:endParaRPr lang="ja-JP" altLang="en-US" sz="1200" dirty="0">
                <a:solidFill>
                  <a:srgbClr val="484848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7558564" y="4923472"/>
              <a:ext cx="738664" cy="147732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kumimoji="1" lang="ja-JP" altLang="en-US" sz="1800" dirty="0" smtClean="0">
                  <a:solidFill>
                    <a:srgbClr val="000090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ハイブリッド</a:t>
              </a:r>
              <a:endParaRPr kumimoji="1" lang="en-US" altLang="ja-JP" sz="1800" dirty="0" smtClean="0">
                <a:solidFill>
                  <a:srgbClr val="000090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ctr"/>
              <a:r>
                <a:rPr lang="ja-JP" altLang="en-US" sz="1800" dirty="0" smtClean="0">
                  <a:solidFill>
                    <a:srgbClr val="000090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クラウド</a:t>
              </a:r>
              <a:endParaRPr kumimoji="1" lang="ja-JP" altLang="en-US" sz="1800" dirty="0">
                <a:solidFill>
                  <a:srgbClr val="000090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667690" name="Group 42"/>
          <p:cNvGrpSpPr>
            <a:grpSpLocks/>
          </p:cNvGrpSpPr>
          <p:nvPr/>
        </p:nvGrpSpPr>
        <p:grpSpPr bwMode="auto">
          <a:xfrm>
            <a:off x="381000" y="4811712"/>
            <a:ext cx="7177087" cy="1666875"/>
            <a:chOff x="240" y="3060"/>
            <a:chExt cx="4521" cy="1050"/>
          </a:xfrm>
        </p:grpSpPr>
        <p:sp>
          <p:nvSpPr>
            <p:cNvPr id="29715" name="AutoShape 11"/>
            <p:cNvSpPr>
              <a:spLocks noChangeArrowheads="1"/>
            </p:cNvSpPr>
            <p:nvPr/>
          </p:nvSpPr>
          <p:spPr bwMode="auto">
            <a:xfrm>
              <a:off x="624" y="3060"/>
              <a:ext cx="4137" cy="511"/>
            </a:xfrm>
            <a:prstGeom prst="roundRect">
              <a:avLst>
                <a:gd name="adj" fmla="val 50000"/>
              </a:avLst>
            </a:prstGeom>
            <a:solidFill>
              <a:srgbClr val="99FFCC">
                <a:alpha val="65000"/>
              </a:srgbClr>
            </a:solidFill>
            <a:ln w="28575" cap="sq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29716" name="Text Box 12"/>
            <p:cNvSpPr txBox="1">
              <a:spLocks noChangeArrowheads="1"/>
            </p:cNvSpPr>
            <p:nvPr/>
          </p:nvSpPr>
          <p:spPr bwMode="auto">
            <a:xfrm>
              <a:off x="1961" y="3169"/>
              <a:ext cx="159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ja-JP" altLang="en-US" sz="1400" dirty="0" smtClean="0">
                  <a:solidFill>
                    <a:srgbClr val="40458C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プロバイダーにて運用、ネットワーク</a:t>
              </a:r>
              <a:r>
                <a:rPr lang="ja-JP" altLang="en-US" sz="1400" dirty="0">
                  <a:solidFill>
                    <a:srgbClr val="40458C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を</a:t>
              </a:r>
              <a:r>
                <a:rPr lang="ja-JP" altLang="en-US" sz="1400" dirty="0" smtClean="0">
                  <a:solidFill>
                    <a:srgbClr val="40458C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介しサービス</a:t>
              </a:r>
              <a:r>
                <a:rPr lang="ja-JP" altLang="en-US" sz="1400" dirty="0">
                  <a:solidFill>
                    <a:srgbClr val="40458C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提供</a:t>
              </a:r>
            </a:p>
          </p:txBody>
        </p:sp>
        <p:sp>
          <p:nvSpPr>
            <p:cNvPr id="29717" name="Text Box 13"/>
            <p:cNvSpPr txBox="1">
              <a:spLocks noChangeArrowheads="1"/>
            </p:cNvSpPr>
            <p:nvPr/>
          </p:nvSpPr>
          <p:spPr bwMode="auto">
            <a:xfrm>
              <a:off x="960" y="3144"/>
              <a:ext cx="84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ja-JP" altLang="en-US" sz="1800" dirty="0">
                  <a:solidFill>
                    <a:srgbClr val="40458C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パブリック</a:t>
              </a:r>
            </a:p>
            <a:p>
              <a:pPr>
                <a:buFont typeface="Wingdings" pitchFamily="2" charset="2"/>
                <a:buNone/>
              </a:pPr>
              <a:r>
                <a:rPr lang="ja-JP" altLang="en-US" sz="1800" dirty="0">
                  <a:solidFill>
                    <a:srgbClr val="40458C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クラウド</a:t>
              </a:r>
            </a:p>
          </p:txBody>
        </p:sp>
        <p:sp>
          <p:nvSpPr>
            <p:cNvPr id="29718" name="AutoShape 15"/>
            <p:cNvSpPr>
              <a:spLocks noChangeArrowheads="1"/>
            </p:cNvSpPr>
            <p:nvPr/>
          </p:nvSpPr>
          <p:spPr bwMode="auto">
            <a:xfrm>
              <a:off x="624" y="3599"/>
              <a:ext cx="4137" cy="511"/>
            </a:xfrm>
            <a:prstGeom prst="roundRect">
              <a:avLst>
                <a:gd name="adj" fmla="val 50000"/>
              </a:avLst>
            </a:prstGeom>
            <a:solidFill>
              <a:srgbClr val="CCFFFF">
                <a:alpha val="65000"/>
              </a:srgbClr>
            </a:solidFill>
            <a:ln w="28575" cap="sq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sz="1200">
                <a:solidFill>
                  <a:srgbClr val="484848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29719" name="Text Box 16"/>
            <p:cNvSpPr txBox="1">
              <a:spLocks noChangeArrowheads="1"/>
            </p:cNvSpPr>
            <p:nvPr/>
          </p:nvSpPr>
          <p:spPr bwMode="auto">
            <a:xfrm>
              <a:off x="1961" y="3690"/>
              <a:ext cx="159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ja-JP" altLang="en-US" sz="1400" dirty="0">
                  <a:solidFill>
                    <a:srgbClr val="40458C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自社マシン室</a:t>
              </a:r>
              <a:r>
                <a:rPr lang="ja-JP" altLang="en-US" sz="1400" dirty="0" smtClean="0">
                  <a:solidFill>
                    <a:srgbClr val="40458C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・自社データセンターで</a:t>
              </a:r>
              <a:r>
                <a:rPr lang="ja-JP" altLang="en-US" sz="1400" dirty="0">
                  <a:solidFill>
                    <a:srgbClr val="40458C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運用・サービス提供</a:t>
              </a:r>
            </a:p>
          </p:txBody>
        </p:sp>
        <p:sp>
          <p:nvSpPr>
            <p:cNvPr id="29720" name="Text Box 17"/>
            <p:cNvSpPr txBox="1">
              <a:spLocks noChangeArrowheads="1"/>
            </p:cNvSpPr>
            <p:nvPr/>
          </p:nvSpPr>
          <p:spPr bwMode="auto">
            <a:xfrm>
              <a:off x="960" y="3654"/>
              <a:ext cx="989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ja-JP" altLang="en-US" sz="1800">
                  <a:solidFill>
                    <a:srgbClr val="40458C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プライベート</a:t>
              </a:r>
            </a:p>
            <a:p>
              <a:pPr>
                <a:buFont typeface="Wingdings" pitchFamily="2" charset="2"/>
                <a:buNone/>
              </a:pPr>
              <a:r>
                <a:rPr lang="ja-JP" altLang="en-US" sz="1800">
                  <a:solidFill>
                    <a:srgbClr val="40458C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クラウド</a:t>
              </a:r>
            </a:p>
          </p:txBody>
        </p:sp>
        <p:pic>
          <p:nvPicPr>
            <p:cNvPr id="29721" name="Picture 7" descr="j043394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0" y="3202"/>
              <a:ext cx="624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69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 dirty="0" smtClean="0">
                <a:ea typeface="ＭＳ Ｐゴシック" charset="-128"/>
              </a:rPr>
              <a:t>クラウドの定義／５つの必須の特徴</a:t>
            </a:r>
          </a:p>
        </p:txBody>
      </p:sp>
      <p:sp>
        <p:nvSpPr>
          <p:cNvPr id="29" name="Oval 46"/>
          <p:cNvSpPr>
            <a:spLocks noChangeArrowheads="1"/>
          </p:cNvSpPr>
          <p:nvPr/>
        </p:nvSpPr>
        <p:spPr bwMode="auto">
          <a:xfrm>
            <a:off x="6745342" y="3771900"/>
            <a:ext cx="2114550" cy="685800"/>
          </a:xfrm>
          <a:prstGeom prst="wedgeRoundRectCallout">
            <a:avLst>
              <a:gd name="adj1" fmla="val -59271"/>
              <a:gd name="adj2" fmla="val 93982"/>
              <a:gd name="adj3" fmla="val 16667"/>
            </a:avLst>
          </a:prstGeom>
          <a:solidFill>
            <a:srgbClr val="FFFF00"/>
          </a:solidFill>
          <a:ln>
            <a:headEnd/>
            <a:tailEnd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ja-JP" altLang="en-US" sz="2000" dirty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人的</a:t>
            </a:r>
            <a:r>
              <a:rPr lang="ja-JP" altLang="en-US" sz="2000" dirty="0" smtClean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介在を</a:t>
            </a:r>
            <a:r>
              <a:rPr lang="ja-JP" altLang="en-US" sz="2000" dirty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排除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5334000" y="942647"/>
            <a:ext cx="3525892" cy="3476953"/>
            <a:chOff x="5313308" y="929947"/>
            <a:chExt cx="3525892" cy="3324553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6724650" y="929947"/>
              <a:ext cx="2114550" cy="2791153"/>
              <a:chOff x="6724650" y="929947"/>
              <a:chExt cx="2114550" cy="2791153"/>
            </a:xfrm>
          </p:grpSpPr>
          <p:sp>
            <p:nvSpPr>
              <p:cNvPr id="2" name="角丸四角形 1"/>
              <p:cNvSpPr/>
              <p:nvPr/>
            </p:nvSpPr>
            <p:spPr bwMode="auto">
              <a:xfrm>
                <a:off x="6724650" y="929947"/>
                <a:ext cx="2114550" cy="2226907"/>
              </a:xfrm>
              <a:prstGeom prst="roundRect">
                <a:avLst>
                  <a:gd name="adj" fmla="val 8179"/>
                </a:avLst>
              </a:prstGeom>
              <a:solidFill>
                <a:srgbClr val="3366FF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kumimoji="0" lang="ja-JP" altLang="en-US" sz="5400" dirty="0" smtClean="0">
                    <a:solidFill>
                      <a:srgbClr val="FFFFFF"/>
                    </a:solidFill>
                    <a:latin typeface="ＤＦＰ太丸ゴシック体"/>
                    <a:ea typeface="ＤＦＰ太丸ゴシック体"/>
                    <a:cs typeface="ＤＦＰ太丸ゴシック体"/>
                  </a:rPr>
                  <a:t>無人</a:t>
                </a:r>
              </a:p>
              <a:p>
                <a:pPr algn="ctr">
                  <a:spcBef>
                    <a:spcPts val="0"/>
                  </a:spcBef>
                </a:pPr>
                <a:r>
                  <a:rPr kumimoji="0" lang="ja-JP" altLang="en-US" sz="2800" dirty="0" smtClean="0">
                    <a:solidFill>
                      <a:srgbClr val="FFFFFF"/>
                    </a:solidFill>
                    <a:latin typeface="ＤＦＰ太丸ゴシック体"/>
                    <a:ea typeface="ＤＦＰ太丸ゴシック体"/>
                    <a:cs typeface="ＤＦＰ太丸ゴシック体"/>
                  </a:rPr>
                  <a:t>システム</a:t>
                </a:r>
                <a:endParaRPr kumimoji="0" lang="ja-JP" altLang="en-US" sz="1400" dirty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endParaRPr>
              </a:p>
              <a:p>
                <a:pPr algn="ctr">
                  <a:spcBef>
                    <a:spcPts val="0"/>
                  </a:spcBef>
                </a:pPr>
                <a:r>
                  <a:rPr kumimoji="0" lang="ja-JP" altLang="en-US" sz="2800" dirty="0" smtClean="0">
                    <a:solidFill>
                      <a:srgbClr val="FFFF00"/>
                    </a:solidFill>
                    <a:latin typeface="ＤＦＰ太丸ゴシック体"/>
                    <a:ea typeface="ＤＦＰ太丸ゴシック体"/>
                    <a:cs typeface="ＤＦＰ太丸ゴシック体"/>
                  </a:rPr>
                  <a:t>ＴＣＯの</a:t>
                </a:r>
                <a:endParaRPr kumimoji="0" lang="en-US" altLang="ja-JP" sz="2800" dirty="0" smtClean="0">
                  <a:solidFill>
                    <a:srgbClr val="FFFF00"/>
                  </a:solidFill>
                  <a:latin typeface="ＤＦＰ太丸ゴシック体"/>
                  <a:ea typeface="ＤＦＰ太丸ゴシック体"/>
                  <a:cs typeface="ＤＦＰ太丸ゴシック体"/>
                </a:endParaRPr>
              </a:p>
              <a:p>
                <a:pPr algn="ctr">
                  <a:spcBef>
                    <a:spcPts val="0"/>
                  </a:spcBef>
                </a:pPr>
                <a:r>
                  <a:rPr kumimoji="0" lang="ja-JP" altLang="en-US" sz="2800" dirty="0" smtClean="0">
                    <a:solidFill>
                      <a:srgbClr val="FFFF00"/>
                    </a:solidFill>
                    <a:latin typeface="ＤＦＰ太丸ゴシック体"/>
                    <a:ea typeface="ＤＦＰ太丸ゴシック体"/>
                    <a:cs typeface="ＤＦＰ太丸ゴシック体"/>
                  </a:rPr>
                  <a:t>劇的削減</a:t>
                </a:r>
              </a:p>
            </p:txBody>
          </p:sp>
          <p:sp>
            <p:nvSpPr>
              <p:cNvPr id="3" name="上矢印 2"/>
              <p:cNvSpPr/>
              <p:nvPr/>
            </p:nvSpPr>
            <p:spPr bwMode="auto">
              <a:xfrm>
                <a:off x="7011222" y="3111500"/>
                <a:ext cx="1578686" cy="609600"/>
              </a:xfrm>
              <a:prstGeom prst="upArrow">
                <a:avLst/>
              </a:prstGeom>
              <a:solidFill>
                <a:srgbClr val="FF5050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20000"/>
                  </a:spcBef>
                </a:pPr>
                <a:endParaRPr kumimoji="0" lang="ja-JP" altLang="en-US" sz="1200" smtClean="0">
                  <a:solidFill>
                    <a:srgbClr val="484848"/>
                  </a:solidFill>
                  <a:latin typeface="ＤＦＰ太丸ゴシック体"/>
                  <a:ea typeface="ＤＦＰ太丸ゴシック体"/>
                  <a:cs typeface="ＤＦＰ太丸ゴシック体"/>
                </a:endParaRPr>
              </a:p>
            </p:txBody>
          </p:sp>
        </p:grpSp>
        <p:sp>
          <p:nvSpPr>
            <p:cNvPr id="4" name="フリーフォーム 3"/>
            <p:cNvSpPr/>
            <p:nvPr/>
          </p:nvSpPr>
          <p:spPr>
            <a:xfrm>
              <a:off x="5313308" y="956441"/>
              <a:ext cx="1486886" cy="3298059"/>
            </a:xfrm>
            <a:custGeom>
              <a:avLst/>
              <a:gdLst>
                <a:gd name="connsiteX0" fmla="*/ 0 w 662152"/>
                <a:gd name="connsiteY0" fmla="*/ 0 h 3573518"/>
                <a:gd name="connsiteX1" fmla="*/ 10511 w 662152"/>
                <a:gd name="connsiteY1" fmla="*/ 3573518 h 3573518"/>
                <a:gd name="connsiteX2" fmla="*/ 662152 w 662152"/>
                <a:gd name="connsiteY2" fmla="*/ 935421 h 3573518"/>
                <a:gd name="connsiteX3" fmla="*/ 0 w 662152"/>
                <a:gd name="connsiteY3" fmla="*/ 0 h 3573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152" h="3573518">
                  <a:moveTo>
                    <a:pt x="0" y="0"/>
                  </a:moveTo>
                  <a:cubicBezTo>
                    <a:pt x="3504" y="1191173"/>
                    <a:pt x="7007" y="2382345"/>
                    <a:pt x="10511" y="3573518"/>
                  </a:cubicBezTo>
                  <a:lnTo>
                    <a:pt x="662152" y="93542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50000">
                  <a:srgbClr val="FF0000">
                    <a:lumMod val="52000"/>
                    <a:lumOff val="48000"/>
                  </a:srgbClr>
                </a:gs>
                <a:gs pos="100000">
                  <a:srgbClr val="FF0000">
                    <a:lumMod val="0"/>
                    <a:lumOff val="100000"/>
                  </a:srgbClr>
                </a:gs>
              </a:gsLst>
              <a:lin ang="10800000" scaled="0"/>
            </a:gradFill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sp>
        <p:nvSpPr>
          <p:cNvPr id="27" name="スライド番号プレースホルダー 2"/>
          <p:cNvSpPr txBox="1">
            <a:spLocks/>
          </p:cNvSpPr>
          <p:nvPr/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3F26FB40-5F71-4876-A9E8-317E2CF79CAD}" type="slidenum">
              <a:rPr lang="ja-JP" altLang="en-US"/>
              <a:pPr/>
              <a:t>24</a:t>
            </a:fld>
            <a:endParaRPr lang="en-US" altLang="ja-JP"/>
          </a:p>
        </p:txBody>
      </p:sp>
      <p:sp>
        <p:nvSpPr>
          <p:cNvPr id="29703" name="AutoShape 19"/>
          <p:cNvSpPr>
            <a:spLocks noChangeArrowheads="1"/>
          </p:cNvSpPr>
          <p:nvPr/>
        </p:nvSpPr>
        <p:spPr bwMode="auto">
          <a:xfrm>
            <a:off x="5715000" y="4928394"/>
            <a:ext cx="522343" cy="14779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>
              <a:buFont typeface="Wingdings" pitchFamily="2" charset="2"/>
              <a:buNone/>
            </a:pPr>
            <a:r>
              <a:rPr lang="ja-JP" altLang="en-US" sz="20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仮想化</a:t>
            </a:r>
          </a:p>
        </p:txBody>
      </p:sp>
      <p:sp>
        <p:nvSpPr>
          <p:cNvPr id="29706" name="AutoShape 38"/>
          <p:cNvSpPr>
            <a:spLocks noChangeArrowheads="1"/>
          </p:cNvSpPr>
          <p:nvPr/>
        </p:nvSpPr>
        <p:spPr bwMode="auto">
          <a:xfrm>
            <a:off x="6814371" y="4928394"/>
            <a:ext cx="522343" cy="14779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調達の自動化</a:t>
            </a:r>
            <a:endParaRPr lang="ja-JP" altLang="en-US" sz="1600" dirty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28" name="AutoShape 38"/>
          <p:cNvSpPr>
            <a:spLocks noChangeArrowheads="1"/>
          </p:cNvSpPr>
          <p:nvPr/>
        </p:nvSpPr>
        <p:spPr bwMode="auto">
          <a:xfrm>
            <a:off x="6266626" y="4922838"/>
            <a:ext cx="522343" cy="14779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運用の自動化</a:t>
            </a:r>
            <a:endParaRPr lang="ja-JP" altLang="en-US" sz="1600" dirty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10" name="角丸四角形 9"/>
          <p:cNvSpPr/>
          <p:nvPr/>
        </p:nvSpPr>
        <p:spPr bwMode="auto">
          <a:xfrm>
            <a:off x="457200" y="969141"/>
            <a:ext cx="4953000" cy="631059"/>
          </a:xfrm>
          <a:prstGeom prst="roundRect">
            <a:avLst/>
          </a:prstGeom>
          <a:solidFill>
            <a:srgbClr val="33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オンデマンド・セルフサービス</a:t>
            </a:r>
          </a:p>
        </p:txBody>
      </p:sp>
      <p:sp>
        <p:nvSpPr>
          <p:cNvPr id="30" name="角丸四角形 29"/>
          <p:cNvSpPr/>
          <p:nvPr/>
        </p:nvSpPr>
        <p:spPr bwMode="auto">
          <a:xfrm>
            <a:off x="457200" y="1676400"/>
            <a:ext cx="4953000" cy="631059"/>
          </a:xfrm>
          <a:prstGeom prst="roundRect">
            <a:avLst/>
          </a:prstGeom>
          <a:solidFill>
            <a:srgbClr val="33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幅広いネットワークアクセス</a:t>
            </a:r>
          </a:p>
        </p:txBody>
      </p:sp>
      <p:sp>
        <p:nvSpPr>
          <p:cNvPr id="31" name="角丸四角形 30"/>
          <p:cNvSpPr/>
          <p:nvPr/>
        </p:nvSpPr>
        <p:spPr bwMode="auto">
          <a:xfrm>
            <a:off x="495300" y="3102741"/>
            <a:ext cx="4953000" cy="631059"/>
          </a:xfrm>
          <a:prstGeom prst="roundRect">
            <a:avLst/>
          </a:prstGeom>
          <a:solidFill>
            <a:srgbClr val="33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迅速な拡張性</a:t>
            </a:r>
          </a:p>
        </p:txBody>
      </p:sp>
      <p:sp>
        <p:nvSpPr>
          <p:cNvPr id="33" name="角丸四角形 32"/>
          <p:cNvSpPr/>
          <p:nvPr/>
        </p:nvSpPr>
        <p:spPr bwMode="auto">
          <a:xfrm>
            <a:off x="495300" y="3788541"/>
            <a:ext cx="4953000" cy="631059"/>
          </a:xfrm>
          <a:prstGeom prst="roundRect">
            <a:avLst/>
          </a:prstGeom>
          <a:solidFill>
            <a:srgbClr val="33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サービスが計測可能・従量課金</a:t>
            </a:r>
          </a:p>
        </p:txBody>
      </p:sp>
      <p:sp>
        <p:nvSpPr>
          <p:cNvPr id="34" name="角丸四角形 33"/>
          <p:cNvSpPr/>
          <p:nvPr/>
        </p:nvSpPr>
        <p:spPr bwMode="auto">
          <a:xfrm>
            <a:off x="482600" y="2383659"/>
            <a:ext cx="4953000" cy="631059"/>
          </a:xfrm>
          <a:prstGeom prst="roundRect">
            <a:avLst/>
          </a:prstGeom>
          <a:solidFill>
            <a:srgbClr val="33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リソースの共有</a:t>
            </a:r>
          </a:p>
        </p:txBody>
      </p:sp>
    </p:spTree>
    <p:extLst>
      <p:ext uri="{BB962C8B-B14F-4D97-AF65-F5344CB8AC3E}">
        <p14:creationId xmlns:p14="http://schemas.microsoft.com/office/powerpoint/2010/main" val="45918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7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703" grpId="0" animBg="1"/>
      <p:bldP spid="29706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 bwMode="auto">
          <a:xfrm>
            <a:off x="2133600" y="1822450"/>
            <a:ext cx="2895600" cy="4648200"/>
          </a:xfrm>
          <a:prstGeom prst="rect">
            <a:avLst/>
          </a:prstGeom>
          <a:solidFill>
            <a:srgbClr val="FFFFCC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1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5105399" y="1828800"/>
            <a:ext cx="2887663" cy="4648200"/>
          </a:xfrm>
          <a:prstGeom prst="rect">
            <a:avLst/>
          </a:prstGeom>
          <a:solidFill>
            <a:srgbClr val="BE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1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仮想化統合基盤とクラウド</a:t>
            </a:r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IaaS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との違い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 bwMode="auto">
          <a:xfrm>
            <a:off x="771525" y="5410200"/>
            <a:ext cx="7305675" cy="990600"/>
          </a:xfrm>
          <a:prstGeom prst="rect">
            <a:avLst/>
          </a:prstGeom>
          <a:solidFill>
            <a:srgbClr val="660066">
              <a:alpha val="7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システム</a:t>
            </a:r>
            <a:r>
              <a:rPr kumimoji="0" lang="ja-JP" altLang="en-US" sz="1600" dirty="0" smtClean="0">
                <a:solidFill>
                  <a:srgbClr val="FFFFFF"/>
                </a:solidFill>
              </a:rPr>
              <a:t>資源</a:t>
            </a:r>
            <a:endParaRPr kumimoji="0" lang="en-US" altLang="ja-JP" sz="1600" dirty="0" smtClean="0">
              <a:solidFill>
                <a:srgbClr val="FFFFFF"/>
              </a:solidFill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 (Infrastructure)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 bwMode="auto">
          <a:xfrm>
            <a:off x="771525" y="4337050"/>
            <a:ext cx="7305675" cy="990600"/>
          </a:xfrm>
          <a:prstGeom prst="rect">
            <a:avLst/>
          </a:prstGeom>
          <a:solidFill>
            <a:srgbClr val="008000">
              <a:alpha val="7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 </a:t>
            </a: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運</a:t>
            </a:r>
            <a:r>
              <a:rPr kumimoji="0" lang="en-US" altLang="ja-JP" sz="2000" dirty="0" smtClean="0">
                <a:solidFill>
                  <a:srgbClr val="FFFFFF"/>
                </a:solidFill>
              </a:rPr>
              <a:t> </a:t>
            </a: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用</a:t>
            </a:r>
            <a:endParaRPr kumimoji="0" lang="en-US" altLang="ja-JP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dirty="0" smtClean="0">
                <a:solidFill>
                  <a:srgbClr val="FFFFFF"/>
                </a:solidFill>
              </a:rPr>
              <a:t> </a:t>
            </a:r>
            <a:r>
              <a:rPr kumimoji="0" lang="ja-JP" altLang="en-US" sz="2000" dirty="0" smtClean="0">
                <a:solidFill>
                  <a:srgbClr val="FFFFFF"/>
                </a:solidFill>
              </a:rPr>
              <a:t>管</a:t>
            </a:r>
            <a:r>
              <a:rPr kumimoji="0" lang="en-US" altLang="ja-JP" sz="2000" dirty="0" smtClean="0">
                <a:solidFill>
                  <a:srgbClr val="FFFFFF"/>
                </a:solidFill>
              </a:rPr>
              <a:t> </a:t>
            </a:r>
            <a:r>
              <a:rPr kumimoji="0" lang="ja-JP" altLang="en-US" sz="2000" dirty="0" smtClean="0">
                <a:solidFill>
                  <a:srgbClr val="FFFFFF"/>
                </a:solidFill>
              </a:rPr>
              <a:t>理</a:t>
            </a: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5" name="正方形/長方形 4"/>
          <p:cNvSpPr/>
          <p:nvPr/>
        </p:nvSpPr>
        <p:spPr bwMode="auto">
          <a:xfrm>
            <a:off x="771525" y="3276600"/>
            <a:ext cx="7305675" cy="990600"/>
          </a:xfrm>
          <a:prstGeom prst="rect">
            <a:avLst/>
          </a:prstGeom>
          <a:solidFill>
            <a:srgbClr val="FF6600">
              <a:alpha val="7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 </a:t>
            </a: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調</a:t>
            </a: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 </a:t>
            </a: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達</a:t>
            </a:r>
          </a:p>
        </p:txBody>
      </p:sp>
      <p:sp>
        <p:nvSpPr>
          <p:cNvPr id="8" name="角丸四角形 7"/>
          <p:cNvSpPr/>
          <p:nvPr/>
        </p:nvSpPr>
        <p:spPr bwMode="auto">
          <a:xfrm>
            <a:off x="2286000" y="5486400"/>
            <a:ext cx="5562600" cy="838200"/>
          </a:xfrm>
          <a:prstGeom prst="roundRect">
            <a:avLst>
              <a:gd name="adj" fmla="val 12879"/>
            </a:avLst>
          </a:prstGeom>
          <a:solidFill>
            <a:srgbClr val="00009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ソフトウェアによる定義・設定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によりシステムを構成</a:t>
            </a:r>
          </a:p>
        </p:txBody>
      </p:sp>
      <p:sp>
        <p:nvSpPr>
          <p:cNvPr id="9" name="角丸四角形 8"/>
          <p:cNvSpPr/>
          <p:nvPr/>
        </p:nvSpPr>
        <p:spPr bwMode="auto">
          <a:xfrm>
            <a:off x="5257800" y="3352800"/>
            <a:ext cx="2590800" cy="1828800"/>
          </a:xfrm>
          <a:prstGeom prst="roundRect">
            <a:avLst>
              <a:gd name="adj" fmla="val 4808"/>
            </a:avLst>
          </a:prstGeom>
          <a:solidFill>
            <a:srgbClr val="00009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調達機能と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運用管理機能の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連携と自動化</a:t>
            </a:r>
          </a:p>
        </p:txBody>
      </p:sp>
      <p:sp>
        <p:nvSpPr>
          <p:cNvPr id="10" name="角丸四角形 9"/>
          <p:cNvSpPr/>
          <p:nvPr/>
        </p:nvSpPr>
        <p:spPr bwMode="auto">
          <a:xfrm>
            <a:off x="2286000" y="3340100"/>
            <a:ext cx="2590800" cy="838200"/>
          </a:xfrm>
          <a:prstGeom prst="roundRect">
            <a:avLst>
              <a:gd name="adj" fmla="val 8975"/>
            </a:avLst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個別対応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rgbClr val="FFFFFF"/>
                </a:solidFill>
              </a:rPr>
              <a:t>自動化</a:t>
            </a:r>
            <a:r>
              <a:rPr kumimoji="0" lang="en-US" altLang="ja-JP" dirty="0" smtClean="0">
                <a:solidFill>
                  <a:srgbClr val="FFFFFF"/>
                </a:solidFill>
              </a:rPr>
              <a:t>/</a:t>
            </a:r>
            <a:r>
              <a:rPr kumimoji="0" lang="ja-JP" altLang="en-US" dirty="0" smtClean="0">
                <a:solidFill>
                  <a:srgbClr val="FFFFFF"/>
                </a:solidFill>
              </a:rPr>
              <a:t>人的作業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2286000" y="4419600"/>
            <a:ext cx="2590800" cy="838200"/>
          </a:xfrm>
          <a:prstGeom prst="roundRect">
            <a:avLst>
              <a:gd name="adj" fmla="val 8334"/>
            </a:avLst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個別対応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rgbClr val="FFFFFF"/>
                </a:solidFill>
              </a:rPr>
              <a:t>自動化</a:t>
            </a:r>
            <a:r>
              <a:rPr kumimoji="0" lang="en-US" altLang="ja-JP" dirty="0" smtClean="0">
                <a:solidFill>
                  <a:srgbClr val="FFFFFF"/>
                </a:solidFill>
              </a:rPr>
              <a:t>/</a:t>
            </a:r>
            <a:r>
              <a:rPr kumimoji="0" lang="ja-JP" altLang="en-US" dirty="0" smtClean="0">
                <a:solidFill>
                  <a:srgbClr val="FFFFFF"/>
                </a:solidFill>
              </a:rPr>
              <a:t>人的作業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12" name="角丸四角形 11"/>
          <p:cNvSpPr/>
          <p:nvPr/>
        </p:nvSpPr>
        <p:spPr bwMode="auto">
          <a:xfrm>
            <a:off x="2286001" y="2819400"/>
            <a:ext cx="5562600" cy="381000"/>
          </a:xfrm>
          <a:prstGeom prst="roundRect">
            <a:avLst>
              <a:gd name="adj" fmla="val 19872"/>
            </a:avLst>
          </a:prstGeom>
          <a:solidFill>
            <a:srgbClr val="0000F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システム資源の利用効率向上</a:t>
            </a:r>
          </a:p>
        </p:txBody>
      </p:sp>
      <p:sp>
        <p:nvSpPr>
          <p:cNvPr id="13" name="角丸四角形 12"/>
          <p:cNvSpPr/>
          <p:nvPr/>
        </p:nvSpPr>
        <p:spPr bwMode="auto">
          <a:xfrm>
            <a:off x="3657600" y="2362200"/>
            <a:ext cx="4191000" cy="381000"/>
          </a:xfrm>
          <a:prstGeom prst="roundRect">
            <a:avLst>
              <a:gd name="adj" fmla="val 19872"/>
            </a:avLst>
          </a:prstGeom>
          <a:solidFill>
            <a:srgbClr val="0000F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人的作業負担の負担軽減</a:t>
            </a:r>
          </a:p>
        </p:txBody>
      </p:sp>
      <p:sp>
        <p:nvSpPr>
          <p:cNvPr id="15" name="角丸四角形 14"/>
          <p:cNvSpPr/>
          <p:nvPr/>
        </p:nvSpPr>
        <p:spPr bwMode="auto">
          <a:xfrm>
            <a:off x="5257800" y="1905000"/>
            <a:ext cx="2590800" cy="381000"/>
          </a:xfrm>
          <a:prstGeom prst="roundRect">
            <a:avLst>
              <a:gd name="adj" fmla="val 19872"/>
            </a:avLst>
          </a:prstGeom>
          <a:solidFill>
            <a:srgbClr val="0000F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調達・変更の俊敏性と生産性向上</a:t>
            </a:r>
          </a:p>
        </p:txBody>
      </p:sp>
      <p:sp>
        <p:nvSpPr>
          <p:cNvPr id="16" name="正方形/長方形 15"/>
          <p:cNvSpPr/>
          <p:nvPr/>
        </p:nvSpPr>
        <p:spPr bwMode="auto">
          <a:xfrm>
            <a:off x="2133600" y="1371600"/>
            <a:ext cx="2895600" cy="381000"/>
          </a:xfrm>
          <a:prstGeom prst="rect">
            <a:avLst/>
          </a:prstGeom>
          <a:solidFill>
            <a:srgbClr val="FFFFCC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/>
                <a:ea typeface="ＤＦＰ太丸ゴシック体"/>
                <a:cs typeface="Arial"/>
              </a:rPr>
              <a:t>仮想化基盤</a:t>
            </a: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5105399" y="1371600"/>
            <a:ext cx="2887663" cy="381000"/>
          </a:xfrm>
          <a:prstGeom prst="rect">
            <a:avLst/>
          </a:prstGeom>
          <a:solidFill>
            <a:srgbClr val="BE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/>
                <a:ea typeface="ＤＦＰ太丸ゴシック体"/>
                <a:cs typeface="Arial"/>
              </a:rPr>
              <a:t>クラウド</a:t>
            </a: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/>
                <a:ea typeface="ＤＦＰ太丸ゴシック体"/>
                <a:cs typeface="Arial"/>
              </a:rPr>
              <a:t>(</a:t>
            </a:r>
            <a:r>
              <a:rPr kumimoji="0" lang="en-US" altLang="ja-JP" sz="1600" b="0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/>
                <a:ea typeface="ＤＦＰ太丸ゴシック体"/>
                <a:cs typeface="Arial"/>
              </a:rPr>
              <a:t>IaaS</a:t>
            </a: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/>
                <a:ea typeface="ＤＦＰ太丸ゴシック体"/>
                <a:cs typeface="Arial"/>
              </a:rPr>
              <a:t>)</a:t>
            </a: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/>
                <a:ea typeface="ＤＦＰ太丸ゴシック体"/>
                <a:cs typeface="Arial"/>
              </a:rPr>
              <a:t>基盤</a:t>
            </a:r>
          </a:p>
        </p:txBody>
      </p:sp>
    </p:spTree>
    <p:extLst>
      <p:ext uri="{BB962C8B-B14F-4D97-AF65-F5344CB8AC3E}">
        <p14:creationId xmlns:p14="http://schemas.microsoft.com/office/powerpoint/2010/main" val="125219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正方形/長方形 66"/>
          <p:cNvSpPr/>
          <p:nvPr/>
        </p:nvSpPr>
        <p:spPr bwMode="auto">
          <a:xfrm>
            <a:off x="304801" y="5791200"/>
            <a:ext cx="1219200" cy="53975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68" name="正方形/長方形 67"/>
          <p:cNvSpPr/>
          <p:nvPr/>
        </p:nvSpPr>
        <p:spPr bwMode="auto">
          <a:xfrm>
            <a:off x="1524002" y="5264150"/>
            <a:ext cx="1219200" cy="106680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69" name="正方形/長方形 68"/>
          <p:cNvSpPr/>
          <p:nvPr/>
        </p:nvSpPr>
        <p:spPr bwMode="auto">
          <a:xfrm>
            <a:off x="2755902" y="4724399"/>
            <a:ext cx="1219200" cy="1604964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70" name="正方形/長方形 69"/>
          <p:cNvSpPr/>
          <p:nvPr/>
        </p:nvSpPr>
        <p:spPr bwMode="auto">
          <a:xfrm>
            <a:off x="3975102" y="4191000"/>
            <a:ext cx="1219200" cy="213995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71" name="正方形/長方形 70"/>
          <p:cNvSpPr/>
          <p:nvPr/>
        </p:nvSpPr>
        <p:spPr bwMode="auto">
          <a:xfrm>
            <a:off x="5181600" y="3657600"/>
            <a:ext cx="1219200" cy="2673350"/>
          </a:xfrm>
          <a:prstGeom prst="rect">
            <a:avLst/>
          </a:prstGeom>
          <a:solidFill>
            <a:srgbClr val="FFCC66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72" name="正方形/長方形 71"/>
          <p:cNvSpPr/>
          <p:nvPr/>
        </p:nvSpPr>
        <p:spPr bwMode="auto">
          <a:xfrm>
            <a:off x="6400800" y="2057400"/>
            <a:ext cx="1219200" cy="4273550"/>
          </a:xfrm>
          <a:prstGeom prst="rect">
            <a:avLst/>
          </a:prstGeom>
          <a:solidFill>
            <a:srgbClr val="FFCC66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73" name="正方形/長方形 72"/>
          <p:cNvSpPr/>
          <p:nvPr/>
        </p:nvSpPr>
        <p:spPr bwMode="auto">
          <a:xfrm>
            <a:off x="7620000" y="1524000"/>
            <a:ext cx="1219200" cy="4806950"/>
          </a:xfrm>
          <a:prstGeom prst="rect">
            <a:avLst/>
          </a:prstGeom>
          <a:solidFill>
            <a:srgbClr val="FFCC66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データセンター</a:t>
            </a:r>
            <a:r>
              <a:rPr kumimoji="1" lang="ja-JP" altLang="en-US" dirty="0" smtClean="0"/>
              <a:t>・</a:t>
            </a:r>
            <a:r>
              <a:rPr kumimoji="1" lang="ja-JP" altLang="en-US" dirty="0" smtClean="0"/>
              <a:t>サービス</a:t>
            </a:r>
            <a:r>
              <a:rPr kumimoji="1" lang="ja-JP" altLang="en-US" dirty="0" smtClean="0"/>
              <a:t>と</a:t>
            </a:r>
            <a:r>
              <a:rPr kumimoji="1" lang="ja-JP" altLang="en-US" dirty="0" smtClean="0"/>
              <a:t>クラウドの関係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 bwMode="auto">
          <a:xfrm>
            <a:off x="381000" y="5867400"/>
            <a:ext cx="1066800" cy="3810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データセンター</a:t>
            </a:r>
            <a:endParaRPr kumimoji="0" lang="en-US" altLang="ja-JP" sz="1000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設備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4" name="正方形/長方形 3"/>
          <p:cNvSpPr/>
          <p:nvPr/>
        </p:nvSpPr>
        <p:spPr bwMode="auto">
          <a:xfrm>
            <a:off x="381000" y="4800600"/>
            <a:ext cx="1066800" cy="381000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サーバー</a:t>
            </a:r>
          </a:p>
        </p:txBody>
      </p:sp>
      <p:sp>
        <p:nvSpPr>
          <p:cNvPr id="5" name="正方形/長方形 4"/>
          <p:cNvSpPr/>
          <p:nvPr/>
        </p:nvSpPr>
        <p:spPr bwMode="auto">
          <a:xfrm>
            <a:off x="381000" y="4267200"/>
            <a:ext cx="1066800" cy="381000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仮想マシン</a:t>
            </a:r>
          </a:p>
        </p:txBody>
      </p:sp>
      <p:sp>
        <p:nvSpPr>
          <p:cNvPr id="7" name="正方形/長方形 6"/>
          <p:cNvSpPr/>
          <p:nvPr/>
        </p:nvSpPr>
        <p:spPr bwMode="auto">
          <a:xfrm>
            <a:off x="381000" y="2667000"/>
            <a:ext cx="1066800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ミドルウェア</a:t>
            </a:r>
          </a:p>
        </p:txBody>
      </p:sp>
      <p:sp>
        <p:nvSpPr>
          <p:cNvPr id="8" name="正方形/長方形 7"/>
          <p:cNvSpPr/>
          <p:nvPr/>
        </p:nvSpPr>
        <p:spPr bwMode="auto">
          <a:xfrm>
            <a:off x="381000" y="2133600"/>
            <a:ext cx="1066800" cy="381000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5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ランタイム</a:t>
            </a:r>
          </a:p>
        </p:txBody>
      </p:sp>
      <p:sp>
        <p:nvSpPr>
          <p:cNvPr id="9" name="正方形/長方形 8"/>
          <p:cNvSpPr/>
          <p:nvPr/>
        </p:nvSpPr>
        <p:spPr bwMode="auto">
          <a:xfrm>
            <a:off x="1600200" y="5867400"/>
            <a:ext cx="1066800" cy="3810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データセンター</a:t>
            </a:r>
            <a:endParaRPr kumimoji="0" lang="en-US" altLang="ja-JP" sz="1000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設備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10" name="正方形/長方形 9"/>
          <p:cNvSpPr/>
          <p:nvPr/>
        </p:nvSpPr>
        <p:spPr bwMode="auto">
          <a:xfrm>
            <a:off x="1600200" y="4800600"/>
            <a:ext cx="1066800" cy="381000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サーバー</a:t>
            </a: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1600200" y="4267200"/>
            <a:ext cx="1066800" cy="381000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仮想マシン</a:t>
            </a:r>
          </a:p>
        </p:txBody>
      </p:sp>
      <p:sp>
        <p:nvSpPr>
          <p:cNvPr id="13" name="正方形/長方形 12"/>
          <p:cNvSpPr/>
          <p:nvPr/>
        </p:nvSpPr>
        <p:spPr bwMode="auto">
          <a:xfrm>
            <a:off x="1600200" y="2667000"/>
            <a:ext cx="1066800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ミドルウェア</a:t>
            </a:r>
          </a:p>
        </p:txBody>
      </p:sp>
      <p:sp>
        <p:nvSpPr>
          <p:cNvPr id="14" name="正方形/長方形 13"/>
          <p:cNvSpPr/>
          <p:nvPr/>
        </p:nvSpPr>
        <p:spPr bwMode="auto">
          <a:xfrm>
            <a:off x="1600200" y="2133600"/>
            <a:ext cx="1066800" cy="381000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1050" dirty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ランタイム</a:t>
            </a:r>
          </a:p>
        </p:txBody>
      </p:sp>
      <p:sp>
        <p:nvSpPr>
          <p:cNvPr id="15" name="正方形/長方形 14"/>
          <p:cNvSpPr/>
          <p:nvPr/>
        </p:nvSpPr>
        <p:spPr bwMode="auto">
          <a:xfrm>
            <a:off x="2819400" y="5867400"/>
            <a:ext cx="1066800" cy="3810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データセンター</a:t>
            </a:r>
            <a:endParaRPr kumimoji="0" lang="en-US" altLang="ja-JP" sz="1000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設備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16" name="正方形/長方形 15"/>
          <p:cNvSpPr/>
          <p:nvPr/>
        </p:nvSpPr>
        <p:spPr bwMode="auto">
          <a:xfrm>
            <a:off x="2819400" y="4800600"/>
            <a:ext cx="1066800" cy="381000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サーバー</a:t>
            </a: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2819400" y="4267200"/>
            <a:ext cx="1066800" cy="381000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仮想マシン</a:t>
            </a:r>
          </a:p>
        </p:txBody>
      </p:sp>
      <p:sp>
        <p:nvSpPr>
          <p:cNvPr id="19" name="正方形/長方形 18"/>
          <p:cNvSpPr/>
          <p:nvPr/>
        </p:nvSpPr>
        <p:spPr bwMode="auto">
          <a:xfrm>
            <a:off x="2819400" y="2667000"/>
            <a:ext cx="1066800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ミドルウェア</a:t>
            </a:r>
          </a:p>
        </p:txBody>
      </p:sp>
      <p:sp>
        <p:nvSpPr>
          <p:cNvPr id="20" name="正方形/長方形 19"/>
          <p:cNvSpPr/>
          <p:nvPr/>
        </p:nvSpPr>
        <p:spPr bwMode="auto">
          <a:xfrm>
            <a:off x="2819400" y="2133600"/>
            <a:ext cx="1066800" cy="381000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1050" dirty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ランタイム</a:t>
            </a:r>
          </a:p>
        </p:txBody>
      </p:sp>
      <p:sp>
        <p:nvSpPr>
          <p:cNvPr id="21" name="正方形/長方形 20"/>
          <p:cNvSpPr/>
          <p:nvPr/>
        </p:nvSpPr>
        <p:spPr bwMode="auto">
          <a:xfrm>
            <a:off x="4038600" y="5867400"/>
            <a:ext cx="1066800" cy="3810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データセンター</a:t>
            </a:r>
            <a:endParaRPr kumimoji="0" lang="en-US" altLang="ja-JP" sz="1000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設備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22" name="正方形/長方形 21"/>
          <p:cNvSpPr/>
          <p:nvPr/>
        </p:nvSpPr>
        <p:spPr bwMode="auto">
          <a:xfrm>
            <a:off x="4038600" y="4800600"/>
            <a:ext cx="1066800" cy="381000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サーバー</a:t>
            </a: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4038600" y="4267200"/>
            <a:ext cx="1066800" cy="381000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仮想マシン</a:t>
            </a: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4038600" y="2667000"/>
            <a:ext cx="1066800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ミドルウェア</a:t>
            </a: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4038600" y="2133600"/>
            <a:ext cx="1066800" cy="381000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1050" dirty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ランタイム</a:t>
            </a: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5262418" y="5867400"/>
            <a:ext cx="1066800" cy="3810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データセンター</a:t>
            </a:r>
            <a:endParaRPr kumimoji="0" lang="en-US" altLang="ja-JP" sz="1000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設備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5262418" y="4800600"/>
            <a:ext cx="1066800" cy="381000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サーバー</a:t>
            </a: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5262418" y="4267200"/>
            <a:ext cx="1066800" cy="381000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仮想マシン</a:t>
            </a: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5262418" y="2667000"/>
            <a:ext cx="1066800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ミドルウェア</a:t>
            </a:r>
          </a:p>
        </p:txBody>
      </p:sp>
      <p:sp>
        <p:nvSpPr>
          <p:cNvPr id="32" name="正方形/長方形 31"/>
          <p:cNvSpPr/>
          <p:nvPr/>
        </p:nvSpPr>
        <p:spPr bwMode="auto">
          <a:xfrm>
            <a:off x="5262418" y="2133600"/>
            <a:ext cx="1066800" cy="381000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1050" dirty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ランタイム</a:t>
            </a:r>
          </a:p>
        </p:txBody>
      </p:sp>
      <p:sp>
        <p:nvSpPr>
          <p:cNvPr id="33" name="正方形/長方形 32"/>
          <p:cNvSpPr/>
          <p:nvPr/>
        </p:nvSpPr>
        <p:spPr bwMode="auto">
          <a:xfrm>
            <a:off x="6477000" y="5867400"/>
            <a:ext cx="1066800" cy="3810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データセンター</a:t>
            </a:r>
            <a:endParaRPr kumimoji="0" lang="en-US" altLang="ja-JP" sz="1000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設備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34" name="正方形/長方形 33"/>
          <p:cNvSpPr/>
          <p:nvPr/>
        </p:nvSpPr>
        <p:spPr bwMode="auto">
          <a:xfrm>
            <a:off x="6477000" y="4800600"/>
            <a:ext cx="1066800" cy="381000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サーバー</a:t>
            </a:r>
          </a:p>
        </p:txBody>
      </p:sp>
      <p:sp>
        <p:nvSpPr>
          <p:cNvPr id="35" name="正方形/長方形 34"/>
          <p:cNvSpPr/>
          <p:nvPr/>
        </p:nvSpPr>
        <p:spPr bwMode="auto">
          <a:xfrm>
            <a:off x="6477000" y="4267200"/>
            <a:ext cx="1066800" cy="381000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仮想マシン</a:t>
            </a:r>
          </a:p>
        </p:txBody>
      </p:sp>
      <p:sp>
        <p:nvSpPr>
          <p:cNvPr id="37" name="正方形/長方形 36"/>
          <p:cNvSpPr/>
          <p:nvPr/>
        </p:nvSpPr>
        <p:spPr bwMode="auto">
          <a:xfrm>
            <a:off x="6477000" y="2667000"/>
            <a:ext cx="1066800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ミドルウェア</a:t>
            </a:r>
          </a:p>
        </p:txBody>
      </p:sp>
      <p:sp>
        <p:nvSpPr>
          <p:cNvPr id="38" name="正方形/長方形 37"/>
          <p:cNvSpPr/>
          <p:nvPr/>
        </p:nvSpPr>
        <p:spPr bwMode="auto">
          <a:xfrm>
            <a:off x="6477000" y="2133600"/>
            <a:ext cx="1066800" cy="381000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1050" dirty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ランタイム</a:t>
            </a:r>
          </a:p>
        </p:txBody>
      </p:sp>
      <p:sp>
        <p:nvSpPr>
          <p:cNvPr id="39" name="正方形/長方形 38"/>
          <p:cNvSpPr/>
          <p:nvPr/>
        </p:nvSpPr>
        <p:spPr bwMode="auto">
          <a:xfrm>
            <a:off x="381000" y="5340927"/>
            <a:ext cx="1066800" cy="381000"/>
          </a:xfrm>
          <a:prstGeom prst="rect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ラック</a:t>
            </a:r>
          </a:p>
        </p:txBody>
      </p:sp>
      <p:sp>
        <p:nvSpPr>
          <p:cNvPr id="40" name="正方形/長方形 39"/>
          <p:cNvSpPr/>
          <p:nvPr/>
        </p:nvSpPr>
        <p:spPr bwMode="auto">
          <a:xfrm>
            <a:off x="1600200" y="5340927"/>
            <a:ext cx="1066800" cy="381000"/>
          </a:xfrm>
          <a:prstGeom prst="rect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ラック</a:t>
            </a:r>
          </a:p>
        </p:txBody>
      </p:sp>
      <p:sp>
        <p:nvSpPr>
          <p:cNvPr id="41" name="正方形/長方形 40"/>
          <p:cNvSpPr/>
          <p:nvPr/>
        </p:nvSpPr>
        <p:spPr bwMode="auto">
          <a:xfrm>
            <a:off x="2819400" y="5340927"/>
            <a:ext cx="1066800" cy="381000"/>
          </a:xfrm>
          <a:prstGeom prst="rect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ラック</a:t>
            </a:r>
          </a:p>
        </p:txBody>
      </p:sp>
      <p:sp>
        <p:nvSpPr>
          <p:cNvPr id="42" name="正方形/長方形 41"/>
          <p:cNvSpPr/>
          <p:nvPr/>
        </p:nvSpPr>
        <p:spPr bwMode="auto">
          <a:xfrm>
            <a:off x="4038600" y="5340927"/>
            <a:ext cx="1066800" cy="381000"/>
          </a:xfrm>
          <a:prstGeom prst="rect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ラック</a:t>
            </a:r>
          </a:p>
        </p:txBody>
      </p:sp>
      <p:sp>
        <p:nvSpPr>
          <p:cNvPr id="43" name="正方形/長方形 42"/>
          <p:cNvSpPr/>
          <p:nvPr/>
        </p:nvSpPr>
        <p:spPr bwMode="auto">
          <a:xfrm>
            <a:off x="5262418" y="5340927"/>
            <a:ext cx="1066800" cy="381000"/>
          </a:xfrm>
          <a:prstGeom prst="rect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ラック</a:t>
            </a:r>
          </a:p>
        </p:txBody>
      </p:sp>
      <p:sp>
        <p:nvSpPr>
          <p:cNvPr id="44" name="正方形/長方形 43"/>
          <p:cNvSpPr/>
          <p:nvPr/>
        </p:nvSpPr>
        <p:spPr bwMode="auto">
          <a:xfrm>
            <a:off x="6477000" y="5340927"/>
            <a:ext cx="1066800" cy="381000"/>
          </a:xfrm>
          <a:prstGeom prst="rect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ラック</a:t>
            </a:r>
          </a:p>
        </p:txBody>
      </p:sp>
      <p:sp>
        <p:nvSpPr>
          <p:cNvPr id="46" name="正方形/長方形 45"/>
          <p:cNvSpPr/>
          <p:nvPr/>
        </p:nvSpPr>
        <p:spPr bwMode="auto">
          <a:xfrm>
            <a:off x="381000" y="3200400"/>
            <a:ext cx="1066800" cy="381000"/>
          </a:xfrm>
          <a:prstGeom prst="rect">
            <a:avLst/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OS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7" name="正方形/長方形 46"/>
          <p:cNvSpPr/>
          <p:nvPr/>
        </p:nvSpPr>
        <p:spPr bwMode="auto">
          <a:xfrm>
            <a:off x="1600200" y="3200400"/>
            <a:ext cx="1066800" cy="381000"/>
          </a:xfrm>
          <a:prstGeom prst="rect">
            <a:avLst/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OS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8" name="正方形/長方形 47"/>
          <p:cNvSpPr/>
          <p:nvPr/>
        </p:nvSpPr>
        <p:spPr bwMode="auto">
          <a:xfrm>
            <a:off x="2819400" y="3200400"/>
            <a:ext cx="1066800" cy="381000"/>
          </a:xfrm>
          <a:prstGeom prst="rect">
            <a:avLst/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OS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9" name="正方形/長方形 48"/>
          <p:cNvSpPr/>
          <p:nvPr/>
        </p:nvSpPr>
        <p:spPr bwMode="auto">
          <a:xfrm>
            <a:off x="4038600" y="3200400"/>
            <a:ext cx="1066800" cy="381000"/>
          </a:xfrm>
          <a:prstGeom prst="rect">
            <a:avLst/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OS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50" name="正方形/長方形 49"/>
          <p:cNvSpPr/>
          <p:nvPr/>
        </p:nvSpPr>
        <p:spPr bwMode="auto">
          <a:xfrm>
            <a:off x="5262418" y="3200400"/>
            <a:ext cx="1066800" cy="381000"/>
          </a:xfrm>
          <a:prstGeom prst="rect">
            <a:avLst/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OS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51" name="正方形/長方形 50"/>
          <p:cNvSpPr/>
          <p:nvPr/>
        </p:nvSpPr>
        <p:spPr bwMode="auto">
          <a:xfrm>
            <a:off x="6477000" y="3200400"/>
            <a:ext cx="1066800" cy="381000"/>
          </a:xfrm>
          <a:prstGeom prst="rect">
            <a:avLst/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OS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600200" y="6393386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 smtClean="0">
                <a:solidFill>
                  <a:srgbClr val="FFFFFF"/>
                </a:solidFill>
                <a:latin typeface="HGP創英角ｺﾞｼｯｸUB"/>
                <a:ea typeface="HGP創英角ｺﾞｼｯｸUB"/>
                <a:cs typeface="HGP創英角ｺﾞｼｯｸUB"/>
              </a:rPr>
              <a:t>ハウジング</a:t>
            </a:r>
            <a:endParaRPr kumimoji="1" lang="ja-JP" altLang="en-US" sz="1400" dirty="0">
              <a:solidFill>
                <a:srgbClr val="FFFFFF"/>
              </a:solidFill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04801" y="6352401"/>
            <a:ext cx="1219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 smtClean="0">
                <a:solidFill>
                  <a:srgbClr val="FFFFFF"/>
                </a:solidFill>
                <a:latin typeface="HGP創英角ｺﾞｼｯｸUB"/>
                <a:ea typeface="HGP創英角ｺﾞｼｯｸUB"/>
                <a:cs typeface="HGP創英角ｺﾞｼｯｸUB"/>
              </a:rPr>
              <a:t>コロケーション</a:t>
            </a:r>
            <a:endParaRPr kumimoji="1" lang="ja-JP" altLang="en-US" sz="1400" dirty="0">
              <a:solidFill>
                <a:srgbClr val="FFFFFF"/>
              </a:solidFill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819400" y="6377709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 smtClean="0">
                <a:solidFill>
                  <a:srgbClr val="FFFFFF"/>
                </a:solidFill>
                <a:latin typeface="HGP創英角ｺﾞｼｯｸUB"/>
                <a:ea typeface="HGP創英角ｺﾞｼｯｸUB"/>
                <a:cs typeface="HGP創英角ｺﾞｼｯｸUB"/>
              </a:rPr>
              <a:t>ホスティング</a:t>
            </a:r>
            <a:endParaRPr kumimoji="1" lang="ja-JP" altLang="en-US" sz="1400" dirty="0">
              <a:solidFill>
                <a:srgbClr val="FFFFFF"/>
              </a:solidFill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886200" y="6377709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 smtClean="0">
                <a:solidFill>
                  <a:srgbClr val="FFFFFF"/>
                </a:solidFill>
                <a:latin typeface="HGP創英角ｺﾞｼｯｸUB"/>
                <a:ea typeface="HGP創英角ｺﾞｼｯｸUB"/>
                <a:cs typeface="HGP創英角ｺﾞｼｯｸUB"/>
              </a:rPr>
              <a:t>仮想ホスティング</a:t>
            </a:r>
            <a:endParaRPr kumimoji="1" lang="ja-JP" altLang="en-US" sz="1400" dirty="0">
              <a:solidFill>
                <a:srgbClr val="FFFFFF"/>
              </a:solidFill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5257800" y="6352401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err="1" smtClean="0">
                <a:solidFill>
                  <a:srgbClr val="FFFFFF"/>
                </a:solidFill>
                <a:latin typeface="Arial Black"/>
                <a:cs typeface="Arial Black"/>
              </a:rPr>
              <a:t>IaaS</a:t>
            </a:r>
            <a:endParaRPr kumimoji="1" lang="ja-JP" altLang="en-US" sz="14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6477000" y="6352401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err="1">
                <a:solidFill>
                  <a:srgbClr val="FFFFFF"/>
                </a:solidFill>
                <a:latin typeface="Arial Black"/>
                <a:cs typeface="Arial Black"/>
              </a:rPr>
              <a:t>P</a:t>
            </a:r>
            <a:r>
              <a:rPr lang="en-US" altLang="ja-JP" sz="1400" dirty="0" err="1" smtClean="0">
                <a:solidFill>
                  <a:srgbClr val="FFFFFF"/>
                </a:solidFill>
                <a:latin typeface="Arial Black"/>
                <a:cs typeface="Arial Black"/>
              </a:rPr>
              <a:t>aaS</a:t>
            </a:r>
            <a:endParaRPr kumimoji="1" lang="ja-JP" altLang="en-US" sz="14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58" name="正方形/長方形 57"/>
          <p:cNvSpPr/>
          <p:nvPr/>
        </p:nvSpPr>
        <p:spPr bwMode="auto">
          <a:xfrm>
            <a:off x="7696200" y="5867400"/>
            <a:ext cx="1066800" cy="3810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データセンター</a:t>
            </a:r>
            <a:endParaRPr kumimoji="0" lang="en-US" altLang="ja-JP" sz="1000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設備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59" name="正方形/長方形 58"/>
          <p:cNvSpPr/>
          <p:nvPr/>
        </p:nvSpPr>
        <p:spPr bwMode="auto">
          <a:xfrm>
            <a:off x="7696200" y="4800600"/>
            <a:ext cx="1066800" cy="381000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サーバー</a:t>
            </a:r>
          </a:p>
        </p:txBody>
      </p:sp>
      <p:sp>
        <p:nvSpPr>
          <p:cNvPr id="60" name="正方形/長方形 59"/>
          <p:cNvSpPr/>
          <p:nvPr/>
        </p:nvSpPr>
        <p:spPr bwMode="auto">
          <a:xfrm>
            <a:off x="7696200" y="4267200"/>
            <a:ext cx="1066800" cy="381000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仮想マシン</a:t>
            </a:r>
          </a:p>
        </p:txBody>
      </p:sp>
      <p:sp>
        <p:nvSpPr>
          <p:cNvPr id="62" name="正方形/長方形 61"/>
          <p:cNvSpPr/>
          <p:nvPr/>
        </p:nvSpPr>
        <p:spPr bwMode="auto">
          <a:xfrm>
            <a:off x="7696200" y="2667000"/>
            <a:ext cx="1066800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ミドルウェア</a:t>
            </a:r>
          </a:p>
        </p:txBody>
      </p:sp>
      <p:sp>
        <p:nvSpPr>
          <p:cNvPr id="63" name="正方形/長方形 62"/>
          <p:cNvSpPr/>
          <p:nvPr/>
        </p:nvSpPr>
        <p:spPr bwMode="auto">
          <a:xfrm>
            <a:off x="7696200" y="2133600"/>
            <a:ext cx="1066800" cy="381000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1050" dirty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ランタイム</a:t>
            </a:r>
          </a:p>
        </p:txBody>
      </p:sp>
      <p:sp>
        <p:nvSpPr>
          <p:cNvPr id="64" name="正方形/長方形 63"/>
          <p:cNvSpPr/>
          <p:nvPr/>
        </p:nvSpPr>
        <p:spPr bwMode="auto">
          <a:xfrm>
            <a:off x="7696200" y="5340927"/>
            <a:ext cx="1066800" cy="381000"/>
          </a:xfrm>
          <a:prstGeom prst="rect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ラック</a:t>
            </a:r>
          </a:p>
        </p:txBody>
      </p:sp>
      <p:sp>
        <p:nvSpPr>
          <p:cNvPr id="65" name="正方形/長方形 64"/>
          <p:cNvSpPr/>
          <p:nvPr/>
        </p:nvSpPr>
        <p:spPr bwMode="auto">
          <a:xfrm>
            <a:off x="7696200" y="3200400"/>
            <a:ext cx="1066800" cy="381000"/>
          </a:xfrm>
          <a:prstGeom prst="rect">
            <a:avLst/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OS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7696200" y="6352401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err="1" smtClean="0">
                <a:solidFill>
                  <a:srgbClr val="FFFFFF"/>
                </a:solidFill>
                <a:latin typeface="Arial Black"/>
                <a:cs typeface="Arial Black"/>
              </a:rPr>
              <a:t>SaaS</a:t>
            </a:r>
            <a:endParaRPr kumimoji="1" lang="ja-JP" altLang="en-US" sz="14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74" name="正方形/長方形 73"/>
          <p:cNvSpPr/>
          <p:nvPr/>
        </p:nvSpPr>
        <p:spPr bwMode="auto">
          <a:xfrm>
            <a:off x="381000" y="3733800"/>
            <a:ext cx="1066800" cy="381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運用・調達</a:t>
            </a:r>
            <a:endParaRPr kumimoji="0" lang="en-US" altLang="ja-JP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75" name="正方形/長方形 74"/>
          <p:cNvSpPr/>
          <p:nvPr/>
        </p:nvSpPr>
        <p:spPr bwMode="auto">
          <a:xfrm>
            <a:off x="1600200" y="3733800"/>
            <a:ext cx="1066800" cy="381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1000" dirty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運用・</a:t>
            </a:r>
            <a:r>
              <a:rPr kumimoji="0" lang="ja-JP" altLang="en-US" sz="10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調達</a:t>
            </a:r>
            <a:endParaRPr kumimoji="0" lang="en-US" altLang="ja-JP" sz="10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81" name="左右矢印 80"/>
          <p:cNvSpPr/>
          <p:nvPr/>
        </p:nvSpPr>
        <p:spPr bwMode="auto">
          <a:xfrm>
            <a:off x="381001" y="914400"/>
            <a:ext cx="8458199" cy="457200"/>
          </a:xfrm>
          <a:prstGeom prst="leftRightArrow">
            <a:avLst>
              <a:gd name="adj1" fmla="val 70833"/>
              <a:gd name="adj2" fmla="val 50000"/>
            </a:avLst>
          </a:prstGeom>
          <a:gradFill flip="none"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3366FF"/>
              </a:gs>
            </a:gsLst>
            <a:lin ang="0" scaled="1"/>
            <a:tileRect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FF6600">
                      <a:alpha val="75000"/>
                    </a:srgbClr>
                  </a:glow>
                </a:effectLst>
                <a:latin typeface="Arial" charset="0"/>
                <a:ea typeface="HG丸ｺﾞｼｯｸM-PRO" pitchFamily="50" charset="-128"/>
              </a:rPr>
              <a:t>ユーザー企業の運用管理負担</a:t>
            </a: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889496" y="97372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 dirty="0" smtClean="0">
                <a:solidFill>
                  <a:srgbClr val="FFFFFF"/>
                </a:solidFill>
              </a:rPr>
              <a:t>高</a:t>
            </a:r>
            <a:endParaRPr kumimoji="1"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7958476" y="97372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dirty="0" smtClean="0">
                <a:solidFill>
                  <a:schemeClr val="bg1"/>
                </a:solidFill>
              </a:rPr>
              <a:t>低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84" name="正方形/長方形 83"/>
          <p:cNvSpPr/>
          <p:nvPr/>
        </p:nvSpPr>
        <p:spPr bwMode="auto">
          <a:xfrm>
            <a:off x="2819400" y="3727450"/>
            <a:ext cx="1066800" cy="381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運用・調達</a:t>
            </a:r>
            <a:endParaRPr kumimoji="0" lang="en-US" altLang="ja-JP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85" name="正方形/長方形 84"/>
          <p:cNvSpPr/>
          <p:nvPr/>
        </p:nvSpPr>
        <p:spPr bwMode="auto">
          <a:xfrm>
            <a:off x="4038600" y="3727450"/>
            <a:ext cx="1066800" cy="381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1000" dirty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運用・</a:t>
            </a:r>
            <a:r>
              <a:rPr kumimoji="0" lang="ja-JP" altLang="en-US" sz="10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調達</a:t>
            </a:r>
            <a:endParaRPr kumimoji="0" lang="en-US" altLang="ja-JP" sz="10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86" name="正方形/長方形 85"/>
          <p:cNvSpPr/>
          <p:nvPr/>
        </p:nvSpPr>
        <p:spPr bwMode="auto">
          <a:xfrm>
            <a:off x="5257800" y="3733800"/>
            <a:ext cx="1066800" cy="381000"/>
          </a:xfrm>
          <a:prstGeom prst="rect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1000" dirty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運用・調達</a:t>
            </a:r>
            <a:endParaRPr kumimoji="0" lang="en-US" altLang="ja-JP" sz="10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algn="ctr">
              <a:spcBef>
                <a:spcPts val="0"/>
              </a:spcBef>
            </a:pPr>
            <a:r>
              <a:rPr kumimoji="0" lang="ja-JP" altLang="en-US" sz="10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自動化</a:t>
            </a:r>
            <a:endParaRPr kumimoji="0" lang="ja-JP" altLang="en-US" sz="1000" dirty="0">
              <a:solidFill>
                <a:srgbClr val="FFFFFF"/>
              </a:solidFill>
            </a:endParaRPr>
          </a:p>
        </p:txBody>
      </p:sp>
      <p:sp>
        <p:nvSpPr>
          <p:cNvPr id="87" name="正方形/長方形 86"/>
          <p:cNvSpPr/>
          <p:nvPr/>
        </p:nvSpPr>
        <p:spPr bwMode="auto">
          <a:xfrm>
            <a:off x="6477000" y="3727450"/>
            <a:ext cx="1066800" cy="381000"/>
          </a:xfrm>
          <a:prstGeom prst="rect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運用・調達</a:t>
            </a:r>
            <a:endParaRPr kumimoji="0" lang="en-US" altLang="ja-JP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自動化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88" name="正方形/長方形 87"/>
          <p:cNvSpPr/>
          <p:nvPr/>
        </p:nvSpPr>
        <p:spPr bwMode="auto">
          <a:xfrm>
            <a:off x="7696200" y="3727450"/>
            <a:ext cx="1066800" cy="381000"/>
          </a:xfrm>
          <a:prstGeom prst="rect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1000" dirty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運用・調達</a:t>
            </a:r>
            <a:endParaRPr kumimoji="0" lang="en-US" altLang="ja-JP" sz="10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algn="ctr">
              <a:spcBef>
                <a:spcPts val="0"/>
              </a:spcBef>
            </a:pPr>
            <a:r>
              <a:rPr kumimoji="0" lang="ja-JP" altLang="en-US" sz="10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自動化</a:t>
            </a:r>
            <a:endParaRPr kumimoji="0" lang="ja-JP" altLang="en-US" sz="1000" dirty="0">
              <a:solidFill>
                <a:srgbClr val="FFFFFF"/>
              </a:solidFill>
            </a:endParaRPr>
          </a:p>
        </p:txBody>
      </p:sp>
      <p:sp>
        <p:nvSpPr>
          <p:cNvPr id="76" name="正方形/長方形 75"/>
          <p:cNvSpPr/>
          <p:nvPr/>
        </p:nvSpPr>
        <p:spPr bwMode="auto">
          <a:xfrm>
            <a:off x="381000" y="1600200"/>
            <a:ext cx="1066800" cy="381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5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アプリケーション</a:t>
            </a:r>
          </a:p>
        </p:txBody>
      </p:sp>
      <p:sp>
        <p:nvSpPr>
          <p:cNvPr id="77" name="正方形/長方形 76"/>
          <p:cNvSpPr/>
          <p:nvPr/>
        </p:nvSpPr>
        <p:spPr bwMode="auto">
          <a:xfrm>
            <a:off x="1600200" y="1600200"/>
            <a:ext cx="1066800" cy="381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5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アプリケーション</a:t>
            </a:r>
          </a:p>
        </p:txBody>
      </p:sp>
      <p:sp>
        <p:nvSpPr>
          <p:cNvPr id="78" name="正方形/長方形 77"/>
          <p:cNvSpPr/>
          <p:nvPr/>
        </p:nvSpPr>
        <p:spPr bwMode="auto">
          <a:xfrm>
            <a:off x="2819400" y="1600200"/>
            <a:ext cx="1066800" cy="381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5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アプリケーション</a:t>
            </a:r>
          </a:p>
        </p:txBody>
      </p:sp>
      <p:sp>
        <p:nvSpPr>
          <p:cNvPr id="79" name="正方形/長方形 78"/>
          <p:cNvSpPr/>
          <p:nvPr/>
        </p:nvSpPr>
        <p:spPr bwMode="auto">
          <a:xfrm>
            <a:off x="4038600" y="1600200"/>
            <a:ext cx="1066800" cy="381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5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アプリケーション</a:t>
            </a:r>
          </a:p>
        </p:txBody>
      </p:sp>
      <p:sp>
        <p:nvSpPr>
          <p:cNvPr id="80" name="正方形/長方形 79"/>
          <p:cNvSpPr/>
          <p:nvPr/>
        </p:nvSpPr>
        <p:spPr bwMode="auto">
          <a:xfrm>
            <a:off x="5262418" y="1600200"/>
            <a:ext cx="1066800" cy="381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5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アプリケーション</a:t>
            </a:r>
          </a:p>
        </p:txBody>
      </p:sp>
      <p:sp>
        <p:nvSpPr>
          <p:cNvPr id="89" name="正方形/長方形 88"/>
          <p:cNvSpPr/>
          <p:nvPr/>
        </p:nvSpPr>
        <p:spPr bwMode="auto">
          <a:xfrm>
            <a:off x="6477000" y="1600200"/>
            <a:ext cx="1066800" cy="381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5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アプリケーション</a:t>
            </a:r>
          </a:p>
        </p:txBody>
      </p:sp>
      <p:sp>
        <p:nvSpPr>
          <p:cNvPr id="90" name="正方形/長方形 89"/>
          <p:cNvSpPr/>
          <p:nvPr/>
        </p:nvSpPr>
        <p:spPr bwMode="auto">
          <a:xfrm>
            <a:off x="7696200" y="1600200"/>
            <a:ext cx="1066800" cy="381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5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アプリケーション</a:t>
            </a:r>
          </a:p>
        </p:txBody>
      </p:sp>
    </p:spTree>
    <p:extLst>
      <p:ext uri="{BB962C8B-B14F-4D97-AF65-F5344CB8AC3E}">
        <p14:creationId xmlns:p14="http://schemas.microsoft.com/office/powerpoint/2010/main" val="160828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4572000" y="990600"/>
            <a:ext cx="4114800" cy="5638800"/>
            <a:chOff x="4572000" y="990600"/>
            <a:chExt cx="4114800" cy="5638800"/>
          </a:xfrm>
        </p:grpSpPr>
        <p:sp>
          <p:nvSpPr>
            <p:cNvPr id="15" name="角丸四角形 14"/>
            <p:cNvSpPr/>
            <p:nvPr/>
          </p:nvSpPr>
          <p:spPr bwMode="auto">
            <a:xfrm>
              <a:off x="4572000" y="990600"/>
              <a:ext cx="4114800" cy="5638800"/>
            </a:xfrm>
            <a:prstGeom prst="roundRect">
              <a:avLst>
                <a:gd name="adj" fmla="val 575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2">
                  <a:lumMod val="50000"/>
                </a:schemeClr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791200" y="6172200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/>
                <a:t>オンプレミス</a:t>
              </a:r>
              <a:endParaRPr kumimoji="1" lang="ja-JP" altLang="en-US" sz="2000" dirty="0"/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4648200" y="5257800"/>
            <a:ext cx="3962400" cy="914400"/>
            <a:chOff x="4648200" y="5257800"/>
            <a:chExt cx="3962400" cy="914400"/>
          </a:xfrm>
        </p:grpSpPr>
        <p:sp>
          <p:nvSpPr>
            <p:cNvPr id="926" name="AutoShape 3"/>
            <p:cNvSpPr>
              <a:spLocks noChangeArrowheads="1"/>
            </p:cNvSpPr>
            <p:nvPr/>
          </p:nvSpPr>
          <p:spPr bwMode="auto">
            <a:xfrm>
              <a:off x="4648200" y="5257800"/>
              <a:ext cx="3962400" cy="914400"/>
            </a:xfrm>
            <a:prstGeom prst="roundRect">
              <a:avLst>
                <a:gd name="adj" fmla="val 17913"/>
              </a:avLst>
            </a:prstGeom>
            <a:ln>
              <a:headEnd/>
              <a:tailEnd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 sz="1200" dirty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grpSp>
          <p:nvGrpSpPr>
            <p:cNvPr id="13" name="図形グループ 12"/>
            <p:cNvGrpSpPr/>
            <p:nvPr/>
          </p:nvGrpSpPr>
          <p:grpSpPr>
            <a:xfrm>
              <a:off x="7645483" y="5372464"/>
              <a:ext cx="533400" cy="685800"/>
              <a:chOff x="7620000" y="5334000"/>
              <a:chExt cx="685800" cy="838200"/>
            </a:xfrm>
          </p:grpSpPr>
          <p:grpSp>
            <p:nvGrpSpPr>
              <p:cNvPr id="927" name="Group 17"/>
              <p:cNvGrpSpPr>
                <a:grpSpLocks/>
              </p:cNvGrpSpPr>
              <p:nvPr/>
            </p:nvGrpSpPr>
            <p:grpSpPr bwMode="auto">
              <a:xfrm>
                <a:off x="7620000" y="5334000"/>
                <a:ext cx="457200" cy="685800"/>
                <a:chOff x="3072" y="1056"/>
                <a:chExt cx="914" cy="1180"/>
              </a:xfrm>
            </p:grpSpPr>
            <p:sp>
              <p:nvSpPr>
                <p:cNvPr id="928" name="AutoShape 18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072" y="1056"/>
                  <a:ext cx="914" cy="11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grpSp>
              <p:nvGrpSpPr>
                <p:cNvPr id="929" name="Group 19"/>
                <p:cNvGrpSpPr>
                  <a:grpSpLocks/>
                </p:cNvGrpSpPr>
                <p:nvPr/>
              </p:nvGrpSpPr>
              <p:grpSpPr bwMode="auto">
                <a:xfrm>
                  <a:off x="3076" y="1060"/>
                  <a:ext cx="754" cy="1172"/>
                  <a:chOff x="3076" y="1060"/>
                  <a:chExt cx="754" cy="1172"/>
                </a:xfrm>
              </p:grpSpPr>
              <p:sp>
                <p:nvSpPr>
                  <p:cNvPr id="1158" name="Freeform 20"/>
                  <p:cNvSpPr>
                    <a:spLocks/>
                  </p:cNvSpPr>
                  <p:nvPr/>
                </p:nvSpPr>
                <p:spPr bwMode="auto">
                  <a:xfrm>
                    <a:off x="3076" y="1060"/>
                    <a:ext cx="754" cy="1172"/>
                  </a:xfrm>
                  <a:custGeom>
                    <a:avLst/>
                    <a:gdLst>
                      <a:gd name="T0" fmla="*/ 390 w 754"/>
                      <a:gd name="T1" fmla="*/ 0 h 1172"/>
                      <a:gd name="T2" fmla="*/ 0 w 754"/>
                      <a:gd name="T3" fmla="*/ 228 h 1172"/>
                      <a:gd name="T4" fmla="*/ 0 w 754"/>
                      <a:gd name="T5" fmla="*/ 964 h 1172"/>
                      <a:gd name="T6" fmla="*/ 358 w 754"/>
                      <a:gd name="T7" fmla="*/ 1172 h 1172"/>
                      <a:gd name="T8" fmla="*/ 364 w 754"/>
                      <a:gd name="T9" fmla="*/ 1172 h 1172"/>
                      <a:gd name="T10" fmla="*/ 364 w 754"/>
                      <a:gd name="T11" fmla="*/ 1172 h 1172"/>
                      <a:gd name="T12" fmla="*/ 368 w 754"/>
                      <a:gd name="T13" fmla="*/ 1172 h 1172"/>
                      <a:gd name="T14" fmla="*/ 376 w 754"/>
                      <a:gd name="T15" fmla="*/ 1168 h 1172"/>
                      <a:gd name="T16" fmla="*/ 430 w 754"/>
                      <a:gd name="T17" fmla="*/ 1136 h 1172"/>
                      <a:gd name="T18" fmla="*/ 754 w 754"/>
                      <a:gd name="T19" fmla="*/ 948 h 1172"/>
                      <a:gd name="T20" fmla="*/ 754 w 754"/>
                      <a:gd name="T21" fmla="*/ 212 h 1172"/>
                      <a:gd name="T22" fmla="*/ 390 w 754"/>
                      <a:gd name="T23" fmla="*/ 0 h 11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54" h="1172">
                        <a:moveTo>
                          <a:pt x="390" y="0"/>
                        </a:moveTo>
                        <a:lnTo>
                          <a:pt x="0" y="228"/>
                        </a:lnTo>
                        <a:lnTo>
                          <a:pt x="0" y="964"/>
                        </a:lnTo>
                        <a:lnTo>
                          <a:pt x="358" y="1172"/>
                        </a:lnTo>
                        <a:lnTo>
                          <a:pt x="364" y="1172"/>
                        </a:lnTo>
                        <a:lnTo>
                          <a:pt x="364" y="1172"/>
                        </a:lnTo>
                        <a:lnTo>
                          <a:pt x="368" y="1172"/>
                        </a:lnTo>
                        <a:lnTo>
                          <a:pt x="376" y="1168"/>
                        </a:lnTo>
                        <a:lnTo>
                          <a:pt x="430" y="1136"/>
                        </a:lnTo>
                        <a:lnTo>
                          <a:pt x="754" y="948"/>
                        </a:lnTo>
                        <a:lnTo>
                          <a:pt x="754" y="212"/>
                        </a:lnTo>
                        <a:lnTo>
                          <a:pt x="39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59" name="Freeform 21"/>
                  <p:cNvSpPr>
                    <a:spLocks/>
                  </p:cNvSpPr>
                  <p:nvPr/>
                </p:nvSpPr>
                <p:spPr bwMode="auto">
                  <a:xfrm>
                    <a:off x="3094" y="1798"/>
                    <a:ext cx="716" cy="416"/>
                  </a:xfrm>
                  <a:custGeom>
                    <a:avLst/>
                    <a:gdLst>
                      <a:gd name="T0" fmla="*/ 0 w 716"/>
                      <a:gd name="T1" fmla="*/ 216 h 416"/>
                      <a:gd name="T2" fmla="*/ 372 w 716"/>
                      <a:gd name="T3" fmla="*/ 0 h 416"/>
                      <a:gd name="T4" fmla="*/ 716 w 716"/>
                      <a:gd name="T5" fmla="*/ 200 h 416"/>
                      <a:gd name="T6" fmla="*/ 346 w 716"/>
                      <a:gd name="T7" fmla="*/ 416 h 416"/>
                      <a:gd name="T8" fmla="*/ 0 w 716"/>
                      <a:gd name="T9" fmla="*/ 216 h 4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6" h="416">
                        <a:moveTo>
                          <a:pt x="0" y="216"/>
                        </a:moveTo>
                        <a:lnTo>
                          <a:pt x="372" y="0"/>
                        </a:lnTo>
                        <a:lnTo>
                          <a:pt x="716" y="200"/>
                        </a:lnTo>
                        <a:lnTo>
                          <a:pt x="346" y="416"/>
                        </a:lnTo>
                        <a:lnTo>
                          <a:pt x="0" y="2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60" name="Freeform 22"/>
                  <p:cNvSpPr>
                    <a:spLocks/>
                  </p:cNvSpPr>
                  <p:nvPr/>
                </p:nvSpPr>
                <p:spPr bwMode="auto">
                  <a:xfrm>
                    <a:off x="3094" y="1082"/>
                    <a:ext cx="372" cy="932"/>
                  </a:xfrm>
                  <a:custGeom>
                    <a:avLst/>
                    <a:gdLst>
                      <a:gd name="T0" fmla="*/ 0 w 372"/>
                      <a:gd name="T1" fmla="*/ 216 h 932"/>
                      <a:gd name="T2" fmla="*/ 372 w 372"/>
                      <a:gd name="T3" fmla="*/ 0 h 932"/>
                      <a:gd name="T4" fmla="*/ 372 w 372"/>
                      <a:gd name="T5" fmla="*/ 716 h 932"/>
                      <a:gd name="T6" fmla="*/ 0 w 372"/>
                      <a:gd name="T7" fmla="*/ 932 h 932"/>
                      <a:gd name="T8" fmla="*/ 0 w 372"/>
                      <a:gd name="T9" fmla="*/ 216 h 9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2" h="932">
                        <a:moveTo>
                          <a:pt x="0" y="216"/>
                        </a:moveTo>
                        <a:lnTo>
                          <a:pt x="372" y="0"/>
                        </a:lnTo>
                        <a:lnTo>
                          <a:pt x="372" y="716"/>
                        </a:lnTo>
                        <a:lnTo>
                          <a:pt x="0" y="932"/>
                        </a:lnTo>
                        <a:lnTo>
                          <a:pt x="0" y="2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61" name="Freeform 23"/>
                  <p:cNvSpPr>
                    <a:spLocks/>
                  </p:cNvSpPr>
                  <p:nvPr/>
                </p:nvSpPr>
                <p:spPr bwMode="auto">
                  <a:xfrm>
                    <a:off x="3456" y="1886"/>
                    <a:ext cx="340" cy="242"/>
                  </a:xfrm>
                  <a:custGeom>
                    <a:avLst/>
                    <a:gdLst>
                      <a:gd name="T0" fmla="*/ 0 w 340"/>
                      <a:gd name="T1" fmla="*/ 198 h 242"/>
                      <a:gd name="T2" fmla="*/ 340 w 340"/>
                      <a:gd name="T3" fmla="*/ 0 h 242"/>
                      <a:gd name="T4" fmla="*/ 340 w 340"/>
                      <a:gd name="T5" fmla="*/ 46 h 242"/>
                      <a:gd name="T6" fmla="*/ 0 w 340"/>
                      <a:gd name="T7" fmla="*/ 242 h 242"/>
                      <a:gd name="T8" fmla="*/ 0 w 340"/>
                      <a:gd name="T9" fmla="*/ 198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8"/>
                        </a:moveTo>
                        <a:lnTo>
                          <a:pt x="340" y="0"/>
                        </a:lnTo>
                        <a:lnTo>
                          <a:pt x="340" y="46"/>
                        </a:lnTo>
                        <a:lnTo>
                          <a:pt x="0" y="242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62" name="Freeform 24"/>
                  <p:cNvSpPr>
                    <a:spLocks/>
                  </p:cNvSpPr>
                  <p:nvPr/>
                </p:nvSpPr>
                <p:spPr bwMode="auto">
                  <a:xfrm>
                    <a:off x="3160" y="1714"/>
                    <a:ext cx="636" cy="370"/>
                  </a:xfrm>
                  <a:custGeom>
                    <a:avLst/>
                    <a:gdLst>
                      <a:gd name="T0" fmla="*/ 0 w 636"/>
                      <a:gd name="T1" fmla="*/ 198 h 370"/>
                      <a:gd name="T2" fmla="*/ 338 w 636"/>
                      <a:gd name="T3" fmla="*/ 0 h 370"/>
                      <a:gd name="T4" fmla="*/ 636 w 636"/>
                      <a:gd name="T5" fmla="*/ 172 h 370"/>
                      <a:gd name="T6" fmla="*/ 296 w 636"/>
                      <a:gd name="T7" fmla="*/ 370 h 370"/>
                      <a:gd name="T8" fmla="*/ 0 w 636"/>
                      <a:gd name="T9" fmla="*/ 198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70">
                        <a:moveTo>
                          <a:pt x="0" y="198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70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63" name="Freeform 25"/>
                  <p:cNvSpPr>
                    <a:spLocks/>
                  </p:cNvSpPr>
                  <p:nvPr/>
                </p:nvSpPr>
                <p:spPr bwMode="auto">
                  <a:xfrm>
                    <a:off x="3160" y="1912"/>
                    <a:ext cx="296" cy="216"/>
                  </a:xfrm>
                  <a:custGeom>
                    <a:avLst/>
                    <a:gdLst>
                      <a:gd name="T0" fmla="*/ 296 w 296"/>
                      <a:gd name="T1" fmla="*/ 172 h 216"/>
                      <a:gd name="T2" fmla="*/ 296 w 296"/>
                      <a:gd name="T3" fmla="*/ 216 h 216"/>
                      <a:gd name="T4" fmla="*/ 0 w 296"/>
                      <a:gd name="T5" fmla="*/ 44 h 216"/>
                      <a:gd name="T6" fmla="*/ 0 w 296"/>
                      <a:gd name="T7" fmla="*/ 0 h 216"/>
                      <a:gd name="T8" fmla="*/ 296 w 296"/>
                      <a:gd name="T9" fmla="*/ 172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6">
                        <a:moveTo>
                          <a:pt x="296" y="172"/>
                        </a:moveTo>
                        <a:lnTo>
                          <a:pt x="296" y="216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64" name="Freeform 26"/>
                  <p:cNvSpPr>
                    <a:spLocks/>
                  </p:cNvSpPr>
                  <p:nvPr/>
                </p:nvSpPr>
                <p:spPr bwMode="auto">
                  <a:xfrm>
                    <a:off x="3180" y="1932"/>
                    <a:ext cx="100" cy="72"/>
                  </a:xfrm>
                  <a:custGeom>
                    <a:avLst/>
                    <a:gdLst>
                      <a:gd name="T0" fmla="*/ 0 w 100"/>
                      <a:gd name="T1" fmla="*/ 16 h 72"/>
                      <a:gd name="T2" fmla="*/ 0 w 100"/>
                      <a:gd name="T3" fmla="*/ 0 h 72"/>
                      <a:gd name="T4" fmla="*/ 100 w 100"/>
                      <a:gd name="T5" fmla="*/ 58 h 72"/>
                      <a:gd name="T6" fmla="*/ 100 w 100"/>
                      <a:gd name="T7" fmla="*/ 72 h 72"/>
                      <a:gd name="T8" fmla="*/ 0 w 100"/>
                      <a:gd name="T9" fmla="*/ 16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00" y="58"/>
                        </a:lnTo>
                        <a:lnTo>
                          <a:pt x="100" y="72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65" name="Freeform 27"/>
                  <p:cNvSpPr>
                    <a:spLocks/>
                  </p:cNvSpPr>
                  <p:nvPr/>
                </p:nvSpPr>
                <p:spPr bwMode="auto">
                  <a:xfrm>
                    <a:off x="3180" y="1932"/>
                    <a:ext cx="2" cy="16"/>
                  </a:xfrm>
                  <a:custGeom>
                    <a:avLst/>
                    <a:gdLst>
                      <a:gd name="T0" fmla="*/ 0 w 2"/>
                      <a:gd name="T1" fmla="*/ 16 h 16"/>
                      <a:gd name="T2" fmla="*/ 2 w 2"/>
                      <a:gd name="T3" fmla="*/ 14 h 16"/>
                      <a:gd name="T4" fmla="*/ 2 w 2"/>
                      <a:gd name="T5" fmla="*/ 2 h 16"/>
                      <a:gd name="T6" fmla="*/ 0 w 2"/>
                      <a:gd name="T7" fmla="*/ 0 h 16"/>
                      <a:gd name="T8" fmla="*/ 0 w 2"/>
                      <a:gd name="T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6">
                        <a:moveTo>
                          <a:pt x="0" y="16"/>
                        </a:moveTo>
                        <a:lnTo>
                          <a:pt x="2" y="14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66" name="Freeform 28"/>
                  <p:cNvSpPr>
                    <a:spLocks/>
                  </p:cNvSpPr>
                  <p:nvPr/>
                </p:nvSpPr>
                <p:spPr bwMode="auto">
                  <a:xfrm>
                    <a:off x="3180" y="1946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2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67" name="Freeform 29"/>
                  <p:cNvSpPr>
                    <a:spLocks/>
                  </p:cNvSpPr>
                  <p:nvPr/>
                </p:nvSpPr>
                <p:spPr bwMode="auto">
                  <a:xfrm>
                    <a:off x="3442" y="2084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68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3442" y="2084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69" name="Freeform 31"/>
                  <p:cNvSpPr>
                    <a:spLocks/>
                  </p:cNvSpPr>
                  <p:nvPr/>
                </p:nvSpPr>
                <p:spPr bwMode="auto">
                  <a:xfrm>
                    <a:off x="3442" y="2114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70" name="Freeform 32"/>
                  <p:cNvSpPr>
                    <a:spLocks/>
                  </p:cNvSpPr>
                  <p:nvPr/>
                </p:nvSpPr>
                <p:spPr bwMode="auto">
                  <a:xfrm>
                    <a:off x="3432" y="207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6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6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71" name="Freeform 33"/>
                  <p:cNvSpPr>
                    <a:spLocks/>
                  </p:cNvSpPr>
                  <p:nvPr/>
                </p:nvSpPr>
                <p:spPr bwMode="auto">
                  <a:xfrm>
                    <a:off x="3432" y="207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72" name="Freeform 34"/>
                  <p:cNvSpPr>
                    <a:spLocks/>
                  </p:cNvSpPr>
                  <p:nvPr/>
                </p:nvSpPr>
                <p:spPr bwMode="auto">
                  <a:xfrm>
                    <a:off x="3432" y="2108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73" name="Freeform 35"/>
                  <p:cNvSpPr>
                    <a:spLocks/>
                  </p:cNvSpPr>
                  <p:nvPr/>
                </p:nvSpPr>
                <p:spPr bwMode="auto">
                  <a:xfrm>
                    <a:off x="3420" y="207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74" name="Freeform 36"/>
                  <p:cNvSpPr>
                    <a:spLocks/>
                  </p:cNvSpPr>
                  <p:nvPr/>
                </p:nvSpPr>
                <p:spPr bwMode="auto">
                  <a:xfrm>
                    <a:off x="3420" y="207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75" name="Freeform 37"/>
                  <p:cNvSpPr>
                    <a:spLocks/>
                  </p:cNvSpPr>
                  <p:nvPr/>
                </p:nvSpPr>
                <p:spPr bwMode="auto">
                  <a:xfrm>
                    <a:off x="3420" y="2102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76" name="Freeform 38"/>
                  <p:cNvSpPr>
                    <a:spLocks/>
                  </p:cNvSpPr>
                  <p:nvPr/>
                </p:nvSpPr>
                <p:spPr bwMode="auto">
                  <a:xfrm>
                    <a:off x="3410" y="206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77" name="Freeform 39"/>
                  <p:cNvSpPr>
                    <a:spLocks/>
                  </p:cNvSpPr>
                  <p:nvPr/>
                </p:nvSpPr>
                <p:spPr bwMode="auto">
                  <a:xfrm>
                    <a:off x="3410" y="206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78" name="Freeform 40"/>
                  <p:cNvSpPr>
                    <a:spLocks/>
                  </p:cNvSpPr>
                  <p:nvPr/>
                </p:nvSpPr>
                <p:spPr bwMode="auto">
                  <a:xfrm>
                    <a:off x="3410" y="209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79" name="Freeform 41"/>
                  <p:cNvSpPr>
                    <a:spLocks/>
                  </p:cNvSpPr>
                  <p:nvPr/>
                </p:nvSpPr>
                <p:spPr bwMode="auto">
                  <a:xfrm>
                    <a:off x="3400" y="205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80" name="Freeform 42"/>
                  <p:cNvSpPr>
                    <a:spLocks/>
                  </p:cNvSpPr>
                  <p:nvPr/>
                </p:nvSpPr>
                <p:spPr bwMode="auto">
                  <a:xfrm>
                    <a:off x="3400" y="205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81" name="Freeform 43"/>
                  <p:cNvSpPr>
                    <a:spLocks/>
                  </p:cNvSpPr>
                  <p:nvPr/>
                </p:nvSpPr>
                <p:spPr bwMode="auto">
                  <a:xfrm>
                    <a:off x="3400" y="208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0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82" name="Freeform 44"/>
                  <p:cNvSpPr>
                    <a:spLocks/>
                  </p:cNvSpPr>
                  <p:nvPr/>
                </p:nvSpPr>
                <p:spPr bwMode="auto">
                  <a:xfrm>
                    <a:off x="3388" y="205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83" name="Freeform 45"/>
                  <p:cNvSpPr>
                    <a:spLocks/>
                  </p:cNvSpPr>
                  <p:nvPr/>
                </p:nvSpPr>
                <p:spPr bwMode="auto">
                  <a:xfrm>
                    <a:off x="3388" y="205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84" name="Freeform 46"/>
                  <p:cNvSpPr>
                    <a:spLocks/>
                  </p:cNvSpPr>
                  <p:nvPr/>
                </p:nvSpPr>
                <p:spPr bwMode="auto">
                  <a:xfrm>
                    <a:off x="3388" y="2082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85" name="Freeform 47"/>
                  <p:cNvSpPr>
                    <a:spLocks/>
                  </p:cNvSpPr>
                  <p:nvPr/>
                </p:nvSpPr>
                <p:spPr bwMode="auto">
                  <a:xfrm>
                    <a:off x="3378" y="204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86" name="Freeform 48"/>
                  <p:cNvSpPr>
                    <a:spLocks/>
                  </p:cNvSpPr>
                  <p:nvPr/>
                </p:nvSpPr>
                <p:spPr bwMode="auto">
                  <a:xfrm>
                    <a:off x="3378" y="204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87" name="Freeform 49"/>
                  <p:cNvSpPr>
                    <a:spLocks/>
                  </p:cNvSpPr>
                  <p:nvPr/>
                </p:nvSpPr>
                <p:spPr bwMode="auto">
                  <a:xfrm>
                    <a:off x="3378" y="207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88" name="Freeform 50"/>
                  <p:cNvSpPr>
                    <a:spLocks/>
                  </p:cNvSpPr>
                  <p:nvPr/>
                </p:nvSpPr>
                <p:spPr bwMode="auto">
                  <a:xfrm>
                    <a:off x="3366" y="204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89" name="Freeform 51"/>
                  <p:cNvSpPr>
                    <a:spLocks/>
                  </p:cNvSpPr>
                  <p:nvPr/>
                </p:nvSpPr>
                <p:spPr bwMode="auto">
                  <a:xfrm>
                    <a:off x="3366" y="204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90" name="Freeform 52"/>
                  <p:cNvSpPr>
                    <a:spLocks/>
                  </p:cNvSpPr>
                  <p:nvPr/>
                </p:nvSpPr>
                <p:spPr bwMode="auto">
                  <a:xfrm>
                    <a:off x="3366" y="2070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2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91" name="Freeform 53"/>
                  <p:cNvSpPr>
                    <a:spLocks/>
                  </p:cNvSpPr>
                  <p:nvPr/>
                </p:nvSpPr>
                <p:spPr bwMode="auto">
                  <a:xfrm>
                    <a:off x="3356" y="2034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92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3356" y="2034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93" name="Freeform 55"/>
                  <p:cNvSpPr>
                    <a:spLocks/>
                  </p:cNvSpPr>
                  <p:nvPr/>
                </p:nvSpPr>
                <p:spPr bwMode="auto">
                  <a:xfrm>
                    <a:off x="3356" y="2064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94" name="Freeform 56"/>
                  <p:cNvSpPr>
                    <a:spLocks/>
                  </p:cNvSpPr>
                  <p:nvPr/>
                </p:nvSpPr>
                <p:spPr bwMode="auto">
                  <a:xfrm>
                    <a:off x="3346" y="2028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95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3346" y="2028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96" name="Freeform 58"/>
                  <p:cNvSpPr>
                    <a:spLocks/>
                  </p:cNvSpPr>
                  <p:nvPr/>
                </p:nvSpPr>
                <p:spPr bwMode="auto">
                  <a:xfrm>
                    <a:off x="3346" y="2058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97" name="Freeform 59"/>
                  <p:cNvSpPr>
                    <a:spLocks/>
                  </p:cNvSpPr>
                  <p:nvPr/>
                </p:nvSpPr>
                <p:spPr bwMode="auto">
                  <a:xfrm>
                    <a:off x="3334" y="202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98" name="Freeform 60"/>
                  <p:cNvSpPr>
                    <a:spLocks/>
                  </p:cNvSpPr>
                  <p:nvPr/>
                </p:nvSpPr>
                <p:spPr bwMode="auto">
                  <a:xfrm>
                    <a:off x="3334" y="202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99" name="Freeform 61"/>
                  <p:cNvSpPr>
                    <a:spLocks/>
                  </p:cNvSpPr>
                  <p:nvPr/>
                </p:nvSpPr>
                <p:spPr bwMode="auto">
                  <a:xfrm>
                    <a:off x="3334" y="2052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00" name="Freeform 62"/>
                  <p:cNvSpPr>
                    <a:spLocks/>
                  </p:cNvSpPr>
                  <p:nvPr/>
                </p:nvSpPr>
                <p:spPr bwMode="auto">
                  <a:xfrm>
                    <a:off x="3324" y="201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01" name="Freeform 63"/>
                  <p:cNvSpPr>
                    <a:spLocks/>
                  </p:cNvSpPr>
                  <p:nvPr/>
                </p:nvSpPr>
                <p:spPr bwMode="auto">
                  <a:xfrm>
                    <a:off x="3324" y="201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02" name="Freeform 64"/>
                  <p:cNvSpPr>
                    <a:spLocks/>
                  </p:cNvSpPr>
                  <p:nvPr/>
                </p:nvSpPr>
                <p:spPr bwMode="auto">
                  <a:xfrm>
                    <a:off x="3324" y="2046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03" name="Freeform 65"/>
                  <p:cNvSpPr>
                    <a:spLocks/>
                  </p:cNvSpPr>
                  <p:nvPr/>
                </p:nvSpPr>
                <p:spPr bwMode="auto">
                  <a:xfrm>
                    <a:off x="3162" y="1916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04" name="Freeform 66"/>
                  <p:cNvSpPr>
                    <a:spLocks/>
                  </p:cNvSpPr>
                  <p:nvPr/>
                </p:nvSpPr>
                <p:spPr bwMode="auto">
                  <a:xfrm>
                    <a:off x="3176" y="1928"/>
                    <a:ext cx="2" cy="10"/>
                  </a:xfrm>
                  <a:custGeom>
                    <a:avLst/>
                    <a:gdLst>
                      <a:gd name="T0" fmla="*/ 0 w 2"/>
                      <a:gd name="T1" fmla="*/ 0 h 10"/>
                      <a:gd name="T2" fmla="*/ 2 w 2"/>
                      <a:gd name="T3" fmla="*/ 0 h 10"/>
                      <a:gd name="T4" fmla="*/ 2 w 2"/>
                      <a:gd name="T5" fmla="*/ 8 h 10"/>
                      <a:gd name="T6" fmla="*/ 0 w 2"/>
                      <a:gd name="T7" fmla="*/ 10 h 10"/>
                      <a:gd name="T8" fmla="*/ 0 w 2"/>
                      <a:gd name="T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2" y="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05" name="Freeform 67"/>
                  <p:cNvSpPr>
                    <a:spLocks/>
                  </p:cNvSpPr>
                  <p:nvPr/>
                </p:nvSpPr>
                <p:spPr bwMode="auto">
                  <a:xfrm>
                    <a:off x="3160" y="1918"/>
                    <a:ext cx="18" cy="10"/>
                  </a:xfrm>
                  <a:custGeom>
                    <a:avLst/>
                    <a:gdLst>
                      <a:gd name="T0" fmla="*/ 0 w 18"/>
                      <a:gd name="T1" fmla="*/ 2 h 10"/>
                      <a:gd name="T2" fmla="*/ 2 w 18"/>
                      <a:gd name="T3" fmla="*/ 0 h 10"/>
                      <a:gd name="T4" fmla="*/ 18 w 18"/>
                      <a:gd name="T5" fmla="*/ 10 h 10"/>
                      <a:gd name="T6" fmla="*/ 16 w 18"/>
                      <a:gd name="T7" fmla="*/ 10 h 10"/>
                      <a:gd name="T8" fmla="*/ 0 w 18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10"/>
                        </a:lnTo>
                        <a:lnTo>
                          <a:pt x="1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06" name="Freeform 68"/>
                  <p:cNvSpPr>
                    <a:spLocks/>
                  </p:cNvSpPr>
                  <p:nvPr/>
                </p:nvSpPr>
                <p:spPr bwMode="auto">
                  <a:xfrm>
                    <a:off x="3160" y="1920"/>
                    <a:ext cx="16" cy="18"/>
                  </a:xfrm>
                  <a:custGeom>
                    <a:avLst/>
                    <a:gdLst>
                      <a:gd name="T0" fmla="*/ 16 w 16"/>
                      <a:gd name="T1" fmla="*/ 8 h 18"/>
                      <a:gd name="T2" fmla="*/ 16 w 16"/>
                      <a:gd name="T3" fmla="*/ 18 h 18"/>
                      <a:gd name="T4" fmla="*/ 0 w 16"/>
                      <a:gd name="T5" fmla="*/ 10 h 18"/>
                      <a:gd name="T6" fmla="*/ 0 w 16"/>
                      <a:gd name="T7" fmla="*/ 0 h 18"/>
                      <a:gd name="T8" fmla="*/ 16 w 16"/>
                      <a:gd name="T9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8"/>
                        </a:moveTo>
                        <a:lnTo>
                          <a:pt x="16" y="1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07" name="Freeform 69"/>
                  <p:cNvSpPr>
                    <a:spLocks/>
                  </p:cNvSpPr>
                  <p:nvPr/>
                </p:nvSpPr>
                <p:spPr bwMode="auto">
                  <a:xfrm>
                    <a:off x="3456" y="1824"/>
                    <a:ext cx="340" cy="242"/>
                  </a:xfrm>
                  <a:custGeom>
                    <a:avLst/>
                    <a:gdLst>
                      <a:gd name="T0" fmla="*/ 0 w 340"/>
                      <a:gd name="T1" fmla="*/ 196 h 242"/>
                      <a:gd name="T2" fmla="*/ 340 w 340"/>
                      <a:gd name="T3" fmla="*/ 0 h 242"/>
                      <a:gd name="T4" fmla="*/ 340 w 340"/>
                      <a:gd name="T5" fmla="*/ 44 h 242"/>
                      <a:gd name="T6" fmla="*/ 0 w 340"/>
                      <a:gd name="T7" fmla="*/ 242 h 242"/>
                      <a:gd name="T8" fmla="*/ 0 w 340"/>
                      <a:gd name="T9" fmla="*/ 196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6"/>
                        </a:moveTo>
                        <a:lnTo>
                          <a:pt x="340" y="0"/>
                        </a:lnTo>
                        <a:lnTo>
                          <a:pt x="340" y="44"/>
                        </a:lnTo>
                        <a:lnTo>
                          <a:pt x="0" y="242"/>
                        </a:lnTo>
                        <a:lnTo>
                          <a:pt x="0" y="19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08" name="Freeform 70"/>
                  <p:cNvSpPr>
                    <a:spLocks/>
                  </p:cNvSpPr>
                  <p:nvPr/>
                </p:nvSpPr>
                <p:spPr bwMode="auto">
                  <a:xfrm>
                    <a:off x="3160" y="1652"/>
                    <a:ext cx="636" cy="368"/>
                  </a:xfrm>
                  <a:custGeom>
                    <a:avLst/>
                    <a:gdLst>
                      <a:gd name="T0" fmla="*/ 0 w 636"/>
                      <a:gd name="T1" fmla="*/ 198 h 368"/>
                      <a:gd name="T2" fmla="*/ 338 w 636"/>
                      <a:gd name="T3" fmla="*/ 0 h 368"/>
                      <a:gd name="T4" fmla="*/ 636 w 636"/>
                      <a:gd name="T5" fmla="*/ 172 h 368"/>
                      <a:gd name="T6" fmla="*/ 296 w 636"/>
                      <a:gd name="T7" fmla="*/ 368 h 368"/>
                      <a:gd name="T8" fmla="*/ 0 w 636"/>
                      <a:gd name="T9" fmla="*/ 198 h 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68">
                        <a:moveTo>
                          <a:pt x="0" y="198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68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09" name="Freeform 71"/>
                  <p:cNvSpPr>
                    <a:spLocks/>
                  </p:cNvSpPr>
                  <p:nvPr/>
                </p:nvSpPr>
                <p:spPr bwMode="auto">
                  <a:xfrm>
                    <a:off x="3160" y="1850"/>
                    <a:ext cx="296" cy="216"/>
                  </a:xfrm>
                  <a:custGeom>
                    <a:avLst/>
                    <a:gdLst>
                      <a:gd name="T0" fmla="*/ 296 w 296"/>
                      <a:gd name="T1" fmla="*/ 170 h 216"/>
                      <a:gd name="T2" fmla="*/ 296 w 296"/>
                      <a:gd name="T3" fmla="*/ 216 h 216"/>
                      <a:gd name="T4" fmla="*/ 0 w 296"/>
                      <a:gd name="T5" fmla="*/ 44 h 216"/>
                      <a:gd name="T6" fmla="*/ 0 w 296"/>
                      <a:gd name="T7" fmla="*/ 0 h 216"/>
                      <a:gd name="T8" fmla="*/ 296 w 296"/>
                      <a:gd name="T9" fmla="*/ 170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6">
                        <a:moveTo>
                          <a:pt x="296" y="170"/>
                        </a:moveTo>
                        <a:lnTo>
                          <a:pt x="296" y="216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lnTo>
                          <a:pt x="296" y="170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10" name="Freeform 72"/>
                  <p:cNvSpPr>
                    <a:spLocks/>
                  </p:cNvSpPr>
                  <p:nvPr/>
                </p:nvSpPr>
                <p:spPr bwMode="auto">
                  <a:xfrm>
                    <a:off x="3180" y="1870"/>
                    <a:ext cx="100" cy="72"/>
                  </a:xfrm>
                  <a:custGeom>
                    <a:avLst/>
                    <a:gdLst>
                      <a:gd name="T0" fmla="*/ 0 w 100"/>
                      <a:gd name="T1" fmla="*/ 14 h 72"/>
                      <a:gd name="T2" fmla="*/ 0 w 100"/>
                      <a:gd name="T3" fmla="*/ 0 h 72"/>
                      <a:gd name="T4" fmla="*/ 100 w 100"/>
                      <a:gd name="T5" fmla="*/ 56 h 72"/>
                      <a:gd name="T6" fmla="*/ 100 w 100"/>
                      <a:gd name="T7" fmla="*/ 72 h 72"/>
                      <a:gd name="T8" fmla="*/ 0 w 100"/>
                      <a:gd name="T9" fmla="*/ 14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00" y="56"/>
                        </a:lnTo>
                        <a:lnTo>
                          <a:pt x="100" y="72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11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3180" y="1870"/>
                    <a:ext cx="2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12" name="Freeform 74"/>
                  <p:cNvSpPr>
                    <a:spLocks/>
                  </p:cNvSpPr>
                  <p:nvPr/>
                </p:nvSpPr>
                <p:spPr bwMode="auto">
                  <a:xfrm>
                    <a:off x="3180" y="1884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0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13" name="Freeform 75"/>
                  <p:cNvSpPr>
                    <a:spLocks/>
                  </p:cNvSpPr>
                  <p:nvPr/>
                </p:nvSpPr>
                <p:spPr bwMode="auto">
                  <a:xfrm>
                    <a:off x="3442" y="202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14" name="Freeform 76"/>
                  <p:cNvSpPr>
                    <a:spLocks/>
                  </p:cNvSpPr>
                  <p:nvPr/>
                </p:nvSpPr>
                <p:spPr bwMode="auto">
                  <a:xfrm>
                    <a:off x="3442" y="202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15" name="Freeform 77"/>
                  <p:cNvSpPr>
                    <a:spLocks/>
                  </p:cNvSpPr>
                  <p:nvPr/>
                </p:nvSpPr>
                <p:spPr bwMode="auto">
                  <a:xfrm>
                    <a:off x="3442" y="2050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16" name="Freeform 78"/>
                  <p:cNvSpPr>
                    <a:spLocks/>
                  </p:cNvSpPr>
                  <p:nvPr/>
                </p:nvSpPr>
                <p:spPr bwMode="auto">
                  <a:xfrm>
                    <a:off x="3432" y="201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17" name="Freeform 79"/>
                  <p:cNvSpPr>
                    <a:spLocks/>
                  </p:cNvSpPr>
                  <p:nvPr/>
                </p:nvSpPr>
                <p:spPr bwMode="auto">
                  <a:xfrm>
                    <a:off x="3432" y="201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18" name="Freeform 80"/>
                  <p:cNvSpPr>
                    <a:spLocks/>
                  </p:cNvSpPr>
                  <p:nvPr/>
                </p:nvSpPr>
                <p:spPr bwMode="auto">
                  <a:xfrm>
                    <a:off x="3432" y="204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19" name="Freeform 81"/>
                  <p:cNvSpPr>
                    <a:spLocks/>
                  </p:cNvSpPr>
                  <p:nvPr/>
                </p:nvSpPr>
                <p:spPr bwMode="auto">
                  <a:xfrm>
                    <a:off x="3420" y="2008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20" name="Freeform 82"/>
                  <p:cNvSpPr>
                    <a:spLocks/>
                  </p:cNvSpPr>
                  <p:nvPr/>
                </p:nvSpPr>
                <p:spPr bwMode="auto">
                  <a:xfrm>
                    <a:off x="3420" y="200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21" name="Freeform 83"/>
                  <p:cNvSpPr>
                    <a:spLocks/>
                  </p:cNvSpPr>
                  <p:nvPr/>
                </p:nvSpPr>
                <p:spPr bwMode="auto">
                  <a:xfrm>
                    <a:off x="3420" y="2038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22" name="Freeform 84"/>
                  <p:cNvSpPr>
                    <a:spLocks/>
                  </p:cNvSpPr>
                  <p:nvPr/>
                </p:nvSpPr>
                <p:spPr bwMode="auto">
                  <a:xfrm>
                    <a:off x="3410" y="200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23" name="Freeform 85"/>
                  <p:cNvSpPr>
                    <a:spLocks/>
                  </p:cNvSpPr>
                  <p:nvPr/>
                </p:nvSpPr>
                <p:spPr bwMode="auto">
                  <a:xfrm>
                    <a:off x="3410" y="200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24" name="Freeform 86"/>
                  <p:cNvSpPr>
                    <a:spLocks/>
                  </p:cNvSpPr>
                  <p:nvPr/>
                </p:nvSpPr>
                <p:spPr bwMode="auto">
                  <a:xfrm>
                    <a:off x="3410" y="203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25" name="Freeform 87"/>
                  <p:cNvSpPr>
                    <a:spLocks/>
                  </p:cNvSpPr>
                  <p:nvPr/>
                </p:nvSpPr>
                <p:spPr bwMode="auto">
                  <a:xfrm>
                    <a:off x="3400" y="199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26" name="Freeform 88"/>
                  <p:cNvSpPr>
                    <a:spLocks/>
                  </p:cNvSpPr>
                  <p:nvPr/>
                </p:nvSpPr>
                <p:spPr bwMode="auto">
                  <a:xfrm>
                    <a:off x="3400" y="199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27" name="Freeform 89"/>
                  <p:cNvSpPr>
                    <a:spLocks/>
                  </p:cNvSpPr>
                  <p:nvPr/>
                </p:nvSpPr>
                <p:spPr bwMode="auto">
                  <a:xfrm>
                    <a:off x="3400" y="202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0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28" name="Freeform 90"/>
                  <p:cNvSpPr>
                    <a:spLocks/>
                  </p:cNvSpPr>
                  <p:nvPr/>
                </p:nvSpPr>
                <p:spPr bwMode="auto">
                  <a:xfrm>
                    <a:off x="3388" y="1990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29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3388" y="1990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30" name="Freeform 92"/>
                  <p:cNvSpPr>
                    <a:spLocks/>
                  </p:cNvSpPr>
                  <p:nvPr/>
                </p:nvSpPr>
                <p:spPr bwMode="auto">
                  <a:xfrm>
                    <a:off x="3388" y="2020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31" name="Freeform 93"/>
                  <p:cNvSpPr>
                    <a:spLocks/>
                  </p:cNvSpPr>
                  <p:nvPr/>
                </p:nvSpPr>
                <p:spPr bwMode="auto">
                  <a:xfrm>
                    <a:off x="3378" y="1984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32" name="Rectangle 94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1984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33" name="Freeform 95"/>
                  <p:cNvSpPr>
                    <a:spLocks/>
                  </p:cNvSpPr>
                  <p:nvPr/>
                </p:nvSpPr>
                <p:spPr bwMode="auto">
                  <a:xfrm>
                    <a:off x="3378" y="2014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34" name="Freeform 96"/>
                  <p:cNvSpPr>
                    <a:spLocks/>
                  </p:cNvSpPr>
                  <p:nvPr/>
                </p:nvSpPr>
                <p:spPr bwMode="auto">
                  <a:xfrm>
                    <a:off x="3366" y="1976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35" name="Freeform 97"/>
                  <p:cNvSpPr>
                    <a:spLocks/>
                  </p:cNvSpPr>
                  <p:nvPr/>
                </p:nvSpPr>
                <p:spPr bwMode="auto">
                  <a:xfrm>
                    <a:off x="3366" y="197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36" name="Freeform 98"/>
                  <p:cNvSpPr>
                    <a:spLocks/>
                  </p:cNvSpPr>
                  <p:nvPr/>
                </p:nvSpPr>
                <p:spPr bwMode="auto">
                  <a:xfrm>
                    <a:off x="3366" y="2008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37" name="Freeform 99"/>
                  <p:cNvSpPr>
                    <a:spLocks/>
                  </p:cNvSpPr>
                  <p:nvPr/>
                </p:nvSpPr>
                <p:spPr bwMode="auto">
                  <a:xfrm>
                    <a:off x="3356" y="197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38" name="Freeform 100"/>
                  <p:cNvSpPr>
                    <a:spLocks/>
                  </p:cNvSpPr>
                  <p:nvPr/>
                </p:nvSpPr>
                <p:spPr bwMode="auto">
                  <a:xfrm>
                    <a:off x="3356" y="197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39" name="Freeform 101"/>
                  <p:cNvSpPr>
                    <a:spLocks/>
                  </p:cNvSpPr>
                  <p:nvPr/>
                </p:nvSpPr>
                <p:spPr bwMode="auto">
                  <a:xfrm>
                    <a:off x="3356" y="2002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40" name="Freeform 102"/>
                  <p:cNvSpPr>
                    <a:spLocks/>
                  </p:cNvSpPr>
                  <p:nvPr/>
                </p:nvSpPr>
                <p:spPr bwMode="auto">
                  <a:xfrm>
                    <a:off x="3346" y="196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41" name="Freeform 103"/>
                  <p:cNvSpPr>
                    <a:spLocks/>
                  </p:cNvSpPr>
                  <p:nvPr/>
                </p:nvSpPr>
                <p:spPr bwMode="auto">
                  <a:xfrm>
                    <a:off x="3346" y="196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42" name="Freeform 104"/>
                  <p:cNvSpPr>
                    <a:spLocks/>
                  </p:cNvSpPr>
                  <p:nvPr/>
                </p:nvSpPr>
                <p:spPr bwMode="auto">
                  <a:xfrm>
                    <a:off x="3346" y="199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43" name="Freeform 105"/>
                  <p:cNvSpPr>
                    <a:spLocks/>
                  </p:cNvSpPr>
                  <p:nvPr/>
                </p:nvSpPr>
                <p:spPr bwMode="auto">
                  <a:xfrm>
                    <a:off x="3334" y="1958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44" name="Freeform 106"/>
                  <p:cNvSpPr>
                    <a:spLocks/>
                  </p:cNvSpPr>
                  <p:nvPr/>
                </p:nvSpPr>
                <p:spPr bwMode="auto">
                  <a:xfrm>
                    <a:off x="3334" y="195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45" name="Freeform 107"/>
                  <p:cNvSpPr>
                    <a:spLocks/>
                  </p:cNvSpPr>
                  <p:nvPr/>
                </p:nvSpPr>
                <p:spPr bwMode="auto">
                  <a:xfrm>
                    <a:off x="3334" y="1988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46" name="Freeform 108"/>
                  <p:cNvSpPr>
                    <a:spLocks/>
                  </p:cNvSpPr>
                  <p:nvPr/>
                </p:nvSpPr>
                <p:spPr bwMode="auto">
                  <a:xfrm>
                    <a:off x="3324" y="195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47" name="Freeform 109"/>
                  <p:cNvSpPr>
                    <a:spLocks/>
                  </p:cNvSpPr>
                  <p:nvPr/>
                </p:nvSpPr>
                <p:spPr bwMode="auto">
                  <a:xfrm>
                    <a:off x="3324" y="195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48" name="Freeform 110"/>
                  <p:cNvSpPr>
                    <a:spLocks/>
                  </p:cNvSpPr>
                  <p:nvPr/>
                </p:nvSpPr>
                <p:spPr bwMode="auto">
                  <a:xfrm>
                    <a:off x="3324" y="198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49" name="Freeform 111"/>
                  <p:cNvSpPr>
                    <a:spLocks/>
                  </p:cNvSpPr>
                  <p:nvPr/>
                </p:nvSpPr>
                <p:spPr bwMode="auto">
                  <a:xfrm>
                    <a:off x="3162" y="1854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50" name="Freeform 112"/>
                  <p:cNvSpPr>
                    <a:spLocks/>
                  </p:cNvSpPr>
                  <p:nvPr/>
                </p:nvSpPr>
                <p:spPr bwMode="auto">
                  <a:xfrm>
                    <a:off x="3176" y="1864"/>
                    <a:ext cx="2" cy="12"/>
                  </a:xfrm>
                  <a:custGeom>
                    <a:avLst/>
                    <a:gdLst>
                      <a:gd name="T0" fmla="*/ 0 w 2"/>
                      <a:gd name="T1" fmla="*/ 2 h 12"/>
                      <a:gd name="T2" fmla="*/ 2 w 2"/>
                      <a:gd name="T3" fmla="*/ 0 h 12"/>
                      <a:gd name="T4" fmla="*/ 2 w 2"/>
                      <a:gd name="T5" fmla="*/ 10 h 12"/>
                      <a:gd name="T6" fmla="*/ 0 w 2"/>
                      <a:gd name="T7" fmla="*/ 12 h 12"/>
                      <a:gd name="T8" fmla="*/ 0 w 2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2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2" y="10"/>
                        </a:lnTo>
                        <a:lnTo>
                          <a:pt x="0" y="12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51" name="Freeform 113"/>
                  <p:cNvSpPr>
                    <a:spLocks/>
                  </p:cNvSpPr>
                  <p:nvPr/>
                </p:nvSpPr>
                <p:spPr bwMode="auto">
                  <a:xfrm>
                    <a:off x="3160" y="1856"/>
                    <a:ext cx="18" cy="10"/>
                  </a:xfrm>
                  <a:custGeom>
                    <a:avLst/>
                    <a:gdLst>
                      <a:gd name="T0" fmla="*/ 0 w 18"/>
                      <a:gd name="T1" fmla="*/ 2 h 10"/>
                      <a:gd name="T2" fmla="*/ 2 w 18"/>
                      <a:gd name="T3" fmla="*/ 0 h 10"/>
                      <a:gd name="T4" fmla="*/ 18 w 18"/>
                      <a:gd name="T5" fmla="*/ 8 h 10"/>
                      <a:gd name="T6" fmla="*/ 16 w 18"/>
                      <a:gd name="T7" fmla="*/ 10 h 10"/>
                      <a:gd name="T8" fmla="*/ 0 w 18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8"/>
                        </a:lnTo>
                        <a:lnTo>
                          <a:pt x="1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52" name="Freeform 114"/>
                  <p:cNvSpPr>
                    <a:spLocks/>
                  </p:cNvSpPr>
                  <p:nvPr/>
                </p:nvSpPr>
                <p:spPr bwMode="auto">
                  <a:xfrm>
                    <a:off x="3160" y="1858"/>
                    <a:ext cx="16" cy="18"/>
                  </a:xfrm>
                  <a:custGeom>
                    <a:avLst/>
                    <a:gdLst>
                      <a:gd name="T0" fmla="*/ 16 w 16"/>
                      <a:gd name="T1" fmla="*/ 8 h 18"/>
                      <a:gd name="T2" fmla="*/ 16 w 16"/>
                      <a:gd name="T3" fmla="*/ 18 h 18"/>
                      <a:gd name="T4" fmla="*/ 0 w 16"/>
                      <a:gd name="T5" fmla="*/ 8 h 18"/>
                      <a:gd name="T6" fmla="*/ 0 w 16"/>
                      <a:gd name="T7" fmla="*/ 0 h 18"/>
                      <a:gd name="T8" fmla="*/ 16 w 16"/>
                      <a:gd name="T9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8"/>
                        </a:moveTo>
                        <a:lnTo>
                          <a:pt x="16" y="18"/>
                        </a:lnTo>
                        <a:lnTo>
                          <a:pt x="0" y="8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53" name="Freeform 115"/>
                  <p:cNvSpPr>
                    <a:spLocks/>
                  </p:cNvSpPr>
                  <p:nvPr/>
                </p:nvSpPr>
                <p:spPr bwMode="auto">
                  <a:xfrm>
                    <a:off x="3456" y="1760"/>
                    <a:ext cx="340" cy="244"/>
                  </a:xfrm>
                  <a:custGeom>
                    <a:avLst/>
                    <a:gdLst>
                      <a:gd name="T0" fmla="*/ 0 w 340"/>
                      <a:gd name="T1" fmla="*/ 198 h 244"/>
                      <a:gd name="T2" fmla="*/ 340 w 340"/>
                      <a:gd name="T3" fmla="*/ 0 h 244"/>
                      <a:gd name="T4" fmla="*/ 340 w 340"/>
                      <a:gd name="T5" fmla="*/ 46 h 244"/>
                      <a:gd name="T6" fmla="*/ 0 w 340"/>
                      <a:gd name="T7" fmla="*/ 244 h 244"/>
                      <a:gd name="T8" fmla="*/ 0 w 340"/>
                      <a:gd name="T9" fmla="*/ 198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4">
                        <a:moveTo>
                          <a:pt x="0" y="198"/>
                        </a:moveTo>
                        <a:lnTo>
                          <a:pt x="340" y="0"/>
                        </a:lnTo>
                        <a:lnTo>
                          <a:pt x="340" y="46"/>
                        </a:lnTo>
                        <a:lnTo>
                          <a:pt x="0" y="244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54" name="Freeform 116"/>
                  <p:cNvSpPr>
                    <a:spLocks/>
                  </p:cNvSpPr>
                  <p:nvPr/>
                </p:nvSpPr>
                <p:spPr bwMode="auto">
                  <a:xfrm>
                    <a:off x="3160" y="1590"/>
                    <a:ext cx="636" cy="368"/>
                  </a:xfrm>
                  <a:custGeom>
                    <a:avLst/>
                    <a:gdLst>
                      <a:gd name="T0" fmla="*/ 0 w 636"/>
                      <a:gd name="T1" fmla="*/ 196 h 368"/>
                      <a:gd name="T2" fmla="*/ 338 w 636"/>
                      <a:gd name="T3" fmla="*/ 0 h 368"/>
                      <a:gd name="T4" fmla="*/ 636 w 636"/>
                      <a:gd name="T5" fmla="*/ 170 h 368"/>
                      <a:gd name="T6" fmla="*/ 296 w 636"/>
                      <a:gd name="T7" fmla="*/ 368 h 368"/>
                      <a:gd name="T8" fmla="*/ 0 w 636"/>
                      <a:gd name="T9" fmla="*/ 196 h 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68">
                        <a:moveTo>
                          <a:pt x="0" y="196"/>
                        </a:moveTo>
                        <a:lnTo>
                          <a:pt x="338" y="0"/>
                        </a:lnTo>
                        <a:lnTo>
                          <a:pt x="636" y="170"/>
                        </a:lnTo>
                        <a:lnTo>
                          <a:pt x="296" y="368"/>
                        </a:lnTo>
                        <a:lnTo>
                          <a:pt x="0" y="19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55" name="Freeform 117"/>
                  <p:cNvSpPr>
                    <a:spLocks/>
                  </p:cNvSpPr>
                  <p:nvPr/>
                </p:nvSpPr>
                <p:spPr bwMode="auto">
                  <a:xfrm>
                    <a:off x="3160" y="1786"/>
                    <a:ext cx="296" cy="218"/>
                  </a:xfrm>
                  <a:custGeom>
                    <a:avLst/>
                    <a:gdLst>
                      <a:gd name="T0" fmla="*/ 296 w 296"/>
                      <a:gd name="T1" fmla="*/ 172 h 218"/>
                      <a:gd name="T2" fmla="*/ 296 w 296"/>
                      <a:gd name="T3" fmla="*/ 218 h 218"/>
                      <a:gd name="T4" fmla="*/ 0 w 296"/>
                      <a:gd name="T5" fmla="*/ 46 h 218"/>
                      <a:gd name="T6" fmla="*/ 0 w 296"/>
                      <a:gd name="T7" fmla="*/ 0 h 218"/>
                      <a:gd name="T8" fmla="*/ 296 w 296"/>
                      <a:gd name="T9" fmla="*/ 172 h 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8">
                        <a:moveTo>
                          <a:pt x="296" y="172"/>
                        </a:moveTo>
                        <a:lnTo>
                          <a:pt x="296" y="218"/>
                        </a:lnTo>
                        <a:lnTo>
                          <a:pt x="0" y="46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56" name="Freeform 118"/>
                  <p:cNvSpPr>
                    <a:spLocks/>
                  </p:cNvSpPr>
                  <p:nvPr/>
                </p:nvSpPr>
                <p:spPr bwMode="auto">
                  <a:xfrm>
                    <a:off x="3180" y="1806"/>
                    <a:ext cx="100" cy="72"/>
                  </a:xfrm>
                  <a:custGeom>
                    <a:avLst/>
                    <a:gdLst>
                      <a:gd name="T0" fmla="*/ 0 w 100"/>
                      <a:gd name="T1" fmla="*/ 16 h 72"/>
                      <a:gd name="T2" fmla="*/ 0 w 100"/>
                      <a:gd name="T3" fmla="*/ 0 h 72"/>
                      <a:gd name="T4" fmla="*/ 100 w 100"/>
                      <a:gd name="T5" fmla="*/ 58 h 72"/>
                      <a:gd name="T6" fmla="*/ 100 w 100"/>
                      <a:gd name="T7" fmla="*/ 72 h 72"/>
                      <a:gd name="T8" fmla="*/ 0 w 100"/>
                      <a:gd name="T9" fmla="*/ 16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00" y="58"/>
                        </a:lnTo>
                        <a:lnTo>
                          <a:pt x="100" y="72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57" name="Freeform 119"/>
                  <p:cNvSpPr>
                    <a:spLocks/>
                  </p:cNvSpPr>
                  <p:nvPr/>
                </p:nvSpPr>
                <p:spPr bwMode="auto">
                  <a:xfrm>
                    <a:off x="3180" y="1806"/>
                    <a:ext cx="2" cy="16"/>
                  </a:xfrm>
                  <a:custGeom>
                    <a:avLst/>
                    <a:gdLst>
                      <a:gd name="T0" fmla="*/ 0 w 2"/>
                      <a:gd name="T1" fmla="*/ 16 h 16"/>
                      <a:gd name="T2" fmla="*/ 2 w 2"/>
                      <a:gd name="T3" fmla="*/ 14 h 16"/>
                      <a:gd name="T4" fmla="*/ 2 w 2"/>
                      <a:gd name="T5" fmla="*/ 2 h 16"/>
                      <a:gd name="T6" fmla="*/ 0 w 2"/>
                      <a:gd name="T7" fmla="*/ 0 h 16"/>
                      <a:gd name="T8" fmla="*/ 0 w 2"/>
                      <a:gd name="T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6">
                        <a:moveTo>
                          <a:pt x="0" y="16"/>
                        </a:moveTo>
                        <a:lnTo>
                          <a:pt x="2" y="14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58" name="Freeform 120"/>
                  <p:cNvSpPr>
                    <a:spLocks/>
                  </p:cNvSpPr>
                  <p:nvPr/>
                </p:nvSpPr>
                <p:spPr bwMode="auto">
                  <a:xfrm>
                    <a:off x="3180" y="1820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2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59" name="Freeform 121"/>
                  <p:cNvSpPr>
                    <a:spLocks/>
                  </p:cNvSpPr>
                  <p:nvPr/>
                </p:nvSpPr>
                <p:spPr bwMode="auto">
                  <a:xfrm>
                    <a:off x="3442" y="1958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60" name="Freeform 122"/>
                  <p:cNvSpPr>
                    <a:spLocks/>
                  </p:cNvSpPr>
                  <p:nvPr/>
                </p:nvSpPr>
                <p:spPr bwMode="auto">
                  <a:xfrm>
                    <a:off x="3442" y="195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61" name="Freeform 123"/>
                  <p:cNvSpPr>
                    <a:spLocks/>
                  </p:cNvSpPr>
                  <p:nvPr/>
                </p:nvSpPr>
                <p:spPr bwMode="auto">
                  <a:xfrm>
                    <a:off x="3442" y="1988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62" name="Freeform 124"/>
                  <p:cNvSpPr>
                    <a:spLocks/>
                  </p:cNvSpPr>
                  <p:nvPr/>
                </p:nvSpPr>
                <p:spPr bwMode="auto">
                  <a:xfrm>
                    <a:off x="3432" y="195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63" name="Freeform 125"/>
                  <p:cNvSpPr>
                    <a:spLocks/>
                  </p:cNvSpPr>
                  <p:nvPr/>
                </p:nvSpPr>
                <p:spPr bwMode="auto">
                  <a:xfrm>
                    <a:off x="3432" y="195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64" name="Freeform 126"/>
                  <p:cNvSpPr>
                    <a:spLocks/>
                  </p:cNvSpPr>
                  <p:nvPr/>
                </p:nvSpPr>
                <p:spPr bwMode="auto">
                  <a:xfrm>
                    <a:off x="3432" y="198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65" name="Freeform 127"/>
                  <p:cNvSpPr>
                    <a:spLocks/>
                  </p:cNvSpPr>
                  <p:nvPr/>
                </p:nvSpPr>
                <p:spPr bwMode="auto">
                  <a:xfrm>
                    <a:off x="3420" y="1946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66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3420" y="1946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67" name="Freeform 129"/>
                  <p:cNvSpPr>
                    <a:spLocks/>
                  </p:cNvSpPr>
                  <p:nvPr/>
                </p:nvSpPr>
                <p:spPr bwMode="auto">
                  <a:xfrm>
                    <a:off x="3420" y="1976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68" name="Freeform 130"/>
                  <p:cNvSpPr>
                    <a:spLocks/>
                  </p:cNvSpPr>
                  <p:nvPr/>
                </p:nvSpPr>
                <p:spPr bwMode="auto">
                  <a:xfrm>
                    <a:off x="3410" y="1940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69" name="Rectangle 131"/>
                  <p:cNvSpPr>
                    <a:spLocks noChangeArrowheads="1"/>
                  </p:cNvSpPr>
                  <p:nvPr/>
                </p:nvSpPr>
                <p:spPr bwMode="auto">
                  <a:xfrm>
                    <a:off x="3410" y="1940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70" name="Freeform 132"/>
                  <p:cNvSpPr>
                    <a:spLocks/>
                  </p:cNvSpPr>
                  <p:nvPr/>
                </p:nvSpPr>
                <p:spPr bwMode="auto">
                  <a:xfrm>
                    <a:off x="3410" y="1970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71" name="Freeform 133"/>
                  <p:cNvSpPr>
                    <a:spLocks/>
                  </p:cNvSpPr>
                  <p:nvPr/>
                </p:nvSpPr>
                <p:spPr bwMode="auto">
                  <a:xfrm>
                    <a:off x="3400" y="193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72" name="Freeform 134"/>
                  <p:cNvSpPr>
                    <a:spLocks/>
                  </p:cNvSpPr>
                  <p:nvPr/>
                </p:nvSpPr>
                <p:spPr bwMode="auto">
                  <a:xfrm>
                    <a:off x="3400" y="193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73" name="Freeform 135"/>
                  <p:cNvSpPr>
                    <a:spLocks/>
                  </p:cNvSpPr>
                  <p:nvPr/>
                </p:nvSpPr>
                <p:spPr bwMode="auto">
                  <a:xfrm>
                    <a:off x="3400" y="1964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0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74" name="Freeform 136"/>
                  <p:cNvSpPr>
                    <a:spLocks/>
                  </p:cNvSpPr>
                  <p:nvPr/>
                </p:nvSpPr>
                <p:spPr bwMode="auto">
                  <a:xfrm>
                    <a:off x="3388" y="1926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75" name="Freeform 137"/>
                  <p:cNvSpPr>
                    <a:spLocks/>
                  </p:cNvSpPr>
                  <p:nvPr/>
                </p:nvSpPr>
                <p:spPr bwMode="auto">
                  <a:xfrm>
                    <a:off x="3388" y="192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76" name="Freeform 138"/>
                  <p:cNvSpPr>
                    <a:spLocks/>
                  </p:cNvSpPr>
                  <p:nvPr/>
                </p:nvSpPr>
                <p:spPr bwMode="auto">
                  <a:xfrm>
                    <a:off x="3388" y="1958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77" name="Freeform 139"/>
                  <p:cNvSpPr>
                    <a:spLocks/>
                  </p:cNvSpPr>
                  <p:nvPr/>
                </p:nvSpPr>
                <p:spPr bwMode="auto">
                  <a:xfrm>
                    <a:off x="3378" y="192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78" name="Freeform 140"/>
                  <p:cNvSpPr>
                    <a:spLocks/>
                  </p:cNvSpPr>
                  <p:nvPr/>
                </p:nvSpPr>
                <p:spPr bwMode="auto">
                  <a:xfrm>
                    <a:off x="3378" y="192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79" name="Freeform 141"/>
                  <p:cNvSpPr>
                    <a:spLocks/>
                  </p:cNvSpPr>
                  <p:nvPr/>
                </p:nvSpPr>
                <p:spPr bwMode="auto">
                  <a:xfrm>
                    <a:off x="3378" y="1950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80" name="Freeform 142"/>
                  <p:cNvSpPr>
                    <a:spLocks/>
                  </p:cNvSpPr>
                  <p:nvPr/>
                </p:nvSpPr>
                <p:spPr bwMode="auto">
                  <a:xfrm>
                    <a:off x="3366" y="1914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81" name="Freeform 143"/>
                  <p:cNvSpPr>
                    <a:spLocks/>
                  </p:cNvSpPr>
                  <p:nvPr/>
                </p:nvSpPr>
                <p:spPr bwMode="auto">
                  <a:xfrm>
                    <a:off x="3366" y="191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82" name="Freeform 144"/>
                  <p:cNvSpPr>
                    <a:spLocks/>
                  </p:cNvSpPr>
                  <p:nvPr/>
                </p:nvSpPr>
                <p:spPr bwMode="auto">
                  <a:xfrm>
                    <a:off x="3366" y="1944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83" name="Freeform 145"/>
                  <p:cNvSpPr>
                    <a:spLocks/>
                  </p:cNvSpPr>
                  <p:nvPr/>
                </p:nvSpPr>
                <p:spPr bwMode="auto">
                  <a:xfrm>
                    <a:off x="3356" y="190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84" name="Freeform 146"/>
                  <p:cNvSpPr>
                    <a:spLocks/>
                  </p:cNvSpPr>
                  <p:nvPr/>
                </p:nvSpPr>
                <p:spPr bwMode="auto">
                  <a:xfrm>
                    <a:off x="3356" y="190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85" name="Freeform 147"/>
                  <p:cNvSpPr>
                    <a:spLocks/>
                  </p:cNvSpPr>
                  <p:nvPr/>
                </p:nvSpPr>
                <p:spPr bwMode="auto">
                  <a:xfrm>
                    <a:off x="3356" y="193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86" name="Freeform 148"/>
                  <p:cNvSpPr>
                    <a:spLocks/>
                  </p:cNvSpPr>
                  <p:nvPr/>
                </p:nvSpPr>
                <p:spPr bwMode="auto">
                  <a:xfrm>
                    <a:off x="3346" y="190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87" name="Freeform 149"/>
                  <p:cNvSpPr>
                    <a:spLocks/>
                  </p:cNvSpPr>
                  <p:nvPr/>
                </p:nvSpPr>
                <p:spPr bwMode="auto">
                  <a:xfrm>
                    <a:off x="3346" y="190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88" name="Freeform 150"/>
                  <p:cNvSpPr>
                    <a:spLocks/>
                  </p:cNvSpPr>
                  <p:nvPr/>
                </p:nvSpPr>
                <p:spPr bwMode="auto">
                  <a:xfrm>
                    <a:off x="3346" y="193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89" name="Freeform 151"/>
                  <p:cNvSpPr>
                    <a:spLocks/>
                  </p:cNvSpPr>
                  <p:nvPr/>
                </p:nvSpPr>
                <p:spPr bwMode="auto">
                  <a:xfrm>
                    <a:off x="3334" y="1896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90" name="Freeform 152"/>
                  <p:cNvSpPr>
                    <a:spLocks/>
                  </p:cNvSpPr>
                  <p:nvPr/>
                </p:nvSpPr>
                <p:spPr bwMode="auto">
                  <a:xfrm>
                    <a:off x="3334" y="189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91" name="Freeform 153"/>
                  <p:cNvSpPr>
                    <a:spLocks/>
                  </p:cNvSpPr>
                  <p:nvPr/>
                </p:nvSpPr>
                <p:spPr bwMode="auto">
                  <a:xfrm>
                    <a:off x="3334" y="1926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2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92" name="Freeform 154"/>
                  <p:cNvSpPr>
                    <a:spLocks/>
                  </p:cNvSpPr>
                  <p:nvPr/>
                </p:nvSpPr>
                <p:spPr bwMode="auto">
                  <a:xfrm>
                    <a:off x="3324" y="1890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93" name="Rectangle 155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890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94" name="Freeform 156"/>
                  <p:cNvSpPr>
                    <a:spLocks/>
                  </p:cNvSpPr>
                  <p:nvPr/>
                </p:nvSpPr>
                <p:spPr bwMode="auto">
                  <a:xfrm>
                    <a:off x="3324" y="1920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95" name="Freeform 157"/>
                  <p:cNvSpPr>
                    <a:spLocks/>
                  </p:cNvSpPr>
                  <p:nvPr/>
                </p:nvSpPr>
                <p:spPr bwMode="auto">
                  <a:xfrm>
                    <a:off x="3162" y="1792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96" name="Freeform 158"/>
                  <p:cNvSpPr>
                    <a:spLocks/>
                  </p:cNvSpPr>
                  <p:nvPr/>
                </p:nvSpPr>
                <p:spPr bwMode="auto">
                  <a:xfrm>
                    <a:off x="3176" y="1802"/>
                    <a:ext cx="2" cy="10"/>
                  </a:xfrm>
                  <a:custGeom>
                    <a:avLst/>
                    <a:gdLst>
                      <a:gd name="T0" fmla="*/ 0 w 2"/>
                      <a:gd name="T1" fmla="*/ 2 h 10"/>
                      <a:gd name="T2" fmla="*/ 2 w 2"/>
                      <a:gd name="T3" fmla="*/ 0 h 10"/>
                      <a:gd name="T4" fmla="*/ 2 w 2"/>
                      <a:gd name="T5" fmla="*/ 10 h 10"/>
                      <a:gd name="T6" fmla="*/ 0 w 2"/>
                      <a:gd name="T7" fmla="*/ 10 h 10"/>
                      <a:gd name="T8" fmla="*/ 0 w 2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2" y="10"/>
                        </a:lnTo>
                        <a:lnTo>
                          <a:pt x="0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97" name="Freeform 159"/>
                  <p:cNvSpPr>
                    <a:spLocks/>
                  </p:cNvSpPr>
                  <p:nvPr/>
                </p:nvSpPr>
                <p:spPr bwMode="auto">
                  <a:xfrm>
                    <a:off x="3160" y="1794"/>
                    <a:ext cx="18" cy="10"/>
                  </a:xfrm>
                  <a:custGeom>
                    <a:avLst/>
                    <a:gdLst>
                      <a:gd name="T0" fmla="*/ 0 w 18"/>
                      <a:gd name="T1" fmla="*/ 0 h 10"/>
                      <a:gd name="T2" fmla="*/ 2 w 18"/>
                      <a:gd name="T3" fmla="*/ 0 h 10"/>
                      <a:gd name="T4" fmla="*/ 18 w 18"/>
                      <a:gd name="T5" fmla="*/ 8 h 10"/>
                      <a:gd name="T6" fmla="*/ 16 w 18"/>
                      <a:gd name="T7" fmla="*/ 10 h 10"/>
                      <a:gd name="T8" fmla="*/ 0 w 18"/>
                      <a:gd name="T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18" y="8"/>
                        </a:lnTo>
                        <a:lnTo>
                          <a:pt x="16" y="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98" name="Freeform 160"/>
                  <p:cNvSpPr>
                    <a:spLocks/>
                  </p:cNvSpPr>
                  <p:nvPr/>
                </p:nvSpPr>
                <p:spPr bwMode="auto">
                  <a:xfrm>
                    <a:off x="3160" y="1794"/>
                    <a:ext cx="16" cy="18"/>
                  </a:xfrm>
                  <a:custGeom>
                    <a:avLst/>
                    <a:gdLst>
                      <a:gd name="T0" fmla="*/ 16 w 16"/>
                      <a:gd name="T1" fmla="*/ 10 h 18"/>
                      <a:gd name="T2" fmla="*/ 16 w 16"/>
                      <a:gd name="T3" fmla="*/ 18 h 18"/>
                      <a:gd name="T4" fmla="*/ 0 w 16"/>
                      <a:gd name="T5" fmla="*/ 10 h 18"/>
                      <a:gd name="T6" fmla="*/ 0 w 16"/>
                      <a:gd name="T7" fmla="*/ 0 h 18"/>
                      <a:gd name="T8" fmla="*/ 16 w 16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10"/>
                        </a:moveTo>
                        <a:lnTo>
                          <a:pt x="16" y="1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299" name="Freeform 161"/>
                  <p:cNvSpPr>
                    <a:spLocks/>
                  </p:cNvSpPr>
                  <p:nvPr/>
                </p:nvSpPr>
                <p:spPr bwMode="auto">
                  <a:xfrm>
                    <a:off x="3456" y="1698"/>
                    <a:ext cx="340" cy="242"/>
                  </a:xfrm>
                  <a:custGeom>
                    <a:avLst/>
                    <a:gdLst>
                      <a:gd name="T0" fmla="*/ 0 w 340"/>
                      <a:gd name="T1" fmla="*/ 198 h 242"/>
                      <a:gd name="T2" fmla="*/ 340 w 340"/>
                      <a:gd name="T3" fmla="*/ 0 h 242"/>
                      <a:gd name="T4" fmla="*/ 340 w 340"/>
                      <a:gd name="T5" fmla="*/ 46 h 242"/>
                      <a:gd name="T6" fmla="*/ 0 w 340"/>
                      <a:gd name="T7" fmla="*/ 242 h 242"/>
                      <a:gd name="T8" fmla="*/ 0 w 340"/>
                      <a:gd name="T9" fmla="*/ 198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8"/>
                        </a:moveTo>
                        <a:lnTo>
                          <a:pt x="340" y="0"/>
                        </a:lnTo>
                        <a:lnTo>
                          <a:pt x="340" y="46"/>
                        </a:lnTo>
                        <a:lnTo>
                          <a:pt x="0" y="242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00" name="Freeform 162"/>
                  <p:cNvSpPr>
                    <a:spLocks/>
                  </p:cNvSpPr>
                  <p:nvPr/>
                </p:nvSpPr>
                <p:spPr bwMode="auto">
                  <a:xfrm>
                    <a:off x="3160" y="1526"/>
                    <a:ext cx="636" cy="370"/>
                  </a:xfrm>
                  <a:custGeom>
                    <a:avLst/>
                    <a:gdLst>
                      <a:gd name="T0" fmla="*/ 0 w 636"/>
                      <a:gd name="T1" fmla="*/ 198 h 370"/>
                      <a:gd name="T2" fmla="*/ 338 w 636"/>
                      <a:gd name="T3" fmla="*/ 0 h 370"/>
                      <a:gd name="T4" fmla="*/ 636 w 636"/>
                      <a:gd name="T5" fmla="*/ 172 h 370"/>
                      <a:gd name="T6" fmla="*/ 296 w 636"/>
                      <a:gd name="T7" fmla="*/ 370 h 370"/>
                      <a:gd name="T8" fmla="*/ 0 w 636"/>
                      <a:gd name="T9" fmla="*/ 198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70">
                        <a:moveTo>
                          <a:pt x="0" y="198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70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01" name="Freeform 163"/>
                  <p:cNvSpPr>
                    <a:spLocks/>
                  </p:cNvSpPr>
                  <p:nvPr/>
                </p:nvSpPr>
                <p:spPr bwMode="auto">
                  <a:xfrm>
                    <a:off x="3160" y="1724"/>
                    <a:ext cx="296" cy="216"/>
                  </a:xfrm>
                  <a:custGeom>
                    <a:avLst/>
                    <a:gdLst>
                      <a:gd name="T0" fmla="*/ 296 w 296"/>
                      <a:gd name="T1" fmla="*/ 172 h 216"/>
                      <a:gd name="T2" fmla="*/ 296 w 296"/>
                      <a:gd name="T3" fmla="*/ 216 h 216"/>
                      <a:gd name="T4" fmla="*/ 0 w 296"/>
                      <a:gd name="T5" fmla="*/ 44 h 216"/>
                      <a:gd name="T6" fmla="*/ 0 w 296"/>
                      <a:gd name="T7" fmla="*/ 0 h 216"/>
                      <a:gd name="T8" fmla="*/ 296 w 296"/>
                      <a:gd name="T9" fmla="*/ 172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6">
                        <a:moveTo>
                          <a:pt x="296" y="172"/>
                        </a:moveTo>
                        <a:lnTo>
                          <a:pt x="296" y="216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02" name="Freeform 164"/>
                  <p:cNvSpPr>
                    <a:spLocks/>
                  </p:cNvSpPr>
                  <p:nvPr/>
                </p:nvSpPr>
                <p:spPr bwMode="auto">
                  <a:xfrm>
                    <a:off x="3180" y="1744"/>
                    <a:ext cx="100" cy="72"/>
                  </a:xfrm>
                  <a:custGeom>
                    <a:avLst/>
                    <a:gdLst>
                      <a:gd name="T0" fmla="*/ 0 w 100"/>
                      <a:gd name="T1" fmla="*/ 14 h 72"/>
                      <a:gd name="T2" fmla="*/ 0 w 100"/>
                      <a:gd name="T3" fmla="*/ 0 h 72"/>
                      <a:gd name="T4" fmla="*/ 100 w 100"/>
                      <a:gd name="T5" fmla="*/ 58 h 72"/>
                      <a:gd name="T6" fmla="*/ 100 w 100"/>
                      <a:gd name="T7" fmla="*/ 72 h 72"/>
                      <a:gd name="T8" fmla="*/ 0 w 100"/>
                      <a:gd name="T9" fmla="*/ 14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00" y="58"/>
                        </a:lnTo>
                        <a:lnTo>
                          <a:pt x="100" y="72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03" name="Freeform 165"/>
                  <p:cNvSpPr>
                    <a:spLocks/>
                  </p:cNvSpPr>
                  <p:nvPr/>
                </p:nvSpPr>
                <p:spPr bwMode="auto">
                  <a:xfrm>
                    <a:off x="3180" y="1744"/>
                    <a:ext cx="2" cy="14"/>
                  </a:xfrm>
                  <a:custGeom>
                    <a:avLst/>
                    <a:gdLst>
                      <a:gd name="T0" fmla="*/ 0 w 2"/>
                      <a:gd name="T1" fmla="*/ 14 h 14"/>
                      <a:gd name="T2" fmla="*/ 2 w 2"/>
                      <a:gd name="T3" fmla="*/ 14 h 14"/>
                      <a:gd name="T4" fmla="*/ 2 w 2"/>
                      <a:gd name="T5" fmla="*/ 2 h 14"/>
                      <a:gd name="T6" fmla="*/ 0 w 2"/>
                      <a:gd name="T7" fmla="*/ 0 h 14"/>
                      <a:gd name="T8" fmla="*/ 0 w 2"/>
                      <a:gd name="T9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4">
                        <a:moveTo>
                          <a:pt x="0" y="14"/>
                        </a:moveTo>
                        <a:lnTo>
                          <a:pt x="2" y="14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04" name="Freeform 166"/>
                  <p:cNvSpPr>
                    <a:spLocks/>
                  </p:cNvSpPr>
                  <p:nvPr/>
                </p:nvSpPr>
                <p:spPr bwMode="auto">
                  <a:xfrm>
                    <a:off x="3180" y="1758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0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05" name="Freeform 167"/>
                  <p:cNvSpPr>
                    <a:spLocks/>
                  </p:cNvSpPr>
                  <p:nvPr/>
                </p:nvSpPr>
                <p:spPr bwMode="auto">
                  <a:xfrm>
                    <a:off x="3442" y="1896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06" name="Rectangle 168"/>
                  <p:cNvSpPr>
                    <a:spLocks noChangeArrowheads="1"/>
                  </p:cNvSpPr>
                  <p:nvPr/>
                </p:nvSpPr>
                <p:spPr bwMode="auto">
                  <a:xfrm>
                    <a:off x="3442" y="1896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07" name="Freeform 169"/>
                  <p:cNvSpPr>
                    <a:spLocks/>
                  </p:cNvSpPr>
                  <p:nvPr/>
                </p:nvSpPr>
                <p:spPr bwMode="auto">
                  <a:xfrm>
                    <a:off x="3442" y="1926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08" name="Freeform 170"/>
                  <p:cNvSpPr>
                    <a:spLocks/>
                  </p:cNvSpPr>
                  <p:nvPr/>
                </p:nvSpPr>
                <p:spPr bwMode="auto">
                  <a:xfrm>
                    <a:off x="3432" y="188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09" name="Freeform 171"/>
                  <p:cNvSpPr>
                    <a:spLocks/>
                  </p:cNvSpPr>
                  <p:nvPr/>
                </p:nvSpPr>
                <p:spPr bwMode="auto">
                  <a:xfrm>
                    <a:off x="3432" y="188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10" name="Freeform 172"/>
                  <p:cNvSpPr>
                    <a:spLocks/>
                  </p:cNvSpPr>
                  <p:nvPr/>
                </p:nvSpPr>
                <p:spPr bwMode="auto">
                  <a:xfrm>
                    <a:off x="3432" y="1920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11" name="Freeform 173"/>
                  <p:cNvSpPr>
                    <a:spLocks/>
                  </p:cNvSpPr>
                  <p:nvPr/>
                </p:nvSpPr>
                <p:spPr bwMode="auto">
                  <a:xfrm>
                    <a:off x="3420" y="188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12" name="Freeform 174"/>
                  <p:cNvSpPr>
                    <a:spLocks/>
                  </p:cNvSpPr>
                  <p:nvPr/>
                </p:nvSpPr>
                <p:spPr bwMode="auto">
                  <a:xfrm>
                    <a:off x="3420" y="188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13" name="Freeform 175"/>
                  <p:cNvSpPr>
                    <a:spLocks/>
                  </p:cNvSpPr>
                  <p:nvPr/>
                </p:nvSpPr>
                <p:spPr bwMode="auto">
                  <a:xfrm>
                    <a:off x="3420" y="1914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14" name="Freeform 176"/>
                  <p:cNvSpPr>
                    <a:spLocks/>
                  </p:cNvSpPr>
                  <p:nvPr/>
                </p:nvSpPr>
                <p:spPr bwMode="auto">
                  <a:xfrm>
                    <a:off x="3410" y="187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15" name="Freeform 177"/>
                  <p:cNvSpPr>
                    <a:spLocks/>
                  </p:cNvSpPr>
                  <p:nvPr/>
                </p:nvSpPr>
                <p:spPr bwMode="auto">
                  <a:xfrm>
                    <a:off x="3410" y="187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16" name="Freeform 178"/>
                  <p:cNvSpPr>
                    <a:spLocks/>
                  </p:cNvSpPr>
                  <p:nvPr/>
                </p:nvSpPr>
                <p:spPr bwMode="auto">
                  <a:xfrm>
                    <a:off x="3410" y="190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17" name="Freeform 179"/>
                  <p:cNvSpPr>
                    <a:spLocks/>
                  </p:cNvSpPr>
                  <p:nvPr/>
                </p:nvSpPr>
                <p:spPr bwMode="auto">
                  <a:xfrm>
                    <a:off x="3400" y="187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18" name="Freeform 180"/>
                  <p:cNvSpPr>
                    <a:spLocks/>
                  </p:cNvSpPr>
                  <p:nvPr/>
                </p:nvSpPr>
                <p:spPr bwMode="auto">
                  <a:xfrm>
                    <a:off x="3400" y="187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19" name="Freeform 181"/>
                  <p:cNvSpPr>
                    <a:spLocks/>
                  </p:cNvSpPr>
                  <p:nvPr/>
                </p:nvSpPr>
                <p:spPr bwMode="auto">
                  <a:xfrm>
                    <a:off x="3400" y="1900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0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20" name="Freeform 182"/>
                  <p:cNvSpPr>
                    <a:spLocks/>
                  </p:cNvSpPr>
                  <p:nvPr/>
                </p:nvSpPr>
                <p:spPr bwMode="auto">
                  <a:xfrm>
                    <a:off x="3388" y="1864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21" name="Freeform 183"/>
                  <p:cNvSpPr>
                    <a:spLocks/>
                  </p:cNvSpPr>
                  <p:nvPr/>
                </p:nvSpPr>
                <p:spPr bwMode="auto">
                  <a:xfrm>
                    <a:off x="3388" y="186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22" name="Freeform 184"/>
                  <p:cNvSpPr>
                    <a:spLocks/>
                  </p:cNvSpPr>
                  <p:nvPr/>
                </p:nvSpPr>
                <p:spPr bwMode="auto">
                  <a:xfrm>
                    <a:off x="3388" y="1894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23" name="Freeform 185"/>
                  <p:cNvSpPr>
                    <a:spLocks/>
                  </p:cNvSpPr>
                  <p:nvPr/>
                </p:nvSpPr>
                <p:spPr bwMode="auto">
                  <a:xfrm>
                    <a:off x="3378" y="185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24" name="Freeform 186"/>
                  <p:cNvSpPr>
                    <a:spLocks/>
                  </p:cNvSpPr>
                  <p:nvPr/>
                </p:nvSpPr>
                <p:spPr bwMode="auto">
                  <a:xfrm>
                    <a:off x="3378" y="185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25" name="Freeform 187"/>
                  <p:cNvSpPr>
                    <a:spLocks/>
                  </p:cNvSpPr>
                  <p:nvPr/>
                </p:nvSpPr>
                <p:spPr bwMode="auto">
                  <a:xfrm>
                    <a:off x="3378" y="188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26" name="Freeform 188"/>
                  <p:cNvSpPr>
                    <a:spLocks/>
                  </p:cNvSpPr>
                  <p:nvPr/>
                </p:nvSpPr>
                <p:spPr bwMode="auto">
                  <a:xfrm>
                    <a:off x="3366" y="185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27" name="Freeform 189"/>
                  <p:cNvSpPr>
                    <a:spLocks/>
                  </p:cNvSpPr>
                  <p:nvPr/>
                </p:nvSpPr>
                <p:spPr bwMode="auto">
                  <a:xfrm>
                    <a:off x="3366" y="185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28" name="Freeform 190"/>
                  <p:cNvSpPr>
                    <a:spLocks/>
                  </p:cNvSpPr>
                  <p:nvPr/>
                </p:nvSpPr>
                <p:spPr bwMode="auto">
                  <a:xfrm>
                    <a:off x="3366" y="1882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2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29" name="Freeform 191"/>
                  <p:cNvSpPr>
                    <a:spLocks/>
                  </p:cNvSpPr>
                  <p:nvPr/>
                </p:nvSpPr>
                <p:spPr bwMode="auto">
                  <a:xfrm>
                    <a:off x="3356" y="1846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30" name="Rectangle 192"/>
                  <p:cNvSpPr>
                    <a:spLocks noChangeArrowheads="1"/>
                  </p:cNvSpPr>
                  <p:nvPr/>
                </p:nvSpPr>
                <p:spPr bwMode="auto">
                  <a:xfrm>
                    <a:off x="3356" y="1846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31" name="Freeform 193"/>
                  <p:cNvSpPr>
                    <a:spLocks/>
                  </p:cNvSpPr>
                  <p:nvPr/>
                </p:nvSpPr>
                <p:spPr bwMode="auto">
                  <a:xfrm>
                    <a:off x="3356" y="1876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32" name="Freeform 194"/>
                  <p:cNvSpPr>
                    <a:spLocks/>
                  </p:cNvSpPr>
                  <p:nvPr/>
                </p:nvSpPr>
                <p:spPr bwMode="auto">
                  <a:xfrm>
                    <a:off x="3346" y="1840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33" name="Rectangle 195"/>
                  <p:cNvSpPr>
                    <a:spLocks noChangeArrowheads="1"/>
                  </p:cNvSpPr>
                  <p:nvPr/>
                </p:nvSpPr>
                <p:spPr bwMode="auto">
                  <a:xfrm>
                    <a:off x="3346" y="1840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34" name="Freeform 196"/>
                  <p:cNvSpPr>
                    <a:spLocks/>
                  </p:cNvSpPr>
                  <p:nvPr/>
                </p:nvSpPr>
                <p:spPr bwMode="auto">
                  <a:xfrm>
                    <a:off x="3346" y="1870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35" name="Freeform 197"/>
                  <p:cNvSpPr>
                    <a:spLocks/>
                  </p:cNvSpPr>
                  <p:nvPr/>
                </p:nvSpPr>
                <p:spPr bwMode="auto">
                  <a:xfrm>
                    <a:off x="3334" y="183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36" name="Freeform 198"/>
                  <p:cNvSpPr>
                    <a:spLocks/>
                  </p:cNvSpPr>
                  <p:nvPr/>
                </p:nvSpPr>
                <p:spPr bwMode="auto">
                  <a:xfrm>
                    <a:off x="3334" y="183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37" name="Freeform 199"/>
                  <p:cNvSpPr>
                    <a:spLocks/>
                  </p:cNvSpPr>
                  <p:nvPr/>
                </p:nvSpPr>
                <p:spPr bwMode="auto">
                  <a:xfrm>
                    <a:off x="3334" y="1864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38" name="Freeform 200"/>
                  <p:cNvSpPr>
                    <a:spLocks/>
                  </p:cNvSpPr>
                  <p:nvPr/>
                </p:nvSpPr>
                <p:spPr bwMode="auto">
                  <a:xfrm>
                    <a:off x="3324" y="182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39" name="Freeform 201"/>
                  <p:cNvSpPr>
                    <a:spLocks/>
                  </p:cNvSpPr>
                  <p:nvPr/>
                </p:nvSpPr>
                <p:spPr bwMode="auto">
                  <a:xfrm>
                    <a:off x="3324" y="182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40" name="Freeform 202"/>
                  <p:cNvSpPr>
                    <a:spLocks/>
                  </p:cNvSpPr>
                  <p:nvPr/>
                </p:nvSpPr>
                <p:spPr bwMode="auto">
                  <a:xfrm>
                    <a:off x="3324" y="1858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41" name="Freeform 203"/>
                  <p:cNvSpPr>
                    <a:spLocks/>
                  </p:cNvSpPr>
                  <p:nvPr/>
                </p:nvSpPr>
                <p:spPr bwMode="auto">
                  <a:xfrm>
                    <a:off x="3162" y="1728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42" name="Freeform 204"/>
                  <p:cNvSpPr>
                    <a:spLocks/>
                  </p:cNvSpPr>
                  <p:nvPr/>
                </p:nvSpPr>
                <p:spPr bwMode="auto">
                  <a:xfrm>
                    <a:off x="3176" y="1740"/>
                    <a:ext cx="2" cy="10"/>
                  </a:xfrm>
                  <a:custGeom>
                    <a:avLst/>
                    <a:gdLst>
                      <a:gd name="T0" fmla="*/ 0 w 2"/>
                      <a:gd name="T1" fmla="*/ 0 h 10"/>
                      <a:gd name="T2" fmla="*/ 2 w 2"/>
                      <a:gd name="T3" fmla="*/ 0 h 10"/>
                      <a:gd name="T4" fmla="*/ 2 w 2"/>
                      <a:gd name="T5" fmla="*/ 8 h 10"/>
                      <a:gd name="T6" fmla="*/ 0 w 2"/>
                      <a:gd name="T7" fmla="*/ 10 h 10"/>
                      <a:gd name="T8" fmla="*/ 0 w 2"/>
                      <a:gd name="T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2" y="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43" name="Freeform 205"/>
                  <p:cNvSpPr>
                    <a:spLocks/>
                  </p:cNvSpPr>
                  <p:nvPr/>
                </p:nvSpPr>
                <p:spPr bwMode="auto">
                  <a:xfrm>
                    <a:off x="3160" y="1730"/>
                    <a:ext cx="18" cy="10"/>
                  </a:xfrm>
                  <a:custGeom>
                    <a:avLst/>
                    <a:gdLst>
                      <a:gd name="T0" fmla="*/ 0 w 18"/>
                      <a:gd name="T1" fmla="*/ 2 h 10"/>
                      <a:gd name="T2" fmla="*/ 2 w 18"/>
                      <a:gd name="T3" fmla="*/ 0 h 10"/>
                      <a:gd name="T4" fmla="*/ 18 w 18"/>
                      <a:gd name="T5" fmla="*/ 10 h 10"/>
                      <a:gd name="T6" fmla="*/ 16 w 18"/>
                      <a:gd name="T7" fmla="*/ 10 h 10"/>
                      <a:gd name="T8" fmla="*/ 0 w 18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10"/>
                        </a:lnTo>
                        <a:lnTo>
                          <a:pt x="1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44" name="Freeform 206"/>
                  <p:cNvSpPr>
                    <a:spLocks/>
                  </p:cNvSpPr>
                  <p:nvPr/>
                </p:nvSpPr>
                <p:spPr bwMode="auto">
                  <a:xfrm>
                    <a:off x="3160" y="1732"/>
                    <a:ext cx="16" cy="18"/>
                  </a:xfrm>
                  <a:custGeom>
                    <a:avLst/>
                    <a:gdLst>
                      <a:gd name="T0" fmla="*/ 16 w 16"/>
                      <a:gd name="T1" fmla="*/ 8 h 18"/>
                      <a:gd name="T2" fmla="*/ 16 w 16"/>
                      <a:gd name="T3" fmla="*/ 18 h 18"/>
                      <a:gd name="T4" fmla="*/ 0 w 16"/>
                      <a:gd name="T5" fmla="*/ 10 h 18"/>
                      <a:gd name="T6" fmla="*/ 0 w 16"/>
                      <a:gd name="T7" fmla="*/ 0 h 18"/>
                      <a:gd name="T8" fmla="*/ 16 w 16"/>
                      <a:gd name="T9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8"/>
                        </a:moveTo>
                        <a:lnTo>
                          <a:pt x="16" y="1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45" name="Freeform 207"/>
                  <p:cNvSpPr>
                    <a:spLocks/>
                  </p:cNvSpPr>
                  <p:nvPr/>
                </p:nvSpPr>
                <p:spPr bwMode="auto">
                  <a:xfrm>
                    <a:off x="3456" y="1636"/>
                    <a:ext cx="340" cy="242"/>
                  </a:xfrm>
                  <a:custGeom>
                    <a:avLst/>
                    <a:gdLst>
                      <a:gd name="T0" fmla="*/ 0 w 340"/>
                      <a:gd name="T1" fmla="*/ 196 h 242"/>
                      <a:gd name="T2" fmla="*/ 340 w 340"/>
                      <a:gd name="T3" fmla="*/ 0 h 242"/>
                      <a:gd name="T4" fmla="*/ 340 w 340"/>
                      <a:gd name="T5" fmla="*/ 44 h 242"/>
                      <a:gd name="T6" fmla="*/ 0 w 340"/>
                      <a:gd name="T7" fmla="*/ 242 h 242"/>
                      <a:gd name="T8" fmla="*/ 0 w 340"/>
                      <a:gd name="T9" fmla="*/ 196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6"/>
                        </a:moveTo>
                        <a:lnTo>
                          <a:pt x="340" y="0"/>
                        </a:lnTo>
                        <a:lnTo>
                          <a:pt x="340" y="44"/>
                        </a:lnTo>
                        <a:lnTo>
                          <a:pt x="0" y="242"/>
                        </a:lnTo>
                        <a:lnTo>
                          <a:pt x="0" y="19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46" name="Freeform 208"/>
                  <p:cNvSpPr>
                    <a:spLocks/>
                  </p:cNvSpPr>
                  <p:nvPr/>
                </p:nvSpPr>
                <p:spPr bwMode="auto">
                  <a:xfrm>
                    <a:off x="3160" y="1464"/>
                    <a:ext cx="636" cy="368"/>
                  </a:xfrm>
                  <a:custGeom>
                    <a:avLst/>
                    <a:gdLst>
                      <a:gd name="T0" fmla="*/ 0 w 636"/>
                      <a:gd name="T1" fmla="*/ 196 h 368"/>
                      <a:gd name="T2" fmla="*/ 338 w 636"/>
                      <a:gd name="T3" fmla="*/ 0 h 368"/>
                      <a:gd name="T4" fmla="*/ 636 w 636"/>
                      <a:gd name="T5" fmla="*/ 172 h 368"/>
                      <a:gd name="T6" fmla="*/ 296 w 636"/>
                      <a:gd name="T7" fmla="*/ 368 h 368"/>
                      <a:gd name="T8" fmla="*/ 0 w 636"/>
                      <a:gd name="T9" fmla="*/ 196 h 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68">
                        <a:moveTo>
                          <a:pt x="0" y="196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68"/>
                        </a:lnTo>
                        <a:lnTo>
                          <a:pt x="0" y="19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47" name="Freeform 209"/>
                  <p:cNvSpPr>
                    <a:spLocks/>
                  </p:cNvSpPr>
                  <p:nvPr/>
                </p:nvSpPr>
                <p:spPr bwMode="auto">
                  <a:xfrm>
                    <a:off x="3160" y="1660"/>
                    <a:ext cx="296" cy="218"/>
                  </a:xfrm>
                  <a:custGeom>
                    <a:avLst/>
                    <a:gdLst>
                      <a:gd name="T0" fmla="*/ 296 w 296"/>
                      <a:gd name="T1" fmla="*/ 172 h 218"/>
                      <a:gd name="T2" fmla="*/ 296 w 296"/>
                      <a:gd name="T3" fmla="*/ 218 h 218"/>
                      <a:gd name="T4" fmla="*/ 0 w 296"/>
                      <a:gd name="T5" fmla="*/ 46 h 218"/>
                      <a:gd name="T6" fmla="*/ 0 w 296"/>
                      <a:gd name="T7" fmla="*/ 0 h 218"/>
                      <a:gd name="T8" fmla="*/ 296 w 296"/>
                      <a:gd name="T9" fmla="*/ 172 h 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8">
                        <a:moveTo>
                          <a:pt x="296" y="172"/>
                        </a:moveTo>
                        <a:lnTo>
                          <a:pt x="296" y="218"/>
                        </a:lnTo>
                        <a:lnTo>
                          <a:pt x="0" y="46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48" name="Freeform 210"/>
                  <p:cNvSpPr>
                    <a:spLocks/>
                  </p:cNvSpPr>
                  <p:nvPr/>
                </p:nvSpPr>
                <p:spPr bwMode="auto">
                  <a:xfrm>
                    <a:off x="3180" y="1682"/>
                    <a:ext cx="100" cy="72"/>
                  </a:xfrm>
                  <a:custGeom>
                    <a:avLst/>
                    <a:gdLst>
                      <a:gd name="T0" fmla="*/ 0 w 100"/>
                      <a:gd name="T1" fmla="*/ 14 h 72"/>
                      <a:gd name="T2" fmla="*/ 0 w 100"/>
                      <a:gd name="T3" fmla="*/ 0 h 72"/>
                      <a:gd name="T4" fmla="*/ 100 w 100"/>
                      <a:gd name="T5" fmla="*/ 56 h 72"/>
                      <a:gd name="T6" fmla="*/ 100 w 100"/>
                      <a:gd name="T7" fmla="*/ 72 h 72"/>
                      <a:gd name="T8" fmla="*/ 0 w 100"/>
                      <a:gd name="T9" fmla="*/ 14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00" y="56"/>
                        </a:lnTo>
                        <a:lnTo>
                          <a:pt x="100" y="72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49" name="Rectangle 211"/>
                  <p:cNvSpPr>
                    <a:spLocks noChangeArrowheads="1"/>
                  </p:cNvSpPr>
                  <p:nvPr/>
                </p:nvSpPr>
                <p:spPr bwMode="auto">
                  <a:xfrm>
                    <a:off x="3180" y="1682"/>
                    <a:ext cx="2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50" name="Freeform 212"/>
                  <p:cNvSpPr>
                    <a:spLocks/>
                  </p:cNvSpPr>
                  <p:nvPr/>
                </p:nvSpPr>
                <p:spPr bwMode="auto">
                  <a:xfrm>
                    <a:off x="3180" y="1696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0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51" name="Freeform 213"/>
                  <p:cNvSpPr>
                    <a:spLocks/>
                  </p:cNvSpPr>
                  <p:nvPr/>
                </p:nvSpPr>
                <p:spPr bwMode="auto">
                  <a:xfrm>
                    <a:off x="3442" y="183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52" name="Freeform 214"/>
                  <p:cNvSpPr>
                    <a:spLocks/>
                  </p:cNvSpPr>
                  <p:nvPr/>
                </p:nvSpPr>
                <p:spPr bwMode="auto">
                  <a:xfrm>
                    <a:off x="3442" y="183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53" name="Freeform 215"/>
                  <p:cNvSpPr>
                    <a:spLocks/>
                  </p:cNvSpPr>
                  <p:nvPr/>
                </p:nvSpPr>
                <p:spPr bwMode="auto">
                  <a:xfrm>
                    <a:off x="3442" y="1862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54" name="Freeform 216"/>
                  <p:cNvSpPr>
                    <a:spLocks/>
                  </p:cNvSpPr>
                  <p:nvPr/>
                </p:nvSpPr>
                <p:spPr bwMode="auto">
                  <a:xfrm>
                    <a:off x="3432" y="182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55" name="Freeform 217"/>
                  <p:cNvSpPr>
                    <a:spLocks/>
                  </p:cNvSpPr>
                  <p:nvPr/>
                </p:nvSpPr>
                <p:spPr bwMode="auto">
                  <a:xfrm>
                    <a:off x="3432" y="182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56" name="Freeform 218"/>
                  <p:cNvSpPr>
                    <a:spLocks/>
                  </p:cNvSpPr>
                  <p:nvPr/>
                </p:nvSpPr>
                <p:spPr bwMode="auto">
                  <a:xfrm>
                    <a:off x="3432" y="185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57" name="Freeform 219"/>
                  <p:cNvSpPr>
                    <a:spLocks/>
                  </p:cNvSpPr>
                  <p:nvPr/>
                </p:nvSpPr>
                <p:spPr bwMode="auto">
                  <a:xfrm>
                    <a:off x="3420" y="182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930" name="Group 220"/>
                <p:cNvGrpSpPr>
                  <a:grpSpLocks/>
                </p:cNvGrpSpPr>
                <p:nvPr/>
              </p:nvGrpSpPr>
              <p:grpSpPr bwMode="auto">
                <a:xfrm>
                  <a:off x="3160" y="1212"/>
                  <a:ext cx="636" cy="644"/>
                  <a:chOff x="3160" y="1212"/>
                  <a:chExt cx="636" cy="644"/>
                </a:xfrm>
              </p:grpSpPr>
              <p:sp>
                <p:nvSpPr>
                  <p:cNvPr id="958" name="Freeform 221"/>
                  <p:cNvSpPr>
                    <a:spLocks/>
                  </p:cNvSpPr>
                  <p:nvPr/>
                </p:nvSpPr>
                <p:spPr bwMode="auto">
                  <a:xfrm>
                    <a:off x="3420" y="182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59" name="Freeform 222"/>
                  <p:cNvSpPr>
                    <a:spLocks/>
                  </p:cNvSpPr>
                  <p:nvPr/>
                </p:nvSpPr>
                <p:spPr bwMode="auto">
                  <a:xfrm>
                    <a:off x="3420" y="1850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60" name="Freeform 223"/>
                  <p:cNvSpPr>
                    <a:spLocks/>
                  </p:cNvSpPr>
                  <p:nvPr/>
                </p:nvSpPr>
                <p:spPr bwMode="auto">
                  <a:xfrm>
                    <a:off x="3410" y="181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61" name="Freeform 224"/>
                  <p:cNvSpPr>
                    <a:spLocks/>
                  </p:cNvSpPr>
                  <p:nvPr/>
                </p:nvSpPr>
                <p:spPr bwMode="auto">
                  <a:xfrm>
                    <a:off x="3410" y="181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62" name="Freeform 225"/>
                  <p:cNvSpPr>
                    <a:spLocks/>
                  </p:cNvSpPr>
                  <p:nvPr/>
                </p:nvSpPr>
                <p:spPr bwMode="auto">
                  <a:xfrm>
                    <a:off x="3410" y="184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63" name="Freeform 226"/>
                  <p:cNvSpPr>
                    <a:spLocks/>
                  </p:cNvSpPr>
                  <p:nvPr/>
                </p:nvSpPr>
                <p:spPr bwMode="auto">
                  <a:xfrm>
                    <a:off x="3400" y="180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64" name="Freeform 227"/>
                  <p:cNvSpPr>
                    <a:spLocks/>
                  </p:cNvSpPr>
                  <p:nvPr/>
                </p:nvSpPr>
                <p:spPr bwMode="auto">
                  <a:xfrm>
                    <a:off x="3400" y="180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65" name="Freeform 228"/>
                  <p:cNvSpPr>
                    <a:spLocks/>
                  </p:cNvSpPr>
                  <p:nvPr/>
                </p:nvSpPr>
                <p:spPr bwMode="auto">
                  <a:xfrm>
                    <a:off x="3400" y="183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0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66" name="Freeform 229"/>
                  <p:cNvSpPr>
                    <a:spLocks/>
                  </p:cNvSpPr>
                  <p:nvPr/>
                </p:nvSpPr>
                <p:spPr bwMode="auto">
                  <a:xfrm>
                    <a:off x="3388" y="1802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67" name="Rectangle 230"/>
                  <p:cNvSpPr>
                    <a:spLocks noChangeArrowheads="1"/>
                  </p:cNvSpPr>
                  <p:nvPr/>
                </p:nvSpPr>
                <p:spPr bwMode="auto">
                  <a:xfrm>
                    <a:off x="3388" y="1802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68" name="Freeform 231"/>
                  <p:cNvSpPr>
                    <a:spLocks/>
                  </p:cNvSpPr>
                  <p:nvPr/>
                </p:nvSpPr>
                <p:spPr bwMode="auto">
                  <a:xfrm>
                    <a:off x="3388" y="1832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69" name="Freeform 232"/>
                  <p:cNvSpPr>
                    <a:spLocks/>
                  </p:cNvSpPr>
                  <p:nvPr/>
                </p:nvSpPr>
                <p:spPr bwMode="auto">
                  <a:xfrm>
                    <a:off x="3378" y="1796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70" name="Rectangle 233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1796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71" name="Freeform 234"/>
                  <p:cNvSpPr>
                    <a:spLocks/>
                  </p:cNvSpPr>
                  <p:nvPr/>
                </p:nvSpPr>
                <p:spPr bwMode="auto">
                  <a:xfrm>
                    <a:off x="3378" y="1826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72" name="Freeform 235"/>
                  <p:cNvSpPr>
                    <a:spLocks/>
                  </p:cNvSpPr>
                  <p:nvPr/>
                </p:nvSpPr>
                <p:spPr bwMode="auto">
                  <a:xfrm>
                    <a:off x="3366" y="1788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73" name="Freeform 236"/>
                  <p:cNvSpPr>
                    <a:spLocks/>
                  </p:cNvSpPr>
                  <p:nvPr/>
                </p:nvSpPr>
                <p:spPr bwMode="auto">
                  <a:xfrm>
                    <a:off x="3366" y="178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74" name="Freeform 237"/>
                  <p:cNvSpPr>
                    <a:spLocks/>
                  </p:cNvSpPr>
                  <p:nvPr/>
                </p:nvSpPr>
                <p:spPr bwMode="auto">
                  <a:xfrm>
                    <a:off x="3366" y="1820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75" name="Freeform 238"/>
                  <p:cNvSpPr>
                    <a:spLocks/>
                  </p:cNvSpPr>
                  <p:nvPr/>
                </p:nvSpPr>
                <p:spPr bwMode="auto">
                  <a:xfrm>
                    <a:off x="3356" y="178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76" name="Freeform 239"/>
                  <p:cNvSpPr>
                    <a:spLocks/>
                  </p:cNvSpPr>
                  <p:nvPr/>
                </p:nvSpPr>
                <p:spPr bwMode="auto">
                  <a:xfrm>
                    <a:off x="3356" y="178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77" name="Freeform 240"/>
                  <p:cNvSpPr>
                    <a:spLocks/>
                  </p:cNvSpPr>
                  <p:nvPr/>
                </p:nvSpPr>
                <p:spPr bwMode="auto">
                  <a:xfrm>
                    <a:off x="3356" y="181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78" name="Freeform 241"/>
                  <p:cNvSpPr>
                    <a:spLocks/>
                  </p:cNvSpPr>
                  <p:nvPr/>
                </p:nvSpPr>
                <p:spPr bwMode="auto">
                  <a:xfrm>
                    <a:off x="3346" y="177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79" name="Freeform 242"/>
                  <p:cNvSpPr>
                    <a:spLocks/>
                  </p:cNvSpPr>
                  <p:nvPr/>
                </p:nvSpPr>
                <p:spPr bwMode="auto">
                  <a:xfrm>
                    <a:off x="3346" y="177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80" name="Freeform 243"/>
                  <p:cNvSpPr>
                    <a:spLocks/>
                  </p:cNvSpPr>
                  <p:nvPr/>
                </p:nvSpPr>
                <p:spPr bwMode="auto">
                  <a:xfrm>
                    <a:off x="3346" y="180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81" name="Freeform 244"/>
                  <p:cNvSpPr>
                    <a:spLocks/>
                  </p:cNvSpPr>
                  <p:nvPr/>
                </p:nvSpPr>
                <p:spPr bwMode="auto">
                  <a:xfrm>
                    <a:off x="3334" y="177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82" name="Freeform 245"/>
                  <p:cNvSpPr>
                    <a:spLocks/>
                  </p:cNvSpPr>
                  <p:nvPr/>
                </p:nvSpPr>
                <p:spPr bwMode="auto">
                  <a:xfrm>
                    <a:off x="3334" y="177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83" name="Freeform 246"/>
                  <p:cNvSpPr>
                    <a:spLocks/>
                  </p:cNvSpPr>
                  <p:nvPr/>
                </p:nvSpPr>
                <p:spPr bwMode="auto">
                  <a:xfrm>
                    <a:off x="3334" y="1800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84" name="Freeform 247"/>
                  <p:cNvSpPr>
                    <a:spLocks/>
                  </p:cNvSpPr>
                  <p:nvPr/>
                </p:nvSpPr>
                <p:spPr bwMode="auto">
                  <a:xfrm>
                    <a:off x="3324" y="176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85" name="Freeform 248"/>
                  <p:cNvSpPr>
                    <a:spLocks/>
                  </p:cNvSpPr>
                  <p:nvPr/>
                </p:nvSpPr>
                <p:spPr bwMode="auto">
                  <a:xfrm>
                    <a:off x="3324" y="176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86" name="Freeform 249"/>
                  <p:cNvSpPr>
                    <a:spLocks/>
                  </p:cNvSpPr>
                  <p:nvPr/>
                </p:nvSpPr>
                <p:spPr bwMode="auto">
                  <a:xfrm>
                    <a:off x="3324" y="179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87" name="Freeform 250"/>
                  <p:cNvSpPr>
                    <a:spLocks/>
                  </p:cNvSpPr>
                  <p:nvPr/>
                </p:nvSpPr>
                <p:spPr bwMode="auto">
                  <a:xfrm>
                    <a:off x="3162" y="1666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88" name="Freeform 251"/>
                  <p:cNvSpPr>
                    <a:spLocks/>
                  </p:cNvSpPr>
                  <p:nvPr/>
                </p:nvSpPr>
                <p:spPr bwMode="auto">
                  <a:xfrm>
                    <a:off x="3176" y="1676"/>
                    <a:ext cx="2" cy="12"/>
                  </a:xfrm>
                  <a:custGeom>
                    <a:avLst/>
                    <a:gdLst>
                      <a:gd name="T0" fmla="*/ 0 w 2"/>
                      <a:gd name="T1" fmla="*/ 2 h 12"/>
                      <a:gd name="T2" fmla="*/ 2 w 2"/>
                      <a:gd name="T3" fmla="*/ 0 h 12"/>
                      <a:gd name="T4" fmla="*/ 2 w 2"/>
                      <a:gd name="T5" fmla="*/ 10 h 12"/>
                      <a:gd name="T6" fmla="*/ 0 w 2"/>
                      <a:gd name="T7" fmla="*/ 12 h 12"/>
                      <a:gd name="T8" fmla="*/ 0 w 2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2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2" y="10"/>
                        </a:lnTo>
                        <a:lnTo>
                          <a:pt x="0" y="12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89" name="Freeform 252"/>
                  <p:cNvSpPr>
                    <a:spLocks/>
                  </p:cNvSpPr>
                  <p:nvPr/>
                </p:nvSpPr>
                <p:spPr bwMode="auto">
                  <a:xfrm>
                    <a:off x="3160" y="1668"/>
                    <a:ext cx="18" cy="10"/>
                  </a:xfrm>
                  <a:custGeom>
                    <a:avLst/>
                    <a:gdLst>
                      <a:gd name="T0" fmla="*/ 0 w 18"/>
                      <a:gd name="T1" fmla="*/ 2 h 10"/>
                      <a:gd name="T2" fmla="*/ 2 w 18"/>
                      <a:gd name="T3" fmla="*/ 0 h 10"/>
                      <a:gd name="T4" fmla="*/ 18 w 18"/>
                      <a:gd name="T5" fmla="*/ 8 h 10"/>
                      <a:gd name="T6" fmla="*/ 16 w 18"/>
                      <a:gd name="T7" fmla="*/ 10 h 10"/>
                      <a:gd name="T8" fmla="*/ 0 w 18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8"/>
                        </a:lnTo>
                        <a:lnTo>
                          <a:pt x="1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90" name="Freeform 253"/>
                  <p:cNvSpPr>
                    <a:spLocks/>
                  </p:cNvSpPr>
                  <p:nvPr/>
                </p:nvSpPr>
                <p:spPr bwMode="auto">
                  <a:xfrm>
                    <a:off x="3160" y="1670"/>
                    <a:ext cx="16" cy="18"/>
                  </a:xfrm>
                  <a:custGeom>
                    <a:avLst/>
                    <a:gdLst>
                      <a:gd name="T0" fmla="*/ 16 w 16"/>
                      <a:gd name="T1" fmla="*/ 8 h 18"/>
                      <a:gd name="T2" fmla="*/ 16 w 16"/>
                      <a:gd name="T3" fmla="*/ 18 h 18"/>
                      <a:gd name="T4" fmla="*/ 0 w 16"/>
                      <a:gd name="T5" fmla="*/ 8 h 18"/>
                      <a:gd name="T6" fmla="*/ 0 w 16"/>
                      <a:gd name="T7" fmla="*/ 0 h 18"/>
                      <a:gd name="T8" fmla="*/ 16 w 16"/>
                      <a:gd name="T9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8"/>
                        </a:moveTo>
                        <a:lnTo>
                          <a:pt x="16" y="18"/>
                        </a:lnTo>
                        <a:lnTo>
                          <a:pt x="0" y="8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91" name="Freeform 254"/>
                  <p:cNvSpPr>
                    <a:spLocks/>
                  </p:cNvSpPr>
                  <p:nvPr/>
                </p:nvSpPr>
                <p:spPr bwMode="auto">
                  <a:xfrm>
                    <a:off x="3456" y="1572"/>
                    <a:ext cx="340" cy="242"/>
                  </a:xfrm>
                  <a:custGeom>
                    <a:avLst/>
                    <a:gdLst>
                      <a:gd name="T0" fmla="*/ 0 w 340"/>
                      <a:gd name="T1" fmla="*/ 198 h 242"/>
                      <a:gd name="T2" fmla="*/ 340 w 340"/>
                      <a:gd name="T3" fmla="*/ 0 h 242"/>
                      <a:gd name="T4" fmla="*/ 340 w 340"/>
                      <a:gd name="T5" fmla="*/ 46 h 242"/>
                      <a:gd name="T6" fmla="*/ 0 w 340"/>
                      <a:gd name="T7" fmla="*/ 242 h 242"/>
                      <a:gd name="T8" fmla="*/ 0 w 340"/>
                      <a:gd name="T9" fmla="*/ 198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8"/>
                        </a:moveTo>
                        <a:lnTo>
                          <a:pt x="340" y="0"/>
                        </a:lnTo>
                        <a:lnTo>
                          <a:pt x="340" y="46"/>
                        </a:lnTo>
                        <a:lnTo>
                          <a:pt x="0" y="242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92" name="Freeform 255"/>
                  <p:cNvSpPr>
                    <a:spLocks/>
                  </p:cNvSpPr>
                  <p:nvPr/>
                </p:nvSpPr>
                <p:spPr bwMode="auto">
                  <a:xfrm>
                    <a:off x="3160" y="1400"/>
                    <a:ext cx="636" cy="370"/>
                  </a:xfrm>
                  <a:custGeom>
                    <a:avLst/>
                    <a:gdLst>
                      <a:gd name="T0" fmla="*/ 0 w 636"/>
                      <a:gd name="T1" fmla="*/ 198 h 370"/>
                      <a:gd name="T2" fmla="*/ 338 w 636"/>
                      <a:gd name="T3" fmla="*/ 0 h 370"/>
                      <a:gd name="T4" fmla="*/ 636 w 636"/>
                      <a:gd name="T5" fmla="*/ 172 h 370"/>
                      <a:gd name="T6" fmla="*/ 296 w 636"/>
                      <a:gd name="T7" fmla="*/ 370 h 370"/>
                      <a:gd name="T8" fmla="*/ 0 w 636"/>
                      <a:gd name="T9" fmla="*/ 198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70">
                        <a:moveTo>
                          <a:pt x="0" y="198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70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93" name="Freeform 256"/>
                  <p:cNvSpPr>
                    <a:spLocks/>
                  </p:cNvSpPr>
                  <p:nvPr/>
                </p:nvSpPr>
                <p:spPr bwMode="auto">
                  <a:xfrm>
                    <a:off x="3160" y="1598"/>
                    <a:ext cx="296" cy="216"/>
                  </a:xfrm>
                  <a:custGeom>
                    <a:avLst/>
                    <a:gdLst>
                      <a:gd name="T0" fmla="*/ 296 w 296"/>
                      <a:gd name="T1" fmla="*/ 172 h 216"/>
                      <a:gd name="T2" fmla="*/ 296 w 296"/>
                      <a:gd name="T3" fmla="*/ 216 h 216"/>
                      <a:gd name="T4" fmla="*/ 0 w 296"/>
                      <a:gd name="T5" fmla="*/ 46 h 216"/>
                      <a:gd name="T6" fmla="*/ 0 w 296"/>
                      <a:gd name="T7" fmla="*/ 0 h 216"/>
                      <a:gd name="T8" fmla="*/ 296 w 296"/>
                      <a:gd name="T9" fmla="*/ 172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6">
                        <a:moveTo>
                          <a:pt x="296" y="172"/>
                        </a:moveTo>
                        <a:lnTo>
                          <a:pt x="296" y="216"/>
                        </a:lnTo>
                        <a:lnTo>
                          <a:pt x="0" y="46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94" name="Freeform 257"/>
                  <p:cNvSpPr>
                    <a:spLocks/>
                  </p:cNvSpPr>
                  <p:nvPr/>
                </p:nvSpPr>
                <p:spPr bwMode="auto">
                  <a:xfrm>
                    <a:off x="3180" y="1618"/>
                    <a:ext cx="100" cy="72"/>
                  </a:xfrm>
                  <a:custGeom>
                    <a:avLst/>
                    <a:gdLst>
                      <a:gd name="T0" fmla="*/ 0 w 100"/>
                      <a:gd name="T1" fmla="*/ 16 h 72"/>
                      <a:gd name="T2" fmla="*/ 0 w 100"/>
                      <a:gd name="T3" fmla="*/ 0 h 72"/>
                      <a:gd name="T4" fmla="*/ 100 w 100"/>
                      <a:gd name="T5" fmla="*/ 58 h 72"/>
                      <a:gd name="T6" fmla="*/ 100 w 100"/>
                      <a:gd name="T7" fmla="*/ 72 h 72"/>
                      <a:gd name="T8" fmla="*/ 0 w 100"/>
                      <a:gd name="T9" fmla="*/ 16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00" y="58"/>
                        </a:lnTo>
                        <a:lnTo>
                          <a:pt x="100" y="72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95" name="Freeform 258"/>
                  <p:cNvSpPr>
                    <a:spLocks/>
                  </p:cNvSpPr>
                  <p:nvPr/>
                </p:nvSpPr>
                <p:spPr bwMode="auto">
                  <a:xfrm>
                    <a:off x="3180" y="1618"/>
                    <a:ext cx="2" cy="16"/>
                  </a:xfrm>
                  <a:custGeom>
                    <a:avLst/>
                    <a:gdLst>
                      <a:gd name="T0" fmla="*/ 0 w 2"/>
                      <a:gd name="T1" fmla="*/ 16 h 16"/>
                      <a:gd name="T2" fmla="*/ 2 w 2"/>
                      <a:gd name="T3" fmla="*/ 14 h 16"/>
                      <a:gd name="T4" fmla="*/ 2 w 2"/>
                      <a:gd name="T5" fmla="*/ 2 h 16"/>
                      <a:gd name="T6" fmla="*/ 0 w 2"/>
                      <a:gd name="T7" fmla="*/ 0 h 16"/>
                      <a:gd name="T8" fmla="*/ 0 w 2"/>
                      <a:gd name="T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6">
                        <a:moveTo>
                          <a:pt x="0" y="16"/>
                        </a:moveTo>
                        <a:lnTo>
                          <a:pt x="2" y="14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96" name="Freeform 259"/>
                  <p:cNvSpPr>
                    <a:spLocks/>
                  </p:cNvSpPr>
                  <p:nvPr/>
                </p:nvSpPr>
                <p:spPr bwMode="auto">
                  <a:xfrm>
                    <a:off x="3180" y="1632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2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97" name="Freeform 260"/>
                  <p:cNvSpPr>
                    <a:spLocks/>
                  </p:cNvSpPr>
                  <p:nvPr/>
                </p:nvSpPr>
                <p:spPr bwMode="auto">
                  <a:xfrm>
                    <a:off x="3442" y="177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98" name="Freeform 261"/>
                  <p:cNvSpPr>
                    <a:spLocks/>
                  </p:cNvSpPr>
                  <p:nvPr/>
                </p:nvSpPr>
                <p:spPr bwMode="auto">
                  <a:xfrm>
                    <a:off x="3442" y="177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999" name="Freeform 262"/>
                  <p:cNvSpPr>
                    <a:spLocks/>
                  </p:cNvSpPr>
                  <p:nvPr/>
                </p:nvSpPr>
                <p:spPr bwMode="auto">
                  <a:xfrm>
                    <a:off x="3442" y="1800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00" name="Freeform 263"/>
                  <p:cNvSpPr>
                    <a:spLocks/>
                  </p:cNvSpPr>
                  <p:nvPr/>
                </p:nvSpPr>
                <p:spPr bwMode="auto">
                  <a:xfrm>
                    <a:off x="3432" y="176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01" name="Freeform 264"/>
                  <p:cNvSpPr>
                    <a:spLocks/>
                  </p:cNvSpPr>
                  <p:nvPr/>
                </p:nvSpPr>
                <p:spPr bwMode="auto">
                  <a:xfrm>
                    <a:off x="3432" y="176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02" name="Freeform 265"/>
                  <p:cNvSpPr>
                    <a:spLocks/>
                  </p:cNvSpPr>
                  <p:nvPr/>
                </p:nvSpPr>
                <p:spPr bwMode="auto">
                  <a:xfrm>
                    <a:off x="3432" y="179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03" name="Freeform 266"/>
                  <p:cNvSpPr>
                    <a:spLocks/>
                  </p:cNvSpPr>
                  <p:nvPr/>
                </p:nvSpPr>
                <p:spPr bwMode="auto">
                  <a:xfrm>
                    <a:off x="3420" y="1758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04" name="Rectangle 267"/>
                  <p:cNvSpPr>
                    <a:spLocks noChangeArrowheads="1"/>
                  </p:cNvSpPr>
                  <p:nvPr/>
                </p:nvSpPr>
                <p:spPr bwMode="auto">
                  <a:xfrm>
                    <a:off x="3420" y="1758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05" name="Freeform 268"/>
                  <p:cNvSpPr>
                    <a:spLocks/>
                  </p:cNvSpPr>
                  <p:nvPr/>
                </p:nvSpPr>
                <p:spPr bwMode="auto">
                  <a:xfrm>
                    <a:off x="3420" y="1788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06" name="Freeform 269"/>
                  <p:cNvSpPr>
                    <a:spLocks/>
                  </p:cNvSpPr>
                  <p:nvPr/>
                </p:nvSpPr>
                <p:spPr bwMode="auto">
                  <a:xfrm>
                    <a:off x="3410" y="1752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07" name="Rectangle 270"/>
                  <p:cNvSpPr>
                    <a:spLocks noChangeArrowheads="1"/>
                  </p:cNvSpPr>
                  <p:nvPr/>
                </p:nvSpPr>
                <p:spPr bwMode="auto">
                  <a:xfrm>
                    <a:off x="3410" y="1752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08" name="Freeform 271"/>
                  <p:cNvSpPr>
                    <a:spLocks/>
                  </p:cNvSpPr>
                  <p:nvPr/>
                </p:nvSpPr>
                <p:spPr bwMode="auto">
                  <a:xfrm>
                    <a:off x="3410" y="1782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09" name="Freeform 272"/>
                  <p:cNvSpPr>
                    <a:spLocks/>
                  </p:cNvSpPr>
                  <p:nvPr/>
                </p:nvSpPr>
                <p:spPr bwMode="auto">
                  <a:xfrm>
                    <a:off x="3400" y="174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10" name="Freeform 273"/>
                  <p:cNvSpPr>
                    <a:spLocks/>
                  </p:cNvSpPr>
                  <p:nvPr/>
                </p:nvSpPr>
                <p:spPr bwMode="auto">
                  <a:xfrm>
                    <a:off x="3400" y="174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11" name="Freeform 274"/>
                  <p:cNvSpPr>
                    <a:spLocks/>
                  </p:cNvSpPr>
                  <p:nvPr/>
                </p:nvSpPr>
                <p:spPr bwMode="auto">
                  <a:xfrm>
                    <a:off x="3400" y="1776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0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12" name="Freeform 275"/>
                  <p:cNvSpPr>
                    <a:spLocks/>
                  </p:cNvSpPr>
                  <p:nvPr/>
                </p:nvSpPr>
                <p:spPr bwMode="auto">
                  <a:xfrm>
                    <a:off x="3388" y="1738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13" name="Freeform 276"/>
                  <p:cNvSpPr>
                    <a:spLocks/>
                  </p:cNvSpPr>
                  <p:nvPr/>
                </p:nvSpPr>
                <p:spPr bwMode="auto">
                  <a:xfrm>
                    <a:off x="3388" y="173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14" name="Freeform 277"/>
                  <p:cNvSpPr>
                    <a:spLocks/>
                  </p:cNvSpPr>
                  <p:nvPr/>
                </p:nvSpPr>
                <p:spPr bwMode="auto">
                  <a:xfrm>
                    <a:off x="3388" y="1768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15" name="Freeform 278"/>
                  <p:cNvSpPr>
                    <a:spLocks/>
                  </p:cNvSpPr>
                  <p:nvPr/>
                </p:nvSpPr>
                <p:spPr bwMode="auto">
                  <a:xfrm>
                    <a:off x="3378" y="173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16" name="Freeform 279"/>
                  <p:cNvSpPr>
                    <a:spLocks/>
                  </p:cNvSpPr>
                  <p:nvPr/>
                </p:nvSpPr>
                <p:spPr bwMode="auto">
                  <a:xfrm>
                    <a:off x="3378" y="173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17" name="Freeform 280"/>
                  <p:cNvSpPr>
                    <a:spLocks/>
                  </p:cNvSpPr>
                  <p:nvPr/>
                </p:nvSpPr>
                <p:spPr bwMode="auto">
                  <a:xfrm>
                    <a:off x="3378" y="176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18" name="Freeform 281"/>
                  <p:cNvSpPr>
                    <a:spLocks/>
                  </p:cNvSpPr>
                  <p:nvPr/>
                </p:nvSpPr>
                <p:spPr bwMode="auto">
                  <a:xfrm>
                    <a:off x="3366" y="1726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19" name="Freeform 282"/>
                  <p:cNvSpPr>
                    <a:spLocks/>
                  </p:cNvSpPr>
                  <p:nvPr/>
                </p:nvSpPr>
                <p:spPr bwMode="auto">
                  <a:xfrm>
                    <a:off x="3366" y="172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20" name="Freeform 283"/>
                  <p:cNvSpPr>
                    <a:spLocks/>
                  </p:cNvSpPr>
                  <p:nvPr/>
                </p:nvSpPr>
                <p:spPr bwMode="auto">
                  <a:xfrm>
                    <a:off x="3366" y="1756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21" name="Freeform 284"/>
                  <p:cNvSpPr>
                    <a:spLocks/>
                  </p:cNvSpPr>
                  <p:nvPr/>
                </p:nvSpPr>
                <p:spPr bwMode="auto">
                  <a:xfrm>
                    <a:off x="3356" y="172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22" name="Freeform 285"/>
                  <p:cNvSpPr>
                    <a:spLocks/>
                  </p:cNvSpPr>
                  <p:nvPr/>
                </p:nvSpPr>
                <p:spPr bwMode="auto">
                  <a:xfrm>
                    <a:off x="3356" y="172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23" name="Freeform 286"/>
                  <p:cNvSpPr>
                    <a:spLocks/>
                  </p:cNvSpPr>
                  <p:nvPr/>
                </p:nvSpPr>
                <p:spPr bwMode="auto">
                  <a:xfrm>
                    <a:off x="3356" y="1750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24" name="Freeform 287"/>
                  <p:cNvSpPr>
                    <a:spLocks/>
                  </p:cNvSpPr>
                  <p:nvPr/>
                </p:nvSpPr>
                <p:spPr bwMode="auto">
                  <a:xfrm>
                    <a:off x="3346" y="171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25" name="Freeform 288"/>
                  <p:cNvSpPr>
                    <a:spLocks/>
                  </p:cNvSpPr>
                  <p:nvPr/>
                </p:nvSpPr>
                <p:spPr bwMode="auto">
                  <a:xfrm>
                    <a:off x="3346" y="171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26" name="Freeform 289"/>
                  <p:cNvSpPr>
                    <a:spLocks/>
                  </p:cNvSpPr>
                  <p:nvPr/>
                </p:nvSpPr>
                <p:spPr bwMode="auto">
                  <a:xfrm>
                    <a:off x="3346" y="174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27" name="Freeform 290"/>
                  <p:cNvSpPr>
                    <a:spLocks/>
                  </p:cNvSpPr>
                  <p:nvPr/>
                </p:nvSpPr>
                <p:spPr bwMode="auto">
                  <a:xfrm>
                    <a:off x="3334" y="1708"/>
                    <a:ext cx="8" cy="36"/>
                  </a:xfrm>
                  <a:custGeom>
                    <a:avLst/>
                    <a:gdLst>
                      <a:gd name="T0" fmla="*/ 0 w 8"/>
                      <a:gd name="T1" fmla="*/ 30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28" name="Rectangle 291"/>
                  <p:cNvSpPr>
                    <a:spLocks noChangeArrowheads="1"/>
                  </p:cNvSpPr>
                  <p:nvPr/>
                </p:nvSpPr>
                <p:spPr bwMode="auto">
                  <a:xfrm>
                    <a:off x="3334" y="1708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29" name="Freeform 292"/>
                  <p:cNvSpPr>
                    <a:spLocks/>
                  </p:cNvSpPr>
                  <p:nvPr/>
                </p:nvSpPr>
                <p:spPr bwMode="auto">
                  <a:xfrm>
                    <a:off x="3334" y="1738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2 h 6"/>
                      <a:gd name="T4" fmla="*/ 2 w 8"/>
                      <a:gd name="T5" fmla="*/ 0 h 6"/>
                      <a:gd name="T6" fmla="*/ 0 w 8"/>
                      <a:gd name="T7" fmla="*/ 0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30" name="Freeform 293"/>
                  <p:cNvSpPr>
                    <a:spLocks/>
                  </p:cNvSpPr>
                  <p:nvPr/>
                </p:nvSpPr>
                <p:spPr bwMode="auto">
                  <a:xfrm>
                    <a:off x="3324" y="1702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31" name="Rectangle 294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702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32" name="Freeform 295"/>
                  <p:cNvSpPr>
                    <a:spLocks/>
                  </p:cNvSpPr>
                  <p:nvPr/>
                </p:nvSpPr>
                <p:spPr bwMode="auto">
                  <a:xfrm>
                    <a:off x="3324" y="1732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33" name="Freeform 296"/>
                  <p:cNvSpPr>
                    <a:spLocks/>
                  </p:cNvSpPr>
                  <p:nvPr/>
                </p:nvSpPr>
                <p:spPr bwMode="auto">
                  <a:xfrm>
                    <a:off x="3162" y="1604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34" name="Freeform 297"/>
                  <p:cNvSpPr>
                    <a:spLocks/>
                  </p:cNvSpPr>
                  <p:nvPr/>
                </p:nvSpPr>
                <p:spPr bwMode="auto">
                  <a:xfrm>
                    <a:off x="3176" y="1614"/>
                    <a:ext cx="2" cy="10"/>
                  </a:xfrm>
                  <a:custGeom>
                    <a:avLst/>
                    <a:gdLst>
                      <a:gd name="T0" fmla="*/ 0 w 2"/>
                      <a:gd name="T1" fmla="*/ 2 h 10"/>
                      <a:gd name="T2" fmla="*/ 2 w 2"/>
                      <a:gd name="T3" fmla="*/ 0 h 10"/>
                      <a:gd name="T4" fmla="*/ 2 w 2"/>
                      <a:gd name="T5" fmla="*/ 10 h 10"/>
                      <a:gd name="T6" fmla="*/ 0 w 2"/>
                      <a:gd name="T7" fmla="*/ 10 h 10"/>
                      <a:gd name="T8" fmla="*/ 0 w 2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2" y="10"/>
                        </a:lnTo>
                        <a:lnTo>
                          <a:pt x="0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35" name="Freeform 298"/>
                  <p:cNvSpPr>
                    <a:spLocks/>
                  </p:cNvSpPr>
                  <p:nvPr/>
                </p:nvSpPr>
                <p:spPr bwMode="auto">
                  <a:xfrm>
                    <a:off x="3160" y="1604"/>
                    <a:ext cx="18" cy="12"/>
                  </a:xfrm>
                  <a:custGeom>
                    <a:avLst/>
                    <a:gdLst>
                      <a:gd name="T0" fmla="*/ 0 w 18"/>
                      <a:gd name="T1" fmla="*/ 2 h 12"/>
                      <a:gd name="T2" fmla="*/ 2 w 18"/>
                      <a:gd name="T3" fmla="*/ 0 h 12"/>
                      <a:gd name="T4" fmla="*/ 18 w 18"/>
                      <a:gd name="T5" fmla="*/ 10 h 12"/>
                      <a:gd name="T6" fmla="*/ 16 w 18"/>
                      <a:gd name="T7" fmla="*/ 12 h 12"/>
                      <a:gd name="T8" fmla="*/ 0 w 18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2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10"/>
                        </a:lnTo>
                        <a:lnTo>
                          <a:pt x="16" y="12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36" name="Freeform 299"/>
                  <p:cNvSpPr>
                    <a:spLocks/>
                  </p:cNvSpPr>
                  <p:nvPr/>
                </p:nvSpPr>
                <p:spPr bwMode="auto">
                  <a:xfrm>
                    <a:off x="3160" y="1606"/>
                    <a:ext cx="16" cy="18"/>
                  </a:xfrm>
                  <a:custGeom>
                    <a:avLst/>
                    <a:gdLst>
                      <a:gd name="T0" fmla="*/ 16 w 16"/>
                      <a:gd name="T1" fmla="*/ 10 h 18"/>
                      <a:gd name="T2" fmla="*/ 16 w 16"/>
                      <a:gd name="T3" fmla="*/ 18 h 18"/>
                      <a:gd name="T4" fmla="*/ 0 w 16"/>
                      <a:gd name="T5" fmla="*/ 10 h 18"/>
                      <a:gd name="T6" fmla="*/ 0 w 16"/>
                      <a:gd name="T7" fmla="*/ 0 h 18"/>
                      <a:gd name="T8" fmla="*/ 16 w 16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10"/>
                        </a:moveTo>
                        <a:lnTo>
                          <a:pt x="16" y="1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37" name="Freeform 300"/>
                  <p:cNvSpPr>
                    <a:spLocks/>
                  </p:cNvSpPr>
                  <p:nvPr/>
                </p:nvSpPr>
                <p:spPr bwMode="auto">
                  <a:xfrm>
                    <a:off x="3456" y="1510"/>
                    <a:ext cx="340" cy="242"/>
                  </a:xfrm>
                  <a:custGeom>
                    <a:avLst/>
                    <a:gdLst>
                      <a:gd name="T0" fmla="*/ 0 w 340"/>
                      <a:gd name="T1" fmla="*/ 198 h 242"/>
                      <a:gd name="T2" fmla="*/ 340 w 340"/>
                      <a:gd name="T3" fmla="*/ 0 h 242"/>
                      <a:gd name="T4" fmla="*/ 340 w 340"/>
                      <a:gd name="T5" fmla="*/ 46 h 242"/>
                      <a:gd name="T6" fmla="*/ 0 w 340"/>
                      <a:gd name="T7" fmla="*/ 242 h 242"/>
                      <a:gd name="T8" fmla="*/ 0 w 340"/>
                      <a:gd name="T9" fmla="*/ 198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8"/>
                        </a:moveTo>
                        <a:lnTo>
                          <a:pt x="340" y="0"/>
                        </a:lnTo>
                        <a:lnTo>
                          <a:pt x="340" y="46"/>
                        </a:lnTo>
                        <a:lnTo>
                          <a:pt x="0" y="242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38" name="Freeform 301"/>
                  <p:cNvSpPr>
                    <a:spLocks/>
                  </p:cNvSpPr>
                  <p:nvPr/>
                </p:nvSpPr>
                <p:spPr bwMode="auto">
                  <a:xfrm>
                    <a:off x="3160" y="1338"/>
                    <a:ext cx="636" cy="370"/>
                  </a:xfrm>
                  <a:custGeom>
                    <a:avLst/>
                    <a:gdLst>
                      <a:gd name="T0" fmla="*/ 0 w 636"/>
                      <a:gd name="T1" fmla="*/ 198 h 370"/>
                      <a:gd name="T2" fmla="*/ 338 w 636"/>
                      <a:gd name="T3" fmla="*/ 0 h 370"/>
                      <a:gd name="T4" fmla="*/ 636 w 636"/>
                      <a:gd name="T5" fmla="*/ 172 h 370"/>
                      <a:gd name="T6" fmla="*/ 296 w 636"/>
                      <a:gd name="T7" fmla="*/ 370 h 370"/>
                      <a:gd name="T8" fmla="*/ 0 w 636"/>
                      <a:gd name="T9" fmla="*/ 198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70">
                        <a:moveTo>
                          <a:pt x="0" y="198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70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39" name="Freeform 302"/>
                  <p:cNvSpPr>
                    <a:spLocks/>
                  </p:cNvSpPr>
                  <p:nvPr/>
                </p:nvSpPr>
                <p:spPr bwMode="auto">
                  <a:xfrm>
                    <a:off x="3160" y="1536"/>
                    <a:ext cx="296" cy="216"/>
                  </a:xfrm>
                  <a:custGeom>
                    <a:avLst/>
                    <a:gdLst>
                      <a:gd name="T0" fmla="*/ 296 w 296"/>
                      <a:gd name="T1" fmla="*/ 172 h 216"/>
                      <a:gd name="T2" fmla="*/ 296 w 296"/>
                      <a:gd name="T3" fmla="*/ 216 h 216"/>
                      <a:gd name="T4" fmla="*/ 0 w 296"/>
                      <a:gd name="T5" fmla="*/ 44 h 216"/>
                      <a:gd name="T6" fmla="*/ 0 w 296"/>
                      <a:gd name="T7" fmla="*/ 0 h 216"/>
                      <a:gd name="T8" fmla="*/ 296 w 296"/>
                      <a:gd name="T9" fmla="*/ 172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6">
                        <a:moveTo>
                          <a:pt x="296" y="172"/>
                        </a:moveTo>
                        <a:lnTo>
                          <a:pt x="296" y="216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40" name="Freeform 303"/>
                  <p:cNvSpPr>
                    <a:spLocks/>
                  </p:cNvSpPr>
                  <p:nvPr/>
                </p:nvSpPr>
                <p:spPr bwMode="auto">
                  <a:xfrm>
                    <a:off x="3180" y="1556"/>
                    <a:ext cx="100" cy="72"/>
                  </a:xfrm>
                  <a:custGeom>
                    <a:avLst/>
                    <a:gdLst>
                      <a:gd name="T0" fmla="*/ 0 w 100"/>
                      <a:gd name="T1" fmla="*/ 14 h 72"/>
                      <a:gd name="T2" fmla="*/ 0 w 100"/>
                      <a:gd name="T3" fmla="*/ 0 h 72"/>
                      <a:gd name="T4" fmla="*/ 100 w 100"/>
                      <a:gd name="T5" fmla="*/ 56 h 72"/>
                      <a:gd name="T6" fmla="*/ 100 w 100"/>
                      <a:gd name="T7" fmla="*/ 72 h 72"/>
                      <a:gd name="T8" fmla="*/ 0 w 100"/>
                      <a:gd name="T9" fmla="*/ 14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00" y="56"/>
                        </a:lnTo>
                        <a:lnTo>
                          <a:pt x="100" y="72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41" name="Rectangle 304"/>
                  <p:cNvSpPr>
                    <a:spLocks noChangeArrowheads="1"/>
                  </p:cNvSpPr>
                  <p:nvPr/>
                </p:nvSpPr>
                <p:spPr bwMode="auto">
                  <a:xfrm>
                    <a:off x="3180" y="1556"/>
                    <a:ext cx="2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42" name="Freeform 305"/>
                  <p:cNvSpPr>
                    <a:spLocks/>
                  </p:cNvSpPr>
                  <p:nvPr/>
                </p:nvSpPr>
                <p:spPr bwMode="auto">
                  <a:xfrm>
                    <a:off x="3180" y="1570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0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43" name="Freeform 306"/>
                  <p:cNvSpPr>
                    <a:spLocks/>
                  </p:cNvSpPr>
                  <p:nvPr/>
                </p:nvSpPr>
                <p:spPr bwMode="auto">
                  <a:xfrm>
                    <a:off x="3442" y="1706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6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6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44" name="Freeform 307"/>
                  <p:cNvSpPr>
                    <a:spLocks/>
                  </p:cNvSpPr>
                  <p:nvPr/>
                </p:nvSpPr>
                <p:spPr bwMode="auto">
                  <a:xfrm>
                    <a:off x="3442" y="170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45" name="Freeform 308"/>
                  <p:cNvSpPr>
                    <a:spLocks/>
                  </p:cNvSpPr>
                  <p:nvPr/>
                </p:nvSpPr>
                <p:spPr bwMode="auto">
                  <a:xfrm>
                    <a:off x="3442" y="1738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46" name="Freeform 309"/>
                  <p:cNvSpPr>
                    <a:spLocks/>
                  </p:cNvSpPr>
                  <p:nvPr/>
                </p:nvSpPr>
                <p:spPr bwMode="auto">
                  <a:xfrm>
                    <a:off x="3432" y="170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47" name="Freeform 310"/>
                  <p:cNvSpPr>
                    <a:spLocks/>
                  </p:cNvSpPr>
                  <p:nvPr/>
                </p:nvSpPr>
                <p:spPr bwMode="auto">
                  <a:xfrm>
                    <a:off x="3432" y="170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48" name="Freeform 311"/>
                  <p:cNvSpPr>
                    <a:spLocks/>
                  </p:cNvSpPr>
                  <p:nvPr/>
                </p:nvSpPr>
                <p:spPr bwMode="auto">
                  <a:xfrm>
                    <a:off x="3432" y="1732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49" name="Freeform 312"/>
                  <p:cNvSpPr>
                    <a:spLocks/>
                  </p:cNvSpPr>
                  <p:nvPr/>
                </p:nvSpPr>
                <p:spPr bwMode="auto">
                  <a:xfrm>
                    <a:off x="3420" y="1694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50" name="Freeform 313"/>
                  <p:cNvSpPr>
                    <a:spLocks/>
                  </p:cNvSpPr>
                  <p:nvPr/>
                </p:nvSpPr>
                <p:spPr bwMode="auto">
                  <a:xfrm>
                    <a:off x="3420" y="169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51" name="Freeform 314"/>
                  <p:cNvSpPr>
                    <a:spLocks/>
                  </p:cNvSpPr>
                  <p:nvPr/>
                </p:nvSpPr>
                <p:spPr bwMode="auto">
                  <a:xfrm>
                    <a:off x="3420" y="1724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52" name="Freeform 315"/>
                  <p:cNvSpPr>
                    <a:spLocks/>
                  </p:cNvSpPr>
                  <p:nvPr/>
                </p:nvSpPr>
                <p:spPr bwMode="auto">
                  <a:xfrm>
                    <a:off x="3410" y="168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53" name="Freeform 316"/>
                  <p:cNvSpPr>
                    <a:spLocks/>
                  </p:cNvSpPr>
                  <p:nvPr/>
                </p:nvSpPr>
                <p:spPr bwMode="auto">
                  <a:xfrm>
                    <a:off x="3410" y="168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54" name="Freeform 317"/>
                  <p:cNvSpPr>
                    <a:spLocks/>
                  </p:cNvSpPr>
                  <p:nvPr/>
                </p:nvSpPr>
                <p:spPr bwMode="auto">
                  <a:xfrm>
                    <a:off x="3410" y="171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55" name="Freeform 318"/>
                  <p:cNvSpPr>
                    <a:spLocks/>
                  </p:cNvSpPr>
                  <p:nvPr/>
                </p:nvSpPr>
                <p:spPr bwMode="auto">
                  <a:xfrm>
                    <a:off x="3400" y="168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56" name="Freeform 319"/>
                  <p:cNvSpPr>
                    <a:spLocks/>
                  </p:cNvSpPr>
                  <p:nvPr/>
                </p:nvSpPr>
                <p:spPr bwMode="auto">
                  <a:xfrm>
                    <a:off x="3400" y="168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57" name="Freeform 320"/>
                  <p:cNvSpPr>
                    <a:spLocks/>
                  </p:cNvSpPr>
                  <p:nvPr/>
                </p:nvSpPr>
                <p:spPr bwMode="auto">
                  <a:xfrm>
                    <a:off x="3400" y="171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0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58" name="Freeform 321"/>
                  <p:cNvSpPr>
                    <a:spLocks/>
                  </p:cNvSpPr>
                  <p:nvPr/>
                </p:nvSpPr>
                <p:spPr bwMode="auto">
                  <a:xfrm>
                    <a:off x="3388" y="1676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59" name="Freeform 322"/>
                  <p:cNvSpPr>
                    <a:spLocks/>
                  </p:cNvSpPr>
                  <p:nvPr/>
                </p:nvSpPr>
                <p:spPr bwMode="auto">
                  <a:xfrm>
                    <a:off x="3388" y="167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60" name="Freeform 323"/>
                  <p:cNvSpPr>
                    <a:spLocks/>
                  </p:cNvSpPr>
                  <p:nvPr/>
                </p:nvSpPr>
                <p:spPr bwMode="auto">
                  <a:xfrm>
                    <a:off x="3388" y="1706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61" name="Freeform 324"/>
                  <p:cNvSpPr>
                    <a:spLocks/>
                  </p:cNvSpPr>
                  <p:nvPr/>
                </p:nvSpPr>
                <p:spPr bwMode="auto">
                  <a:xfrm>
                    <a:off x="3378" y="167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62" name="Freeform 325"/>
                  <p:cNvSpPr>
                    <a:spLocks/>
                  </p:cNvSpPr>
                  <p:nvPr/>
                </p:nvSpPr>
                <p:spPr bwMode="auto">
                  <a:xfrm>
                    <a:off x="3378" y="167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63" name="Freeform 326"/>
                  <p:cNvSpPr>
                    <a:spLocks/>
                  </p:cNvSpPr>
                  <p:nvPr/>
                </p:nvSpPr>
                <p:spPr bwMode="auto">
                  <a:xfrm>
                    <a:off x="3378" y="1700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64" name="Freeform 327"/>
                  <p:cNvSpPr>
                    <a:spLocks/>
                  </p:cNvSpPr>
                  <p:nvPr/>
                </p:nvSpPr>
                <p:spPr bwMode="auto">
                  <a:xfrm>
                    <a:off x="3366" y="1664"/>
                    <a:ext cx="8" cy="36"/>
                  </a:xfrm>
                  <a:custGeom>
                    <a:avLst/>
                    <a:gdLst>
                      <a:gd name="T0" fmla="*/ 0 w 8"/>
                      <a:gd name="T1" fmla="*/ 30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65" name="Rectangle 328"/>
                  <p:cNvSpPr>
                    <a:spLocks noChangeArrowheads="1"/>
                  </p:cNvSpPr>
                  <p:nvPr/>
                </p:nvSpPr>
                <p:spPr bwMode="auto">
                  <a:xfrm>
                    <a:off x="3366" y="1664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66" name="Freeform 329"/>
                  <p:cNvSpPr>
                    <a:spLocks/>
                  </p:cNvSpPr>
                  <p:nvPr/>
                </p:nvSpPr>
                <p:spPr bwMode="auto">
                  <a:xfrm>
                    <a:off x="3366" y="1694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2 h 6"/>
                      <a:gd name="T4" fmla="*/ 2 w 8"/>
                      <a:gd name="T5" fmla="*/ 0 h 6"/>
                      <a:gd name="T6" fmla="*/ 0 w 8"/>
                      <a:gd name="T7" fmla="*/ 0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67" name="Freeform 330"/>
                  <p:cNvSpPr>
                    <a:spLocks/>
                  </p:cNvSpPr>
                  <p:nvPr/>
                </p:nvSpPr>
                <p:spPr bwMode="auto">
                  <a:xfrm>
                    <a:off x="3356" y="1658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68" name="Rectangle 331"/>
                  <p:cNvSpPr>
                    <a:spLocks noChangeArrowheads="1"/>
                  </p:cNvSpPr>
                  <p:nvPr/>
                </p:nvSpPr>
                <p:spPr bwMode="auto">
                  <a:xfrm>
                    <a:off x="3356" y="1658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69" name="Freeform 332"/>
                  <p:cNvSpPr>
                    <a:spLocks/>
                  </p:cNvSpPr>
                  <p:nvPr/>
                </p:nvSpPr>
                <p:spPr bwMode="auto">
                  <a:xfrm>
                    <a:off x="3356" y="1688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70" name="Freeform 333"/>
                  <p:cNvSpPr>
                    <a:spLocks/>
                  </p:cNvSpPr>
                  <p:nvPr/>
                </p:nvSpPr>
                <p:spPr bwMode="auto">
                  <a:xfrm>
                    <a:off x="3346" y="165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6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6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71" name="Freeform 334"/>
                  <p:cNvSpPr>
                    <a:spLocks/>
                  </p:cNvSpPr>
                  <p:nvPr/>
                </p:nvSpPr>
                <p:spPr bwMode="auto">
                  <a:xfrm>
                    <a:off x="3346" y="165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72" name="Freeform 335"/>
                  <p:cNvSpPr>
                    <a:spLocks/>
                  </p:cNvSpPr>
                  <p:nvPr/>
                </p:nvSpPr>
                <p:spPr bwMode="auto">
                  <a:xfrm>
                    <a:off x="3346" y="1682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73" name="Freeform 336"/>
                  <p:cNvSpPr>
                    <a:spLocks/>
                  </p:cNvSpPr>
                  <p:nvPr/>
                </p:nvSpPr>
                <p:spPr bwMode="auto">
                  <a:xfrm>
                    <a:off x="3334" y="1644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74" name="Freeform 337"/>
                  <p:cNvSpPr>
                    <a:spLocks/>
                  </p:cNvSpPr>
                  <p:nvPr/>
                </p:nvSpPr>
                <p:spPr bwMode="auto">
                  <a:xfrm>
                    <a:off x="3334" y="164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75" name="Freeform 338"/>
                  <p:cNvSpPr>
                    <a:spLocks/>
                  </p:cNvSpPr>
                  <p:nvPr/>
                </p:nvSpPr>
                <p:spPr bwMode="auto">
                  <a:xfrm>
                    <a:off x="3334" y="1676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76" name="Freeform 339"/>
                  <p:cNvSpPr>
                    <a:spLocks/>
                  </p:cNvSpPr>
                  <p:nvPr/>
                </p:nvSpPr>
                <p:spPr bwMode="auto">
                  <a:xfrm>
                    <a:off x="3324" y="163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77" name="Freeform 340"/>
                  <p:cNvSpPr>
                    <a:spLocks/>
                  </p:cNvSpPr>
                  <p:nvPr/>
                </p:nvSpPr>
                <p:spPr bwMode="auto">
                  <a:xfrm>
                    <a:off x="3324" y="163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78" name="Freeform 341"/>
                  <p:cNvSpPr>
                    <a:spLocks/>
                  </p:cNvSpPr>
                  <p:nvPr/>
                </p:nvSpPr>
                <p:spPr bwMode="auto">
                  <a:xfrm>
                    <a:off x="3324" y="166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79" name="Freeform 342"/>
                  <p:cNvSpPr>
                    <a:spLocks/>
                  </p:cNvSpPr>
                  <p:nvPr/>
                </p:nvSpPr>
                <p:spPr bwMode="auto">
                  <a:xfrm>
                    <a:off x="3162" y="1540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80" name="Freeform 343"/>
                  <p:cNvSpPr>
                    <a:spLocks/>
                  </p:cNvSpPr>
                  <p:nvPr/>
                </p:nvSpPr>
                <p:spPr bwMode="auto">
                  <a:xfrm>
                    <a:off x="3176" y="1552"/>
                    <a:ext cx="2" cy="10"/>
                  </a:xfrm>
                  <a:custGeom>
                    <a:avLst/>
                    <a:gdLst>
                      <a:gd name="T0" fmla="*/ 0 w 2"/>
                      <a:gd name="T1" fmla="*/ 0 h 10"/>
                      <a:gd name="T2" fmla="*/ 2 w 2"/>
                      <a:gd name="T3" fmla="*/ 0 h 10"/>
                      <a:gd name="T4" fmla="*/ 2 w 2"/>
                      <a:gd name="T5" fmla="*/ 8 h 10"/>
                      <a:gd name="T6" fmla="*/ 0 w 2"/>
                      <a:gd name="T7" fmla="*/ 10 h 10"/>
                      <a:gd name="T8" fmla="*/ 0 w 2"/>
                      <a:gd name="T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2" y="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81" name="Freeform 344"/>
                  <p:cNvSpPr>
                    <a:spLocks/>
                  </p:cNvSpPr>
                  <p:nvPr/>
                </p:nvSpPr>
                <p:spPr bwMode="auto">
                  <a:xfrm>
                    <a:off x="3160" y="1542"/>
                    <a:ext cx="18" cy="10"/>
                  </a:xfrm>
                  <a:custGeom>
                    <a:avLst/>
                    <a:gdLst>
                      <a:gd name="T0" fmla="*/ 0 w 18"/>
                      <a:gd name="T1" fmla="*/ 2 h 10"/>
                      <a:gd name="T2" fmla="*/ 2 w 18"/>
                      <a:gd name="T3" fmla="*/ 0 h 10"/>
                      <a:gd name="T4" fmla="*/ 18 w 18"/>
                      <a:gd name="T5" fmla="*/ 10 h 10"/>
                      <a:gd name="T6" fmla="*/ 16 w 18"/>
                      <a:gd name="T7" fmla="*/ 10 h 10"/>
                      <a:gd name="T8" fmla="*/ 0 w 18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10"/>
                        </a:lnTo>
                        <a:lnTo>
                          <a:pt x="1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82" name="Freeform 345"/>
                  <p:cNvSpPr>
                    <a:spLocks/>
                  </p:cNvSpPr>
                  <p:nvPr/>
                </p:nvSpPr>
                <p:spPr bwMode="auto">
                  <a:xfrm>
                    <a:off x="3160" y="1544"/>
                    <a:ext cx="16" cy="18"/>
                  </a:xfrm>
                  <a:custGeom>
                    <a:avLst/>
                    <a:gdLst>
                      <a:gd name="T0" fmla="*/ 16 w 16"/>
                      <a:gd name="T1" fmla="*/ 8 h 18"/>
                      <a:gd name="T2" fmla="*/ 16 w 16"/>
                      <a:gd name="T3" fmla="*/ 18 h 18"/>
                      <a:gd name="T4" fmla="*/ 0 w 16"/>
                      <a:gd name="T5" fmla="*/ 10 h 18"/>
                      <a:gd name="T6" fmla="*/ 0 w 16"/>
                      <a:gd name="T7" fmla="*/ 0 h 18"/>
                      <a:gd name="T8" fmla="*/ 16 w 16"/>
                      <a:gd name="T9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8"/>
                        </a:moveTo>
                        <a:lnTo>
                          <a:pt x="16" y="1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83" name="Freeform 346"/>
                  <p:cNvSpPr>
                    <a:spLocks/>
                  </p:cNvSpPr>
                  <p:nvPr/>
                </p:nvSpPr>
                <p:spPr bwMode="auto">
                  <a:xfrm>
                    <a:off x="3456" y="1448"/>
                    <a:ext cx="340" cy="242"/>
                  </a:xfrm>
                  <a:custGeom>
                    <a:avLst/>
                    <a:gdLst>
                      <a:gd name="T0" fmla="*/ 0 w 340"/>
                      <a:gd name="T1" fmla="*/ 196 h 242"/>
                      <a:gd name="T2" fmla="*/ 340 w 340"/>
                      <a:gd name="T3" fmla="*/ 0 h 242"/>
                      <a:gd name="T4" fmla="*/ 340 w 340"/>
                      <a:gd name="T5" fmla="*/ 44 h 242"/>
                      <a:gd name="T6" fmla="*/ 0 w 340"/>
                      <a:gd name="T7" fmla="*/ 242 h 242"/>
                      <a:gd name="T8" fmla="*/ 0 w 340"/>
                      <a:gd name="T9" fmla="*/ 196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6"/>
                        </a:moveTo>
                        <a:lnTo>
                          <a:pt x="340" y="0"/>
                        </a:lnTo>
                        <a:lnTo>
                          <a:pt x="340" y="44"/>
                        </a:lnTo>
                        <a:lnTo>
                          <a:pt x="0" y="242"/>
                        </a:lnTo>
                        <a:lnTo>
                          <a:pt x="0" y="19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84" name="Freeform 347"/>
                  <p:cNvSpPr>
                    <a:spLocks/>
                  </p:cNvSpPr>
                  <p:nvPr/>
                </p:nvSpPr>
                <p:spPr bwMode="auto">
                  <a:xfrm>
                    <a:off x="3160" y="1276"/>
                    <a:ext cx="636" cy="368"/>
                  </a:xfrm>
                  <a:custGeom>
                    <a:avLst/>
                    <a:gdLst>
                      <a:gd name="T0" fmla="*/ 0 w 636"/>
                      <a:gd name="T1" fmla="*/ 196 h 368"/>
                      <a:gd name="T2" fmla="*/ 338 w 636"/>
                      <a:gd name="T3" fmla="*/ 0 h 368"/>
                      <a:gd name="T4" fmla="*/ 636 w 636"/>
                      <a:gd name="T5" fmla="*/ 172 h 368"/>
                      <a:gd name="T6" fmla="*/ 296 w 636"/>
                      <a:gd name="T7" fmla="*/ 368 h 368"/>
                      <a:gd name="T8" fmla="*/ 0 w 636"/>
                      <a:gd name="T9" fmla="*/ 196 h 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68">
                        <a:moveTo>
                          <a:pt x="0" y="196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68"/>
                        </a:lnTo>
                        <a:lnTo>
                          <a:pt x="0" y="19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85" name="Freeform 348"/>
                  <p:cNvSpPr>
                    <a:spLocks/>
                  </p:cNvSpPr>
                  <p:nvPr/>
                </p:nvSpPr>
                <p:spPr bwMode="auto">
                  <a:xfrm>
                    <a:off x="3160" y="1472"/>
                    <a:ext cx="296" cy="218"/>
                  </a:xfrm>
                  <a:custGeom>
                    <a:avLst/>
                    <a:gdLst>
                      <a:gd name="T0" fmla="*/ 296 w 296"/>
                      <a:gd name="T1" fmla="*/ 172 h 218"/>
                      <a:gd name="T2" fmla="*/ 296 w 296"/>
                      <a:gd name="T3" fmla="*/ 218 h 218"/>
                      <a:gd name="T4" fmla="*/ 0 w 296"/>
                      <a:gd name="T5" fmla="*/ 46 h 218"/>
                      <a:gd name="T6" fmla="*/ 0 w 296"/>
                      <a:gd name="T7" fmla="*/ 0 h 218"/>
                      <a:gd name="T8" fmla="*/ 296 w 296"/>
                      <a:gd name="T9" fmla="*/ 172 h 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8">
                        <a:moveTo>
                          <a:pt x="296" y="172"/>
                        </a:moveTo>
                        <a:lnTo>
                          <a:pt x="296" y="218"/>
                        </a:lnTo>
                        <a:lnTo>
                          <a:pt x="0" y="46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86" name="Freeform 349"/>
                  <p:cNvSpPr>
                    <a:spLocks/>
                  </p:cNvSpPr>
                  <p:nvPr/>
                </p:nvSpPr>
                <p:spPr bwMode="auto">
                  <a:xfrm>
                    <a:off x="3180" y="1494"/>
                    <a:ext cx="100" cy="72"/>
                  </a:xfrm>
                  <a:custGeom>
                    <a:avLst/>
                    <a:gdLst>
                      <a:gd name="T0" fmla="*/ 0 w 100"/>
                      <a:gd name="T1" fmla="*/ 14 h 72"/>
                      <a:gd name="T2" fmla="*/ 0 w 100"/>
                      <a:gd name="T3" fmla="*/ 0 h 72"/>
                      <a:gd name="T4" fmla="*/ 100 w 100"/>
                      <a:gd name="T5" fmla="*/ 56 h 72"/>
                      <a:gd name="T6" fmla="*/ 100 w 100"/>
                      <a:gd name="T7" fmla="*/ 72 h 72"/>
                      <a:gd name="T8" fmla="*/ 0 w 100"/>
                      <a:gd name="T9" fmla="*/ 14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00" y="56"/>
                        </a:lnTo>
                        <a:lnTo>
                          <a:pt x="100" y="72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87" name="Freeform 350"/>
                  <p:cNvSpPr>
                    <a:spLocks/>
                  </p:cNvSpPr>
                  <p:nvPr/>
                </p:nvSpPr>
                <p:spPr bwMode="auto">
                  <a:xfrm>
                    <a:off x="3180" y="1494"/>
                    <a:ext cx="2" cy="14"/>
                  </a:xfrm>
                  <a:custGeom>
                    <a:avLst/>
                    <a:gdLst>
                      <a:gd name="T0" fmla="*/ 0 w 2"/>
                      <a:gd name="T1" fmla="*/ 14 h 14"/>
                      <a:gd name="T2" fmla="*/ 2 w 2"/>
                      <a:gd name="T3" fmla="*/ 12 h 14"/>
                      <a:gd name="T4" fmla="*/ 2 w 2"/>
                      <a:gd name="T5" fmla="*/ 0 h 14"/>
                      <a:gd name="T6" fmla="*/ 0 w 2"/>
                      <a:gd name="T7" fmla="*/ 0 h 14"/>
                      <a:gd name="T8" fmla="*/ 0 w 2"/>
                      <a:gd name="T9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4">
                        <a:moveTo>
                          <a:pt x="0" y="14"/>
                        </a:moveTo>
                        <a:lnTo>
                          <a:pt x="2" y="1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88" name="Freeform 351"/>
                  <p:cNvSpPr>
                    <a:spLocks/>
                  </p:cNvSpPr>
                  <p:nvPr/>
                </p:nvSpPr>
                <p:spPr bwMode="auto">
                  <a:xfrm>
                    <a:off x="3180" y="1506"/>
                    <a:ext cx="100" cy="60"/>
                  </a:xfrm>
                  <a:custGeom>
                    <a:avLst/>
                    <a:gdLst>
                      <a:gd name="T0" fmla="*/ 100 w 100"/>
                      <a:gd name="T1" fmla="*/ 60 h 60"/>
                      <a:gd name="T2" fmla="*/ 100 w 100"/>
                      <a:gd name="T3" fmla="*/ 56 h 60"/>
                      <a:gd name="T4" fmla="*/ 2 w 100"/>
                      <a:gd name="T5" fmla="*/ 0 h 60"/>
                      <a:gd name="T6" fmla="*/ 0 w 100"/>
                      <a:gd name="T7" fmla="*/ 2 h 60"/>
                      <a:gd name="T8" fmla="*/ 100 w 100"/>
                      <a:gd name="T9" fmla="*/ 60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60">
                        <a:moveTo>
                          <a:pt x="100" y="60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100" y="60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89" name="Freeform 352"/>
                  <p:cNvSpPr>
                    <a:spLocks/>
                  </p:cNvSpPr>
                  <p:nvPr/>
                </p:nvSpPr>
                <p:spPr bwMode="auto">
                  <a:xfrm>
                    <a:off x="3442" y="1644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90" name="Freeform 353"/>
                  <p:cNvSpPr>
                    <a:spLocks/>
                  </p:cNvSpPr>
                  <p:nvPr/>
                </p:nvSpPr>
                <p:spPr bwMode="auto">
                  <a:xfrm>
                    <a:off x="3442" y="164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91" name="Freeform 354"/>
                  <p:cNvSpPr>
                    <a:spLocks/>
                  </p:cNvSpPr>
                  <p:nvPr/>
                </p:nvSpPr>
                <p:spPr bwMode="auto">
                  <a:xfrm>
                    <a:off x="3442" y="1674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92" name="Freeform 355"/>
                  <p:cNvSpPr>
                    <a:spLocks/>
                  </p:cNvSpPr>
                  <p:nvPr/>
                </p:nvSpPr>
                <p:spPr bwMode="auto">
                  <a:xfrm>
                    <a:off x="3432" y="163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93" name="Freeform 356"/>
                  <p:cNvSpPr>
                    <a:spLocks/>
                  </p:cNvSpPr>
                  <p:nvPr/>
                </p:nvSpPr>
                <p:spPr bwMode="auto">
                  <a:xfrm>
                    <a:off x="3432" y="163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94" name="Freeform 357"/>
                  <p:cNvSpPr>
                    <a:spLocks/>
                  </p:cNvSpPr>
                  <p:nvPr/>
                </p:nvSpPr>
                <p:spPr bwMode="auto">
                  <a:xfrm>
                    <a:off x="3432" y="166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95" name="Freeform 358"/>
                  <p:cNvSpPr>
                    <a:spLocks/>
                  </p:cNvSpPr>
                  <p:nvPr/>
                </p:nvSpPr>
                <p:spPr bwMode="auto">
                  <a:xfrm>
                    <a:off x="3420" y="163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96" name="Freeform 359"/>
                  <p:cNvSpPr>
                    <a:spLocks/>
                  </p:cNvSpPr>
                  <p:nvPr/>
                </p:nvSpPr>
                <p:spPr bwMode="auto">
                  <a:xfrm>
                    <a:off x="3420" y="163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97" name="Freeform 360"/>
                  <p:cNvSpPr>
                    <a:spLocks/>
                  </p:cNvSpPr>
                  <p:nvPr/>
                </p:nvSpPr>
                <p:spPr bwMode="auto">
                  <a:xfrm>
                    <a:off x="3420" y="1662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98" name="Freeform 361"/>
                  <p:cNvSpPr>
                    <a:spLocks/>
                  </p:cNvSpPr>
                  <p:nvPr/>
                </p:nvSpPr>
                <p:spPr bwMode="auto">
                  <a:xfrm>
                    <a:off x="3410" y="162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099" name="Freeform 362"/>
                  <p:cNvSpPr>
                    <a:spLocks/>
                  </p:cNvSpPr>
                  <p:nvPr/>
                </p:nvSpPr>
                <p:spPr bwMode="auto">
                  <a:xfrm>
                    <a:off x="3410" y="162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00" name="Freeform 363"/>
                  <p:cNvSpPr>
                    <a:spLocks/>
                  </p:cNvSpPr>
                  <p:nvPr/>
                </p:nvSpPr>
                <p:spPr bwMode="auto">
                  <a:xfrm>
                    <a:off x="3410" y="165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01" name="Freeform 364"/>
                  <p:cNvSpPr>
                    <a:spLocks/>
                  </p:cNvSpPr>
                  <p:nvPr/>
                </p:nvSpPr>
                <p:spPr bwMode="auto">
                  <a:xfrm>
                    <a:off x="3400" y="1620"/>
                    <a:ext cx="6" cy="36"/>
                  </a:xfrm>
                  <a:custGeom>
                    <a:avLst/>
                    <a:gdLst>
                      <a:gd name="T0" fmla="*/ 0 w 6"/>
                      <a:gd name="T1" fmla="*/ 30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02" name="Freeform 365"/>
                  <p:cNvSpPr>
                    <a:spLocks/>
                  </p:cNvSpPr>
                  <p:nvPr/>
                </p:nvSpPr>
                <p:spPr bwMode="auto">
                  <a:xfrm>
                    <a:off x="3400" y="1620"/>
                    <a:ext cx="2" cy="30"/>
                  </a:xfrm>
                  <a:custGeom>
                    <a:avLst/>
                    <a:gdLst>
                      <a:gd name="T0" fmla="*/ 0 w 2"/>
                      <a:gd name="T1" fmla="*/ 30 h 30"/>
                      <a:gd name="T2" fmla="*/ 0 w 2"/>
                      <a:gd name="T3" fmla="*/ 30 h 30"/>
                      <a:gd name="T4" fmla="*/ 2 w 2"/>
                      <a:gd name="T5" fmla="*/ 0 h 30"/>
                      <a:gd name="T6" fmla="*/ 0 w 2"/>
                      <a:gd name="T7" fmla="*/ 0 h 30"/>
                      <a:gd name="T8" fmla="*/ 0 w 2"/>
                      <a:gd name="T9" fmla="*/ 3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0">
                        <a:moveTo>
                          <a:pt x="0" y="30"/>
                        </a:moveTo>
                        <a:lnTo>
                          <a:pt x="0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03" name="Freeform 366"/>
                  <p:cNvSpPr>
                    <a:spLocks/>
                  </p:cNvSpPr>
                  <p:nvPr/>
                </p:nvSpPr>
                <p:spPr bwMode="auto">
                  <a:xfrm>
                    <a:off x="3400" y="1650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0 w 6"/>
                      <a:gd name="T5" fmla="*/ 0 h 6"/>
                      <a:gd name="T6" fmla="*/ 0 w 6"/>
                      <a:gd name="T7" fmla="*/ 0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04" name="Freeform 367"/>
                  <p:cNvSpPr>
                    <a:spLocks/>
                  </p:cNvSpPr>
                  <p:nvPr/>
                </p:nvSpPr>
                <p:spPr bwMode="auto">
                  <a:xfrm>
                    <a:off x="3388" y="1614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05" name="Rectangle 368"/>
                  <p:cNvSpPr>
                    <a:spLocks noChangeArrowheads="1"/>
                  </p:cNvSpPr>
                  <p:nvPr/>
                </p:nvSpPr>
                <p:spPr bwMode="auto">
                  <a:xfrm>
                    <a:off x="3388" y="1614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06" name="Freeform 369"/>
                  <p:cNvSpPr>
                    <a:spLocks/>
                  </p:cNvSpPr>
                  <p:nvPr/>
                </p:nvSpPr>
                <p:spPr bwMode="auto">
                  <a:xfrm>
                    <a:off x="3388" y="1644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07" name="Freeform 370"/>
                  <p:cNvSpPr>
                    <a:spLocks/>
                  </p:cNvSpPr>
                  <p:nvPr/>
                </p:nvSpPr>
                <p:spPr bwMode="auto">
                  <a:xfrm>
                    <a:off x="3378" y="160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6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6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08" name="Freeform 371"/>
                  <p:cNvSpPr>
                    <a:spLocks/>
                  </p:cNvSpPr>
                  <p:nvPr/>
                </p:nvSpPr>
                <p:spPr bwMode="auto">
                  <a:xfrm>
                    <a:off x="3378" y="160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09" name="Freeform 372"/>
                  <p:cNvSpPr>
                    <a:spLocks/>
                  </p:cNvSpPr>
                  <p:nvPr/>
                </p:nvSpPr>
                <p:spPr bwMode="auto">
                  <a:xfrm>
                    <a:off x="3378" y="1638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10" name="Freeform 373"/>
                  <p:cNvSpPr>
                    <a:spLocks/>
                  </p:cNvSpPr>
                  <p:nvPr/>
                </p:nvSpPr>
                <p:spPr bwMode="auto">
                  <a:xfrm>
                    <a:off x="3366" y="160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11" name="Freeform 374"/>
                  <p:cNvSpPr>
                    <a:spLocks/>
                  </p:cNvSpPr>
                  <p:nvPr/>
                </p:nvSpPr>
                <p:spPr bwMode="auto">
                  <a:xfrm>
                    <a:off x="3366" y="160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12" name="Freeform 375"/>
                  <p:cNvSpPr>
                    <a:spLocks/>
                  </p:cNvSpPr>
                  <p:nvPr/>
                </p:nvSpPr>
                <p:spPr bwMode="auto">
                  <a:xfrm>
                    <a:off x="3366" y="1632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13" name="Freeform 376"/>
                  <p:cNvSpPr>
                    <a:spLocks/>
                  </p:cNvSpPr>
                  <p:nvPr/>
                </p:nvSpPr>
                <p:spPr bwMode="auto">
                  <a:xfrm>
                    <a:off x="3356" y="159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14" name="Freeform 377"/>
                  <p:cNvSpPr>
                    <a:spLocks/>
                  </p:cNvSpPr>
                  <p:nvPr/>
                </p:nvSpPr>
                <p:spPr bwMode="auto">
                  <a:xfrm>
                    <a:off x="3356" y="159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15" name="Freeform 378"/>
                  <p:cNvSpPr>
                    <a:spLocks/>
                  </p:cNvSpPr>
                  <p:nvPr/>
                </p:nvSpPr>
                <p:spPr bwMode="auto">
                  <a:xfrm>
                    <a:off x="3356" y="162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16" name="Freeform 379"/>
                  <p:cNvSpPr>
                    <a:spLocks/>
                  </p:cNvSpPr>
                  <p:nvPr/>
                </p:nvSpPr>
                <p:spPr bwMode="auto">
                  <a:xfrm>
                    <a:off x="3346" y="158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17" name="Freeform 380"/>
                  <p:cNvSpPr>
                    <a:spLocks/>
                  </p:cNvSpPr>
                  <p:nvPr/>
                </p:nvSpPr>
                <p:spPr bwMode="auto">
                  <a:xfrm>
                    <a:off x="3346" y="158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18" name="Freeform 381"/>
                  <p:cNvSpPr>
                    <a:spLocks/>
                  </p:cNvSpPr>
                  <p:nvPr/>
                </p:nvSpPr>
                <p:spPr bwMode="auto">
                  <a:xfrm>
                    <a:off x="3346" y="161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19" name="Freeform 382"/>
                  <p:cNvSpPr>
                    <a:spLocks/>
                  </p:cNvSpPr>
                  <p:nvPr/>
                </p:nvSpPr>
                <p:spPr bwMode="auto">
                  <a:xfrm>
                    <a:off x="3334" y="158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20" name="Freeform 383"/>
                  <p:cNvSpPr>
                    <a:spLocks/>
                  </p:cNvSpPr>
                  <p:nvPr/>
                </p:nvSpPr>
                <p:spPr bwMode="auto">
                  <a:xfrm>
                    <a:off x="3334" y="158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21" name="Freeform 384"/>
                  <p:cNvSpPr>
                    <a:spLocks/>
                  </p:cNvSpPr>
                  <p:nvPr/>
                </p:nvSpPr>
                <p:spPr bwMode="auto">
                  <a:xfrm>
                    <a:off x="3334" y="1612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22" name="Freeform 385"/>
                  <p:cNvSpPr>
                    <a:spLocks/>
                  </p:cNvSpPr>
                  <p:nvPr/>
                </p:nvSpPr>
                <p:spPr bwMode="auto">
                  <a:xfrm>
                    <a:off x="3324" y="157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23" name="Freeform 386"/>
                  <p:cNvSpPr>
                    <a:spLocks/>
                  </p:cNvSpPr>
                  <p:nvPr/>
                </p:nvSpPr>
                <p:spPr bwMode="auto">
                  <a:xfrm>
                    <a:off x="3324" y="157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24" name="Freeform 387"/>
                  <p:cNvSpPr>
                    <a:spLocks/>
                  </p:cNvSpPr>
                  <p:nvPr/>
                </p:nvSpPr>
                <p:spPr bwMode="auto">
                  <a:xfrm>
                    <a:off x="3324" y="160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25" name="Freeform 388"/>
                  <p:cNvSpPr>
                    <a:spLocks/>
                  </p:cNvSpPr>
                  <p:nvPr/>
                </p:nvSpPr>
                <p:spPr bwMode="auto">
                  <a:xfrm>
                    <a:off x="3162" y="1478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26" name="Freeform 389"/>
                  <p:cNvSpPr>
                    <a:spLocks/>
                  </p:cNvSpPr>
                  <p:nvPr/>
                </p:nvSpPr>
                <p:spPr bwMode="auto">
                  <a:xfrm>
                    <a:off x="3176" y="1488"/>
                    <a:ext cx="2" cy="12"/>
                  </a:xfrm>
                  <a:custGeom>
                    <a:avLst/>
                    <a:gdLst>
                      <a:gd name="T0" fmla="*/ 0 w 2"/>
                      <a:gd name="T1" fmla="*/ 2 h 12"/>
                      <a:gd name="T2" fmla="*/ 2 w 2"/>
                      <a:gd name="T3" fmla="*/ 0 h 12"/>
                      <a:gd name="T4" fmla="*/ 2 w 2"/>
                      <a:gd name="T5" fmla="*/ 10 h 12"/>
                      <a:gd name="T6" fmla="*/ 0 w 2"/>
                      <a:gd name="T7" fmla="*/ 12 h 12"/>
                      <a:gd name="T8" fmla="*/ 0 w 2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2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2" y="10"/>
                        </a:lnTo>
                        <a:lnTo>
                          <a:pt x="0" y="12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27" name="Freeform 390"/>
                  <p:cNvSpPr>
                    <a:spLocks/>
                  </p:cNvSpPr>
                  <p:nvPr/>
                </p:nvSpPr>
                <p:spPr bwMode="auto">
                  <a:xfrm>
                    <a:off x="3160" y="1480"/>
                    <a:ext cx="18" cy="10"/>
                  </a:xfrm>
                  <a:custGeom>
                    <a:avLst/>
                    <a:gdLst>
                      <a:gd name="T0" fmla="*/ 0 w 18"/>
                      <a:gd name="T1" fmla="*/ 2 h 10"/>
                      <a:gd name="T2" fmla="*/ 2 w 18"/>
                      <a:gd name="T3" fmla="*/ 0 h 10"/>
                      <a:gd name="T4" fmla="*/ 18 w 18"/>
                      <a:gd name="T5" fmla="*/ 8 h 10"/>
                      <a:gd name="T6" fmla="*/ 16 w 18"/>
                      <a:gd name="T7" fmla="*/ 10 h 10"/>
                      <a:gd name="T8" fmla="*/ 0 w 18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8"/>
                        </a:lnTo>
                        <a:lnTo>
                          <a:pt x="1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28" name="Freeform 391"/>
                  <p:cNvSpPr>
                    <a:spLocks/>
                  </p:cNvSpPr>
                  <p:nvPr/>
                </p:nvSpPr>
                <p:spPr bwMode="auto">
                  <a:xfrm>
                    <a:off x="3160" y="1482"/>
                    <a:ext cx="16" cy="18"/>
                  </a:xfrm>
                  <a:custGeom>
                    <a:avLst/>
                    <a:gdLst>
                      <a:gd name="T0" fmla="*/ 16 w 16"/>
                      <a:gd name="T1" fmla="*/ 8 h 18"/>
                      <a:gd name="T2" fmla="*/ 16 w 16"/>
                      <a:gd name="T3" fmla="*/ 18 h 18"/>
                      <a:gd name="T4" fmla="*/ 0 w 16"/>
                      <a:gd name="T5" fmla="*/ 8 h 18"/>
                      <a:gd name="T6" fmla="*/ 0 w 16"/>
                      <a:gd name="T7" fmla="*/ 0 h 18"/>
                      <a:gd name="T8" fmla="*/ 16 w 16"/>
                      <a:gd name="T9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8"/>
                        </a:moveTo>
                        <a:lnTo>
                          <a:pt x="16" y="18"/>
                        </a:lnTo>
                        <a:lnTo>
                          <a:pt x="0" y="8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29" name="Freeform 392"/>
                  <p:cNvSpPr>
                    <a:spLocks/>
                  </p:cNvSpPr>
                  <p:nvPr/>
                </p:nvSpPr>
                <p:spPr bwMode="auto">
                  <a:xfrm>
                    <a:off x="3456" y="1384"/>
                    <a:ext cx="340" cy="242"/>
                  </a:xfrm>
                  <a:custGeom>
                    <a:avLst/>
                    <a:gdLst>
                      <a:gd name="T0" fmla="*/ 0 w 340"/>
                      <a:gd name="T1" fmla="*/ 198 h 242"/>
                      <a:gd name="T2" fmla="*/ 340 w 340"/>
                      <a:gd name="T3" fmla="*/ 0 h 242"/>
                      <a:gd name="T4" fmla="*/ 340 w 340"/>
                      <a:gd name="T5" fmla="*/ 46 h 242"/>
                      <a:gd name="T6" fmla="*/ 0 w 340"/>
                      <a:gd name="T7" fmla="*/ 242 h 242"/>
                      <a:gd name="T8" fmla="*/ 0 w 340"/>
                      <a:gd name="T9" fmla="*/ 198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8"/>
                        </a:moveTo>
                        <a:lnTo>
                          <a:pt x="340" y="0"/>
                        </a:lnTo>
                        <a:lnTo>
                          <a:pt x="340" y="46"/>
                        </a:lnTo>
                        <a:lnTo>
                          <a:pt x="0" y="242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30" name="Freeform 393"/>
                  <p:cNvSpPr>
                    <a:spLocks/>
                  </p:cNvSpPr>
                  <p:nvPr/>
                </p:nvSpPr>
                <p:spPr bwMode="auto">
                  <a:xfrm>
                    <a:off x="3160" y="1212"/>
                    <a:ext cx="636" cy="370"/>
                  </a:xfrm>
                  <a:custGeom>
                    <a:avLst/>
                    <a:gdLst>
                      <a:gd name="T0" fmla="*/ 0 w 636"/>
                      <a:gd name="T1" fmla="*/ 198 h 370"/>
                      <a:gd name="T2" fmla="*/ 338 w 636"/>
                      <a:gd name="T3" fmla="*/ 0 h 370"/>
                      <a:gd name="T4" fmla="*/ 636 w 636"/>
                      <a:gd name="T5" fmla="*/ 172 h 370"/>
                      <a:gd name="T6" fmla="*/ 296 w 636"/>
                      <a:gd name="T7" fmla="*/ 370 h 370"/>
                      <a:gd name="T8" fmla="*/ 0 w 636"/>
                      <a:gd name="T9" fmla="*/ 198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70">
                        <a:moveTo>
                          <a:pt x="0" y="198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70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31" name="Freeform 394"/>
                  <p:cNvSpPr>
                    <a:spLocks/>
                  </p:cNvSpPr>
                  <p:nvPr/>
                </p:nvSpPr>
                <p:spPr bwMode="auto">
                  <a:xfrm>
                    <a:off x="3160" y="1410"/>
                    <a:ext cx="296" cy="216"/>
                  </a:xfrm>
                  <a:custGeom>
                    <a:avLst/>
                    <a:gdLst>
                      <a:gd name="T0" fmla="*/ 296 w 296"/>
                      <a:gd name="T1" fmla="*/ 172 h 216"/>
                      <a:gd name="T2" fmla="*/ 296 w 296"/>
                      <a:gd name="T3" fmla="*/ 216 h 216"/>
                      <a:gd name="T4" fmla="*/ 0 w 296"/>
                      <a:gd name="T5" fmla="*/ 46 h 216"/>
                      <a:gd name="T6" fmla="*/ 0 w 296"/>
                      <a:gd name="T7" fmla="*/ 0 h 216"/>
                      <a:gd name="T8" fmla="*/ 296 w 296"/>
                      <a:gd name="T9" fmla="*/ 172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6">
                        <a:moveTo>
                          <a:pt x="296" y="172"/>
                        </a:moveTo>
                        <a:lnTo>
                          <a:pt x="296" y="216"/>
                        </a:lnTo>
                        <a:lnTo>
                          <a:pt x="0" y="46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32" name="Freeform 395"/>
                  <p:cNvSpPr>
                    <a:spLocks/>
                  </p:cNvSpPr>
                  <p:nvPr/>
                </p:nvSpPr>
                <p:spPr bwMode="auto">
                  <a:xfrm>
                    <a:off x="3180" y="1430"/>
                    <a:ext cx="100" cy="72"/>
                  </a:xfrm>
                  <a:custGeom>
                    <a:avLst/>
                    <a:gdLst>
                      <a:gd name="T0" fmla="*/ 0 w 100"/>
                      <a:gd name="T1" fmla="*/ 16 h 72"/>
                      <a:gd name="T2" fmla="*/ 0 w 100"/>
                      <a:gd name="T3" fmla="*/ 0 h 72"/>
                      <a:gd name="T4" fmla="*/ 100 w 100"/>
                      <a:gd name="T5" fmla="*/ 58 h 72"/>
                      <a:gd name="T6" fmla="*/ 100 w 100"/>
                      <a:gd name="T7" fmla="*/ 72 h 72"/>
                      <a:gd name="T8" fmla="*/ 0 w 100"/>
                      <a:gd name="T9" fmla="*/ 16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00" y="58"/>
                        </a:lnTo>
                        <a:lnTo>
                          <a:pt x="100" y="72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33" name="Freeform 396"/>
                  <p:cNvSpPr>
                    <a:spLocks/>
                  </p:cNvSpPr>
                  <p:nvPr/>
                </p:nvSpPr>
                <p:spPr bwMode="auto">
                  <a:xfrm>
                    <a:off x="3180" y="1430"/>
                    <a:ext cx="2" cy="16"/>
                  </a:xfrm>
                  <a:custGeom>
                    <a:avLst/>
                    <a:gdLst>
                      <a:gd name="T0" fmla="*/ 0 w 2"/>
                      <a:gd name="T1" fmla="*/ 16 h 16"/>
                      <a:gd name="T2" fmla="*/ 2 w 2"/>
                      <a:gd name="T3" fmla="*/ 14 h 16"/>
                      <a:gd name="T4" fmla="*/ 2 w 2"/>
                      <a:gd name="T5" fmla="*/ 2 h 16"/>
                      <a:gd name="T6" fmla="*/ 0 w 2"/>
                      <a:gd name="T7" fmla="*/ 0 h 16"/>
                      <a:gd name="T8" fmla="*/ 0 w 2"/>
                      <a:gd name="T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6">
                        <a:moveTo>
                          <a:pt x="0" y="16"/>
                        </a:moveTo>
                        <a:lnTo>
                          <a:pt x="2" y="14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34" name="Freeform 397"/>
                  <p:cNvSpPr>
                    <a:spLocks/>
                  </p:cNvSpPr>
                  <p:nvPr/>
                </p:nvSpPr>
                <p:spPr bwMode="auto">
                  <a:xfrm>
                    <a:off x="3180" y="1444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2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35" name="Freeform 398"/>
                  <p:cNvSpPr>
                    <a:spLocks/>
                  </p:cNvSpPr>
                  <p:nvPr/>
                </p:nvSpPr>
                <p:spPr bwMode="auto">
                  <a:xfrm>
                    <a:off x="3442" y="158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36" name="Freeform 399"/>
                  <p:cNvSpPr>
                    <a:spLocks/>
                  </p:cNvSpPr>
                  <p:nvPr/>
                </p:nvSpPr>
                <p:spPr bwMode="auto">
                  <a:xfrm>
                    <a:off x="3442" y="158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37" name="Freeform 400"/>
                  <p:cNvSpPr>
                    <a:spLocks/>
                  </p:cNvSpPr>
                  <p:nvPr/>
                </p:nvSpPr>
                <p:spPr bwMode="auto">
                  <a:xfrm>
                    <a:off x="3442" y="1612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2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38" name="Freeform 401"/>
                  <p:cNvSpPr>
                    <a:spLocks/>
                  </p:cNvSpPr>
                  <p:nvPr/>
                </p:nvSpPr>
                <p:spPr bwMode="auto">
                  <a:xfrm>
                    <a:off x="3432" y="1576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39" name="Rectangle 402"/>
                  <p:cNvSpPr>
                    <a:spLocks noChangeArrowheads="1"/>
                  </p:cNvSpPr>
                  <p:nvPr/>
                </p:nvSpPr>
                <p:spPr bwMode="auto">
                  <a:xfrm>
                    <a:off x="3432" y="1576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40" name="Freeform 403"/>
                  <p:cNvSpPr>
                    <a:spLocks/>
                  </p:cNvSpPr>
                  <p:nvPr/>
                </p:nvSpPr>
                <p:spPr bwMode="auto">
                  <a:xfrm>
                    <a:off x="3432" y="1606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41" name="Freeform 404"/>
                  <p:cNvSpPr>
                    <a:spLocks/>
                  </p:cNvSpPr>
                  <p:nvPr/>
                </p:nvSpPr>
                <p:spPr bwMode="auto">
                  <a:xfrm>
                    <a:off x="3420" y="1570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42" name="Rectangle 405"/>
                  <p:cNvSpPr>
                    <a:spLocks noChangeArrowheads="1"/>
                  </p:cNvSpPr>
                  <p:nvPr/>
                </p:nvSpPr>
                <p:spPr bwMode="auto">
                  <a:xfrm>
                    <a:off x="3420" y="1570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43" name="Freeform 406"/>
                  <p:cNvSpPr>
                    <a:spLocks/>
                  </p:cNvSpPr>
                  <p:nvPr/>
                </p:nvSpPr>
                <p:spPr bwMode="auto">
                  <a:xfrm>
                    <a:off x="3420" y="1600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44" name="Freeform 407"/>
                  <p:cNvSpPr>
                    <a:spLocks/>
                  </p:cNvSpPr>
                  <p:nvPr/>
                </p:nvSpPr>
                <p:spPr bwMode="auto">
                  <a:xfrm>
                    <a:off x="3410" y="156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45" name="Freeform 408"/>
                  <p:cNvSpPr>
                    <a:spLocks/>
                  </p:cNvSpPr>
                  <p:nvPr/>
                </p:nvSpPr>
                <p:spPr bwMode="auto">
                  <a:xfrm>
                    <a:off x="3410" y="156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46" name="Freeform 409"/>
                  <p:cNvSpPr>
                    <a:spLocks/>
                  </p:cNvSpPr>
                  <p:nvPr/>
                </p:nvSpPr>
                <p:spPr bwMode="auto">
                  <a:xfrm>
                    <a:off x="3410" y="1594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47" name="Freeform 410"/>
                  <p:cNvSpPr>
                    <a:spLocks/>
                  </p:cNvSpPr>
                  <p:nvPr/>
                </p:nvSpPr>
                <p:spPr bwMode="auto">
                  <a:xfrm>
                    <a:off x="3400" y="155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48" name="Freeform 411"/>
                  <p:cNvSpPr>
                    <a:spLocks/>
                  </p:cNvSpPr>
                  <p:nvPr/>
                </p:nvSpPr>
                <p:spPr bwMode="auto">
                  <a:xfrm>
                    <a:off x="3400" y="155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49" name="Freeform 412"/>
                  <p:cNvSpPr>
                    <a:spLocks/>
                  </p:cNvSpPr>
                  <p:nvPr/>
                </p:nvSpPr>
                <p:spPr bwMode="auto">
                  <a:xfrm>
                    <a:off x="3400" y="1588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0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50" name="Freeform 413"/>
                  <p:cNvSpPr>
                    <a:spLocks/>
                  </p:cNvSpPr>
                  <p:nvPr/>
                </p:nvSpPr>
                <p:spPr bwMode="auto">
                  <a:xfrm>
                    <a:off x="3388" y="155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51" name="Freeform 414"/>
                  <p:cNvSpPr>
                    <a:spLocks/>
                  </p:cNvSpPr>
                  <p:nvPr/>
                </p:nvSpPr>
                <p:spPr bwMode="auto">
                  <a:xfrm>
                    <a:off x="3388" y="155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52" name="Freeform 415"/>
                  <p:cNvSpPr>
                    <a:spLocks/>
                  </p:cNvSpPr>
                  <p:nvPr/>
                </p:nvSpPr>
                <p:spPr bwMode="auto">
                  <a:xfrm>
                    <a:off x="3388" y="1580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53" name="Freeform 416"/>
                  <p:cNvSpPr>
                    <a:spLocks/>
                  </p:cNvSpPr>
                  <p:nvPr/>
                </p:nvSpPr>
                <p:spPr bwMode="auto">
                  <a:xfrm>
                    <a:off x="3378" y="154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54" name="Freeform 417"/>
                  <p:cNvSpPr>
                    <a:spLocks/>
                  </p:cNvSpPr>
                  <p:nvPr/>
                </p:nvSpPr>
                <p:spPr bwMode="auto">
                  <a:xfrm>
                    <a:off x="3378" y="154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55" name="Freeform 418"/>
                  <p:cNvSpPr>
                    <a:spLocks/>
                  </p:cNvSpPr>
                  <p:nvPr/>
                </p:nvSpPr>
                <p:spPr bwMode="auto">
                  <a:xfrm>
                    <a:off x="3378" y="157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56" name="Freeform 419"/>
                  <p:cNvSpPr>
                    <a:spLocks/>
                  </p:cNvSpPr>
                  <p:nvPr/>
                </p:nvSpPr>
                <p:spPr bwMode="auto">
                  <a:xfrm>
                    <a:off x="3366" y="1538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157" name="Freeform 420"/>
                  <p:cNvSpPr>
                    <a:spLocks/>
                  </p:cNvSpPr>
                  <p:nvPr/>
                </p:nvSpPr>
                <p:spPr bwMode="auto">
                  <a:xfrm>
                    <a:off x="3366" y="153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931" name="Freeform 421"/>
                <p:cNvSpPr>
                  <a:spLocks/>
                </p:cNvSpPr>
                <p:nvPr/>
              </p:nvSpPr>
              <p:spPr bwMode="auto">
                <a:xfrm>
                  <a:off x="3366" y="1568"/>
                  <a:ext cx="8" cy="6"/>
                </a:xfrm>
                <a:custGeom>
                  <a:avLst/>
                  <a:gdLst>
                    <a:gd name="T0" fmla="*/ 8 w 8"/>
                    <a:gd name="T1" fmla="*/ 6 h 6"/>
                    <a:gd name="T2" fmla="*/ 8 w 8"/>
                    <a:gd name="T3" fmla="*/ 4 h 6"/>
                    <a:gd name="T4" fmla="*/ 2 w 8"/>
                    <a:gd name="T5" fmla="*/ 0 h 6"/>
                    <a:gd name="T6" fmla="*/ 0 w 8"/>
                    <a:gd name="T7" fmla="*/ 2 h 6"/>
                    <a:gd name="T8" fmla="*/ 8 w 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32" name="Freeform 422"/>
                <p:cNvSpPr>
                  <a:spLocks/>
                </p:cNvSpPr>
                <p:nvPr/>
              </p:nvSpPr>
              <p:spPr bwMode="auto">
                <a:xfrm>
                  <a:off x="3356" y="1532"/>
                  <a:ext cx="6" cy="36"/>
                </a:xfrm>
                <a:custGeom>
                  <a:avLst/>
                  <a:gdLst>
                    <a:gd name="T0" fmla="*/ 0 w 6"/>
                    <a:gd name="T1" fmla="*/ 32 h 36"/>
                    <a:gd name="T2" fmla="*/ 0 w 6"/>
                    <a:gd name="T3" fmla="*/ 0 h 36"/>
                    <a:gd name="T4" fmla="*/ 6 w 6"/>
                    <a:gd name="T5" fmla="*/ 4 h 36"/>
                    <a:gd name="T6" fmla="*/ 6 w 6"/>
                    <a:gd name="T7" fmla="*/ 36 h 36"/>
                    <a:gd name="T8" fmla="*/ 0 w 6"/>
                    <a:gd name="T9" fmla="*/ 3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33" name="Freeform 423"/>
                <p:cNvSpPr>
                  <a:spLocks/>
                </p:cNvSpPr>
                <p:nvPr/>
              </p:nvSpPr>
              <p:spPr bwMode="auto">
                <a:xfrm>
                  <a:off x="3356" y="1532"/>
                  <a:ext cx="2" cy="32"/>
                </a:xfrm>
                <a:custGeom>
                  <a:avLst/>
                  <a:gdLst>
                    <a:gd name="T0" fmla="*/ 0 w 2"/>
                    <a:gd name="T1" fmla="*/ 32 h 32"/>
                    <a:gd name="T2" fmla="*/ 2 w 2"/>
                    <a:gd name="T3" fmla="*/ 30 h 32"/>
                    <a:gd name="T4" fmla="*/ 2 w 2"/>
                    <a:gd name="T5" fmla="*/ 0 h 32"/>
                    <a:gd name="T6" fmla="*/ 0 w 2"/>
                    <a:gd name="T7" fmla="*/ 0 h 32"/>
                    <a:gd name="T8" fmla="*/ 0 w 2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34" name="Freeform 424"/>
                <p:cNvSpPr>
                  <a:spLocks/>
                </p:cNvSpPr>
                <p:nvPr/>
              </p:nvSpPr>
              <p:spPr bwMode="auto">
                <a:xfrm>
                  <a:off x="3356" y="1562"/>
                  <a:ext cx="6" cy="6"/>
                </a:xfrm>
                <a:custGeom>
                  <a:avLst/>
                  <a:gdLst>
                    <a:gd name="T0" fmla="*/ 6 w 6"/>
                    <a:gd name="T1" fmla="*/ 6 h 6"/>
                    <a:gd name="T2" fmla="*/ 6 w 6"/>
                    <a:gd name="T3" fmla="*/ 4 h 6"/>
                    <a:gd name="T4" fmla="*/ 2 w 6"/>
                    <a:gd name="T5" fmla="*/ 0 h 6"/>
                    <a:gd name="T6" fmla="*/ 0 w 6"/>
                    <a:gd name="T7" fmla="*/ 2 h 6"/>
                    <a:gd name="T8" fmla="*/ 6 w 6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35" name="Freeform 425"/>
                <p:cNvSpPr>
                  <a:spLocks/>
                </p:cNvSpPr>
                <p:nvPr/>
              </p:nvSpPr>
              <p:spPr bwMode="auto">
                <a:xfrm>
                  <a:off x="3346" y="1526"/>
                  <a:ext cx="6" cy="36"/>
                </a:xfrm>
                <a:custGeom>
                  <a:avLst/>
                  <a:gdLst>
                    <a:gd name="T0" fmla="*/ 0 w 6"/>
                    <a:gd name="T1" fmla="*/ 32 h 36"/>
                    <a:gd name="T2" fmla="*/ 0 w 6"/>
                    <a:gd name="T3" fmla="*/ 0 h 36"/>
                    <a:gd name="T4" fmla="*/ 6 w 6"/>
                    <a:gd name="T5" fmla="*/ 4 h 36"/>
                    <a:gd name="T6" fmla="*/ 6 w 6"/>
                    <a:gd name="T7" fmla="*/ 36 h 36"/>
                    <a:gd name="T8" fmla="*/ 0 w 6"/>
                    <a:gd name="T9" fmla="*/ 3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36" name="Freeform 426"/>
                <p:cNvSpPr>
                  <a:spLocks/>
                </p:cNvSpPr>
                <p:nvPr/>
              </p:nvSpPr>
              <p:spPr bwMode="auto">
                <a:xfrm>
                  <a:off x="3346" y="1526"/>
                  <a:ext cx="2" cy="32"/>
                </a:xfrm>
                <a:custGeom>
                  <a:avLst/>
                  <a:gdLst>
                    <a:gd name="T0" fmla="*/ 0 w 2"/>
                    <a:gd name="T1" fmla="*/ 32 h 32"/>
                    <a:gd name="T2" fmla="*/ 2 w 2"/>
                    <a:gd name="T3" fmla="*/ 30 h 32"/>
                    <a:gd name="T4" fmla="*/ 2 w 2"/>
                    <a:gd name="T5" fmla="*/ 0 h 32"/>
                    <a:gd name="T6" fmla="*/ 0 w 2"/>
                    <a:gd name="T7" fmla="*/ 0 h 32"/>
                    <a:gd name="T8" fmla="*/ 0 w 2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37" name="Freeform 427"/>
                <p:cNvSpPr>
                  <a:spLocks/>
                </p:cNvSpPr>
                <p:nvPr/>
              </p:nvSpPr>
              <p:spPr bwMode="auto">
                <a:xfrm>
                  <a:off x="3346" y="1556"/>
                  <a:ext cx="6" cy="6"/>
                </a:xfrm>
                <a:custGeom>
                  <a:avLst/>
                  <a:gdLst>
                    <a:gd name="T0" fmla="*/ 6 w 6"/>
                    <a:gd name="T1" fmla="*/ 6 h 6"/>
                    <a:gd name="T2" fmla="*/ 6 w 6"/>
                    <a:gd name="T3" fmla="*/ 2 h 6"/>
                    <a:gd name="T4" fmla="*/ 2 w 6"/>
                    <a:gd name="T5" fmla="*/ 0 h 6"/>
                    <a:gd name="T6" fmla="*/ 0 w 6"/>
                    <a:gd name="T7" fmla="*/ 2 h 6"/>
                    <a:gd name="T8" fmla="*/ 6 w 6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38" name="Freeform 428"/>
                <p:cNvSpPr>
                  <a:spLocks/>
                </p:cNvSpPr>
                <p:nvPr/>
              </p:nvSpPr>
              <p:spPr bwMode="auto">
                <a:xfrm>
                  <a:off x="3334" y="1520"/>
                  <a:ext cx="8" cy="34"/>
                </a:xfrm>
                <a:custGeom>
                  <a:avLst/>
                  <a:gdLst>
                    <a:gd name="T0" fmla="*/ 0 w 8"/>
                    <a:gd name="T1" fmla="*/ 30 h 34"/>
                    <a:gd name="T2" fmla="*/ 0 w 8"/>
                    <a:gd name="T3" fmla="*/ 0 h 34"/>
                    <a:gd name="T4" fmla="*/ 8 w 8"/>
                    <a:gd name="T5" fmla="*/ 4 h 34"/>
                    <a:gd name="T6" fmla="*/ 8 w 8"/>
                    <a:gd name="T7" fmla="*/ 34 h 34"/>
                    <a:gd name="T8" fmla="*/ 0 w 8"/>
                    <a:gd name="T9" fmla="*/ 3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39" name="Rectangle 429"/>
                <p:cNvSpPr>
                  <a:spLocks noChangeArrowheads="1"/>
                </p:cNvSpPr>
                <p:nvPr/>
              </p:nvSpPr>
              <p:spPr bwMode="auto">
                <a:xfrm>
                  <a:off x="3334" y="1520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40" name="Freeform 430"/>
                <p:cNvSpPr>
                  <a:spLocks/>
                </p:cNvSpPr>
                <p:nvPr/>
              </p:nvSpPr>
              <p:spPr bwMode="auto">
                <a:xfrm>
                  <a:off x="3334" y="1550"/>
                  <a:ext cx="8" cy="4"/>
                </a:xfrm>
                <a:custGeom>
                  <a:avLst/>
                  <a:gdLst>
                    <a:gd name="T0" fmla="*/ 8 w 8"/>
                    <a:gd name="T1" fmla="*/ 4 h 4"/>
                    <a:gd name="T2" fmla="*/ 8 w 8"/>
                    <a:gd name="T3" fmla="*/ 2 h 4"/>
                    <a:gd name="T4" fmla="*/ 2 w 8"/>
                    <a:gd name="T5" fmla="*/ 0 h 4"/>
                    <a:gd name="T6" fmla="*/ 0 w 8"/>
                    <a:gd name="T7" fmla="*/ 0 h 4"/>
                    <a:gd name="T8" fmla="*/ 8 w 8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41" name="Freeform 431"/>
                <p:cNvSpPr>
                  <a:spLocks/>
                </p:cNvSpPr>
                <p:nvPr/>
              </p:nvSpPr>
              <p:spPr bwMode="auto">
                <a:xfrm>
                  <a:off x="3324" y="1514"/>
                  <a:ext cx="6" cy="34"/>
                </a:xfrm>
                <a:custGeom>
                  <a:avLst/>
                  <a:gdLst>
                    <a:gd name="T0" fmla="*/ 0 w 6"/>
                    <a:gd name="T1" fmla="*/ 30 h 34"/>
                    <a:gd name="T2" fmla="*/ 0 w 6"/>
                    <a:gd name="T3" fmla="*/ 0 h 34"/>
                    <a:gd name="T4" fmla="*/ 6 w 6"/>
                    <a:gd name="T5" fmla="*/ 4 h 34"/>
                    <a:gd name="T6" fmla="*/ 6 w 6"/>
                    <a:gd name="T7" fmla="*/ 34 h 34"/>
                    <a:gd name="T8" fmla="*/ 0 w 6"/>
                    <a:gd name="T9" fmla="*/ 3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42" name="Rectangle 432"/>
                <p:cNvSpPr>
                  <a:spLocks noChangeArrowheads="1"/>
                </p:cNvSpPr>
                <p:nvPr/>
              </p:nvSpPr>
              <p:spPr bwMode="auto">
                <a:xfrm>
                  <a:off x="3324" y="1514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43" name="Freeform 433"/>
                <p:cNvSpPr>
                  <a:spLocks/>
                </p:cNvSpPr>
                <p:nvPr/>
              </p:nvSpPr>
              <p:spPr bwMode="auto">
                <a:xfrm>
                  <a:off x="3324" y="1544"/>
                  <a:ext cx="6" cy="4"/>
                </a:xfrm>
                <a:custGeom>
                  <a:avLst/>
                  <a:gdLst>
                    <a:gd name="T0" fmla="*/ 6 w 6"/>
                    <a:gd name="T1" fmla="*/ 4 h 4"/>
                    <a:gd name="T2" fmla="*/ 6 w 6"/>
                    <a:gd name="T3" fmla="*/ 2 h 4"/>
                    <a:gd name="T4" fmla="*/ 2 w 6"/>
                    <a:gd name="T5" fmla="*/ 0 h 4"/>
                    <a:gd name="T6" fmla="*/ 0 w 6"/>
                    <a:gd name="T7" fmla="*/ 0 h 4"/>
                    <a:gd name="T8" fmla="*/ 6 w 6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44" name="Freeform 434"/>
                <p:cNvSpPr>
                  <a:spLocks/>
                </p:cNvSpPr>
                <p:nvPr/>
              </p:nvSpPr>
              <p:spPr bwMode="auto">
                <a:xfrm>
                  <a:off x="3162" y="1416"/>
                  <a:ext cx="16" cy="22"/>
                </a:xfrm>
                <a:custGeom>
                  <a:avLst/>
                  <a:gdLst>
                    <a:gd name="T0" fmla="*/ 16 w 16"/>
                    <a:gd name="T1" fmla="*/ 10 h 22"/>
                    <a:gd name="T2" fmla="*/ 16 w 16"/>
                    <a:gd name="T3" fmla="*/ 22 h 22"/>
                    <a:gd name="T4" fmla="*/ 0 w 16"/>
                    <a:gd name="T5" fmla="*/ 12 h 22"/>
                    <a:gd name="T6" fmla="*/ 0 w 16"/>
                    <a:gd name="T7" fmla="*/ 0 h 22"/>
                    <a:gd name="T8" fmla="*/ 16 w 16"/>
                    <a:gd name="T9" fmla="*/ 1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22">
                      <a:moveTo>
                        <a:pt x="16" y="10"/>
                      </a:moveTo>
                      <a:lnTo>
                        <a:pt x="16" y="22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45" name="Freeform 435"/>
                <p:cNvSpPr>
                  <a:spLocks/>
                </p:cNvSpPr>
                <p:nvPr/>
              </p:nvSpPr>
              <p:spPr bwMode="auto">
                <a:xfrm>
                  <a:off x="3176" y="1426"/>
                  <a:ext cx="2" cy="10"/>
                </a:xfrm>
                <a:custGeom>
                  <a:avLst/>
                  <a:gdLst>
                    <a:gd name="T0" fmla="*/ 0 w 2"/>
                    <a:gd name="T1" fmla="*/ 2 h 10"/>
                    <a:gd name="T2" fmla="*/ 2 w 2"/>
                    <a:gd name="T3" fmla="*/ 0 h 10"/>
                    <a:gd name="T4" fmla="*/ 2 w 2"/>
                    <a:gd name="T5" fmla="*/ 10 h 10"/>
                    <a:gd name="T6" fmla="*/ 0 w 2"/>
                    <a:gd name="T7" fmla="*/ 10 h 10"/>
                    <a:gd name="T8" fmla="*/ 0 w 2"/>
                    <a:gd name="T9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0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2" y="10"/>
                      </a:lnTo>
                      <a:lnTo>
                        <a:pt x="0" y="1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725A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46" name="Freeform 436"/>
                <p:cNvSpPr>
                  <a:spLocks/>
                </p:cNvSpPr>
                <p:nvPr/>
              </p:nvSpPr>
              <p:spPr bwMode="auto">
                <a:xfrm>
                  <a:off x="3160" y="1416"/>
                  <a:ext cx="18" cy="12"/>
                </a:xfrm>
                <a:custGeom>
                  <a:avLst/>
                  <a:gdLst>
                    <a:gd name="T0" fmla="*/ 0 w 18"/>
                    <a:gd name="T1" fmla="*/ 2 h 12"/>
                    <a:gd name="T2" fmla="*/ 2 w 18"/>
                    <a:gd name="T3" fmla="*/ 0 h 12"/>
                    <a:gd name="T4" fmla="*/ 18 w 18"/>
                    <a:gd name="T5" fmla="*/ 10 h 12"/>
                    <a:gd name="T6" fmla="*/ 16 w 18"/>
                    <a:gd name="T7" fmla="*/ 12 h 12"/>
                    <a:gd name="T8" fmla="*/ 0 w 18"/>
                    <a:gd name="T9" fmla="*/ 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2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18" y="10"/>
                      </a:lnTo>
                      <a:lnTo>
                        <a:pt x="16" y="1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47" name="Freeform 437"/>
                <p:cNvSpPr>
                  <a:spLocks/>
                </p:cNvSpPr>
                <p:nvPr/>
              </p:nvSpPr>
              <p:spPr bwMode="auto">
                <a:xfrm>
                  <a:off x="3160" y="1418"/>
                  <a:ext cx="16" cy="18"/>
                </a:xfrm>
                <a:custGeom>
                  <a:avLst/>
                  <a:gdLst>
                    <a:gd name="T0" fmla="*/ 16 w 16"/>
                    <a:gd name="T1" fmla="*/ 10 h 18"/>
                    <a:gd name="T2" fmla="*/ 16 w 16"/>
                    <a:gd name="T3" fmla="*/ 18 h 18"/>
                    <a:gd name="T4" fmla="*/ 0 w 16"/>
                    <a:gd name="T5" fmla="*/ 10 h 18"/>
                    <a:gd name="T6" fmla="*/ 0 w 16"/>
                    <a:gd name="T7" fmla="*/ 0 h 18"/>
                    <a:gd name="T8" fmla="*/ 16 w 16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8">
                      <a:moveTo>
                        <a:pt x="16" y="10"/>
                      </a:moveTo>
                      <a:lnTo>
                        <a:pt x="16" y="18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48" name="Freeform 438"/>
                <p:cNvSpPr>
                  <a:spLocks/>
                </p:cNvSpPr>
                <p:nvPr/>
              </p:nvSpPr>
              <p:spPr bwMode="auto">
                <a:xfrm>
                  <a:off x="3440" y="1282"/>
                  <a:ext cx="370" cy="932"/>
                </a:xfrm>
                <a:custGeom>
                  <a:avLst/>
                  <a:gdLst>
                    <a:gd name="T0" fmla="*/ 0 w 370"/>
                    <a:gd name="T1" fmla="*/ 216 h 932"/>
                    <a:gd name="T2" fmla="*/ 370 w 370"/>
                    <a:gd name="T3" fmla="*/ 0 h 932"/>
                    <a:gd name="T4" fmla="*/ 370 w 370"/>
                    <a:gd name="T5" fmla="*/ 716 h 932"/>
                    <a:gd name="T6" fmla="*/ 0 w 370"/>
                    <a:gd name="T7" fmla="*/ 932 h 932"/>
                    <a:gd name="T8" fmla="*/ 0 w 370"/>
                    <a:gd name="T9" fmla="*/ 216 h 9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0" h="932">
                      <a:moveTo>
                        <a:pt x="0" y="216"/>
                      </a:moveTo>
                      <a:lnTo>
                        <a:pt x="370" y="0"/>
                      </a:lnTo>
                      <a:lnTo>
                        <a:pt x="370" y="716"/>
                      </a:lnTo>
                      <a:lnTo>
                        <a:pt x="0" y="932"/>
                      </a:lnTo>
                      <a:lnTo>
                        <a:pt x="0" y="216"/>
                      </a:lnTo>
                      <a:close/>
                    </a:path>
                  </a:pathLst>
                </a:custGeom>
                <a:solidFill>
                  <a:srgbClr val="0D0D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49" name="Freeform 439"/>
                <p:cNvSpPr>
                  <a:spLocks/>
                </p:cNvSpPr>
                <p:nvPr/>
              </p:nvSpPr>
              <p:spPr bwMode="auto">
                <a:xfrm>
                  <a:off x="3440" y="1496"/>
                  <a:ext cx="4" cy="718"/>
                </a:xfrm>
                <a:custGeom>
                  <a:avLst/>
                  <a:gdLst>
                    <a:gd name="T0" fmla="*/ 0 w 4"/>
                    <a:gd name="T1" fmla="*/ 2 h 718"/>
                    <a:gd name="T2" fmla="*/ 4 w 4"/>
                    <a:gd name="T3" fmla="*/ 0 h 718"/>
                    <a:gd name="T4" fmla="*/ 4 w 4"/>
                    <a:gd name="T5" fmla="*/ 716 h 718"/>
                    <a:gd name="T6" fmla="*/ 0 w 4"/>
                    <a:gd name="T7" fmla="*/ 718 h 718"/>
                    <a:gd name="T8" fmla="*/ 0 w 4"/>
                    <a:gd name="T9" fmla="*/ 2 h 7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718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4" y="716"/>
                      </a:lnTo>
                      <a:lnTo>
                        <a:pt x="0" y="718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50" name="Freeform 440"/>
                <p:cNvSpPr>
                  <a:spLocks/>
                </p:cNvSpPr>
                <p:nvPr/>
              </p:nvSpPr>
              <p:spPr bwMode="auto">
                <a:xfrm>
                  <a:off x="3146" y="1364"/>
                  <a:ext cx="10" cy="640"/>
                </a:xfrm>
                <a:custGeom>
                  <a:avLst/>
                  <a:gdLst>
                    <a:gd name="T0" fmla="*/ 2 w 10"/>
                    <a:gd name="T1" fmla="*/ 6 h 640"/>
                    <a:gd name="T2" fmla="*/ 10 w 10"/>
                    <a:gd name="T3" fmla="*/ 0 h 640"/>
                    <a:gd name="T4" fmla="*/ 10 w 10"/>
                    <a:gd name="T5" fmla="*/ 632 h 640"/>
                    <a:gd name="T6" fmla="*/ 0 w 10"/>
                    <a:gd name="T7" fmla="*/ 640 h 640"/>
                    <a:gd name="T8" fmla="*/ 2 w 10"/>
                    <a:gd name="T9" fmla="*/ 6 h 6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640">
                      <a:moveTo>
                        <a:pt x="2" y="6"/>
                      </a:moveTo>
                      <a:lnTo>
                        <a:pt x="10" y="0"/>
                      </a:lnTo>
                      <a:lnTo>
                        <a:pt x="10" y="632"/>
                      </a:lnTo>
                      <a:lnTo>
                        <a:pt x="0" y="640"/>
                      </a:lnTo>
                      <a:lnTo>
                        <a:pt x="2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51" name="Freeform 441"/>
                <p:cNvSpPr>
                  <a:spLocks/>
                </p:cNvSpPr>
                <p:nvPr/>
              </p:nvSpPr>
              <p:spPr bwMode="auto">
                <a:xfrm>
                  <a:off x="3094" y="1082"/>
                  <a:ext cx="716" cy="416"/>
                </a:xfrm>
                <a:custGeom>
                  <a:avLst/>
                  <a:gdLst>
                    <a:gd name="T0" fmla="*/ 0 w 716"/>
                    <a:gd name="T1" fmla="*/ 216 h 416"/>
                    <a:gd name="T2" fmla="*/ 372 w 716"/>
                    <a:gd name="T3" fmla="*/ 0 h 416"/>
                    <a:gd name="T4" fmla="*/ 716 w 716"/>
                    <a:gd name="T5" fmla="*/ 200 h 416"/>
                    <a:gd name="T6" fmla="*/ 346 w 716"/>
                    <a:gd name="T7" fmla="*/ 416 h 416"/>
                    <a:gd name="T8" fmla="*/ 0 w 716"/>
                    <a:gd name="T9" fmla="*/ 216 h 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6" h="416">
                      <a:moveTo>
                        <a:pt x="0" y="216"/>
                      </a:moveTo>
                      <a:lnTo>
                        <a:pt x="372" y="0"/>
                      </a:lnTo>
                      <a:lnTo>
                        <a:pt x="716" y="200"/>
                      </a:lnTo>
                      <a:lnTo>
                        <a:pt x="346" y="416"/>
                      </a:lnTo>
                      <a:lnTo>
                        <a:pt x="0" y="21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52" name="Freeform 442"/>
                <p:cNvSpPr>
                  <a:spLocks/>
                </p:cNvSpPr>
                <p:nvPr/>
              </p:nvSpPr>
              <p:spPr bwMode="auto">
                <a:xfrm>
                  <a:off x="3094" y="1296"/>
                  <a:ext cx="350" cy="202"/>
                </a:xfrm>
                <a:custGeom>
                  <a:avLst/>
                  <a:gdLst>
                    <a:gd name="T0" fmla="*/ 0 w 350"/>
                    <a:gd name="T1" fmla="*/ 2 h 202"/>
                    <a:gd name="T2" fmla="*/ 4 w 350"/>
                    <a:gd name="T3" fmla="*/ 0 h 202"/>
                    <a:gd name="T4" fmla="*/ 350 w 350"/>
                    <a:gd name="T5" fmla="*/ 200 h 202"/>
                    <a:gd name="T6" fmla="*/ 346 w 350"/>
                    <a:gd name="T7" fmla="*/ 202 h 202"/>
                    <a:gd name="T8" fmla="*/ 0 w 350"/>
                    <a:gd name="T9" fmla="*/ 2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0" h="202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350" y="200"/>
                      </a:lnTo>
                      <a:lnTo>
                        <a:pt x="346" y="20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53" name="Freeform 443"/>
                <p:cNvSpPr>
                  <a:spLocks/>
                </p:cNvSpPr>
                <p:nvPr/>
              </p:nvSpPr>
              <p:spPr bwMode="auto">
                <a:xfrm>
                  <a:off x="3146" y="1996"/>
                  <a:ext cx="232" cy="136"/>
                </a:xfrm>
                <a:custGeom>
                  <a:avLst/>
                  <a:gdLst>
                    <a:gd name="T0" fmla="*/ 0 w 232"/>
                    <a:gd name="T1" fmla="*/ 8 h 136"/>
                    <a:gd name="T2" fmla="*/ 10 w 232"/>
                    <a:gd name="T3" fmla="*/ 0 h 136"/>
                    <a:gd name="T4" fmla="*/ 232 w 232"/>
                    <a:gd name="T5" fmla="*/ 130 h 136"/>
                    <a:gd name="T6" fmla="*/ 224 w 232"/>
                    <a:gd name="T7" fmla="*/ 136 h 136"/>
                    <a:gd name="T8" fmla="*/ 0 w 232"/>
                    <a:gd name="T9" fmla="*/ 8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2" h="136">
                      <a:moveTo>
                        <a:pt x="0" y="8"/>
                      </a:moveTo>
                      <a:lnTo>
                        <a:pt x="10" y="0"/>
                      </a:lnTo>
                      <a:lnTo>
                        <a:pt x="232" y="130"/>
                      </a:lnTo>
                      <a:lnTo>
                        <a:pt x="224" y="13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54" name="Freeform 444"/>
                <p:cNvSpPr>
                  <a:spLocks noEditPoints="1"/>
                </p:cNvSpPr>
                <p:nvPr/>
              </p:nvSpPr>
              <p:spPr bwMode="auto">
                <a:xfrm>
                  <a:off x="3094" y="1298"/>
                  <a:ext cx="346" cy="916"/>
                </a:xfrm>
                <a:custGeom>
                  <a:avLst/>
                  <a:gdLst>
                    <a:gd name="T0" fmla="*/ 0 w 346"/>
                    <a:gd name="T1" fmla="*/ 0 h 916"/>
                    <a:gd name="T2" fmla="*/ 0 w 346"/>
                    <a:gd name="T3" fmla="*/ 716 h 916"/>
                    <a:gd name="T4" fmla="*/ 346 w 346"/>
                    <a:gd name="T5" fmla="*/ 916 h 916"/>
                    <a:gd name="T6" fmla="*/ 346 w 346"/>
                    <a:gd name="T7" fmla="*/ 200 h 916"/>
                    <a:gd name="T8" fmla="*/ 0 w 346"/>
                    <a:gd name="T9" fmla="*/ 0 h 916"/>
                    <a:gd name="T10" fmla="*/ 276 w 346"/>
                    <a:gd name="T11" fmla="*/ 834 h 916"/>
                    <a:gd name="T12" fmla="*/ 52 w 346"/>
                    <a:gd name="T13" fmla="*/ 706 h 916"/>
                    <a:gd name="T14" fmla="*/ 54 w 346"/>
                    <a:gd name="T15" fmla="*/ 72 h 916"/>
                    <a:gd name="T16" fmla="*/ 276 w 346"/>
                    <a:gd name="T17" fmla="*/ 200 h 916"/>
                    <a:gd name="T18" fmla="*/ 276 w 346"/>
                    <a:gd name="T19" fmla="*/ 834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6" h="916">
                      <a:moveTo>
                        <a:pt x="0" y="0"/>
                      </a:moveTo>
                      <a:lnTo>
                        <a:pt x="0" y="716"/>
                      </a:lnTo>
                      <a:lnTo>
                        <a:pt x="346" y="916"/>
                      </a:lnTo>
                      <a:lnTo>
                        <a:pt x="346" y="200"/>
                      </a:lnTo>
                      <a:lnTo>
                        <a:pt x="0" y="0"/>
                      </a:lnTo>
                      <a:close/>
                      <a:moveTo>
                        <a:pt x="276" y="834"/>
                      </a:moveTo>
                      <a:lnTo>
                        <a:pt x="52" y="706"/>
                      </a:lnTo>
                      <a:lnTo>
                        <a:pt x="54" y="72"/>
                      </a:lnTo>
                      <a:lnTo>
                        <a:pt x="276" y="200"/>
                      </a:lnTo>
                      <a:lnTo>
                        <a:pt x="276" y="834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55" name="Freeform 445"/>
                <p:cNvSpPr>
                  <a:spLocks/>
                </p:cNvSpPr>
                <p:nvPr/>
              </p:nvSpPr>
              <p:spPr bwMode="auto">
                <a:xfrm>
                  <a:off x="3222" y="1384"/>
                  <a:ext cx="76" cy="56"/>
                </a:xfrm>
                <a:custGeom>
                  <a:avLst/>
                  <a:gdLst>
                    <a:gd name="T0" fmla="*/ 76 w 76"/>
                    <a:gd name="T1" fmla="*/ 44 h 56"/>
                    <a:gd name="T2" fmla="*/ 76 w 76"/>
                    <a:gd name="T3" fmla="*/ 56 h 56"/>
                    <a:gd name="T4" fmla="*/ 0 w 76"/>
                    <a:gd name="T5" fmla="*/ 12 h 56"/>
                    <a:gd name="T6" fmla="*/ 0 w 76"/>
                    <a:gd name="T7" fmla="*/ 0 h 56"/>
                    <a:gd name="T8" fmla="*/ 76 w 76"/>
                    <a:gd name="T9" fmla="*/ 44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56">
                      <a:moveTo>
                        <a:pt x="76" y="44"/>
                      </a:moveTo>
                      <a:lnTo>
                        <a:pt x="76" y="56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76" y="44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56" name="Freeform 446"/>
                <p:cNvSpPr>
                  <a:spLocks/>
                </p:cNvSpPr>
                <p:nvPr/>
              </p:nvSpPr>
              <p:spPr bwMode="auto">
                <a:xfrm>
                  <a:off x="3222" y="1382"/>
                  <a:ext cx="80" cy="46"/>
                </a:xfrm>
                <a:custGeom>
                  <a:avLst/>
                  <a:gdLst>
                    <a:gd name="T0" fmla="*/ 0 w 80"/>
                    <a:gd name="T1" fmla="*/ 2 h 46"/>
                    <a:gd name="T2" fmla="*/ 6 w 80"/>
                    <a:gd name="T3" fmla="*/ 0 h 46"/>
                    <a:gd name="T4" fmla="*/ 80 w 80"/>
                    <a:gd name="T5" fmla="*/ 44 h 46"/>
                    <a:gd name="T6" fmla="*/ 76 w 80"/>
                    <a:gd name="T7" fmla="*/ 46 h 46"/>
                    <a:gd name="T8" fmla="*/ 0 w 80"/>
                    <a:gd name="T9" fmla="*/ 2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" h="46">
                      <a:moveTo>
                        <a:pt x="0" y="2"/>
                      </a:moveTo>
                      <a:lnTo>
                        <a:pt x="6" y="0"/>
                      </a:lnTo>
                      <a:lnTo>
                        <a:pt x="80" y="44"/>
                      </a:lnTo>
                      <a:lnTo>
                        <a:pt x="76" y="46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FFD6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957" name="Freeform 447"/>
                <p:cNvSpPr>
                  <a:spLocks/>
                </p:cNvSpPr>
                <p:nvPr/>
              </p:nvSpPr>
              <p:spPr bwMode="auto">
                <a:xfrm>
                  <a:off x="3298" y="1426"/>
                  <a:ext cx="4" cy="14"/>
                </a:xfrm>
                <a:custGeom>
                  <a:avLst/>
                  <a:gdLst>
                    <a:gd name="T0" fmla="*/ 0 w 4"/>
                    <a:gd name="T1" fmla="*/ 2 h 14"/>
                    <a:gd name="T2" fmla="*/ 4 w 4"/>
                    <a:gd name="T3" fmla="*/ 0 h 14"/>
                    <a:gd name="T4" fmla="*/ 4 w 4"/>
                    <a:gd name="T5" fmla="*/ 12 h 14"/>
                    <a:gd name="T6" fmla="*/ 0 w 4"/>
                    <a:gd name="T7" fmla="*/ 14 h 14"/>
                    <a:gd name="T8" fmla="*/ 0 w 4"/>
                    <a:gd name="T9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14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4" y="12"/>
                      </a:lnTo>
                      <a:lnTo>
                        <a:pt x="0" y="14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B382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</p:grpSp>
          <p:grpSp>
            <p:nvGrpSpPr>
              <p:cNvPr id="1358" name="Group 448"/>
              <p:cNvGrpSpPr>
                <a:grpSpLocks/>
              </p:cNvGrpSpPr>
              <p:nvPr/>
            </p:nvGrpSpPr>
            <p:grpSpPr bwMode="auto">
              <a:xfrm>
                <a:off x="7848600" y="5486400"/>
                <a:ext cx="457200" cy="685800"/>
                <a:chOff x="3072" y="1056"/>
                <a:chExt cx="914" cy="1180"/>
              </a:xfrm>
            </p:grpSpPr>
            <p:sp>
              <p:nvSpPr>
                <p:cNvPr id="1359" name="AutoShape 449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072" y="1056"/>
                  <a:ext cx="914" cy="11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grpSp>
              <p:nvGrpSpPr>
                <p:cNvPr id="1360" name="Group 450"/>
                <p:cNvGrpSpPr>
                  <a:grpSpLocks/>
                </p:cNvGrpSpPr>
                <p:nvPr/>
              </p:nvGrpSpPr>
              <p:grpSpPr bwMode="auto">
                <a:xfrm>
                  <a:off x="3076" y="1060"/>
                  <a:ext cx="754" cy="1172"/>
                  <a:chOff x="3076" y="1060"/>
                  <a:chExt cx="754" cy="1172"/>
                </a:xfrm>
              </p:grpSpPr>
              <p:sp>
                <p:nvSpPr>
                  <p:cNvPr id="1589" name="Freeform 451"/>
                  <p:cNvSpPr>
                    <a:spLocks/>
                  </p:cNvSpPr>
                  <p:nvPr/>
                </p:nvSpPr>
                <p:spPr bwMode="auto">
                  <a:xfrm>
                    <a:off x="3076" y="1060"/>
                    <a:ext cx="754" cy="1172"/>
                  </a:xfrm>
                  <a:custGeom>
                    <a:avLst/>
                    <a:gdLst>
                      <a:gd name="T0" fmla="*/ 390 w 754"/>
                      <a:gd name="T1" fmla="*/ 0 h 1172"/>
                      <a:gd name="T2" fmla="*/ 0 w 754"/>
                      <a:gd name="T3" fmla="*/ 228 h 1172"/>
                      <a:gd name="T4" fmla="*/ 0 w 754"/>
                      <a:gd name="T5" fmla="*/ 964 h 1172"/>
                      <a:gd name="T6" fmla="*/ 358 w 754"/>
                      <a:gd name="T7" fmla="*/ 1172 h 1172"/>
                      <a:gd name="T8" fmla="*/ 364 w 754"/>
                      <a:gd name="T9" fmla="*/ 1172 h 1172"/>
                      <a:gd name="T10" fmla="*/ 364 w 754"/>
                      <a:gd name="T11" fmla="*/ 1172 h 1172"/>
                      <a:gd name="T12" fmla="*/ 368 w 754"/>
                      <a:gd name="T13" fmla="*/ 1172 h 1172"/>
                      <a:gd name="T14" fmla="*/ 376 w 754"/>
                      <a:gd name="T15" fmla="*/ 1168 h 1172"/>
                      <a:gd name="T16" fmla="*/ 430 w 754"/>
                      <a:gd name="T17" fmla="*/ 1136 h 1172"/>
                      <a:gd name="T18" fmla="*/ 754 w 754"/>
                      <a:gd name="T19" fmla="*/ 948 h 1172"/>
                      <a:gd name="T20" fmla="*/ 754 w 754"/>
                      <a:gd name="T21" fmla="*/ 212 h 1172"/>
                      <a:gd name="T22" fmla="*/ 390 w 754"/>
                      <a:gd name="T23" fmla="*/ 0 h 11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54" h="1172">
                        <a:moveTo>
                          <a:pt x="390" y="0"/>
                        </a:moveTo>
                        <a:lnTo>
                          <a:pt x="0" y="228"/>
                        </a:lnTo>
                        <a:lnTo>
                          <a:pt x="0" y="964"/>
                        </a:lnTo>
                        <a:lnTo>
                          <a:pt x="358" y="1172"/>
                        </a:lnTo>
                        <a:lnTo>
                          <a:pt x="364" y="1172"/>
                        </a:lnTo>
                        <a:lnTo>
                          <a:pt x="364" y="1172"/>
                        </a:lnTo>
                        <a:lnTo>
                          <a:pt x="368" y="1172"/>
                        </a:lnTo>
                        <a:lnTo>
                          <a:pt x="376" y="1168"/>
                        </a:lnTo>
                        <a:lnTo>
                          <a:pt x="430" y="1136"/>
                        </a:lnTo>
                        <a:lnTo>
                          <a:pt x="754" y="948"/>
                        </a:lnTo>
                        <a:lnTo>
                          <a:pt x="754" y="212"/>
                        </a:lnTo>
                        <a:lnTo>
                          <a:pt x="39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90" name="Freeform 452"/>
                  <p:cNvSpPr>
                    <a:spLocks/>
                  </p:cNvSpPr>
                  <p:nvPr/>
                </p:nvSpPr>
                <p:spPr bwMode="auto">
                  <a:xfrm>
                    <a:off x="3094" y="1798"/>
                    <a:ext cx="716" cy="416"/>
                  </a:xfrm>
                  <a:custGeom>
                    <a:avLst/>
                    <a:gdLst>
                      <a:gd name="T0" fmla="*/ 0 w 716"/>
                      <a:gd name="T1" fmla="*/ 216 h 416"/>
                      <a:gd name="T2" fmla="*/ 372 w 716"/>
                      <a:gd name="T3" fmla="*/ 0 h 416"/>
                      <a:gd name="T4" fmla="*/ 716 w 716"/>
                      <a:gd name="T5" fmla="*/ 200 h 416"/>
                      <a:gd name="T6" fmla="*/ 346 w 716"/>
                      <a:gd name="T7" fmla="*/ 416 h 416"/>
                      <a:gd name="T8" fmla="*/ 0 w 716"/>
                      <a:gd name="T9" fmla="*/ 216 h 4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6" h="416">
                        <a:moveTo>
                          <a:pt x="0" y="216"/>
                        </a:moveTo>
                        <a:lnTo>
                          <a:pt x="372" y="0"/>
                        </a:lnTo>
                        <a:lnTo>
                          <a:pt x="716" y="200"/>
                        </a:lnTo>
                        <a:lnTo>
                          <a:pt x="346" y="416"/>
                        </a:lnTo>
                        <a:lnTo>
                          <a:pt x="0" y="2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91" name="Freeform 453"/>
                  <p:cNvSpPr>
                    <a:spLocks/>
                  </p:cNvSpPr>
                  <p:nvPr/>
                </p:nvSpPr>
                <p:spPr bwMode="auto">
                  <a:xfrm>
                    <a:off x="3094" y="1082"/>
                    <a:ext cx="372" cy="932"/>
                  </a:xfrm>
                  <a:custGeom>
                    <a:avLst/>
                    <a:gdLst>
                      <a:gd name="T0" fmla="*/ 0 w 372"/>
                      <a:gd name="T1" fmla="*/ 216 h 932"/>
                      <a:gd name="T2" fmla="*/ 372 w 372"/>
                      <a:gd name="T3" fmla="*/ 0 h 932"/>
                      <a:gd name="T4" fmla="*/ 372 w 372"/>
                      <a:gd name="T5" fmla="*/ 716 h 932"/>
                      <a:gd name="T6" fmla="*/ 0 w 372"/>
                      <a:gd name="T7" fmla="*/ 932 h 932"/>
                      <a:gd name="T8" fmla="*/ 0 w 372"/>
                      <a:gd name="T9" fmla="*/ 216 h 9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2" h="932">
                        <a:moveTo>
                          <a:pt x="0" y="216"/>
                        </a:moveTo>
                        <a:lnTo>
                          <a:pt x="372" y="0"/>
                        </a:lnTo>
                        <a:lnTo>
                          <a:pt x="372" y="716"/>
                        </a:lnTo>
                        <a:lnTo>
                          <a:pt x="0" y="932"/>
                        </a:lnTo>
                        <a:lnTo>
                          <a:pt x="0" y="2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92" name="Freeform 454"/>
                  <p:cNvSpPr>
                    <a:spLocks/>
                  </p:cNvSpPr>
                  <p:nvPr/>
                </p:nvSpPr>
                <p:spPr bwMode="auto">
                  <a:xfrm>
                    <a:off x="3456" y="1886"/>
                    <a:ext cx="340" cy="242"/>
                  </a:xfrm>
                  <a:custGeom>
                    <a:avLst/>
                    <a:gdLst>
                      <a:gd name="T0" fmla="*/ 0 w 340"/>
                      <a:gd name="T1" fmla="*/ 198 h 242"/>
                      <a:gd name="T2" fmla="*/ 340 w 340"/>
                      <a:gd name="T3" fmla="*/ 0 h 242"/>
                      <a:gd name="T4" fmla="*/ 340 w 340"/>
                      <a:gd name="T5" fmla="*/ 46 h 242"/>
                      <a:gd name="T6" fmla="*/ 0 w 340"/>
                      <a:gd name="T7" fmla="*/ 242 h 242"/>
                      <a:gd name="T8" fmla="*/ 0 w 340"/>
                      <a:gd name="T9" fmla="*/ 198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8"/>
                        </a:moveTo>
                        <a:lnTo>
                          <a:pt x="340" y="0"/>
                        </a:lnTo>
                        <a:lnTo>
                          <a:pt x="340" y="46"/>
                        </a:lnTo>
                        <a:lnTo>
                          <a:pt x="0" y="242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93" name="Freeform 455"/>
                  <p:cNvSpPr>
                    <a:spLocks/>
                  </p:cNvSpPr>
                  <p:nvPr/>
                </p:nvSpPr>
                <p:spPr bwMode="auto">
                  <a:xfrm>
                    <a:off x="3160" y="1714"/>
                    <a:ext cx="636" cy="370"/>
                  </a:xfrm>
                  <a:custGeom>
                    <a:avLst/>
                    <a:gdLst>
                      <a:gd name="T0" fmla="*/ 0 w 636"/>
                      <a:gd name="T1" fmla="*/ 198 h 370"/>
                      <a:gd name="T2" fmla="*/ 338 w 636"/>
                      <a:gd name="T3" fmla="*/ 0 h 370"/>
                      <a:gd name="T4" fmla="*/ 636 w 636"/>
                      <a:gd name="T5" fmla="*/ 172 h 370"/>
                      <a:gd name="T6" fmla="*/ 296 w 636"/>
                      <a:gd name="T7" fmla="*/ 370 h 370"/>
                      <a:gd name="T8" fmla="*/ 0 w 636"/>
                      <a:gd name="T9" fmla="*/ 198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70">
                        <a:moveTo>
                          <a:pt x="0" y="198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70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94" name="Freeform 456"/>
                  <p:cNvSpPr>
                    <a:spLocks/>
                  </p:cNvSpPr>
                  <p:nvPr/>
                </p:nvSpPr>
                <p:spPr bwMode="auto">
                  <a:xfrm>
                    <a:off x="3160" y="1912"/>
                    <a:ext cx="296" cy="216"/>
                  </a:xfrm>
                  <a:custGeom>
                    <a:avLst/>
                    <a:gdLst>
                      <a:gd name="T0" fmla="*/ 296 w 296"/>
                      <a:gd name="T1" fmla="*/ 172 h 216"/>
                      <a:gd name="T2" fmla="*/ 296 w 296"/>
                      <a:gd name="T3" fmla="*/ 216 h 216"/>
                      <a:gd name="T4" fmla="*/ 0 w 296"/>
                      <a:gd name="T5" fmla="*/ 44 h 216"/>
                      <a:gd name="T6" fmla="*/ 0 w 296"/>
                      <a:gd name="T7" fmla="*/ 0 h 216"/>
                      <a:gd name="T8" fmla="*/ 296 w 296"/>
                      <a:gd name="T9" fmla="*/ 172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6">
                        <a:moveTo>
                          <a:pt x="296" y="172"/>
                        </a:moveTo>
                        <a:lnTo>
                          <a:pt x="296" y="216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95" name="Freeform 457"/>
                  <p:cNvSpPr>
                    <a:spLocks/>
                  </p:cNvSpPr>
                  <p:nvPr/>
                </p:nvSpPr>
                <p:spPr bwMode="auto">
                  <a:xfrm>
                    <a:off x="3180" y="1932"/>
                    <a:ext cx="100" cy="72"/>
                  </a:xfrm>
                  <a:custGeom>
                    <a:avLst/>
                    <a:gdLst>
                      <a:gd name="T0" fmla="*/ 0 w 100"/>
                      <a:gd name="T1" fmla="*/ 16 h 72"/>
                      <a:gd name="T2" fmla="*/ 0 w 100"/>
                      <a:gd name="T3" fmla="*/ 0 h 72"/>
                      <a:gd name="T4" fmla="*/ 100 w 100"/>
                      <a:gd name="T5" fmla="*/ 58 h 72"/>
                      <a:gd name="T6" fmla="*/ 100 w 100"/>
                      <a:gd name="T7" fmla="*/ 72 h 72"/>
                      <a:gd name="T8" fmla="*/ 0 w 100"/>
                      <a:gd name="T9" fmla="*/ 16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00" y="58"/>
                        </a:lnTo>
                        <a:lnTo>
                          <a:pt x="100" y="72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96" name="Freeform 458"/>
                  <p:cNvSpPr>
                    <a:spLocks/>
                  </p:cNvSpPr>
                  <p:nvPr/>
                </p:nvSpPr>
                <p:spPr bwMode="auto">
                  <a:xfrm>
                    <a:off x="3180" y="1932"/>
                    <a:ext cx="2" cy="16"/>
                  </a:xfrm>
                  <a:custGeom>
                    <a:avLst/>
                    <a:gdLst>
                      <a:gd name="T0" fmla="*/ 0 w 2"/>
                      <a:gd name="T1" fmla="*/ 16 h 16"/>
                      <a:gd name="T2" fmla="*/ 2 w 2"/>
                      <a:gd name="T3" fmla="*/ 14 h 16"/>
                      <a:gd name="T4" fmla="*/ 2 w 2"/>
                      <a:gd name="T5" fmla="*/ 2 h 16"/>
                      <a:gd name="T6" fmla="*/ 0 w 2"/>
                      <a:gd name="T7" fmla="*/ 0 h 16"/>
                      <a:gd name="T8" fmla="*/ 0 w 2"/>
                      <a:gd name="T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6">
                        <a:moveTo>
                          <a:pt x="0" y="16"/>
                        </a:moveTo>
                        <a:lnTo>
                          <a:pt x="2" y="14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97" name="Freeform 459"/>
                  <p:cNvSpPr>
                    <a:spLocks/>
                  </p:cNvSpPr>
                  <p:nvPr/>
                </p:nvSpPr>
                <p:spPr bwMode="auto">
                  <a:xfrm>
                    <a:off x="3180" y="1946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2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98" name="Freeform 460"/>
                  <p:cNvSpPr>
                    <a:spLocks/>
                  </p:cNvSpPr>
                  <p:nvPr/>
                </p:nvSpPr>
                <p:spPr bwMode="auto">
                  <a:xfrm>
                    <a:off x="3442" y="2084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99" name="Rectangle 461"/>
                  <p:cNvSpPr>
                    <a:spLocks noChangeArrowheads="1"/>
                  </p:cNvSpPr>
                  <p:nvPr/>
                </p:nvSpPr>
                <p:spPr bwMode="auto">
                  <a:xfrm>
                    <a:off x="3442" y="2084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00" name="Freeform 462"/>
                  <p:cNvSpPr>
                    <a:spLocks/>
                  </p:cNvSpPr>
                  <p:nvPr/>
                </p:nvSpPr>
                <p:spPr bwMode="auto">
                  <a:xfrm>
                    <a:off x="3442" y="2114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01" name="Freeform 463"/>
                  <p:cNvSpPr>
                    <a:spLocks/>
                  </p:cNvSpPr>
                  <p:nvPr/>
                </p:nvSpPr>
                <p:spPr bwMode="auto">
                  <a:xfrm>
                    <a:off x="3432" y="207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6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6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02" name="Freeform 464"/>
                  <p:cNvSpPr>
                    <a:spLocks/>
                  </p:cNvSpPr>
                  <p:nvPr/>
                </p:nvSpPr>
                <p:spPr bwMode="auto">
                  <a:xfrm>
                    <a:off x="3432" y="207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03" name="Freeform 465"/>
                  <p:cNvSpPr>
                    <a:spLocks/>
                  </p:cNvSpPr>
                  <p:nvPr/>
                </p:nvSpPr>
                <p:spPr bwMode="auto">
                  <a:xfrm>
                    <a:off x="3432" y="2108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04" name="Freeform 466"/>
                  <p:cNvSpPr>
                    <a:spLocks/>
                  </p:cNvSpPr>
                  <p:nvPr/>
                </p:nvSpPr>
                <p:spPr bwMode="auto">
                  <a:xfrm>
                    <a:off x="3420" y="207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05" name="Freeform 467"/>
                  <p:cNvSpPr>
                    <a:spLocks/>
                  </p:cNvSpPr>
                  <p:nvPr/>
                </p:nvSpPr>
                <p:spPr bwMode="auto">
                  <a:xfrm>
                    <a:off x="3420" y="207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06" name="Freeform 468"/>
                  <p:cNvSpPr>
                    <a:spLocks/>
                  </p:cNvSpPr>
                  <p:nvPr/>
                </p:nvSpPr>
                <p:spPr bwMode="auto">
                  <a:xfrm>
                    <a:off x="3420" y="2102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07" name="Freeform 469"/>
                  <p:cNvSpPr>
                    <a:spLocks/>
                  </p:cNvSpPr>
                  <p:nvPr/>
                </p:nvSpPr>
                <p:spPr bwMode="auto">
                  <a:xfrm>
                    <a:off x="3410" y="206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08" name="Freeform 470"/>
                  <p:cNvSpPr>
                    <a:spLocks/>
                  </p:cNvSpPr>
                  <p:nvPr/>
                </p:nvSpPr>
                <p:spPr bwMode="auto">
                  <a:xfrm>
                    <a:off x="3410" y="206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09" name="Freeform 471"/>
                  <p:cNvSpPr>
                    <a:spLocks/>
                  </p:cNvSpPr>
                  <p:nvPr/>
                </p:nvSpPr>
                <p:spPr bwMode="auto">
                  <a:xfrm>
                    <a:off x="3410" y="209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10" name="Freeform 472"/>
                  <p:cNvSpPr>
                    <a:spLocks/>
                  </p:cNvSpPr>
                  <p:nvPr/>
                </p:nvSpPr>
                <p:spPr bwMode="auto">
                  <a:xfrm>
                    <a:off x="3400" y="205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11" name="Freeform 473"/>
                  <p:cNvSpPr>
                    <a:spLocks/>
                  </p:cNvSpPr>
                  <p:nvPr/>
                </p:nvSpPr>
                <p:spPr bwMode="auto">
                  <a:xfrm>
                    <a:off x="3400" y="205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12" name="Freeform 474"/>
                  <p:cNvSpPr>
                    <a:spLocks/>
                  </p:cNvSpPr>
                  <p:nvPr/>
                </p:nvSpPr>
                <p:spPr bwMode="auto">
                  <a:xfrm>
                    <a:off x="3400" y="208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0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13" name="Freeform 475"/>
                  <p:cNvSpPr>
                    <a:spLocks/>
                  </p:cNvSpPr>
                  <p:nvPr/>
                </p:nvSpPr>
                <p:spPr bwMode="auto">
                  <a:xfrm>
                    <a:off x="3388" y="205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14" name="Freeform 476"/>
                  <p:cNvSpPr>
                    <a:spLocks/>
                  </p:cNvSpPr>
                  <p:nvPr/>
                </p:nvSpPr>
                <p:spPr bwMode="auto">
                  <a:xfrm>
                    <a:off x="3388" y="205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15" name="Freeform 477"/>
                  <p:cNvSpPr>
                    <a:spLocks/>
                  </p:cNvSpPr>
                  <p:nvPr/>
                </p:nvSpPr>
                <p:spPr bwMode="auto">
                  <a:xfrm>
                    <a:off x="3388" y="2082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16" name="Freeform 478"/>
                  <p:cNvSpPr>
                    <a:spLocks/>
                  </p:cNvSpPr>
                  <p:nvPr/>
                </p:nvSpPr>
                <p:spPr bwMode="auto">
                  <a:xfrm>
                    <a:off x="3378" y="204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17" name="Freeform 479"/>
                  <p:cNvSpPr>
                    <a:spLocks/>
                  </p:cNvSpPr>
                  <p:nvPr/>
                </p:nvSpPr>
                <p:spPr bwMode="auto">
                  <a:xfrm>
                    <a:off x="3378" y="204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18" name="Freeform 480"/>
                  <p:cNvSpPr>
                    <a:spLocks/>
                  </p:cNvSpPr>
                  <p:nvPr/>
                </p:nvSpPr>
                <p:spPr bwMode="auto">
                  <a:xfrm>
                    <a:off x="3378" y="207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19" name="Freeform 481"/>
                  <p:cNvSpPr>
                    <a:spLocks/>
                  </p:cNvSpPr>
                  <p:nvPr/>
                </p:nvSpPr>
                <p:spPr bwMode="auto">
                  <a:xfrm>
                    <a:off x="3366" y="204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20" name="Freeform 482"/>
                  <p:cNvSpPr>
                    <a:spLocks/>
                  </p:cNvSpPr>
                  <p:nvPr/>
                </p:nvSpPr>
                <p:spPr bwMode="auto">
                  <a:xfrm>
                    <a:off x="3366" y="204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21" name="Freeform 483"/>
                  <p:cNvSpPr>
                    <a:spLocks/>
                  </p:cNvSpPr>
                  <p:nvPr/>
                </p:nvSpPr>
                <p:spPr bwMode="auto">
                  <a:xfrm>
                    <a:off x="3366" y="2070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2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22" name="Freeform 484"/>
                  <p:cNvSpPr>
                    <a:spLocks/>
                  </p:cNvSpPr>
                  <p:nvPr/>
                </p:nvSpPr>
                <p:spPr bwMode="auto">
                  <a:xfrm>
                    <a:off x="3356" y="2034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23" name="Rectangle 485"/>
                  <p:cNvSpPr>
                    <a:spLocks noChangeArrowheads="1"/>
                  </p:cNvSpPr>
                  <p:nvPr/>
                </p:nvSpPr>
                <p:spPr bwMode="auto">
                  <a:xfrm>
                    <a:off x="3356" y="2034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24" name="Freeform 486"/>
                  <p:cNvSpPr>
                    <a:spLocks/>
                  </p:cNvSpPr>
                  <p:nvPr/>
                </p:nvSpPr>
                <p:spPr bwMode="auto">
                  <a:xfrm>
                    <a:off x="3356" y="2064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25" name="Freeform 487"/>
                  <p:cNvSpPr>
                    <a:spLocks/>
                  </p:cNvSpPr>
                  <p:nvPr/>
                </p:nvSpPr>
                <p:spPr bwMode="auto">
                  <a:xfrm>
                    <a:off x="3346" y="2028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26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3346" y="2028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27" name="Freeform 489"/>
                  <p:cNvSpPr>
                    <a:spLocks/>
                  </p:cNvSpPr>
                  <p:nvPr/>
                </p:nvSpPr>
                <p:spPr bwMode="auto">
                  <a:xfrm>
                    <a:off x="3346" y="2058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28" name="Freeform 490"/>
                  <p:cNvSpPr>
                    <a:spLocks/>
                  </p:cNvSpPr>
                  <p:nvPr/>
                </p:nvSpPr>
                <p:spPr bwMode="auto">
                  <a:xfrm>
                    <a:off x="3334" y="202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29" name="Freeform 491"/>
                  <p:cNvSpPr>
                    <a:spLocks/>
                  </p:cNvSpPr>
                  <p:nvPr/>
                </p:nvSpPr>
                <p:spPr bwMode="auto">
                  <a:xfrm>
                    <a:off x="3334" y="202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30" name="Freeform 492"/>
                  <p:cNvSpPr>
                    <a:spLocks/>
                  </p:cNvSpPr>
                  <p:nvPr/>
                </p:nvSpPr>
                <p:spPr bwMode="auto">
                  <a:xfrm>
                    <a:off x="3334" y="2052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31" name="Freeform 493"/>
                  <p:cNvSpPr>
                    <a:spLocks/>
                  </p:cNvSpPr>
                  <p:nvPr/>
                </p:nvSpPr>
                <p:spPr bwMode="auto">
                  <a:xfrm>
                    <a:off x="3324" y="201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32" name="Freeform 494"/>
                  <p:cNvSpPr>
                    <a:spLocks/>
                  </p:cNvSpPr>
                  <p:nvPr/>
                </p:nvSpPr>
                <p:spPr bwMode="auto">
                  <a:xfrm>
                    <a:off x="3324" y="201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33" name="Freeform 495"/>
                  <p:cNvSpPr>
                    <a:spLocks/>
                  </p:cNvSpPr>
                  <p:nvPr/>
                </p:nvSpPr>
                <p:spPr bwMode="auto">
                  <a:xfrm>
                    <a:off x="3324" y="2046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34" name="Freeform 496"/>
                  <p:cNvSpPr>
                    <a:spLocks/>
                  </p:cNvSpPr>
                  <p:nvPr/>
                </p:nvSpPr>
                <p:spPr bwMode="auto">
                  <a:xfrm>
                    <a:off x="3162" y="1916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35" name="Freeform 497"/>
                  <p:cNvSpPr>
                    <a:spLocks/>
                  </p:cNvSpPr>
                  <p:nvPr/>
                </p:nvSpPr>
                <p:spPr bwMode="auto">
                  <a:xfrm>
                    <a:off x="3176" y="1928"/>
                    <a:ext cx="2" cy="10"/>
                  </a:xfrm>
                  <a:custGeom>
                    <a:avLst/>
                    <a:gdLst>
                      <a:gd name="T0" fmla="*/ 0 w 2"/>
                      <a:gd name="T1" fmla="*/ 0 h 10"/>
                      <a:gd name="T2" fmla="*/ 2 w 2"/>
                      <a:gd name="T3" fmla="*/ 0 h 10"/>
                      <a:gd name="T4" fmla="*/ 2 w 2"/>
                      <a:gd name="T5" fmla="*/ 8 h 10"/>
                      <a:gd name="T6" fmla="*/ 0 w 2"/>
                      <a:gd name="T7" fmla="*/ 10 h 10"/>
                      <a:gd name="T8" fmla="*/ 0 w 2"/>
                      <a:gd name="T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2" y="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36" name="Freeform 498"/>
                  <p:cNvSpPr>
                    <a:spLocks/>
                  </p:cNvSpPr>
                  <p:nvPr/>
                </p:nvSpPr>
                <p:spPr bwMode="auto">
                  <a:xfrm>
                    <a:off x="3160" y="1918"/>
                    <a:ext cx="18" cy="10"/>
                  </a:xfrm>
                  <a:custGeom>
                    <a:avLst/>
                    <a:gdLst>
                      <a:gd name="T0" fmla="*/ 0 w 18"/>
                      <a:gd name="T1" fmla="*/ 2 h 10"/>
                      <a:gd name="T2" fmla="*/ 2 w 18"/>
                      <a:gd name="T3" fmla="*/ 0 h 10"/>
                      <a:gd name="T4" fmla="*/ 18 w 18"/>
                      <a:gd name="T5" fmla="*/ 10 h 10"/>
                      <a:gd name="T6" fmla="*/ 16 w 18"/>
                      <a:gd name="T7" fmla="*/ 10 h 10"/>
                      <a:gd name="T8" fmla="*/ 0 w 18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10"/>
                        </a:lnTo>
                        <a:lnTo>
                          <a:pt x="1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37" name="Freeform 499"/>
                  <p:cNvSpPr>
                    <a:spLocks/>
                  </p:cNvSpPr>
                  <p:nvPr/>
                </p:nvSpPr>
                <p:spPr bwMode="auto">
                  <a:xfrm>
                    <a:off x="3160" y="1920"/>
                    <a:ext cx="16" cy="18"/>
                  </a:xfrm>
                  <a:custGeom>
                    <a:avLst/>
                    <a:gdLst>
                      <a:gd name="T0" fmla="*/ 16 w 16"/>
                      <a:gd name="T1" fmla="*/ 8 h 18"/>
                      <a:gd name="T2" fmla="*/ 16 w 16"/>
                      <a:gd name="T3" fmla="*/ 18 h 18"/>
                      <a:gd name="T4" fmla="*/ 0 w 16"/>
                      <a:gd name="T5" fmla="*/ 10 h 18"/>
                      <a:gd name="T6" fmla="*/ 0 w 16"/>
                      <a:gd name="T7" fmla="*/ 0 h 18"/>
                      <a:gd name="T8" fmla="*/ 16 w 16"/>
                      <a:gd name="T9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8"/>
                        </a:moveTo>
                        <a:lnTo>
                          <a:pt x="16" y="1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38" name="Freeform 500"/>
                  <p:cNvSpPr>
                    <a:spLocks/>
                  </p:cNvSpPr>
                  <p:nvPr/>
                </p:nvSpPr>
                <p:spPr bwMode="auto">
                  <a:xfrm>
                    <a:off x="3456" y="1824"/>
                    <a:ext cx="340" cy="242"/>
                  </a:xfrm>
                  <a:custGeom>
                    <a:avLst/>
                    <a:gdLst>
                      <a:gd name="T0" fmla="*/ 0 w 340"/>
                      <a:gd name="T1" fmla="*/ 196 h 242"/>
                      <a:gd name="T2" fmla="*/ 340 w 340"/>
                      <a:gd name="T3" fmla="*/ 0 h 242"/>
                      <a:gd name="T4" fmla="*/ 340 w 340"/>
                      <a:gd name="T5" fmla="*/ 44 h 242"/>
                      <a:gd name="T6" fmla="*/ 0 w 340"/>
                      <a:gd name="T7" fmla="*/ 242 h 242"/>
                      <a:gd name="T8" fmla="*/ 0 w 340"/>
                      <a:gd name="T9" fmla="*/ 196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6"/>
                        </a:moveTo>
                        <a:lnTo>
                          <a:pt x="340" y="0"/>
                        </a:lnTo>
                        <a:lnTo>
                          <a:pt x="340" y="44"/>
                        </a:lnTo>
                        <a:lnTo>
                          <a:pt x="0" y="242"/>
                        </a:lnTo>
                        <a:lnTo>
                          <a:pt x="0" y="19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39" name="Freeform 501"/>
                  <p:cNvSpPr>
                    <a:spLocks/>
                  </p:cNvSpPr>
                  <p:nvPr/>
                </p:nvSpPr>
                <p:spPr bwMode="auto">
                  <a:xfrm>
                    <a:off x="3160" y="1652"/>
                    <a:ext cx="636" cy="368"/>
                  </a:xfrm>
                  <a:custGeom>
                    <a:avLst/>
                    <a:gdLst>
                      <a:gd name="T0" fmla="*/ 0 w 636"/>
                      <a:gd name="T1" fmla="*/ 198 h 368"/>
                      <a:gd name="T2" fmla="*/ 338 w 636"/>
                      <a:gd name="T3" fmla="*/ 0 h 368"/>
                      <a:gd name="T4" fmla="*/ 636 w 636"/>
                      <a:gd name="T5" fmla="*/ 172 h 368"/>
                      <a:gd name="T6" fmla="*/ 296 w 636"/>
                      <a:gd name="T7" fmla="*/ 368 h 368"/>
                      <a:gd name="T8" fmla="*/ 0 w 636"/>
                      <a:gd name="T9" fmla="*/ 198 h 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68">
                        <a:moveTo>
                          <a:pt x="0" y="198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68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40" name="Freeform 502"/>
                  <p:cNvSpPr>
                    <a:spLocks/>
                  </p:cNvSpPr>
                  <p:nvPr/>
                </p:nvSpPr>
                <p:spPr bwMode="auto">
                  <a:xfrm>
                    <a:off x="3160" y="1850"/>
                    <a:ext cx="296" cy="216"/>
                  </a:xfrm>
                  <a:custGeom>
                    <a:avLst/>
                    <a:gdLst>
                      <a:gd name="T0" fmla="*/ 296 w 296"/>
                      <a:gd name="T1" fmla="*/ 170 h 216"/>
                      <a:gd name="T2" fmla="*/ 296 w 296"/>
                      <a:gd name="T3" fmla="*/ 216 h 216"/>
                      <a:gd name="T4" fmla="*/ 0 w 296"/>
                      <a:gd name="T5" fmla="*/ 44 h 216"/>
                      <a:gd name="T6" fmla="*/ 0 w 296"/>
                      <a:gd name="T7" fmla="*/ 0 h 216"/>
                      <a:gd name="T8" fmla="*/ 296 w 296"/>
                      <a:gd name="T9" fmla="*/ 170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6">
                        <a:moveTo>
                          <a:pt x="296" y="170"/>
                        </a:moveTo>
                        <a:lnTo>
                          <a:pt x="296" y="216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lnTo>
                          <a:pt x="296" y="170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41" name="Freeform 503"/>
                  <p:cNvSpPr>
                    <a:spLocks/>
                  </p:cNvSpPr>
                  <p:nvPr/>
                </p:nvSpPr>
                <p:spPr bwMode="auto">
                  <a:xfrm>
                    <a:off x="3180" y="1870"/>
                    <a:ext cx="100" cy="72"/>
                  </a:xfrm>
                  <a:custGeom>
                    <a:avLst/>
                    <a:gdLst>
                      <a:gd name="T0" fmla="*/ 0 w 100"/>
                      <a:gd name="T1" fmla="*/ 14 h 72"/>
                      <a:gd name="T2" fmla="*/ 0 w 100"/>
                      <a:gd name="T3" fmla="*/ 0 h 72"/>
                      <a:gd name="T4" fmla="*/ 100 w 100"/>
                      <a:gd name="T5" fmla="*/ 56 h 72"/>
                      <a:gd name="T6" fmla="*/ 100 w 100"/>
                      <a:gd name="T7" fmla="*/ 72 h 72"/>
                      <a:gd name="T8" fmla="*/ 0 w 100"/>
                      <a:gd name="T9" fmla="*/ 14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00" y="56"/>
                        </a:lnTo>
                        <a:lnTo>
                          <a:pt x="100" y="72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42" name="Rectangle 504"/>
                  <p:cNvSpPr>
                    <a:spLocks noChangeArrowheads="1"/>
                  </p:cNvSpPr>
                  <p:nvPr/>
                </p:nvSpPr>
                <p:spPr bwMode="auto">
                  <a:xfrm>
                    <a:off x="3180" y="1870"/>
                    <a:ext cx="2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43" name="Freeform 505"/>
                  <p:cNvSpPr>
                    <a:spLocks/>
                  </p:cNvSpPr>
                  <p:nvPr/>
                </p:nvSpPr>
                <p:spPr bwMode="auto">
                  <a:xfrm>
                    <a:off x="3180" y="1884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0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44" name="Freeform 506"/>
                  <p:cNvSpPr>
                    <a:spLocks/>
                  </p:cNvSpPr>
                  <p:nvPr/>
                </p:nvSpPr>
                <p:spPr bwMode="auto">
                  <a:xfrm>
                    <a:off x="3442" y="202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45" name="Freeform 507"/>
                  <p:cNvSpPr>
                    <a:spLocks/>
                  </p:cNvSpPr>
                  <p:nvPr/>
                </p:nvSpPr>
                <p:spPr bwMode="auto">
                  <a:xfrm>
                    <a:off x="3442" y="202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46" name="Freeform 508"/>
                  <p:cNvSpPr>
                    <a:spLocks/>
                  </p:cNvSpPr>
                  <p:nvPr/>
                </p:nvSpPr>
                <p:spPr bwMode="auto">
                  <a:xfrm>
                    <a:off x="3442" y="2050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47" name="Freeform 509"/>
                  <p:cNvSpPr>
                    <a:spLocks/>
                  </p:cNvSpPr>
                  <p:nvPr/>
                </p:nvSpPr>
                <p:spPr bwMode="auto">
                  <a:xfrm>
                    <a:off x="3432" y="201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48" name="Freeform 510"/>
                  <p:cNvSpPr>
                    <a:spLocks/>
                  </p:cNvSpPr>
                  <p:nvPr/>
                </p:nvSpPr>
                <p:spPr bwMode="auto">
                  <a:xfrm>
                    <a:off x="3432" y="201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49" name="Freeform 511"/>
                  <p:cNvSpPr>
                    <a:spLocks/>
                  </p:cNvSpPr>
                  <p:nvPr/>
                </p:nvSpPr>
                <p:spPr bwMode="auto">
                  <a:xfrm>
                    <a:off x="3432" y="204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50" name="Freeform 512"/>
                  <p:cNvSpPr>
                    <a:spLocks/>
                  </p:cNvSpPr>
                  <p:nvPr/>
                </p:nvSpPr>
                <p:spPr bwMode="auto">
                  <a:xfrm>
                    <a:off x="3420" y="2008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51" name="Freeform 513"/>
                  <p:cNvSpPr>
                    <a:spLocks/>
                  </p:cNvSpPr>
                  <p:nvPr/>
                </p:nvSpPr>
                <p:spPr bwMode="auto">
                  <a:xfrm>
                    <a:off x="3420" y="200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52" name="Freeform 514"/>
                  <p:cNvSpPr>
                    <a:spLocks/>
                  </p:cNvSpPr>
                  <p:nvPr/>
                </p:nvSpPr>
                <p:spPr bwMode="auto">
                  <a:xfrm>
                    <a:off x="3420" y="2038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53" name="Freeform 515"/>
                  <p:cNvSpPr>
                    <a:spLocks/>
                  </p:cNvSpPr>
                  <p:nvPr/>
                </p:nvSpPr>
                <p:spPr bwMode="auto">
                  <a:xfrm>
                    <a:off x="3410" y="200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54" name="Freeform 516"/>
                  <p:cNvSpPr>
                    <a:spLocks/>
                  </p:cNvSpPr>
                  <p:nvPr/>
                </p:nvSpPr>
                <p:spPr bwMode="auto">
                  <a:xfrm>
                    <a:off x="3410" y="200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55" name="Freeform 517"/>
                  <p:cNvSpPr>
                    <a:spLocks/>
                  </p:cNvSpPr>
                  <p:nvPr/>
                </p:nvSpPr>
                <p:spPr bwMode="auto">
                  <a:xfrm>
                    <a:off x="3410" y="203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56" name="Freeform 518"/>
                  <p:cNvSpPr>
                    <a:spLocks/>
                  </p:cNvSpPr>
                  <p:nvPr/>
                </p:nvSpPr>
                <p:spPr bwMode="auto">
                  <a:xfrm>
                    <a:off x="3400" y="199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57" name="Freeform 519"/>
                  <p:cNvSpPr>
                    <a:spLocks/>
                  </p:cNvSpPr>
                  <p:nvPr/>
                </p:nvSpPr>
                <p:spPr bwMode="auto">
                  <a:xfrm>
                    <a:off x="3400" y="199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58" name="Freeform 520"/>
                  <p:cNvSpPr>
                    <a:spLocks/>
                  </p:cNvSpPr>
                  <p:nvPr/>
                </p:nvSpPr>
                <p:spPr bwMode="auto">
                  <a:xfrm>
                    <a:off x="3400" y="202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0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59" name="Freeform 521"/>
                  <p:cNvSpPr>
                    <a:spLocks/>
                  </p:cNvSpPr>
                  <p:nvPr/>
                </p:nvSpPr>
                <p:spPr bwMode="auto">
                  <a:xfrm>
                    <a:off x="3388" y="1990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60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3388" y="1990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61" name="Freeform 523"/>
                  <p:cNvSpPr>
                    <a:spLocks/>
                  </p:cNvSpPr>
                  <p:nvPr/>
                </p:nvSpPr>
                <p:spPr bwMode="auto">
                  <a:xfrm>
                    <a:off x="3388" y="2020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62" name="Freeform 524"/>
                  <p:cNvSpPr>
                    <a:spLocks/>
                  </p:cNvSpPr>
                  <p:nvPr/>
                </p:nvSpPr>
                <p:spPr bwMode="auto">
                  <a:xfrm>
                    <a:off x="3378" y="1984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63" name="Rectangle 525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1984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64" name="Freeform 526"/>
                  <p:cNvSpPr>
                    <a:spLocks/>
                  </p:cNvSpPr>
                  <p:nvPr/>
                </p:nvSpPr>
                <p:spPr bwMode="auto">
                  <a:xfrm>
                    <a:off x="3378" y="2014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65" name="Freeform 527"/>
                  <p:cNvSpPr>
                    <a:spLocks/>
                  </p:cNvSpPr>
                  <p:nvPr/>
                </p:nvSpPr>
                <p:spPr bwMode="auto">
                  <a:xfrm>
                    <a:off x="3366" y="1976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66" name="Freeform 528"/>
                  <p:cNvSpPr>
                    <a:spLocks/>
                  </p:cNvSpPr>
                  <p:nvPr/>
                </p:nvSpPr>
                <p:spPr bwMode="auto">
                  <a:xfrm>
                    <a:off x="3366" y="197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67" name="Freeform 529"/>
                  <p:cNvSpPr>
                    <a:spLocks/>
                  </p:cNvSpPr>
                  <p:nvPr/>
                </p:nvSpPr>
                <p:spPr bwMode="auto">
                  <a:xfrm>
                    <a:off x="3366" y="2008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68" name="Freeform 530"/>
                  <p:cNvSpPr>
                    <a:spLocks/>
                  </p:cNvSpPr>
                  <p:nvPr/>
                </p:nvSpPr>
                <p:spPr bwMode="auto">
                  <a:xfrm>
                    <a:off x="3356" y="197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69" name="Freeform 531"/>
                  <p:cNvSpPr>
                    <a:spLocks/>
                  </p:cNvSpPr>
                  <p:nvPr/>
                </p:nvSpPr>
                <p:spPr bwMode="auto">
                  <a:xfrm>
                    <a:off x="3356" y="197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70" name="Freeform 532"/>
                  <p:cNvSpPr>
                    <a:spLocks/>
                  </p:cNvSpPr>
                  <p:nvPr/>
                </p:nvSpPr>
                <p:spPr bwMode="auto">
                  <a:xfrm>
                    <a:off x="3356" y="2002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71" name="Freeform 533"/>
                  <p:cNvSpPr>
                    <a:spLocks/>
                  </p:cNvSpPr>
                  <p:nvPr/>
                </p:nvSpPr>
                <p:spPr bwMode="auto">
                  <a:xfrm>
                    <a:off x="3346" y="196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72" name="Freeform 534"/>
                  <p:cNvSpPr>
                    <a:spLocks/>
                  </p:cNvSpPr>
                  <p:nvPr/>
                </p:nvSpPr>
                <p:spPr bwMode="auto">
                  <a:xfrm>
                    <a:off x="3346" y="196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73" name="Freeform 535"/>
                  <p:cNvSpPr>
                    <a:spLocks/>
                  </p:cNvSpPr>
                  <p:nvPr/>
                </p:nvSpPr>
                <p:spPr bwMode="auto">
                  <a:xfrm>
                    <a:off x="3346" y="199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74" name="Freeform 536"/>
                  <p:cNvSpPr>
                    <a:spLocks/>
                  </p:cNvSpPr>
                  <p:nvPr/>
                </p:nvSpPr>
                <p:spPr bwMode="auto">
                  <a:xfrm>
                    <a:off x="3334" y="1958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75" name="Freeform 537"/>
                  <p:cNvSpPr>
                    <a:spLocks/>
                  </p:cNvSpPr>
                  <p:nvPr/>
                </p:nvSpPr>
                <p:spPr bwMode="auto">
                  <a:xfrm>
                    <a:off x="3334" y="195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76" name="Freeform 538"/>
                  <p:cNvSpPr>
                    <a:spLocks/>
                  </p:cNvSpPr>
                  <p:nvPr/>
                </p:nvSpPr>
                <p:spPr bwMode="auto">
                  <a:xfrm>
                    <a:off x="3334" y="1988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77" name="Freeform 539"/>
                  <p:cNvSpPr>
                    <a:spLocks/>
                  </p:cNvSpPr>
                  <p:nvPr/>
                </p:nvSpPr>
                <p:spPr bwMode="auto">
                  <a:xfrm>
                    <a:off x="3324" y="195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78" name="Freeform 540"/>
                  <p:cNvSpPr>
                    <a:spLocks/>
                  </p:cNvSpPr>
                  <p:nvPr/>
                </p:nvSpPr>
                <p:spPr bwMode="auto">
                  <a:xfrm>
                    <a:off x="3324" y="195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79" name="Freeform 541"/>
                  <p:cNvSpPr>
                    <a:spLocks/>
                  </p:cNvSpPr>
                  <p:nvPr/>
                </p:nvSpPr>
                <p:spPr bwMode="auto">
                  <a:xfrm>
                    <a:off x="3324" y="198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80" name="Freeform 542"/>
                  <p:cNvSpPr>
                    <a:spLocks/>
                  </p:cNvSpPr>
                  <p:nvPr/>
                </p:nvSpPr>
                <p:spPr bwMode="auto">
                  <a:xfrm>
                    <a:off x="3162" y="1854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81" name="Freeform 543"/>
                  <p:cNvSpPr>
                    <a:spLocks/>
                  </p:cNvSpPr>
                  <p:nvPr/>
                </p:nvSpPr>
                <p:spPr bwMode="auto">
                  <a:xfrm>
                    <a:off x="3176" y="1864"/>
                    <a:ext cx="2" cy="12"/>
                  </a:xfrm>
                  <a:custGeom>
                    <a:avLst/>
                    <a:gdLst>
                      <a:gd name="T0" fmla="*/ 0 w 2"/>
                      <a:gd name="T1" fmla="*/ 2 h 12"/>
                      <a:gd name="T2" fmla="*/ 2 w 2"/>
                      <a:gd name="T3" fmla="*/ 0 h 12"/>
                      <a:gd name="T4" fmla="*/ 2 w 2"/>
                      <a:gd name="T5" fmla="*/ 10 h 12"/>
                      <a:gd name="T6" fmla="*/ 0 w 2"/>
                      <a:gd name="T7" fmla="*/ 12 h 12"/>
                      <a:gd name="T8" fmla="*/ 0 w 2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2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2" y="10"/>
                        </a:lnTo>
                        <a:lnTo>
                          <a:pt x="0" y="12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82" name="Freeform 544"/>
                  <p:cNvSpPr>
                    <a:spLocks/>
                  </p:cNvSpPr>
                  <p:nvPr/>
                </p:nvSpPr>
                <p:spPr bwMode="auto">
                  <a:xfrm>
                    <a:off x="3160" y="1856"/>
                    <a:ext cx="18" cy="10"/>
                  </a:xfrm>
                  <a:custGeom>
                    <a:avLst/>
                    <a:gdLst>
                      <a:gd name="T0" fmla="*/ 0 w 18"/>
                      <a:gd name="T1" fmla="*/ 2 h 10"/>
                      <a:gd name="T2" fmla="*/ 2 w 18"/>
                      <a:gd name="T3" fmla="*/ 0 h 10"/>
                      <a:gd name="T4" fmla="*/ 18 w 18"/>
                      <a:gd name="T5" fmla="*/ 8 h 10"/>
                      <a:gd name="T6" fmla="*/ 16 w 18"/>
                      <a:gd name="T7" fmla="*/ 10 h 10"/>
                      <a:gd name="T8" fmla="*/ 0 w 18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8"/>
                        </a:lnTo>
                        <a:lnTo>
                          <a:pt x="1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83" name="Freeform 545"/>
                  <p:cNvSpPr>
                    <a:spLocks/>
                  </p:cNvSpPr>
                  <p:nvPr/>
                </p:nvSpPr>
                <p:spPr bwMode="auto">
                  <a:xfrm>
                    <a:off x="3160" y="1858"/>
                    <a:ext cx="16" cy="18"/>
                  </a:xfrm>
                  <a:custGeom>
                    <a:avLst/>
                    <a:gdLst>
                      <a:gd name="T0" fmla="*/ 16 w 16"/>
                      <a:gd name="T1" fmla="*/ 8 h 18"/>
                      <a:gd name="T2" fmla="*/ 16 w 16"/>
                      <a:gd name="T3" fmla="*/ 18 h 18"/>
                      <a:gd name="T4" fmla="*/ 0 w 16"/>
                      <a:gd name="T5" fmla="*/ 8 h 18"/>
                      <a:gd name="T6" fmla="*/ 0 w 16"/>
                      <a:gd name="T7" fmla="*/ 0 h 18"/>
                      <a:gd name="T8" fmla="*/ 16 w 16"/>
                      <a:gd name="T9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8"/>
                        </a:moveTo>
                        <a:lnTo>
                          <a:pt x="16" y="18"/>
                        </a:lnTo>
                        <a:lnTo>
                          <a:pt x="0" y="8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84" name="Freeform 546"/>
                  <p:cNvSpPr>
                    <a:spLocks/>
                  </p:cNvSpPr>
                  <p:nvPr/>
                </p:nvSpPr>
                <p:spPr bwMode="auto">
                  <a:xfrm>
                    <a:off x="3456" y="1760"/>
                    <a:ext cx="340" cy="244"/>
                  </a:xfrm>
                  <a:custGeom>
                    <a:avLst/>
                    <a:gdLst>
                      <a:gd name="T0" fmla="*/ 0 w 340"/>
                      <a:gd name="T1" fmla="*/ 198 h 244"/>
                      <a:gd name="T2" fmla="*/ 340 w 340"/>
                      <a:gd name="T3" fmla="*/ 0 h 244"/>
                      <a:gd name="T4" fmla="*/ 340 w 340"/>
                      <a:gd name="T5" fmla="*/ 46 h 244"/>
                      <a:gd name="T6" fmla="*/ 0 w 340"/>
                      <a:gd name="T7" fmla="*/ 244 h 244"/>
                      <a:gd name="T8" fmla="*/ 0 w 340"/>
                      <a:gd name="T9" fmla="*/ 198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4">
                        <a:moveTo>
                          <a:pt x="0" y="198"/>
                        </a:moveTo>
                        <a:lnTo>
                          <a:pt x="340" y="0"/>
                        </a:lnTo>
                        <a:lnTo>
                          <a:pt x="340" y="46"/>
                        </a:lnTo>
                        <a:lnTo>
                          <a:pt x="0" y="244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85" name="Freeform 547"/>
                  <p:cNvSpPr>
                    <a:spLocks/>
                  </p:cNvSpPr>
                  <p:nvPr/>
                </p:nvSpPr>
                <p:spPr bwMode="auto">
                  <a:xfrm>
                    <a:off x="3160" y="1590"/>
                    <a:ext cx="636" cy="368"/>
                  </a:xfrm>
                  <a:custGeom>
                    <a:avLst/>
                    <a:gdLst>
                      <a:gd name="T0" fmla="*/ 0 w 636"/>
                      <a:gd name="T1" fmla="*/ 196 h 368"/>
                      <a:gd name="T2" fmla="*/ 338 w 636"/>
                      <a:gd name="T3" fmla="*/ 0 h 368"/>
                      <a:gd name="T4" fmla="*/ 636 w 636"/>
                      <a:gd name="T5" fmla="*/ 170 h 368"/>
                      <a:gd name="T6" fmla="*/ 296 w 636"/>
                      <a:gd name="T7" fmla="*/ 368 h 368"/>
                      <a:gd name="T8" fmla="*/ 0 w 636"/>
                      <a:gd name="T9" fmla="*/ 196 h 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68">
                        <a:moveTo>
                          <a:pt x="0" y="196"/>
                        </a:moveTo>
                        <a:lnTo>
                          <a:pt x="338" y="0"/>
                        </a:lnTo>
                        <a:lnTo>
                          <a:pt x="636" y="170"/>
                        </a:lnTo>
                        <a:lnTo>
                          <a:pt x="296" y="368"/>
                        </a:lnTo>
                        <a:lnTo>
                          <a:pt x="0" y="19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86" name="Freeform 548"/>
                  <p:cNvSpPr>
                    <a:spLocks/>
                  </p:cNvSpPr>
                  <p:nvPr/>
                </p:nvSpPr>
                <p:spPr bwMode="auto">
                  <a:xfrm>
                    <a:off x="3160" y="1786"/>
                    <a:ext cx="296" cy="218"/>
                  </a:xfrm>
                  <a:custGeom>
                    <a:avLst/>
                    <a:gdLst>
                      <a:gd name="T0" fmla="*/ 296 w 296"/>
                      <a:gd name="T1" fmla="*/ 172 h 218"/>
                      <a:gd name="T2" fmla="*/ 296 w 296"/>
                      <a:gd name="T3" fmla="*/ 218 h 218"/>
                      <a:gd name="T4" fmla="*/ 0 w 296"/>
                      <a:gd name="T5" fmla="*/ 46 h 218"/>
                      <a:gd name="T6" fmla="*/ 0 w 296"/>
                      <a:gd name="T7" fmla="*/ 0 h 218"/>
                      <a:gd name="T8" fmla="*/ 296 w 296"/>
                      <a:gd name="T9" fmla="*/ 172 h 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8">
                        <a:moveTo>
                          <a:pt x="296" y="172"/>
                        </a:moveTo>
                        <a:lnTo>
                          <a:pt x="296" y="218"/>
                        </a:lnTo>
                        <a:lnTo>
                          <a:pt x="0" y="46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87" name="Freeform 549"/>
                  <p:cNvSpPr>
                    <a:spLocks/>
                  </p:cNvSpPr>
                  <p:nvPr/>
                </p:nvSpPr>
                <p:spPr bwMode="auto">
                  <a:xfrm>
                    <a:off x="3180" y="1806"/>
                    <a:ext cx="100" cy="72"/>
                  </a:xfrm>
                  <a:custGeom>
                    <a:avLst/>
                    <a:gdLst>
                      <a:gd name="T0" fmla="*/ 0 w 100"/>
                      <a:gd name="T1" fmla="*/ 16 h 72"/>
                      <a:gd name="T2" fmla="*/ 0 w 100"/>
                      <a:gd name="T3" fmla="*/ 0 h 72"/>
                      <a:gd name="T4" fmla="*/ 100 w 100"/>
                      <a:gd name="T5" fmla="*/ 58 h 72"/>
                      <a:gd name="T6" fmla="*/ 100 w 100"/>
                      <a:gd name="T7" fmla="*/ 72 h 72"/>
                      <a:gd name="T8" fmla="*/ 0 w 100"/>
                      <a:gd name="T9" fmla="*/ 16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00" y="58"/>
                        </a:lnTo>
                        <a:lnTo>
                          <a:pt x="100" y="72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88" name="Freeform 550"/>
                  <p:cNvSpPr>
                    <a:spLocks/>
                  </p:cNvSpPr>
                  <p:nvPr/>
                </p:nvSpPr>
                <p:spPr bwMode="auto">
                  <a:xfrm>
                    <a:off x="3180" y="1806"/>
                    <a:ext cx="2" cy="16"/>
                  </a:xfrm>
                  <a:custGeom>
                    <a:avLst/>
                    <a:gdLst>
                      <a:gd name="T0" fmla="*/ 0 w 2"/>
                      <a:gd name="T1" fmla="*/ 16 h 16"/>
                      <a:gd name="T2" fmla="*/ 2 w 2"/>
                      <a:gd name="T3" fmla="*/ 14 h 16"/>
                      <a:gd name="T4" fmla="*/ 2 w 2"/>
                      <a:gd name="T5" fmla="*/ 2 h 16"/>
                      <a:gd name="T6" fmla="*/ 0 w 2"/>
                      <a:gd name="T7" fmla="*/ 0 h 16"/>
                      <a:gd name="T8" fmla="*/ 0 w 2"/>
                      <a:gd name="T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6">
                        <a:moveTo>
                          <a:pt x="0" y="16"/>
                        </a:moveTo>
                        <a:lnTo>
                          <a:pt x="2" y="14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89" name="Freeform 551"/>
                  <p:cNvSpPr>
                    <a:spLocks/>
                  </p:cNvSpPr>
                  <p:nvPr/>
                </p:nvSpPr>
                <p:spPr bwMode="auto">
                  <a:xfrm>
                    <a:off x="3180" y="1820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2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90" name="Freeform 552"/>
                  <p:cNvSpPr>
                    <a:spLocks/>
                  </p:cNvSpPr>
                  <p:nvPr/>
                </p:nvSpPr>
                <p:spPr bwMode="auto">
                  <a:xfrm>
                    <a:off x="3442" y="1958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91" name="Freeform 553"/>
                  <p:cNvSpPr>
                    <a:spLocks/>
                  </p:cNvSpPr>
                  <p:nvPr/>
                </p:nvSpPr>
                <p:spPr bwMode="auto">
                  <a:xfrm>
                    <a:off x="3442" y="195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92" name="Freeform 554"/>
                  <p:cNvSpPr>
                    <a:spLocks/>
                  </p:cNvSpPr>
                  <p:nvPr/>
                </p:nvSpPr>
                <p:spPr bwMode="auto">
                  <a:xfrm>
                    <a:off x="3442" y="1988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93" name="Freeform 555"/>
                  <p:cNvSpPr>
                    <a:spLocks/>
                  </p:cNvSpPr>
                  <p:nvPr/>
                </p:nvSpPr>
                <p:spPr bwMode="auto">
                  <a:xfrm>
                    <a:off x="3432" y="195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94" name="Freeform 556"/>
                  <p:cNvSpPr>
                    <a:spLocks/>
                  </p:cNvSpPr>
                  <p:nvPr/>
                </p:nvSpPr>
                <p:spPr bwMode="auto">
                  <a:xfrm>
                    <a:off x="3432" y="195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95" name="Freeform 557"/>
                  <p:cNvSpPr>
                    <a:spLocks/>
                  </p:cNvSpPr>
                  <p:nvPr/>
                </p:nvSpPr>
                <p:spPr bwMode="auto">
                  <a:xfrm>
                    <a:off x="3432" y="198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96" name="Freeform 558"/>
                  <p:cNvSpPr>
                    <a:spLocks/>
                  </p:cNvSpPr>
                  <p:nvPr/>
                </p:nvSpPr>
                <p:spPr bwMode="auto">
                  <a:xfrm>
                    <a:off x="3420" y="1946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97" name="Rectangle 559"/>
                  <p:cNvSpPr>
                    <a:spLocks noChangeArrowheads="1"/>
                  </p:cNvSpPr>
                  <p:nvPr/>
                </p:nvSpPr>
                <p:spPr bwMode="auto">
                  <a:xfrm>
                    <a:off x="3420" y="1946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98" name="Freeform 560"/>
                  <p:cNvSpPr>
                    <a:spLocks/>
                  </p:cNvSpPr>
                  <p:nvPr/>
                </p:nvSpPr>
                <p:spPr bwMode="auto">
                  <a:xfrm>
                    <a:off x="3420" y="1976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699" name="Freeform 561"/>
                  <p:cNvSpPr>
                    <a:spLocks/>
                  </p:cNvSpPr>
                  <p:nvPr/>
                </p:nvSpPr>
                <p:spPr bwMode="auto">
                  <a:xfrm>
                    <a:off x="3410" y="1940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00" name="Rectangle 562"/>
                  <p:cNvSpPr>
                    <a:spLocks noChangeArrowheads="1"/>
                  </p:cNvSpPr>
                  <p:nvPr/>
                </p:nvSpPr>
                <p:spPr bwMode="auto">
                  <a:xfrm>
                    <a:off x="3410" y="1940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01" name="Freeform 563"/>
                  <p:cNvSpPr>
                    <a:spLocks/>
                  </p:cNvSpPr>
                  <p:nvPr/>
                </p:nvSpPr>
                <p:spPr bwMode="auto">
                  <a:xfrm>
                    <a:off x="3410" y="1970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02" name="Freeform 564"/>
                  <p:cNvSpPr>
                    <a:spLocks/>
                  </p:cNvSpPr>
                  <p:nvPr/>
                </p:nvSpPr>
                <p:spPr bwMode="auto">
                  <a:xfrm>
                    <a:off x="3400" y="193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03" name="Freeform 565"/>
                  <p:cNvSpPr>
                    <a:spLocks/>
                  </p:cNvSpPr>
                  <p:nvPr/>
                </p:nvSpPr>
                <p:spPr bwMode="auto">
                  <a:xfrm>
                    <a:off x="3400" y="193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04" name="Freeform 566"/>
                  <p:cNvSpPr>
                    <a:spLocks/>
                  </p:cNvSpPr>
                  <p:nvPr/>
                </p:nvSpPr>
                <p:spPr bwMode="auto">
                  <a:xfrm>
                    <a:off x="3400" y="1964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0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05" name="Freeform 567"/>
                  <p:cNvSpPr>
                    <a:spLocks/>
                  </p:cNvSpPr>
                  <p:nvPr/>
                </p:nvSpPr>
                <p:spPr bwMode="auto">
                  <a:xfrm>
                    <a:off x="3388" y="1926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06" name="Freeform 568"/>
                  <p:cNvSpPr>
                    <a:spLocks/>
                  </p:cNvSpPr>
                  <p:nvPr/>
                </p:nvSpPr>
                <p:spPr bwMode="auto">
                  <a:xfrm>
                    <a:off x="3388" y="192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07" name="Freeform 569"/>
                  <p:cNvSpPr>
                    <a:spLocks/>
                  </p:cNvSpPr>
                  <p:nvPr/>
                </p:nvSpPr>
                <p:spPr bwMode="auto">
                  <a:xfrm>
                    <a:off x="3388" y="1958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08" name="Freeform 570"/>
                  <p:cNvSpPr>
                    <a:spLocks/>
                  </p:cNvSpPr>
                  <p:nvPr/>
                </p:nvSpPr>
                <p:spPr bwMode="auto">
                  <a:xfrm>
                    <a:off x="3378" y="192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09" name="Freeform 571"/>
                  <p:cNvSpPr>
                    <a:spLocks/>
                  </p:cNvSpPr>
                  <p:nvPr/>
                </p:nvSpPr>
                <p:spPr bwMode="auto">
                  <a:xfrm>
                    <a:off x="3378" y="192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10" name="Freeform 572"/>
                  <p:cNvSpPr>
                    <a:spLocks/>
                  </p:cNvSpPr>
                  <p:nvPr/>
                </p:nvSpPr>
                <p:spPr bwMode="auto">
                  <a:xfrm>
                    <a:off x="3378" y="1950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11" name="Freeform 573"/>
                  <p:cNvSpPr>
                    <a:spLocks/>
                  </p:cNvSpPr>
                  <p:nvPr/>
                </p:nvSpPr>
                <p:spPr bwMode="auto">
                  <a:xfrm>
                    <a:off x="3366" y="1914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12" name="Freeform 574"/>
                  <p:cNvSpPr>
                    <a:spLocks/>
                  </p:cNvSpPr>
                  <p:nvPr/>
                </p:nvSpPr>
                <p:spPr bwMode="auto">
                  <a:xfrm>
                    <a:off x="3366" y="191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13" name="Freeform 575"/>
                  <p:cNvSpPr>
                    <a:spLocks/>
                  </p:cNvSpPr>
                  <p:nvPr/>
                </p:nvSpPr>
                <p:spPr bwMode="auto">
                  <a:xfrm>
                    <a:off x="3366" y="1944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14" name="Freeform 576"/>
                  <p:cNvSpPr>
                    <a:spLocks/>
                  </p:cNvSpPr>
                  <p:nvPr/>
                </p:nvSpPr>
                <p:spPr bwMode="auto">
                  <a:xfrm>
                    <a:off x="3356" y="190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15" name="Freeform 577"/>
                  <p:cNvSpPr>
                    <a:spLocks/>
                  </p:cNvSpPr>
                  <p:nvPr/>
                </p:nvSpPr>
                <p:spPr bwMode="auto">
                  <a:xfrm>
                    <a:off x="3356" y="190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16" name="Freeform 578"/>
                  <p:cNvSpPr>
                    <a:spLocks/>
                  </p:cNvSpPr>
                  <p:nvPr/>
                </p:nvSpPr>
                <p:spPr bwMode="auto">
                  <a:xfrm>
                    <a:off x="3356" y="193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17" name="Freeform 579"/>
                  <p:cNvSpPr>
                    <a:spLocks/>
                  </p:cNvSpPr>
                  <p:nvPr/>
                </p:nvSpPr>
                <p:spPr bwMode="auto">
                  <a:xfrm>
                    <a:off x="3346" y="190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18" name="Freeform 580"/>
                  <p:cNvSpPr>
                    <a:spLocks/>
                  </p:cNvSpPr>
                  <p:nvPr/>
                </p:nvSpPr>
                <p:spPr bwMode="auto">
                  <a:xfrm>
                    <a:off x="3346" y="190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19" name="Freeform 581"/>
                  <p:cNvSpPr>
                    <a:spLocks/>
                  </p:cNvSpPr>
                  <p:nvPr/>
                </p:nvSpPr>
                <p:spPr bwMode="auto">
                  <a:xfrm>
                    <a:off x="3346" y="193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20" name="Freeform 582"/>
                  <p:cNvSpPr>
                    <a:spLocks/>
                  </p:cNvSpPr>
                  <p:nvPr/>
                </p:nvSpPr>
                <p:spPr bwMode="auto">
                  <a:xfrm>
                    <a:off x="3334" y="1896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21" name="Freeform 583"/>
                  <p:cNvSpPr>
                    <a:spLocks/>
                  </p:cNvSpPr>
                  <p:nvPr/>
                </p:nvSpPr>
                <p:spPr bwMode="auto">
                  <a:xfrm>
                    <a:off x="3334" y="189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22" name="Freeform 584"/>
                  <p:cNvSpPr>
                    <a:spLocks/>
                  </p:cNvSpPr>
                  <p:nvPr/>
                </p:nvSpPr>
                <p:spPr bwMode="auto">
                  <a:xfrm>
                    <a:off x="3334" y="1926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2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23" name="Freeform 585"/>
                  <p:cNvSpPr>
                    <a:spLocks/>
                  </p:cNvSpPr>
                  <p:nvPr/>
                </p:nvSpPr>
                <p:spPr bwMode="auto">
                  <a:xfrm>
                    <a:off x="3324" y="1890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24" name="Rectangle 586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890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25" name="Freeform 587"/>
                  <p:cNvSpPr>
                    <a:spLocks/>
                  </p:cNvSpPr>
                  <p:nvPr/>
                </p:nvSpPr>
                <p:spPr bwMode="auto">
                  <a:xfrm>
                    <a:off x="3324" y="1920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26" name="Freeform 588"/>
                  <p:cNvSpPr>
                    <a:spLocks/>
                  </p:cNvSpPr>
                  <p:nvPr/>
                </p:nvSpPr>
                <p:spPr bwMode="auto">
                  <a:xfrm>
                    <a:off x="3162" y="1792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27" name="Freeform 589"/>
                  <p:cNvSpPr>
                    <a:spLocks/>
                  </p:cNvSpPr>
                  <p:nvPr/>
                </p:nvSpPr>
                <p:spPr bwMode="auto">
                  <a:xfrm>
                    <a:off x="3176" y="1802"/>
                    <a:ext cx="2" cy="10"/>
                  </a:xfrm>
                  <a:custGeom>
                    <a:avLst/>
                    <a:gdLst>
                      <a:gd name="T0" fmla="*/ 0 w 2"/>
                      <a:gd name="T1" fmla="*/ 2 h 10"/>
                      <a:gd name="T2" fmla="*/ 2 w 2"/>
                      <a:gd name="T3" fmla="*/ 0 h 10"/>
                      <a:gd name="T4" fmla="*/ 2 w 2"/>
                      <a:gd name="T5" fmla="*/ 10 h 10"/>
                      <a:gd name="T6" fmla="*/ 0 w 2"/>
                      <a:gd name="T7" fmla="*/ 10 h 10"/>
                      <a:gd name="T8" fmla="*/ 0 w 2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2" y="10"/>
                        </a:lnTo>
                        <a:lnTo>
                          <a:pt x="0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28" name="Freeform 590"/>
                  <p:cNvSpPr>
                    <a:spLocks/>
                  </p:cNvSpPr>
                  <p:nvPr/>
                </p:nvSpPr>
                <p:spPr bwMode="auto">
                  <a:xfrm>
                    <a:off x="3160" y="1794"/>
                    <a:ext cx="18" cy="10"/>
                  </a:xfrm>
                  <a:custGeom>
                    <a:avLst/>
                    <a:gdLst>
                      <a:gd name="T0" fmla="*/ 0 w 18"/>
                      <a:gd name="T1" fmla="*/ 0 h 10"/>
                      <a:gd name="T2" fmla="*/ 2 w 18"/>
                      <a:gd name="T3" fmla="*/ 0 h 10"/>
                      <a:gd name="T4" fmla="*/ 18 w 18"/>
                      <a:gd name="T5" fmla="*/ 8 h 10"/>
                      <a:gd name="T6" fmla="*/ 16 w 18"/>
                      <a:gd name="T7" fmla="*/ 10 h 10"/>
                      <a:gd name="T8" fmla="*/ 0 w 18"/>
                      <a:gd name="T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18" y="8"/>
                        </a:lnTo>
                        <a:lnTo>
                          <a:pt x="16" y="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29" name="Freeform 591"/>
                  <p:cNvSpPr>
                    <a:spLocks/>
                  </p:cNvSpPr>
                  <p:nvPr/>
                </p:nvSpPr>
                <p:spPr bwMode="auto">
                  <a:xfrm>
                    <a:off x="3160" y="1794"/>
                    <a:ext cx="16" cy="18"/>
                  </a:xfrm>
                  <a:custGeom>
                    <a:avLst/>
                    <a:gdLst>
                      <a:gd name="T0" fmla="*/ 16 w 16"/>
                      <a:gd name="T1" fmla="*/ 10 h 18"/>
                      <a:gd name="T2" fmla="*/ 16 w 16"/>
                      <a:gd name="T3" fmla="*/ 18 h 18"/>
                      <a:gd name="T4" fmla="*/ 0 w 16"/>
                      <a:gd name="T5" fmla="*/ 10 h 18"/>
                      <a:gd name="T6" fmla="*/ 0 w 16"/>
                      <a:gd name="T7" fmla="*/ 0 h 18"/>
                      <a:gd name="T8" fmla="*/ 16 w 16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10"/>
                        </a:moveTo>
                        <a:lnTo>
                          <a:pt x="16" y="1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30" name="Freeform 592"/>
                  <p:cNvSpPr>
                    <a:spLocks/>
                  </p:cNvSpPr>
                  <p:nvPr/>
                </p:nvSpPr>
                <p:spPr bwMode="auto">
                  <a:xfrm>
                    <a:off x="3456" y="1698"/>
                    <a:ext cx="340" cy="242"/>
                  </a:xfrm>
                  <a:custGeom>
                    <a:avLst/>
                    <a:gdLst>
                      <a:gd name="T0" fmla="*/ 0 w 340"/>
                      <a:gd name="T1" fmla="*/ 198 h 242"/>
                      <a:gd name="T2" fmla="*/ 340 w 340"/>
                      <a:gd name="T3" fmla="*/ 0 h 242"/>
                      <a:gd name="T4" fmla="*/ 340 w 340"/>
                      <a:gd name="T5" fmla="*/ 46 h 242"/>
                      <a:gd name="T6" fmla="*/ 0 w 340"/>
                      <a:gd name="T7" fmla="*/ 242 h 242"/>
                      <a:gd name="T8" fmla="*/ 0 w 340"/>
                      <a:gd name="T9" fmla="*/ 198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8"/>
                        </a:moveTo>
                        <a:lnTo>
                          <a:pt x="340" y="0"/>
                        </a:lnTo>
                        <a:lnTo>
                          <a:pt x="340" y="46"/>
                        </a:lnTo>
                        <a:lnTo>
                          <a:pt x="0" y="242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31" name="Freeform 593"/>
                  <p:cNvSpPr>
                    <a:spLocks/>
                  </p:cNvSpPr>
                  <p:nvPr/>
                </p:nvSpPr>
                <p:spPr bwMode="auto">
                  <a:xfrm>
                    <a:off x="3160" y="1526"/>
                    <a:ext cx="636" cy="370"/>
                  </a:xfrm>
                  <a:custGeom>
                    <a:avLst/>
                    <a:gdLst>
                      <a:gd name="T0" fmla="*/ 0 w 636"/>
                      <a:gd name="T1" fmla="*/ 198 h 370"/>
                      <a:gd name="T2" fmla="*/ 338 w 636"/>
                      <a:gd name="T3" fmla="*/ 0 h 370"/>
                      <a:gd name="T4" fmla="*/ 636 w 636"/>
                      <a:gd name="T5" fmla="*/ 172 h 370"/>
                      <a:gd name="T6" fmla="*/ 296 w 636"/>
                      <a:gd name="T7" fmla="*/ 370 h 370"/>
                      <a:gd name="T8" fmla="*/ 0 w 636"/>
                      <a:gd name="T9" fmla="*/ 198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70">
                        <a:moveTo>
                          <a:pt x="0" y="198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70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32" name="Freeform 594"/>
                  <p:cNvSpPr>
                    <a:spLocks/>
                  </p:cNvSpPr>
                  <p:nvPr/>
                </p:nvSpPr>
                <p:spPr bwMode="auto">
                  <a:xfrm>
                    <a:off x="3160" y="1724"/>
                    <a:ext cx="296" cy="216"/>
                  </a:xfrm>
                  <a:custGeom>
                    <a:avLst/>
                    <a:gdLst>
                      <a:gd name="T0" fmla="*/ 296 w 296"/>
                      <a:gd name="T1" fmla="*/ 172 h 216"/>
                      <a:gd name="T2" fmla="*/ 296 w 296"/>
                      <a:gd name="T3" fmla="*/ 216 h 216"/>
                      <a:gd name="T4" fmla="*/ 0 w 296"/>
                      <a:gd name="T5" fmla="*/ 44 h 216"/>
                      <a:gd name="T6" fmla="*/ 0 w 296"/>
                      <a:gd name="T7" fmla="*/ 0 h 216"/>
                      <a:gd name="T8" fmla="*/ 296 w 296"/>
                      <a:gd name="T9" fmla="*/ 172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6">
                        <a:moveTo>
                          <a:pt x="296" y="172"/>
                        </a:moveTo>
                        <a:lnTo>
                          <a:pt x="296" y="216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33" name="Freeform 595"/>
                  <p:cNvSpPr>
                    <a:spLocks/>
                  </p:cNvSpPr>
                  <p:nvPr/>
                </p:nvSpPr>
                <p:spPr bwMode="auto">
                  <a:xfrm>
                    <a:off x="3180" y="1744"/>
                    <a:ext cx="100" cy="72"/>
                  </a:xfrm>
                  <a:custGeom>
                    <a:avLst/>
                    <a:gdLst>
                      <a:gd name="T0" fmla="*/ 0 w 100"/>
                      <a:gd name="T1" fmla="*/ 14 h 72"/>
                      <a:gd name="T2" fmla="*/ 0 w 100"/>
                      <a:gd name="T3" fmla="*/ 0 h 72"/>
                      <a:gd name="T4" fmla="*/ 100 w 100"/>
                      <a:gd name="T5" fmla="*/ 58 h 72"/>
                      <a:gd name="T6" fmla="*/ 100 w 100"/>
                      <a:gd name="T7" fmla="*/ 72 h 72"/>
                      <a:gd name="T8" fmla="*/ 0 w 100"/>
                      <a:gd name="T9" fmla="*/ 14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00" y="58"/>
                        </a:lnTo>
                        <a:lnTo>
                          <a:pt x="100" y="72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34" name="Freeform 596"/>
                  <p:cNvSpPr>
                    <a:spLocks/>
                  </p:cNvSpPr>
                  <p:nvPr/>
                </p:nvSpPr>
                <p:spPr bwMode="auto">
                  <a:xfrm>
                    <a:off x="3180" y="1744"/>
                    <a:ext cx="2" cy="14"/>
                  </a:xfrm>
                  <a:custGeom>
                    <a:avLst/>
                    <a:gdLst>
                      <a:gd name="T0" fmla="*/ 0 w 2"/>
                      <a:gd name="T1" fmla="*/ 14 h 14"/>
                      <a:gd name="T2" fmla="*/ 2 w 2"/>
                      <a:gd name="T3" fmla="*/ 14 h 14"/>
                      <a:gd name="T4" fmla="*/ 2 w 2"/>
                      <a:gd name="T5" fmla="*/ 2 h 14"/>
                      <a:gd name="T6" fmla="*/ 0 w 2"/>
                      <a:gd name="T7" fmla="*/ 0 h 14"/>
                      <a:gd name="T8" fmla="*/ 0 w 2"/>
                      <a:gd name="T9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4">
                        <a:moveTo>
                          <a:pt x="0" y="14"/>
                        </a:moveTo>
                        <a:lnTo>
                          <a:pt x="2" y="14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35" name="Freeform 597"/>
                  <p:cNvSpPr>
                    <a:spLocks/>
                  </p:cNvSpPr>
                  <p:nvPr/>
                </p:nvSpPr>
                <p:spPr bwMode="auto">
                  <a:xfrm>
                    <a:off x="3180" y="1758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0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36" name="Freeform 598"/>
                  <p:cNvSpPr>
                    <a:spLocks/>
                  </p:cNvSpPr>
                  <p:nvPr/>
                </p:nvSpPr>
                <p:spPr bwMode="auto">
                  <a:xfrm>
                    <a:off x="3442" y="1896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37" name="Rectangle 599"/>
                  <p:cNvSpPr>
                    <a:spLocks noChangeArrowheads="1"/>
                  </p:cNvSpPr>
                  <p:nvPr/>
                </p:nvSpPr>
                <p:spPr bwMode="auto">
                  <a:xfrm>
                    <a:off x="3442" y="1896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38" name="Freeform 600"/>
                  <p:cNvSpPr>
                    <a:spLocks/>
                  </p:cNvSpPr>
                  <p:nvPr/>
                </p:nvSpPr>
                <p:spPr bwMode="auto">
                  <a:xfrm>
                    <a:off x="3442" y="1926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39" name="Freeform 601"/>
                  <p:cNvSpPr>
                    <a:spLocks/>
                  </p:cNvSpPr>
                  <p:nvPr/>
                </p:nvSpPr>
                <p:spPr bwMode="auto">
                  <a:xfrm>
                    <a:off x="3432" y="188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40" name="Freeform 602"/>
                  <p:cNvSpPr>
                    <a:spLocks/>
                  </p:cNvSpPr>
                  <p:nvPr/>
                </p:nvSpPr>
                <p:spPr bwMode="auto">
                  <a:xfrm>
                    <a:off x="3432" y="188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41" name="Freeform 603"/>
                  <p:cNvSpPr>
                    <a:spLocks/>
                  </p:cNvSpPr>
                  <p:nvPr/>
                </p:nvSpPr>
                <p:spPr bwMode="auto">
                  <a:xfrm>
                    <a:off x="3432" y="1920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42" name="Freeform 604"/>
                  <p:cNvSpPr>
                    <a:spLocks/>
                  </p:cNvSpPr>
                  <p:nvPr/>
                </p:nvSpPr>
                <p:spPr bwMode="auto">
                  <a:xfrm>
                    <a:off x="3420" y="188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43" name="Freeform 605"/>
                  <p:cNvSpPr>
                    <a:spLocks/>
                  </p:cNvSpPr>
                  <p:nvPr/>
                </p:nvSpPr>
                <p:spPr bwMode="auto">
                  <a:xfrm>
                    <a:off x="3420" y="188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44" name="Freeform 606"/>
                  <p:cNvSpPr>
                    <a:spLocks/>
                  </p:cNvSpPr>
                  <p:nvPr/>
                </p:nvSpPr>
                <p:spPr bwMode="auto">
                  <a:xfrm>
                    <a:off x="3420" y="1914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45" name="Freeform 607"/>
                  <p:cNvSpPr>
                    <a:spLocks/>
                  </p:cNvSpPr>
                  <p:nvPr/>
                </p:nvSpPr>
                <p:spPr bwMode="auto">
                  <a:xfrm>
                    <a:off x="3410" y="187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46" name="Freeform 608"/>
                  <p:cNvSpPr>
                    <a:spLocks/>
                  </p:cNvSpPr>
                  <p:nvPr/>
                </p:nvSpPr>
                <p:spPr bwMode="auto">
                  <a:xfrm>
                    <a:off x="3410" y="187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47" name="Freeform 609"/>
                  <p:cNvSpPr>
                    <a:spLocks/>
                  </p:cNvSpPr>
                  <p:nvPr/>
                </p:nvSpPr>
                <p:spPr bwMode="auto">
                  <a:xfrm>
                    <a:off x="3410" y="190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48" name="Freeform 610"/>
                  <p:cNvSpPr>
                    <a:spLocks/>
                  </p:cNvSpPr>
                  <p:nvPr/>
                </p:nvSpPr>
                <p:spPr bwMode="auto">
                  <a:xfrm>
                    <a:off x="3400" y="187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49" name="Freeform 611"/>
                  <p:cNvSpPr>
                    <a:spLocks/>
                  </p:cNvSpPr>
                  <p:nvPr/>
                </p:nvSpPr>
                <p:spPr bwMode="auto">
                  <a:xfrm>
                    <a:off x="3400" y="187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50" name="Freeform 612"/>
                  <p:cNvSpPr>
                    <a:spLocks/>
                  </p:cNvSpPr>
                  <p:nvPr/>
                </p:nvSpPr>
                <p:spPr bwMode="auto">
                  <a:xfrm>
                    <a:off x="3400" y="1900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0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51" name="Freeform 613"/>
                  <p:cNvSpPr>
                    <a:spLocks/>
                  </p:cNvSpPr>
                  <p:nvPr/>
                </p:nvSpPr>
                <p:spPr bwMode="auto">
                  <a:xfrm>
                    <a:off x="3388" y="1864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52" name="Freeform 614"/>
                  <p:cNvSpPr>
                    <a:spLocks/>
                  </p:cNvSpPr>
                  <p:nvPr/>
                </p:nvSpPr>
                <p:spPr bwMode="auto">
                  <a:xfrm>
                    <a:off x="3388" y="186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53" name="Freeform 615"/>
                  <p:cNvSpPr>
                    <a:spLocks/>
                  </p:cNvSpPr>
                  <p:nvPr/>
                </p:nvSpPr>
                <p:spPr bwMode="auto">
                  <a:xfrm>
                    <a:off x="3388" y="1894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54" name="Freeform 616"/>
                  <p:cNvSpPr>
                    <a:spLocks/>
                  </p:cNvSpPr>
                  <p:nvPr/>
                </p:nvSpPr>
                <p:spPr bwMode="auto">
                  <a:xfrm>
                    <a:off x="3378" y="185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55" name="Freeform 617"/>
                  <p:cNvSpPr>
                    <a:spLocks/>
                  </p:cNvSpPr>
                  <p:nvPr/>
                </p:nvSpPr>
                <p:spPr bwMode="auto">
                  <a:xfrm>
                    <a:off x="3378" y="185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56" name="Freeform 618"/>
                  <p:cNvSpPr>
                    <a:spLocks/>
                  </p:cNvSpPr>
                  <p:nvPr/>
                </p:nvSpPr>
                <p:spPr bwMode="auto">
                  <a:xfrm>
                    <a:off x="3378" y="188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57" name="Freeform 619"/>
                  <p:cNvSpPr>
                    <a:spLocks/>
                  </p:cNvSpPr>
                  <p:nvPr/>
                </p:nvSpPr>
                <p:spPr bwMode="auto">
                  <a:xfrm>
                    <a:off x="3366" y="185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58" name="Freeform 620"/>
                  <p:cNvSpPr>
                    <a:spLocks/>
                  </p:cNvSpPr>
                  <p:nvPr/>
                </p:nvSpPr>
                <p:spPr bwMode="auto">
                  <a:xfrm>
                    <a:off x="3366" y="185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59" name="Freeform 621"/>
                  <p:cNvSpPr>
                    <a:spLocks/>
                  </p:cNvSpPr>
                  <p:nvPr/>
                </p:nvSpPr>
                <p:spPr bwMode="auto">
                  <a:xfrm>
                    <a:off x="3366" y="1882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2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60" name="Freeform 622"/>
                  <p:cNvSpPr>
                    <a:spLocks/>
                  </p:cNvSpPr>
                  <p:nvPr/>
                </p:nvSpPr>
                <p:spPr bwMode="auto">
                  <a:xfrm>
                    <a:off x="3356" y="1846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61" name="Rectangle 623"/>
                  <p:cNvSpPr>
                    <a:spLocks noChangeArrowheads="1"/>
                  </p:cNvSpPr>
                  <p:nvPr/>
                </p:nvSpPr>
                <p:spPr bwMode="auto">
                  <a:xfrm>
                    <a:off x="3356" y="1846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62" name="Freeform 624"/>
                  <p:cNvSpPr>
                    <a:spLocks/>
                  </p:cNvSpPr>
                  <p:nvPr/>
                </p:nvSpPr>
                <p:spPr bwMode="auto">
                  <a:xfrm>
                    <a:off x="3356" y="1876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63" name="Freeform 625"/>
                  <p:cNvSpPr>
                    <a:spLocks/>
                  </p:cNvSpPr>
                  <p:nvPr/>
                </p:nvSpPr>
                <p:spPr bwMode="auto">
                  <a:xfrm>
                    <a:off x="3346" y="1840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64" name="Rectangle 626"/>
                  <p:cNvSpPr>
                    <a:spLocks noChangeArrowheads="1"/>
                  </p:cNvSpPr>
                  <p:nvPr/>
                </p:nvSpPr>
                <p:spPr bwMode="auto">
                  <a:xfrm>
                    <a:off x="3346" y="1840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65" name="Freeform 627"/>
                  <p:cNvSpPr>
                    <a:spLocks/>
                  </p:cNvSpPr>
                  <p:nvPr/>
                </p:nvSpPr>
                <p:spPr bwMode="auto">
                  <a:xfrm>
                    <a:off x="3346" y="1870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66" name="Freeform 628"/>
                  <p:cNvSpPr>
                    <a:spLocks/>
                  </p:cNvSpPr>
                  <p:nvPr/>
                </p:nvSpPr>
                <p:spPr bwMode="auto">
                  <a:xfrm>
                    <a:off x="3334" y="183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67" name="Freeform 629"/>
                  <p:cNvSpPr>
                    <a:spLocks/>
                  </p:cNvSpPr>
                  <p:nvPr/>
                </p:nvSpPr>
                <p:spPr bwMode="auto">
                  <a:xfrm>
                    <a:off x="3334" y="183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68" name="Freeform 630"/>
                  <p:cNvSpPr>
                    <a:spLocks/>
                  </p:cNvSpPr>
                  <p:nvPr/>
                </p:nvSpPr>
                <p:spPr bwMode="auto">
                  <a:xfrm>
                    <a:off x="3334" y="1864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69" name="Freeform 631"/>
                  <p:cNvSpPr>
                    <a:spLocks/>
                  </p:cNvSpPr>
                  <p:nvPr/>
                </p:nvSpPr>
                <p:spPr bwMode="auto">
                  <a:xfrm>
                    <a:off x="3324" y="182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70" name="Freeform 632"/>
                  <p:cNvSpPr>
                    <a:spLocks/>
                  </p:cNvSpPr>
                  <p:nvPr/>
                </p:nvSpPr>
                <p:spPr bwMode="auto">
                  <a:xfrm>
                    <a:off x="3324" y="182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71" name="Freeform 633"/>
                  <p:cNvSpPr>
                    <a:spLocks/>
                  </p:cNvSpPr>
                  <p:nvPr/>
                </p:nvSpPr>
                <p:spPr bwMode="auto">
                  <a:xfrm>
                    <a:off x="3324" y="1858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72" name="Freeform 634"/>
                  <p:cNvSpPr>
                    <a:spLocks/>
                  </p:cNvSpPr>
                  <p:nvPr/>
                </p:nvSpPr>
                <p:spPr bwMode="auto">
                  <a:xfrm>
                    <a:off x="3162" y="1728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73" name="Freeform 635"/>
                  <p:cNvSpPr>
                    <a:spLocks/>
                  </p:cNvSpPr>
                  <p:nvPr/>
                </p:nvSpPr>
                <p:spPr bwMode="auto">
                  <a:xfrm>
                    <a:off x="3176" y="1740"/>
                    <a:ext cx="2" cy="10"/>
                  </a:xfrm>
                  <a:custGeom>
                    <a:avLst/>
                    <a:gdLst>
                      <a:gd name="T0" fmla="*/ 0 w 2"/>
                      <a:gd name="T1" fmla="*/ 0 h 10"/>
                      <a:gd name="T2" fmla="*/ 2 w 2"/>
                      <a:gd name="T3" fmla="*/ 0 h 10"/>
                      <a:gd name="T4" fmla="*/ 2 w 2"/>
                      <a:gd name="T5" fmla="*/ 8 h 10"/>
                      <a:gd name="T6" fmla="*/ 0 w 2"/>
                      <a:gd name="T7" fmla="*/ 10 h 10"/>
                      <a:gd name="T8" fmla="*/ 0 w 2"/>
                      <a:gd name="T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2" y="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74" name="Freeform 636"/>
                  <p:cNvSpPr>
                    <a:spLocks/>
                  </p:cNvSpPr>
                  <p:nvPr/>
                </p:nvSpPr>
                <p:spPr bwMode="auto">
                  <a:xfrm>
                    <a:off x="3160" y="1730"/>
                    <a:ext cx="18" cy="10"/>
                  </a:xfrm>
                  <a:custGeom>
                    <a:avLst/>
                    <a:gdLst>
                      <a:gd name="T0" fmla="*/ 0 w 18"/>
                      <a:gd name="T1" fmla="*/ 2 h 10"/>
                      <a:gd name="T2" fmla="*/ 2 w 18"/>
                      <a:gd name="T3" fmla="*/ 0 h 10"/>
                      <a:gd name="T4" fmla="*/ 18 w 18"/>
                      <a:gd name="T5" fmla="*/ 10 h 10"/>
                      <a:gd name="T6" fmla="*/ 16 w 18"/>
                      <a:gd name="T7" fmla="*/ 10 h 10"/>
                      <a:gd name="T8" fmla="*/ 0 w 18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10"/>
                        </a:lnTo>
                        <a:lnTo>
                          <a:pt x="1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75" name="Freeform 637"/>
                  <p:cNvSpPr>
                    <a:spLocks/>
                  </p:cNvSpPr>
                  <p:nvPr/>
                </p:nvSpPr>
                <p:spPr bwMode="auto">
                  <a:xfrm>
                    <a:off x="3160" y="1732"/>
                    <a:ext cx="16" cy="18"/>
                  </a:xfrm>
                  <a:custGeom>
                    <a:avLst/>
                    <a:gdLst>
                      <a:gd name="T0" fmla="*/ 16 w 16"/>
                      <a:gd name="T1" fmla="*/ 8 h 18"/>
                      <a:gd name="T2" fmla="*/ 16 w 16"/>
                      <a:gd name="T3" fmla="*/ 18 h 18"/>
                      <a:gd name="T4" fmla="*/ 0 w 16"/>
                      <a:gd name="T5" fmla="*/ 10 h 18"/>
                      <a:gd name="T6" fmla="*/ 0 w 16"/>
                      <a:gd name="T7" fmla="*/ 0 h 18"/>
                      <a:gd name="T8" fmla="*/ 16 w 16"/>
                      <a:gd name="T9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8"/>
                        </a:moveTo>
                        <a:lnTo>
                          <a:pt x="16" y="1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76" name="Freeform 638"/>
                  <p:cNvSpPr>
                    <a:spLocks/>
                  </p:cNvSpPr>
                  <p:nvPr/>
                </p:nvSpPr>
                <p:spPr bwMode="auto">
                  <a:xfrm>
                    <a:off x="3456" y="1636"/>
                    <a:ext cx="340" cy="242"/>
                  </a:xfrm>
                  <a:custGeom>
                    <a:avLst/>
                    <a:gdLst>
                      <a:gd name="T0" fmla="*/ 0 w 340"/>
                      <a:gd name="T1" fmla="*/ 196 h 242"/>
                      <a:gd name="T2" fmla="*/ 340 w 340"/>
                      <a:gd name="T3" fmla="*/ 0 h 242"/>
                      <a:gd name="T4" fmla="*/ 340 w 340"/>
                      <a:gd name="T5" fmla="*/ 44 h 242"/>
                      <a:gd name="T6" fmla="*/ 0 w 340"/>
                      <a:gd name="T7" fmla="*/ 242 h 242"/>
                      <a:gd name="T8" fmla="*/ 0 w 340"/>
                      <a:gd name="T9" fmla="*/ 196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6"/>
                        </a:moveTo>
                        <a:lnTo>
                          <a:pt x="340" y="0"/>
                        </a:lnTo>
                        <a:lnTo>
                          <a:pt x="340" y="44"/>
                        </a:lnTo>
                        <a:lnTo>
                          <a:pt x="0" y="242"/>
                        </a:lnTo>
                        <a:lnTo>
                          <a:pt x="0" y="19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77" name="Freeform 639"/>
                  <p:cNvSpPr>
                    <a:spLocks/>
                  </p:cNvSpPr>
                  <p:nvPr/>
                </p:nvSpPr>
                <p:spPr bwMode="auto">
                  <a:xfrm>
                    <a:off x="3160" y="1464"/>
                    <a:ext cx="636" cy="368"/>
                  </a:xfrm>
                  <a:custGeom>
                    <a:avLst/>
                    <a:gdLst>
                      <a:gd name="T0" fmla="*/ 0 w 636"/>
                      <a:gd name="T1" fmla="*/ 196 h 368"/>
                      <a:gd name="T2" fmla="*/ 338 w 636"/>
                      <a:gd name="T3" fmla="*/ 0 h 368"/>
                      <a:gd name="T4" fmla="*/ 636 w 636"/>
                      <a:gd name="T5" fmla="*/ 172 h 368"/>
                      <a:gd name="T6" fmla="*/ 296 w 636"/>
                      <a:gd name="T7" fmla="*/ 368 h 368"/>
                      <a:gd name="T8" fmla="*/ 0 w 636"/>
                      <a:gd name="T9" fmla="*/ 196 h 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68">
                        <a:moveTo>
                          <a:pt x="0" y="196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68"/>
                        </a:lnTo>
                        <a:lnTo>
                          <a:pt x="0" y="19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78" name="Freeform 640"/>
                  <p:cNvSpPr>
                    <a:spLocks/>
                  </p:cNvSpPr>
                  <p:nvPr/>
                </p:nvSpPr>
                <p:spPr bwMode="auto">
                  <a:xfrm>
                    <a:off x="3160" y="1660"/>
                    <a:ext cx="296" cy="218"/>
                  </a:xfrm>
                  <a:custGeom>
                    <a:avLst/>
                    <a:gdLst>
                      <a:gd name="T0" fmla="*/ 296 w 296"/>
                      <a:gd name="T1" fmla="*/ 172 h 218"/>
                      <a:gd name="T2" fmla="*/ 296 w 296"/>
                      <a:gd name="T3" fmla="*/ 218 h 218"/>
                      <a:gd name="T4" fmla="*/ 0 w 296"/>
                      <a:gd name="T5" fmla="*/ 46 h 218"/>
                      <a:gd name="T6" fmla="*/ 0 w 296"/>
                      <a:gd name="T7" fmla="*/ 0 h 218"/>
                      <a:gd name="T8" fmla="*/ 296 w 296"/>
                      <a:gd name="T9" fmla="*/ 172 h 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8">
                        <a:moveTo>
                          <a:pt x="296" y="172"/>
                        </a:moveTo>
                        <a:lnTo>
                          <a:pt x="296" y="218"/>
                        </a:lnTo>
                        <a:lnTo>
                          <a:pt x="0" y="46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79" name="Freeform 641"/>
                  <p:cNvSpPr>
                    <a:spLocks/>
                  </p:cNvSpPr>
                  <p:nvPr/>
                </p:nvSpPr>
                <p:spPr bwMode="auto">
                  <a:xfrm>
                    <a:off x="3180" y="1682"/>
                    <a:ext cx="100" cy="72"/>
                  </a:xfrm>
                  <a:custGeom>
                    <a:avLst/>
                    <a:gdLst>
                      <a:gd name="T0" fmla="*/ 0 w 100"/>
                      <a:gd name="T1" fmla="*/ 14 h 72"/>
                      <a:gd name="T2" fmla="*/ 0 w 100"/>
                      <a:gd name="T3" fmla="*/ 0 h 72"/>
                      <a:gd name="T4" fmla="*/ 100 w 100"/>
                      <a:gd name="T5" fmla="*/ 56 h 72"/>
                      <a:gd name="T6" fmla="*/ 100 w 100"/>
                      <a:gd name="T7" fmla="*/ 72 h 72"/>
                      <a:gd name="T8" fmla="*/ 0 w 100"/>
                      <a:gd name="T9" fmla="*/ 14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00" y="56"/>
                        </a:lnTo>
                        <a:lnTo>
                          <a:pt x="100" y="72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80" name="Rectangle 642"/>
                  <p:cNvSpPr>
                    <a:spLocks noChangeArrowheads="1"/>
                  </p:cNvSpPr>
                  <p:nvPr/>
                </p:nvSpPr>
                <p:spPr bwMode="auto">
                  <a:xfrm>
                    <a:off x="3180" y="1682"/>
                    <a:ext cx="2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81" name="Freeform 643"/>
                  <p:cNvSpPr>
                    <a:spLocks/>
                  </p:cNvSpPr>
                  <p:nvPr/>
                </p:nvSpPr>
                <p:spPr bwMode="auto">
                  <a:xfrm>
                    <a:off x="3180" y="1696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0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82" name="Freeform 644"/>
                  <p:cNvSpPr>
                    <a:spLocks/>
                  </p:cNvSpPr>
                  <p:nvPr/>
                </p:nvSpPr>
                <p:spPr bwMode="auto">
                  <a:xfrm>
                    <a:off x="3442" y="183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83" name="Freeform 645"/>
                  <p:cNvSpPr>
                    <a:spLocks/>
                  </p:cNvSpPr>
                  <p:nvPr/>
                </p:nvSpPr>
                <p:spPr bwMode="auto">
                  <a:xfrm>
                    <a:off x="3442" y="183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84" name="Freeform 646"/>
                  <p:cNvSpPr>
                    <a:spLocks/>
                  </p:cNvSpPr>
                  <p:nvPr/>
                </p:nvSpPr>
                <p:spPr bwMode="auto">
                  <a:xfrm>
                    <a:off x="3442" y="1862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85" name="Freeform 647"/>
                  <p:cNvSpPr>
                    <a:spLocks/>
                  </p:cNvSpPr>
                  <p:nvPr/>
                </p:nvSpPr>
                <p:spPr bwMode="auto">
                  <a:xfrm>
                    <a:off x="3432" y="182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86" name="Freeform 648"/>
                  <p:cNvSpPr>
                    <a:spLocks/>
                  </p:cNvSpPr>
                  <p:nvPr/>
                </p:nvSpPr>
                <p:spPr bwMode="auto">
                  <a:xfrm>
                    <a:off x="3432" y="182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87" name="Freeform 649"/>
                  <p:cNvSpPr>
                    <a:spLocks/>
                  </p:cNvSpPr>
                  <p:nvPr/>
                </p:nvSpPr>
                <p:spPr bwMode="auto">
                  <a:xfrm>
                    <a:off x="3432" y="185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788" name="Freeform 650"/>
                  <p:cNvSpPr>
                    <a:spLocks/>
                  </p:cNvSpPr>
                  <p:nvPr/>
                </p:nvSpPr>
                <p:spPr bwMode="auto">
                  <a:xfrm>
                    <a:off x="3420" y="182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1361" name="Group 651"/>
                <p:cNvGrpSpPr>
                  <a:grpSpLocks/>
                </p:cNvGrpSpPr>
                <p:nvPr/>
              </p:nvGrpSpPr>
              <p:grpSpPr bwMode="auto">
                <a:xfrm>
                  <a:off x="3160" y="1212"/>
                  <a:ext cx="636" cy="644"/>
                  <a:chOff x="3160" y="1212"/>
                  <a:chExt cx="636" cy="644"/>
                </a:xfrm>
              </p:grpSpPr>
              <p:sp>
                <p:nvSpPr>
                  <p:cNvPr id="1389" name="Freeform 652"/>
                  <p:cNvSpPr>
                    <a:spLocks/>
                  </p:cNvSpPr>
                  <p:nvPr/>
                </p:nvSpPr>
                <p:spPr bwMode="auto">
                  <a:xfrm>
                    <a:off x="3420" y="182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90" name="Freeform 653"/>
                  <p:cNvSpPr>
                    <a:spLocks/>
                  </p:cNvSpPr>
                  <p:nvPr/>
                </p:nvSpPr>
                <p:spPr bwMode="auto">
                  <a:xfrm>
                    <a:off x="3420" y="1850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91" name="Freeform 654"/>
                  <p:cNvSpPr>
                    <a:spLocks/>
                  </p:cNvSpPr>
                  <p:nvPr/>
                </p:nvSpPr>
                <p:spPr bwMode="auto">
                  <a:xfrm>
                    <a:off x="3410" y="181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92" name="Freeform 655"/>
                  <p:cNvSpPr>
                    <a:spLocks/>
                  </p:cNvSpPr>
                  <p:nvPr/>
                </p:nvSpPr>
                <p:spPr bwMode="auto">
                  <a:xfrm>
                    <a:off x="3410" y="181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93" name="Freeform 656"/>
                  <p:cNvSpPr>
                    <a:spLocks/>
                  </p:cNvSpPr>
                  <p:nvPr/>
                </p:nvSpPr>
                <p:spPr bwMode="auto">
                  <a:xfrm>
                    <a:off x="3410" y="184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94" name="Freeform 657"/>
                  <p:cNvSpPr>
                    <a:spLocks/>
                  </p:cNvSpPr>
                  <p:nvPr/>
                </p:nvSpPr>
                <p:spPr bwMode="auto">
                  <a:xfrm>
                    <a:off x="3400" y="180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95" name="Freeform 658"/>
                  <p:cNvSpPr>
                    <a:spLocks/>
                  </p:cNvSpPr>
                  <p:nvPr/>
                </p:nvSpPr>
                <p:spPr bwMode="auto">
                  <a:xfrm>
                    <a:off x="3400" y="180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96" name="Freeform 659"/>
                  <p:cNvSpPr>
                    <a:spLocks/>
                  </p:cNvSpPr>
                  <p:nvPr/>
                </p:nvSpPr>
                <p:spPr bwMode="auto">
                  <a:xfrm>
                    <a:off x="3400" y="183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0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97" name="Freeform 660"/>
                  <p:cNvSpPr>
                    <a:spLocks/>
                  </p:cNvSpPr>
                  <p:nvPr/>
                </p:nvSpPr>
                <p:spPr bwMode="auto">
                  <a:xfrm>
                    <a:off x="3388" y="1802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98" name="Rectangle 661"/>
                  <p:cNvSpPr>
                    <a:spLocks noChangeArrowheads="1"/>
                  </p:cNvSpPr>
                  <p:nvPr/>
                </p:nvSpPr>
                <p:spPr bwMode="auto">
                  <a:xfrm>
                    <a:off x="3388" y="1802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399" name="Freeform 662"/>
                  <p:cNvSpPr>
                    <a:spLocks/>
                  </p:cNvSpPr>
                  <p:nvPr/>
                </p:nvSpPr>
                <p:spPr bwMode="auto">
                  <a:xfrm>
                    <a:off x="3388" y="1832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00" name="Freeform 663"/>
                  <p:cNvSpPr>
                    <a:spLocks/>
                  </p:cNvSpPr>
                  <p:nvPr/>
                </p:nvSpPr>
                <p:spPr bwMode="auto">
                  <a:xfrm>
                    <a:off x="3378" y="1796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01" name="Rectangle 664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1796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02" name="Freeform 665"/>
                  <p:cNvSpPr>
                    <a:spLocks/>
                  </p:cNvSpPr>
                  <p:nvPr/>
                </p:nvSpPr>
                <p:spPr bwMode="auto">
                  <a:xfrm>
                    <a:off x="3378" y="1826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03" name="Freeform 666"/>
                  <p:cNvSpPr>
                    <a:spLocks/>
                  </p:cNvSpPr>
                  <p:nvPr/>
                </p:nvSpPr>
                <p:spPr bwMode="auto">
                  <a:xfrm>
                    <a:off x="3366" y="1788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04" name="Freeform 667"/>
                  <p:cNvSpPr>
                    <a:spLocks/>
                  </p:cNvSpPr>
                  <p:nvPr/>
                </p:nvSpPr>
                <p:spPr bwMode="auto">
                  <a:xfrm>
                    <a:off x="3366" y="178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05" name="Freeform 668"/>
                  <p:cNvSpPr>
                    <a:spLocks/>
                  </p:cNvSpPr>
                  <p:nvPr/>
                </p:nvSpPr>
                <p:spPr bwMode="auto">
                  <a:xfrm>
                    <a:off x="3366" y="1820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06" name="Freeform 669"/>
                  <p:cNvSpPr>
                    <a:spLocks/>
                  </p:cNvSpPr>
                  <p:nvPr/>
                </p:nvSpPr>
                <p:spPr bwMode="auto">
                  <a:xfrm>
                    <a:off x="3356" y="178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07" name="Freeform 670"/>
                  <p:cNvSpPr>
                    <a:spLocks/>
                  </p:cNvSpPr>
                  <p:nvPr/>
                </p:nvSpPr>
                <p:spPr bwMode="auto">
                  <a:xfrm>
                    <a:off x="3356" y="178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08" name="Freeform 671"/>
                  <p:cNvSpPr>
                    <a:spLocks/>
                  </p:cNvSpPr>
                  <p:nvPr/>
                </p:nvSpPr>
                <p:spPr bwMode="auto">
                  <a:xfrm>
                    <a:off x="3356" y="181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09" name="Freeform 672"/>
                  <p:cNvSpPr>
                    <a:spLocks/>
                  </p:cNvSpPr>
                  <p:nvPr/>
                </p:nvSpPr>
                <p:spPr bwMode="auto">
                  <a:xfrm>
                    <a:off x="3346" y="177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10" name="Freeform 673"/>
                  <p:cNvSpPr>
                    <a:spLocks/>
                  </p:cNvSpPr>
                  <p:nvPr/>
                </p:nvSpPr>
                <p:spPr bwMode="auto">
                  <a:xfrm>
                    <a:off x="3346" y="177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11" name="Freeform 674"/>
                  <p:cNvSpPr>
                    <a:spLocks/>
                  </p:cNvSpPr>
                  <p:nvPr/>
                </p:nvSpPr>
                <p:spPr bwMode="auto">
                  <a:xfrm>
                    <a:off x="3346" y="180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12" name="Freeform 675"/>
                  <p:cNvSpPr>
                    <a:spLocks/>
                  </p:cNvSpPr>
                  <p:nvPr/>
                </p:nvSpPr>
                <p:spPr bwMode="auto">
                  <a:xfrm>
                    <a:off x="3334" y="177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13" name="Freeform 676"/>
                  <p:cNvSpPr>
                    <a:spLocks/>
                  </p:cNvSpPr>
                  <p:nvPr/>
                </p:nvSpPr>
                <p:spPr bwMode="auto">
                  <a:xfrm>
                    <a:off x="3334" y="177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14" name="Freeform 677"/>
                  <p:cNvSpPr>
                    <a:spLocks/>
                  </p:cNvSpPr>
                  <p:nvPr/>
                </p:nvSpPr>
                <p:spPr bwMode="auto">
                  <a:xfrm>
                    <a:off x="3334" y="1800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15" name="Freeform 678"/>
                  <p:cNvSpPr>
                    <a:spLocks/>
                  </p:cNvSpPr>
                  <p:nvPr/>
                </p:nvSpPr>
                <p:spPr bwMode="auto">
                  <a:xfrm>
                    <a:off x="3324" y="176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16" name="Freeform 679"/>
                  <p:cNvSpPr>
                    <a:spLocks/>
                  </p:cNvSpPr>
                  <p:nvPr/>
                </p:nvSpPr>
                <p:spPr bwMode="auto">
                  <a:xfrm>
                    <a:off x="3324" y="176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17" name="Freeform 680"/>
                  <p:cNvSpPr>
                    <a:spLocks/>
                  </p:cNvSpPr>
                  <p:nvPr/>
                </p:nvSpPr>
                <p:spPr bwMode="auto">
                  <a:xfrm>
                    <a:off x="3324" y="179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18" name="Freeform 681"/>
                  <p:cNvSpPr>
                    <a:spLocks/>
                  </p:cNvSpPr>
                  <p:nvPr/>
                </p:nvSpPr>
                <p:spPr bwMode="auto">
                  <a:xfrm>
                    <a:off x="3162" y="1666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19" name="Freeform 682"/>
                  <p:cNvSpPr>
                    <a:spLocks/>
                  </p:cNvSpPr>
                  <p:nvPr/>
                </p:nvSpPr>
                <p:spPr bwMode="auto">
                  <a:xfrm>
                    <a:off x="3176" y="1676"/>
                    <a:ext cx="2" cy="12"/>
                  </a:xfrm>
                  <a:custGeom>
                    <a:avLst/>
                    <a:gdLst>
                      <a:gd name="T0" fmla="*/ 0 w 2"/>
                      <a:gd name="T1" fmla="*/ 2 h 12"/>
                      <a:gd name="T2" fmla="*/ 2 w 2"/>
                      <a:gd name="T3" fmla="*/ 0 h 12"/>
                      <a:gd name="T4" fmla="*/ 2 w 2"/>
                      <a:gd name="T5" fmla="*/ 10 h 12"/>
                      <a:gd name="T6" fmla="*/ 0 w 2"/>
                      <a:gd name="T7" fmla="*/ 12 h 12"/>
                      <a:gd name="T8" fmla="*/ 0 w 2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2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2" y="10"/>
                        </a:lnTo>
                        <a:lnTo>
                          <a:pt x="0" y="12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20" name="Freeform 683"/>
                  <p:cNvSpPr>
                    <a:spLocks/>
                  </p:cNvSpPr>
                  <p:nvPr/>
                </p:nvSpPr>
                <p:spPr bwMode="auto">
                  <a:xfrm>
                    <a:off x="3160" y="1668"/>
                    <a:ext cx="18" cy="10"/>
                  </a:xfrm>
                  <a:custGeom>
                    <a:avLst/>
                    <a:gdLst>
                      <a:gd name="T0" fmla="*/ 0 w 18"/>
                      <a:gd name="T1" fmla="*/ 2 h 10"/>
                      <a:gd name="T2" fmla="*/ 2 w 18"/>
                      <a:gd name="T3" fmla="*/ 0 h 10"/>
                      <a:gd name="T4" fmla="*/ 18 w 18"/>
                      <a:gd name="T5" fmla="*/ 8 h 10"/>
                      <a:gd name="T6" fmla="*/ 16 w 18"/>
                      <a:gd name="T7" fmla="*/ 10 h 10"/>
                      <a:gd name="T8" fmla="*/ 0 w 18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8"/>
                        </a:lnTo>
                        <a:lnTo>
                          <a:pt x="1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21" name="Freeform 684"/>
                  <p:cNvSpPr>
                    <a:spLocks/>
                  </p:cNvSpPr>
                  <p:nvPr/>
                </p:nvSpPr>
                <p:spPr bwMode="auto">
                  <a:xfrm>
                    <a:off x="3160" y="1670"/>
                    <a:ext cx="16" cy="18"/>
                  </a:xfrm>
                  <a:custGeom>
                    <a:avLst/>
                    <a:gdLst>
                      <a:gd name="T0" fmla="*/ 16 w 16"/>
                      <a:gd name="T1" fmla="*/ 8 h 18"/>
                      <a:gd name="T2" fmla="*/ 16 w 16"/>
                      <a:gd name="T3" fmla="*/ 18 h 18"/>
                      <a:gd name="T4" fmla="*/ 0 w 16"/>
                      <a:gd name="T5" fmla="*/ 8 h 18"/>
                      <a:gd name="T6" fmla="*/ 0 w 16"/>
                      <a:gd name="T7" fmla="*/ 0 h 18"/>
                      <a:gd name="T8" fmla="*/ 16 w 16"/>
                      <a:gd name="T9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8"/>
                        </a:moveTo>
                        <a:lnTo>
                          <a:pt x="16" y="18"/>
                        </a:lnTo>
                        <a:lnTo>
                          <a:pt x="0" y="8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22" name="Freeform 685"/>
                  <p:cNvSpPr>
                    <a:spLocks/>
                  </p:cNvSpPr>
                  <p:nvPr/>
                </p:nvSpPr>
                <p:spPr bwMode="auto">
                  <a:xfrm>
                    <a:off x="3456" y="1572"/>
                    <a:ext cx="340" cy="242"/>
                  </a:xfrm>
                  <a:custGeom>
                    <a:avLst/>
                    <a:gdLst>
                      <a:gd name="T0" fmla="*/ 0 w 340"/>
                      <a:gd name="T1" fmla="*/ 198 h 242"/>
                      <a:gd name="T2" fmla="*/ 340 w 340"/>
                      <a:gd name="T3" fmla="*/ 0 h 242"/>
                      <a:gd name="T4" fmla="*/ 340 w 340"/>
                      <a:gd name="T5" fmla="*/ 46 h 242"/>
                      <a:gd name="T6" fmla="*/ 0 w 340"/>
                      <a:gd name="T7" fmla="*/ 242 h 242"/>
                      <a:gd name="T8" fmla="*/ 0 w 340"/>
                      <a:gd name="T9" fmla="*/ 198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8"/>
                        </a:moveTo>
                        <a:lnTo>
                          <a:pt x="340" y="0"/>
                        </a:lnTo>
                        <a:lnTo>
                          <a:pt x="340" y="46"/>
                        </a:lnTo>
                        <a:lnTo>
                          <a:pt x="0" y="242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23" name="Freeform 686"/>
                  <p:cNvSpPr>
                    <a:spLocks/>
                  </p:cNvSpPr>
                  <p:nvPr/>
                </p:nvSpPr>
                <p:spPr bwMode="auto">
                  <a:xfrm>
                    <a:off x="3160" y="1400"/>
                    <a:ext cx="636" cy="370"/>
                  </a:xfrm>
                  <a:custGeom>
                    <a:avLst/>
                    <a:gdLst>
                      <a:gd name="T0" fmla="*/ 0 w 636"/>
                      <a:gd name="T1" fmla="*/ 198 h 370"/>
                      <a:gd name="T2" fmla="*/ 338 w 636"/>
                      <a:gd name="T3" fmla="*/ 0 h 370"/>
                      <a:gd name="T4" fmla="*/ 636 w 636"/>
                      <a:gd name="T5" fmla="*/ 172 h 370"/>
                      <a:gd name="T6" fmla="*/ 296 w 636"/>
                      <a:gd name="T7" fmla="*/ 370 h 370"/>
                      <a:gd name="T8" fmla="*/ 0 w 636"/>
                      <a:gd name="T9" fmla="*/ 198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70">
                        <a:moveTo>
                          <a:pt x="0" y="198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70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24" name="Freeform 687"/>
                  <p:cNvSpPr>
                    <a:spLocks/>
                  </p:cNvSpPr>
                  <p:nvPr/>
                </p:nvSpPr>
                <p:spPr bwMode="auto">
                  <a:xfrm>
                    <a:off x="3160" y="1598"/>
                    <a:ext cx="296" cy="216"/>
                  </a:xfrm>
                  <a:custGeom>
                    <a:avLst/>
                    <a:gdLst>
                      <a:gd name="T0" fmla="*/ 296 w 296"/>
                      <a:gd name="T1" fmla="*/ 172 h 216"/>
                      <a:gd name="T2" fmla="*/ 296 w 296"/>
                      <a:gd name="T3" fmla="*/ 216 h 216"/>
                      <a:gd name="T4" fmla="*/ 0 w 296"/>
                      <a:gd name="T5" fmla="*/ 46 h 216"/>
                      <a:gd name="T6" fmla="*/ 0 w 296"/>
                      <a:gd name="T7" fmla="*/ 0 h 216"/>
                      <a:gd name="T8" fmla="*/ 296 w 296"/>
                      <a:gd name="T9" fmla="*/ 172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6">
                        <a:moveTo>
                          <a:pt x="296" y="172"/>
                        </a:moveTo>
                        <a:lnTo>
                          <a:pt x="296" y="216"/>
                        </a:lnTo>
                        <a:lnTo>
                          <a:pt x="0" y="46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25" name="Freeform 688"/>
                  <p:cNvSpPr>
                    <a:spLocks/>
                  </p:cNvSpPr>
                  <p:nvPr/>
                </p:nvSpPr>
                <p:spPr bwMode="auto">
                  <a:xfrm>
                    <a:off x="3180" y="1618"/>
                    <a:ext cx="100" cy="72"/>
                  </a:xfrm>
                  <a:custGeom>
                    <a:avLst/>
                    <a:gdLst>
                      <a:gd name="T0" fmla="*/ 0 w 100"/>
                      <a:gd name="T1" fmla="*/ 16 h 72"/>
                      <a:gd name="T2" fmla="*/ 0 w 100"/>
                      <a:gd name="T3" fmla="*/ 0 h 72"/>
                      <a:gd name="T4" fmla="*/ 100 w 100"/>
                      <a:gd name="T5" fmla="*/ 58 h 72"/>
                      <a:gd name="T6" fmla="*/ 100 w 100"/>
                      <a:gd name="T7" fmla="*/ 72 h 72"/>
                      <a:gd name="T8" fmla="*/ 0 w 100"/>
                      <a:gd name="T9" fmla="*/ 16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00" y="58"/>
                        </a:lnTo>
                        <a:lnTo>
                          <a:pt x="100" y="72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26" name="Freeform 689"/>
                  <p:cNvSpPr>
                    <a:spLocks/>
                  </p:cNvSpPr>
                  <p:nvPr/>
                </p:nvSpPr>
                <p:spPr bwMode="auto">
                  <a:xfrm>
                    <a:off x="3180" y="1618"/>
                    <a:ext cx="2" cy="16"/>
                  </a:xfrm>
                  <a:custGeom>
                    <a:avLst/>
                    <a:gdLst>
                      <a:gd name="T0" fmla="*/ 0 w 2"/>
                      <a:gd name="T1" fmla="*/ 16 h 16"/>
                      <a:gd name="T2" fmla="*/ 2 w 2"/>
                      <a:gd name="T3" fmla="*/ 14 h 16"/>
                      <a:gd name="T4" fmla="*/ 2 w 2"/>
                      <a:gd name="T5" fmla="*/ 2 h 16"/>
                      <a:gd name="T6" fmla="*/ 0 w 2"/>
                      <a:gd name="T7" fmla="*/ 0 h 16"/>
                      <a:gd name="T8" fmla="*/ 0 w 2"/>
                      <a:gd name="T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6">
                        <a:moveTo>
                          <a:pt x="0" y="16"/>
                        </a:moveTo>
                        <a:lnTo>
                          <a:pt x="2" y="14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27" name="Freeform 690"/>
                  <p:cNvSpPr>
                    <a:spLocks/>
                  </p:cNvSpPr>
                  <p:nvPr/>
                </p:nvSpPr>
                <p:spPr bwMode="auto">
                  <a:xfrm>
                    <a:off x="3180" y="1632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2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28" name="Freeform 691"/>
                  <p:cNvSpPr>
                    <a:spLocks/>
                  </p:cNvSpPr>
                  <p:nvPr/>
                </p:nvSpPr>
                <p:spPr bwMode="auto">
                  <a:xfrm>
                    <a:off x="3442" y="177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29" name="Freeform 692"/>
                  <p:cNvSpPr>
                    <a:spLocks/>
                  </p:cNvSpPr>
                  <p:nvPr/>
                </p:nvSpPr>
                <p:spPr bwMode="auto">
                  <a:xfrm>
                    <a:off x="3442" y="177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30" name="Freeform 693"/>
                  <p:cNvSpPr>
                    <a:spLocks/>
                  </p:cNvSpPr>
                  <p:nvPr/>
                </p:nvSpPr>
                <p:spPr bwMode="auto">
                  <a:xfrm>
                    <a:off x="3442" y="1800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31" name="Freeform 694"/>
                  <p:cNvSpPr>
                    <a:spLocks/>
                  </p:cNvSpPr>
                  <p:nvPr/>
                </p:nvSpPr>
                <p:spPr bwMode="auto">
                  <a:xfrm>
                    <a:off x="3432" y="176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32" name="Freeform 695"/>
                  <p:cNvSpPr>
                    <a:spLocks/>
                  </p:cNvSpPr>
                  <p:nvPr/>
                </p:nvSpPr>
                <p:spPr bwMode="auto">
                  <a:xfrm>
                    <a:off x="3432" y="176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33" name="Freeform 696"/>
                  <p:cNvSpPr>
                    <a:spLocks/>
                  </p:cNvSpPr>
                  <p:nvPr/>
                </p:nvSpPr>
                <p:spPr bwMode="auto">
                  <a:xfrm>
                    <a:off x="3432" y="179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34" name="Freeform 697"/>
                  <p:cNvSpPr>
                    <a:spLocks/>
                  </p:cNvSpPr>
                  <p:nvPr/>
                </p:nvSpPr>
                <p:spPr bwMode="auto">
                  <a:xfrm>
                    <a:off x="3420" y="1758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35" name="Rectangle 698"/>
                  <p:cNvSpPr>
                    <a:spLocks noChangeArrowheads="1"/>
                  </p:cNvSpPr>
                  <p:nvPr/>
                </p:nvSpPr>
                <p:spPr bwMode="auto">
                  <a:xfrm>
                    <a:off x="3420" y="1758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36" name="Freeform 699"/>
                  <p:cNvSpPr>
                    <a:spLocks/>
                  </p:cNvSpPr>
                  <p:nvPr/>
                </p:nvSpPr>
                <p:spPr bwMode="auto">
                  <a:xfrm>
                    <a:off x="3420" y="1788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37" name="Freeform 700"/>
                  <p:cNvSpPr>
                    <a:spLocks/>
                  </p:cNvSpPr>
                  <p:nvPr/>
                </p:nvSpPr>
                <p:spPr bwMode="auto">
                  <a:xfrm>
                    <a:off x="3410" y="1752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38" name="Rectangle 701"/>
                  <p:cNvSpPr>
                    <a:spLocks noChangeArrowheads="1"/>
                  </p:cNvSpPr>
                  <p:nvPr/>
                </p:nvSpPr>
                <p:spPr bwMode="auto">
                  <a:xfrm>
                    <a:off x="3410" y="1752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39" name="Freeform 702"/>
                  <p:cNvSpPr>
                    <a:spLocks/>
                  </p:cNvSpPr>
                  <p:nvPr/>
                </p:nvSpPr>
                <p:spPr bwMode="auto">
                  <a:xfrm>
                    <a:off x="3410" y="1782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40" name="Freeform 703"/>
                  <p:cNvSpPr>
                    <a:spLocks/>
                  </p:cNvSpPr>
                  <p:nvPr/>
                </p:nvSpPr>
                <p:spPr bwMode="auto">
                  <a:xfrm>
                    <a:off x="3400" y="174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41" name="Freeform 704"/>
                  <p:cNvSpPr>
                    <a:spLocks/>
                  </p:cNvSpPr>
                  <p:nvPr/>
                </p:nvSpPr>
                <p:spPr bwMode="auto">
                  <a:xfrm>
                    <a:off x="3400" y="174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42" name="Freeform 705"/>
                  <p:cNvSpPr>
                    <a:spLocks/>
                  </p:cNvSpPr>
                  <p:nvPr/>
                </p:nvSpPr>
                <p:spPr bwMode="auto">
                  <a:xfrm>
                    <a:off x="3400" y="1776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0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43" name="Freeform 706"/>
                  <p:cNvSpPr>
                    <a:spLocks/>
                  </p:cNvSpPr>
                  <p:nvPr/>
                </p:nvSpPr>
                <p:spPr bwMode="auto">
                  <a:xfrm>
                    <a:off x="3388" y="1738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44" name="Freeform 707"/>
                  <p:cNvSpPr>
                    <a:spLocks/>
                  </p:cNvSpPr>
                  <p:nvPr/>
                </p:nvSpPr>
                <p:spPr bwMode="auto">
                  <a:xfrm>
                    <a:off x="3388" y="173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45" name="Freeform 708"/>
                  <p:cNvSpPr>
                    <a:spLocks/>
                  </p:cNvSpPr>
                  <p:nvPr/>
                </p:nvSpPr>
                <p:spPr bwMode="auto">
                  <a:xfrm>
                    <a:off x="3388" y="1768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46" name="Freeform 709"/>
                  <p:cNvSpPr>
                    <a:spLocks/>
                  </p:cNvSpPr>
                  <p:nvPr/>
                </p:nvSpPr>
                <p:spPr bwMode="auto">
                  <a:xfrm>
                    <a:off x="3378" y="173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47" name="Freeform 710"/>
                  <p:cNvSpPr>
                    <a:spLocks/>
                  </p:cNvSpPr>
                  <p:nvPr/>
                </p:nvSpPr>
                <p:spPr bwMode="auto">
                  <a:xfrm>
                    <a:off x="3378" y="173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48" name="Freeform 711"/>
                  <p:cNvSpPr>
                    <a:spLocks/>
                  </p:cNvSpPr>
                  <p:nvPr/>
                </p:nvSpPr>
                <p:spPr bwMode="auto">
                  <a:xfrm>
                    <a:off x="3378" y="176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49" name="Freeform 712"/>
                  <p:cNvSpPr>
                    <a:spLocks/>
                  </p:cNvSpPr>
                  <p:nvPr/>
                </p:nvSpPr>
                <p:spPr bwMode="auto">
                  <a:xfrm>
                    <a:off x="3366" y="1726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50" name="Freeform 713"/>
                  <p:cNvSpPr>
                    <a:spLocks/>
                  </p:cNvSpPr>
                  <p:nvPr/>
                </p:nvSpPr>
                <p:spPr bwMode="auto">
                  <a:xfrm>
                    <a:off x="3366" y="172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51" name="Freeform 714"/>
                  <p:cNvSpPr>
                    <a:spLocks/>
                  </p:cNvSpPr>
                  <p:nvPr/>
                </p:nvSpPr>
                <p:spPr bwMode="auto">
                  <a:xfrm>
                    <a:off x="3366" y="1756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52" name="Freeform 715"/>
                  <p:cNvSpPr>
                    <a:spLocks/>
                  </p:cNvSpPr>
                  <p:nvPr/>
                </p:nvSpPr>
                <p:spPr bwMode="auto">
                  <a:xfrm>
                    <a:off x="3356" y="172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53" name="Freeform 716"/>
                  <p:cNvSpPr>
                    <a:spLocks/>
                  </p:cNvSpPr>
                  <p:nvPr/>
                </p:nvSpPr>
                <p:spPr bwMode="auto">
                  <a:xfrm>
                    <a:off x="3356" y="172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54" name="Freeform 717"/>
                  <p:cNvSpPr>
                    <a:spLocks/>
                  </p:cNvSpPr>
                  <p:nvPr/>
                </p:nvSpPr>
                <p:spPr bwMode="auto">
                  <a:xfrm>
                    <a:off x="3356" y="1750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55" name="Freeform 718"/>
                  <p:cNvSpPr>
                    <a:spLocks/>
                  </p:cNvSpPr>
                  <p:nvPr/>
                </p:nvSpPr>
                <p:spPr bwMode="auto">
                  <a:xfrm>
                    <a:off x="3346" y="171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56" name="Freeform 719"/>
                  <p:cNvSpPr>
                    <a:spLocks/>
                  </p:cNvSpPr>
                  <p:nvPr/>
                </p:nvSpPr>
                <p:spPr bwMode="auto">
                  <a:xfrm>
                    <a:off x="3346" y="171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57" name="Freeform 720"/>
                  <p:cNvSpPr>
                    <a:spLocks/>
                  </p:cNvSpPr>
                  <p:nvPr/>
                </p:nvSpPr>
                <p:spPr bwMode="auto">
                  <a:xfrm>
                    <a:off x="3346" y="174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58" name="Freeform 721"/>
                  <p:cNvSpPr>
                    <a:spLocks/>
                  </p:cNvSpPr>
                  <p:nvPr/>
                </p:nvSpPr>
                <p:spPr bwMode="auto">
                  <a:xfrm>
                    <a:off x="3334" y="1708"/>
                    <a:ext cx="8" cy="36"/>
                  </a:xfrm>
                  <a:custGeom>
                    <a:avLst/>
                    <a:gdLst>
                      <a:gd name="T0" fmla="*/ 0 w 8"/>
                      <a:gd name="T1" fmla="*/ 30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59" name="Rectangle 722"/>
                  <p:cNvSpPr>
                    <a:spLocks noChangeArrowheads="1"/>
                  </p:cNvSpPr>
                  <p:nvPr/>
                </p:nvSpPr>
                <p:spPr bwMode="auto">
                  <a:xfrm>
                    <a:off x="3334" y="1708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60" name="Freeform 723"/>
                  <p:cNvSpPr>
                    <a:spLocks/>
                  </p:cNvSpPr>
                  <p:nvPr/>
                </p:nvSpPr>
                <p:spPr bwMode="auto">
                  <a:xfrm>
                    <a:off x="3334" y="1738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2 h 6"/>
                      <a:gd name="T4" fmla="*/ 2 w 8"/>
                      <a:gd name="T5" fmla="*/ 0 h 6"/>
                      <a:gd name="T6" fmla="*/ 0 w 8"/>
                      <a:gd name="T7" fmla="*/ 0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61" name="Freeform 724"/>
                  <p:cNvSpPr>
                    <a:spLocks/>
                  </p:cNvSpPr>
                  <p:nvPr/>
                </p:nvSpPr>
                <p:spPr bwMode="auto">
                  <a:xfrm>
                    <a:off x="3324" y="1702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62" name="Rectangle 725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702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63" name="Freeform 726"/>
                  <p:cNvSpPr>
                    <a:spLocks/>
                  </p:cNvSpPr>
                  <p:nvPr/>
                </p:nvSpPr>
                <p:spPr bwMode="auto">
                  <a:xfrm>
                    <a:off x="3324" y="1732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64" name="Freeform 727"/>
                  <p:cNvSpPr>
                    <a:spLocks/>
                  </p:cNvSpPr>
                  <p:nvPr/>
                </p:nvSpPr>
                <p:spPr bwMode="auto">
                  <a:xfrm>
                    <a:off x="3162" y="1604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65" name="Freeform 728"/>
                  <p:cNvSpPr>
                    <a:spLocks/>
                  </p:cNvSpPr>
                  <p:nvPr/>
                </p:nvSpPr>
                <p:spPr bwMode="auto">
                  <a:xfrm>
                    <a:off x="3176" y="1614"/>
                    <a:ext cx="2" cy="10"/>
                  </a:xfrm>
                  <a:custGeom>
                    <a:avLst/>
                    <a:gdLst>
                      <a:gd name="T0" fmla="*/ 0 w 2"/>
                      <a:gd name="T1" fmla="*/ 2 h 10"/>
                      <a:gd name="T2" fmla="*/ 2 w 2"/>
                      <a:gd name="T3" fmla="*/ 0 h 10"/>
                      <a:gd name="T4" fmla="*/ 2 w 2"/>
                      <a:gd name="T5" fmla="*/ 10 h 10"/>
                      <a:gd name="T6" fmla="*/ 0 w 2"/>
                      <a:gd name="T7" fmla="*/ 10 h 10"/>
                      <a:gd name="T8" fmla="*/ 0 w 2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2" y="10"/>
                        </a:lnTo>
                        <a:lnTo>
                          <a:pt x="0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66" name="Freeform 729"/>
                  <p:cNvSpPr>
                    <a:spLocks/>
                  </p:cNvSpPr>
                  <p:nvPr/>
                </p:nvSpPr>
                <p:spPr bwMode="auto">
                  <a:xfrm>
                    <a:off x="3160" y="1604"/>
                    <a:ext cx="18" cy="12"/>
                  </a:xfrm>
                  <a:custGeom>
                    <a:avLst/>
                    <a:gdLst>
                      <a:gd name="T0" fmla="*/ 0 w 18"/>
                      <a:gd name="T1" fmla="*/ 2 h 12"/>
                      <a:gd name="T2" fmla="*/ 2 w 18"/>
                      <a:gd name="T3" fmla="*/ 0 h 12"/>
                      <a:gd name="T4" fmla="*/ 18 w 18"/>
                      <a:gd name="T5" fmla="*/ 10 h 12"/>
                      <a:gd name="T6" fmla="*/ 16 w 18"/>
                      <a:gd name="T7" fmla="*/ 12 h 12"/>
                      <a:gd name="T8" fmla="*/ 0 w 18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2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10"/>
                        </a:lnTo>
                        <a:lnTo>
                          <a:pt x="16" y="12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67" name="Freeform 730"/>
                  <p:cNvSpPr>
                    <a:spLocks/>
                  </p:cNvSpPr>
                  <p:nvPr/>
                </p:nvSpPr>
                <p:spPr bwMode="auto">
                  <a:xfrm>
                    <a:off x="3160" y="1606"/>
                    <a:ext cx="16" cy="18"/>
                  </a:xfrm>
                  <a:custGeom>
                    <a:avLst/>
                    <a:gdLst>
                      <a:gd name="T0" fmla="*/ 16 w 16"/>
                      <a:gd name="T1" fmla="*/ 10 h 18"/>
                      <a:gd name="T2" fmla="*/ 16 w 16"/>
                      <a:gd name="T3" fmla="*/ 18 h 18"/>
                      <a:gd name="T4" fmla="*/ 0 w 16"/>
                      <a:gd name="T5" fmla="*/ 10 h 18"/>
                      <a:gd name="T6" fmla="*/ 0 w 16"/>
                      <a:gd name="T7" fmla="*/ 0 h 18"/>
                      <a:gd name="T8" fmla="*/ 16 w 16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10"/>
                        </a:moveTo>
                        <a:lnTo>
                          <a:pt x="16" y="1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68" name="Freeform 731"/>
                  <p:cNvSpPr>
                    <a:spLocks/>
                  </p:cNvSpPr>
                  <p:nvPr/>
                </p:nvSpPr>
                <p:spPr bwMode="auto">
                  <a:xfrm>
                    <a:off x="3456" y="1510"/>
                    <a:ext cx="340" cy="242"/>
                  </a:xfrm>
                  <a:custGeom>
                    <a:avLst/>
                    <a:gdLst>
                      <a:gd name="T0" fmla="*/ 0 w 340"/>
                      <a:gd name="T1" fmla="*/ 198 h 242"/>
                      <a:gd name="T2" fmla="*/ 340 w 340"/>
                      <a:gd name="T3" fmla="*/ 0 h 242"/>
                      <a:gd name="T4" fmla="*/ 340 w 340"/>
                      <a:gd name="T5" fmla="*/ 46 h 242"/>
                      <a:gd name="T6" fmla="*/ 0 w 340"/>
                      <a:gd name="T7" fmla="*/ 242 h 242"/>
                      <a:gd name="T8" fmla="*/ 0 w 340"/>
                      <a:gd name="T9" fmla="*/ 198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8"/>
                        </a:moveTo>
                        <a:lnTo>
                          <a:pt x="340" y="0"/>
                        </a:lnTo>
                        <a:lnTo>
                          <a:pt x="340" y="46"/>
                        </a:lnTo>
                        <a:lnTo>
                          <a:pt x="0" y="242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69" name="Freeform 732"/>
                  <p:cNvSpPr>
                    <a:spLocks/>
                  </p:cNvSpPr>
                  <p:nvPr/>
                </p:nvSpPr>
                <p:spPr bwMode="auto">
                  <a:xfrm>
                    <a:off x="3160" y="1338"/>
                    <a:ext cx="636" cy="370"/>
                  </a:xfrm>
                  <a:custGeom>
                    <a:avLst/>
                    <a:gdLst>
                      <a:gd name="T0" fmla="*/ 0 w 636"/>
                      <a:gd name="T1" fmla="*/ 198 h 370"/>
                      <a:gd name="T2" fmla="*/ 338 w 636"/>
                      <a:gd name="T3" fmla="*/ 0 h 370"/>
                      <a:gd name="T4" fmla="*/ 636 w 636"/>
                      <a:gd name="T5" fmla="*/ 172 h 370"/>
                      <a:gd name="T6" fmla="*/ 296 w 636"/>
                      <a:gd name="T7" fmla="*/ 370 h 370"/>
                      <a:gd name="T8" fmla="*/ 0 w 636"/>
                      <a:gd name="T9" fmla="*/ 198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70">
                        <a:moveTo>
                          <a:pt x="0" y="198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70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70" name="Freeform 733"/>
                  <p:cNvSpPr>
                    <a:spLocks/>
                  </p:cNvSpPr>
                  <p:nvPr/>
                </p:nvSpPr>
                <p:spPr bwMode="auto">
                  <a:xfrm>
                    <a:off x="3160" y="1536"/>
                    <a:ext cx="296" cy="216"/>
                  </a:xfrm>
                  <a:custGeom>
                    <a:avLst/>
                    <a:gdLst>
                      <a:gd name="T0" fmla="*/ 296 w 296"/>
                      <a:gd name="T1" fmla="*/ 172 h 216"/>
                      <a:gd name="T2" fmla="*/ 296 w 296"/>
                      <a:gd name="T3" fmla="*/ 216 h 216"/>
                      <a:gd name="T4" fmla="*/ 0 w 296"/>
                      <a:gd name="T5" fmla="*/ 44 h 216"/>
                      <a:gd name="T6" fmla="*/ 0 w 296"/>
                      <a:gd name="T7" fmla="*/ 0 h 216"/>
                      <a:gd name="T8" fmla="*/ 296 w 296"/>
                      <a:gd name="T9" fmla="*/ 172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6">
                        <a:moveTo>
                          <a:pt x="296" y="172"/>
                        </a:moveTo>
                        <a:lnTo>
                          <a:pt x="296" y="216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71" name="Freeform 734"/>
                  <p:cNvSpPr>
                    <a:spLocks/>
                  </p:cNvSpPr>
                  <p:nvPr/>
                </p:nvSpPr>
                <p:spPr bwMode="auto">
                  <a:xfrm>
                    <a:off x="3180" y="1556"/>
                    <a:ext cx="100" cy="72"/>
                  </a:xfrm>
                  <a:custGeom>
                    <a:avLst/>
                    <a:gdLst>
                      <a:gd name="T0" fmla="*/ 0 w 100"/>
                      <a:gd name="T1" fmla="*/ 14 h 72"/>
                      <a:gd name="T2" fmla="*/ 0 w 100"/>
                      <a:gd name="T3" fmla="*/ 0 h 72"/>
                      <a:gd name="T4" fmla="*/ 100 w 100"/>
                      <a:gd name="T5" fmla="*/ 56 h 72"/>
                      <a:gd name="T6" fmla="*/ 100 w 100"/>
                      <a:gd name="T7" fmla="*/ 72 h 72"/>
                      <a:gd name="T8" fmla="*/ 0 w 100"/>
                      <a:gd name="T9" fmla="*/ 14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00" y="56"/>
                        </a:lnTo>
                        <a:lnTo>
                          <a:pt x="100" y="72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72" name="Rectangle 735"/>
                  <p:cNvSpPr>
                    <a:spLocks noChangeArrowheads="1"/>
                  </p:cNvSpPr>
                  <p:nvPr/>
                </p:nvSpPr>
                <p:spPr bwMode="auto">
                  <a:xfrm>
                    <a:off x="3180" y="1556"/>
                    <a:ext cx="2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73" name="Freeform 736"/>
                  <p:cNvSpPr>
                    <a:spLocks/>
                  </p:cNvSpPr>
                  <p:nvPr/>
                </p:nvSpPr>
                <p:spPr bwMode="auto">
                  <a:xfrm>
                    <a:off x="3180" y="1570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0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74" name="Freeform 737"/>
                  <p:cNvSpPr>
                    <a:spLocks/>
                  </p:cNvSpPr>
                  <p:nvPr/>
                </p:nvSpPr>
                <p:spPr bwMode="auto">
                  <a:xfrm>
                    <a:off x="3442" y="1706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6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6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75" name="Freeform 738"/>
                  <p:cNvSpPr>
                    <a:spLocks/>
                  </p:cNvSpPr>
                  <p:nvPr/>
                </p:nvSpPr>
                <p:spPr bwMode="auto">
                  <a:xfrm>
                    <a:off x="3442" y="170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76" name="Freeform 739"/>
                  <p:cNvSpPr>
                    <a:spLocks/>
                  </p:cNvSpPr>
                  <p:nvPr/>
                </p:nvSpPr>
                <p:spPr bwMode="auto">
                  <a:xfrm>
                    <a:off x="3442" y="1738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77" name="Freeform 740"/>
                  <p:cNvSpPr>
                    <a:spLocks/>
                  </p:cNvSpPr>
                  <p:nvPr/>
                </p:nvSpPr>
                <p:spPr bwMode="auto">
                  <a:xfrm>
                    <a:off x="3432" y="170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78" name="Freeform 741"/>
                  <p:cNvSpPr>
                    <a:spLocks/>
                  </p:cNvSpPr>
                  <p:nvPr/>
                </p:nvSpPr>
                <p:spPr bwMode="auto">
                  <a:xfrm>
                    <a:off x="3432" y="170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79" name="Freeform 742"/>
                  <p:cNvSpPr>
                    <a:spLocks/>
                  </p:cNvSpPr>
                  <p:nvPr/>
                </p:nvSpPr>
                <p:spPr bwMode="auto">
                  <a:xfrm>
                    <a:off x="3432" y="1732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80" name="Freeform 743"/>
                  <p:cNvSpPr>
                    <a:spLocks/>
                  </p:cNvSpPr>
                  <p:nvPr/>
                </p:nvSpPr>
                <p:spPr bwMode="auto">
                  <a:xfrm>
                    <a:off x="3420" y="1694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81" name="Freeform 744"/>
                  <p:cNvSpPr>
                    <a:spLocks/>
                  </p:cNvSpPr>
                  <p:nvPr/>
                </p:nvSpPr>
                <p:spPr bwMode="auto">
                  <a:xfrm>
                    <a:off x="3420" y="169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82" name="Freeform 745"/>
                  <p:cNvSpPr>
                    <a:spLocks/>
                  </p:cNvSpPr>
                  <p:nvPr/>
                </p:nvSpPr>
                <p:spPr bwMode="auto">
                  <a:xfrm>
                    <a:off x="3420" y="1724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83" name="Freeform 746"/>
                  <p:cNvSpPr>
                    <a:spLocks/>
                  </p:cNvSpPr>
                  <p:nvPr/>
                </p:nvSpPr>
                <p:spPr bwMode="auto">
                  <a:xfrm>
                    <a:off x="3410" y="168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84" name="Freeform 747"/>
                  <p:cNvSpPr>
                    <a:spLocks/>
                  </p:cNvSpPr>
                  <p:nvPr/>
                </p:nvSpPr>
                <p:spPr bwMode="auto">
                  <a:xfrm>
                    <a:off x="3410" y="168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85" name="Freeform 748"/>
                  <p:cNvSpPr>
                    <a:spLocks/>
                  </p:cNvSpPr>
                  <p:nvPr/>
                </p:nvSpPr>
                <p:spPr bwMode="auto">
                  <a:xfrm>
                    <a:off x="3410" y="171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86" name="Freeform 749"/>
                  <p:cNvSpPr>
                    <a:spLocks/>
                  </p:cNvSpPr>
                  <p:nvPr/>
                </p:nvSpPr>
                <p:spPr bwMode="auto">
                  <a:xfrm>
                    <a:off x="3400" y="168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87" name="Freeform 750"/>
                  <p:cNvSpPr>
                    <a:spLocks/>
                  </p:cNvSpPr>
                  <p:nvPr/>
                </p:nvSpPr>
                <p:spPr bwMode="auto">
                  <a:xfrm>
                    <a:off x="3400" y="168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88" name="Freeform 751"/>
                  <p:cNvSpPr>
                    <a:spLocks/>
                  </p:cNvSpPr>
                  <p:nvPr/>
                </p:nvSpPr>
                <p:spPr bwMode="auto">
                  <a:xfrm>
                    <a:off x="3400" y="1712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0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89" name="Freeform 752"/>
                  <p:cNvSpPr>
                    <a:spLocks/>
                  </p:cNvSpPr>
                  <p:nvPr/>
                </p:nvSpPr>
                <p:spPr bwMode="auto">
                  <a:xfrm>
                    <a:off x="3388" y="1676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90" name="Freeform 753"/>
                  <p:cNvSpPr>
                    <a:spLocks/>
                  </p:cNvSpPr>
                  <p:nvPr/>
                </p:nvSpPr>
                <p:spPr bwMode="auto">
                  <a:xfrm>
                    <a:off x="3388" y="167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91" name="Freeform 754"/>
                  <p:cNvSpPr>
                    <a:spLocks/>
                  </p:cNvSpPr>
                  <p:nvPr/>
                </p:nvSpPr>
                <p:spPr bwMode="auto">
                  <a:xfrm>
                    <a:off x="3388" y="1706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92" name="Freeform 755"/>
                  <p:cNvSpPr>
                    <a:spLocks/>
                  </p:cNvSpPr>
                  <p:nvPr/>
                </p:nvSpPr>
                <p:spPr bwMode="auto">
                  <a:xfrm>
                    <a:off x="3378" y="167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93" name="Freeform 756"/>
                  <p:cNvSpPr>
                    <a:spLocks/>
                  </p:cNvSpPr>
                  <p:nvPr/>
                </p:nvSpPr>
                <p:spPr bwMode="auto">
                  <a:xfrm>
                    <a:off x="3378" y="167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94" name="Freeform 757"/>
                  <p:cNvSpPr>
                    <a:spLocks/>
                  </p:cNvSpPr>
                  <p:nvPr/>
                </p:nvSpPr>
                <p:spPr bwMode="auto">
                  <a:xfrm>
                    <a:off x="3378" y="1700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95" name="Freeform 758"/>
                  <p:cNvSpPr>
                    <a:spLocks/>
                  </p:cNvSpPr>
                  <p:nvPr/>
                </p:nvSpPr>
                <p:spPr bwMode="auto">
                  <a:xfrm>
                    <a:off x="3366" y="1664"/>
                    <a:ext cx="8" cy="36"/>
                  </a:xfrm>
                  <a:custGeom>
                    <a:avLst/>
                    <a:gdLst>
                      <a:gd name="T0" fmla="*/ 0 w 8"/>
                      <a:gd name="T1" fmla="*/ 30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96" name="Rectangle 759"/>
                  <p:cNvSpPr>
                    <a:spLocks noChangeArrowheads="1"/>
                  </p:cNvSpPr>
                  <p:nvPr/>
                </p:nvSpPr>
                <p:spPr bwMode="auto">
                  <a:xfrm>
                    <a:off x="3366" y="1664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97" name="Freeform 760"/>
                  <p:cNvSpPr>
                    <a:spLocks/>
                  </p:cNvSpPr>
                  <p:nvPr/>
                </p:nvSpPr>
                <p:spPr bwMode="auto">
                  <a:xfrm>
                    <a:off x="3366" y="1694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2 h 6"/>
                      <a:gd name="T4" fmla="*/ 2 w 8"/>
                      <a:gd name="T5" fmla="*/ 0 h 6"/>
                      <a:gd name="T6" fmla="*/ 0 w 8"/>
                      <a:gd name="T7" fmla="*/ 0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98" name="Freeform 761"/>
                  <p:cNvSpPr>
                    <a:spLocks/>
                  </p:cNvSpPr>
                  <p:nvPr/>
                </p:nvSpPr>
                <p:spPr bwMode="auto">
                  <a:xfrm>
                    <a:off x="3356" y="1658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499" name="Rectangle 762"/>
                  <p:cNvSpPr>
                    <a:spLocks noChangeArrowheads="1"/>
                  </p:cNvSpPr>
                  <p:nvPr/>
                </p:nvSpPr>
                <p:spPr bwMode="auto">
                  <a:xfrm>
                    <a:off x="3356" y="1658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00" name="Freeform 763"/>
                  <p:cNvSpPr>
                    <a:spLocks/>
                  </p:cNvSpPr>
                  <p:nvPr/>
                </p:nvSpPr>
                <p:spPr bwMode="auto">
                  <a:xfrm>
                    <a:off x="3356" y="1688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01" name="Freeform 764"/>
                  <p:cNvSpPr>
                    <a:spLocks/>
                  </p:cNvSpPr>
                  <p:nvPr/>
                </p:nvSpPr>
                <p:spPr bwMode="auto">
                  <a:xfrm>
                    <a:off x="3346" y="1650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6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6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02" name="Freeform 765"/>
                  <p:cNvSpPr>
                    <a:spLocks/>
                  </p:cNvSpPr>
                  <p:nvPr/>
                </p:nvSpPr>
                <p:spPr bwMode="auto">
                  <a:xfrm>
                    <a:off x="3346" y="165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03" name="Freeform 766"/>
                  <p:cNvSpPr>
                    <a:spLocks/>
                  </p:cNvSpPr>
                  <p:nvPr/>
                </p:nvSpPr>
                <p:spPr bwMode="auto">
                  <a:xfrm>
                    <a:off x="3346" y="1682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04" name="Freeform 767"/>
                  <p:cNvSpPr>
                    <a:spLocks/>
                  </p:cNvSpPr>
                  <p:nvPr/>
                </p:nvSpPr>
                <p:spPr bwMode="auto">
                  <a:xfrm>
                    <a:off x="3334" y="1644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05" name="Freeform 768"/>
                  <p:cNvSpPr>
                    <a:spLocks/>
                  </p:cNvSpPr>
                  <p:nvPr/>
                </p:nvSpPr>
                <p:spPr bwMode="auto">
                  <a:xfrm>
                    <a:off x="3334" y="164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06" name="Freeform 769"/>
                  <p:cNvSpPr>
                    <a:spLocks/>
                  </p:cNvSpPr>
                  <p:nvPr/>
                </p:nvSpPr>
                <p:spPr bwMode="auto">
                  <a:xfrm>
                    <a:off x="3334" y="1676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07" name="Freeform 770"/>
                  <p:cNvSpPr>
                    <a:spLocks/>
                  </p:cNvSpPr>
                  <p:nvPr/>
                </p:nvSpPr>
                <p:spPr bwMode="auto">
                  <a:xfrm>
                    <a:off x="3324" y="163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08" name="Freeform 771"/>
                  <p:cNvSpPr>
                    <a:spLocks/>
                  </p:cNvSpPr>
                  <p:nvPr/>
                </p:nvSpPr>
                <p:spPr bwMode="auto">
                  <a:xfrm>
                    <a:off x="3324" y="163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09" name="Freeform 772"/>
                  <p:cNvSpPr>
                    <a:spLocks/>
                  </p:cNvSpPr>
                  <p:nvPr/>
                </p:nvSpPr>
                <p:spPr bwMode="auto">
                  <a:xfrm>
                    <a:off x="3324" y="166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10" name="Freeform 773"/>
                  <p:cNvSpPr>
                    <a:spLocks/>
                  </p:cNvSpPr>
                  <p:nvPr/>
                </p:nvSpPr>
                <p:spPr bwMode="auto">
                  <a:xfrm>
                    <a:off x="3162" y="1540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11" name="Freeform 774"/>
                  <p:cNvSpPr>
                    <a:spLocks/>
                  </p:cNvSpPr>
                  <p:nvPr/>
                </p:nvSpPr>
                <p:spPr bwMode="auto">
                  <a:xfrm>
                    <a:off x="3176" y="1552"/>
                    <a:ext cx="2" cy="10"/>
                  </a:xfrm>
                  <a:custGeom>
                    <a:avLst/>
                    <a:gdLst>
                      <a:gd name="T0" fmla="*/ 0 w 2"/>
                      <a:gd name="T1" fmla="*/ 0 h 10"/>
                      <a:gd name="T2" fmla="*/ 2 w 2"/>
                      <a:gd name="T3" fmla="*/ 0 h 10"/>
                      <a:gd name="T4" fmla="*/ 2 w 2"/>
                      <a:gd name="T5" fmla="*/ 8 h 10"/>
                      <a:gd name="T6" fmla="*/ 0 w 2"/>
                      <a:gd name="T7" fmla="*/ 10 h 10"/>
                      <a:gd name="T8" fmla="*/ 0 w 2"/>
                      <a:gd name="T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0"/>
                        </a:moveTo>
                        <a:lnTo>
                          <a:pt x="2" y="0"/>
                        </a:lnTo>
                        <a:lnTo>
                          <a:pt x="2" y="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12" name="Freeform 775"/>
                  <p:cNvSpPr>
                    <a:spLocks/>
                  </p:cNvSpPr>
                  <p:nvPr/>
                </p:nvSpPr>
                <p:spPr bwMode="auto">
                  <a:xfrm>
                    <a:off x="3160" y="1542"/>
                    <a:ext cx="18" cy="10"/>
                  </a:xfrm>
                  <a:custGeom>
                    <a:avLst/>
                    <a:gdLst>
                      <a:gd name="T0" fmla="*/ 0 w 18"/>
                      <a:gd name="T1" fmla="*/ 2 h 10"/>
                      <a:gd name="T2" fmla="*/ 2 w 18"/>
                      <a:gd name="T3" fmla="*/ 0 h 10"/>
                      <a:gd name="T4" fmla="*/ 18 w 18"/>
                      <a:gd name="T5" fmla="*/ 10 h 10"/>
                      <a:gd name="T6" fmla="*/ 16 w 18"/>
                      <a:gd name="T7" fmla="*/ 10 h 10"/>
                      <a:gd name="T8" fmla="*/ 0 w 18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10"/>
                        </a:lnTo>
                        <a:lnTo>
                          <a:pt x="1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13" name="Freeform 776"/>
                  <p:cNvSpPr>
                    <a:spLocks/>
                  </p:cNvSpPr>
                  <p:nvPr/>
                </p:nvSpPr>
                <p:spPr bwMode="auto">
                  <a:xfrm>
                    <a:off x="3160" y="1544"/>
                    <a:ext cx="16" cy="18"/>
                  </a:xfrm>
                  <a:custGeom>
                    <a:avLst/>
                    <a:gdLst>
                      <a:gd name="T0" fmla="*/ 16 w 16"/>
                      <a:gd name="T1" fmla="*/ 8 h 18"/>
                      <a:gd name="T2" fmla="*/ 16 w 16"/>
                      <a:gd name="T3" fmla="*/ 18 h 18"/>
                      <a:gd name="T4" fmla="*/ 0 w 16"/>
                      <a:gd name="T5" fmla="*/ 10 h 18"/>
                      <a:gd name="T6" fmla="*/ 0 w 16"/>
                      <a:gd name="T7" fmla="*/ 0 h 18"/>
                      <a:gd name="T8" fmla="*/ 16 w 16"/>
                      <a:gd name="T9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8"/>
                        </a:moveTo>
                        <a:lnTo>
                          <a:pt x="16" y="18"/>
                        </a:lnTo>
                        <a:lnTo>
                          <a:pt x="0" y="10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14" name="Freeform 777"/>
                  <p:cNvSpPr>
                    <a:spLocks/>
                  </p:cNvSpPr>
                  <p:nvPr/>
                </p:nvSpPr>
                <p:spPr bwMode="auto">
                  <a:xfrm>
                    <a:off x="3456" y="1448"/>
                    <a:ext cx="340" cy="242"/>
                  </a:xfrm>
                  <a:custGeom>
                    <a:avLst/>
                    <a:gdLst>
                      <a:gd name="T0" fmla="*/ 0 w 340"/>
                      <a:gd name="T1" fmla="*/ 196 h 242"/>
                      <a:gd name="T2" fmla="*/ 340 w 340"/>
                      <a:gd name="T3" fmla="*/ 0 h 242"/>
                      <a:gd name="T4" fmla="*/ 340 w 340"/>
                      <a:gd name="T5" fmla="*/ 44 h 242"/>
                      <a:gd name="T6" fmla="*/ 0 w 340"/>
                      <a:gd name="T7" fmla="*/ 242 h 242"/>
                      <a:gd name="T8" fmla="*/ 0 w 340"/>
                      <a:gd name="T9" fmla="*/ 196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6"/>
                        </a:moveTo>
                        <a:lnTo>
                          <a:pt x="340" y="0"/>
                        </a:lnTo>
                        <a:lnTo>
                          <a:pt x="340" y="44"/>
                        </a:lnTo>
                        <a:lnTo>
                          <a:pt x="0" y="242"/>
                        </a:lnTo>
                        <a:lnTo>
                          <a:pt x="0" y="19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15" name="Freeform 778"/>
                  <p:cNvSpPr>
                    <a:spLocks/>
                  </p:cNvSpPr>
                  <p:nvPr/>
                </p:nvSpPr>
                <p:spPr bwMode="auto">
                  <a:xfrm>
                    <a:off x="3160" y="1276"/>
                    <a:ext cx="636" cy="368"/>
                  </a:xfrm>
                  <a:custGeom>
                    <a:avLst/>
                    <a:gdLst>
                      <a:gd name="T0" fmla="*/ 0 w 636"/>
                      <a:gd name="T1" fmla="*/ 196 h 368"/>
                      <a:gd name="T2" fmla="*/ 338 w 636"/>
                      <a:gd name="T3" fmla="*/ 0 h 368"/>
                      <a:gd name="T4" fmla="*/ 636 w 636"/>
                      <a:gd name="T5" fmla="*/ 172 h 368"/>
                      <a:gd name="T6" fmla="*/ 296 w 636"/>
                      <a:gd name="T7" fmla="*/ 368 h 368"/>
                      <a:gd name="T8" fmla="*/ 0 w 636"/>
                      <a:gd name="T9" fmla="*/ 196 h 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68">
                        <a:moveTo>
                          <a:pt x="0" y="196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68"/>
                        </a:lnTo>
                        <a:lnTo>
                          <a:pt x="0" y="19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16" name="Freeform 779"/>
                  <p:cNvSpPr>
                    <a:spLocks/>
                  </p:cNvSpPr>
                  <p:nvPr/>
                </p:nvSpPr>
                <p:spPr bwMode="auto">
                  <a:xfrm>
                    <a:off x="3160" y="1472"/>
                    <a:ext cx="296" cy="218"/>
                  </a:xfrm>
                  <a:custGeom>
                    <a:avLst/>
                    <a:gdLst>
                      <a:gd name="T0" fmla="*/ 296 w 296"/>
                      <a:gd name="T1" fmla="*/ 172 h 218"/>
                      <a:gd name="T2" fmla="*/ 296 w 296"/>
                      <a:gd name="T3" fmla="*/ 218 h 218"/>
                      <a:gd name="T4" fmla="*/ 0 w 296"/>
                      <a:gd name="T5" fmla="*/ 46 h 218"/>
                      <a:gd name="T6" fmla="*/ 0 w 296"/>
                      <a:gd name="T7" fmla="*/ 0 h 218"/>
                      <a:gd name="T8" fmla="*/ 296 w 296"/>
                      <a:gd name="T9" fmla="*/ 172 h 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8">
                        <a:moveTo>
                          <a:pt x="296" y="172"/>
                        </a:moveTo>
                        <a:lnTo>
                          <a:pt x="296" y="218"/>
                        </a:lnTo>
                        <a:lnTo>
                          <a:pt x="0" y="46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17" name="Freeform 780"/>
                  <p:cNvSpPr>
                    <a:spLocks/>
                  </p:cNvSpPr>
                  <p:nvPr/>
                </p:nvSpPr>
                <p:spPr bwMode="auto">
                  <a:xfrm>
                    <a:off x="3180" y="1494"/>
                    <a:ext cx="100" cy="72"/>
                  </a:xfrm>
                  <a:custGeom>
                    <a:avLst/>
                    <a:gdLst>
                      <a:gd name="T0" fmla="*/ 0 w 100"/>
                      <a:gd name="T1" fmla="*/ 14 h 72"/>
                      <a:gd name="T2" fmla="*/ 0 w 100"/>
                      <a:gd name="T3" fmla="*/ 0 h 72"/>
                      <a:gd name="T4" fmla="*/ 100 w 100"/>
                      <a:gd name="T5" fmla="*/ 56 h 72"/>
                      <a:gd name="T6" fmla="*/ 100 w 100"/>
                      <a:gd name="T7" fmla="*/ 72 h 72"/>
                      <a:gd name="T8" fmla="*/ 0 w 100"/>
                      <a:gd name="T9" fmla="*/ 14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00" y="56"/>
                        </a:lnTo>
                        <a:lnTo>
                          <a:pt x="100" y="72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18" name="Freeform 781"/>
                  <p:cNvSpPr>
                    <a:spLocks/>
                  </p:cNvSpPr>
                  <p:nvPr/>
                </p:nvSpPr>
                <p:spPr bwMode="auto">
                  <a:xfrm>
                    <a:off x="3180" y="1494"/>
                    <a:ext cx="2" cy="14"/>
                  </a:xfrm>
                  <a:custGeom>
                    <a:avLst/>
                    <a:gdLst>
                      <a:gd name="T0" fmla="*/ 0 w 2"/>
                      <a:gd name="T1" fmla="*/ 14 h 14"/>
                      <a:gd name="T2" fmla="*/ 2 w 2"/>
                      <a:gd name="T3" fmla="*/ 12 h 14"/>
                      <a:gd name="T4" fmla="*/ 2 w 2"/>
                      <a:gd name="T5" fmla="*/ 0 h 14"/>
                      <a:gd name="T6" fmla="*/ 0 w 2"/>
                      <a:gd name="T7" fmla="*/ 0 h 14"/>
                      <a:gd name="T8" fmla="*/ 0 w 2"/>
                      <a:gd name="T9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4">
                        <a:moveTo>
                          <a:pt x="0" y="14"/>
                        </a:moveTo>
                        <a:lnTo>
                          <a:pt x="2" y="1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19" name="Freeform 782"/>
                  <p:cNvSpPr>
                    <a:spLocks/>
                  </p:cNvSpPr>
                  <p:nvPr/>
                </p:nvSpPr>
                <p:spPr bwMode="auto">
                  <a:xfrm>
                    <a:off x="3180" y="1506"/>
                    <a:ext cx="100" cy="60"/>
                  </a:xfrm>
                  <a:custGeom>
                    <a:avLst/>
                    <a:gdLst>
                      <a:gd name="T0" fmla="*/ 100 w 100"/>
                      <a:gd name="T1" fmla="*/ 60 h 60"/>
                      <a:gd name="T2" fmla="*/ 100 w 100"/>
                      <a:gd name="T3" fmla="*/ 56 h 60"/>
                      <a:gd name="T4" fmla="*/ 2 w 100"/>
                      <a:gd name="T5" fmla="*/ 0 h 60"/>
                      <a:gd name="T6" fmla="*/ 0 w 100"/>
                      <a:gd name="T7" fmla="*/ 2 h 60"/>
                      <a:gd name="T8" fmla="*/ 100 w 100"/>
                      <a:gd name="T9" fmla="*/ 60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60">
                        <a:moveTo>
                          <a:pt x="100" y="60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100" y="60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20" name="Freeform 783"/>
                  <p:cNvSpPr>
                    <a:spLocks/>
                  </p:cNvSpPr>
                  <p:nvPr/>
                </p:nvSpPr>
                <p:spPr bwMode="auto">
                  <a:xfrm>
                    <a:off x="3442" y="1644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21" name="Freeform 784"/>
                  <p:cNvSpPr>
                    <a:spLocks/>
                  </p:cNvSpPr>
                  <p:nvPr/>
                </p:nvSpPr>
                <p:spPr bwMode="auto">
                  <a:xfrm>
                    <a:off x="3442" y="164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22" name="Freeform 785"/>
                  <p:cNvSpPr>
                    <a:spLocks/>
                  </p:cNvSpPr>
                  <p:nvPr/>
                </p:nvSpPr>
                <p:spPr bwMode="auto">
                  <a:xfrm>
                    <a:off x="3442" y="1674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23" name="Freeform 786"/>
                  <p:cNvSpPr>
                    <a:spLocks/>
                  </p:cNvSpPr>
                  <p:nvPr/>
                </p:nvSpPr>
                <p:spPr bwMode="auto">
                  <a:xfrm>
                    <a:off x="3432" y="163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24" name="Freeform 787"/>
                  <p:cNvSpPr>
                    <a:spLocks/>
                  </p:cNvSpPr>
                  <p:nvPr/>
                </p:nvSpPr>
                <p:spPr bwMode="auto">
                  <a:xfrm>
                    <a:off x="3432" y="163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25" name="Freeform 788"/>
                  <p:cNvSpPr>
                    <a:spLocks/>
                  </p:cNvSpPr>
                  <p:nvPr/>
                </p:nvSpPr>
                <p:spPr bwMode="auto">
                  <a:xfrm>
                    <a:off x="3432" y="166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26" name="Freeform 789"/>
                  <p:cNvSpPr>
                    <a:spLocks/>
                  </p:cNvSpPr>
                  <p:nvPr/>
                </p:nvSpPr>
                <p:spPr bwMode="auto">
                  <a:xfrm>
                    <a:off x="3420" y="163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27" name="Freeform 790"/>
                  <p:cNvSpPr>
                    <a:spLocks/>
                  </p:cNvSpPr>
                  <p:nvPr/>
                </p:nvSpPr>
                <p:spPr bwMode="auto">
                  <a:xfrm>
                    <a:off x="3420" y="163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28" name="Freeform 791"/>
                  <p:cNvSpPr>
                    <a:spLocks/>
                  </p:cNvSpPr>
                  <p:nvPr/>
                </p:nvSpPr>
                <p:spPr bwMode="auto">
                  <a:xfrm>
                    <a:off x="3420" y="1662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29" name="Freeform 792"/>
                  <p:cNvSpPr>
                    <a:spLocks/>
                  </p:cNvSpPr>
                  <p:nvPr/>
                </p:nvSpPr>
                <p:spPr bwMode="auto">
                  <a:xfrm>
                    <a:off x="3410" y="162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30" name="Freeform 793"/>
                  <p:cNvSpPr>
                    <a:spLocks/>
                  </p:cNvSpPr>
                  <p:nvPr/>
                </p:nvSpPr>
                <p:spPr bwMode="auto">
                  <a:xfrm>
                    <a:off x="3410" y="162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31" name="Freeform 794"/>
                  <p:cNvSpPr>
                    <a:spLocks/>
                  </p:cNvSpPr>
                  <p:nvPr/>
                </p:nvSpPr>
                <p:spPr bwMode="auto">
                  <a:xfrm>
                    <a:off x="3410" y="165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32" name="Freeform 795"/>
                  <p:cNvSpPr>
                    <a:spLocks/>
                  </p:cNvSpPr>
                  <p:nvPr/>
                </p:nvSpPr>
                <p:spPr bwMode="auto">
                  <a:xfrm>
                    <a:off x="3400" y="1620"/>
                    <a:ext cx="6" cy="36"/>
                  </a:xfrm>
                  <a:custGeom>
                    <a:avLst/>
                    <a:gdLst>
                      <a:gd name="T0" fmla="*/ 0 w 6"/>
                      <a:gd name="T1" fmla="*/ 30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33" name="Freeform 796"/>
                  <p:cNvSpPr>
                    <a:spLocks/>
                  </p:cNvSpPr>
                  <p:nvPr/>
                </p:nvSpPr>
                <p:spPr bwMode="auto">
                  <a:xfrm>
                    <a:off x="3400" y="1620"/>
                    <a:ext cx="2" cy="30"/>
                  </a:xfrm>
                  <a:custGeom>
                    <a:avLst/>
                    <a:gdLst>
                      <a:gd name="T0" fmla="*/ 0 w 2"/>
                      <a:gd name="T1" fmla="*/ 30 h 30"/>
                      <a:gd name="T2" fmla="*/ 0 w 2"/>
                      <a:gd name="T3" fmla="*/ 30 h 30"/>
                      <a:gd name="T4" fmla="*/ 2 w 2"/>
                      <a:gd name="T5" fmla="*/ 0 h 30"/>
                      <a:gd name="T6" fmla="*/ 0 w 2"/>
                      <a:gd name="T7" fmla="*/ 0 h 30"/>
                      <a:gd name="T8" fmla="*/ 0 w 2"/>
                      <a:gd name="T9" fmla="*/ 3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0">
                        <a:moveTo>
                          <a:pt x="0" y="30"/>
                        </a:moveTo>
                        <a:lnTo>
                          <a:pt x="0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34" name="Freeform 797"/>
                  <p:cNvSpPr>
                    <a:spLocks/>
                  </p:cNvSpPr>
                  <p:nvPr/>
                </p:nvSpPr>
                <p:spPr bwMode="auto">
                  <a:xfrm>
                    <a:off x="3400" y="1650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2 h 6"/>
                      <a:gd name="T4" fmla="*/ 0 w 6"/>
                      <a:gd name="T5" fmla="*/ 0 h 6"/>
                      <a:gd name="T6" fmla="*/ 0 w 6"/>
                      <a:gd name="T7" fmla="*/ 0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35" name="Freeform 798"/>
                  <p:cNvSpPr>
                    <a:spLocks/>
                  </p:cNvSpPr>
                  <p:nvPr/>
                </p:nvSpPr>
                <p:spPr bwMode="auto">
                  <a:xfrm>
                    <a:off x="3388" y="1614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36" name="Rectangle 799"/>
                  <p:cNvSpPr>
                    <a:spLocks noChangeArrowheads="1"/>
                  </p:cNvSpPr>
                  <p:nvPr/>
                </p:nvSpPr>
                <p:spPr bwMode="auto">
                  <a:xfrm>
                    <a:off x="3388" y="1614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37" name="Freeform 800"/>
                  <p:cNvSpPr>
                    <a:spLocks/>
                  </p:cNvSpPr>
                  <p:nvPr/>
                </p:nvSpPr>
                <p:spPr bwMode="auto">
                  <a:xfrm>
                    <a:off x="3388" y="1644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38" name="Freeform 801"/>
                  <p:cNvSpPr>
                    <a:spLocks/>
                  </p:cNvSpPr>
                  <p:nvPr/>
                </p:nvSpPr>
                <p:spPr bwMode="auto">
                  <a:xfrm>
                    <a:off x="3378" y="160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6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6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39" name="Freeform 802"/>
                  <p:cNvSpPr>
                    <a:spLocks/>
                  </p:cNvSpPr>
                  <p:nvPr/>
                </p:nvSpPr>
                <p:spPr bwMode="auto">
                  <a:xfrm>
                    <a:off x="3378" y="160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40" name="Freeform 803"/>
                  <p:cNvSpPr>
                    <a:spLocks/>
                  </p:cNvSpPr>
                  <p:nvPr/>
                </p:nvSpPr>
                <p:spPr bwMode="auto">
                  <a:xfrm>
                    <a:off x="3378" y="1638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41" name="Freeform 804"/>
                  <p:cNvSpPr>
                    <a:spLocks/>
                  </p:cNvSpPr>
                  <p:nvPr/>
                </p:nvSpPr>
                <p:spPr bwMode="auto">
                  <a:xfrm>
                    <a:off x="3366" y="160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42" name="Freeform 805"/>
                  <p:cNvSpPr>
                    <a:spLocks/>
                  </p:cNvSpPr>
                  <p:nvPr/>
                </p:nvSpPr>
                <p:spPr bwMode="auto">
                  <a:xfrm>
                    <a:off x="3366" y="160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43" name="Freeform 806"/>
                  <p:cNvSpPr>
                    <a:spLocks/>
                  </p:cNvSpPr>
                  <p:nvPr/>
                </p:nvSpPr>
                <p:spPr bwMode="auto">
                  <a:xfrm>
                    <a:off x="3366" y="1632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44" name="Freeform 807"/>
                  <p:cNvSpPr>
                    <a:spLocks/>
                  </p:cNvSpPr>
                  <p:nvPr/>
                </p:nvSpPr>
                <p:spPr bwMode="auto">
                  <a:xfrm>
                    <a:off x="3356" y="159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45" name="Freeform 808"/>
                  <p:cNvSpPr>
                    <a:spLocks/>
                  </p:cNvSpPr>
                  <p:nvPr/>
                </p:nvSpPr>
                <p:spPr bwMode="auto">
                  <a:xfrm>
                    <a:off x="3356" y="159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46" name="Freeform 809"/>
                  <p:cNvSpPr>
                    <a:spLocks/>
                  </p:cNvSpPr>
                  <p:nvPr/>
                </p:nvSpPr>
                <p:spPr bwMode="auto">
                  <a:xfrm>
                    <a:off x="3356" y="162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47" name="Freeform 810"/>
                  <p:cNvSpPr>
                    <a:spLocks/>
                  </p:cNvSpPr>
                  <p:nvPr/>
                </p:nvSpPr>
                <p:spPr bwMode="auto">
                  <a:xfrm>
                    <a:off x="3346" y="1588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48" name="Freeform 811"/>
                  <p:cNvSpPr>
                    <a:spLocks/>
                  </p:cNvSpPr>
                  <p:nvPr/>
                </p:nvSpPr>
                <p:spPr bwMode="auto">
                  <a:xfrm>
                    <a:off x="3346" y="158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49" name="Freeform 812"/>
                  <p:cNvSpPr>
                    <a:spLocks/>
                  </p:cNvSpPr>
                  <p:nvPr/>
                </p:nvSpPr>
                <p:spPr bwMode="auto">
                  <a:xfrm>
                    <a:off x="3346" y="1618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50" name="Freeform 813"/>
                  <p:cNvSpPr>
                    <a:spLocks/>
                  </p:cNvSpPr>
                  <p:nvPr/>
                </p:nvSpPr>
                <p:spPr bwMode="auto">
                  <a:xfrm>
                    <a:off x="3334" y="158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51" name="Freeform 814"/>
                  <p:cNvSpPr>
                    <a:spLocks/>
                  </p:cNvSpPr>
                  <p:nvPr/>
                </p:nvSpPr>
                <p:spPr bwMode="auto">
                  <a:xfrm>
                    <a:off x="3334" y="158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52" name="Freeform 815"/>
                  <p:cNvSpPr>
                    <a:spLocks/>
                  </p:cNvSpPr>
                  <p:nvPr/>
                </p:nvSpPr>
                <p:spPr bwMode="auto">
                  <a:xfrm>
                    <a:off x="3334" y="1612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53" name="Freeform 816"/>
                  <p:cNvSpPr>
                    <a:spLocks/>
                  </p:cNvSpPr>
                  <p:nvPr/>
                </p:nvSpPr>
                <p:spPr bwMode="auto">
                  <a:xfrm>
                    <a:off x="3324" y="157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54" name="Freeform 817"/>
                  <p:cNvSpPr>
                    <a:spLocks/>
                  </p:cNvSpPr>
                  <p:nvPr/>
                </p:nvSpPr>
                <p:spPr bwMode="auto">
                  <a:xfrm>
                    <a:off x="3324" y="157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55" name="Freeform 818"/>
                  <p:cNvSpPr>
                    <a:spLocks/>
                  </p:cNvSpPr>
                  <p:nvPr/>
                </p:nvSpPr>
                <p:spPr bwMode="auto">
                  <a:xfrm>
                    <a:off x="3324" y="1606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56" name="Freeform 819"/>
                  <p:cNvSpPr>
                    <a:spLocks/>
                  </p:cNvSpPr>
                  <p:nvPr/>
                </p:nvSpPr>
                <p:spPr bwMode="auto">
                  <a:xfrm>
                    <a:off x="3162" y="1478"/>
                    <a:ext cx="16" cy="22"/>
                  </a:xfrm>
                  <a:custGeom>
                    <a:avLst/>
                    <a:gdLst>
                      <a:gd name="T0" fmla="*/ 16 w 16"/>
                      <a:gd name="T1" fmla="*/ 10 h 22"/>
                      <a:gd name="T2" fmla="*/ 16 w 16"/>
                      <a:gd name="T3" fmla="*/ 22 h 22"/>
                      <a:gd name="T4" fmla="*/ 0 w 16"/>
                      <a:gd name="T5" fmla="*/ 12 h 22"/>
                      <a:gd name="T6" fmla="*/ 0 w 16"/>
                      <a:gd name="T7" fmla="*/ 0 h 22"/>
                      <a:gd name="T8" fmla="*/ 16 w 16"/>
                      <a:gd name="T9" fmla="*/ 1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22">
                        <a:moveTo>
                          <a:pt x="16" y="10"/>
                        </a:moveTo>
                        <a:lnTo>
                          <a:pt x="16" y="2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57" name="Freeform 820"/>
                  <p:cNvSpPr>
                    <a:spLocks/>
                  </p:cNvSpPr>
                  <p:nvPr/>
                </p:nvSpPr>
                <p:spPr bwMode="auto">
                  <a:xfrm>
                    <a:off x="3176" y="1488"/>
                    <a:ext cx="2" cy="12"/>
                  </a:xfrm>
                  <a:custGeom>
                    <a:avLst/>
                    <a:gdLst>
                      <a:gd name="T0" fmla="*/ 0 w 2"/>
                      <a:gd name="T1" fmla="*/ 2 h 12"/>
                      <a:gd name="T2" fmla="*/ 2 w 2"/>
                      <a:gd name="T3" fmla="*/ 0 h 12"/>
                      <a:gd name="T4" fmla="*/ 2 w 2"/>
                      <a:gd name="T5" fmla="*/ 10 h 12"/>
                      <a:gd name="T6" fmla="*/ 0 w 2"/>
                      <a:gd name="T7" fmla="*/ 12 h 12"/>
                      <a:gd name="T8" fmla="*/ 0 w 2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2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2" y="10"/>
                        </a:lnTo>
                        <a:lnTo>
                          <a:pt x="0" y="12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725A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58" name="Freeform 821"/>
                  <p:cNvSpPr>
                    <a:spLocks/>
                  </p:cNvSpPr>
                  <p:nvPr/>
                </p:nvSpPr>
                <p:spPr bwMode="auto">
                  <a:xfrm>
                    <a:off x="3160" y="1480"/>
                    <a:ext cx="18" cy="10"/>
                  </a:xfrm>
                  <a:custGeom>
                    <a:avLst/>
                    <a:gdLst>
                      <a:gd name="T0" fmla="*/ 0 w 18"/>
                      <a:gd name="T1" fmla="*/ 2 h 10"/>
                      <a:gd name="T2" fmla="*/ 2 w 18"/>
                      <a:gd name="T3" fmla="*/ 0 h 10"/>
                      <a:gd name="T4" fmla="*/ 18 w 18"/>
                      <a:gd name="T5" fmla="*/ 8 h 10"/>
                      <a:gd name="T6" fmla="*/ 16 w 18"/>
                      <a:gd name="T7" fmla="*/ 10 h 10"/>
                      <a:gd name="T8" fmla="*/ 0 w 18"/>
                      <a:gd name="T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0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8" y="8"/>
                        </a:lnTo>
                        <a:lnTo>
                          <a:pt x="16" y="1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59" name="Freeform 822"/>
                  <p:cNvSpPr>
                    <a:spLocks/>
                  </p:cNvSpPr>
                  <p:nvPr/>
                </p:nvSpPr>
                <p:spPr bwMode="auto">
                  <a:xfrm>
                    <a:off x="3160" y="1482"/>
                    <a:ext cx="16" cy="18"/>
                  </a:xfrm>
                  <a:custGeom>
                    <a:avLst/>
                    <a:gdLst>
                      <a:gd name="T0" fmla="*/ 16 w 16"/>
                      <a:gd name="T1" fmla="*/ 8 h 18"/>
                      <a:gd name="T2" fmla="*/ 16 w 16"/>
                      <a:gd name="T3" fmla="*/ 18 h 18"/>
                      <a:gd name="T4" fmla="*/ 0 w 16"/>
                      <a:gd name="T5" fmla="*/ 8 h 18"/>
                      <a:gd name="T6" fmla="*/ 0 w 16"/>
                      <a:gd name="T7" fmla="*/ 0 h 18"/>
                      <a:gd name="T8" fmla="*/ 16 w 16"/>
                      <a:gd name="T9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8">
                        <a:moveTo>
                          <a:pt x="16" y="8"/>
                        </a:moveTo>
                        <a:lnTo>
                          <a:pt x="16" y="18"/>
                        </a:lnTo>
                        <a:lnTo>
                          <a:pt x="0" y="8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close/>
                      </a:path>
                    </a:pathLst>
                  </a:custGeom>
                  <a:solidFill>
                    <a:srgbClr val="E1B1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60" name="Freeform 823"/>
                  <p:cNvSpPr>
                    <a:spLocks/>
                  </p:cNvSpPr>
                  <p:nvPr/>
                </p:nvSpPr>
                <p:spPr bwMode="auto">
                  <a:xfrm>
                    <a:off x="3456" y="1384"/>
                    <a:ext cx="340" cy="242"/>
                  </a:xfrm>
                  <a:custGeom>
                    <a:avLst/>
                    <a:gdLst>
                      <a:gd name="T0" fmla="*/ 0 w 340"/>
                      <a:gd name="T1" fmla="*/ 198 h 242"/>
                      <a:gd name="T2" fmla="*/ 340 w 340"/>
                      <a:gd name="T3" fmla="*/ 0 h 242"/>
                      <a:gd name="T4" fmla="*/ 340 w 340"/>
                      <a:gd name="T5" fmla="*/ 46 h 242"/>
                      <a:gd name="T6" fmla="*/ 0 w 340"/>
                      <a:gd name="T7" fmla="*/ 242 h 242"/>
                      <a:gd name="T8" fmla="*/ 0 w 340"/>
                      <a:gd name="T9" fmla="*/ 198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0" h="242">
                        <a:moveTo>
                          <a:pt x="0" y="198"/>
                        </a:moveTo>
                        <a:lnTo>
                          <a:pt x="340" y="0"/>
                        </a:lnTo>
                        <a:lnTo>
                          <a:pt x="340" y="46"/>
                        </a:lnTo>
                        <a:lnTo>
                          <a:pt x="0" y="242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61" name="Freeform 824"/>
                  <p:cNvSpPr>
                    <a:spLocks/>
                  </p:cNvSpPr>
                  <p:nvPr/>
                </p:nvSpPr>
                <p:spPr bwMode="auto">
                  <a:xfrm>
                    <a:off x="3160" y="1212"/>
                    <a:ext cx="636" cy="370"/>
                  </a:xfrm>
                  <a:custGeom>
                    <a:avLst/>
                    <a:gdLst>
                      <a:gd name="T0" fmla="*/ 0 w 636"/>
                      <a:gd name="T1" fmla="*/ 198 h 370"/>
                      <a:gd name="T2" fmla="*/ 338 w 636"/>
                      <a:gd name="T3" fmla="*/ 0 h 370"/>
                      <a:gd name="T4" fmla="*/ 636 w 636"/>
                      <a:gd name="T5" fmla="*/ 172 h 370"/>
                      <a:gd name="T6" fmla="*/ 296 w 636"/>
                      <a:gd name="T7" fmla="*/ 370 h 370"/>
                      <a:gd name="T8" fmla="*/ 0 w 636"/>
                      <a:gd name="T9" fmla="*/ 198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36" h="370">
                        <a:moveTo>
                          <a:pt x="0" y="198"/>
                        </a:moveTo>
                        <a:lnTo>
                          <a:pt x="338" y="0"/>
                        </a:lnTo>
                        <a:lnTo>
                          <a:pt x="636" y="172"/>
                        </a:lnTo>
                        <a:lnTo>
                          <a:pt x="296" y="370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62" name="Freeform 825"/>
                  <p:cNvSpPr>
                    <a:spLocks/>
                  </p:cNvSpPr>
                  <p:nvPr/>
                </p:nvSpPr>
                <p:spPr bwMode="auto">
                  <a:xfrm>
                    <a:off x="3160" y="1410"/>
                    <a:ext cx="296" cy="216"/>
                  </a:xfrm>
                  <a:custGeom>
                    <a:avLst/>
                    <a:gdLst>
                      <a:gd name="T0" fmla="*/ 296 w 296"/>
                      <a:gd name="T1" fmla="*/ 172 h 216"/>
                      <a:gd name="T2" fmla="*/ 296 w 296"/>
                      <a:gd name="T3" fmla="*/ 216 h 216"/>
                      <a:gd name="T4" fmla="*/ 0 w 296"/>
                      <a:gd name="T5" fmla="*/ 46 h 216"/>
                      <a:gd name="T6" fmla="*/ 0 w 296"/>
                      <a:gd name="T7" fmla="*/ 0 h 216"/>
                      <a:gd name="T8" fmla="*/ 296 w 296"/>
                      <a:gd name="T9" fmla="*/ 172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6" h="216">
                        <a:moveTo>
                          <a:pt x="296" y="172"/>
                        </a:moveTo>
                        <a:lnTo>
                          <a:pt x="296" y="216"/>
                        </a:lnTo>
                        <a:lnTo>
                          <a:pt x="0" y="46"/>
                        </a:lnTo>
                        <a:lnTo>
                          <a:pt x="0" y="0"/>
                        </a:lnTo>
                        <a:lnTo>
                          <a:pt x="296" y="172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63" name="Freeform 826"/>
                  <p:cNvSpPr>
                    <a:spLocks/>
                  </p:cNvSpPr>
                  <p:nvPr/>
                </p:nvSpPr>
                <p:spPr bwMode="auto">
                  <a:xfrm>
                    <a:off x="3180" y="1430"/>
                    <a:ext cx="100" cy="72"/>
                  </a:xfrm>
                  <a:custGeom>
                    <a:avLst/>
                    <a:gdLst>
                      <a:gd name="T0" fmla="*/ 0 w 100"/>
                      <a:gd name="T1" fmla="*/ 16 h 72"/>
                      <a:gd name="T2" fmla="*/ 0 w 100"/>
                      <a:gd name="T3" fmla="*/ 0 h 72"/>
                      <a:gd name="T4" fmla="*/ 100 w 100"/>
                      <a:gd name="T5" fmla="*/ 58 h 72"/>
                      <a:gd name="T6" fmla="*/ 100 w 100"/>
                      <a:gd name="T7" fmla="*/ 72 h 72"/>
                      <a:gd name="T8" fmla="*/ 0 w 100"/>
                      <a:gd name="T9" fmla="*/ 16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72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00" y="58"/>
                        </a:lnTo>
                        <a:lnTo>
                          <a:pt x="100" y="72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64" name="Freeform 827"/>
                  <p:cNvSpPr>
                    <a:spLocks/>
                  </p:cNvSpPr>
                  <p:nvPr/>
                </p:nvSpPr>
                <p:spPr bwMode="auto">
                  <a:xfrm>
                    <a:off x="3180" y="1430"/>
                    <a:ext cx="2" cy="16"/>
                  </a:xfrm>
                  <a:custGeom>
                    <a:avLst/>
                    <a:gdLst>
                      <a:gd name="T0" fmla="*/ 0 w 2"/>
                      <a:gd name="T1" fmla="*/ 16 h 16"/>
                      <a:gd name="T2" fmla="*/ 2 w 2"/>
                      <a:gd name="T3" fmla="*/ 14 h 16"/>
                      <a:gd name="T4" fmla="*/ 2 w 2"/>
                      <a:gd name="T5" fmla="*/ 2 h 16"/>
                      <a:gd name="T6" fmla="*/ 0 w 2"/>
                      <a:gd name="T7" fmla="*/ 0 h 16"/>
                      <a:gd name="T8" fmla="*/ 0 w 2"/>
                      <a:gd name="T9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6">
                        <a:moveTo>
                          <a:pt x="0" y="16"/>
                        </a:moveTo>
                        <a:lnTo>
                          <a:pt x="2" y="14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65" name="Freeform 828"/>
                  <p:cNvSpPr>
                    <a:spLocks/>
                  </p:cNvSpPr>
                  <p:nvPr/>
                </p:nvSpPr>
                <p:spPr bwMode="auto">
                  <a:xfrm>
                    <a:off x="3180" y="1444"/>
                    <a:ext cx="100" cy="58"/>
                  </a:xfrm>
                  <a:custGeom>
                    <a:avLst/>
                    <a:gdLst>
                      <a:gd name="T0" fmla="*/ 100 w 100"/>
                      <a:gd name="T1" fmla="*/ 58 h 58"/>
                      <a:gd name="T2" fmla="*/ 100 w 100"/>
                      <a:gd name="T3" fmla="*/ 56 h 58"/>
                      <a:gd name="T4" fmla="*/ 2 w 100"/>
                      <a:gd name="T5" fmla="*/ 0 h 58"/>
                      <a:gd name="T6" fmla="*/ 0 w 100"/>
                      <a:gd name="T7" fmla="*/ 2 h 58"/>
                      <a:gd name="T8" fmla="*/ 100 w 100"/>
                      <a:gd name="T9" fmla="*/ 5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58">
                        <a:moveTo>
                          <a:pt x="100" y="58"/>
                        </a:moveTo>
                        <a:lnTo>
                          <a:pt x="100" y="56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100" y="5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66" name="Freeform 829"/>
                  <p:cNvSpPr>
                    <a:spLocks/>
                  </p:cNvSpPr>
                  <p:nvPr/>
                </p:nvSpPr>
                <p:spPr bwMode="auto">
                  <a:xfrm>
                    <a:off x="3442" y="1582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67" name="Freeform 830"/>
                  <p:cNvSpPr>
                    <a:spLocks/>
                  </p:cNvSpPr>
                  <p:nvPr/>
                </p:nvSpPr>
                <p:spPr bwMode="auto">
                  <a:xfrm>
                    <a:off x="3442" y="158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0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68" name="Freeform 831"/>
                  <p:cNvSpPr>
                    <a:spLocks/>
                  </p:cNvSpPr>
                  <p:nvPr/>
                </p:nvSpPr>
                <p:spPr bwMode="auto">
                  <a:xfrm>
                    <a:off x="3442" y="1612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2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69" name="Freeform 832"/>
                  <p:cNvSpPr>
                    <a:spLocks/>
                  </p:cNvSpPr>
                  <p:nvPr/>
                </p:nvSpPr>
                <p:spPr bwMode="auto">
                  <a:xfrm>
                    <a:off x="3432" y="1576"/>
                    <a:ext cx="6" cy="34"/>
                  </a:xfrm>
                  <a:custGeom>
                    <a:avLst/>
                    <a:gdLst>
                      <a:gd name="T0" fmla="*/ 0 w 6"/>
                      <a:gd name="T1" fmla="*/ 30 h 34"/>
                      <a:gd name="T2" fmla="*/ 0 w 6"/>
                      <a:gd name="T3" fmla="*/ 0 h 34"/>
                      <a:gd name="T4" fmla="*/ 6 w 6"/>
                      <a:gd name="T5" fmla="*/ 4 h 34"/>
                      <a:gd name="T6" fmla="*/ 6 w 6"/>
                      <a:gd name="T7" fmla="*/ 34 h 34"/>
                      <a:gd name="T8" fmla="*/ 0 w 6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70" name="Rectangle 833"/>
                  <p:cNvSpPr>
                    <a:spLocks noChangeArrowheads="1"/>
                  </p:cNvSpPr>
                  <p:nvPr/>
                </p:nvSpPr>
                <p:spPr bwMode="auto">
                  <a:xfrm>
                    <a:off x="3432" y="1576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71" name="Freeform 834"/>
                  <p:cNvSpPr>
                    <a:spLocks/>
                  </p:cNvSpPr>
                  <p:nvPr/>
                </p:nvSpPr>
                <p:spPr bwMode="auto">
                  <a:xfrm>
                    <a:off x="3432" y="1606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72" name="Freeform 835"/>
                  <p:cNvSpPr>
                    <a:spLocks/>
                  </p:cNvSpPr>
                  <p:nvPr/>
                </p:nvSpPr>
                <p:spPr bwMode="auto">
                  <a:xfrm>
                    <a:off x="3420" y="1570"/>
                    <a:ext cx="8" cy="34"/>
                  </a:xfrm>
                  <a:custGeom>
                    <a:avLst/>
                    <a:gdLst>
                      <a:gd name="T0" fmla="*/ 0 w 8"/>
                      <a:gd name="T1" fmla="*/ 30 h 34"/>
                      <a:gd name="T2" fmla="*/ 0 w 8"/>
                      <a:gd name="T3" fmla="*/ 0 h 34"/>
                      <a:gd name="T4" fmla="*/ 8 w 8"/>
                      <a:gd name="T5" fmla="*/ 4 h 34"/>
                      <a:gd name="T6" fmla="*/ 8 w 8"/>
                      <a:gd name="T7" fmla="*/ 34 h 34"/>
                      <a:gd name="T8" fmla="*/ 0 w 8"/>
                      <a:gd name="T9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0" y="30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4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73" name="Rectangle 836"/>
                  <p:cNvSpPr>
                    <a:spLocks noChangeArrowheads="1"/>
                  </p:cNvSpPr>
                  <p:nvPr/>
                </p:nvSpPr>
                <p:spPr bwMode="auto">
                  <a:xfrm>
                    <a:off x="3420" y="1570"/>
                    <a:ext cx="2" cy="3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74" name="Freeform 837"/>
                  <p:cNvSpPr>
                    <a:spLocks/>
                  </p:cNvSpPr>
                  <p:nvPr/>
                </p:nvSpPr>
                <p:spPr bwMode="auto">
                  <a:xfrm>
                    <a:off x="3420" y="1600"/>
                    <a:ext cx="8" cy="4"/>
                  </a:xfrm>
                  <a:custGeom>
                    <a:avLst/>
                    <a:gdLst>
                      <a:gd name="T0" fmla="*/ 8 w 8"/>
                      <a:gd name="T1" fmla="*/ 4 h 4"/>
                      <a:gd name="T2" fmla="*/ 8 w 8"/>
                      <a:gd name="T3" fmla="*/ 2 h 4"/>
                      <a:gd name="T4" fmla="*/ 2 w 8"/>
                      <a:gd name="T5" fmla="*/ 0 h 4"/>
                      <a:gd name="T6" fmla="*/ 0 w 8"/>
                      <a:gd name="T7" fmla="*/ 0 h 4"/>
                      <a:gd name="T8" fmla="*/ 8 w 8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4">
                        <a:moveTo>
                          <a:pt x="8" y="4"/>
                        </a:moveTo>
                        <a:lnTo>
                          <a:pt x="8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75" name="Freeform 838"/>
                  <p:cNvSpPr>
                    <a:spLocks/>
                  </p:cNvSpPr>
                  <p:nvPr/>
                </p:nvSpPr>
                <p:spPr bwMode="auto">
                  <a:xfrm>
                    <a:off x="3410" y="1562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76" name="Freeform 839"/>
                  <p:cNvSpPr>
                    <a:spLocks/>
                  </p:cNvSpPr>
                  <p:nvPr/>
                </p:nvSpPr>
                <p:spPr bwMode="auto">
                  <a:xfrm>
                    <a:off x="3410" y="1562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77" name="Freeform 840"/>
                  <p:cNvSpPr>
                    <a:spLocks/>
                  </p:cNvSpPr>
                  <p:nvPr/>
                </p:nvSpPr>
                <p:spPr bwMode="auto">
                  <a:xfrm>
                    <a:off x="3410" y="1594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2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78" name="Freeform 841"/>
                  <p:cNvSpPr>
                    <a:spLocks/>
                  </p:cNvSpPr>
                  <p:nvPr/>
                </p:nvSpPr>
                <p:spPr bwMode="auto">
                  <a:xfrm>
                    <a:off x="3400" y="1556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79" name="Freeform 842"/>
                  <p:cNvSpPr>
                    <a:spLocks/>
                  </p:cNvSpPr>
                  <p:nvPr/>
                </p:nvSpPr>
                <p:spPr bwMode="auto">
                  <a:xfrm>
                    <a:off x="3400" y="1556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0 w 2"/>
                      <a:gd name="T3" fmla="*/ 32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0" y="3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80" name="Freeform 843"/>
                  <p:cNvSpPr>
                    <a:spLocks/>
                  </p:cNvSpPr>
                  <p:nvPr/>
                </p:nvSpPr>
                <p:spPr bwMode="auto">
                  <a:xfrm>
                    <a:off x="3400" y="1588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2 h 4"/>
                      <a:gd name="T4" fmla="*/ 0 w 6"/>
                      <a:gd name="T5" fmla="*/ 0 h 4"/>
                      <a:gd name="T6" fmla="*/ 0 w 6"/>
                      <a:gd name="T7" fmla="*/ 0 h 4"/>
                      <a:gd name="T8" fmla="*/ 6 w 6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4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81" name="Freeform 844"/>
                  <p:cNvSpPr>
                    <a:spLocks/>
                  </p:cNvSpPr>
                  <p:nvPr/>
                </p:nvSpPr>
                <p:spPr bwMode="auto">
                  <a:xfrm>
                    <a:off x="3388" y="1550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82" name="Freeform 845"/>
                  <p:cNvSpPr>
                    <a:spLocks/>
                  </p:cNvSpPr>
                  <p:nvPr/>
                </p:nvSpPr>
                <p:spPr bwMode="auto">
                  <a:xfrm>
                    <a:off x="3388" y="1550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83" name="Freeform 846"/>
                  <p:cNvSpPr>
                    <a:spLocks/>
                  </p:cNvSpPr>
                  <p:nvPr/>
                </p:nvSpPr>
                <p:spPr bwMode="auto">
                  <a:xfrm>
                    <a:off x="3388" y="1580"/>
                    <a:ext cx="8" cy="6"/>
                  </a:xfrm>
                  <a:custGeom>
                    <a:avLst/>
                    <a:gdLst>
                      <a:gd name="T0" fmla="*/ 8 w 8"/>
                      <a:gd name="T1" fmla="*/ 6 h 6"/>
                      <a:gd name="T2" fmla="*/ 8 w 8"/>
                      <a:gd name="T3" fmla="*/ 4 h 6"/>
                      <a:gd name="T4" fmla="*/ 2 w 8"/>
                      <a:gd name="T5" fmla="*/ 0 h 6"/>
                      <a:gd name="T6" fmla="*/ 0 w 8"/>
                      <a:gd name="T7" fmla="*/ 2 h 6"/>
                      <a:gd name="T8" fmla="*/ 8 w 8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6">
                        <a:moveTo>
                          <a:pt x="8" y="6"/>
                        </a:moveTo>
                        <a:lnTo>
                          <a:pt x="8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84" name="Freeform 847"/>
                  <p:cNvSpPr>
                    <a:spLocks/>
                  </p:cNvSpPr>
                  <p:nvPr/>
                </p:nvSpPr>
                <p:spPr bwMode="auto">
                  <a:xfrm>
                    <a:off x="3378" y="1544"/>
                    <a:ext cx="6" cy="36"/>
                  </a:xfrm>
                  <a:custGeom>
                    <a:avLst/>
                    <a:gdLst>
                      <a:gd name="T0" fmla="*/ 0 w 6"/>
                      <a:gd name="T1" fmla="*/ 32 h 36"/>
                      <a:gd name="T2" fmla="*/ 0 w 6"/>
                      <a:gd name="T3" fmla="*/ 0 h 36"/>
                      <a:gd name="T4" fmla="*/ 6 w 6"/>
                      <a:gd name="T5" fmla="*/ 4 h 36"/>
                      <a:gd name="T6" fmla="*/ 6 w 6"/>
                      <a:gd name="T7" fmla="*/ 36 h 36"/>
                      <a:gd name="T8" fmla="*/ 0 w 6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6" y="4"/>
                        </a:lnTo>
                        <a:lnTo>
                          <a:pt x="6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85" name="Freeform 848"/>
                  <p:cNvSpPr>
                    <a:spLocks/>
                  </p:cNvSpPr>
                  <p:nvPr/>
                </p:nvSpPr>
                <p:spPr bwMode="auto">
                  <a:xfrm>
                    <a:off x="3378" y="1544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86" name="Freeform 849"/>
                  <p:cNvSpPr>
                    <a:spLocks/>
                  </p:cNvSpPr>
                  <p:nvPr/>
                </p:nvSpPr>
                <p:spPr bwMode="auto">
                  <a:xfrm>
                    <a:off x="3378" y="1574"/>
                    <a:ext cx="6" cy="6"/>
                  </a:xfrm>
                  <a:custGeom>
                    <a:avLst/>
                    <a:gdLst>
                      <a:gd name="T0" fmla="*/ 6 w 6"/>
                      <a:gd name="T1" fmla="*/ 6 h 6"/>
                      <a:gd name="T2" fmla="*/ 6 w 6"/>
                      <a:gd name="T3" fmla="*/ 4 h 6"/>
                      <a:gd name="T4" fmla="*/ 2 w 6"/>
                      <a:gd name="T5" fmla="*/ 0 h 6"/>
                      <a:gd name="T6" fmla="*/ 0 w 6"/>
                      <a:gd name="T7" fmla="*/ 2 h 6"/>
                      <a:gd name="T8" fmla="*/ 6 w 6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6" y="6"/>
                        </a:move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87" name="Freeform 850"/>
                  <p:cNvSpPr>
                    <a:spLocks/>
                  </p:cNvSpPr>
                  <p:nvPr/>
                </p:nvSpPr>
                <p:spPr bwMode="auto">
                  <a:xfrm>
                    <a:off x="3366" y="1538"/>
                    <a:ext cx="8" cy="36"/>
                  </a:xfrm>
                  <a:custGeom>
                    <a:avLst/>
                    <a:gdLst>
                      <a:gd name="T0" fmla="*/ 0 w 8"/>
                      <a:gd name="T1" fmla="*/ 32 h 36"/>
                      <a:gd name="T2" fmla="*/ 0 w 8"/>
                      <a:gd name="T3" fmla="*/ 0 h 36"/>
                      <a:gd name="T4" fmla="*/ 8 w 8"/>
                      <a:gd name="T5" fmla="*/ 4 h 36"/>
                      <a:gd name="T6" fmla="*/ 8 w 8"/>
                      <a:gd name="T7" fmla="*/ 36 h 36"/>
                      <a:gd name="T8" fmla="*/ 0 w 8"/>
                      <a:gd name="T9" fmla="*/ 3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6">
                        <a:moveTo>
                          <a:pt x="0" y="32"/>
                        </a:move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8" y="36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1588" name="Freeform 851"/>
                  <p:cNvSpPr>
                    <a:spLocks/>
                  </p:cNvSpPr>
                  <p:nvPr/>
                </p:nvSpPr>
                <p:spPr bwMode="auto">
                  <a:xfrm>
                    <a:off x="3366" y="1538"/>
                    <a:ext cx="2" cy="32"/>
                  </a:xfrm>
                  <a:custGeom>
                    <a:avLst/>
                    <a:gdLst>
                      <a:gd name="T0" fmla="*/ 0 w 2"/>
                      <a:gd name="T1" fmla="*/ 32 h 32"/>
                      <a:gd name="T2" fmla="*/ 2 w 2"/>
                      <a:gd name="T3" fmla="*/ 30 h 32"/>
                      <a:gd name="T4" fmla="*/ 2 w 2"/>
                      <a:gd name="T5" fmla="*/ 2 h 32"/>
                      <a:gd name="T6" fmla="*/ 0 w 2"/>
                      <a:gd name="T7" fmla="*/ 0 h 32"/>
                      <a:gd name="T8" fmla="*/ 0 w 2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2">
                        <a:moveTo>
                          <a:pt x="0" y="32"/>
                        </a:moveTo>
                        <a:lnTo>
                          <a:pt x="2" y="30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 sz="1200" dirty="0">
                      <a:solidFill>
                        <a:srgbClr val="484848"/>
                      </a:solidFill>
                      <a:latin typeface="Arial" pitchFamily="34" charset="0"/>
                      <a:ea typeface="HGP創英角ｺﾞｼｯｸUB" pitchFamily="50" charset="-128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1362" name="Freeform 852"/>
                <p:cNvSpPr>
                  <a:spLocks/>
                </p:cNvSpPr>
                <p:nvPr/>
              </p:nvSpPr>
              <p:spPr bwMode="auto">
                <a:xfrm>
                  <a:off x="3366" y="1568"/>
                  <a:ext cx="8" cy="6"/>
                </a:xfrm>
                <a:custGeom>
                  <a:avLst/>
                  <a:gdLst>
                    <a:gd name="T0" fmla="*/ 8 w 8"/>
                    <a:gd name="T1" fmla="*/ 6 h 6"/>
                    <a:gd name="T2" fmla="*/ 8 w 8"/>
                    <a:gd name="T3" fmla="*/ 4 h 6"/>
                    <a:gd name="T4" fmla="*/ 2 w 8"/>
                    <a:gd name="T5" fmla="*/ 0 h 6"/>
                    <a:gd name="T6" fmla="*/ 0 w 8"/>
                    <a:gd name="T7" fmla="*/ 2 h 6"/>
                    <a:gd name="T8" fmla="*/ 8 w 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">
                      <a:moveTo>
                        <a:pt x="8" y="6"/>
                      </a:move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63" name="Freeform 853"/>
                <p:cNvSpPr>
                  <a:spLocks/>
                </p:cNvSpPr>
                <p:nvPr/>
              </p:nvSpPr>
              <p:spPr bwMode="auto">
                <a:xfrm>
                  <a:off x="3356" y="1532"/>
                  <a:ext cx="6" cy="36"/>
                </a:xfrm>
                <a:custGeom>
                  <a:avLst/>
                  <a:gdLst>
                    <a:gd name="T0" fmla="*/ 0 w 6"/>
                    <a:gd name="T1" fmla="*/ 32 h 36"/>
                    <a:gd name="T2" fmla="*/ 0 w 6"/>
                    <a:gd name="T3" fmla="*/ 0 h 36"/>
                    <a:gd name="T4" fmla="*/ 6 w 6"/>
                    <a:gd name="T5" fmla="*/ 4 h 36"/>
                    <a:gd name="T6" fmla="*/ 6 w 6"/>
                    <a:gd name="T7" fmla="*/ 36 h 36"/>
                    <a:gd name="T8" fmla="*/ 0 w 6"/>
                    <a:gd name="T9" fmla="*/ 3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64" name="Freeform 854"/>
                <p:cNvSpPr>
                  <a:spLocks/>
                </p:cNvSpPr>
                <p:nvPr/>
              </p:nvSpPr>
              <p:spPr bwMode="auto">
                <a:xfrm>
                  <a:off x="3356" y="1532"/>
                  <a:ext cx="2" cy="32"/>
                </a:xfrm>
                <a:custGeom>
                  <a:avLst/>
                  <a:gdLst>
                    <a:gd name="T0" fmla="*/ 0 w 2"/>
                    <a:gd name="T1" fmla="*/ 32 h 32"/>
                    <a:gd name="T2" fmla="*/ 2 w 2"/>
                    <a:gd name="T3" fmla="*/ 30 h 32"/>
                    <a:gd name="T4" fmla="*/ 2 w 2"/>
                    <a:gd name="T5" fmla="*/ 0 h 32"/>
                    <a:gd name="T6" fmla="*/ 0 w 2"/>
                    <a:gd name="T7" fmla="*/ 0 h 32"/>
                    <a:gd name="T8" fmla="*/ 0 w 2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65" name="Freeform 855"/>
                <p:cNvSpPr>
                  <a:spLocks/>
                </p:cNvSpPr>
                <p:nvPr/>
              </p:nvSpPr>
              <p:spPr bwMode="auto">
                <a:xfrm>
                  <a:off x="3356" y="1562"/>
                  <a:ext cx="6" cy="6"/>
                </a:xfrm>
                <a:custGeom>
                  <a:avLst/>
                  <a:gdLst>
                    <a:gd name="T0" fmla="*/ 6 w 6"/>
                    <a:gd name="T1" fmla="*/ 6 h 6"/>
                    <a:gd name="T2" fmla="*/ 6 w 6"/>
                    <a:gd name="T3" fmla="*/ 4 h 6"/>
                    <a:gd name="T4" fmla="*/ 2 w 6"/>
                    <a:gd name="T5" fmla="*/ 0 h 6"/>
                    <a:gd name="T6" fmla="*/ 0 w 6"/>
                    <a:gd name="T7" fmla="*/ 2 h 6"/>
                    <a:gd name="T8" fmla="*/ 6 w 6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4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66" name="Freeform 856"/>
                <p:cNvSpPr>
                  <a:spLocks/>
                </p:cNvSpPr>
                <p:nvPr/>
              </p:nvSpPr>
              <p:spPr bwMode="auto">
                <a:xfrm>
                  <a:off x="3346" y="1526"/>
                  <a:ext cx="6" cy="36"/>
                </a:xfrm>
                <a:custGeom>
                  <a:avLst/>
                  <a:gdLst>
                    <a:gd name="T0" fmla="*/ 0 w 6"/>
                    <a:gd name="T1" fmla="*/ 32 h 36"/>
                    <a:gd name="T2" fmla="*/ 0 w 6"/>
                    <a:gd name="T3" fmla="*/ 0 h 36"/>
                    <a:gd name="T4" fmla="*/ 6 w 6"/>
                    <a:gd name="T5" fmla="*/ 4 h 36"/>
                    <a:gd name="T6" fmla="*/ 6 w 6"/>
                    <a:gd name="T7" fmla="*/ 36 h 36"/>
                    <a:gd name="T8" fmla="*/ 0 w 6"/>
                    <a:gd name="T9" fmla="*/ 3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36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67" name="Freeform 857"/>
                <p:cNvSpPr>
                  <a:spLocks/>
                </p:cNvSpPr>
                <p:nvPr/>
              </p:nvSpPr>
              <p:spPr bwMode="auto">
                <a:xfrm>
                  <a:off x="3346" y="1526"/>
                  <a:ext cx="2" cy="32"/>
                </a:xfrm>
                <a:custGeom>
                  <a:avLst/>
                  <a:gdLst>
                    <a:gd name="T0" fmla="*/ 0 w 2"/>
                    <a:gd name="T1" fmla="*/ 32 h 32"/>
                    <a:gd name="T2" fmla="*/ 2 w 2"/>
                    <a:gd name="T3" fmla="*/ 30 h 32"/>
                    <a:gd name="T4" fmla="*/ 2 w 2"/>
                    <a:gd name="T5" fmla="*/ 0 h 32"/>
                    <a:gd name="T6" fmla="*/ 0 w 2"/>
                    <a:gd name="T7" fmla="*/ 0 h 32"/>
                    <a:gd name="T8" fmla="*/ 0 w 2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2">
                      <a:moveTo>
                        <a:pt x="0" y="32"/>
                      </a:moveTo>
                      <a:lnTo>
                        <a:pt x="2" y="3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68" name="Freeform 858"/>
                <p:cNvSpPr>
                  <a:spLocks/>
                </p:cNvSpPr>
                <p:nvPr/>
              </p:nvSpPr>
              <p:spPr bwMode="auto">
                <a:xfrm>
                  <a:off x="3346" y="1556"/>
                  <a:ext cx="6" cy="6"/>
                </a:xfrm>
                <a:custGeom>
                  <a:avLst/>
                  <a:gdLst>
                    <a:gd name="T0" fmla="*/ 6 w 6"/>
                    <a:gd name="T1" fmla="*/ 6 h 6"/>
                    <a:gd name="T2" fmla="*/ 6 w 6"/>
                    <a:gd name="T3" fmla="*/ 2 h 6"/>
                    <a:gd name="T4" fmla="*/ 2 w 6"/>
                    <a:gd name="T5" fmla="*/ 0 h 6"/>
                    <a:gd name="T6" fmla="*/ 0 w 6"/>
                    <a:gd name="T7" fmla="*/ 2 h 6"/>
                    <a:gd name="T8" fmla="*/ 6 w 6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6">
                      <a:moveTo>
                        <a:pt x="6" y="6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69" name="Freeform 859"/>
                <p:cNvSpPr>
                  <a:spLocks/>
                </p:cNvSpPr>
                <p:nvPr/>
              </p:nvSpPr>
              <p:spPr bwMode="auto">
                <a:xfrm>
                  <a:off x="3334" y="1520"/>
                  <a:ext cx="8" cy="34"/>
                </a:xfrm>
                <a:custGeom>
                  <a:avLst/>
                  <a:gdLst>
                    <a:gd name="T0" fmla="*/ 0 w 8"/>
                    <a:gd name="T1" fmla="*/ 30 h 34"/>
                    <a:gd name="T2" fmla="*/ 0 w 8"/>
                    <a:gd name="T3" fmla="*/ 0 h 34"/>
                    <a:gd name="T4" fmla="*/ 8 w 8"/>
                    <a:gd name="T5" fmla="*/ 4 h 34"/>
                    <a:gd name="T6" fmla="*/ 8 w 8"/>
                    <a:gd name="T7" fmla="*/ 34 h 34"/>
                    <a:gd name="T8" fmla="*/ 0 w 8"/>
                    <a:gd name="T9" fmla="*/ 3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8" y="4"/>
                      </a:lnTo>
                      <a:lnTo>
                        <a:pt x="8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70" name="Rectangle 860"/>
                <p:cNvSpPr>
                  <a:spLocks noChangeArrowheads="1"/>
                </p:cNvSpPr>
                <p:nvPr/>
              </p:nvSpPr>
              <p:spPr bwMode="auto">
                <a:xfrm>
                  <a:off x="3334" y="1520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71" name="Freeform 861"/>
                <p:cNvSpPr>
                  <a:spLocks/>
                </p:cNvSpPr>
                <p:nvPr/>
              </p:nvSpPr>
              <p:spPr bwMode="auto">
                <a:xfrm>
                  <a:off x="3334" y="1550"/>
                  <a:ext cx="8" cy="4"/>
                </a:xfrm>
                <a:custGeom>
                  <a:avLst/>
                  <a:gdLst>
                    <a:gd name="T0" fmla="*/ 8 w 8"/>
                    <a:gd name="T1" fmla="*/ 4 h 4"/>
                    <a:gd name="T2" fmla="*/ 8 w 8"/>
                    <a:gd name="T3" fmla="*/ 2 h 4"/>
                    <a:gd name="T4" fmla="*/ 2 w 8"/>
                    <a:gd name="T5" fmla="*/ 0 h 4"/>
                    <a:gd name="T6" fmla="*/ 0 w 8"/>
                    <a:gd name="T7" fmla="*/ 0 h 4"/>
                    <a:gd name="T8" fmla="*/ 8 w 8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">
                      <a:moveTo>
                        <a:pt x="8" y="4"/>
                      </a:move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72" name="Freeform 862"/>
                <p:cNvSpPr>
                  <a:spLocks/>
                </p:cNvSpPr>
                <p:nvPr/>
              </p:nvSpPr>
              <p:spPr bwMode="auto">
                <a:xfrm>
                  <a:off x="3324" y="1514"/>
                  <a:ext cx="6" cy="34"/>
                </a:xfrm>
                <a:custGeom>
                  <a:avLst/>
                  <a:gdLst>
                    <a:gd name="T0" fmla="*/ 0 w 6"/>
                    <a:gd name="T1" fmla="*/ 30 h 34"/>
                    <a:gd name="T2" fmla="*/ 0 w 6"/>
                    <a:gd name="T3" fmla="*/ 0 h 34"/>
                    <a:gd name="T4" fmla="*/ 6 w 6"/>
                    <a:gd name="T5" fmla="*/ 4 h 34"/>
                    <a:gd name="T6" fmla="*/ 6 w 6"/>
                    <a:gd name="T7" fmla="*/ 34 h 34"/>
                    <a:gd name="T8" fmla="*/ 0 w 6"/>
                    <a:gd name="T9" fmla="*/ 3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34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34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73" name="Rectangle 863"/>
                <p:cNvSpPr>
                  <a:spLocks noChangeArrowheads="1"/>
                </p:cNvSpPr>
                <p:nvPr/>
              </p:nvSpPr>
              <p:spPr bwMode="auto">
                <a:xfrm>
                  <a:off x="3324" y="1514"/>
                  <a:ext cx="2" cy="3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74" name="Freeform 864"/>
                <p:cNvSpPr>
                  <a:spLocks/>
                </p:cNvSpPr>
                <p:nvPr/>
              </p:nvSpPr>
              <p:spPr bwMode="auto">
                <a:xfrm>
                  <a:off x="3324" y="1544"/>
                  <a:ext cx="6" cy="4"/>
                </a:xfrm>
                <a:custGeom>
                  <a:avLst/>
                  <a:gdLst>
                    <a:gd name="T0" fmla="*/ 6 w 6"/>
                    <a:gd name="T1" fmla="*/ 4 h 4"/>
                    <a:gd name="T2" fmla="*/ 6 w 6"/>
                    <a:gd name="T3" fmla="*/ 2 h 4"/>
                    <a:gd name="T4" fmla="*/ 2 w 6"/>
                    <a:gd name="T5" fmla="*/ 0 h 4"/>
                    <a:gd name="T6" fmla="*/ 0 w 6"/>
                    <a:gd name="T7" fmla="*/ 0 h 4"/>
                    <a:gd name="T8" fmla="*/ 6 w 6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4">
                      <a:moveTo>
                        <a:pt x="6" y="4"/>
                      </a:move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75" name="Freeform 865"/>
                <p:cNvSpPr>
                  <a:spLocks/>
                </p:cNvSpPr>
                <p:nvPr/>
              </p:nvSpPr>
              <p:spPr bwMode="auto">
                <a:xfrm>
                  <a:off x="3162" y="1416"/>
                  <a:ext cx="16" cy="22"/>
                </a:xfrm>
                <a:custGeom>
                  <a:avLst/>
                  <a:gdLst>
                    <a:gd name="T0" fmla="*/ 16 w 16"/>
                    <a:gd name="T1" fmla="*/ 10 h 22"/>
                    <a:gd name="T2" fmla="*/ 16 w 16"/>
                    <a:gd name="T3" fmla="*/ 22 h 22"/>
                    <a:gd name="T4" fmla="*/ 0 w 16"/>
                    <a:gd name="T5" fmla="*/ 12 h 22"/>
                    <a:gd name="T6" fmla="*/ 0 w 16"/>
                    <a:gd name="T7" fmla="*/ 0 h 22"/>
                    <a:gd name="T8" fmla="*/ 16 w 16"/>
                    <a:gd name="T9" fmla="*/ 1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22">
                      <a:moveTo>
                        <a:pt x="16" y="10"/>
                      </a:moveTo>
                      <a:lnTo>
                        <a:pt x="16" y="22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76" name="Freeform 866"/>
                <p:cNvSpPr>
                  <a:spLocks/>
                </p:cNvSpPr>
                <p:nvPr/>
              </p:nvSpPr>
              <p:spPr bwMode="auto">
                <a:xfrm>
                  <a:off x="3176" y="1426"/>
                  <a:ext cx="2" cy="10"/>
                </a:xfrm>
                <a:custGeom>
                  <a:avLst/>
                  <a:gdLst>
                    <a:gd name="T0" fmla="*/ 0 w 2"/>
                    <a:gd name="T1" fmla="*/ 2 h 10"/>
                    <a:gd name="T2" fmla="*/ 2 w 2"/>
                    <a:gd name="T3" fmla="*/ 0 h 10"/>
                    <a:gd name="T4" fmla="*/ 2 w 2"/>
                    <a:gd name="T5" fmla="*/ 10 h 10"/>
                    <a:gd name="T6" fmla="*/ 0 w 2"/>
                    <a:gd name="T7" fmla="*/ 10 h 10"/>
                    <a:gd name="T8" fmla="*/ 0 w 2"/>
                    <a:gd name="T9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0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2" y="10"/>
                      </a:lnTo>
                      <a:lnTo>
                        <a:pt x="0" y="1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725A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77" name="Freeform 867"/>
                <p:cNvSpPr>
                  <a:spLocks/>
                </p:cNvSpPr>
                <p:nvPr/>
              </p:nvSpPr>
              <p:spPr bwMode="auto">
                <a:xfrm>
                  <a:off x="3160" y="1416"/>
                  <a:ext cx="18" cy="12"/>
                </a:xfrm>
                <a:custGeom>
                  <a:avLst/>
                  <a:gdLst>
                    <a:gd name="T0" fmla="*/ 0 w 18"/>
                    <a:gd name="T1" fmla="*/ 2 h 12"/>
                    <a:gd name="T2" fmla="*/ 2 w 18"/>
                    <a:gd name="T3" fmla="*/ 0 h 12"/>
                    <a:gd name="T4" fmla="*/ 18 w 18"/>
                    <a:gd name="T5" fmla="*/ 10 h 12"/>
                    <a:gd name="T6" fmla="*/ 16 w 18"/>
                    <a:gd name="T7" fmla="*/ 12 h 12"/>
                    <a:gd name="T8" fmla="*/ 0 w 18"/>
                    <a:gd name="T9" fmla="*/ 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2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18" y="10"/>
                      </a:lnTo>
                      <a:lnTo>
                        <a:pt x="16" y="1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78" name="Freeform 868"/>
                <p:cNvSpPr>
                  <a:spLocks/>
                </p:cNvSpPr>
                <p:nvPr/>
              </p:nvSpPr>
              <p:spPr bwMode="auto">
                <a:xfrm>
                  <a:off x="3160" y="1418"/>
                  <a:ext cx="16" cy="18"/>
                </a:xfrm>
                <a:custGeom>
                  <a:avLst/>
                  <a:gdLst>
                    <a:gd name="T0" fmla="*/ 16 w 16"/>
                    <a:gd name="T1" fmla="*/ 10 h 18"/>
                    <a:gd name="T2" fmla="*/ 16 w 16"/>
                    <a:gd name="T3" fmla="*/ 18 h 18"/>
                    <a:gd name="T4" fmla="*/ 0 w 16"/>
                    <a:gd name="T5" fmla="*/ 10 h 18"/>
                    <a:gd name="T6" fmla="*/ 0 w 16"/>
                    <a:gd name="T7" fmla="*/ 0 h 18"/>
                    <a:gd name="T8" fmla="*/ 16 w 16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8">
                      <a:moveTo>
                        <a:pt x="16" y="10"/>
                      </a:moveTo>
                      <a:lnTo>
                        <a:pt x="16" y="18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79" name="Freeform 869"/>
                <p:cNvSpPr>
                  <a:spLocks/>
                </p:cNvSpPr>
                <p:nvPr/>
              </p:nvSpPr>
              <p:spPr bwMode="auto">
                <a:xfrm>
                  <a:off x="3440" y="1282"/>
                  <a:ext cx="370" cy="932"/>
                </a:xfrm>
                <a:custGeom>
                  <a:avLst/>
                  <a:gdLst>
                    <a:gd name="T0" fmla="*/ 0 w 370"/>
                    <a:gd name="T1" fmla="*/ 216 h 932"/>
                    <a:gd name="T2" fmla="*/ 370 w 370"/>
                    <a:gd name="T3" fmla="*/ 0 h 932"/>
                    <a:gd name="T4" fmla="*/ 370 w 370"/>
                    <a:gd name="T5" fmla="*/ 716 h 932"/>
                    <a:gd name="T6" fmla="*/ 0 w 370"/>
                    <a:gd name="T7" fmla="*/ 932 h 932"/>
                    <a:gd name="T8" fmla="*/ 0 w 370"/>
                    <a:gd name="T9" fmla="*/ 216 h 9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0" h="932">
                      <a:moveTo>
                        <a:pt x="0" y="216"/>
                      </a:moveTo>
                      <a:lnTo>
                        <a:pt x="370" y="0"/>
                      </a:lnTo>
                      <a:lnTo>
                        <a:pt x="370" y="716"/>
                      </a:lnTo>
                      <a:lnTo>
                        <a:pt x="0" y="932"/>
                      </a:lnTo>
                      <a:lnTo>
                        <a:pt x="0" y="216"/>
                      </a:lnTo>
                      <a:close/>
                    </a:path>
                  </a:pathLst>
                </a:custGeom>
                <a:solidFill>
                  <a:srgbClr val="0D0D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80" name="Freeform 870"/>
                <p:cNvSpPr>
                  <a:spLocks/>
                </p:cNvSpPr>
                <p:nvPr/>
              </p:nvSpPr>
              <p:spPr bwMode="auto">
                <a:xfrm>
                  <a:off x="3440" y="1496"/>
                  <a:ext cx="4" cy="718"/>
                </a:xfrm>
                <a:custGeom>
                  <a:avLst/>
                  <a:gdLst>
                    <a:gd name="T0" fmla="*/ 0 w 4"/>
                    <a:gd name="T1" fmla="*/ 2 h 718"/>
                    <a:gd name="T2" fmla="*/ 4 w 4"/>
                    <a:gd name="T3" fmla="*/ 0 h 718"/>
                    <a:gd name="T4" fmla="*/ 4 w 4"/>
                    <a:gd name="T5" fmla="*/ 716 h 718"/>
                    <a:gd name="T6" fmla="*/ 0 w 4"/>
                    <a:gd name="T7" fmla="*/ 718 h 718"/>
                    <a:gd name="T8" fmla="*/ 0 w 4"/>
                    <a:gd name="T9" fmla="*/ 2 h 7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718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4" y="716"/>
                      </a:lnTo>
                      <a:lnTo>
                        <a:pt x="0" y="718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81" name="Freeform 871"/>
                <p:cNvSpPr>
                  <a:spLocks/>
                </p:cNvSpPr>
                <p:nvPr/>
              </p:nvSpPr>
              <p:spPr bwMode="auto">
                <a:xfrm>
                  <a:off x="3146" y="1364"/>
                  <a:ext cx="10" cy="640"/>
                </a:xfrm>
                <a:custGeom>
                  <a:avLst/>
                  <a:gdLst>
                    <a:gd name="T0" fmla="*/ 2 w 10"/>
                    <a:gd name="T1" fmla="*/ 6 h 640"/>
                    <a:gd name="T2" fmla="*/ 10 w 10"/>
                    <a:gd name="T3" fmla="*/ 0 h 640"/>
                    <a:gd name="T4" fmla="*/ 10 w 10"/>
                    <a:gd name="T5" fmla="*/ 632 h 640"/>
                    <a:gd name="T6" fmla="*/ 0 w 10"/>
                    <a:gd name="T7" fmla="*/ 640 h 640"/>
                    <a:gd name="T8" fmla="*/ 2 w 10"/>
                    <a:gd name="T9" fmla="*/ 6 h 6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640">
                      <a:moveTo>
                        <a:pt x="2" y="6"/>
                      </a:moveTo>
                      <a:lnTo>
                        <a:pt x="10" y="0"/>
                      </a:lnTo>
                      <a:lnTo>
                        <a:pt x="10" y="632"/>
                      </a:lnTo>
                      <a:lnTo>
                        <a:pt x="0" y="640"/>
                      </a:lnTo>
                      <a:lnTo>
                        <a:pt x="2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82" name="Freeform 872"/>
                <p:cNvSpPr>
                  <a:spLocks/>
                </p:cNvSpPr>
                <p:nvPr/>
              </p:nvSpPr>
              <p:spPr bwMode="auto">
                <a:xfrm>
                  <a:off x="3094" y="1082"/>
                  <a:ext cx="716" cy="416"/>
                </a:xfrm>
                <a:custGeom>
                  <a:avLst/>
                  <a:gdLst>
                    <a:gd name="T0" fmla="*/ 0 w 716"/>
                    <a:gd name="T1" fmla="*/ 216 h 416"/>
                    <a:gd name="T2" fmla="*/ 372 w 716"/>
                    <a:gd name="T3" fmla="*/ 0 h 416"/>
                    <a:gd name="T4" fmla="*/ 716 w 716"/>
                    <a:gd name="T5" fmla="*/ 200 h 416"/>
                    <a:gd name="T6" fmla="*/ 346 w 716"/>
                    <a:gd name="T7" fmla="*/ 416 h 416"/>
                    <a:gd name="T8" fmla="*/ 0 w 716"/>
                    <a:gd name="T9" fmla="*/ 216 h 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6" h="416">
                      <a:moveTo>
                        <a:pt x="0" y="216"/>
                      </a:moveTo>
                      <a:lnTo>
                        <a:pt x="372" y="0"/>
                      </a:lnTo>
                      <a:lnTo>
                        <a:pt x="716" y="200"/>
                      </a:lnTo>
                      <a:lnTo>
                        <a:pt x="346" y="416"/>
                      </a:lnTo>
                      <a:lnTo>
                        <a:pt x="0" y="216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83" name="Freeform 873"/>
                <p:cNvSpPr>
                  <a:spLocks/>
                </p:cNvSpPr>
                <p:nvPr/>
              </p:nvSpPr>
              <p:spPr bwMode="auto">
                <a:xfrm>
                  <a:off x="3094" y="1296"/>
                  <a:ext cx="350" cy="202"/>
                </a:xfrm>
                <a:custGeom>
                  <a:avLst/>
                  <a:gdLst>
                    <a:gd name="T0" fmla="*/ 0 w 350"/>
                    <a:gd name="T1" fmla="*/ 2 h 202"/>
                    <a:gd name="T2" fmla="*/ 4 w 350"/>
                    <a:gd name="T3" fmla="*/ 0 h 202"/>
                    <a:gd name="T4" fmla="*/ 350 w 350"/>
                    <a:gd name="T5" fmla="*/ 200 h 202"/>
                    <a:gd name="T6" fmla="*/ 346 w 350"/>
                    <a:gd name="T7" fmla="*/ 202 h 202"/>
                    <a:gd name="T8" fmla="*/ 0 w 350"/>
                    <a:gd name="T9" fmla="*/ 2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0" h="202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350" y="200"/>
                      </a:lnTo>
                      <a:lnTo>
                        <a:pt x="346" y="20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84" name="Freeform 874"/>
                <p:cNvSpPr>
                  <a:spLocks/>
                </p:cNvSpPr>
                <p:nvPr/>
              </p:nvSpPr>
              <p:spPr bwMode="auto">
                <a:xfrm>
                  <a:off x="3146" y="1996"/>
                  <a:ext cx="232" cy="136"/>
                </a:xfrm>
                <a:custGeom>
                  <a:avLst/>
                  <a:gdLst>
                    <a:gd name="T0" fmla="*/ 0 w 232"/>
                    <a:gd name="T1" fmla="*/ 8 h 136"/>
                    <a:gd name="T2" fmla="*/ 10 w 232"/>
                    <a:gd name="T3" fmla="*/ 0 h 136"/>
                    <a:gd name="T4" fmla="*/ 232 w 232"/>
                    <a:gd name="T5" fmla="*/ 130 h 136"/>
                    <a:gd name="T6" fmla="*/ 224 w 232"/>
                    <a:gd name="T7" fmla="*/ 136 h 136"/>
                    <a:gd name="T8" fmla="*/ 0 w 232"/>
                    <a:gd name="T9" fmla="*/ 8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2" h="136">
                      <a:moveTo>
                        <a:pt x="0" y="8"/>
                      </a:moveTo>
                      <a:lnTo>
                        <a:pt x="10" y="0"/>
                      </a:lnTo>
                      <a:lnTo>
                        <a:pt x="232" y="130"/>
                      </a:lnTo>
                      <a:lnTo>
                        <a:pt x="224" y="13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85" name="Freeform 875"/>
                <p:cNvSpPr>
                  <a:spLocks noEditPoints="1"/>
                </p:cNvSpPr>
                <p:nvPr/>
              </p:nvSpPr>
              <p:spPr bwMode="auto">
                <a:xfrm>
                  <a:off x="3094" y="1298"/>
                  <a:ext cx="346" cy="916"/>
                </a:xfrm>
                <a:custGeom>
                  <a:avLst/>
                  <a:gdLst>
                    <a:gd name="T0" fmla="*/ 0 w 346"/>
                    <a:gd name="T1" fmla="*/ 0 h 916"/>
                    <a:gd name="T2" fmla="*/ 0 w 346"/>
                    <a:gd name="T3" fmla="*/ 716 h 916"/>
                    <a:gd name="T4" fmla="*/ 346 w 346"/>
                    <a:gd name="T5" fmla="*/ 916 h 916"/>
                    <a:gd name="T6" fmla="*/ 346 w 346"/>
                    <a:gd name="T7" fmla="*/ 200 h 916"/>
                    <a:gd name="T8" fmla="*/ 0 w 346"/>
                    <a:gd name="T9" fmla="*/ 0 h 916"/>
                    <a:gd name="T10" fmla="*/ 276 w 346"/>
                    <a:gd name="T11" fmla="*/ 834 h 916"/>
                    <a:gd name="T12" fmla="*/ 52 w 346"/>
                    <a:gd name="T13" fmla="*/ 706 h 916"/>
                    <a:gd name="T14" fmla="*/ 54 w 346"/>
                    <a:gd name="T15" fmla="*/ 72 h 916"/>
                    <a:gd name="T16" fmla="*/ 276 w 346"/>
                    <a:gd name="T17" fmla="*/ 200 h 916"/>
                    <a:gd name="T18" fmla="*/ 276 w 346"/>
                    <a:gd name="T19" fmla="*/ 834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6" h="916">
                      <a:moveTo>
                        <a:pt x="0" y="0"/>
                      </a:moveTo>
                      <a:lnTo>
                        <a:pt x="0" y="716"/>
                      </a:lnTo>
                      <a:lnTo>
                        <a:pt x="346" y="916"/>
                      </a:lnTo>
                      <a:lnTo>
                        <a:pt x="346" y="200"/>
                      </a:lnTo>
                      <a:lnTo>
                        <a:pt x="0" y="0"/>
                      </a:lnTo>
                      <a:close/>
                      <a:moveTo>
                        <a:pt x="276" y="834"/>
                      </a:moveTo>
                      <a:lnTo>
                        <a:pt x="52" y="706"/>
                      </a:lnTo>
                      <a:lnTo>
                        <a:pt x="54" y="72"/>
                      </a:lnTo>
                      <a:lnTo>
                        <a:pt x="276" y="200"/>
                      </a:lnTo>
                      <a:lnTo>
                        <a:pt x="276" y="834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86" name="Freeform 876"/>
                <p:cNvSpPr>
                  <a:spLocks/>
                </p:cNvSpPr>
                <p:nvPr/>
              </p:nvSpPr>
              <p:spPr bwMode="auto">
                <a:xfrm>
                  <a:off x="3222" y="1384"/>
                  <a:ext cx="76" cy="56"/>
                </a:xfrm>
                <a:custGeom>
                  <a:avLst/>
                  <a:gdLst>
                    <a:gd name="T0" fmla="*/ 76 w 76"/>
                    <a:gd name="T1" fmla="*/ 44 h 56"/>
                    <a:gd name="T2" fmla="*/ 76 w 76"/>
                    <a:gd name="T3" fmla="*/ 56 h 56"/>
                    <a:gd name="T4" fmla="*/ 0 w 76"/>
                    <a:gd name="T5" fmla="*/ 12 h 56"/>
                    <a:gd name="T6" fmla="*/ 0 w 76"/>
                    <a:gd name="T7" fmla="*/ 0 h 56"/>
                    <a:gd name="T8" fmla="*/ 76 w 76"/>
                    <a:gd name="T9" fmla="*/ 44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56">
                      <a:moveTo>
                        <a:pt x="76" y="44"/>
                      </a:moveTo>
                      <a:lnTo>
                        <a:pt x="76" y="56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76" y="44"/>
                      </a:lnTo>
                      <a:close/>
                    </a:path>
                  </a:pathLst>
                </a:custGeom>
                <a:solidFill>
                  <a:srgbClr val="E1B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87" name="Freeform 877"/>
                <p:cNvSpPr>
                  <a:spLocks/>
                </p:cNvSpPr>
                <p:nvPr/>
              </p:nvSpPr>
              <p:spPr bwMode="auto">
                <a:xfrm>
                  <a:off x="3222" y="1382"/>
                  <a:ext cx="80" cy="46"/>
                </a:xfrm>
                <a:custGeom>
                  <a:avLst/>
                  <a:gdLst>
                    <a:gd name="T0" fmla="*/ 0 w 80"/>
                    <a:gd name="T1" fmla="*/ 2 h 46"/>
                    <a:gd name="T2" fmla="*/ 6 w 80"/>
                    <a:gd name="T3" fmla="*/ 0 h 46"/>
                    <a:gd name="T4" fmla="*/ 80 w 80"/>
                    <a:gd name="T5" fmla="*/ 44 h 46"/>
                    <a:gd name="T6" fmla="*/ 76 w 80"/>
                    <a:gd name="T7" fmla="*/ 46 h 46"/>
                    <a:gd name="T8" fmla="*/ 0 w 80"/>
                    <a:gd name="T9" fmla="*/ 2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" h="46">
                      <a:moveTo>
                        <a:pt x="0" y="2"/>
                      </a:moveTo>
                      <a:lnTo>
                        <a:pt x="6" y="0"/>
                      </a:lnTo>
                      <a:lnTo>
                        <a:pt x="80" y="44"/>
                      </a:lnTo>
                      <a:lnTo>
                        <a:pt x="76" y="46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FFD6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  <p:sp>
              <p:nvSpPr>
                <p:cNvPr id="1388" name="Freeform 878"/>
                <p:cNvSpPr>
                  <a:spLocks/>
                </p:cNvSpPr>
                <p:nvPr/>
              </p:nvSpPr>
              <p:spPr bwMode="auto">
                <a:xfrm>
                  <a:off x="3298" y="1426"/>
                  <a:ext cx="4" cy="14"/>
                </a:xfrm>
                <a:custGeom>
                  <a:avLst/>
                  <a:gdLst>
                    <a:gd name="T0" fmla="*/ 0 w 4"/>
                    <a:gd name="T1" fmla="*/ 2 h 14"/>
                    <a:gd name="T2" fmla="*/ 4 w 4"/>
                    <a:gd name="T3" fmla="*/ 0 h 14"/>
                    <a:gd name="T4" fmla="*/ 4 w 4"/>
                    <a:gd name="T5" fmla="*/ 12 h 14"/>
                    <a:gd name="T6" fmla="*/ 0 w 4"/>
                    <a:gd name="T7" fmla="*/ 14 h 14"/>
                    <a:gd name="T8" fmla="*/ 0 w 4"/>
                    <a:gd name="T9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14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4" y="12"/>
                      </a:lnTo>
                      <a:lnTo>
                        <a:pt x="0" y="14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B382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 sz="1200" dirty="0">
                    <a:solidFill>
                      <a:srgbClr val="484848"/>
                    </a:solidFill>
                    <a:latin typeface="Arial" pitchFamily="34" charset="0"/>
                    <a:ea typeface="HGP創英角ｺﾞｼｯｸUB" pitchFamily="50" charset="-128"/>
                    <a:cs typeface="Arial" pitchFamily="34" charset="0"/>
                  </a:endParaRPr>
                </a:p>
              </p:txBody>
            </p:sp>
          </p:grpSp>
        </p:grpSp>
        <p:pic>
          <p:nvPicPr>
            <p:cNvPr id="1790" name="Picture 7" descr="j04339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1000" y="5308187"/>
              <a:ext cx="723900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96" name="テキスト ボックス 1795"/>
            <p:cNvSpPr txBox="1"/>
            <p:nvPr/>
          </p:nvSpPr>
          <p:spPr>
            <a:xfrm>
              <a:off x="4953000" y="5373469"/>
              <a:ext cx="17576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dirty="0" smtClean="0"/>
                <a:t>個別システム</a:t>
              </a:r>
              <a:endParaRPr kumimoji="1" lang="en-US" altLang="ja-JP" sz="2000" dirty="0" smtClean="0"/>
            </a:p>
            <a:p>
              <a:pPr algn="ctr"/>
              <a:r>
                <a:rPr lang="en-US" altLang="ja-JP" sz="1600" dirty="0" smtClean="0"/>
                <a:t>(</a:t>
              </a:r>
              <a:r>
                <a:rPr lang="ja-JP" altLang="en-US" sz="1600" dirty="0" smtClean="0"/>
                <a:t>サイロシステム</a:t>
              </a:r>
              <a:r>
                <a:rPr lang="en-US" altLang="ja-JP" sz="1600" dirty="0" smtClean="0"/>
                <a:t>)</a:t>
              </a:r>
              <a:endParaRPr kumimoji="1" lang="ja-JP" altLang="en-US" sz="1600" dirty="0"/>
            </a:p>
          </p:txBody>
        </p:sp>
      </p:grpSp>
      <p:grpSp>
        <p:nvGrpSpPr>
          <p:cNvPr id="8" name="図形グループ 7"/>
          <p:cNvGrpSpPr/>
          <p:nvPr/>
        </p:nvGrpSpPr>
        <p:grpSpPr>
          <a:xfrm>
            <a:off x="4648200" y="1104900"/>
            <a:ext cx="3962400" cy="4019610"/>
            <a:chOff x="4648200" y="1104900"/>
            <a:chExt cx="3962400" cy="4019610"/>
          </a:xfrm>
        </p:grpSpPr>
        <p:sp>
          <p:nvSpPr>
            <p:cNvPr id="906" name="AutoShape 3"/>
            <p:cNvSpPr>
              <a:spLocks noChangeArrowheads="1"/>
            </p:cNvSpPr>
            <p:nvPr/>
          </p:nvSpPr>
          <p:spPr bwMode="auto">
            <a:xfrm>
              <a:off x="4648200" y="1104900"/>
              <a:ext cx="3962400" cy="4019610"/>
            </a:xfrm>
            <a:prstGeom prst="roundRect">
              <a:avLst>
                <a:gd name="adj" fmla="val 6009"/>
              </a:avLst>
            </a:prstGeom>
            <a:ln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 sz="1200" dirty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grpSp>
          <p:nvGrpSpPr>
            <p:cNvPr id="10" name="図形グループ 9"/>
            <p:cNvGrpSpPr/>
            <p:nvPr/>
          </p:nvGrpSpPr>
          <p:grpSpPr>
            <a:xfrm flipH="1">
              <a:off x="6057900" y="1701800"/>
              <a:ext cx="2171700" cy="2908300"/>
              <a:chOff x="1104900" y="2387600"/>
              <a:chExt cx="2171700" cy="2908300"/>
            </a:xfrm>
          </p:grpSpPr>
          <p:pic>
            <p:nvPicPr>
              <p:cNvPr id="919" name="Picture 7" descr="j043394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900" y="4572000"/>
                <a:ext cx="723900" cy="72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920" name="直線矢印コネクタ 919"/>
              <p:cNvCxnSpPr>
                <a:endCxn id="919" idx="0"/>
              </p:cNvCxnSpPr>
              <p:nvPr/>
            </p:nvCxnSpPr>
            <p:spPr bwMode="auto">
              <a:xfrm flipH="1">
                <a:off x="1466850" y="2387600"/>
                <a:ext cx="18384" cy="2184400"/>
              </a:xfrm>
              <a:prstGeom prst="straightConnector1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921" name="Picture 7" descr="j043394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8800" y="4572000"/>
                <a:ext cx="723900" cy="72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922" name="直線矢印コネクタ 921"/>
              <p:cNvCxnSpPr>
                <a:endCxn id="921" idx="0"/>
              </p:cNvCxnSpPr>
              <p:nvPr/>
            </p:nvCxnSpPr>
            <p:spPr bwMode="auto">
              <a:xfrm flipH="1">
                <a:off x="2190750" y="2819400"/>
                <a:ext cx="0" cy="1752600"/>
              </a:xfrm>
              <a:prstGeom prst="straightConnector1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923" name="Picture 7" descr="j043394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2700" y="4572000"/>
                <a:ext cx="723900" cy="72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924" name="直線矢印コネクタ 923"/>
              <p:cNvCxnSpPr>
                <a:endCxn id="923" idx="0"/>
              </p:cNvCxnSpPr>
              <p:nvPr/>
            </p:nvCxnSpPr>
            <p:spPr bwMode="auto">
              <a:xfrm flipH="1">
                <a:off x="2914650" y="3733800"/>
                <a:ext cx="0" cy="838200"/>
              </a:xfrm>
              <a:prstGeom prst="straightConnector1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1" name="テキスト ボックス 10"/>
            <p:cNvSpPr txBox="1"/>
            <p:nvPr/>
          </p:nvSpPr>
          <p:spPr>
            <a:xfrm>
              <a:off x="4800600" y="3987224"/>
              <a:ext cx="100540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dirty="0" smtClean="0"/>
                <a:t>企業内で</a:t>
              </a:r>
              <a:endParaRPr kumimoji="1" lang="en-US" altLang="ja-JP" sz="1600" dirty="0" smtClean="0"/>
            </a:p>
            <a:p>
              <a:r>
                <a:rPr kumimoji="1" lang="ja-JP" altLang="en-US" sz="1600" dirty="0" smtClean="0"/>
                <a:t>共用</a:t>
              </a:r>
              <a:endParaRPr kumimoji="1" lang="ja-JP" altLang="en-US" sz="1600" dirty="0"/>
            </a:p>
          </p:txBody>
        </p:sp>
        <p:sp>
          <p:nvSpPr>
            <p:cNvPr id="1794" name="テキスト ボックス 1793"/>
            <p:cNvSpPr txBox="1"/>
            <p:nvPr/>
          </p:nvSpPr>
          <p:spPr>
            <a:xfrm>
              <a:off x="5128959" y="4648200"/>
              <a:ext cx="30059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dirty="0" smtClean="0"/>
                <a:t>プライベート・クラウド</a:t>
              </a:r>
              <a:endParaRPr kumimoji="1" lang="ja-JP" altLang="en-US" sz="2000" dirty="0"/>
            </a:p>
          </p:txBody>
        </p:sp>
      </p:grpSp>
      <p:grpSp>
        <p:nvGrpSpPr>
          <p:cNvPr id="7" name="図形グループ 6"/>
          <p:cNvGrpSpPr/>
          <p:nvPr/>
        </p:nvGrpSpPr>
        <p:grpSpPr>
          <a:xfrm>
            <a:off x="533400" y="1104900"/>
            <a:ext cx="3962400" cy="4019610"/>
            <a:chOff x="533400" y="1104900"/>
            <a:chExt cx="3962400" cy="4019610"/>
          </a:xfrm>
        </p:grpSpPr>
        <p:sp>
          <p:nvSpPr>
            <p:cNvPr id="907" name="AutoShape 879"/>
            <p:cNvSpPr>
              <a:spLocks noChangeArrowheads="1"/>
            </p:cNvSpPr>
            <p:nvPr/>
          </p:nvSpPr>
          <p:spPr bwMode="auto">
            <a:xfrm>
              <a:off x="533400" y="1104900"/>
              <a:ext cx="3962400" cy="4019610"/>
            </a:xfrm>
            <a:prstGeom prst="roundRect">
              <a:avLst>
                <a:gd name="adj" fmla="val 6009"/>
              </a:avLst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ja-JP" altLang="en-US" sz="1200" dirty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pic>
          <p:nvPicPr>
            <p:cNvPr id="908" name="Picture 7" descr="j04339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" y="3886200"/>
              <a:ext cx="723900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直線矢印コネクタ 5"/>
            <p:cNvCxnSpPr>
              <a:endCxn id="908" idx="0"/>
            </p:cNvCxnSpPr>
            <p:nvPr/>
          </p:nvCxnSpPr>
          <p:spPr bwMode="auto">
            <a:xfrm>
              <a:off x="1314450" y="1701800"/>
              <a:ext cx="0" cy="218440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913" name="Picture 7" descr="j04339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3886200"/>
              <a:ext cx="723900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14" name="直線矢印コネクタ 913"/>
            <p:cNvCxnSpPr>
              <a:endCxn id="913" idx="0"/>
            </p:cNvCxnSpPr>
            <p:nvPr/>
          </p:nvCxnSpPr>
          <p:spPr bwMode="auto">
            <a:xfrm>
              <a:off x="2038350" y="2133600"/>
              <a:ext cx="0" cy="175260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916" name="Picture 7" descr="j04339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3886200"/>
              <a:ext cx="723900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17" name="直線矢印コネクタ 916"/>
            <p:cNvCxnSpPr>
              <a:endCxn id="916" idx="0"/>
            </p:cNvCxnSpPr>
            <p:nvPr/>
          </p:nvCxnSpPr>
          <p:spPr bwMode="auto">
            <a:xfrm>
              <a:off x="2762250" y="3048000"/>
              <a:ext cx="0" cy="83820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92" name="テキスト ボックス 1791"/>
            <p:cNvSpPr txBox="1"/>
            <p:nvPr/>
          </p:nvSpPr>
          <p:spPr>
            <a:xfrm>
              <a:off x="3074393" y="3987224"/>
              <a:ext cx="141577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ja-JP" altLang="en-US" sz="1600" dirty="0" smtClean="0"/>
                <a:t>企業を越えて</a:t>
              </a:r>
              <a:endParaRPr kumimoji="1" lang="en-US" altLang="ja-JP" sz="1600" dirty="0" smtClean="0"/>
            </a:p>
            <a:p>
              <a:pPr algn="r"/>
              <a:r>
                <a:rPr kumimoji="1" lang="ja-JP" altLang="en-US" sz="1600" dirty="0" smtClean="0"/>
                <a:t>共用</a:t>
              </a:r>
              <a:endParaRPr kumimoji="1" lang="ja-JP" altLang="en-US" sz="1600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1143000" y="4648200"/>
              <a:ext cx="2749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dirty="0" smtClean="0"/>
                <a:t>パブリック・クラウド</a:t>
              </a:r>
              <a:endParaRPr kumimoji="1" lang="ja-JP" altLang="en-US" sz="2000" dirty="0"/>
            </a:p>
          </p:txBody>
        </p:sp>
      </p:grpSp>
      <p:sp>
        <p:nvSpPr>
          <p:cNvPr id="901" name="角丸四角形 900"/>
          <p:cNvSpPr/>
          <p:nvPr/>
        </p:nvSpPr>
        <p:spPr bwMode="auto">
          <a:xfrm>
            <a:off x="990600" y="3175000"/>
            <a:ext cx="7162800" cy="457200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ネットワーク</a:t>
            </a:r>
          </a:p>
        </p:txBody>
      </p:sp>
      <p:sp>
        <p:nvSpPr>
          <p:cNvPr id="24" name="角丸四角形 23"/>
          <p:cNvSpPr/>
          <p:nvPr/>
        </p:nvSpPr>
        <p:spPr bwMode="auto">
          <a:xfrm>
            <a:off x="1066800" y="3276600"/>
            <a:ext cx="609600" cy="266700"/>
          </a:xfrm>
          <a:prstGeom prst="roundRect">
            <a:avLst>
              <a:gd name="adj" fmla="val 50000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SaaS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811" name="角丸四角形 1810"/>
          <p:cNvSpPr/>
          <p:nvPr/>
        </p:nvSpPr>
        <p:spPr bwMode="auto">
          <a:xfrm>
            <a:off x="1733550" y="3276600"/>
            <a:ext cx="609600" cy="266700"/>
          </a:xfrm>
          <a:prstGeom prst="roundRect">
            <a:avLst>
              <a:gd name="adj" fmla="val 50000"/>
            </a:avLst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PaaS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812" name="角丸四角形 1811"/>
          <p:cNvSpPr/>
          <p:nvPr/>
        </p:nvSpPr>
        <p:spPr bwMode="auto">
          <a:xfrm>
            <a:off x="2400300" y="3276600"/>
            <a:ext cx="609600" cy="2667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IaaS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814" name="角丸四角形 1813"/>
          <p:cNvSpPr/>
          <p:nvPr/>
        </p:nvSpPr>
        <p:spPr bwMode="auto">
          <a:xfrm>
            <a:off x="7467600" y="3276600"/>
            <a:ext cx="609600" cy="266700"/>
          </a:xfrm>
          <a:prstGeom prst="roundRect">
            <a:avLst>
              <a:gd name="adj" fmla="val 50000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SaaS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815" name="角丸四角形 1814"/>
          <p:cNvSpPr/>
          <p:nvPr/>
        </p:nvSpPr>
        <p:spPr bwMode="auto">
          <a:xfrm>
            <a:off x="6824913" y="3276600"/>
            <a:ext cx="609600" cy="266700"/>
          </a:xfrm>
          <a:prstGeom prst="roundRect">
            <a:avLst>
              <a:gd name="adj" fmla="val 50000"/>
            </a:avLst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PaaS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816" name="角丸四角形 1815"/>
          <p:cNvSpPr/>
          <p:nvPr/>
        </p:nvSpPr>
        <p:spPr bwMode="auto">
          <a:xfrm>
            <a:off x="6172200" y="3276600"/>
            <a:ext cx="609600" cy="2667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IaaS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899" name="角丸四角形 898"/>
          <p:cNvSpPr/>
          <p:nvPr/>
        </p:nvSpPr>
        <p:spPr bwMode="auto">
          <a:xfrm>
            <a:off x="952500" y="1295399"/>
            <a:ext cx="7162800" cy="413657"/>
          </a:xfrm>
          <a:prstGeom prst="roundRect">
            <a:avLst>
              <a:gd name="adj" fmla="val 14815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アプリケーション</a:t>
            </a:r>
          </a:p>
        </p:txBody>
      </p:sp>
      <p:sp>
        <p:nvSpPr>
          <p:cNvPr id="902" name="角丸四角形 901"/>
          <p:cNvSpPr/>
          <p:nvPr/>
        </p:nvSpPr>
        <p:spPr bwMode="auto">
          <a:xfrm>
            <a:off x="1676400" y="1741715"/>
            <a:ext cx="5791200" cy="391885"/>
          </a:xfrm>
          <a:prstGeom prst="roundRect">
            <a:avLst>
              <a:gd name="adj" fmla="val 14815"/>
            </a:avLst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ミドルウェア</a:t>
            </a:r>
          </a:p>
        </p:txBody>
      </p:sp>
      <p:sp>
        <p:nvSpPr>
          <p:cNvPr id="903" name="角丸四角形 902"/>
          <p:cNvSpPr/>
          <p:nvPr/>
        </p:nvSpPr>
        <p:spPr bwMode="auto">
          <a:xfrm>
            <a:off x="2286000" y="2177143"/>
            <a:ext cx="4495800" cy="413657"/>
          </a:xfrm>
          <a:prstGeom prst="roundRect">
            <a:avLst>
              <a:gd name="adj" fmla="val 14815"/>
            </a:avLst>
          </a:prstGeom>
          <a:solidFill>
            <a:schemeClr val="bg1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オペレーティング・システム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904" name="角丸四角形 903"/>
          <p:cNvSpPr/>
          <p:nvPr/>
        </p:nvSpPr>
        <p:spPr bwMode="auto">
          <a:xfrm>
            <a:off x="2286000" y="2634343"/>
            <a:ext cx="4495800" cy="413657"/>
          </a:xfrm>
          <a:prstGeom prst="roundRect">
            <a:avLst>
              <a:gd name="adj" fmla="val 14815"/>
            </a:avLst>
          </a:prstGeom>
          <a:solidFill>
            <a:srgbClr val="00009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ハードウェア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631664" name="Rectangle 88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800" dirty="0" smtClean="0"/>
              <a:t>クラウドのビジネス価値／パブリックとオンプレミス</a:t>
            </a:r>
            <a:endParaRPr lang="ja-JP" altLang="en-US" sz="2800" dirty="0"/>
          </a:p>
        </p:txBody>
      </p:sp>
      <p:sp>
        <p:nvSpPr>
          <p:cNvPr id="897" name="スライド番号プレースホルダー 2"/>
          <p:cNvSpPr txBox="1">
            <a:spLocks/>
          </p:cNvSpPr>
          <p:nvPr/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3F26FB40-5F71-4876-A9E8-317E2CF79CAD}" type="slidenum">
              <a:rPr lang="ja-JP" altLang="en-US"/>
              <a:pPr/>
              <a:t>27</a:t>
            </a:fld>
            <a:endParaRPr lang="en-US" altLang="ja-JP"/>
          </a:p>
        </p:txBody>
      </p:sp>
      <p:sp>
        <p:nvSpPr>
          <p:cNvPr id="22" name="角丸四角形吹き出し 21"/>
          <p:cNvSpPr/>
          <p:nvPr/>
        </p:nvSpPr>
        <p:spPr bwMode="auto">
          <a:xfrm>
            <a:off x="571500" y="5572892"/>
            <a:ext cx="1931393" cy="597353"/>
          </a:xfrm>
          <a:prstGeom prst="wedgeRoundRectCallout">
            <a:avLst>
              <a:gd name="adj1" fmla="val 26415"/>
              <a:gd name="adj2" fmla="val -143726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サービスの価値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経費としてのシステム</a:t>
            </a: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808" name="角丸四角形吹き出し 1807"/>
          <p:cNvSpPr/>
          <p:nvPr/>
        </p:nvSpPr>
        <p:spPr bwMode="auto">
          <a:xfrm>
            <a:off x="2590799" y="5574847"/>
            <a:ext cx="1899365" cy="597353"/>
          </a:xfrm>
          <a:prstGeom prst="wedgeRoundRectCallout">
            <a:avLst>
              <a:gd name="adj1" fmla="val 60033"/>
              <a:gd name="adj2" fmla="val -120340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モノの価値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資産としてのシステム</a:t>
            </a: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830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811" grpId="0" animBg="1"/>
      <p:bldP spid="1812" grpId="0" animBg="1"/>
      <p:bldP spid="1814" grpId="0" animBg="1"/>
      <p:bldP spid="1815" grpId="0" animBg="1"/>
      <p:bldP spid="1816" grpId="0" animBg="1"/>
      <p:bldP spid="22" grpId="0" animBg="1"/>
      <p:bldP spid="180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 bwMode="auto">
          <a:xfrm>
            <a:off x="457199" y="1143000"/>
            <a:ext cx="2133600" cy="2209800"/>
          </a:xfrm>
          <a:prstGeom prst="roundRect">
            <a:avLst>
              <a:gd name="adj" fmla="val 4352"/>
            </a:avLst>
          </a:prstGeom>
          <a:solidFill>
            <a:srgbClr val="FFFFCC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endParaRPr kumimoji="0" lang="ja-JP" altLang="en-US" sz="1200" smtClean="0">
              <a:solidFill>
                <a:srgbClr val="484848"/>
              </a:solidFill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969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 dirty="0" smtClean="0">
                <a:ea typeface="ＭＳ Ｐゴシック" charset="-128"/>
              </a:rPr>
              <a:t>クラウドの定義／</a:t>
            </a:r>
            <a:r>
              <a:rPr lang="en-US" altLang="ja-JP" sz="2800" dirty="0" smtClean="0">
                <a:ea typeface="ＭＳ Ｐゴシック" charset="-128"/>
              </a:rPr>
              <a:t>NIST</a:t>
            </a:r>
            <a:r>
              <a:rPr lang="ja-JP" altLang="en-US" sz="2800" dirty="0" smtClean="0">
                <a:ea typeface="ＭＳ Ｐゴシック" charset="-128"/>
              </a:rPr>
              <a:t>の定義　まとめ</a:t>
            </a:r>
          </a:p>
        </p:txBody>
      </p:sp>
      <p:sp>
        <p:nvSpPr>
          <p:cNvPr id="33" name="AutoShape 49"/>
          <p:cNvSpPr>
            <a:spLocks noChangeArrowheads="1"/>
          </p:cNvSpPr>
          <p:nvPr/>
        </p:nvSpPr>
        <p:spPr bwMode="auto">
          <a:xfrm>
            <a:off x="609599" y="1752600"/>
            <a:ext cx="1828800" cy="45861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9900"/>
              </a:gs>
              <a:gs pos="80000">
                <a:srgbClr val="FF9900"/>
              </a:gs>
              <a:gs pos="100000">
                <a:srgbClr val="FF9900"/>
              </a:gs>
            </a:gsLst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ja-JP" sz="2800" dirty="0" err="1" smtClean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SaaS</a:t>
            </a:r>
            <a:endParaRPr lang="en-US" altLang="ja-JP" sz="2800" dirty="0">
              <a:solidFill>
                <a:srgbClr val="FFFFFF"/>
              </a:solidFill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38" name="AutoShape 50"/>
          <p:cNvSpPr>
            <a:spLocks noChangeArrowheads="1"/>
          </p:cNvSpPr>
          <p:nvPr/>
        </p:nvSpPr>
        <p:spPr bwMode="auto">
          <a:xfrm>
            <a:off x="609598" y="2233072"/>
            <a:ext cx="1828799" cy="458618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ja-JP" sz="2800" dirty="0" err="1" smtClean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PaaS</a:t>
            </a:r>
            <a:endParaRPr lang="en-US" altLang="ja-JP" sz="2800" dirty="0">
              <a:solidFill>
                <a:srgbClr val="FFFFFF"/>
              </a:solidFill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609598" y="2694109"/>
            <a:ext cx="1828800" cy="45861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8000"/>
              </a:gs>
              <a:gs pos="80000">
                <a:srgbClr val="008000"/>
              </a:gs>
              <a:gs pos="100000">
                <a:srgbClr val="008000"/>
              </a:gs>
            </a:gsLst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ts val="2800"/>
              </a:lnSpc>
              <a:defRPr/>
            </a:pPr>
            <a:r>
              <a:rPr lang="en-US" altLang="ja-JP" sz="2800" dirty="0" err="1" smtClean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IaaS</a:t>
            </a:r>
            <a:endParaRPr lang="en-US" altLang="ja-JP" sz="2800" dirty="0">
              <a:solidFill>
                <a:srgbClr val="FFFFFF"/>
              </a:solidFill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25342" y="1219569"/>
            <a:ext cx="1202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サービス・モデル</a:t>
            </a:r>
          </a:p>
          <a:p>
            <a:pPr algn="ctr"/>
            <a:r>
              <a:rPr lang="en-US" altLang="ja-JP" sz="1200" dirty="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Service Model</a:t>
            </a:r>
            <a:endParaRPr lang="ja-JP" altLang="en-US" sz="1200" dirty="0">
              <a:solidFill>
                <a:srgbClr val="484848"/>
              </a:solidFill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459827" y="3266536"/>
            <a:ext cx="2133600" cy="3221952"/>
            <a:chOff x="459827" y="3266536"/>
            <a:chExt cx="2133600" cy="3221952"/>
          </a:xfrm>
        </p:grpSpPr>
        <p:sp>
          <p:nvSpPr>
            <p:cNvPr id="68" name="角丸四角形 67"/>
            <p:cNvSpPr/>
            <p:nvPr/>
          </p:nvSpPr>
          <p:spPr bwMode="auto">
            <a:xfrm>
              <a:off x="459827" y="3691760"/>
              <a:ext cx="2133600" cy="2796728"/>
            </a:xfrm>
            <a:prstGeom prst="roundRect">
              <a:avLst>
                <a:gd name="adj" fmla="val 4352"/>
              </a:avLst>
            </a:prstGeom>
            <a:solidFill>
              <a:srgbClr val="FFFFCC"/>
            </a:solidFill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3" name="角丸四角形 2"/>
            <p:cNvSpPr/>
            <p:nvPr/>
          </p:nvSpPr>
          <p:spPr bwMode="auto">
            <a:xfrm>
              <a:off x="609598" y="4267200"/>
              <a:ext cx="1828800" cy="40236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</a:pPr>
              <a:r>
                <a:rPr kumimoji="0" lang="ja-JP" altLang="en-US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オンデマンド・セルフサービス</a:t>
              </a:r>
              <a:endParaRPr kumimoji="0" lang="en-US" altLang="ja-JP" sz="1000" dirty="0" smtClean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  <a:p>
              <a:pPr algn="ctr">
                <a:spcBef>
                  <a:spcPts val="0"/>
                </a:spcBef>
              </a:pPr>
              <a:r>
                <a:rPr kumimoji="0" lang="en-US" altLang="ja-JP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On-demand Self-service</a:t>
              </a:r>
              <a:endParaRPr kumimoji="0" lang="ja-JP" altLang="en-US" sz="1000" dirty="0" smtClean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63" name="角丸四角形 62"/>
            <p:cNvSpPr/>
            <p:nvPr/>
          </p:nvSpPr>
          <p:spPr bwMode="auto">
            <a:xfrm>
              <a:off x="606967" y="4669564"/>
              <a:ext cx="1828800" cy="40236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</a:pPr>
              <a:r>
                <a:rPr kumimoji="0" lang="ja-JP" altLang="en-US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広範なネットワーク接続</a:t>
              </a:r>
            </a:p>
            <a:p>
              <a:pPr algn="ctr">
                <a:spcBef>
                  <a:spcPts val="0"/>
                </a:spcBef>
              </a:pPr>
              <a:r>
                <a:rPr kumimoji="0" lang="en-US" altLang="ja-JP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Broad Network Access</a:t>
              </a:r>
              <a:endParaRPr kumimoji="0" lang="ja-JP" altLang="en-US" sz="1000" dirty="0" smtClean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64" name="角丸四角形 63"/>
            <p:cNvSpPr/>
            <p:nvPr/>
          </p:nvSpPr>
          <p:spPr bwMode="auto">
            <a:xfrm>
              <a:off x="606966" y="5089489"/>
              <a:ext cx="1828800" cy="40236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</a:pPr>
              <a:r>
                <a:rPr kumimoji="0" lang="ja-JP" altLang="en-US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システム資源のプール</a:t>
              </a:r>
            </a:p>
            <a:p>
              <a:pPr algn="ctr">
                <a:spcBef>
                  <a:spcPts val="0"/>
                </a:spcBef>
              </a:pPr>
              <a:r>
                <a:rPr kumimoji="0" lang="en-US" altLang="ja-JP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Resource Pool</a:t>
              </a:r>
              <a:endParaRPr kumimoji="0" lang="ja-JP" altLang="en-US" sz="1000" dirty="0" smtClean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65" name="角丸四角形 64"/>
            <p:cNvSpPr/>
            <p:nvPr/>
          </p:nvSpPr>
          <p:spPr bwMode="auto">
            <a:xfrm>
              <a:off x="606965" y="5497907"/>
              <a:ext cx="1828800" cy="40236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</a:pPr>
              <a:r>
                <a:rPr kumimoji="0" lang="ja-JP" altLang="en-US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迅速な順応性</a:t>
              </a:r>
            </a:p>
            <a:p>
              <a:pPr algn="ctr">
                <a:spcBef>
                  <a:spcPts val="0"/>
                </a:spcBef>
              </a:pPr>
              <a:r>
                <a:rPr kumimoji="0" lang="en-US" altLang="ja-JP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Rapid Elasticity</a:t>
              </a:r>
              <a:endParaRPr kumimoji="0" lang="ja-JP" altLang="en-US" sz="1000" dirty="0" smtClean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67" name="角丸四角形 66"/>
            <p:cNvSpPr/>
            <p:nvPr/>
          </p:nvSpPr>
          <p:spPr bwMode="auto">
            <a:xfrm>
              <a:off x="606964" y="5920351"/>
              <a:ext cx="1828800" cy="40236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</a:pPr>
              <a:r>
                <a:rPr kumimoji="0" lang="ja-JP" altLang="en-US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従量課金</a:t>
              </a:r>
            </a:p>
            <a:p>
              <a:pPr algn="ctr">
                <a:spcBef>
                  <a:spcPts val="0"/>
                </a:spcBef>
              </a:pPr>
              <a:r>
                <a:rPr kumimoji="0" lang="en-US" altLang="ja-JP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Measured Service</a:t>
              </a:r>
              <a:endParaRPr kumimoji="0" lang="ja-JP" altLang="en-US" sz="1000" dirty="0" smtClean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87" name="テキスト ボックス 86"/>
            <p:cNvSpPr txBox="1"/>
            <p:nvPr/>
          </p:nvSpPr>
          <p:spPr>
            <a:xfrm>
              <a:off x="594322" y="3730462"/>
              <a:ext cx="18646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dirty="0" smtClean="0">
                  <a:solidFill>
                    <a:srgbClr val="484848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本質的な特徴</a:t>
              </a:r>
            </a:p>
            <a:p>
              <a:pPr algn="ctr"/>
              <a:r>
                <a:rPr lang="en-US" altLang="ja-JP" sz="1200" dirty="0" smtClean="0">
                  <a:solidFill>
                    <a:srgbClr val="484848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Essential Characteristics</a:t>
              </a:r>
              <a:endParaRPr lang="ja-JP" altLang="en-US" sz="1200" dirty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1" name="上矢印 10"/>
            <p:cNvSpPr/>
            <p:nvPr/>
          </p:nvSpPr>
          <p:spPr bwMode="auto">
            <a:xfrm>
              <a:off x="1295400" y="3266536"/>
              <a:ext cx="457200" cy="463926"/>
            </a:xfrm>
            <a:prstGeom prst="upArrow">
              <a:avLst/>
            </a:prstGeom>
            <a:solidFill>
              <a:srgbClr val="FF505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</p:grpSp>
      <p:sp>
        <p:nvSpPr>
          <p:cNvPr id="90" name="Rectangle 3"/>
          <p:cNvSpPr>
            <a:spLocks noChangeArrowheads="1"/>
          </p:cNvSpPr>
          <p:nvPr/>
        </p:nvSpPr>
        <p:spPr bwMode="auto">
          <a:xfrm>
            <a:off x="6048049" y="394138"/>
            <a:ext cx="30737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ja-JP" altLang="en-US" sz="1200" dirty="0">
                <a:solidFill>
                  <a:srgbClr val="FFFFFF"/>
                </a:solidFill>
                <a:ea typeface="ＭＳ Ｐゴシック" charset="-128"/>
              </a:rPr>
              <a:t>（</a:t>
            </a:r>
            <a:r>
              <a:rPr lang="en-US" altLang="ja-JP" sz="1200" dirty="0">
                <a:solidFill>
                  <a:srgbClr val="FFFFFF"/>
                </a:solidFill>
                <a:ea typeface="ＭＳ Ｐゴシック" charset="-128"/>
              </a:rPr>
              <a:t>The NIST Definition of Cloud Computing</a:t>
            </a:r>
            <a:r>
              <a:rPr lang="ja-JP" altLang="en-US" sz="1200" dirty="0">
                <a:solidFill>
                  <a:srgbClr val="FFFFFF"/>
                </a:solidFill>
                <a:ea typeface="ＭＳ Ｐゴシック" charset="-128"/>
              </a:rPr>
              <a:t>）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514600" y="1143000"/>
            <a:ext cx="6172200" cy="5560932"/>
            <a:chOff x="2514600" y="1143000"/>
            <a:chExt cx="6172200" cy="5560932"/>
          </a:xfrm>
        </p:grpSpPr>
        <p:sp>
          <p:nvSpPr>
            <p:cNvPr id="84" name="角丸四角形 83"/>
            <p:cNvSpPr/>
            <p:nvPr/>
          </p:nvSpPr>
          <p:spPr bwMode="auto">
            <a:xfrm>
              <a:off x="2935006" y="1143000"/>
              <a:ext cx="5751794" cy="5345488"/>
            </a:xfrm>
            <a:prstGeom prst="roundRect">
              <a:avLst>
                <a:gd name="adj" fmla="val 1206"/>
              </a:avLst>
            </a:prstGeom>
            <a:solidFill>
              <a:srgbClr val="FFFFCC"/>
            </a:solidFill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09" name="角丸四角形 108"/>
            <p:cNvSpPr/>
            <p:nvPr/>
          </p:nvSpPr>
          <p:spPr bwMode="auto">
            <a:xfrm>
              <a:off x="3125508" y="4572000"/>
              <a:ext cx="1752600" cy="1524001"/>
            </a:xfrm>
            <a:prstGeom prst="roundRect">
              <a:avLst>
                <a:gd name="adj" fmla="val 6125"/>
              </a:avLst>
            </a:prstGeom>
            <a:solidFill>
              <a:schemeClr val="bg1"/>
            </a:solidFill>
            <a:ln w="38100" cap="flat" cmpd="sng" algn="ctr">
              <a:solidFill>
                <a:srgbClr val="FF505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13" name="角丸四角形 112"/>
            <p:cNvSpPr/>
            <p:nvPr/>
          </p:nvSpPr>
          <p:spPr bwMode="auto">
            <a:xfrm>
              <a:off x="4039910" y="5388760"/>
              <a:ext cx="685798" cy="554840"/>
            </a:xfrm>
            <a:prstGeom prst="roundRect">
              <a:avLst>
                <a:gd name="adj" fmla="val 10591"/>
              </a:avLst>
            </a:prstGeom>
            <a:solidFill>
              <a:schemeClr val="bg1"/>
            </a:solidFill>
            <a:ln w="19050" cap="flat" cmpd="sng" algn="ctr">
              <a:solidFill>
                <a:srgbClr val="4168A7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94" name="角丸四角形 93"/>
            <p:cNvSpPr/>
            <p:nvPr/>
          </p:nvSpPr>
          <p:spPr bwMode="auto">
            <a:xfrm>
              <a:off x="3125508" y="1295400"/>
              <a:ext cx="1752600" cy="1524001"/>
            </a:xfrm>
            <a:prstGeom prst="roundRect">
              <a:avLst>
                <a:gd name="adj" fmla="val 6125"/>
              </a:avLst>
            </a:prstGeom>
            <a:solidFill>
              <a:schemeClr val="bg1"/>
            </a:solidFill>
            <a:ln w="38100" cap="flat" cmpd="sng" algn="ctr">
              <a:solidFill>
                <a:srgbClr val="4168A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4" name="角丸四角形 3"/>
            <p:cNvSpPr/>
            <p:nvPr/>
          </p:nvSpPr>
          <p:spPr bwMode="auto">
            <a:xfrm>
              <a:off x="5335308" y="2929758"/>
              <a:ext cx="457200" cy="15240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en-US" altLang="ja-JP" sz="2000" dirty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Internet</a:t>
              </a:r>
              <a:endParaRPr kumimoji="0" lang="ja-JP" altLang="en-US" sz="2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2" name="角丸四角形 1"/>
            <p:cNvSpPr/>
            <p:nvPr/>
          </p:nvSpPr>
          <p:spPr bwMode="auto">
            <a:xfrm>
              <a:off x="5904180" y="2929760"/>
              <a:ext cx="2174328" cy="1524000"/>
            </a:xfrm>
            <a:prstGeom prst="roundRect">
              <a:avLst>
                <a:gd name="adj" fmla="val 6125"/>
              </a:avLst>
            </a:prstGeom>
            <a:solidFill>
              <a:schemeClr val="bg1"/>
            </a:solidFill>
            <a:ln w="38100" cap="flat" cmpd="sng" algn="ctr">
              <a:solidFill>
                <a:srgbClr val="4168A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66" name="角丸四角形 65"/>
            <p:cNvSpPr/>
            <p:nvPr/>
          </p:nvSpPr>
          <p:spPr bwMode="auto">
            <a:xfrm>
              <a:off x="7164108" y="3039462"/>
              <a:ext cx="381000" cy="130459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92D050"/>
                </a:gs>
                <a:gs pos="62000">
                  <a:srgbClr val="008000">
                    <a:lumMod val="85000"/>
                    <a:lumOff val="15000"/>
                  </a:srgbClr>
                </a:gs>
                <a:gs pos="100000">
                  <a:srgbClr val="008000">
                    <a:lumMod val="35000"/>
                    <a:lumOff val="6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8000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en-US" altLang="ja-JP" sz="2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LAN</a:t>
              </a:r>
            </a:p>
          </p:txBody>
        </p:sp>
        <p:sp>
          <p:nvSpPr>
            <p:cNvPr id="5" name="角丸四角形 4"/>
            <p:cNvSpPr/>
            <p:nvPr/>
          </p:nvSpPr>
          <p:spPr bwMode="auto">
            <a:xfrm>
              <a:off x="5703170" y="3429000"/>
              <a:ext cx="381000" cy="505021"/>
            </a:xfrm>
            <a:prstGeom prst="roundRect">
              <a:avLst/>
            </a:prstGeom>
            <a:gradFill flip="none" rotWithShape="1">
              <a:gsLst>
                <a:gs pos="0">
                  <a:srgbClr val="92D050"/>
                </a:gs>
                <a:gs pos="62000">
                  <a:srgbClr val="008000">
                    <a:lumMod val="85000"/>
                    <a:lumOff val="15000"/>
                  </a:srgbClr>
                </a:gs>
                <a:gs pos="100000">
                  <a:srgbClr val="008000">
                    <a:lumMod val="35000"/>
                    <a:lumOff val="6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8000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en-US" altLang="ja-JP" sz="14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FW</a:t>
              </a:r>
              <a:endParaRPr kumimoji="0" lang="ja-JP" altLang="en-US" sz="14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6" name="フローチャート : 表示 5"/>
            <p:cNvSpPr/>
            <p:nvPr/>
          </p:nvSpPr>
          <p:spPr bwMode="auto">
            <a:xfrm>
              <a:off x="7545108" y="3122676"/>
              <a:ext cx="381000" cy="306324"/>
            </a:xfrm>
            <a:prstGeom prst="flowChartDisplay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69" name="フローチャート : 表示 68"/>
            <p:cNvSpPr/>
            <p:nvPr/>
          </p:nvSpPr>
          <p:spPr bwMode="auto">
            <a:xfrm>
              <a:off x="7545108" y="3538596"/>
              <a:ext cx="381000" cy="306324"/>
            </a:xfrm>
            <a:prstGeom prst="flowChartDisplay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70" name="フローチャート : 表示 69"/>
            <p:cNvSpPr/>
            <p:nvPr/>
          </p:nvSpPr>
          <p:spPr bwMode="auto">
            <a:xfrm>
              <a:off x="7535911" y="3961295"/>
              <a:ext cx="381000" cy="306324"/>
            </a:xfrm>
            <a:prstGeom prst="flowChartDisplay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71" name="AutoShape 49"/>
            <p:cNvSpPr>
              <a:spLocks noChangeArrowheads="1"/>
            </p:cNvSpPr>
            <p:nvPr/>
          </p:nvSpPr>
          <p:spPr bwMode="auto">
            <a:xfrm>
              <a:off x="6245766" y="3095086"/>
              <a:ext cx="798787" cy="342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9900"/>
                </a:gs>
                <a:gs pos="80000">
                  <a:srgbClr val="FF9900"/>
                </a:gs>
                <a:gs pos="100000">
                  <a:srgbClr val="FF9900"/>
                </a:gs>
              </a:gsLst>
            </a:gra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altLang="ja-JP" sz="2000" dirty="0" err="1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SaaS</a:t>
              </a:r>
              <a:endParaRPr lang="en-US" altLang="ja-JP" sz="2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72" name="AutoShape 50"/>
            <p:cNvSpPr>
              <a:spLocks noChangeArrowheads="1"/>
            </p:cNvSpPr>
            <p:nvPr/>
          </p:nvSpPr>
          <p:spPr bwMode="auto">
            <a:xfrm>
              <a:off x="6245766" y="3520308"/>
              <a:ext cx="798786" cy="3429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altLang="ja-JP" sz="2000" dirty="0" err="1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PaaS</a:t>
              </a:r>
              <a:endParaRPr lang="en-US" altLang="ja-JP" sz="2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73" name="AutoShape 51"/>
            <p:cNvSpPr>
              <a:spLocks noChangeArrowheads="1"/>
            </p:cNvSpPr>
            <p:nvPr/>
          </p:nvSpPr>
          <p:spPr bwMode="auto">
            <a:xfrm>
              <a:off x="6245764" y="3943007"/>
              <a:ext cx="798787" cy="342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08000"/>
                </a:gs>
                <a:gs pos="80000">
                  <a:srgbClr val="008000"/>
                </a:gs>
                <a:gs pos="100000">
                  <a:srgbClr val="008000"/>
                </a:gs>
              </a:gsLst>
            </a:gra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ts val="2800"/>
                </a:lnSpc>
                <a:defRPr/>
              </a:pPr>
              <a:r>
                <a:rPr lang="en-US" altLang="ja-JP" sz="2000" dirty="0" err="1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IaaS</a:t>
              </a:r>
              <a:endParaRPr lang="en-US" altLang="ja-JP" sz="2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74" name="角丸四角形 73"/>
            <p:cNvSpPr/>
            <p:nvPr/>
          </p:nvSpPr>
          <p:spPr bwMode="auto">
            <a:xfrm>
              <a:off x="5898928" y="1295402"/>
              <a:ext cx="2174328" cy="1524000"/>
            </a:xfrm>
            <a:prstGeom prst="roundRect">
              <a:avLst>
                <a:gd name="adj" fmla="val 6125"/>
              </a:avLst>
            </a:prstGeom>
            <a:solidFill>
              <a:schemeClr val="bg1"/>
            </a:solidFill>
            <a:ln w="38100" cap="flat" cmpd="sng" algn="ctr">
              <a:solidFill>
                <a:srgbClr val="4168A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76" name="角丸四角形 75"/>
            <p:cNvSpPr/>
            <p:nvPr/>
          </p:nvSpPr>
          <p:spPr bwMode="auto">
            <a:xfrm>
              <a:off x="7158856" y="1405104"/>
              <a:ext cx="381000" cy="130459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92D050"/>
                </a:gs>
                <a:gs pos="62000">
                  <a:srgbClr val="008000">
                    <a:lumMod val="85000"/>
                    <a:lumOff val="15000"/>
                  </a:srgbClr>
                </a:gs>
                <a:gs pos="100000">
                  <a:srgbClr val="008000">
                    <a:lumMod val="35000"/>
                    <a:lumOff val="6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8000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en-US" altLang="ja-JP" sz="2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LAN</a:t>
              </a:r>
            </a:p>
          </p:txBody>
        </p:sp>
        <p:sp>
          <p:nvSpPr>
            <p:cNvPr id="78" name="フローチャート : 表示 77"/>
            <p:cNvSpPr/>
            <p:nvPr/>
          </p:nvSpPr>
          <p:spPr bwMode="auto">
            <a:xfrm>
              <a:off x="7539856" y="1488318"/>
              <a:ext cx="381000" cy="306324"/>
            </a:xfrm>
            <a:prstGeom prst="flowChartDisplay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79" name="フローチャート : 表示 78"/>
            <p:cNvSpPr/>
            <p:nvPr/>
          </p:nvSpPr>
          <p:spPr bwMode="auto">
            <a:xfrm>
              <a:off x="7539856" y="1904238"/>
              <a:ext cx="381000" cy="306324"/>
            </a:xfrm>
            <a:prstGeom prst="flowChartDisplay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80" name="フローチャート : 表示 79"/>
            <p:cNvSpPr/>
            <p:nvPr/>
          </p:nvSpPr>
          <p:spPr bwMode="auto">
            <a:xfrm>
              <a:off x="7530659" y="2326937"/>
              <a:ext cx="381000" cy="306324"/>
            </a:xfrm>
            <a:prstGeom prst="flowChartDisplay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81" name="AutoShape 49"/>
            <p:cNvSpPr>
              <a:spLocks noChangeArrowheads="1"/>
            </p:cNvSpPr>
            <p:nvPr/>
          </p:nvSpPr>
          <p:spPr bwMode="auto">
            <a:xfrm>
              <a:off x="3354109" y="1460728"/>
              <a:ext cx="1295398" cy="342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9900"/>
                </a:gs>
                <a:gs pos="80000">
                  <a:srgbClr val="FF9900"/>
                </a:gs>
                <a:gs pos="100000">
                  <a:srgbClr val="FF9900"/>
                </a:gs>
              </a:gsLst>
            </a:gra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altLang="ja-JP" sz="2000" dirty="0" err="1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SaaS</a:t>
              </a:r>
              <a:endParaRPr lang="en-US" altLang="ja-JP" sz="2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82" name="AutoShape 50"/>
            <p:cNvSpPr>
              <a:spLocks noChangeArrowheads="1"/>
            </p:cNvSpPr>
            <p:nvPr/>
          </p:nvSpPr>
          <p:spPr bwMode="auto">
            <a:xfrm>
              <a:off x="3354110" y="1885950"/>
              <a:ext cx="1295396" cy="3429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altLang="ja-JP" sz="2000" dirty="0" err="1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PaaS</a:t>
              </a:r>
              <a:endParaRPr lang="en-US" altLang="ja-JP" sz="2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83" name="AutoShape 51"/>
            <p:cNvSpPr>
              <a:spLocks noChangeArrowheads="1"/>
            </p:cNvSpPr>
            <p:nvPr/>
          </p:nvSpPr>
          <p:spPr bwMode="auto">
            <a:xfrm>
              <a:off x="3354107" y="2308649"/>
              <a:ext cx="1295398" cy="342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08000"/>
                </a:gs>
                <a:gs pos="80000">
                  <a:srgbClr val="008000"/>
                </a:gs>
                <a:gs pos="100000">
                  <a:srgbClr val="008000"/>
                </a:gs>
              </a:gsLst>
            </a:gra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ts val="2800"/>
                </a:lnSpc>
                <a:defRPr/>
              </a:pPr>
              <a:r>
                <a:rPr lang="en-US" altLang="ja-JP" sz="2000" dirty="0" err="1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IaaS</a:t>
              </a:r>
              <a:endParaRPr lang="en-US" altLang="ja-JP" sz="2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00" name="角丸四角形 99"/>
            <p:cNvSpPr/>
            <p:nvPr/>
          </p:nvSpPr>
          <p:spPr bwMode="auto">
            <a:xfrm>
              <a:off x="5904180" y="4572002"/>
              <a:ext cx="2174328" cy="1524000"/>
            </a:xfrm>
            <a:prstGeom prst="roundRect">
              <a:avLst>
                <a:gd name="adj" fmla="val 6125"/>
              </a:avLst>
            </a:prstGeom>
            <a:solidFill>
              <a:schemeClr val="bg1"/>
            </a:solidFill>
            <a:ln w="38100" cap="flat" cmpd="sng" algn="ctr">
              <a:solidFill>
                <a:srgbClr val="FF505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01" name="角丸四角形 100"/>
            <p:cNvSpPr/>
            <p:nvPr/>
          </p:nvSpPr>
          <p:spPr bwMode="auto">
            <a:xfrm>
              <a:off x="7164108" y="4681704"/>
              <a:ext cx="381000" cy="130459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92D050"/>
                </a:gs>
                <a:gs pos="62000">
                  <a:srgbClr val="008000">
                    <a:lumMod val="85000"/>
                    <a:lumOff val="15000"/>
                  </a:srgbClr>
                </a:gs>
                <a:gs pos="100000">
                  <a:srgbClr val="008000">
                    <a:lumMod val="35000"/>
                    <a:lumOff val="6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8000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en-US" altLang="ja-JP" sz="2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LAN</a:t>
              </a:r>
            </a:p>
          </p:txBody>
        </p:sp>
        <p:sp>
          <p:nvSpPr>
            <p:cNvPr id="103" name="フローチャート : 表示 102"/>
            <p:cNvSpPr/>
            <p:nvPr/>
          </p:nvSpPr>
          <p:spPr bwMode="auto">
            <a:xfrm>
              <a:off x="7545108" y="4764918"/>
              <a:ext cx="381000" cy="306324"/>
            </a:xfrm>
            <a:prstGeom prst="flowChartDisplay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04" name="フローチャート : 表示 103"/>
            <p:cNvSpPr/>
            <p:nvPr/>
          </p:nvSpPr>
          <p:spPr bwMode="auto">
            <a:xfrm>
              <a:off x="7545108" y="5180838"/>
              <a:ext cx="381000" cy="306324"/>
            </a:xfrm>
            <a:prstGeom prst="flowChartDisplay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05" name="フローチャート : 表示 104"/>
            <p:cNvSpPr/>
            <p:nvPr/>
          </p:nvSpPr>
          <p:spPr bwMode="auto">
            <a:xfrm>
              <a:off x="7535911" y="5603537"/>
              <a:ext cx="381000" cy="306324"/>
            </a:xfrm>
            <a:prstGeom prst="flowChartDisplay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10" name="AutoShape 49"/>
            <p:cNvSpPr>
              <a:spLocks noChangeArrowheads="1"/>
            </p:cNvSpPr>
            <p:nvPr/>
          </p:nvSpPr>
          <p:spPr bwMode="auto">
            <a:xfrm>
              <a:off x="4116110" y="5444702"/>
              <a:ext cx="533398" cy="13051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9900"/>
                </a:gs>
                <a:gs pos="80000">
                  <a:srgbClr val="FF9900"/>
                </a:gs>
                <a:gs pos="100000">
                  <a:srgbClr val="FF9900"/>
                </a:gs>
              </a:gsLst>
            </a:gradFill>
            <a:ln w="19050"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altLang="ja-JP" sz="1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11" name="AutoShape 50"/>
            <p:cNvSpPr>
              <a:spLocks noChangeArrowheads="1"/>
            </p:cNvSpPr>
            <p:nvPr/>
          </p:nvSpPr>
          <p:spPr bwMode="auto">
            <a:xfrm>
              <a:off x="4116109" y="5597102"/>
              <a:ext cx="533397" cy="130514"/>
            </a:xfrm>
            <a:prstGeom prst="roundRect">
              <a:avLst>
                <a:gd name="adj" fmla="val 16667"/>
              </a:avLst>
            </a:prstGeom>
            <a:ln w="19050"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altLang="ja-JP" sz="1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12" name="AutoShape 51"/>
            <p:cNvSpPr>
              <a:spLocks noChangeArrowheads="1"/>
            </p:cNvSpPr>
            <p:nvPr/>
          </p:nvSpPr>
          <p:spPr bwMode="auto">
            <a:xfrm>
              <a:off x="4116108" y="5749502"/>
              <a:ext cx="533398" cy="13051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08000"/>
                </a:gs>
                <a:gs pos="80000">
                  <a:srgbClr val="008000"/>
                </a:gs>
                <a:gs pos="100000">
                  <a:srgbClr val="008000"/>
                </a:gs>
              </a:gsLst>
            </a:gradFill>
            <a:ln w="19050"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ts val="2800"/>
                </a:lnSpc>
                <a:defRPr/>
              </a:pPr>
              <a:endParaRPr lang="en-US" altLang="ja-JP" sz="1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14" name="角丸四角形 113"/>
            <p:cNvSpPr/>
            <p:nvPr/>
          </p:nvSpPr>
          <p:spPr bwMode="auto">
            <a:xfrm>
              <a:off x="4039910" y="4779160"/>
              <a:ext cx="685798" cy="554840"/>
            </a:xfrm>
            <a:prstGeom prst="roundRect">
              <a:avLst>
                <a:gd name="adj" fmla="val 10591"/>
              </a:avLst>
            </a:prstGeom>
            <a:solidFill>
              <a:schemeClr val="bg1"/>
            </a:solidFill>
            <a:ln w="19050" cap="flat" cmpd="sng" algn="ctr">
              <a:solidFill>
                <a:srgbClr val="4168A7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15" name="AutoShape 49"/>
            <p:cNvSpPr>
              <a:spLocks noChangeArrowheads="1"/>
            </p:cNvSpPr>
            <p:nvPr/>
          </p:nvSpPr>
          <p:spPr bwMode="auto">
            <a:xfrm>
              <a:off x="4116110" y="4835102"/>
              <a:ext cx="533398" cy="13051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9900"/>
                </a:gs>
                <a:gs pos="80000">
                  <a:srgbClr val="FF9900"/>
                </a:gs>
                <a:gs pos="100000">
                  <a:srgbClr val="FF9900"/>
                </a:gs>
              </a:gsLst>
            </a:gradFill>
            <a:ln w="19050"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altLang="ja-JP" sz="1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16" name="AutoShape 50"/>
            <p:cNvSpPr>
              <a:spLocks noChangeArrowheads="1"/>
            </p:cNvSpPr>
            <p:nvPr/>
          </p:nvSpPr>
          <p:spPr bwMode="auto">
            <a:xfrm>
              <a:off x="4116109" y="4987502"/>
              <a:ext cx="533397" cy="130514"/>
            </a:xfrm>
            <a:prstGeom prst="roundRect">
              <a:avLst>
                <a:gd name="adj" fmla="val 16667"/>
              </a:avLst>
            </a:prstGeom>
            <a:ln w="19050"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altLang="ja-JP" sz="1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17" name="AutoShape 51"/>
            <p:cNvSpPr>
              <a:spLocks noChangeArrowheads="1"/>
            </p:cNvSpPr>
            <p:nvPr/>
          </p:nvSpPr>
          <p:spPr bwMode="auto">
            <a:xfrm>
              <a:off x="4116108" y="5139902"/>
              <a:ext cx="533398" cy="13051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08000"/>
                </a:gs>
                <a:gs pos="80000">
                  <a:srgbClr val="008000"/>
                </a:gs>
                <a:gs pos="100000">
                  <a:srgbClr val="008000"/>
                </a:gs>
              </a:gsLst>
            </a:gradFill>
            <a:ln w="19050"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ts val="2800"/>
                </a:lnSpc>
                <a:defRPr/>
              </a:pPr>
              <a:endParaRPr lang="en-US" altLang="ja-JP" sz="1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18" name="角丸四角形 117"/>
            <p:cNvSpPr/>
            <p:nvPr/>
          </p:nvSpPr>
          <p:spPr bwMode="auto">
            <a:xfrm>
              <a:off x="3277908" y="4779160"/>
              <a:ext cx="685798" cy="554840"/>
            </a:xfrm>
            <a:prstGeom prst="roundRect">
              <a:avLst>
                <a:gd name="adj" fmla="val 10591"/>
              </a:avLst>
            </a:prstGeom>
            <a:solidFill>
              <a:schemeClr val="bg1"/>
            </a:solidFill>
            <a:ln w="19050" cap="flat" cmpd="sng" algn="ctr">
              <a:solidFill>
                <a:srgbClr val="4168A7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19" name="AutoShape 49"/>
            <p:cNvSpPr>
              <a:spLocks noChangeArrowheads="1"/>
            </p:cNvSpPr>
            <p:nvPr/>
          </p:nvSpPr>
          <p:spPr bwMode="auto">
            <a:xfrm>
              <a:off x="3354108" y="4835102"/>
              <a:ext cx="533398" cy="13051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9900"/>
                </a:gs>
                <a:gs pos="80000">
                  <a:srgbClr val="FF9900"/>
                </a:gs>
                <a:gs pos="100000">
                  <a:srgbClr val="FF9900"/>
                </a:gs>
              </a:gsLst>
            </a:gradFill>
            <a:ln w="19050"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altLang="ja-JP" sz="1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20" name="AutoShape 50"/>
            <p:cNvSpPr>
              <a:spLocks noChangeArrowheads="1"/>
            </p:cNvSpPr>
            <p:nvPr/>
          </p:nvSpPr>
          <p:spPr bwMode="auto">
            <a:xfrm>
              <a:off x="3354107" y="4987502"/>
              <a:ext cx="533397" cy="130514"/>
            </a:xfrm>
            <a:prstGeom prst="roundRect">
              <a:avLst>
                <a:gd name="adj" fmla="val 16667"/>
              </a:avLst>
            </a:prstGeom>
            <a:ln w="19050"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altLang="ja-JP" sz="1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21" name="AutoShape 51"/>
            <p:cNvSpPr>
              <a:spLocks noChangeArrowheads="1"/>
            </p:cNvSpPr>
            <p:nvPr/>
          </p:nvSpPr>
          <p:spPr bwMode="auto">
            <a:xfrm>
              <a:off x="3354106" y="5161342"/>
              <a:ext cx="533398" cy="13051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08000"/>
                </a:gs>
                <a:gs pos="80000">
                  <a:srgbClr val="008000"/>
                </a:gs>
                <a:gs pos="100000">
                  <a:srgbClr val="008000"/>
                </a:gs>
              </a:gsLst>
            </a:gradFill>
            <a:ln w="19050"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ts val="2800"/>
                </a:lnSpc>
                <a:defRPr/>
              </a:pPr>
              <a:endParaRPr lang="en-US" altLang="ja-JP" sz="1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22" name="角丸四角形 121"/>
            <p:cNvSpPr/>
            <p:nvPr/>
          </p:nvSpPr>
          <p:spPr bwMode="auto">
            <a:xfrm>
              <a:off x="3277908" y="5388760"/>
              <a:ext cx="685798" cy="554840"/>
            </a:xfrm>
            <a:prstGeom prst="roundRect">
              <a:avLst>
                <a:gd name="adj" fmla="val 10591"/>
              </a:avLst>
            </a:prstGeom>
            <a:solidFill>
              <a:schemeClr val="bg1"/>
            </a:solidFill>
            <a:ln w="19050" cap="flat" cmpd="sng" algn="ctr">
              <a:solidFill>
                <a:srgbClr val="4168A7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23" name="AutoShape 49"/>
            <p:cNvSpPr>
              <a:spLocks noChangeArrowheads="1"/>
            </p:cNvSpPr>
            <p:nvPr/>
          </p:nvSpPr>
          <p:spPr bwMode="auto">
            <a:xfrm>
              <a:off x="3354108" y="5444702"/>
              <a:ext cx="533398" cy="13051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9900"/>
                </a:gs>
                <a:gs pos="80000">
                  <a:srgbClr val="FF9900"/>
                </a:gs>
                <a:gs pos="100000">
                  <a:srgbClr val="FF9900"/>
                </a:gs>
              </a:gsLst>
            </a:gradFill>
            <a:ln w="19050"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altLang="ja-JP" sz="1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24" name="AutoShape 50"/>
            <p:cNvSpPr>
              <a:spLocks noChangeArrowheads="1"/>
            </p:cNvSpPr>
            <p:nvPr/>
          </p:nvSpPr>
          <p:spPr bwMode="auto">
            <a:xfrm>
              <a:off x="3354107" y="5597102"/>
              <a:ext cx="533397" cy="130514"/>
            </a:xfrm>
            <a:prstGeom prst="roundRect">
              <a:avLst>
                <a:gd name="adj" fmla="val 16667"/>
              </a:avLst>
            </a:prstGeom>
            <a:ln w="19050"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altLang="ja-JP" sz="1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25" name="AutoShape 51"/>
            <p:cNvSpPr>
              <a:spLocks noChangeArrowheads="1"/>
            </p:cNvSpPr>
            <p:nvPr/>
          </p:nvSpPr>
          <p:spPr bwMode="auto">
            <a:xfrm>
              <a:off x="3354106" y="5749502"/>
              <a:ext cx="533398" cy="13051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08000"/>
                </a:gs>
                <a:gs pos="80000">
                  <a:srgbClr val="008000"/>
                </a:gs>
                <a:gs pos="100000">
                  <a:srgbClr val="008000"/>
                </a:gs>
              </a:gsLst>
            </a:gradFill>
            <a:ln w="19050"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ts val="2800"/>
                </a:lnSpc>
                <a:defRPr/>
              </a:pPr>
              <a:endParaRPr lang="en-US" altLang="ja-JP" sz="1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cxnSp>
          <p:nvCxnSpPr>
            <p:cNvPr id="8" name="直線コネクタ 7"/>
            <p:cNvCxnSpPr>
              <a:stCxn id="94" idx="3"/>
              <a:endCxn id="77" idx="1"/>
            </p:cNvCxnSpPr>
            <p:nvPr/>
          </p:nvCxnSpPr>
          <p:spPr bwMode="auto">
            <a:xfrm flipV="1">
              <a:off x="4878108" y="2056139"/>
              <a:ext cx="830320" cy="1262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4168A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5" name="角丸四角形 74"/>
            <p:cNvSpPr/>
            <p:nvPr/>
          </p:nvSpPr>
          <p:spPr bwMode="auto">
            <a:xfrm>
              <a:off x="5295897" y="1295400"/>
              <a:ext cx="457200" cy="15240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en-US" altLang="ja-JP" sz="2000" dirty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Internet</a:t>
              </a:r>
              <a:endParaRPr kumimoji="0" lang="ja-JP" altLang="en-US" sz="2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77" name="角丸四角形 76"/>
            <p:cNvSpPr/>
            <p:nvPr/>
          </p:nvSpPr>
          <p:spPr bwMode="auto">
            <a:xfrm>
              <a:off x="5708428" y="1803628"/>
              <a:ext cx="381000" cy="505021"/>
            </a:xfrm>
            <a:prstGeom prst="roundRect">
              <a:avLst/>
            </a:prstGeom>
            <a:gradFill flip="none" rotWithShape="1">
              <a:gsLst>
                <a:gs pos="0">
                  <a:srgbClr val="92D050"/>
                </a:gs>
                <a:gs pos="62000">
                  <a:srgbClr val="008000">
                    <a:lumMod val="85000"/>
                    <a:lumOff val="15000"/>
                  </a:srgbClr>
                </a:gs>
                <a:gs pos="100000">
                  <a:srgbClr val="008000">
                    <a:lumMod val="35000"/>
                    <a:lumOff val="6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8000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en-US" altLang="ja-JP" sz="14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FW</a:t>
              </a:r>
              <a:endParaRPr kumimoji="0" lang="ja-JP" altLang="en-US" sz="14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cxnSp>
          <p:nvCxnSpPr>
            <p:cNvPr id="14" name="カギ線コネクタ 13"/>
            <p:cNvCxnSpPr>
              <a:stCxn id="114" idx="3"/>
              <a:endCxn id="102" idx="1"/>
            </p:cNvCxnSpPr>
            <p:nvPr/>
          </p:nvCxnSpPr>
          <p:spPr bwMode="auto">
            <a:xfrm>
              <a:off x="4725708" y="5056580"/>
              <a:ext cx="982720" cy="277845"/>
            </a:xfrm>
            <a:prstGeom prst="bentConnector3">
              <a:avLst>
                <a:gd name="adj1" fmla="val 50000"/>
              </a:avLst>
            </a:prstGeom>
            <a:solidFill>
              <a:schemeClr val="bg1"/>
            </a:solidFill>
            <a:ln w="38100" cap="flat" cmpd="sng" algn="ctr">
              <a:solidFill>
                <a:srgbClr val="CC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9" name="角丸四角形 98"/>
            <p:cNvSpPr/>
            <p:nvPr/>
          </p:nvSpPr>
          <p:spPr bwMode="auto">
            <a:xfrm>
              <a:off x="5335308" y="4572000"/>
              <a:ext cx="457200" cy="15240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en-US" altLang="ja-JP" sz="2000" dirty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Internet</a:t>
              </a:r>
              <a:endParaRPr kumimoji="0" lang="ja-JP" altLang="en-US" sz="20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02" name="角丸四角形 101"/>
            <p:cNvSpPr/>
            <p:nvPr/>
          </p:nvSpPr>
          <p:spPr bwMode="auto">
            <a:xfrm>
              <a:off x="5708428" y="5081914"/>
              <a:ext cx="381000" cy="505021"/>
            </a:xfrm>
            <a:prstGeom prst="roundRect">
              <a:avLst/>
            </a:prstGeom>
            <a:gradFill flip="none" rotWithShape="1">
              <a:gsLst>
                <a:gs pos="0">
                  <a:srgbClr val="92D050"/>
                </a:gs>
                <a:gs pos="62000">
                  <a:srgbClr val="008000">
                    <a:lumMod val="85000"/>
                    <a:lumOff val="15000"/>
                  </a:srgbClr>
                </a:gs>
                <a:gs pos="100000">
                  <a:srgbClr val="008000">
                    <a:lumMod val="35000"/>
                    <a:lumOff val="6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8000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en-US" altLang="ja-JP" sz="14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FW</a:t>
              </a:r>
              <a:endParaRPr kumimoji="0" lang="ja-JP" altLang="en-US" sz="1400" dirty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4166030" y="4572002"/>
              <a:ext cx="45397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050" dirty="0" smtClean="0">
                  <a:solidFill>
                    <a:srgbClr val="484848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専用</a:t>
              </a:r>
              <a:endParaRPr lang="ja-JP" altLang="en-US" sz="1050" dirty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8244951" y="1296060"/>
              <a:ext cx="346249" cy="15239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ja-JP" altLang="en-US" sz="1050" dirty="0" smtClean="0">
                  <a:solidFill>
                    <a:srgbClr val="484848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パブリック・クラウド</a:t>
              </a:r>
              <a:endParaRPr lang="ja-JP" altLang="en-US" sz="1050" dirty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39" name="テキスト ボックス 138"/>
            <p:cNvSpPr txBox="1"/>
            <p:nvPr/>
          </p:nvSpPr>
          <p:spPr>
            <a:xfrm>
              <a:off x="8230908" y="2815785"/>
              <a:ext cx="346249" cy="175194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ja-JP" altLang="en-US" sz="1050" dirty="0" smtClean="0">
                  <a:solidFill>
                    <a:srgbClr val="484848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プライベート・クラウド</a:t>
              </a:r>
              <a:endParaRPr lang="ja-JP" altLang="en-US" sz="1050" dirty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40" name="テキスト ボックス 139"/>
            <p:cNvSpPr txBox="1"/>
            <p:nvPr/>
          </p:nvSpPr>
          <p:spPr>
            <a:xfrm>
              <a:off x="8102768" y="4507581"/>
              <a:ext cx="507831" cy="165284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ja-JP" altLang="en-US" sz="1050" dirty="0" smtClean="0">
                  <a:solidFill>
                    <a:srgbClr val="484848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バーチャル</a:t>
              </a:r>
            </a:p>
            <a:p>
              <a:pPr algn="ctr"/>
              <a:r>
                <a:rPr lang="ja-JP" altLang="en-US" sz="1050" dirty="0" smtClean="0">
                  <a:solidFill>
                    <a:srgbClr val="484848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プライベート・クラウド</a:t>
              </a:r>
              <a:endParaRPr lang="ja-JP" altLang="en-US" sz="1050" dirty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cxnSp>
          <p:nvCxnSpPr>
            <p:cNvPr id="143" name="直線コネクタ 142"/>
            <p:cNvCxnSpPr>
              <a:stCxn id="102" idx="3"/>
              <a:endCxn id="101" idx="1"/>
            </p:cNvCxnSpPr>
            <p:nvPr/>
          </p:nvCxnSpPr>
          <p:spPr bwMode="auto">
            <a:xfrm flipV="1">
              <a:off x="6089428" y="5334002"/>
              <a:ext cx="1074680" cy="423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" name="直線コネクタ 173"/>
            <p:cNvCxnSpPr>
              <a:stCxn id="77" idx="3"/>
              <a:endCxn id="76" idx="1"/>
            </p:cNvCxnSpPr>
            <p:nvPr/>
          </p:nvCxnSpPr>
          <p:spPr bwMode="auto">
            <a:xfrm>
              <a:off x="6089428" y="2056139"/>
              <a:ext cx="1069428" cy="1263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8" name="テキスト ボックス 137"/>
            <p:cNvSpPr txBox="1"/>
            <p:nvPr/>
          </p:nvSpPr>
          <p:spPr>
            <a:xfrm>
              <a:off x="4869007" y="4779160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>
                  <a:solidFill>
                    <a:srgbClr val="C00000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VPN</a:t>
              </a:r>
              <a:endParaRPr lang="ja-JP" altLang="en-US" sz="1200" dirty="0">
                <a:solidFill>
                  <a:srgbClr val="C00000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141" name="角丸四角形吹き出し 140"/>
            <p:cNvSpPr/>
            <p:nvPr/>
          </p:nvSpPr>
          <p:spPr bwMode="auto">
            <a:xfrm>
              <a:off x="3387558" y="5966938"/>
              <a:ext cx="1874179" cy="429822"/>
            </a:xfrm>
            <a:prstGeom prst="wedgeRoundRectCallout">
              <a:avLst>
                <a:gd name="adj1" fmla="val 18983"/>
                <a:gd name="adj2" fmla="val -67099"/>
                <a:gd name="adj3" fmla="val 16667"/>
              </a:avLst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r>
                <a:rPr kumimoji="0" lang="en-US" altLang="ja-JP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CIDR</a:t>
              </a:r>
              <a:r>
                <a:rPr kumimoji="0" lang="ja-JP" altLang="en-US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ブロック／物理マシン</a:t>
              </a:r>
            </a:p>
            <a:p>
              <a:pPr>
                <a:spcBef>
                  <a:spcPct val="20000"/>
                </a:spcBef>
              </a:pPr>
              <a:r>
                <a:rPr kumimoji="0" lang="ja-JP" altLang="en-US" sz="1000" dirty="0" smtClean="0">
                  <a:solidFill>
                    <a:srgbClr val="FFFFFF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従量課金／定額課金</a:t>
              </a: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3125508" y="2824018"/>
              <a:ext cx="146546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 smtClean="0">
                  <a:solidFill>
                    <a:srgbClr val="484848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プロバイダーのデータ・センター</a:t>
              </a:r>
              <a:endParaRPr lang="ja-JP" altLang="en-US" sz="800" dirty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85" name="テキスト ボックス 84"/>
            <p:cNvSpPr txBox="1"/>
            <p:nvPr/>
          </p:nvSpPr>
          <p:spPr>
            <a:xfrm>
              <a:off x="3140033" y="4340775"/>
              <a:ext cx="146546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 smtClean="0">
                  <a:solidFill>
                    <a:srgbClr val="484848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プロバイダーのデータ・センター</a:t>
              </a:r>
              <a:endParaRPr lang="ja-JP" altLang="en-US" sz="800" dirty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86" name="テキスト ボックス 85"/>
            <p:cNvSpPr txBox="1"/>
            <p:nvPr/>
          </p:nvSpPr>
          <p:spPr>
            <a:xfrm>
              <a:off x="6417308" y="6121533"/>
              <a:ext cx="114807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800" dirty="0" smtClean="0">
                  <a:solidFill>
                    <a:srgbClr val="484848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自社のデータ・センター</a:t>
              </a:r>
              <a:endParaRPr lang="ja-JP" altLang="en-US" sz="800" dirty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88" name="テキスト ボックス 87"/>
            <p:cNvSpPr txBox="1"/>
            <p:nvPr/>
          </p:nvSpPr>
          <p:spPr>
            <a:xfrm>
              <a:off x="3232575" y="3408402"/>
              <a:ext cx="1462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dirty="0" smtClean="0">
                  <a:solidFill>
                    <a:srgbClr val="484848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配置モデル</a:t>
              </a:r>
            </a:p>
            <a:p>
              <a:pPr algn="ctr"/>
              <a:r>
                <a:rPr lang="en-US" altLang="ja-JP" sz="1200" dirty="0" smtClean="0">
                  <a:solidFill>
                    <a:srgbClr val="484848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Deployment Model</a:t>
              </a:r>
              <a:endParaRPr lang="ja-JP" altLang="en-US" sz="1200" dirty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89" name="上矢印 88"/>
            <p:cNvSpPr/>
            <p:nvPr/>
          </p:nvSpPr>
          <p:spPr bwMode="auto">
            <a:xfrm rot="5400000">
              <a:off x="2517963" y="1769146"/>
              <a:ext cx="457200" cy="463926"/>
            </a:xfrm>
            <a:prstGeom prst="upArrow">
              <a:avLst/>
            </a:prstGeom>
            <a:solidFill>
              <a:srgbClr val="FF505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92" name="テキスト ボックス 91"/>
            <p:cNvSpPr txBox="1"/>
            <p:nvPr/>
          </p:nvSpPr>
          <p:spPr>
            <a:xfrm>
              <a:off x="2929201" y="6488488"/>
              <a:ext cx="291618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b="1" u="sng" dirty="0" smtClean="0">
                  <a:solidFill>
                    <a:srgbClr val="C00000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ハイブリッド・クラウド</a:t>
              </a:r>
              <a:r>
                <a:rPr lang="en-US" altLang="ja-JP" sz="800" dirty="0" smtClean="0">
                  <a:solidFill>
                    <a:srgbClr val="C00000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: </a:t>
              </a:r>
              <a:r>
                <a:rPr lang="ja-JP" altLang="en-US" sz="800" dirty="0" smtClean="0">
                  <a:solidFill>
                    <a:srgbClr val="C00000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パブリックとプライベートの組み合わせ利用</a:t>
              </a:r>
              <a:endParaRPr lang="ja-JP" altLang="en-US" sz="800" dirty="0">
                <a:solidFill>
                  <a:srgbClr val="C00000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</p:grpSp>
      <p:sp>
        <p:nvSpPr>
          <p:cNvPr id="93" name="スライド番号プレースホルダー 2"/>
          <p:cNvSpPr txBox="1">
            <a:spLocks/>
          </p:cNvSpPr>
          <p:nvPr/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3F26FB40-5F71-4876-A9E8-317E2CF79CAD}" type="slidenum">
              <a:rPr lang="ja-JP" altLang="en-US"/>
              <a:pPr/>
              <a:t>28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9791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685800" y="1981200"/>
            <a:ext cx="571262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クラウドのふたつの視点</a:t>
            </a:r>
            <a:endParaRPr lang="en-US" altLang="ja-JP" sz="28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marL="806450" lvl="1" indent="-444500">
              <a:buFont typeface="Wingdings" charset="2"/>
              <a:buChar char="v"/>
              <a:tabLst>
                <a:tab pos="1168400" algn="l"/>
              </a:tabLst>
            </a:pPr>
            <a:r>
              <a:rPr lang="ja-JP" altLang="en-US" sz="28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「所有」から「使用」へ</a:t>
            </a:r>
            <a:endParaRPr lang="en-US" altLang="ja-JP" sz="28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marL="806450" lvl="1" indent="-444500">
              <a:buFont typeface="Wingdings" charset="2"/>
              <a:buChar char="v"/>
              <a:tabLst>
                <a:tab pos="1168400" algn="l"/>
              </a:tabLst>
            </a:pPr>
            <a:r>
              <a:rPr lang="en-US" altLang="ja-JP" sz="2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TCO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削減の根拠</a:t>
            </a:r>
            <a:endParaRPr lang="en-US" altLang="ja-JP" sz="28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marL="806450" lvl="1" indent="-444500">
              <a:buFont typeface="Wingdings" charset="2"/>
              <a:buChar char="v"/>
              <a:tabLst>
                <a:tab pos="1168400" algn="l"/>
              </a:tabLst>
            </a:pPr>
            <a:r>
              <a:rPr lang="ja-JP" altLang="en-US" sz="2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システム資源の</a:t>
            </a:r>
            <a:r>
              <a:rPr lang="en-US" altLang="ja-JP" sz="2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EC</a:t>
            </a:r>
            <a:r>
              <a:rPr lang="ja-JP" altLang="en-US" sz="2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サイト</a:t>
            </a:r>
          </a:p>
        </p:txBody>
      </p:sp>
    </p:spTree>
    <p:extLst>
      <p:ext uri="{BB962C8B-B14F-4D97-AF65-F5344CB8AC3E}">
        <p14:creationId xmlns:p14="http://schemas.microsoft.com/office/powerpoint/2010/main" val="338383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「自家発電モデル」から「発電所モデル」へ</a:t>
            </a:r>
            <a:endParaRPr kumimoji="1" lang="ja-JP" altLang="en-US" dirty="0"/>
          </a:p>
        </p:txBody>
      </p:sp>
      <p:pic>
        <p:nvPicPr>
          <p:cNvPr id="8" name="図 7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76" y="1295400"/>
            <a:ext cx="1229524" cy="815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テキスト ボックス 28"/>
          <p:cNvSpPr txBox="1"/>
          <p:nvPr/>
        </p:nvSpPr>
        <p:spPr>
          <a:xfrm>
            <a:off x="1648000" y="469223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昔の工場</a:t>
            </a:r>
            <a:endParaRPr kumimoji="1" lang="ja-JP" altLang="en-US" sz="2400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grpSp>
        <p:nvGrpSpPr>
          <p:cNvPr id="13" name="図形グループ 12"/>
          <p:cNvGrpSpPr/>
          <p:nvPr/>
        </p:nvGrpSpPr>
        <p:grpSpPr>
          <a:xfrm>
            <a:off x="4409084" y="1295400"/>
            <a:ext cx="4430116" cy="5095220"/>
            <a:chOff x="4409084" y="1295400"/>
            <a:chExt cx="4430116" cy="5095220"/>
          </a:xfrm>
        </p:grpSpPr>
        <p:pic>
          <p:nvPicPr>
            <p:cNvPr id="4" name="図 3" descr="marumori2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502" y="1295400"/>
              <a:ext cx="3471333" cy="2603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図 4" descr="imgres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5102" y="5257800"/>
              <a:ext cx="1374098" cy="914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図 6" descr="imgres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031" y="5257801"/>
              <a:ext cx="1238723" cy="9278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図 8" descr="images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302" y="5257800"/>
              <a:ext cx="1237129" cy="9278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図 9" descr="imgres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446" y="3962400"/>
              <a:ext cx="914406" cy="13444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右矢印 10"/>
            <p:cNvSpPr/>
            <p:nvPr/>
          </p:nvSpPr>
          <p:spPr bwMode="auto">
            <a:xfrm>
              <a:off x="4409084" y="3390900"/>
              <a:ext cx="762000" cy="1143000"/>
            </a:xfrm>
            <a:prstGeom prst="right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037424" y="1435100"/>
              <a:ext cx="2646878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ja-JP" altLang="en-US" sz="2400" dirty="0" smtClean="0">
                  <a:solidFill>
                    <a:schemeClr val="bg1"/>
                  </a:solidFill>
                  <a:effectLst>
                    <a:glow rad="101600">
                      <a:srgbClr val="008000">
                        <a:alpha val="75000"/>
                      </a:srgb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発電所・電力会社</a:t>
              </a:r>
            </a:p>
            <a:p>
              <a:pPr algn="r"/>
              <a:r>
                <a:rPr lang="ja-JP" altLang="en-US" sz="1400" dirty="0" smtClean="0">
                  <a:solidFill>
                    <a:schemeClr val="bg1"/>
                  </a:solidFill>
                  <a:effectLst>
                    <a:glow rad="101600">
                      <a:srgbClr val="008000">
                        <a:alpha val="75000"/>
                      </a:srgbClr>
                    </a:glow>
                  </a:effectLst>
                </a:rPr>
                <a:t>大規模な発電設備により</a:t>
              </a:r>
              <a:endParaRPr lang="en-US" altLang="ja-JP" sz="14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</a:endParaRPr>
            </a:p>
            <a:p>
              <a:pPr algn="r"/>
              <a:r>
                <a:rPr lang="ja-JP" altLang="en-US" sz="1400" dirty="0" smtClean="0">
                  <a:solidFill>
                    <a:schemeClr val="bg1"/>
                  </a:solidFill>
                  <a:effectLst>
                    <a:glow rad="101600">
                      <a:srgbClr val="008000">
                        <a:alpha val="75000"/>
                      </a:srgbClr>
                    </a:glow>
                  </a:effectLst>
                </a:rPr>
                <a:t>低料金で安定供給を実現</a:t>
              </a:r>
              <a:endParaRPr lang="en-US" altLang="ja-JP" sz="14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</a:endParaRPr>
            </a:p>
          </p:txBody>
        </p:sp>
        <p:sp>
          <p:nvSpPr>
            <p:cNvPr id="17" name="上矢印 16"/>
            <p:cNvSpPr/>
            <p:nvPr/>
          </p:nvSpPr>
          <p:spPr bwMode="auto">
            <a:xfrm rot="10800000">
              <a:off x="6703102" y="3657600"/>
              <a:ext cx="663868" cy="424417"/>
            </a:xfrm>
            <a:prstGeom prst="upArrow">
              <a:avLst/>
            </a:prstGeom>
            <a:solidFill>
              <a:srgbClr val="FFFF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8" name="上矢印 17"/>
            <p:cNvSpPr/>
            <p:nvPr/>
          </p:nvSpPr>
          <p:spPr bwMode="auto">
            <a:xfrm rot="13608278">
              <a:off x="6327107" y="4936856"/>
              <a:ext cx="245745" cy="621095"/>
            </a:xfrm>
            <a:prstGeom prst="upArrow">
              <a:avLst/>
            </a:prstGeom>
            <a:solidFill>
              <a:srgbClr val="FFFF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9" name="上矢印 18"/>
            <p:cNvSpPr/>
            <p:nvPr/>
          </p:nvSpPr>
          <p:spPr bwMode="auto">
            <a:xfrm rot="7991722" flipH="1">
              <a:off x="7428476" y="4933804"/>
              <a:ext cx="245745" cy="640430"/>
            </a:xfrm>
            <a:prstGeom prst="upArrow">
              <a:avLst/>
            </a:prstGeom>
            <a:solidFill>
              <a:srgbClr val="FFFF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1" name="上矢印 20"/>
            <p:cNvSpPr/>
            <p:nvPr/>
          </p:nvSpPr>
          <p:spPr bwMode="auto">
            <a:xfrm rot="10800000">
              <a:off x="6931702" y="5159398"/>
              <a:ext cx="228600" cy="390149"/>
            </a:xfrm>
            <a:prstGeom prst="upArrow">
              <a:avLst/>
            </a:prstGeom>
            <a:solidFill>
              <a:srgbClr val="FFFF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5346680" y="5867400"/>
              <a:ext cx="3416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 smtClean="0">
                  <a:solidFill>
                    <a:schemeClr val="bg1"/>
                  </a:solidFill>
                  <a:effectLst>
                    <a:glow rad="101600">
                      <a:srgbClr val="008000">
                        <a:alpha val="75000"/>
                      </a:srgbClr>
                    </a:glow>
                  </a:effectLst>
                </a:rPr>
                <a:t>発電設備の運用、管理、保守からの解放</a:t>
              </a:r>
              <a:endParaRPr lang="en-US" altLang="ja-JP" sz="14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</a:endParaRPr>
            </a:p>
            <a:p>
              <a:r>
                <a:rPr lang="ja-JP" altLang="en-US" sz="1400" dirty="0" smtClean="0">
                  <a:solidFill>
                    <a:schemeClr val="bg1"/>
                  </a:solidFill>
                  <a:effectLst>
                    <a:glow rad="101600">
                      <a:srgbClr val="008000">
                        <a:alpha val="75000"/>
                      </a:srgbClr>
                    </a:glow>
                  </a:effectLst>
                </a:rPr>
                <a:t>需要の変動も設備の能力を気にせず対応</a:t>
              </a:r>
              <a:endParaRPr lang="en-US" altLang="ja-JP" sz="14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</a:endParaRPr>
            </a:p>
          </p:txBody>
        </p:sp>
      </p:grpSp>
      <p:pic>
        <p:nvPicPr>
          <p:cNvPr id="24" name="図 23" descr="img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306824"/>
            <a:ext cx="1374098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図 24" descr="imgr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929" y="5306825"/>
            <a:ext cx="1238723" cy="927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図 26" descr="imag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06824"/>
            <a:ext cx="1237129" cy="927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テキスト ボックス 22"/>
          <p:cNvSpPr txBox="1"/>
          <p:nvPr/>
        </p:nvSpPr>
        <p:spPr>
          <a:xfrm>
            <a:off x="457200" y="5867400"/>
            <a:ext cx="3595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400" dirty="0" smtClean="0">
                <a:solidFill>
                  <a:schemeClr val="bg1"/>
                </a:solidFill>
                <a:effectLst>
                  <a:glow rad="101600">
                    <a:srgbClr val="FF6600">
                      <a:alpha val="75000"/>
                    </a:srgbClr>
                  </a:glow>
                </a:effectLst>
              </a:rPr>
              <a:t>電力供給が不安定、自前で発電設備を所有</a:t>
            </a:r>
            <a:endParaRPr lang="en-US" altLang="ja-JP" sz="1400" dirty="0" smtClean="0">
              <a:solidFill>
                <a:schemeClr val="bg1"/>
              </a:solidFill>
              <a:effectLst>
                <a:glow rad="101600">
                  <a:srgbClr val="FF6600">
                    <a:alpha val="75000"/>
                  </a:srgbClr>
                </a:glow>
              </a:effectLst>
            </a:endParaRPr>
          </a:p>
          <a:p>
            <a:pPr algn="ctr"/>
            <a:r>
              <a:rPr kumimoji="1" lang="ja-JP" altLang="en-US" sz="1400" dirty="0" smtClean="0">
                <a:solidFill>
                  <a:schemeClr val="bg1"/>
                </a:solidFill>
                <a:effectLst>
                  <a:glow rad="101600">
                    <a:srgbClr val="FF6600">
                      <a:alpha val="75000"/>
                    </a:srgbClr>
                  </a:glow>
                </a:effectLst>
              </a:rPr>
              <a:t>設備の運用、管理、保守は、自前で非効率</a:t>
            </a:r>
            <a:endParaRPr kumimoji="1" lang="ja-JP" altLang="en-US" sz="1400" dirty="0">
              <a:solidFill>
                <a:schemeClr val="bg1"/>
              </a:solidFill>
              <a:effectLst>
                <a:glow rad="101600">
                  <a:srgbClr val="FF6600">
                    <a:alpha val="75000"/>
                  </a:srgbClr>
                </a:glow>
              </a:effectLst>
            </a:endParaRPr>
          </a:p>
        </p:txBody>
      </p:sp>
      <p:pic>
        <p:nvPicPr>
          <p:cNvPr id="30" name="図 29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612" y="1295400"/>
            <a:ext cx="1229524" cy="815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図 30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484" y="1295400"/>
            <a:ext cx="1229524" cy="815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図 32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48" y="2110628"/>
            <a:ext cx="1229524" cy="815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図 3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84" y="2110628"/>
            <a:ext cx="1229524" cy="815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図 34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56" y="2110628"/>
            <a:ext cx="1229524" cy="815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図 35" descr="img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048" y="4256950"/>
            <a:ext cx="1374098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図 36" descr="imgr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7" y="4256951"/>
            <a:ext cx="1238723" cy="927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図 37" descr="imag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48" y="4256950"/>
            <a:ext cx="1237129" cy="927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テキスト ボックス 2"/>
          <p:cNvSpPr txBox="1"/>
          <p:nvPr/>
        </p:nvSpPr>
        <p:spPr>
          <a:xfrm>
            <a:off x="1158148" y="1879795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/>
                </a:solidFill>
                <a:effectLst>
                  <a:glow rad="101600">
                    <a:srgbClr val="FF6600">
                      <a:alpha val="75000"/>
                    </a:srgb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自家発電設備</a:t>
            </a:r>
            <a:endParaRPr kumimoji="1" lang="en-US" altLang="ja-JP" sz="2400" dirty="0" smtClean="0">
              <a:solidFill>
                <a:schemeClr val="bg1"/>
              </a:solidFill>
              <a:effectLst>
                <a:glow rad="101600">
                  <a:srgbClr val="FF6600">
                    <a:alpha val="75000"/>
                  </a:srgb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39" name="上矢印 38"/>
          <p:cNvSpPr/>
          <p:nvPr/>
        </p:nvSpPr>
        <p:spPr bwMode="auto">
          <a:xfrm rot="10800000">
            <a:off x="995496" y="2925856"/>
            <a:ext cx="137252" cy="1331095"/>
          </a:xfrm>
          <a:prstGeom prst="up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0" name="上矢印 39"/>
          <p:cNvSpPr/>
          <p:nvPr/>
        </p:nvSpPr>
        <p:spPr bwMode="auto">
          <a:xfrm rot="10800000">
            <a:off x="2133600" y="2894106"/>
            <a:ext cx="137252" cy="1331095"/>
          </a:xfrm>
          <a:prstGeom prst="up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1" name="上矢印 40"/>
          <p:cNvSpPr/>
          <p:nvPr/>
        </p:nvSpPr>
        <p:spPr bwMode="auto">
          <a:xfrm rot="10800000">
            <a:off x="3189473" y="2894106"/>
            <a:ext cx="137252" cy="1331095"/>
          </a:xfrm>
          <a:prstGeom prst="up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2" name="上矢印 41"/>
          <p:cNvSpPr/>
          <p:nvPr/>
        </p:nvSpPr>
        <p:spPr bwMode="auto">
          <a:xfrm rot="10800000">
            <a:off x="1132748" y="3124200"/>
            <a:ext cx="137252" cy="1331095"/>
          </a:xfrm>
          <a:prstGeom prst="up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3" name="上矢印 42"/>
          <p:cNvSpPr/>
          <p:nvPr/>
        </p:nvSpPr>
        <p:spPr bwMode="auto">
          <a:xfrm rot="10800000">
            <a:off x="2270852" y="3092450"/>
            <a:ext cx="137252" cy="1331095"/>
          </a:xfrm>
          <a:prstGeom prst="up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4" name="上矢印 43"/>
          <p:cNvSpPr/>
          <p:nvPr/>
        </p:nvSpPr>
        <p:spPr bwMode="auto">
          <a:xfrm rot="10800000">
            <a:off x="3326725" y="3092450"/>
            <a:ext cx="137252" cy="1331095"/>
          </a:xfrm>
          <a:prstGeom prst="up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7200" y="6690381"/>
            <a:ext cx="981767" cy="167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97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角丸四角形 23"/>
          <p:cNvSpPr/>
          <p:nvPr/>
        </p:nvSpPr>
        <p:spPr bwMode="auto">
          <a:xfrm>
            <a:off x="1295400" y="1219200"/>
            <a:ext cx="6553200" cy="1981200"/>
          </a:xfrm>
          <a:prstGeom prst="round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常識が変わる</a:t>
            </a: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=</a:t>
            </a: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パラダイムシフト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ja-JP" altLang="en-US" dirty="0" smtClean="0"/>
              <a:t>クラウドで変わる</a:t>
            </a:r>
            <a:r>
              <a:rPr kumimoji="1" lang="en-US" altLang="ja-JP" dirty="0" smtClean="0"/>
              <a:t>IT</a:t>
            </a:r>
            <a:r>
              <a:rPr kumimoji="1" lang="ja-JP" altLang="en-US" dirty="0" smtClean="0"/>
              <a:t>の常識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 bwMode="auto">
          <a:xfrm>
            <a:off x="1293020" y="3352800"/>
            <a:ext cx="6555580" cy="609600"/>
          </a:xfrm>
          <a:prstGeom prst="roundRect">
            <a:avLst>
              <a:gd name="adj" fmla="val 50000"/>
            </a:avLst>
          </a:prstGeom>
          <a:solidFill>
            <a:srgbClr val="0000FF">
              <a:alpha val="61000"/>
            </a:srgbClr>
          </a:solidFill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クラウド・コンピューティング</a:t>
            </a:r>
          </a:p>
        </p:txBody>
      </p:sp>
      <p:grpSp>
        <p:nvGrpSpPr>
          <p:cNvPr id="27" name="図形グループ 26"/>
          <p:cNvGrpSpPr/>
          <p:nvPr/>
        </p:nvGrpSpPr>
        <p:grpSpPr>
          <a:xfrm>
            <a:off x="1293813" y="4114800"/>
            <a:ext cx="3180059" cy="2286000"/>
            <a:chOff x="1293813" y="4114800"/>
            <a:chExt cx="3180059" cy="2286000"/>
          </a:xfrm>
        </p:grpSpPr>
        <p:sp>
          <p:nvSpPr>
            <p:cNvPr id="8" name="角丸四角形 7"/>
            <p:cNvSpPr/>
            <p:nvPr/>
          </p:nvSpPr>
          <p:spPr bwMode="auto">
            <a:xfrm>
              <a:off x="1293813" y="4114800"/>
              <a:ext cx="3163887" cy="2286000"/>
            </a:xfrm>
            <a:prstGeom prst="roundRect">
              <a:avLst>
                <a:gd name="adj" fmla="val 5469"/>
              </a:avLst>
            </a:prstGeom>
            <a:solidFill>
              <a:srgbClr val="6600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" name="角丸四角形 4"/>
            <p:cNvSpPr/>
            <p:nvPr/>
          </p:nvSpPr>
          <p:spPr bwMode="auto">
            <a:xfrm>
              <a:off x="1447800" y="4343400"/>
              <a:ext cx="2895600" cy="68511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i="0" u="none" strike="noStrike" cap="none" normalizeH="0" baseline="0" dirty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Avenir Black"/>
                  <a:ea typeface="ＤＦＰ太丸ゴシック体"/>
                  <a:cs typeface="Avenir Black"/>
                </a:rPr>
                <a:t>Infrastructure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dirty="0" smtClean="0">
                  <a:solidFill>
                    <a:srgbClr val="660066"/>
                  </a:solidFill>
                  <a:latin typeface="Avenir Black"/>
                  <a:ea typeface="ＤＦＰ太丸ゴシック体"/>
                  <a:cs typeface="Avenir Black"/>
                </a:rPr>
                <a:t>as a </a:t>
              </a:r>
              <a:r>
                <a:rPr kumimoji="0" lang="en-US" altLang="ja-JP" sz="2000" u="sng" dirty="0" smtClean="0">
                  <a:solidFill>
                    <a:srgbClr val="660066"/>
                  </a:solidFill>
                  <a:latin typeface="Avenir Black"/>
                  <a:ea typeface="ＤＦＰ太丸ゴシック体"/>
                  <a:cs typeface="Avenir Black"/>
                </a:rPr>
                <a:t>Service</a:t>
              </a:r>
              <a:endParaRPr kumimoji="0" lang="ja-JP" altLang="en-US" sz="2000" i="0" u="sng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Avenir Black"/>
                <a:ea typeface="ＤＦＰ太丸ゴシック体"/>
                <a:cs typeface="Avenir Black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295400" y="5933925"/>
              <a:ext cx="31784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「所有」から「使用」への転換</a:t>
              </a:r>
              <a:endParaRPr kumimoji="1" lang="ja-JP" altLang="en-US" sz="16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5" name="角丸四角形 14"/>
            <p:cNvSpPr/>
            <p:nvPr/>
          </p:nvSpPr>
          <p:spPr bwMode="auto">
            <a:xfrm>
              <a:off x="1447800" y="5098367"/>
              <a:ext cx="2895600" cy="68511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必要な時に必要なだけ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660066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システム資源を利用できる</a:t>
              </a:r>
              <a:endPara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28" name="図形グループ 27"/>
          <p:cNvGrpSpPr/>
          <p:nvPr/>
        </p:nvGrpSpPr>
        <p:grpSpPr>
          <a:xfrm>
            <a:off x="4686300" y="4114800"/>
            <a:ext cx="3160713" cy="2286000"/>
            <a:chOff x="4686300" y="4114800"/>
            <a:chExt cx="3160713" cy="2286000"/>
          </a:xfrm>
        </p:grpSpPr>
        <p:sp>
          <p:nvSpPr>
            <p:cNvPr id="9" name="角丸四角形 8"/>
            <p:cNvSpPr/>
            <p:nvPr/>
          </p:nvSpPr>
          <p:spPr bwMode="auto">
            <a:xfrm>
              <a:off x="4686300" y="4114800"/>
              <a:ext cx="3160713" cy="2286000"/>
            </a:xfrm>
            <a:prstGeom prst="roundRect">
              <a:avLst>
                <a:gd name="adj" fmla="val 5469"/>
              </a:avLst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7" name="角丸四角形 6"/>
            <p:cNvSpPr/>
            <p:nvPr/>
          </p:nvSpPr>
          <p:spPr bwMode="auto">
            <a:xfrm>
              <a:off x="4876800" y="4343400"/>
              <a:ext cx="2743200" cy="68511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rgbClr val="339900"/>
                  </a:solidFill>
                  <a:effectLst/>
                  <a:latin typeface="Avenir Black"/>
                  <a:cs typeface="Avenir Black"/>
                </a:rPr>
                <a:t>Infrastructure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rgbClr val="339900"/>
                  </a:solidFill>
                  <a:effectLst/>
                  <a:latin typeface="Avenir Black"/>
                  <a:cs typeface="Avenir Black"/>
                </a:rPr>
                <a:t>as a</a:t>
              </a:r>
              <a:r>
                <a:rPr kumimoji="0" lang="en-US" altLang="ja-JP" sz="2000" dirty="0" smtClean="0">
                  <a:solidFill>
                    <a:srgbClr val="339900"/>
                  </a:solidFill>
                  <a:latin typeface="Avenir Black"/>
                  <a:cs typeface="Avenir Black"/>
                </a:rPr>
                <a:t> </a:t>
              </a:r>
              <a:r>
                <a:rPr kumimoji="0" lang="en-US" altLang="ja-JP" sz="2000" u="sng" dirty="0" smtClean="0">
                  <a:solidFill>
                    <a:srgbClr val="339900"/>
                  </a:solidFill>
                  <a:latin typeface="Avenir Black"/>
                  <a:cs typeface="Avenir Black"/>
                </a:rPr>
                <a:t>Code</a:t>
              </a:r>
              <a:endParaRPr kumimoji="0" lang="ja-JP" altLang="en-US" sz="2000" b="0" i="0" u="sng" strike="noStrike" cap="none" normalizeH="0" baseline="0" dirty="0" smtClean="0">
                <a:ln>
                  <a:noFill/>
                </a:ln>
                <a:solidFill>
                  <a:srgbClr val="339900"/>
                </a:solidFill>
                <a:effectLst/>
                <a:latin typeface="Avenir Black"/>
                <a:cs typeface="Avenir Black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4724400" y="5791200"/>
              <a:ext cx="3048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「ハードウェア」から</a:t>
              </a:r>
              <a:endParaRPr kumimoji="1" lang="en-US" altLang="ja-JP" sz="16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ctr"/>
              <a:r>
                <a:rPr kumimoji="1" lang="ja-JP" altLang="en-US" sz="16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「ソフトウェア」への転換</a:t>
              </a:r>
              <a:endParaRPr kumimoji="1" lang="ja-JP" altLang="en-US" sz="16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6" name="角丸四角形 15"/>
            <p:cNvSpPr/>
            <p:nvPr/>
          </p:nvSpPr>
          <p:spPr bwMode="auto">
            <a:xfrm>
              <a:off x="4876800" y="5098367"/>
              <a:ext cx="2743200" cy="68511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339900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インフラの構築から運用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339900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339900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全てをプログラミングできる</a:t>
              </a:r>
              <a:endPara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339900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sp>
        <p:nvSpPr>
          <p:cNvPr id="17" name="角丸四角形 16"/>
          <p:cNvSpPr/>
          <p:nvPr/>
        </p:nvSpPr>
        <p:spPr bwMode="auto">
          <a:xfrm>
            <a:off x="1371600" y="1600200"/>
            <a:ext cx="1981200" cy="381000"/>
          </a:xfrm>
          <a:prstGeom prst="roundRect">
            <a:avLst>
              <a:gd name="adj" fmla="val 50000"/>
            </a:avLst>
          </a:prstGeom>
          <a:solidFill>
            <a:srgbClr val="FF0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</a:rPr>
              <a:t>デバイス種類の増加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3579813" y="1600200"/>
            <a:ext cx="1981200" cy="381000"/>
          </a:xfrm>
          <a:prstGeom prst="roundRect">
            <a:avLst>
              <a:gd name="adj" fmla="val 50000"/>
            </a:avLst>
          </a:prstGeom>
          <a:solidFill>
            <a:srgbClr val="FF0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プログラミング手法</a:t>
            </a:r>
            <a:endParaRPr kumimoji="0" lang="en-US" altLang="ja-JP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や</a:t>
            </a:r>
            <a:r>
              <a:rPr kumimoji="0" lang="en-US" altLang="ja-JP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UI/UX</a:t>
            </a:r>
            <a:r>
              <a:rPr kumimoji="0" lang="ja-JP" altLang="en-US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の変化</a:t>
            </a:r>
          </a:p>
        </p:txBody>
      </p:sp>
      <p:sp>
        <p:nvSpPr>
          <p:cNvPr id="19" name="角丸四角形 18"/>
          <p:cNvSpPr/>
          <p:nvPr/>
        </p:nvSpPr>
        <p:spPr bwMode="auto">
          <a:xfrm>
            <a:off x="5791200" y="1600200"/>
            <a:ext cx="1981200" cy="381000"/>
          </a:xfrm>
          <a:prstGeom prst="roundRect">
            <a:avLst>
              <a:gd name="adj" fmla="val 50000"/>
            </a:avLst>
          </a:prstGeom>
          <a:solidFill>
            <a:srgbClr val="FF0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アクセス手段が多様化</a:t>
            </a:r>
          </a:p>
        </p:txBody>
      </p:sp>
      <p:sp>
        <p:nvSpPr>
          <p:cNvPr id="20" name="角丸四角形 19"/>
          <p:cNvSpPr/>
          <p:nvPr/>
        </p:nvSpPr>
        <p:spPr bwMode="auto">
          <a:xfrm>
            <a:off x="5791200" y="2438400"/>
            <a:ext cx="1981200" cy="381000"/>
          </a:xfrm>
          <a:prstGeom prst="roundRect">
            <a:avLst>
              <a:gd name="adj" fmla="val 50000"/>
            </a:avLst>
          </a:prstGeom>
          <a:solidFill>
            <a:srgbClr val="660066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仕事のやり方</a:t>
            </a:r>
            <a:r>
              <a:rPr kumimoji="0" lang="ja-JP" altLang="en-US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</a:rPr>
              <a:t>の変化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1" name="角丸四角形 20"/>
          <p:cNvSpPr/>
          <p:nvPr/>
        </p:nvSpPr>
        <p:spPr bwMode="auto">
          <a:xfrm>
            <a:off x="3579812" y="2438400"/>
            <a:ext cx="1981201" cy="381000"/>
          </a:xfrm>
          <a:prstGeom prst="roundRect">
            <a:avLst>
              <a:gd name="adj" fmla="val 50000"/>
            </a:avLst>
          </a:prstGeom>
          <a:solidFill>
            <a:srgbClr val="660066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人との係わり方がの変化</a:t>
            </a:r>
          </a:p>
        </p:txBody>
      </p:sp>
      <p:sp>
        <p:nvSpPr>
          <p:cNvPr id="22" name="角丸四角形 21"/>
          <p:cNvSpPr/>
          <p:nvPr/>
        </p:nvSpPr>
        <p:spPr bwMode="auto">
          <a:xfrm>
            <a:off x="1371600" y="2438400"/>
            <a:ext cx="1981200" cy="381000"/>
          </a:xfrm>
          <a:prstGeom prst="roundRect">
            <a:avLst>
              <a:gd name="adj" fmla="val 50000"/>
            </a:avLst>
          </a:prstGeom>
          <a:solidFill>
            <a:srgbClr val="660066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価値観の変化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900999" y="12192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800" dirty="0" smtClean="0">
                <a:solidFill>
                  <a:srgbClr val="FFFFFF"/>
                </a:solidFill>
                <a:effectLst>
                  <a:glow rad="101600">
                    <a:srgbClr val="0000FF">
                      <a:alpha val="75000"/>
                    </a:srgb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表面的変化</a:t>
            </a:r>
            <a:endParaRPr kumimoji="1" lang="ja-JP" altLang="en-US" sz="1800" dirty="0">
              <a:solidFill>
                <a:srgbClr val="FFFFFF"/>
              </a:solidFill>
              <a:effectLst>
                <a:glow rad="101600">
                  <a:srgbClr val="0000FF">
                    <a:alpha val="75000"/>
                  </a:srgb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900999" y="28194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800" dirty="0" smtClean="0">
                <a:solidFill>
                  <a:srgbClr val="FFFFFF"/>
                </a:solidFill>
                <a:effectLst>
                  <a:glow rad="101600">
                    <a:srgbClr val="0000FF">
                      <a:alpha val="75000"/>
                    </a:srgb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本質的</a:t>
            </a:r>
            <a:r>
              <a:rPr kumimoji="1" lang="ja-JP" altLang="en-US" sz="1800" dirty="0" smtClean="0">
                <a:solidFill>
                  <a:srgbClr val="FFFFFF"/>
                </a:solidFill>
                <a:effectLst>
                  <a:glow rad="101600">
                    <a:srgbClr val="0000FF">
                      <a:alpha val="75000"/>
                    </a:srgb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変化</a:t>
            </a:r>
            <a:endParaRPr kumimoji="1" lang="ja-JP" altLang="en-US" sz="1800" dirty="0">
              <a:solidFill>
                <a:srgbClr val="FFFFFF"/>
              </a:solidFill>
              <a:effectLst>
                <a:glow rad="101600">
                  <a:srgbClr val="0000FF">
                    <a:alpha val="75000"/>
                  </a:srgb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</p:spTree>
    <p:extLst>
      <p:ext uri="{BB962C8B-B14F-4D97-AF65-F5344CB8AC3E}">
        <p14:creationId xmlns:p14="http://schemas.microsoft.com/office/powerpoint/2010/main" val="74153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 bwMode="auto">
          <a:xfrm>
            <a:off x="6248400" y="3300730"/>
            <a:ext cx="2133600" cy="69215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 bwMode="auto">
          <a:xfrm>
            <a:off x="6248400" y="4413249"/>
            <a:ext cx="2133600" cy="69215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7" name="正方形/長方形 36"/>
          <p:cNvSpPr/>
          <p:nvPr/>
        </p:nvSpPr>
        <p:spPr bwMode="auto">
          <a:xfrm>
            <a:off x="6248400" y="2260599"/>
            <a:ext cx="2133600" cy="69215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914400" y="3048001"/>
            <a:ext cx="1371600" cy="990599"/>
          </a:xfrm>
          <a:prstGeom prst="roundRect">
            <a:avLst/>
          </a:prstGeom>
          <a:solidFill>
            <a:srgbClr val="FFFFCC"/>
          </a:solidFill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1" name="角丸四角形 20"/>
          <p:cNvSpPr/>
          <p:nvPr/>
        </p:nvSpPr>
        <p:spPr bwMode="auto">
          <a:xfrm>
            <a:off x="914400" y="1981201"/>
            <a:ext cx="1371600" cy="990599"/>
          </a:xfrm>
          <a:prstGeom prst="roundRect">
            <a:avLst/>
          </a:prstGeom>
          <a:solidFill>
            <a:srgbClr val="FFFFCC"/>
          </a:solidFill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2" name="角丸四角形 21"/>
          <p:cNvSpPr/>
          <p:nvPr/>
        </p:nvSpPr>
        <p:spPr bwMode="auto">
          <a:xfrm>
            <a:off x="914400" y="4114801"/>
            <a:ext cx="1371600" cy="990599"/>
          </a:xfrm>
          <a:prstGeom prst="roundRect">
            <a:avLst/>
          </a:prstGeom>
          <a:solidFill>
            <a:srgbClr val="FFFFCC"/>
          </a:solidFill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Infrastructure as a Code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304" y="1981201"/>
            <a:ext cx="2955018" cy="3124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3" descr="Traditional-Serv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0" y="2089150"/>
            <a:ext cx="533400" cy="533400"/>
          </a:xfrm>
          <a:prstGeom prst="rect">
            <a:avLst/>
          </a:prstGeom>
        </p:spPr>
      </p:pic>
      <p:pic>
        <p:nvPicPr>
          <p:cNvPr id="7" name="Picture 8" descr="Generic-Databa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14550"/>
            <a:ext cx="533400" cy="533400"/>
          </a:xfrm>
          <a:prstGeom prst="rect">
            <a:avLst/>
          </a:prstGeom>
        </p:spPr>
      </p:pic>
      <p:pic>
        <p:nvPicPr>
          <p:cNvPr id="10" name="Picture 13" descr="Traditional-Serv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0" y="3117850"/>
            <a:ext cx="533400" cy="533400"/>
          </a:xfrm>
          <a:prstGeom prst="rect">
            <a:avLst/>
          </a:prstGeom>
        </p:spPr>
      </p:pic>
      <p:pic>
        <p:nvPicPr>
          <p:cNvPr id="11" name="Picture 8" descr="Generic-Databa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143250"/>
            <a:ext cx="533400" cy="533400"/>
          </a:xfrm>
          <a:prstGeom prst="rect">
            <a:avLst/>
          </a:prstGeom>
        </p:spPr>
      </p:pic>
      <p:pic>
        <p:nvPicPr>
          <p:cNvPr id="13" name="Picture 13" descr="Traditional-Serv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0" y="4234182"/>
            <a:ext cx="533400" cy="533400"/>
          </a:xfrm>
          <a:prstGeom prst="rect">
            <a:avLst/>
          </a:prstGeom>
        </p:spPr>
      </p:pic>
      <p:pic>
        <p:nvPicPr>
          <p:cNvPr id="14" name="Picture 8" descr="Generic-Databa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259582"/>
            <a:ext cx="533400" cy="533400"/>
          </a:xfrm>
          <a:prstGeom prst="rect">
            <a:avLst/>
          </a:prstGeom>
        </p:spPr>
      </p:pic>
      <p:pic>
        <p:nvPicPr>
          <p:cNvPr id="16" name="Picture 13" descr="Traditional-Serv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38350"/>
            <a:ext cx="533400" cy="533400"/>
          </a:xfrm>
          <a:prstGeom prst="rect">
            <a:avLst/>
          </a:prstGeom>
        </p:spPr>
      </p:pic>
      <p:pic>
        <p:nvPicPr>
          <p:cNvPr id="17" name="Picture 8" descr="Generic-Databa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67050"/>
            <a:ext cx="533400" cy="533400"/>
          </a:xfrm>
          <a:prstGeom prst="rect">
            <a:avLst/>
          </a:prstGeom>
        </p:spPr>
      </p:pic>
      <p:pic>
        <p:nvPicPr>
          <p:cNvPr id="18" name="Picture 13" descr="Traditional-Serv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0" y="4152901"/>
            <a:ext cx="533400" cy="533400"/>
          </a:xfrm>
          <a:prstGeom prst="rect">
            <a:avLst/>
          </a:prstGeom>
        </p:spPr>
      </p:pic>
      <p:pic>
        <p:nvPicPr>
          <p:cNvPr id="19" name="Picture 8" descr="Generic-Databa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50" y="4152901"/>
            <a:ext cx="533400" cy="533400"/>
          </a:xfrm>
          <a:prstGeom prst="rect">
            <a:avLst/>
          </a:prstGeom>
        </p:spPr>
      </p:pic>
      <p:pic>
        <p:nvPicPr>
          <p:cNvPr id="9" name="Picture 3" descr="AWS-Management-Conso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419350"/>
            <a:ext cx="533400" cy="533400"/>
          </a:xfrm>
          <a:prstGeom prst="rect">
            <a:avLst/>
          </a:prstGeom>
        </p:spPr>
      </p:pic>
      <p:pic>
        <p:nvPicPr>
          <p:cNvPr id="12" name="Picture 3" descr="AWS-Management-Conso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459481"/>
            <a:ext cx="533400" cy="533400"/>
          </a:xfrm>
          <a:prstGeom prst="rect">
            <a:avLst/>
          </a:prstGeom>
        </p:spPr>
      </p:pic>
      <p:pic>
        <p:nvPicPr>
          <p:cNvPr id="15" name="Picture 3" descr="AWS-Management-Conso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533901"/>
            <a:ext cx="533400" cy="533400"/>
          </a:xfrm>
          <a:prstGeom prst="rect">
            <a:avLst/>
          </a:prstGeom>
        </p:spPr>
      </p:pic>
      <p:sp>
        <p:nvSpPr>
          <p:cNvPr id="25" name="ホームベース 24"/>
          <p:cNvSpPr/>
          <p:nvPr/>
        </p:nvSpPr>
        <p:spPr bwMode="auto">
          <a:xfrm flipH="1">
            <a:off x="5730806" y="3048000"/>
            <a:ext cx="2438400" cy="590129"/>
          </a:xfrm>
          <a:prstGeom prst="homePlate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6" name="ホームベース 25"/>
          <p:cNvSpPr/>
          <p:nvPr/>
        </p:nvSpPr>
        <p:spPr bwMode="auto">
          <a:xfrm flipH="1">
            <a:off x="5715000" y="4114800"/>
            <a:ext cx="2438400" cy="590129"/>
          </a:xfrm>
          <a:prstGeom prst="homePlate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7" name="ホームベース 26"/>
          <p:cNvSpPr/>
          <p:nvPr/>
        </p:nvSpPr>
        <p:spPr bwMode="auto">
          <a:xfrm flipH="1">
            <a:off x="5715000" y="1981621"/>
            <a:ext cx="2438400" cy="590129"/>
          </a:xfrm>
          <a:prstGeom prst="homePlate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grpSp>
        <p:nvGrpSpPr>
          <p:cNvPr id="28" name="図形グループ 27"/>
          <p:cNvGrpSpPr/>
          <p:nvPr/>
        </p:nvGrpSpPr>
        <p:grpSpPr>
          <a:xfrm>
            <a:off x="7543800" y="3317088"/>
            <a:ext cx="713922" cy="411481"/>
            <a:chOff x="2895600" y="4800600"/>
            <a:chExt cx="1499094" cy="762000"/>
          </a:xfrm>
        </p:grpSpPr>
        <p:pic>
          <p:nvPicPr>
            <p:cNvPr id="34" name="図 33" descr="hdd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4800600"/>
              <a:ext cx="889494" cy="762000"/>
            </a:xfrm>
            <a:prstGeom prst="rect">
              <a:avLst/>
            </a:prstGeom>
          </p:spPr>
        </p:pic>
        <p:pic>
          <p:nvPicPr>
            <p:cNvPr id="35" name="図 34" descr="hdd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4800600"/>
              <a:ext cx="889494" cy="762000"/>
            </a:xfrm>
            <a:prstGeom prst="rect">
              <a:avLst/>
            </a:prstGeom>
          </p:spPr>
        </p:pic>
        <p:pic>
          <p:nvPicPr>
            <p:cNvPr id="36" name="図 35" descr="hdd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4800600"/>
              <a:ext cx="889494" cy="762000"/>
            </a:xfrm>
            <a:prstGeom prst="rect">
              <a:avLst/>
            </a:prstGeom>
          </p:spPr>
        </p:pic>
      </p:grpSp>
      <p:pic>
        <p:nvPicPr>
          <p:cNvPr id="29" name="図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6511" y="4267199"/>
            <a:ext cx="601211" cy="528925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5776" y="2303274"/>
            <a:ext cx="632198" cy="554227"/>
          </a:xfrm>
          <a:prstGeom prst="rect">
            <a:avLst/>
          </a:prstGeom>
        </p:spPr>
      </p:pic>
      <p:sp>
        <p:nvSpPr>
          <p:cNvPr id="40" name="テキスト ボックス 39"/>
          <p:cNvSpPr txBox="1"/>
          <p:nvPr/>
        </p:nvSpPr>
        <p:spPr>
          <a:xfrm>
            <a:off x="6136832" y="2133600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仮想サーバー</a:t>
            </a:r>
            <a:endParaRPr kumimoji="1" lang="ja-JP" altLang="en-US" sz="1400" dirty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324600" y="2590800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物理サーバー</a:t>
            </a:r>
            <a:endParaRPr kumimoji="1" lang="ja-JP" altLang="en-US" sz="1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136832" y="3207428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仮想ストレージ</a:t>
            </a:r>
            <a:endParaRPr kumimoji="1" lang="ja-JP" altLang="en-US" sz="1400" dirty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324600" y="3629504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defRPr>
            </a:lvl1pPr>
          </a:lstStyle>
          <a:p>
            <a:r>
              <a:rPr lang="ja-JP" altLang="en-US" dirty="0"/>
              <a:t>物理ストレージ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136832" y="4270176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仮想ネットワーク</a:t>
            </a:r>
            <a:endParaRPr kumimoji="1" lang="ja-JP" altLang="en-US" sz="1400" dirty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324600" y="4727374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defRPr>
            </a:lvl1pPr>
          </a:lstStyle>
          <a:p>
            <a:r>
              <a:rPr lang="ja-JP" altLang="en-US" dirty="0"/>
              <a:t>物理ネットワーク</a:t>
            </a:r>
          </a:p>
        </p:txBody>
      </p:sp>
      <p:cxnSp>
        <p:nvCxnSpPr>
          <p:cNvPr id="47" name="カギ線コネクタ 46"/>
          <p:cNvCxnSpPr>
            <a:stCxn id="5" idx="1"/>
            <a:endCxn id="21" idx="3"/>
          </p:cNvCxnSpPr>
          <p:nvPr/>
        </p:nvCxnSpPr>
        <p:spPr bwMode="auto">
          <a:xfrm rot="10800000">
            <a:off x="2286000" y="2476501"/>
            <a:ext cx="578304" cy="1066800"/>
          </a:xfrm>
          <a:prstGeom prst="bentConnector3">
            <a:avLst/>
          </a:prstGeom>
          <a:solidFill>
            <a:schemeClr val="bg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カギ線コネクタ 47"/>
          <p:cNvCxnSpPr>
            <a:stCxn id="5" idx="1"/>
            <a:endCxn id="20" idx="3"/>
          </p:cNvCxnSpPr>
          <p:nvPr/>
        </p:nvCxnSpPr>
        <p:spPr bwMode="auto">
          <a:xfrm rot="10800000">
            <a:off x="2286000" y="3543301"/>
            <a:ext cx="578304" cy="12700"/>
          </a:xfrm>
          <a:prstGeom prst="bentConnector3">
            <a:avLst/>
          </a:prstGeom>
          <a:solidFill>
            <a:schemeClr val="bg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カギ線コネクタ 50"/>
          <p:cNvCxnSpPr>
            <a:stCxn id="5" idx="1"/>
            <a:endCxn id="22" idx="3"/>
          </p:cNvCxnSpPr>
          <p:nvPr/>
        </p:nvCxnSpPr>
        <p:spPr bwMode="auto">
          <a:xfrm rot="10800000" flipV="1">
            <a:off x="2286000" y="3543301"/>
            <a:ext cx="578304" cy="1066800"/>
          </a:xfrm>
          <a:prstGeom prst="bentConnector3">
            <a:avLst/>
          </a:prstGeom>
          <a:solidFill>
            <a:schemeClr val="bg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テキスト ボックス 53"/>
          <p:cNvSpPr txBox="1"/>
          <p:nvPr/>
        </p:nvSpPr>
        <p:spPr>
          <a:xfrm>
            <a:off x="738426" y="1628001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使用する</a:t>
            </a:r>
            <a:r>
              <a:rPr kumimoji="1" lang="ja-JP" altLang="en-US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システム構成</a:t>
            </a:r>
            <a:endParaRPr kumimoji="1" lang="ja-JP" altLang="en-US" dirty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6432728" y="1628001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リソース・プール</a:t>
            </a:r>
            <a:endParaRPr kumimoji="1" lang="ja-JP" altLang="en-US" dirty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429001" y="1628001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プログラムによる定義</a:t>
            </a:r>
            <a:endParaRPr kumimoji="1" lang="ja-JP" altLang="en-US" dirty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1405360" y="953869"/>
            <a:ext cx="63713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36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/>
                <a:cs typeface="Arial Black"/>
              </a:rPr>
              <a:t>Infrastructure as a Code</a:t>
            </a:r>
            <a:endParaRPr lang="ja-JP" altLang="en-US" sz="36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58" name="角丸四角形 57"/>
          <p:cNvSpPr/>
          <p:nvPr/>
        </p:nvSpPr>
        <p:spPr bwMode="auto">
          <a:xfrm>
            <a:off x="457200" y="914400"/>
            <a:ext cx="8223250" cy="4419600"/>
          </a:xfrm>
          <a:prstGeom prst="roundRect">
            <a:avLst>
              <a:gd name="adj" fmla="val 4233"/>
            </a:avLst>
          </a:prstGeom>
          <a:noFill/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450850" y="5562600"/>
            <a:ext cx="8229600" cy="1033782"/>
            <a:chOff x="450850" y="5562600"/>
            <a:chExt cx="8229600" cy="1033782"/>
          </a:xfrm>
        </p:grpSpPr>
        <p:sp>
          <p:nvSpPr>
            <p:cNvPr id="59" name="角丸四角形 58"/>
            <p:cNvSpPr/>
            <p:nvPr/>
          </p:nvSpPr>
          <p:spPr bwMode="auto">
            <a:xfrm>
              <a:off x="450850" y="5562600"/>
              <a:ext cx="8229600" cy="1033782"/>
            </a:xfrm>
            <a:prstGeom prst="roundRect">
              <a:avLst>
                <a:gd name="adj" fmla="val 24268"/>
              </a:avLst>
            </a:prstGeom>
            <a:noFill/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1656795" y="5562600"/>
              <a:ext cx="58272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全てのシステム構成をソフトウェアで定義できる</a:t>
              </a:r>
              <a:endParaRPr kumimoji="1" lang="ja-JP" altLang="en-US" sz="20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64" name="角丸四角形 63"/>
            <p:cNvSpPr/>
            <p:nvPr/>
          </p:nvSpPr>
          <p:spPr bwMode="auto">
            <a:xfrm>
              <a:off x="738426" y="6019800"/>
              <a:ext cx="2461974" cy="4572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charset="0"/>
                  <a:ea typeface="HG丸ｺﾞｼｯｸM-PRO" pitchFamily="50" charset="-128"/>
                </a:rPr>
                <a:t>システム構成を</a:t>
              </a:r>
              <a:endPara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charset="0"/>
                  <a:ea typeface="HG丸ｺﾞｼｯｸM-PRO" pitchFamily="50" charset="-128"/>
                </a:rPr>
                <a:t>プログラミングできる</a:t>
              </a:r>
            </a:p>
          </p:txBody>
        </p:sp>
        <p:sp>
          <p:nvSpPr>
            <p:cNvPr id="66" name="角丸四角形 65"/>
            <p:cNvSpPr/>
            <p:nvPr/>
          </p:nvSpPr>
          <p:spPr bwMode="auto">
            <a:xfrm>
              <a:off x="3339426" y="6019800"/>
              <a:ext cx="2461974" cy="4572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charset="0"/>
                  <a:ea typeface="HG丸ｺﾞｼｯｸM-PRO" pitchFamily="50" charset="-128"/>
                </a:rPr>
                <a:t>物理作業を伴わず</a:t>
              </a:r>
              <a:endPara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charset="0"/>
                  <a:ea typeface="HG丸ｺﾞｼｯｸM-PRO" pitchFamily="50" charset="-128"/>
                </a:rPr>
                <a:t>システム構成できる</a:t>
              </a:r>
            </a:p>
          </p:txBody>
        </p:sp>
        <p:sp>
          <p:nvSpPr>
            <p:cNvPr id="67" name="角丸四角形 66"/>
            <p:cNvSpPr/>
            <p:nvPr/>
          </p:nvSpPr>
          <p:spPr bwMode="auto">
            <a:xfrm>
              <a:off x="5920026" y="6019800"/>
              <a:ext cx="2461974" cy="4572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charset="0"/>
                  <a:ea typeface="HG丸ｺﾞｼｯｸM-PRO" pitchFamily="50" charset="-128"/>
                </a:rPr>
                <a:t>業務処理とシステム構成の手順</a:t>
              </a:r>
              <a:endPara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charset="0"/>
                  <a:ea typeface="HG丸ｺﾞｼｯｸM-PRO" pitchFamily="50" charset="-128"/>
                </a:rPr>
                <a:t>をソフトウエアとして扱える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4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Infrastructure as a Code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 bwMode="auto">
          <a:xfrm>
            <a:off x="646113" y="990600"/>
            <a:ext cx="7848600" cy="5638800"/>
          </a:xfrm>
          <a:prstGeom prst="rect">
            <a:avLst/>
          </a:prstGeom>
          <a:noFill/>
          <a:ln w="3810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cxnSp>
        <p:nvCxnSpPr>
          <p:cNvPr id="7" name="直線コネクタ 6"/>
          <p:cNvCxnSpPr/>
          <p:nvPr/>
        </p:nvCxnSpPr>
        <p:spPr bwMode="auto">
          <a:xfrm>
            <a:off x="3200400" y="1143000"/>
            <a:ext cx="0" cy="541020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線コネクタ 7"/>
          <p:cNvCxnSpPr/>
          <p:nvPr/>
        </p:nvCxnSpPr>
        <p:spPr bwMode="auto">
          <a:xfrm>
            <a:off x="5943600" y="1143000"/>
            <a:ext cx="0" cy="541020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角丸四角形 8"/>
          <p:cNvSpPr/>
          <p:nvPr/>
        </p:nvSpPr>
        <p:spPr bwMode="auto">
          <a:xfrm>
            <a:off x="838200" y="1559123"/>
            <a:ext cx="2133600" cy="6096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</a:rPr>
              <a:t>業務処理ロジック</a:t>
            </a:r>
            <a:r>
              <a:rPr kumimoji="0" lang="ja-JP" altLang="en-US" sz="1400" dirty="0" smtClean="0">
                <a:solidFill>
                  <a:srgbClr val="3366FF"/>
                </a:solidFill>
              </a:rPr>
              <a:t>の</a:t>
            </a:r>
            <a:endParaRPr kumimoji="0" lang="en-US" altLang="ja-JP" sz="1400" dirty="0" smtClean="0">
              <a:solidFill>
                <a:srgbClr val="3366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</a:rPr>
              <a:t>プログラミング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/>
            </a:endParaRPr>
          </a:p>
        </p:txBody>
      </p:sp>
      <p:sp>
        <p:nvSpPr>
          <p:cNvPr id="12" name="フローチャート: 書類 11"/>
          <p:cNvSpPr/>
          <p:nvPr/>
        </p:nvSpPr>
        <p:spPr bwMode="auto">
          <a:xfrm>
            <a:off x="3503613" y="1559123"/>
            <a:ext cx="2133600" cy="609600"/>
          </a:xfrm>
          <a:prstGeom prst="flowChartDocumen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HG丸ｺﾞｼｯｸM-PRO" pitchFamily="50" charset="-128"/>
              </a:rPr>
              <a:t>日本語などの自然言語で</a:t>
            </a:r>
            <a:endParaRPr kumimoji="0" lang="en-US" altLang="ja-JP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HG丸ｺﾞｼｯｸM-PRO" pitchFamily="50" charset="-128"/>
              </a:rPr>
              <a:t>運用手順書の作成</a:t>
            </a:r>
          </a:p>
        </p:txBody>
      </p:sp>
      <p:sp>
        <p:nvSpPr>
          <p:cNvPr id="14" name="角丸四角形 13"/>
          <p:cNvSpPr/>
          <p:nvPr/>
        </p:nvSpPr>
        <p:spPr bwMode="auto">
          <a:xfrm>
            <a:off x="3503613" y="2422723"/>
            <a:ext cx="2133600" cy="6096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人手による</a:t>
            </a: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運用業務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3" name="Picture 26" descr="j0433941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2371923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正方形/長方形 18"/>
          <p:cNvSpPr/>
          <p:nvPr/>
        </p:nvSpPr>
        <p:spPr bwMode="auto">
          <a:xfrm>
            <a:off x="6172200" y="2355849"/>
            <a:ext cx="2133600" cy="69215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0" name="ホームベース 19"/>
          <p:cNvSpPr/>
          <p:nvPr/>
        </p:nvSpPr>
        <p:spPr bwMode="auto">
          <a:xfrm flipH="1">
            <a:off x="6096000" y="2228850"/>
            <a:ext cx="2057400" cy="438150"/>
          </a:xfrm>
          <a:prstGeom prst="homePlate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5776" y="2398524"/>
            <a:ext cx="632198" cy="554227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6340242" y="2283023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仮想システム</a:t>
            </a:r>
            <a:endParaRPr kumimoji="1" lang="ja-JP" altLang="en-US" sz="1400" dirty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324600" y="2686050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物理システム</a:t>
            </a:r>
            <a:endParaRPr kumimoji="1" lang="ja-JP" altLang="en-US" sz="1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cxnSp>
        <p:nvCxnSpPr>
          <p:cNvPr id="31" name="直線矢印コネクタ 30"/>
          <p:cNvCxnSpPr>
            <a:stCxn id="9" idx="3"/>
            <a:endCxn id="12" idx="1"/>
          </p:cNvCxnSpPr>
          <p:nvPr/>
        </p:nvCxnSpPr>
        <p:spPr bwMode="auto">
          <a:xfrm>
            <a:off x="2971800" y="1863923"/>
            <a:ext cx="531813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直線矢印コネクタ 32"/>
          <p:cNvCxnSpPr>
            <a:stCxn id="12" idx="2"/>
            <a:endCxn id="14" idx="0"/>
          </p:cNvCxnSpPr>
          <p:nvPr/>
        </p:nvCxnSpPr>
        <p:spPr bwMode="auto">
          <a:xfrm>
            <a:off x="4570413" y="2128422"/>
            <a:ext cx="0" cy="294301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右矢印 35"/>
          <p:cNvSpPr/>
          <p:nvPr/>
        </p:nvSpPr>
        <p:spPr bwMode="auto">
          <a:xfrm>
            <a:off x="5727700" y="2536627"/>
            <a:ext cx="381000" cy="368696"/>
          </a:xfrm>
          <a:prstGeom prst="rightArrow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7" name="左右矢印 46"/>
          <p:cNvSpPr/>
          <p:nvPr/>
        </p:nvSpPr>
        <p:spPr bwMode="auto">
          <a:xfrm>
            <a:off x="3429000" y="3124200"/>
            <a:ext cx="2286000" cy="457200"/>
          </a:xfrm>
          <a:prstGeom prst="leftRightArrow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運　用</a:t>
            </a:r>
          </a:p>
        </p:txBody>
      </p:sp>
      <p:sp>
        <p:nvSpPr>
          <p:cNvPr id="48" name="左右矢印 47"/>
          <p:cNvSpPr/>
          <p:nvPr/>
        </p:nvSpPr>
        <p:spPr bwMode="auto">
          <a:xfrm>
            <a:off x="762000" y="3124200"/>
            <a:ext cx="2286000" cy="457200"/>
          </a:xfrm>
          <a:prstGeom prst="leftRightArrow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開　発</a:t>
            </a:r>
          </a:p>
        </p:txBody>
      </p:sp>
      <p:sp>
        <p:nvSpPr>
          <p:cNvPr id="49" name="左右矢印 48"/>
          <p:cNvSpPr/>
          <p:nvPr/>
        </p:nvSpPr>
        <p:spPr bwMode="auto">
          <a:xfrm>
            <a:off x="6089650" y="3124200"/>
            <a:ext cx="2286000" cy="457200"/>
          </a:xfrm>
          <a:prstGeom prst="leftRightArrow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構　成</a:t>
            </a:r>
          </a:p>
        </p:txBody>
      </p:sp>
      <p:grpSp>
        <p:nvGrpSpPr>
          <p:cNvPr id="4" name="図形グループ 3"/>
          <p:cNvGrpSpPr/>
          <p:nvPr/>
        </p:nvGrpSpPr>
        <p:grpSpPr>
          <a:xfrm>
            <a:off x="838200" y="3733800"/>
            <a:ext cx="7543800" cy="2900065"/>
            <a:chOff x="838200" y="3733800"/>
            <a:chExt cx="7543800" cy="2900065"/>
          </a:xfrm>
        </p:grpSpPr>
        <p:sp>
          <p:nvSpPr>
            <p:cNvPr id="10" name="角丸四角形 9"/>
            <p:cNvSpPr/>
            <p:nvPr/>
          </p:nvSpPr>
          <p:spPr bwMode="auto">
            <a:xfrm>
              <a:off x="838200" y="3733800"/>
              <a:ext cx="21336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</a:rPr>
                <a:t>業務処理ロジック</a:t>
              </a:r>
              <a:r>
                <a:rPr kumimoji="0" lang="ja-JP" altLang="en-US" sz="1400" dirty="0" smtClean="0">
                  <a:solidFill>
                    <a:srgbClr val="3366FF"/>
                  </a:solidFill>
                </a:rPr>
                <a:t>の</a:t>
              </a:r>
              <a:endParaRPr kumimoji="0" lang="en-US" altLang="ja-JP" sz="1400" dirty="0" smtClean="0">
                <a:solidFill>
                  <a:srgbClr val="3366FF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</a:rPr>
                <a:t>プログラミング</a:t>
              </a:r>
              <a:endPara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</a:endParaRPr>
            </a:p>
          </p:txBody>
        </p:sp>
        <p:sp>
          <p:nvSpPr>
            <p:cNvPr id="15" name="角丸四角形 14"/>
            <p:cNvSpPr/>
            <p:nvPr/>
          </p:nvSpPr>
          <p:spPr bwMode="auto">
            <a:xfrm>
              <a:off x="838200" y="4572000"/>
              <a:ext cx="21336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3366FF"/>
                  </a:solidFill>
                </a:rPr>
                <a:t>運用手順の</a:t>
              </a:r>
              <a:endParaRPr kumimoji="0" lang="en-US" altLang="ja-JP" sz="1400" dirty="0" smtClean="0">
                <a:solidFill>
                  <a:srgbClr val="3366FF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</a:rPr>
                <a:t>プログラミング</a:t>
              </a:r>
              <a:endPara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</a:endParaRPr>
            </a:p>
          </p:txBody>
        </p:sp>
        <p:sp>
          <p:nvSpPr>
            <p:cNvPr id="16" name="角丸四角形 15"/>
            <p:cNvSpPr/>
            <p:nvPr/>
          </p:nvSpPr>
          <p:spPr bwMode="auto">
            <a:xfrm>
              <a:off x="838200" y="5410200"/>
              <a:ext cx="21336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3366FF"/>
                  </a:solidFill>
                </a:rPr>
                <a:t>システム構成の</a:t>
              </a:r>
              <a:endParaRPr kumimoji="0" lang="en-US" altLang="ja-JP" sz="1400" dirty="0" smtClean="0">
                <a:solidFill>
                  <a:srgbClr val="3366FF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</a:rPr>
                <a:t>プログラミング</a:t>
              </a:r>
              <a:endPara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</a:endParaRPr>
            </a:p>
          </p:txBody>
        </p:sp>
        <p:sp>
          <p:nvSpPr>
            <p:cNvPr id="17" name="角丸四角形 16"/>
            <p:cNvSpPr/>
            <p:nvPr/>
          </p:nvSpPr>
          <p:spPr bwMode="auto">
            <a:xfrm>
              <a:off x="3505200" y="4572000"/>
              <a:ext cx="2133600" cy="609600"/>
            </a:xfrm>
            <a:prstGeom prst="roundRect">
              <a:avLst/>
            </a:prstGeom>
            <a:solidFill>
              <a:srgbClr val="3399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運用の</a:t>
              </a:r>
              <a:endParaRPr kumimoji="0" lang="en-US" altLang="ja-JP" sz="1400" dirty="0" smtClean="0">
                <a:solidFill>
                  <a:srgbClr val="FFFFFF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dirty="0" smtClean="0">
                  <a:solidFill>
                    <a:srgbClr val="FFFFFF"/>
                  </a:solidFill>
                </a:rPr>
                <a:t>自動化・自律化</a:t>
              </a:r>
              <a:endParaRPr kumimoji="0" lang="en-US" altLang="ja-JP" sz="18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8" name="角丸四角形 17"/>
            <p:cNvSpPr/>
            <p:nvPr/>
          </p:nvSpPr>
          <p:spPr bwMode="auto">
            <a:xfrm>
              <a:off x="6119774" y="5410200"/>
              <a:ext cx="2133600" cy="609600"/>
            </a:xfrm>
            <a:prstGeom prst="roundRect">
              <a:avLst/>
            </a:prstGeom>
            <a:solidFill>
              <a:srgbClr val="6600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システム構成の</a:t>
              </a:r>
              <a:endParaRPr kumimoji="0" lang="en-US" altLang="ja-JP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dirty="0" smtClean="0">
                  <a:solidFill>
                    <a:srgbClr val="FFFFFF"/>
                  </a:solidFill>
                </a:rPr>
                <a:t>自動化</a:t>
              </a:r>
              <a:endPara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24" name="正方形/長方形 23"/>
            <p:cNvSpPr/>
            <p:nvPr/>
          </p:nvSpPr>
          <p:spPr bwMode="auto">
            <a:xfrm>
              <a:off x="6165850" y="4641849"/>
              <a:ext cx="2133600" cy="692151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5" name="ホームベース 24"/>
            <p:cNvSpPr/>
            <p:nvPr/>
          </p:nvSpPr>
          <p:spPr bwMode="auto">
            <a:xfrm flipH="1">
              <a:off x="6089650" y="4362871"/>
              <a:ext cx="2057400" cy="590129"/>
            </a:xfrm>
            <a:prstGeom prst="homePlate">
              <a:avLst/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89426" y="4684524"/>
              <a:ext cx="632198" cy="554227"/>
            </a:xfrm>
            <a:prstGeom prst="rect">
              <a:avLst/>
            </a:prstGeom>
          </p:spPr>
        </p:pic>
        <p:sp>
          <p:nvSpPr>
            <p:cNvPr id="27" name="テキスト ボックス 26"/>
            <p:cNvSpPr txBox="1"/>
            <p:nvPr/>
          </p:nvSpPr>
          <p:spPr>
            <a:xfrm>
              <a:off x="6333892" y="4514850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仮想システム</a:t>
              </a:r>
              <a:endParaRPr kumimoji="1" lang="ja-JP" altLang="en-US" sz="14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6318250" y="4972050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物理システム</a:t>
              </a:r>
              <a:endParaRPr kumimoji="1" lang="ja-JP" altLang="en-US" sz="14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29" name="角丸四角形 28"/>
            <p:cNvSpPr/>
            <p:nvPr/>
          </p:nvSpPr>
          <p:spPr bwMode="auto">
            <a:xfrm>
              <a:off x="3352800" y="3733800"/>
              <a:ext cx="5029200" cy="2438400"/>
            </a:xfrm>
            <a:prstGeom prst="roundRect">
              <a:avLst>
                <a:gd name="adj" fmla="val 6870"/>
              </a:avLst>
            </a:prstGeom>
            <a:noFill/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cxnSp>
          <p:nvCxnSpPr>
            <p:cNvPr id="37" name="直線矢印コネクタ 36"/>
            <p:cNvCxnSpPr>
              <a:stCxn id="10" idx="2"/>
              <a:endCxn id="15" idx="0"/>
            </p:cNvCxnSpPr>
            <p:nvPr/>
          </p:nvCxnSpPr>
          <p:spPr bwMode="auto">
            <a:xfrm>
              <a:off x="1905000" y="4343400"/>
              <a:ext cx="0" cy="22860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直線矢印コネクタ 39"/>
            <p:cNvCxnSpPr>
              <a:stCxn id="15" idx="2"/>
              <a:endCxn id="16" idx="0"/>
            </p:cNvCxnSpPr>
            <p:nvPr/>
          </p:nvCxnSpPr>
          <p:spPr bwMode="auto">
            <a:xfrm>
              <a:off x="1905000" y="5181600"/>
              <a:ext cx="0" cy="22860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右矢印 43"/>
            <p:cNvSpPr/>
            <p:nvPr/>
          </p:nvSpPr>
          <p:spPr bwMode="auto">
            <a:xfrm>
              <a:off x="5708650" y="4716595"/>
              <a:ext cx="381000" cy="368696"/>
            </a:xfrm>
            <a:prstGeom prst="rightArrow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3696831" y="3870920"/>
              <a:ext cx="4493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クラウド・コンピューティング</a:t>
              </a:r>
              <a:endParaRPr kumimoji="1" lang="ja-JP" altLang="en-US" sz="2400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cxnSp>
          <p:nvCxnSpPr>
            <p:cNvPr id="50" name="直線矢印コネクタ 49"/>
            <p:cNvCxnSpPr>
              <a:stCxn id="15" idx="3"/>
              <a:endCxn id="17" idx="1"/>
            </p:cNvCxnSpPr>
            <p:nvPr/>
          </p:nvCxnSpPr>
          <p:spPr bwMode="auto">
            <a:xfrm>
              <a:off x="2971800" y="4876800"/>
              <a:ext cx="533400" cy="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直線矢印コネクタ 53"/>
            <p:cNvCxnSpPr>
              <a:endCxn id="18" idx="1"/>
            </p:cNvCxnSpPr>
            <p:nvPr/>
          </p:nvCxnSpPr>
          <p:spPr bwMode="auto">
            <a:xfrm>
              <a:off x="2961709" y="5715000"/>
              <a:ext cx="3158065" cy="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0" name="テキスト ボックス 59"/>
            <p:cNvSpPr txBox="1"/>
            <p:nvPr/>
          </p:nvSpPr>
          <p:spPr>
            <a:xfrm>
              <a:off x="2415842" y="6172200"/>
              <a:ext cx="4309142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kumimoji="1" lang="en-US" altLang="ja-JP" sz="2400" dirty="0" smtClean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 Black"/>
                  <a:cs typeface="Arial Black"/>
                </a:rPr>
                <a:t>Infrastructure as a Code</a:t>
              </a:r>
              <a:endParaRPr kumimoji="1" lang="ja-JP" altLang="en-US" sz="2400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/>
                <a:cs typeface="Arial Black"/>
              </a:endParaRPr>
            </a:p>
          </p:txBody>
        </p:sp>
      </p:grpSp>
      <p:sp>
        <p:nvSpPr>
          <p:cNvPr id="61" name="テキスト ボックス 60"/>
          <p:cNvSpPr txBox="1"/>
          <p:nvPr/>
        </p:nvSpPr>
        <p:spPr>
          <a:xfrm>
            <a:off x="2265817" y="990600"/>
            <a:ext cx="4634602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/>
                <a:cs typeface="Arial Black"/>
              </a:rPr>
              <a:t>Infrastructure as a Reality</a:t>
            </a:r>
            <a:endParaRPr kumimoji="1" lang="ja-JP" altLang="en-US" sz="2400" dirty="0"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42" name="角丸四角形 41"/>
          <p:cNvSpPr/>
          <p:nvPr/>
        </p:nvSpPr>
        <p:spPr bwMode="auto">
          <a:xfrm>
            <a:off x="6094374" y="1540074"/>
            <a:ext cx="2133600" cy="6096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人手に</a:t>
            </a: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よる</a:t>
            </a: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基盤構築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3" name="Picture 26" descr="j0433941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4561" y="1489274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28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 bwMode="auto">
          <a:xfrm>
            <a:off x="533400" y="4761132"/>
            <a:ext cx="8077200" cy="1524000"/>
          </a:xfrm>
          <a:prstGeom prst="roundRect">
            <a:avLst>
              <a:gd name="adj" fmla="val 6884"/>
            </a:avLst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2000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dirty="0" smtClean="0">
                <a:solidFill>
                  <a:srgbClr val="FFFFFF"/>
                </a:solidFill>
              </a:rPr>
              <a:t>開発・運用・構築の関係や役割が大きく変わる</a:t>
            </a:r>
            <a:endParaRPr kumimoji="0" lang="en-US" altLang="ja-JP" sz="2400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</a:rPr>
              <a:t>DevOps</a:t>
            </a:r>
            <a:r>
              <a:rPr kumimoji="0" lang="ja-JP" altLang="en-US" dirty="0" smtClean="0">
                <a:solidFill>
                  <a:srgbClr val="FFFFFF"/>
                </a:solidFill>
              </a:rPr>
              <a:t>（開発と運用・構築が一体となってサービスを提供する仕組みの実現）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Infrastructure as a Code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/>
        </p:nvSpPr>
        <p:spPr>
          <a:xfrm>
            <a:off x="1405360" y="1371601"/>
            <a:ext cx="63713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36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/>
                <a:cs typeface="Arial Black"/>
              </a:rPr>
              <a:t>Infrastructure as a Code</a:t>
            </a:r>
            <a:endParaRPr lang="ja-JP" altLang="en-US" sz="36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42" name="角丸四角形 41"/>
          <p:cNvSpPr/>
          <p:nvPr/>
        </p:nvSpPr>
        <p:spPr bwMode="auto">
          <a:xfrm>
            <a:off x="457200" y="1371600"/>
            <a:ext cx="8223250" cy="646331"/>
          </a:xfrm>
          <a:prstGeom prst="roundRect">
            <a:avLst>
              <a:gd name="adj" fmla="val 14233"/>
            </a:avLst>
          </a:prstGeom>
          <a:noFill/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3" name="角丸四角形 42"/>
          <p:cNvSpPr/>
          <p:nvPr/>
        </p:nvSpPr>
        <p:spPr bwMode="auto">
          <a:xfrm>
            <a:off x="457200" y="2246532"/>
            <a:ext cx="8223250" cy="990600"/>
          </a:xfrm>
          <a:prstGeom prst="roundRect">
            <a:avLst>
              <a:gd name="adj" fmla="val 14233"/>
            </a:avLst>
          </a:prstGeom>
          <a:noFill/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人間が作業に関与することに比べ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ja-JP" altLang="en-US" sz="18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運用・構築の高速化</a:t>
            </a:r>
            <a:r>
              <a:rPr kumimoji="0" lang="en-US" altLang="ja-JP" sz="18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 + </a:t>
            </a: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ヒューマン・エラーの排除</a:t>
            </a: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 + </a:t>
            </a: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人的作業負担の消滅</a:t>
            </a:r>
          </a:p>
        </p:txBody>
      </p:sp>
      <p:grpSp>
        <p:nvGrpSpPr>
          <p:cNvPr id="3" name="図形グループ 2"/>
          <p:cNvGrpSpPr/>
          <p:nvPr/>
        </p:nvGrpSpPr>
        <p:grpSpPr>
          <a:xfrm>
            <a:off x="457200" y="3313332"/>
            <a:ext cx="8229600" cy="1905000"/>
            <a:chOff x="457200" y="3313332"/>
            <a:chExt cx="8229600" cy="1905000"/>
          </a:xfrm>
        </p:grpSpPr>
        <p:sp>
          <p:nvSpPr>
            <p:cNvPr id="52" name="角丸四角形 51"/>
            <p:cNvSpPr/>
            <p:nvPr/>
          </p:nvSpPr>
          <p:spPr bwMode="auto">
            <a:xfrm>
              <a:off x="457200" y="4532532"/>
              <a:ext cx="3962400" cy="685800"/>
            </a:xfrm>
            <a:prstGeom prst="roundRect">
              <a:avLst/>
            </a:prstGeom>
            <a:solidFill>
              <a:srgbClr val="3399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稼働中のサービスを停止することなく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設定や構成の変更ができる</a:t>
              </a:r>
              <a:endPara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53" name="角丸四角形 52"/>
            <p:cNvSpPr/>
            <p:nvPr/>
          </p:nvSpPr>
          <p:spPr bwMode="auto">
            <a:xfrm>
              <a:off x="4724400" y="4532532"/>
              <a:ext cx="3962400" cy="685800"/>
            </a:xfrm>
            <a:prstGeom prst="roundRect">
              <a:avLst/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開発・テスト環境から本番環境へ</a:t>
              </a:r>
              <a:endParaRPr kumimoji="0" lang="en-US" altLang="ja-JP" sz="1400" dirty="0" smtClean="0">
                <a:solidFill>
                  <a:srgbClr val="FFFFFF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自動的に移行できる</a:t>
              </a:r>
            </a:p>
          </p:txBody>
        </p:sp>
        <p:sp>
          <p:nvSpPr>
            <p:cNvPr id="6" name="下矢印 5"/>
            <p:cNvSpPr/>
            <p:nvPr/>
          </p:nvSpPr>
          <p:spPr bwMode="auto">
            <a:xfrm>
              <a:off x="2057400" y="3313332"/>
              <a:ext cx="762000" cy="1295400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5" name="下矢印 54"/>
            <p:cNvSpPr/>
            <p:nvPr/>
          </p:nvSpPr>
          <p:spPr bwMode="auto">
            <a:xfrm>
              <a:off x="6324600" y="3313332"/>
              <a:ext cx="762000" cy="1295400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4" name="角丸四角形 3"/>
            <p:cNvSpPr/>
            <p:nvPr/>
          </p:nvSpPr>
          <p:spPr bwMode="auto">
            <a:xfrm>
              <a:off x="457200" y="3465732"/>
              <a:ext cx="3962400" cy="685800"/>
            </a:xfrm>
            <a:prstGeom prst="roundRect">
              <a:avLst/>
            </a:prstGeom>
            <a:solidFill>
              <a:srgbClr val="3399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稼働中のサーバー停止や新規サーバー稼働</a:t>
              </a:r>
              <a:endParaRPr kumimoji="0" lang="en-US" altLang="ja-JP" sz="1400" dirty="0" smtClean="0">
                <a:solidFill>
                  <a:srgbClr val="FFFFFF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を同時に行う事ができる</a:t>
              </a:r>
              <a:endPara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45" name="角丸四角形 44"/>
            <p:cNvSpPr/>
            <p:nvPr/>
          </p:nvSpPr>
          <p:spPr bwMode="auto">
            <a:xfrm>
              <a:off x="4724400" y="3465732"/>
              <a:ext cx="3962400" cy="685800"/>
            </a:xfrm>
            <a:prstGeom prst="roundRect">
              <a:avLst/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開発・テストと本番で全く同じ環境が使える</a:t>
              </a:r>
              <a:endPara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908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800" dirty="0" smtClean="0">
                <a:ea typeface="ＭＳ Ｐゴシック" charset="-128"/>
              </a:rPr>
              <a:t>クラウドの価値</a:t>
            </a:r>
            <a:endParaRPr lang="ja-JP" altLang="en-US" sz="2800" dirty="0">
              <a:ea typeface="ＭＳ Ｐゴシック" pitchFamily="50" charset="-128"/>
            </a:endParaRPr>
          </a:p>
        </p:txBody>
      </p:sp>
      <p:sp>
        <p:nvSpPr>
          <p:cNvPr id="224" name="AutoShape 48" descr="data:image/jpg;base64,/9j/4AAQSkZJRgABAQAAAQABAAD/2wCEAAkGBhQREBEREBEWERQVGRoYGRgUFxUVFRgWExYZFxsXFxYYGyYfFxokGRgSHzAiIzMpLC8uFR8xNTAsNSYrOCkBCQoKDgwOGg8PGjQfHyQ1NTUvLDQ1MTUyNSktLykpNTUsLykwKjUpLi0qNDI1NSw1KS8pKSksLSkqLCwpLCw0LP/AABEIAIsAsAMBIgACEQEDEQH/xAAbAAEAAgMBAQAAAAAAAAAAAAAABgcDBAUCAf/EAEkQAAIBAwEEBwMIAw0JAAAAAAECAwAEEQUGEiExBxMiQVFhgRRxkRUyQlKSobHBcrLRFiMkM1Nic4OToqPC8CU0NoKzw9Li4//EABkBAQADAQEAAAAAAAAAAAAAAAACAwQBBf/EACgRAAICAQMDAgcBAAAAAAAAAAABAhEhAwQSMTJRE0FCcYGhseHwIv/aAAwDAQACEQMRAD8AlOyu02sahax3cKaciPvYEhut7ssVOd3I5jxrevtS1u3Rpmt7G5VAWaOB7hZSqjJ3TIME47uNR3on20S30m3ia1vJCpftQ2sssZzIx4Oowak9/wBIbsjLaabfSzEEIJLZ4Y97HAvJJgBc0B3tlNpY9QtIrqHIVweDfOVlOGU+YINdeqh2QgvLVYtEtHjjmjXr7u4ZetWEztlYokyA743eJ4c6l82zWoopaDVmkkHHduIIDEx8D1aqyA+IJxQEvpVZaj0nynTo5ERLa5N0LKcy9qK2kGd+Q8eK4AIz49+OPfj2dvGUOmtTMxHAiC1aEn9AJkjy3vWgJPfXiwxSSyHCRqzscE4VAWJwOJ4A1j0rVI7mGOeFt6ORQynBGVPI4PEVBtUbUZ9KvBcsLSWBbhXKxI6XUSxHDoGbMQYZ8/IVr7EXkthosV9c3XW20dqGWAQohU8N0CUHLH6PH62e6gLMpUE0Sy1O+iS5nvvYRKA6QW0UTFEYZXfklDFmwRkYH7NDarW9S002iNOlzFPcxR9cYkSRQzYaORBlWDLxDrggqQRxFAWVSq2ttc1G81LUbK3nS3it5E/fjErsisnCNEOAzMd47zcgnnWefVr2O5j0m2ufaLkqZ5bqeJcQQkhVAijwHcnlnA4jx4AWFWpqupLbwyTyZ3Y1LHHM47h5k4HrUdn2bv1UtDq8jS+E0FuYSfAqiBlB8QSR5140PUzq1lc29yns88bNBOq8Qsi4IdM81PBhnzGe+uqrycd1gz2F5qFzGsy+z2yON5VdZJZN08QWIKgZFeNR1i9sl624SG5hB7ZhDxyKCcb26xII/wBcK82DajaRrEYIrxEAVWjk6uTdHAZVxgkDAr3c7YxhSl/ZzwI3BjJGJIuPcWQkY99X1nCTX99Si8ZbT/vodTVNqIYLdLgkuJMdWqjLyFxkBR4/hWjDNqUw3gtvaKeSuHmkx/O3Sqg1yz1cusWiJumGK3MkQXG5lie0oHDlj7Iqc1CVQrBNXO8kYuL7ULYb8kUN3GOLCHfjlA8QrEhvcKyajtcvydJfWuJN0DAfIwd4AqwByCM1I6qvWh1fy7CnCPEUmByDuy5x4Zz91SglN5RGbcFhlmafcGSKNzgFlVjjlllB4fGtitLRf92g/o0/UFbtUvqXLoQXoUUjRbUEYOZOf9K1TqlK4dK6v5zpWsXF7Ojex3kcYaZVZxDLDwHWBQSqEE9rlx8q7d10naciby3cczH5scJ62Vj3KqLk5PnipURWKO1RSSqqpPeAAfuoCrNPWeys5bm8sOtivrt5rmJlMjW8EmN1mjAO+V3cnwyPTYNrs2y9akttDnjmGd4H+yjgg+lWhWE2iZ3txc+OBn44oCttl/aJrDWY1ae4tSsi2TT7xlkVoXBALAM6bxQKTz41i2clg1LQRpMU6i6FtutG28GR42HzwRwG/uA++rUrBeWvWRyR7zJvqV3kOHXeBG8p7mGcg0BC9A2+S3gig1KGa0niVUbehleNygC70ckasrA4z61H+kXaRrv5P6iCVbZbyAtNMjRb7l8KkSOAzDG8S2AOAAzxqS6X8rWcSwPBFqITIWb2gwSMueHWI8bDex3g/Gvk+z95qFxbSX6xW1vbyCZYInaaSSVPmmSQqqhRnOAPH0AxbCIRquvZHOeH/pNXL202cii1UaheWxubOWERSModjBIhysjKnExleBIzjj5ZtClAVfN+5xU3wbZ88ljZ5JGPcBGpLEnwxW1oegTNply9taDTJZX340jZ1laND2euJPZcje4eYzVgraqDvBQCe8AA/HnWWup07ONWqItpm3kG4q3bG1mAAdJgydoDiQSMEHnWLX9sLaW3lhgb2qSRGRY4gZCSwIBOBgAZz6VK3iDcGAPvGfxpHCF+aAPcAPwqfKN3RDjKqsgseydxBbWM8IBurZSGQng6OSxjzyyN4j1PlXatdvbUjE7m1kHzo5wY2B95GCPMVI68SQhuDAH3gH8aOfLuQUOPayNaj0hWyK3UMbqTBISEM3Ic2YDCjzqMtbh9Iv7nrVmmuSrybnEJ2xux45jGT8fCrLjiC8FAHuAH4VgtNMiiaRoo1QyHLlQAWI4ZOP8AXE+NSjOMeiIyg5dWR7TNubNIYkabBVEBHVy8CFAI+b41tfu/sv5f/Dl/8KkGKYqFx8ff9E6l5+37PtKUqBMUpSgFK17+/SCN5ZnEcaAszMcAAd5qtDtrqWrM3yPEtraKSDd3I4tjmY1IIA9CfEjlQFp0qmp9B4/wvaidn7xASqg+A3GI/CkGhYP8F2pmVu4T5YH377CpcJeCPOPkuWlVclxtBarvKbXVo8cChCSehG6D99aV7pGpTASavrK6arcRBa8GA8MqQf1/fXEm8HbSyW9SqR/czYZ7Ov36t9Yu+P1B+NdPTOjJbsES69c3sQ5JHJunHg+87Z+ArrhJdUcU4voy0Z9UiQ4eWND4M6g/eayQXaOMo6uP5pDfhVLXuyWh2zmKaxuy4+uzKT5jtgEeYrCmzOhOQYXu7B+51Zjj17VS9KdXRH1YXVl60qooTq+nIJ7W6XXLIc1P8eqjngjLZA82/Rqe7G7b2+pw9bbN2lwJI2wJIye5h4c8EcDj31WWEgpSlAKUpQClKUApSlAKUpQFW9IDtqeq2uiqxWBB7RdFTglRxVM93DHrID9GuFtZtL1zez2+IrSLsRxp2VYJw3iBzHDgOWPOt/QbjN/tRefSjAhQ+Aw6/jGnwqG4rZtYJ3JmPczaqKFKV1tlNNFxe28RGVLgt+inaI9cY9a3N0rMSVuiTW8vyRYqwH8MuhkA8o4+eSvLIyPeT4LUHuLhpGZ5GLu3EsxySfM12tuNTM9/O2cqjdWvuj4H+9vH1rg1XpxxyfVk9R5pdEK9xSlGDIxVhyKkhh7iOIrxSrSsm2k7VR3iC01TDA8I5+AdGPAbx+Ha5eI76ju0Wz8llOYpOI5qw5OviPA9xHcfSuXU50iT5S0+S0ftXFsN+FjzZBw3c9/1fVPCqWvTdroXJ+oqfUimj63LayCSByp7xzVh4MvePv8ACuttLIIVj2j00dTIjhLuEfMcMQDnHiSuT37ytwIOY3Uhj/4f1jPL97x+llP/AFqvcwTjy9yzbTalx9i6dPvlnhjmj4pIiuv6LqGH3EVsVHOjnPyTp+9z6iP9Xh92KkdecegKUpQClKUApSlAKUpQFN7Pw4udq7f6RbrB5g9a35r8aiNT/qxb7WSIwwl/a/FlGD6/vTfGoLdWxjd425ozIfehK/lW7avDRh3SymYqmHRZFm/z9WNz8So/M1D6mHRYf4fjxif8VrRq9jM+l3o2XstMgk3HMuoTs2CI+Cb7tyGCBzOOZrfvtjIJ1aOO1ksbndLIrsGjkC4yAQzDPEeBGQeIquW4Hh3H8DUp2P16aTUrQzTPJxZBvnOA6Hl6gfCoShJK0yyM4t00RQildHaO36u8ukHACV8e4sT+dc6r07VlDVOiY7L7OQezrd3itIJJBFDEp3d9yccTkd4PMgYBJqVaXNFBfw2406O3kdWIeORXKrg53gFHPFRadeu0GMrxNtMd4eTFhn4SKa89FwzqG8eJEbnjxOeyOZ8jWWa5KTb8mqD4uKS8Ec1sD2q43eC9bJjHLHWNW9tQ5g2a3B8+8uQFA5kKf/mPjXJCNJJgDLu2APFnb9pqWa/ZC41vSNKTtRWKCaXHLeADcfsR/wBoa5uXUVEbZXJyLU0Ww6i2gg/ko0j/ALNAv5Vu0pWA3ilKUApSlAKUpQClKUBV/TEPZbjSdUHAW8+5IR/Jy4Jz6LIP+euF0h2HVahKR82XEg8O2MH+8GqxukrQfbdLu4AMvuF08d+LtgDzOMetVzcXXt2iafeji8I9nl8ez2QT6qp/rK0beVT+Zn3Ebh8iNVMujDhczyfUgcj7S/sqG1IdhNZW2vEMhxHIDG5PIB8YJ8t4L8a36quDow6bqSsjwPKu9sLbl9RtQO5ix9yqT+ysG1Gzr2Vw0bA7hJMbdzJ3cfEDAI8vOu9scBaWd3qLDtY6mHP1jjJ+0V+wa5OVwte52EanT9iPbUTh726YcjK/907v5Vy6E+PGlWJUqK27dks6PtQXrZbOb+Kul3Pc+Dun3kEj3haz7E2T2usCCT5y9Yh8xu7wYeRAB9ahqOQQQcEHII5gjiCPPNW5ok0d0IdUP8bDG8cqqMlnwAMDx4tj+kHhWfV/zb8/kv0v9UvH4InsppyR3l1dTdmCyMrse7Ks+6PMgBj6Dxrf6GLF7h77WZxh7uQrHn6MSHJAPhndX+q865O26OUtdBtiDdXj9ddMvEIGbfOcdwwT+jEPrVbOj2EVrDFbRYVY0CqMjOFGMnxJ5k+JNYtWfORt0ocIm/SlKqLRSlKAUpSgFKUoBSlKAVTuiWC2eq6josvZt78Ga3PcrnJwvuwR/Ujxq4qhXSfsU99Aktqdy8tm6yBgQCSMEpnuzhSPNR3E11OsnGrwVTe2bQyPFIMOhKsPMeHkeY8jW/s1s497N1a9lF4yOeSL+ZPHA/IGt8bT2GpKPlCb5Mv4uxMJFIRynAnBxg+RII5cRitbUOkKwjaDTrcu1gXHtlwAwMoYHsZADbhIG9jGVBUcM53S3K446mKO2fLPQz6r0wxC5TT7OxGo2qARjeLNJI44ZjOGyO4HHHmCBU01uexSC1s7uE2+9h+qifIhZ8jedlOCMsfHvOMCvcMT7mdFGnrCRwePBfHnujd+Oajd1Y21jL7VrF6k0pYEQRnfkd88MjgSAccMBeWT3VnhSzKRfO3iMSPbT6EbO6eDe3gMFW7yrcs+fMelcqpd0on/AGgf6NP81RGvR023FNnn6iqTSFWJs7cw6TbQ3ExkeS7GdxMboRcEEgkAkBhx59rAquyan21e1K2hsLH5L+UnNsrhVyZFAG6cKEYkdkk+6qdxJJJPoW6EW22upxtS2d0q5upbw6peRSyklguQ/a+gpEed3GABx4AV52s6OdNtNNlvVkuopgMwyTOVleX6ICYB4+4EAE91blrtNqTcNP2bW1buecbuPPtLH+NdHR+iu4u51vNeuPaXXilun8SvfhsAAj+ao444k1glx+E3x5fETDo9vZptLspbnJleIFi3Nue6x8yu6fWpFXxVwMDgK+1AmKUpQClKUApSlAKUpQClKUBxda2Lsrxg91axTMPpMvax4bwwSK9xbI2a27Wq2sQgb50YRd1vM+J8+ddelAVte9AOmuxZOvg8opeH+IrGo10gdFNjpumyXECSNKskXbkcsQDKoPAALy8qu6oZ0wWnWaLegc1VX+w6sfuzQEP6Uh/tA+caf5qiFS/pHfrJbSccpbdGB9SfwZfjUQr1tHsR5Wr3syW0O+6IPpMq/aYD86n8b9ZtcyjlBZ7vu3sH/uVFdjbMy39qoGcOGPuj7f5CpV0eQ+0a5rd7zVXW3U9x3CN4D3dWn2qy7p5SNO1WGyzsV9pSsZsFKUoBSlKAUpSgFKUoBSlKAUpSgFKUoBWvqFks0UkMgykisjDxVwVP3GtilAUzpQWeH5EvpFgvrJisDycEmh+juk88ru8OfBSM4OPS9F95ntGFF+sZOGPHgM1Mek7Ze2urOSWeBXkiUlH4q6+W8pBI8jwqgdjLQXV2tvcF5Ys43DJIBj0YVdDWlBUimejGbtlmrqcGn71tpsg1HVJgY06rDRw55sW4qAOZyc9kZ3RVhbBbKDTrKO3Lb8nF5X+vK/Fjk8xyAz3KK2tntlbWyTdtLdIcjiVHab9Jzlm9TXYquUnJ2yyMVFUhSlKiSFKUoBSlKAUpS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5" name="AutoShape 50" descr="data:image/jpg;base64,/9j/4AAQSkZJRgABAQAAAQABAAD/2wCEAAkGBhQREBEREBEWERQVGRoYGRgUFxUVFRgWExYZFxsXFxYYGyYfFxokGRgSHzAiIzMpLC8uFR8xNTAsNSYrOCkBCQoKDgwOGg8PGjQfHyQ1NTUvLDQ1MTUyNSktLykpNTUsLykwKjUpLi0qNDI1NSw1KS8pKSksLSkqLCwpLCw0LP/AABEIAIsAsAMBIgACEQEDEQH/xAAbAAEAAgMBAQAAAAAAAAAAAAAABgcDBAUCAf/EAEkQAAIBAwEEBwMIAw0JAAAAAAECAwAEEQUGEiExBxMiQVFhgRRxkRUyQlKSobHBcrLRFiMkM1Nic4OToqPC8CU0NoKzw9Li4//EABkBAQADAQEAAAAAAAAAAAAAAAACAwQBBf/EACgRAAICAQMDAgcBAAAAAAAAAAABAhEhAwQSMTJRE0FCcYGhseHwIv/aAAwDAQACEQMRAD8AlOyu02sahax3cKaciPvYEhut7ssVOd3I5jxrevtS1u3Rpmt7G5VAWaOB7hZSqjJ3TIME47uNR3on20S30m3ia1vJCpftQ2sssZzIx4Oowak9/wBIbsjLaabfSzEEIJLZ4Y97HAvJJgBc0B3tlNpY9QtIrqHIVweDfOVlOGU+YINdeqh2QgvLVYtEtHjjmjXr7u4ZetWEztlYokyA743eJ4c6l82zWoopaDVmkkHHduIIDEx8D1aqyA+IJxQEvpVZaj0nynTo5ERLa5N0LKcy9qK2kGd+Q8eK4AIz49+OPfj2dvGUOmtTMxHAiC1aEn9AJkjy3vWgJPfXiwxSSyHCRqzscE4VAWJwOJ4A1j0rVI7mGOeFt6ORQynBGVPI4PEVBtUbUZ9KvBcsLSWBbhXKxI6XUSxHDoGbMQYZ8/IVr7EXkthosV9c3XW20dqGWAQohU8N0CUHLH6PH62e6gLMpUE0Sy1O+iS5nvvYRKA6QW0UTFEYZXfklDFmwRkYH7NDarW9S002iNOlzFPcxR9cYkSRQzYaORBlWDLxDrggqQRxFAWVSq2ttc1G81LUbK3nS3it5E/fjErsisnCNEOAzMd47zcgnnWefVr2O5j0m2ufaLkqZ5bqeJcQQkhVAijwHcnlnA4jx4AWFWpqupLbwyTyZ3Y1LHHM47h5k4HrUdn2bv1UtDq8jS+E0FuYSfAqiBlB8QSR5140PUzq1lc29yns88bNBOq8Qsi4IdM81PBhnzGe+uqrycd1gz2F5qFzGsy+z2yON5VdZJZN08QWIKgZFeNR1i9sl624SG5hB7ZhDxyKCcb26xII/wBcK82DajaRrEYIrxEAVWjk6uTdHAZVxgkDAr3c7YxhSl/ZzwI3BjJGJIuPcWQkY99X1nCTX99Si8ZbT/vodTVNqIYLdLgkuJMdWqjLyFxkBR4/hWjDNqUw3gtvaKeSuHmkx/O3Sqg1yz1cusWiJumGK3MkQXG5lie0oHDlj7Iqc1CVQrBNXO8kYuL7ULYb8kUN3GOLCHfjlA8QrEhvcKyajtcvydJfWuJN0DAfIwd4AqwByCM1I6qvWh1fy7CnCPEUmByDuy5x4Zz91SglN5RGbcFhlmafcGSKNzgFlVjjlllB4fGtitLRf92g/o0/UFbtUvqXLoQXoUUjRbUEYOZOf9K1TqlK4dK6v5zpWsXF7Ojex3kcYaZVZxDLDwHWBQSqEE9rlx8q7d10naciby3cczH5scJ62Vj3KqLk5PnipURWKO1RSSqqpPeAAfuoCrNPWeys5bm8sOtivrt5rmJlMjW8EmN1mjAO+V3cnwyPTYNrs2y9akttDnjmGd4H+yjgg+lWhWE2iZ3txc+OBn44oCttl/aJrDWY1ae4tSsi2TT7xlkVoXBALAM6bxQKTz41i2clg1LQRpMU6i6FtutG28GR42HzwRwG/uA++rUrBeWvWRyR7zJvqV3kOHXeBG8p7mGcg0BC9A2+S3gig1KGa0niVUbehleNygC70ckasrA4z61H+kXaRrv5P6iCVbZbyAtNMjRb7l8KkSOAzDG8S2AOAAzxqS6X8rWcSwPBFqITIWb2gwSMueHWI8bDex3g/Gvk+z95qFxbSX6xW1vbyCZYInaaSSVPmmSQqqhRnOAPH0AxbCIRquvZHOeH/pNXL202cii1UaheWxubOWERSModjBIhysjKnExleBIzjj5ZtClAVfN+5xU3wbZ88ljZ5JGPcBGpLEnwxW1oegTNply9taDTJZX340jZ1laND2euJPZcje4eYzVgraqDvBQCe8AA/HnWWup07ONWqItpm3kG4q3bG1mAAdJgydoDiQSMEHnWLX9sLaW3lhgb2qSRGRY4gZCSwIBOBgAZz6VK3iDcGAPvGfxpHCF+aAPcAPwqfKN3RDjKqsgseydxBbWM8IBurZSGQng6OSxjzyyN4j1PlXatdvbUjE7m1kHzo5wY2B95GCPMVI68SQhuDAH3gH8aOfLuQUOPayNaj0hWyK3UMbqTBISEM3Ic2YDCjzqMtbh9Iv7nrVmmuSrybnEJ2xux45jGT8fCrLjiC8FAHuAH4VgtNMiiaRoo1QyHLlQAWI4ZOP8AXE+NSjOMeiIyg5dWR7TNubNIYkabBVEBHVy8CFAI+b41tfu/sv5f/Dl/8KkGKYqFx8ff9E6l5+37PtKUqBMUpSgFK17+/SCN5ZnEcaAszMcAAd5qtDtrqWrM3yPEtraKSDd3I4tjmY1IIA9CfEjlQFp0qmp9B4/wvaidn7xASqg+A3GI/CkGhYP8F2pmVu4T5YH377CpcJeCPOPkuWlVclxtBarvKbXVo8cChCSehG6D99aV7pGpTASavrK6arcRBa8GA8MqQf1/fXEm8HbSyW9SqR/czYZ7Ov36t9Yu+P1B+NdPTOjJbsES69c3sQ5JHJunHg+87Z+ArrhJdUcU4voy0Z9UiQ4eWND4M6g/eayQXaOMo6uP5pDfhVLXuyWh2zmKaxuy4+uzKT5jtgEeYrCmzOhOQYXu7B+51Zjj17VS9KdXRH1YXVl60qooTq+nIJ7W6XXLIc1P8eqjngjLZA82/Rqe7G7b2+pw9bbN2lwJI2wJIye5h4c8EcDj31WWEgpSlAKUpQClKUApSlAKUpQFW9IDtqeq2uiqxWBB7RdFTglRxVM93DHrID9GuFtZtL1zez2+IrSLsRxp2VYJw3iBzHDgOWPOt/QbjN/tRefSjAhQ+Aw6/jGnwqG4rZtYJ3JmPczaqKFKV1tlNNFxe28RGVLgt+inaI9cY9a3N0rMSVuiTW8vyRYqwH8MuhkA8o4+eSvLIyPeT4LUHuLhpGZ5GLu3EsxySfM12tuNTM9/O2cqjdWvuj4H+9vH1rg1XpxxyfVk9R5pdEK9xSlGDIxVhyKkhh7iOIrxSrSsm2k7VR3iC01TDA8I5+AdGPAbx+Ha5eI76ju0Wz8llOYpOI5qw5OviPA9xHcfSuXU50iT5S0+S0ftXFsN+FjzZBw3c9/1fVPCqWvTdroXJ+oqfUimj63LayCSByp7xzVh4MvePv8ACuttLIIVj2j00dTIjhLuEfMcMQDnHiSuT37ytwIOY3Uhj/4f1jPL97x+llP/AFqvcwTjy9yzbTalx9i6dPvlnhjmj4pIiuv6LqGH3EVsVHOjnPyTp+9z6iP9Xh92KkdecegKUpQClKUApSlAKUpQFN7Pw4udq7f6RbrB5g9a35r8aiNT/qxb7WSIwwl/a/FlGD6/vTfGoLdWxjd425ozIfehK/lW7avDRh3SymYqmHRZFm/z9WNz8So/M1D6mHRYf4fjxif8VrRq9jM+l3o2XstMgk3HMuoTs2CI+Cb7tyGCBzOOZrfvtjIJ1aOO1ksbndLIrsGjkC4yAQzDPEeBGQeIquW4Hh3H8DUp2P16aTUrQzTPJxZBvnOA6Hl6gfCoShJK0yyM4t00RQildHaO36u8ukHACV8e4sT+dc6r07VlDVOiY7L7OQezrd3itIJJBFDEp3d9yccTkd4PMgYBJqVaXNFBfw2406O3kdWIeORXKrg53gFHPFRadeu0GMrxNtMd4eTFhn4SKa89FwzqG8eJEbnjxOeyOZ8jWWa5KTb8mqD4uKS8Ec1sD2q43eC9bJjHLHWNW9tQ5g2a3B8+8uQFA5kKf/mPjXJCNJJgDLu2APFnb9pqWa/ZC41vSNKTtRWKCaXHLeADcfsR/wBoa5uXUVEbZXJyLU0Ww6i2gg/ko0j/ALNAv5Vu0pWA3ilKUApSlAKUpQClKUBV/TEPZbjSdUHAW8+5IR/Jy4Jz6LIP+euF0h2HVahKR82XEg8O2MH+8GqxukrQfbdLu4AMvuF08d+LtgDzOMetVzcXXt2iafeji8I9nl8ez2QT6qp/rK0beVT+Zn3Ebh8iNVMujDhczyfUgcj7S/sqG1IdhNZW2vEMhxHIDG5PIB8YJ8t4L8a36quDow6bqSsjwPKu9sLbl9RtQO5ix9yqT+ysG1Gzr2Vw0bA7hJMbdzJ3cfEDAI8vOu9scBaWd3qLDtY6mHP1jjJ+0V+wa5OVwte52EanT9iPbUTh726YcjK/907v5Vy6E+PGlWJUqK27dks6PtQXrZbOb+Kul3Pc+Dun3kEj3haz7E2T2usCCT5y9Yh8xu7wYeRAB9ahqOQQQcEHII5gjiCPPNW5ok0d0IdUP8bDG8cqqMlnwAMDx4tj+kHhWfV/zb8/kv0v9UvH4InsppyR3l1dTdmCyMrse7Ks+6PMgBj6Dxrf6GLF7h77WZxh7uQrHn6MSHJAPhndX+q865O26OUtdBtiDdXj9ddMvEIGbfOcdwwT+jEPrVbOj2EVrDFbRYVY0CqMjOFGMnxJ5k+JNYtWfORt0ocIm/SlKqLRSlKAUpSgFKUoBSlKAVTuiWC2eq6josvZt78Ga3PcrnJwvuwR/Ujxq4qhXSfsU99Aktqdy8tm6yBgQCSMEpnuzhSPNR3E11OsnGrwVTe2bQyPFIMOhKsPMeHkeY8jW/s1s497N1a9lF4yOeSL+ZPHA/IGt8bT2GpKPlCb5Mv4uxMJFIRynAnBxg+RII5cRitbUOkKwjaDTrcu1gXHtlwAwMoYHsZADbhIG9jGVBUcM53S3K446mKO2fLPQz6r0wxC5TT7OxGo2qARjeLNJI44ZjOGyO4HHHmCBU01uexSC1s7uE2+9h+qifIhZ8jedlOCMsfHvOMCvcMT7mdFGnrCRwePBfHnujd+Oajd1Y21jL7VrF6k0pYEQRnfkd88MjgSAccMBeWT3VnhSzKRfO3iMSPbT6EbO6eDe3gMFW7yrcs+fMelcqpd0on/AGgf6NP81RGvR023FNnn6iqTSFWJs7cw6TbQ3ExkeS7GdxMboRcEEgkAkBhx59rAquyan21e1K2hsLH5L+UnNsrhVyZFAG6cKEYkdkk+6qdxJJJPoW6EW22upxtS2d0q5upbw6peRSyklguQ/a+gpEed3GABx4AV52s6OdNtNNlvVkuopgMwyTOVleX6ICYB4+4EAE91blrtNqTcNP2bW1buecbuPPtLH+NdHR+iu4u51vNeuPaXXilun8SvfhsAAj+ao444k1glx+E3x5fETDo9vZptLspbnJleIFi3Nue6x8yu6fWpFXxVwMDgK+1AmKUpQClKUApSlAKUpQClKUBxda2Lsrxg91axTMPpMvax4bwwSK9xbI2a27Wq2sQgb50YRd1vM+J8+ddelAVte9AOmuxZOvg8opeH+IrGo10gdFNjpumyXECSNKskXbkcsQDKoPAALy8qu6oZ0wWnWaLegc1VX+w6sfuzQEP6Uh/tA+caf5qiFS/pHfrJbSccpbdGB9SfwZfjUQr1tHsR5Wr3syW0O+6IPpMq/aYD86n8b9ZtcyjlBZ7vu3sH/uVFdjbMy39qoGcOGPuj7f5CpV0eQ+0a5rd7zVXW3U9x3CN4D3dWn2qy7p5SNO1WGyzsV9pSsZsFKUoBSlKAUpSgFKUoBSlKAUpSgFKUoBWvqFks0UkMgykisjDxVwVP3GtilAUzpQWeH5EvpFgvrJisDycEmh+juk88ru8OfBSM4OPS9F95ntGFF+sZOGPHgM1Mek7Ze2urOSWeBXkiUlH4q6+W8pBI8jwqgdjLQXV2tvcF5Ys43DJIBj0YVdDWlBUimejGbtlmrqcGn71tpsg1HVJgY06rDRw55sW4qAOZyc9kZ3RVhbBbKDTrKO3Lb8nF5X+vK/Fjk8xyAz3KK2tntlbWyTdtLdIcjiVHab9Jzlm9TXYquUnJ2yyMVFUhSlKiSFKUoBSlKAUpSg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" name="AutoShape 6" descr="data:image/jpeg;base64,/9j/4AAQSkZJRgABAQAAAQABAAD/2wCEAAkGBg8PDxUPEA8UEBUQEA8PEBQQDw8PEBAQFRAVFBUUFRUXHCYeFxkjGRQUHy8gJCcpLCwsFR4xNTAqNSYrLCkBCQoKDQwOFA8PFCkcFBwpKSkpKSkpKSkpKSkpKSkpKSkpKSkpKSkpKSkpKSkpKSkpKTUpKSksLCkpLCkpKSkpLP/AABEIAOEA4QMBIgACEQEDEQH/xAAcAAEAAgMBAQEAAAAAAAAAAAAAAgMEBQcGAQj/xABDEAABAwICBwQGBwcCBwAAAAABAAIDBBEhMQUGEkFRYXEHEyIyI0KBkaGxFFJTYnLB8AgzY4KS0eEVwiRDVGRzorL/xAAXAQEBAQEAAAAAAAAAAAAAAAAAAQID/8QAGBEBAQEBAQAAAAAAAAAAAAAAAAERMQL/2gAMAwEAAhEDEQA/AO4oiICIiAiIgIiICIiAiIgIiICIiAiIgIiICIiAiIgIiICIiAiIgIiICIiAiIgIiICIiAiIgIiICIiAiIgIvl19ugIl0QEREBERAREQEREBERAREQEREBERAREQERanT2tVHQN2qmdseFw3zSO/CweI+5Btl8uuR6d7dTi2ipeklQcOojb+bl4DTGu+lKy4lrJNl2bIj3MduFmWuOt1cTX6K0prJR0ovUVUUPAPlY1x6Nvc+wLyOk+27RMNxG6WpNsO6iIaTw2pNlcEMGNzmczvPU718MITE10/SX7QM5uKehYzg6aV0h/paGj4ry9f2waaluBUiEHdDDG0joXAleWLFEhXDWdUa5aUk82kao9KmVo9zSAsN2n67/rKjHP/AImfHr4sVSQq3IM6LW7Scfk0hVNtlaqnt7i6y3mje2XTVPYGqE4G6oiY+/LaADvivIuCrIUxXcdW/wBoamkIZX07qcmw7yEmaK/EtttNHTaXUtFaZp6uITU0zJmOydG4OF+B4HkV+OHMWboPWGr0fN31LM6F2F9k+F4v5XtODhyKiv2Oi572b9rkGlQKeYCCqA8l/Rz2GLoid+/YOPC66EgIiICIiAiIgIiICIiAiIgLB0vpuno4zLUStiaMtrNx4NaMXHkF5bXDtNgo9qGnAqJxgbH0UR++4eY/dHtIXH9K6SqKyUzVEpkccr5NHBrcmjkFZEtew1p7YKia8VC36OzLvXAGdw4gZM+J6LnkwfI4vkc57nG7nPcXOceZOJWUIbIWrWMsQQBfCxZDlU5VGO8KlyveqXKKqKqcrXKpyCtyrcrHKtyiq3KsqxyrKKiVBwUyolQVB7muDmktLSHNLSQ5pGRBGRX6I7IO1T/UWiiq3D6TG27Hmw+ksAxP/kAz4jHivzw4KVFWy08rJ4XlkkT2yMc3NrgbgqLH7WRaDUbWlmk6CKrbgXt2ZWj1Jm4PHS+I5ELfoCIiAiIgIiICItZp7T8NFEZZTxDGDzyOtk0fnkEGbWVkcMbpZXhjGNLnucbNaBvJXIdbu059VeGmlbBFiC7vo2zSjmb+BvIY8eC1+sGsFRXybcrrMHkjaT3bB09Y8ytUadu8D3Lc8s2sRlJhtAXHEWc33jBfDGvsujI77TR3TvrxHu3e8Z+1UNq3McI5yPFhHNYMa4/UkGTXcHZHkqibgqnBZEjCDYixHHBUPRFDwqXq96oegokVDldIqXKCpyrcpuVbkVW5VuVhVZUVByrKmVAoqJUCplQKgiVU4KwqpyK6/wDs66xmOpm0e4+Gdnfx8pI7BwHVhv8AyLvy/I3ZnWGHTNG8HOpZGej7sP8A9L9cqAiIgIiICItfpvTUVJEZZDyY0eZ7tzR/fcgr1g0/FRRd5JiTcRsB8UjuA4Didy5BpbSU1ZKZpnXJwAGDWN+q0bgsnS2kpauUzSm5ODWjysbua3l81ibC6SYxaxthQc1ZTmql4VGM9qxZ4Q4FrgCCLEHEELMeFjvCDVd3NCNlnpmDJj3WkYODJOHJ11AaSiJ2STE44bMzdi/R3lPvWwesWdrS0h4BbbHata3tUEJW2zWM9Y9JV7LgzxGBxDInuyY85AE4mM5Y5HJZEigx5FS4q2Qqh5RFblW5ScVW5RpEqsqblWSgg5QKkVAor4VAqRUCVBFxVRU3lVlRY3mojb6Vox/3lN8JWlfsNfkrsppTJpujAF9mcSHkGNLj8l+tUWiIiIIiIMbSFfHTxOlkNmsFzvJ4ADeSVyfTWlpKyUyyYAYRsvcMbw5niVttb9O/Spu7YfRREhtsnvyL/mB7960WytyMWqdhRLVe5qrcFpFLgsd4WU4LV1dd4jHEA9485JtHEOMjuP3RieQxRXyrqGRt2nuDRxPHgOJ5LXvqJn+SPux9aa4d7Ixj7yOip/1CmZJ4pmyy5bbnNaG33MF7MHTHiStxBTF+e/goNI9tQ3ESMk+6YtgHkHB1x1xWHGw1DRLJgwucGxA3xa6x7w78R5ei29U3YJucG3uei1ejf3O19rJLMBwa51m/Bt/aoI18e3G5p3tIHK2X5KHfl7GSHOSNjzbLatZ3/sCr5CsCkd6Ix3/cyOZ/I4l7D8Xe5B8eVS8qx5VDioIuKrJUnFQcUVBxUHFSKgUVAqJX0qJKgiSq3OUnFUuKD44qJQlZGjdHS1MzIIWF8kr2sY0ZlxPwG++4BRp1n9nTV4vqZq9w8MMfcR85JLFxHRot/Ou/rQ6j6qs0XQRUjMS0F0rvtJnYvd0vgOQC3yIIiIC0et+kjDSkNNnSnum8QCPEf6Qfet4vFa/S3kiZuax7/a5wH+34qzqV5ANQtVll8stsKiFBwVjyACSbAAkkmwAG8ledr6/v27R2hASGsa24lrXHANaMxEfe7kMyvldpTvAe7cWRA7JlaLvld9nTjedxfkN1zlgzUJLNh3oYxiIY3eI3zMj8yTvtjzW5iozH6SSxkI2QG22IGWsI4xuwzO/otTpCcC5JRNaeqpYg3ZbG1o4Bo+JzK2+qGkC2KSN1yIdkxk7muuAy/IjDkeS8xW6VLnCOMbbnGwA3lbGMviZ9EhIdM/0k7/Uiwtc8gMAOfNRVmkZjUymBp8I8VQ4bmk+QH6zlfKeAsAAABkABYD4L7BTMhZ3bMcdpzj5nvObnc/kqZHIKZHLW1D+7k7z1XDu5Ol/C72FZ0r1iS2Iscb4FQRkNiqXFQhcRdhxLBdp4x5D3Ze5CUV8JUCVIqBQRKgVIqBRUSq3KRKpe6+Sgi9yrKuZTud+sFkR0Q6k4ADeeGGaisNsd13/sN7O/o7P9TqWWllbama4YxwkYyW3Ofu+7+JYnZJ2WyMe6rr6eMRvi2I4J4mSSOu5rhI4OHo7bOG83xsM+0AIPqIiAiIgLxmvkHpIn8WPb7nA/7l7NaLXGhMlNtgXMR7z+W1nfA39isK5+VCR4aCSQAASSTYADMk8FJzha5NgBcndbitAXmvcCcKZpBaDgatwPmcPsgRgPW6LbCEsv0sd5JdtK3xNabg1RBwe4fZcG+tgThniaCnNVPJVv8sLjBTt3B1vG/qBYe08AthptxeREMvM7nwC09I40bnsePRSu7yN3qteRZzXcMRccboNlpOtDQSTkvAaU0q+d/dxgm5sAMyt3pUT1bu7gHhHnkOEbeV955BYtJQhjjBSHaeMJ6hwu2Lk3i7kpSMagoTE7u4rPqHDxvOLKdhzJPFb2lo2QM2W3JJ2nvd5pHcT+Q3KylpI4GbDBzcTi97vrOO8/JVyyIISvWHK9WSPWJK9EVyPWO5ylI5UuKiqp3WIf9U482nA/rkpPFjbgovFwRxBCix12NPFo94w/JRQqJX0qJKoiVW91lLE5e/crY6Xef8/4UViiNzlkMpQM8fl/lZMcRJDGNLi4gNa0FznOOQAGJK6rqR2JPltPpK8bcC2nabSO3+kcPIPujHmFB4HVfU2s0nJsU0V2tID5X3bDH+J3HkLnku76k9ldFo20rgKioFiZZGizD/CZ6nXE8162hoIqeNsUMbYmMAa1jGhrWjkAshFEREBERAREQF8c0EWIuCLEcQvqIONa6aAkZWfRXXFKW98bf84F9mwkjJoNyeOA3qsuAFgLW4CwA3WXWNOaIbVRGMgXsdgncf7H9ZLklZG6J5jdm0kbv1dblZsY74gX7STTta04A4Y3y9qpqalrGlziGgC5JNgAvOF8mkDe7o6YHMXD6mxyHBnE/oVE6mukrXGOB3dwtOzLMBa/FkQ3nnu+eVHFHEwRxt2GtyAzPEk7yeKtcWtaGNAa1o2WtaLADgFhzSoIyyLEkepSSLGe9REJXrFkepyOVDioqDiqyplQKCKqi8tuD3j43/NWuKqhbfaH3ycMzdoy9yihO4Yr62C+ePyHU71e2EDP3D8zvV9LSyTSNihjdI952WMY0uc48gEGOGAfr5L0WqeolbpR/oGbMYNnzSYRN5De88m+2y6FqV2IgbM+kztHMUzHeEZfvXjM/dbhzOS63T07I2CONrWNYA1rWNDWtaMgAMAFFx5jU3s4otFtDmN72a1nTyAF/MMGUY5DHiSvVoiKIiICIiAiIgIiICIvIa+62U9PA6HviJTbCM4tF7+IjLpmgnrvrHHFDJC2Uxy+DDZN3scLmztwtfHlZcTrNLtjmu3yvOIvgHcuvz6rImmrtK1Bgp2une5jnudtgHYaBjtONrYtHtsvW6P7D2zxU8jqp7Wvia6pa+LZlDiAdlgPltct8V8r45LW4z14g0z6t+3P4YWOIjiubzFpttv+7cZb/nsZZeGFsABgABkABkF7DXbUIUbGzUrXd01rWvBcXlhHrEncePE88PByy7irEr5NKsSR6nI9Yz3IiMjljPerJHLHe5QQe5VEqTioEoqJUCf87gOpUwwnn0yHU/kFa2IDPEjLgOg/M4qaKGwk45cyPkD8z7lYAG5e0nM9SvQatamVuknWp4vADZ8z/DCzHHxeseTbldo1Q7KKKg2ZZB9KnFj3krRsMd/DZk3qbnmFFcv1R7Ja2vtJKDSQnHakae9ePuRndzdYdV2vVjU2i0azYpogHEWfI7xTSfifw5Cw5LeIjQiIgIiICIiAiIgIiICIiDleu/awG3gor3PhMnrHd4Bu659Fq9VOy6prnCq0i50UbjtCK5E0u/xfUB/q6Zr2mpnZjTUFppbVFRn3jh4Iz/DacvxHHpkvaK6jTaO1QoaaUTwUzIntiELSwEAM6ZXO92Z4rcoiiovYCCCAQQQQRcEHcVy3Xjs0Lb1FG0luboxcuZzaPWbyzHMZdURB+XJ2OZmPbuWK+UL9Eaw6g0dbdxb3Uh9ePC5+8Miua6d7JauI7UYEzeLG7Trc24Eey61rGOcvkVJfwW8q9AOjOy4BhGYcxwI9hKxHUbW5m/SzR7h/dQa0Rk4fAYn27h7VYIAM/cL/ABOZWyo9HTTu7unhfKdzYmF3vtgPavf6sdik0tpK+Tum4HuYnAynk9+TPZc9FFc50ZoueqkEFNC6V5yaxuQ4k5NHM2C6zql2Jxx2l0g8TOGPcRk9yPxuzf0Fh1XRdDaDpqKMRU0LYm7w0YuPFzs3HmVnouK4KdkbQxjWsa0Wa1jQ1rRwAGACsREUREQEREBERAREQEREBERAREQEREBERAREQEREFc1Ox+D2Nd+Jod81jDQ1MMRTxDpDH/ZZqIIsjDRYAAcAAApIiAiIgIiICIiAiIgIiICIiAiIgIiICIiAiIgIiICIiAiIgIiICIiAiIgIiICIiAiIgIiICIiAiIgIiICIiAiIgIiICIiAiIgIiICIiAiIgIiICIiAiIgIiICIiAiIgIiICIiD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" name="角丸四角形 2"/>
          <p:cNvSpPr/>
          <p:nvPr/>
        </p:nvSpPr>
        <p:spPr bwMode="auto">
          <a:xfrm>
            <a:off x="2511426" y="1828800"/>
            <a:ext cx="2667000" cy="1333500"/>
          </a:xfrm>
          <a:prstGeom prst="roundRect">
            <a:avLst>
              <a:gd name="adj" fmla="val 11111"/>
            </a:avLst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ja-JP" sz="3200" b="1" u="sng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TCO</a:t>
            </a:r>
            <a:r>
              <a:rPr lang="ja-JP" altLang="en-US" sz="3200" b="1" u="sng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の削減</a:t>
            </a:r>
            <a:endParaRPr lang="ja-JP" altLang="en-US" sz="3200" b="1" u="sng" dirty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74" name="角丸四角形 73"/>
          <p:cNvSpPr/>
          <p:nvPr/>
        </p:nvSpPr>
        <p:spPr bwMode="auto">
          <a:xfrm>
            <a:off x="2511426" y="3346450"/>
            <a:ext cx="2667000" cy="1333500"/>
          </a:xfrm>
          <a:prstGeom prst="roundRect">
            <a:avLst>
              <a:gd name="adj" fmla="val 11111"/>
            </a:avLst>
          </a:prstGeom>
          <a:solidFill>
            <a:srgbClr val="00B05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ja-JP" altLang="en-US" sz="2400" u="sng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バランスシート</a:t>
            </a:r>
            <a:endParaRPr lang="en-US" altLang="ja-JP" sz="2400" u="sng" dirty="0" smtClean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/>
            <a:r>
              <a:rPr lang="ja-JP" altLang="en-US" sz="3200" b="1" u="sng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の改善</a:t>
            </a:r>
            <a:endParaRPr lang="ja-JP" altLang="en-US" sz="3200" b="1" u="sng" dirty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75" name="角丸四角形 74"/>
          <p:cNvSpPr/>
          <p:nvPr/>
        </p:nvSpPr>
        <p:spPr bwMode="auto">
          <a:xfrm>
            <a:off x="2511426" y="4914900"/>
            <a:ext cx="2667000" cy="1333500"/>
          </a:xfrm>
          <a:prstGeom prst="roundRect">
            <a:avLst>
              <a:gd name="adj" fmla="val 11111"/>
            </a:avLst>
          </a:prstGeom>
          <a:solidFill>
            <a:srgbClr val="FF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ja-JP" altLang="en-US" sz="3200" b="1" u="sng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柔軟性</a:t>
            </a:r>
            <a:endParaRPr lang="en-US" altLang="ja-JP" sz="3200" b="1" u="sng" dirty="0" smtClean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/>
            <a:r>
              <a:rPr lang="ja-JP" altLang="en-US" sz="3200" b="1" u="sng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の向上</a:t>
            </a:r>
            <a:endParaRPr lang="ja-JP" altLang="en-US" sz="3200" b="1" u="sng" dirty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77" name="角丸四角形 76"/>
          <p:cNvSpPr/>
          <p:nvPr/>
        </p:nvSpPr>
        <p:spPr bwMode="auto">
          <a:xfrm>
            <a:off x="2511425" y="1219200"/>
            <a:ext cx="5544403" cy="457200"/>
          </a:xfrm>
          <a:prstGeom prst="roundRect">
            <a:avLst/>
          </a:prstGeom>
          <a:solidFill>
            <a:srgbClr val="0000CC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価　値</a:t>
            </a:r>
          </a:p>
        </p:txBody>
      </p:sp>
      <p:sp>
        <p:nvSpPr>
          <p:cNvPr id="5" name="ホームベース 4"/>
          <p:cNvSpPr/>
          <p:nvPr/>
        </p:nvSpPr>
        <p:spPr bwMode="auto">
          <a:xfrm>
            <a:off x="1143001" y="1828800"/>
            <a:ext cx="1139825" cy="1333500"/>
          </a:xfrm>
          <a:prstGeom prst="homePlate">
            <a:avLst>
              <a:gd name="adj" fmla="val 38026"/>
            </a:avLst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情報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システム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部門</a:t>
            </a:r>
            <a:endParaRPr kumimoji="0" lang="ja-JP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25" name="ホームベース 24"/>
          <p:cNvSpPr/>
          <p:nvPr/>
        </p:nvSpPr>
        <p:spPr bwMode="auto">
          <a:xfrm>
            <a:off x="1143001" y="3346450"/>
            <a:ext cx="1139825" cy="1333500"/>
          </a:xfrm>
          <a:prstGeom prst="homePlate">
            <a:avLst>
              <a:gd name="adj" fmla="val 38026"/>
            </a:avLst>
          </a:prstGeom>
          <a:solidFill>
            <a:srgbClr val="00B05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経営者</a:t>
            </a:r>
          </a:p>
        </p:txBody>
      </p:sp>
      <p:sp>
        <p:nvSpPr>
          <p:cNvPr id="26" name="ホームベース 25"/>
          <p:cNvSpPr/>
          <p:nvPr/>
        </p:nvSpPr>
        <p:spPr bwMode="auto">
          <a:xfrm>
            <a:off x="1143000" y="4914900"/>
            <a:ext cx="1139825" cy="1333500"/>
          </a:xfrm>
          <a:prstGeom prst="homePlate">
            <a:avLst>
              <a:gd name="adj" fmla="val 38026"/>
            </a:avLst>
          </a:prstGeom>
          <a:solidFill>
            <a:srgbClr val="FF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ユーザー</a:t>
            </a:r>
          </a:p>
        </p:txBody>
      </p:sp>
      <p:sp>
        <p:nvSpPr>
          <p:cNvPr id="27" name="角丸四角形 26"/>
          <p:cNvSpPr/>
          <p:nvPr/>
        </p:nvSpPr>
        <p:spPr bwMode="auto">
          <a:xfrm>
            <a:off x="5388829" y="1828800"/>
            <a:ext cx="2667000" cy="1333500"/>
          </a:xfrm>
          <a:prstGeom prst="roundRect">
            <a:avLst>
              <a:gd name="adj" fmla="val 11111"/>
            </a:avLst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ja-JP" sz="24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TCO</a:t>
            </a:r>
            <a:r>
              <a:rPr lang="ja-JP" altLang="en-US" sz="24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削減で</a:t>
            </a:r>
            <a:endParaRPr lang="en-US" altLang="ja-JP" sz="2400" dirty="0" smtClean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/>
            <a:r>
              <a:rPr lang="en-US" altLang="ja-JP" sz="24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IT</a:t>
            </a:r>
            <a:r>
              <a:rPr lang="ja-JP" altLang="en-US" sz="24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の戦略投資</a:t>
            </a:r>
            <a:endParaRPr lang="en-US" altLang="ja-JP" sz="2400" dirty="0" smtClean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/>
            <a:r>
              <a:rPr lang="ja-JP" altLang="en-US" sz="24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を拡大</a:t>
            </a:r>
          </a:p>
        </p:txBody>
      </p:sp>
      <p:sp>
        <p:nvSpPr>
          <p:cNvPr id="28" name="角丸四角形 27"/>
          <p:cNvSpPr/>
          <p:nvPr/>
        </p:nvSpPr>
        <p:spPr bwMode="auto">
          <a:xfrm>
            <a:off x="5388829" y="3346450"/>
            <a:ext cx="2667000" cy="1333500"/>
          </a:xfrm>
          <a:prstGeom prst="roundRect">
            <a:avLst>
              <a:gd name="adj" fmla="val 11111"/>
            </a:avLst>
          </a:prstGeom>
          <a:solidFill>
            <a:srgbClr val="00B05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ja-JP" sz="24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ROA/ROI</a:t>
            </a:r>
            <a:r>
              <a:rPr lang="ja-JP" altLang="en-US" sz="24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が</a:t>
            </a:r>
            <a:r>
              <a:rPr lang="ja-JP" altLang="en-US" sz="24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改善</a:t>
            </a:r>
          </a:p>
          <a:p>
            <a:pPr algn="ctr"/>
            <a:r>
              <a:rPr lang="ja-JP" altLang="en-US" sz="2400" dirty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経営</a:t>
            </a:r>
            <a:r>
              <a:rPr lang="ja-JP" altLang="en-US" sz="24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効率の高さ</a:t>
            </a:r>
            <a:endParaRPr lang="en-US" altLang="ja-JP" sz="2400" dirty="0" smtClean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/>
            <a:r>
              <a:rPr lang="ja-JP" altLang="en-US" sz="24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をアピール</a:t>
            </a:r>
          </a:p>
        </p:txBody>
      </p:sp>
      <p:sp>
        <p:nvSpPr>
          <p:cNvPr id="29" name="角丸四角形 28"/>
          <p:cNvSpPr/>
          <p:nvPr/>
        </p:nvSpPr>
        <p:spPr bwMode="auto">
          <a:xfrm>
            <a:off x="5388829" y="4914900"/>
            <a:ext cx="2667000" cy="1333500"/>
          </a:xfrm>
          <a:prstGeom prst="roundRect">
            <a:avLst>
              <a:gd name="adj" fmla="val 11111"/>
            </a:avLst>
          </a:prstGeom>
          <a:solidFill>
            <a:srgbClr val="FF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ja-JP" altLang="en-US" sz="24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変化に即応するシステム資源</a:t>
            </a:r>
          </a:p>
          <a:p>
            <a:pPr algn="ctr"/>
            <a:r>
              <a:rPr lang="ja-JP" altLang="en-US" sz="24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調達の仕組み</a:t>
            </a:r>
          </a:p>
        </p:txBody>
      </p:sp>
    </p:spTree>
    <p:extLst>
      <p:ext uri="{BB962C8B-B14F-4D97-AF65-F5344CB8AC3E}">
        <p14:creationId xmlns:p14="http://schemas.microsoft.com/office/powerpoint/2010/main" val="30694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4" grpId="0" animBg="1"/>
      <p:bldP spid="75" grpId="0" animBg="1"/>
      <p:bldP spid="27" grpId="0" animBg="1"/>
      <p:bldP spid="28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9245600" cy="6934200"/>
          </a:xfrm>
          <a:prstGeom prst="rect">
            <a:avLst/>
          </a:prstGeom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1425361" y="2895600"/>
            <a:ext cx="629010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クラウド・コンピューティング</a:t>
            </a:r>
            <a:endParaRPr lang="en-US" altLang="ja-JP" sz="44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algn="ctr"/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の現実</a:t>
            </a:r>
            <a:endParaRPr lang="en-US" altLang="ja-JP" sz="44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92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pPr eaLnBrk="1" hangingPunct="1"/>
            <a:r>
              <a:rPr lang="ja-JP" altLang="en-US" sz="2800" dirty="0" smtClean="0">
                <a:ea typeface="ＭＳ Ｐゴシック" charset="-128"/>
              </a:rPr>
              <a:t>「クラウドは使えない！」という都市伝説</a:t>
            </a:r>
            <a:endParaRPr lang="ja-JP" altLang="en-US" sz="1800" dirty="0" smtClean="0">
              <a:ea typeface="ＭＳ Ｐゴシック" charset="-128"/>
            </a:endParaRPr>
          </a:p>
        </p:txBody>
      </p:sp>
      <p:sp>
        <p:nvSpPr>
          <p:cNvPr id="10" name="角丸四角形 9"/>
          <p:cNvSpPr/>
          <p:nvPr/>
        </p:nvSpPr>
        <p:spPr bwMode="auto">
          <a:xfrm>
            <a:off x="228600" y="1285609"/>
            <a:ext cx="8686800" cy="14478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000090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228600" y="2809609"/>
            <a:ext cx="8686800" cy="14478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000090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9" name="角丸四角形 18"/>
          <p:cNvSpPr/>
          <p:nvPr/>
        </p:nvSpPr>
        <p:spPr bwMode="auto">
          <a:xfrm>
            <a:off x="228600" y="4333609"/>
            <a:ext cx="8686800" cy="14478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000090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09783" y="1454935"/>
            <a:ext cx="3877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セキュリティ</a:t>
            </a:r>
            <a:r>
              <a:rPr kumimoji="1" lang="ja-JP" altLang="en-US" sz="1400" dirty="0" smtClean="0">
                <a:solidFill>
                  <a:srgbClr val="008000"/>
                </a:solidFill>
              </a:rPr>
              <a:t>が心配なので</a:t>
            </a:r>
            <a:r>
              <a:rPr kumimoji="1" lang="ja-JP" altLang="en-US" sz="1400" dirty="0" smtClean="0">
                <a:solidFill>
                  <a:srgbClr val="FF0000"/>
                </a:solidFill>
              </a:rPr>
              <a:t>使えない</a:t>
            </a:r>
            <a:r>
              <a:rPr kumimoji="1" lang="ja-JP" altLang="en-US" sz="1400" dirty="0" smtClean="0">
                <a:solidFill>
                  <a:srgbClr val="008000"/>
                </a:solidFill>
              </a:rPr>
              <a:t>？！</a:t>
            </a:r>
            <a:endParaRPr kumimoji="1" lang="ja-JP" altLang="en-US" sz="1400" dirty="0">
              <a:solidFill>
                <a:srgbClr val="008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09783" y="2962009"/>
            <a:ext cx="6109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ネットワーク・パフォーマンス</a:t>
            </a:r>
            <a:r>
              <a:rPr kumimoji="1" lang="ja-JP" altLang="en-US" sz="1400" dirty="0" smtClean="0">
                <a:solidFill>
                  <a:srgbClr val="008000"/>
                </a:solidFill>
              </a:rPr>
              <a:t>が</a:t>
            </a:r>
            <a:r>
              <a:rPr lang="ja-JP" altLang="en-US" sz="1400" dirty="0" smtClean="0">
                <a:solidFill>
                  <a:srgbClr val="008000"/>
                </a:solidFill>
              </a:rPr>
              <a:t>不安定なので</a:t>
            </a:r>
            <a:r>
              <a:rPr kumimoji="1" lang="ja-JP" altLang="en-US" sz="1400" dirty="0" smtClean="0">
                <a:solidFill>
                  <a:srgbClr val="FF0000"/>
                </a:solidFill>
              </a:rPr>
              <a:t>使えない</a:t>
            </a:r>
            <a:r>
              <a:rPr kumimoji="1" lang="ja-JP" altLang="en-US" sz="1400" dirty="0" smtClean="0">
                <a:solidFill>
                  <a:srgbClr val="008000"/>
                </a:solidFill>
              </a:rPr>
              <a:t>？！</a:t>
            </a:r>
            <a:endParaRPr kumimoji="1" lang="ja-JP" altLang="en-US" sz="1400" dirty="0">
              <a:solidFill>
                <a:srgbClr val="008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09783" y="4466144"/>
            <a:ext cx="5698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既存システムからの移行</a:t>
            </a:r>
            <a:r>
              <a:rPr kumimoji="1" lang="ja-JP" altLang="en-US" sz="1400" dirty="0" smtClean="0">
                <a:solidFill>
                  <a:srgbClr val="008000"/>
                </a:solidFill>
              </a:rPr>
              <a:t>に手間がかかるので</a:t>
            </a:r>
            <a:r>
              <a:rPr kumimoji="1" lang="ja-JP" altLang="en-US" sz="1400" dirty="0" smtClean="0">
                <a:solidFill>
                  <a:srgbClr val="FF0000"/>
                </a:solidFill>
              </a:rPr>
              <a:t>使えない</a:t>
            </a:r>
            <a:r>
              <a:rPr kumimoji="1" lang="ja-JP" altLang="en-US" sz="1400" dirty="0" smtClean="0">
                <a:solidFill>
                  <a:srgbClr val="008000"/>
                </a:solidFill>
              </a:rPr>
              <a:t>？！</a:t>
            </a:r>
            <a:endParaRPr kumimoji="1" lang="ja-JP" altLang="en-US" sz="1400" dirty="0">
              <a:solidFill>
                <a:srgbClr val="00800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57200" y="1842345"/>
            <a:ext cx="8458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lang="ja-JP" altLang="en-US" sz="1400" dirty="0" smtClean="0">
                <a:solidFill>
                  <a:srgbClr val="000090"/>
                </a:solidFill>
              </a:rPr>
              <a:t>セキュリティ専門部隊が、</a:t>
            </a:r>
            <a:r>
              <a:rPr lang="ja-JP" altLang="ja-JP" sz="1400" dirty="0" smtClean="0">
                <a:solidFill>
                  <a:srgbClr val="000090"/>
                </a:solidFill>
              </a:rPr>
              <a:t>データセンター</a:t>
            </a:r>
            <a:r>
              <a:rPr lang="ja-JP" altLang="ja-JP" sz="1400" dirty="0">
                <a:solidFill>
                  <a:srgbClr val="000090"/>
                </a:solidFill>
              </a:rPr>
              <a:t>やネットワークなど物理</a:t>
            </a:r>
            <a:r>
              <a:rPr lang="ja-JP" altLang="ja-JP" sz="1400" dirty="0" smtClean="0">
                <a:solidFill>
                  <a:srgbClr val="000090"/>
                </a:solidFill>
              </a:rPr>
              <a:t>インフラ</a:t>
            </a:r>
            <a:r>
              <a:rPr lang="ja-JP" altLang="en-US" sz="1400" dirty="0" smtClean="0">
                <a:solidFill>
                  <a:srgbClr val="000090"/>
                </a:solidFill>
              </a:rPr>
              <a:t>を</a:t>
            </a:r>
            <a:r>
              <a:rPr lang="en-US" altLang="ja-JP" sz="1400" dirty="0" smtClean="0">
                <a:solidFill>
                  <a:srgbClr val="000090"/>
                </a:solidFill>
              </a:rPr>
              <a:t>24</a:t>
            </a:r>
            <a:r>
              <a:rPr lang="ja-JP" altLang="ja-JP" sz="1400" dirty="0">
                <a:solidFill>
                  <a:srgbClr val="000090"/>
                </a:solidFill>
              </a:rPr>
              <a:t>時間</a:t>
            </a:r>
            <a:r>
              <a:rPr lang="en-US" altLang="ja-JP" sz="1400" dirty="0">
                <a:solidFill>
                  <a:srgbClr val="000090"/>
                </a:solidFill>
              </a:rPr>
              <a:t>365</a:t>
            </a:r>
            <a:r>
              <a:rPr lang="ja-JP" altLang="ja-JP" sz="1400" dirty="0" smtClean="0">
                <a:solidFill>
                  <a:srgbClr val="000090"/>
                </a:solidFill>
              </a:rPr>
              <a:t>日</a:t>
            </a:r>
            <a:r>
              <a:rPr lang="ja-JP" altLang="en-US" sz="1400" dirty="0" smtClean="0">
                <a:solidFill>
                  <a:srgbClr val="000090"/>
                </a:solidFill>
              </a:rPr>
              <a:t>対応</a:t>
            </a:r>
            <a:endParaRPr lang="en-US" altLang="ja-JP" sz="1400" dirty="0" smtClean="0">
              <a:solidFill>
                <a:srgbClr val="000090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en-US" altLang="ja-JP" sz="1400" dirty="0" smtClean="0">
                <a:solidFill>
                  <a:srgbClr val="000090"/>
                </a:solidFill>
              </a:rPr>
              <a:t>SOC2</a:t>
            </a:r>
            <a:r>
              <a:rPr lang="ja-JP" altLang="ja-JP" sz="1400" dirty="0">
                <a:solidFill>
                  <a:srgbClr val="000090"/>
                </a:solidFill>
              </a:rPr>
              <a:t>、</a:t>
            </a:r>
            <a:r>
              <a:rPr lang="en-US" altLang="ja-JP" sz="1400" dirty="0">
                <a:solidFill>
                  <a:srgbClr val="000090"/>
                </a:solidFill>
              </a:rPr>
              <a:t>FIPS 140-2</a:t>
            </a:r>
            <a:r>
              <a:rPr lang="ja-JP" altLang="ja-JP" sz="1400" dirty="0">
                <a:solidFill>
                  <a:srgbClr val="000090"/>
                </a:solidFill>
              </a:rPr>
              <a:t>、</a:t>
            </a:r>
            <a:r>
              <a:rPr lang="en-US" altLang="ja-JP" sz="1400" dirty="0">
                <a:solidFill>
                  <a:srgbClr val="000090"/>
                </a:solidFill>
              </a:rPr>
              <a:t>ISO 27001</a:t>
            </a:r>
            <a:r>
              <a:rPr lang="ja-JP" altLang="ja-JP" sz="1400" dirty="0">
                <a:solidFill>
                  <a:srgbClr val="000090"/>
                </a:solidFill>
              </a:rPr>
              <a:t>、</a:t>
            </a:r>
            <a:r>
              <a:rPr lang="en-US" altLang="ja-JP" sz="1400" dirty="0">
                <a:solidFill>
                  <a:srgbClr val="000090"/>
                </a:solidFill>
              </a:rPr>
              <a:t>ITAR</a:t>
            </a:r>
            <a:r>
              <a:rPr lang="ja-JP" altLang="ja-JP" sz="1400" dirty="0">
                <a:solidFill>
                  <a:srgbClr val="000090"/>
                </a:solidFill>
              </a:rPr>
              <a:t>、</a:t>
            </a:r>
            <a:r>
              <a:rPr lang="en-US" altLang="ja-JP" sz="1400" dirty="0">
                <a:solidFill>
                  <a:srgbClr val="000090"/>
                </a:solidFill>
              </a:rPr>
              <a:t>PCIDSS</a:t>
            </a:r>
            <a:r>
              <a:rPr lang="ja-JP" altLang="ja-JP" sz="1400" dirty="0" smtClean="0">
                <a:solidFill>
                  <a:srgbClr val="000090"/>
                </a:solidFill>
              </a:rPr>
              <a:t>など第三者</a:t>
            </a:r>
            <a:r>
              <a:rPr lang="ja-JP" altLang="ja-JP" sz="1400" dirty="0">
                <a:solidFill>
                  <a:srgbClr val="000090"/>
                </a:solidFill>
              </a:rPr>
              <a:t>機関による認証を</a:t>
            </a:r>
            <a:r>
              <a:rPr lang="ja-JP" altLang="ja-JP" sz="1400" dirty="0" smtClean="0">
                <a:solidFill>
                  <a:srgbClr val="000090"/>
                </a:solidFill>
              </a:rPr>
              <a:t>通し情報</a:t>
            </a:r>
            <a:r>
              <a:rPr lang="ja-JP" altLang="ja-JP" sz="1400" dirty="0">
                <a:solidFill>
                  <a:srgbClr val="000090"/>
                </a:solidFill>
              </a:rPr>
              <a:t>を</a:t>
            </a:r>
            <a:r>
              <a:rPr lang="ja-JP" altLang="ja-JP" sz="1400" dirty="0" smtClean="0">
                <a:solidFill>
                  <a:srgbClr val="000090"/>
                </a:solidFill>
              </a:rPr>
              <a:t>開示</a:t>
            </a:r>
            <a:endParaRPr lang="ja-JP" altLang="ja-JP" sz="1400" dirty="0">
              <a:solidFill>
                <a:srgbClr val="000090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ja-JP" sz="1400" dirty="0" smtClean="0">
                <a:solidFill>
                  <a:srgbClr val="000090"/>
                </a:solidFill>
              </a:rPr>
              <a:t>金融</a:t>
            </a:r>
            <a:r>
              <a:rPr lang="ja-JP" altLang="ja-JP" sz="1400" dirty="0">
                <a:solidFill>
                  <a:srgbClr val="000090"/>
                </a:solidFill>
              </a:rPr>
              <a:t>機関に於いて情報セキュリティ対策の指針となって</a:t>
            </a:r>
            <a:r>
              <a:rPr lang="ja-JP" altLang="ja-JP" sz="1400" dirty="0" smtClean="0">
                <a:solidFill>
                  <a:srgbClr val="000090"/>
                </a:solidFill>
              </a:rPr>
              <a:t>いる「</a:t>
            </a:r>
            <a:r>
              <a:rPr lang="en-US" altLang="ja-JP" sz="1400" dirty="0">
                <a:solidFill>
                  <a:srgbClr val="000090"/>
                </a:solidFill>
              </a:rPr>
              <a:t>FISC </a:t>
            </a:r>
            <a:r>
              <a:rPr lang="ja-JP" altLang="ja-JP" sz="1400" dirty="0">
                <a:solidFill>
                  <a:srgbClr val="000090"/>
                </a:solidFill>
              </a:rPr>
              <a:t>安全対策基準</a:t>
            </a:r>
            <a:r>
              <a:rPr lang="ja-JP" altLang="ja-JP" sz="1400" dirty="0" smtClean="0">
                <a:solidFill>
                  <a:srgbClr val="000090"/>
                </a:solidFill>
              </a:rPr>
              <a:t>」に準拠</a:t>
            </a:r>
            <a:endParaRPr lang="ja-JP" altLang="ja-JP" sz="1400" dirty="0">
              <a:solidFill>
                <a:srgbClr val="000090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57200" y="3362119"/>
            <a:ext cx="8458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lang="ja-JP" altLang="ja-JP" sz="1400" dirty="0">
                <a:solidFill>
                  <a:srgbClr val="000090"/>
                </a:solidFill>
              </a:rPr>
              <a:t>インターネットで接続する以外に、専用線で</a:t>
            </a:r>
            <a:r>
              <a:rPr lang="ja-JP" altLang="ja-JP" sz="1400" dirty="0" smtClean="0">
                <a:solidFill>
                  <a:srgbClr val="000090"/>
                </a:solidFill>
              </a:rPr>
              <a:t>接続</a:t>
            </a:r>
            <a:r>
              <a:rPr lang="ja-JP" altLang="en-US" sz="1400" dirty="0" smtClean="0">
                <a:solidFill>
                  <a:srgbClr val="000090"/>
                </a:solidFill>
              </a:rPr>
              <a:t>も可能。</a:t>
            </a:r>
            <a:endParaRPr lang="en-US" altLang="ja-JP" sz="1400" dirty="0" smtClean="0">
              <a:solidFill>
                <a:srgbClr val="000090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sz="1400" dirty="0" smtClean="0">
                <a:solidFill>
                  <a:srgbClr val="000090"/>
                </a:solidFill>
              </a:rPr>
              <a:t>自社のプライベート・ネットワークと</a:t>
            </a:r>
            <a:r>
              <a:rPr lang="en-US" altLang="ja-JP" sz="1400" dirty="0" smtClean="0">
                <a:solidFill>
                  <a:srgbClr val="000090"/>
                </a:solidFill>
              </a:rPr>
              <a:t>L2</a:t>
            </a:r>
            <a:r>
              <a:rPr lang="ja-JP" altLang="en-US" sz="1400" dirty="0" smtClean="0">
                <a:solidFill>
                  <a:srgbClr val="000090"/>
                </a:solidFill>
              </a:rPr>
              <a:t>接続</a:t>
            </a:r>
            <a:endParaRPr lang="en-US" altLang="ja-JP" sz="1400" dirty="0" smtClean="0">
              <a:solidFill>
                <a:srgbClr val="000090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sz="1400" dirty="0" smtClean="0">
                <a:solidFill>
                  <a:srgbClr val="000090"/>
                </a:solidFill>
              </a:rPr>
              <a:t>固定的な専用領域を提供しリソースを安定供給（バーチャル・プライベート・クラウド）</a:t>
            </a:r>
            <a:endParaRPr lang="ja-JP" altLang="en-US" sz="1400" dirty="0">
              <a:solidFill>
                <a:srgbClr val="000090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457200" y="4890345"/>
            <a:ext cx="8458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lang="ja-JP" altLang="ja-JP" sz="1400" dirty="0">
                <a:solidFill>
                  <a:srgbClr val="000090"/>
                </a:solidFill>
              </a:rPr>
              <a:t>主要</a:t>
            </a:r>
            <a:r>
              <a:rPr lang="ja-JP" altLang="ja-JP" sz="1400" dirty="0" smtClean="0">
                <a:solidFill>
                  <a:srgbClr val="000090"/>
                </a:solidFill>
              </a:rPr>
              <a:t>な</a:t>
            </a:r>
            <a:r>
              <a:rPr lang="en-US" altLang="ja-JP" sz="1400" dirty="0" smtClean="0">
                <a:solidFill>
                  <a:srgbClr val="000090"/>
                </a:solidFill>
              </a:rPr>
              <a:t>OS</a:t>
            </a:r>
            <a:r>
              <a:rPr lang="ja-JP" altLang="ja-JP" sz="1400" dirty="0" smtClean="0">
                <a:solidFill>
                  <a:srgbClr val="000090"/>
                </a:solidFill>
              </a:rPr>
              <a:t>、</a:t>
            </a:r>
            <a:r>
              <a:rPr lang="ja-JP" altLang="ja-JP" sz="1400" dirty="0">
                <a:solidFill>
                  <a:srgbClr val="000090"/>
                </a:solidFill>
              </a:rPr>
              <a:t>ミドルウェア、ビジネス・アプリケーションをクラウドに</a:t>
            </a:r>
            <a:r>
              <a:rPr lang="ja-JP" altLang="ja-JP" sz="1400" dirty="0" smtClean="0">
                <a:solidFill>
                  <a:srgbClr val="000090"/>
                </a:solidFill>
              </a:rPr>
              <a:t>持ち込み</a:t>
            </a:r>
            <a:r>
              <a:rPr lang="ja-JP" altLang="en-US" sz="1400" dirty="0" smtClean="0">
                <a:solidFill>
                  <a:srgbClr val="000090"/>
                </a:solidFill>
              </a:rPr>
              <a:t>可能</a:t>
            </a:r>
            <a:endParaRPr lang="en-US" altLang="ja-JP" sz="1400" dirty="0" smtClean="0">
              <a:solidFill>
                <a:srgbClr val="000090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en-US" altLang="ja-JP" sz="1400" dirty="0" smtClean="0">
                <a:solidFill>
                  <a:srgbClr val="000090"/>
                </a:solidFill>
              </a:rPr>
              <a:t>VM </a:t>
            </a:r>
            <a:r>
              <a:rPr lang="en-US" altLang="ja-JP" sz="1400" dirty="0">
                <a:solidFill>
                  <a:srgbClr val="000090"/>
                </a:solidFill>
              </a:rPr>
              <a:t>Ware</a:t>
            </a:r>
            <a:r>
              <a:rPr lang="ja-JP" altLang="ja-JP" sz="1400" dirty="0">
                <a:solidFill>
                  <a:srgbClr val="000090"/>
                </a:solidFill>
              </a:rPr>
              <a:t>、</a:t>
            </a:r>
            <a:r>
              <a:rPr lang="en-US" altLang="ja-JP" sz="1400" dirty="0">
                <a:solidFill>
                  <a:srgbClr val="000090"/>
                </a:solidFill>
              </a:rPr>
              <a:t>Hyper-V</a:t>
            </a:r>
            <a:r>
              <a:rPr lang="ja-JP" altLang="ja-JP" sz="1400" dirty="0">
                <a:solidFill>
                  <a:srgbClr val="000090"/>
                </a:solidFill>
              </a:rPr>
              <a:t>、</a:t>
            </a:r>
            <a:r>
              <a:rPr lang="en-US" altLang="ja-JP" sz="1400" dirty="0">
                <a:solidFill>
                  <a:srgbClr val="000090"/>
                </a:solidFill>
              </a:rPr>
              <a:t>KVM</a:t>
            </a:r>
            <a:r>
              <a:rPr lang="ja-JP" altLang="ja-JP" sz="1400" dirty="0" smtClean="0">
                <a:solidFill>
                  <a:srgbClr val="000090"/>
                </a:solidFill>
              </a:rPr>
              <a:t>など</a:t>
            </a:r>
            <a:r>
              <a:rPr lang="ja-JP" altLang="en-US" sz="1400" dirty="0" smtClean="0">
                <a:solidFill>
                  <a:srgbClr val="000090"/>
                </a:solidFill>
              </a:rPr>
              <a:t>複数の</a:t>
            </a:r>
            <a:r>
              <a:rPr lang="ja-JP" altLang="ja-JP" sz="1400" dirty="0" smtClean="0">
                <a:solidFill>
                  <a:srgbClr val="000090"/>
                </a:solidFill>
              </a:rPr>
              <a:t>仮想化基盤サポート、自社内仮想化</a:t>
            </a:r>
            <a:r>
              <a:rPr lang="ja-JP" altLang="ja-JP" sz="1400" dirty="0">
                <a:solidFill>
                  <a:srgbClr val="000090"/>
                </a:solidFill>
              </a:rPr>
              <a:t>基盤をその</a:t>
            </a:r>
            <a:r>
              <a:rPr lang="ja-JP" altLang="ja-JP" sz="1400" dirty="0" smtClean="0">
                <a:solidFill>
                  <a:srgbClr val="000090"/>
                </a:solidFill>
              </a:rPr>
              <a:t>まま</a:t>
            </a:r>
            <a:r>
              <a:rPr lang="ja-JP" altLang="en-US" sz="1400" dirty="0" smtClean="0">
                <a:solidFill>
                  <a:srgbClr val="000090"/>
                </a:solidFill>
              </a:rPr>
              <a:t>移行可能</a:t>
            </a:r>
            <a:endParaRPr lang="en-US" altLang="ja-JP" sz="1400" dirty="0" smtClean="0">
              <a:solidFill>
                <a:srgbClr val="000090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sz="1400" dirty="0" smtClean="0">
                <a:solidFill>
                  <a:srgbClr val="000090"/>
                </a:solidFill>
              </a:rPr>
              <a:t>基幹業務移管の事例も拡大</a:t>
            </a:r>
            <a:r>
              <a:rPr lang="ja-JP" altLang="ja-JP" sz="1400" dirty="0" smtClean="0">
                <a:solidFill>
                  <a:srgbClr val="000090"/>
                </a:solidFill>
              </a:rPr>
              <a:t> </a:t>
            </a:r>
            <a:endParaRPr lang="ja-JP" altLang="en-US" sz="1400" dirty="0">
              <a:solidFill>
                <a:srgbClr val="000090"/>
              </a:solidFill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228600" y="5857609"/>
            <a:ext cx="2819400" cy="609600"/>
          </a:xfrm>
          <a:prstGeom prst="roundRect">
            <a:avLst>
              <a:gd name="adj" fmla="val 35417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 charset="0"/>
                <a:ea typeface="HG丸ｺﾞｼｯｸM-PRO" pitchFamily="50" charset="-128"/>
              </a:rPr>
              <a:t>高度な災害強度の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00009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 charset="0"/>
                <a:ea typeface="HG丸ｺﾞｼｯｸM-PRO" pitchFamily="50" charset="-128"/>
              </a:rPr>
              <a:t>データセンター</a:t>
            </a:r>
          </a:p>
        </p:txBody>
      </p:sp>
      <p:sp>
        <p:nvSpPr>
          <p:cNvPr id="27" name="角丸四角形 26"/>
          <p:cNvSpPr/>
          <p:nvPr/>
        </p:nvSpPr>
        <p:spPr bwMode="auto">
          <a:xfrm>
            <a:off x="3124200" y="5857609"/>
            <a:ext cx="2895600" cy="609600"/>
          </a:xfrm>
          <a:prstGeom prst="roundRect">
            <a:avLst>
              <a:gd name="adj" fmla="val 35417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 charset="0"/>
                <a:ea typeface="HG丸ｺﾞｼｯｸM-PRO" pitchFamily="50" charset="-128"/>
              </a:rPr>
              <a:t>高いコストパフォーマンス</a:t>
            </a:r>
          </a:p>
        </p:txBody>
      </p:sp>
      <p:sp>
        <p:nvSpPr>
          <p:cNvPr id="28" name="角丸四角形 27"/>
          <p:cNvSpPr/>
          <p:nvPr/>
        </p:nvSpPr>
        <p:spPr bwMode="auto">
          <a:xfrm>
            <a:off x="6096000" y="5857609"/>
            <a:ext cx="2819400" cy="609600"/>
          </a:xfrm>
          <a:prstGeom prst="roundRect">
            <a:avLst>
              <a:gd name="adj" fmla="val 35417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rgbClr val="00009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グローバルでフラットな</a:t>
            </a:r>
            <a:endParaRPr kumimoji="0" lang="en-US" altLang="ja-JP" sz="1600" dirty="0" smtClean="0">
              <a:solidFill>
                <a:srgbClr val="00009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rgbClr val="00009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アーキテクチャー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rgbClr val="00009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914400"/>
            <a:ext cx="640308" cy="286004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8089781" y="923405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を事例に</a:t>
            </a:r>
            <a:endParaRPr kumimoji="1" lang="ja-JP" altLang="en-US" dirty="0"/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4800" y="1385145"/>
            <a:ext cx="457200" cy="457200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4600" y="2904919"/>
            <a:ext cx="457200" cy="457200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3600" y="439000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7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5" grpId="0"/>
      <p:bldP spid="17" grpId="0" animBg="1"/>
      <p:bldP spid="27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pPr eaLnBrk="1" hangingPunct="1"/>
            <a:r>
              <a:rPr lang="ja-JP" altLang="en-US" sz="2800" dirty="0" smtClean="0">
                <a:ea typeface="ＭＳ Ｐゴシック" charset="-128"/>
              </a:rPr>
              <a:t>クラウドに期待される価値の違い</a:t>
            </a:r>
            <a:endParaRPr lang="ja-JP" altLang="en-US" sz="1800" dirty="0" smtClean="0">
              <a:ea typeface="ＭＳ Ｐゴシック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724400" y="515779"/>
            <a:ext cx="441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000" dirty="0" smtClean="0">
                <a:solidFill>
                  <a:schemeClr val="bg1"/>
                </a:solidFill>
              </a:rPr>
              <a:t>IPA</a:t>
            </a:r>
            <a:r>
              <a:rPr kumimoji="1" lang="ja-JP" altLang="en-US" sz="1000" dirty="0" smtClean="0">
                <a:solidFill>
                  <a:schemeClr val="bg1"/>
                </a:solidFill>
              </a:rPr>
              <a:t>人材白書・</a:t>
            </a:r>
            <a:r>
              <a:rPr kumimoji="1" lang="en-US" altLang="ja-JP" sz="1000" dirty="0" smtClean="0">
                <a:solidFill>
                  <a:schemeClr val="bg1"/>
                </a:solidFill>
              </a:rPr>
              <a:t>2012</a:t>
            </a:r>
            <a:r>
              <a:rPr kumimoji="1" lang="ja-JP" altLang="en-US" sz="1000" dirty="0" smtClean="0">
                <a:solidFill>
                  <a:schemeClr val="bg1"/>
                </a:solidFill>
              </a:rPr>
              <a:t>／</a:t>
            </a:r>
            <a:r>
              <a:rPr lang="ja-JP" altLang="en-US" sz="1000" dirty="0" smtClean="0">
                <a:solidFill>
                  <a:schemeClr val="bg1"/>
                </a:solidFill>
              </a:rPr>
              <a:t>日経</a:t>
            </a:r>
            <a:r>
              <a:rPr lang="en-US" altLang="ja-JP" sz="1000" dirty="0" smtClean="0">
                <a:solidFill>
                  <a:schemeClr val="bg1"/>
                </a:solidFill>
              </a:rPr>
              <a:t>SYSTEMS 2012/8</a:t>
            </a:r>
            <a:r>
              <a:rPr lang="ja-JP" altLang="en-US" sz="1000" dirty="0" smtClean="0">
                <a:solidFill>
                  <a:schemeClr val="bg1"/>
                </a:solidFill>
              </a:rPr>
              <a:t>を参考に作成</a:t>
            </a:r>
            <a:endParaRPr kumimoji="1"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990600" y="2057400"/>
            <a:ext cx="7162800" cy="9144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/>
                <a:ea typeface="HGP創英角ｺﾞｼｯｸUB"/>
                <a:cs typeface="Arial"/>
              </a:rPr>
              <a:t>IT</a:t>
            </a: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/>
                <a:ea typeface="HGP創英角ｺﾞｼｯｸUB"/>
                <a:cs typeface="Arial"/>
              </a:rPr>
              <a:t>エンジニア</a:t>
            </a:r>
            <a:endParaRPr kumimoji="0" lang="en-US" altLang="ja-JP" sz="2000" b="0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/>
              <a:latin typeface="Arial"/>
              <a:ea typeface="HGP創英角ｺﾞｼｯｸUB"/>
              <a:cs typeface="Arial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dirty="0" smtClean="0">
                <a:solidFill>
                  <a:srgbClr val="3366FF"/>
                </a:solidFill>
                <a:latin typeface="Arial"/>
                <a:ea typeface="HGP創英角ｺﾞｼｯｸUB"/>
                <a:cs typeface="Arial"/>
              </a:rPr>
              <a:t>の人数</a:t>
            </a: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/>
              <a:latin typeface="Arial"/>
              <a:ea typeface="HGP創英角ｺﾞｼｯｸUB"/>
              <a:cs typeface="Arial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000" y="1066800"/>
            <a:ext cx="4572000" cy="274320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1000" y="1066800"/>
            <a:ext cx="4572000" cy="2743200"/>
          </a:xfrm>
          <a:prstGeom prst="rect">
            <a:avLst/>
          </a:prstGeom>
        </p:spPr>
      </p:pic>
      <p:pic>
        <p:nvPicPr>
          <p:cNvPr id="24" name="Picture 8" descr="C:\Users\Masanori\AppData\Local\Microsoft\Windows\Temporary Internet Files\Content.IE5\R1YKRXA0\MC90030984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71600"/>
            <a:ext cx="910155" cy="626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C:\Users\Masanori\AppData\Local\Microsoft\Windows\Temporary Internet Files\Content.IE5\R1YKRXA0\MP900362710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897134" cy="626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テキスト ボックス 25"/>
          <p:cNvSpPr txBox="1"/>
          <p:nvPr/>
        </p:nvSpPr>
        <p:spPr>
          <a:xfrm>
            <a:off x="2895853" y="1595735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chemeClr val="bg1"/>
                </a:solidFill>
                <a:latin typeface="Arial"/>
                <a:ea typeface="HGP創英角ｺﾞｼｯｸUB"/>
                <a:cs typeface="Arial"/>
              </a:rPr>
              <a:t>ユーザー</a:t>
            </a:r>
            <a:endParaRPr lang="en-US" altLang="ja-JP" dirty="0" smtClean="0">
              <a:solidFill>
                <a:schemeClr val="bg1"/>
              </a:solidFill>
              <a:latin typeface="Arial"/>
              <a:ea typeface="HGP創英角ｺﾞｼｯｸUB"/>
              <a:cs typeface="Arial"/>
            </a:endParaRPr>
          </a:p>
          <a:p>
            <a:pPr algn="ctr"/>
            <a:r>
              <a:rPr lang="ja-JP" altLang="en-US" dirty="0" smtClean="0">
                <a:solidFill>
                  <a:schemeClr val="bg1"/>
                </a:solidFill>
                <a:latin typeface="Arial"/>
                <a:ea typeface="HGP創英角ｺﾞｼｯｸUB"/>
                <a:cs typeface="Arial"/>
              </a:rPr>
              <a:t>企業</a:t>
            </a:r>
            <a:endParaRPr kumimoji="1" lang="ja-JP" altLang="en-US" dirty="0">
              <a:solidFill>
                <a:schemeClr val="bg1"/>
              </a:solidFill>
              <a:latin typeface="Arial"/>
              <a:ea typeface="HGP創英角ｺﾞｼｯｸUB"/>
              <a:cs typeface="Arial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920611" y="2667000"/>
            <a:ext cx="11654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  <a:latin typeface="Arial"/>
                <a:ea typeface="HGP創英角ｺﾞｼｯｸUB"/>
                <a:cs typeface="Arial"/>
              </a:rPr>
              <a:t>IT</a:t>
            </a:r>
            <a:r>
              <a:rPr lang="ja-JP" altLang="en-US" dirty="0" smtClean="0">
                <a:solidFill>
                  <a:schemeClr val="bg1"/>
                </a:solidFill>
                <a:latin typeface="Arial"/>
                <a:ea typeface="HGP創英角ｺﾞｼｯｸUB"/>
                <a:cs typeface="Arial"/>
              </a:rPr>
              <a:t>ベンダー企業</a:t>
            </a:r>
            <a:endParaRPr lang="en-US" altLang="ja-JP" dirty="0" smtClean="0">
              <a:solidFill>
                <a:schemeClr val="bg1"/>
              </a:solidFill>
              <a:latin typeface="Arial"/>
              <a:ea typeface="HGP創英角ｺﾞｼｯｸUB"/>
              <a:cs typeface="Arial"/>
            </a:endParaRPr>
          </a:p>
          <a:p>
            <a:pPr algn="ctr"/>
            <a:r>
              <a:rPr lang="en-US" altLang="ja-JP" sz="2000" dirty="0" smtClean="0">
                <a:solidFill>
                  <a:schemeClr val="bg1"/>
                </a:solidFill>
                <a:latin typeface="Arial"/>
                <a:ea typeface="HGP創英角ｺﾞｼｯｸUB"/>
                <a:cs typeface="Arial"/>
              </a:rPr>
              <a:t>75%</a:t>
            </a:r>
            <a:endParaRPr kumimoji="1" lang="ja-JP" altLang="en-US" sz="2000" dirty="0">
              <a:solidFill>
                <a:schemeClr val="bg1"/>
              </a:solidFill>
              <a:latin typeface="Arial"/>
              <a:ea typeface="HGP創英角ｺﾞｼｯｸUB"/>
              <a:cs typeface="Arial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172200" y="2671465"/>
            <a:ext cx="10310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chemeClr val="bg1"/>
                </a:solidFill>
                <a:latin typeface="Arial"/>
                <a:ea typeface="HGP創英角ｺﾞｼｯｸUB"/>
                <a:cs typeface="Arial"/>
              </a:rPr>
              <a:t>ユーザー企業</a:t>
            </a:r>
            <a:endParaRPr lang="en-US" altLang="ja-JP" dirty="0" smtClean="0">
              <a:solidFill>
                <a:schemeClr val="bg1"/>
              </a:solidFill>
              <a:latin typeface="Arial"/>
              <a:ea typeface="HGP創英角ｺﾞｼｯｸUB"/>
              <a:cs typeface="Arial"/>
            </a:endParaRPr>
          </a:p>
          <a:p>
            <a:pPr algn="ctr"/>
            <a:r>
              <a:rPr lang="en-US" altLang="ja-JP" sz="2000" dirty="0" smtClean="0">
                <a:solidFill>
                  <a:schemeClr val="bg1"/>
                </a:solidFill>
                <a:latin typeface="Arial"/>
                <a:ea typeface="HGP創英角ｺﾞｼｯｸUB"/>
                <a:cs typeface="Arial"/>
              </a:rPr>
              <a:t>72%</a:t>
            </a:r>
            <a:endParaRPr kumimoji="1" lang="ja-JP" altLang="en-US" sz="2000" dirty="0">
              <a:solidFill>
                <a:schemeClr val="bg1"/>
              </a:solidFill>
              <a:latin typeface="Arial"/>
              <a:ea typeface="HGP創英角ｺﾞｼｯｸUB"/>
              <a:cs typeface="Arial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466973" y="1676400"/>
            <a:ext cx="85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  <a:latin typeface="Arial"/>
                <a:ea typeface="HGP創英角ｺﾞｼｯｸUB"/>
                <a:cs typeface="Arial"/>
              </a:rPr>
              <a:t>IT</a:t>
            </a:r>
            <a:r>
              <a:rPr lang="ja-JP" altLang="en-US" dirty="0" smtClean="0">
                <a:solidFill>
                  <a:schemeClr val="bg1"/>
                </a:solidFill>
                <a:latin typeface="Arial"/>
                <a:ea typeface="HGP創英角ｺﾞｼｯｸUB"/>
                <a:cs typeface="Arial"/>
              </a:rPr>
              <a:t>ベンダー</a:t>
            </a:r>
            <a:endParaRPr lang="en-US" altLang="ja-JP" dirty="0" smtClean="0">
              <a:solidFill>
                <a:schemeClr val="bg1"/>
              </a:solidFill>
              <a:latin typeface="Arial"/>
              <a:ea typeface="HGP創英角ｺﾞｼｯｸUB"/>
              <a:cs typeface="Arial"/>
            </a:endParaRPr>
          </a:p>
          <a:p>
            <a:pPr algn="ctr"/>
            <a:r>
              <a:rPr lang="ja-JP" altLang="en-US" dirty="0" smtClean="0">
                <a:solidFill>
                  <a:schemeClr val="bg1"/>
                </a:solidFill>
                <a:latin typeface="Arial"/>
                <a:ea typeface="HGP創英角ｺﾞｼｯｸUB"/>
                <a:cs typeface="Arial"/>
              </a:rPr>
              <a:t>企業</a:t>
            </a:r>
            <a:endParaRPr kumimoji="1" lang="ja-JP" altLang="en-US" dirty="0">
              <a:solidFill>
                <a:schemeClr val="bg1"/>
              </a:solidFill>
              <a:latin typeface="Arial"/>
              <a:ea typeface="HGP創英角ｺﾞｼｯｸUB"/>
              <a:cs typeface="Arial"/>
            </a:endParaRPr>
          </a:p>
        </p:txBody>
      </p:sp>
      <p:grpSp>
        <p:nvGrpSpPr>
          <p:cNvPr id="30" name="図形グループ 29"/>
          <p:cNvGrpSpPr/>
          <p:nvPr/>
        </p:nvGrpSpPr>
        <p:grpSpPr>
          <a:xfrm>
            <a:off x="990600" y="3581400"/>
            <a:ext cx="3048000" cy="2895600"/>
            <a:chOff x="990600" y="3581400"/>
            <a:chExt cx="3048000" cy="2895600"/>
          </a:xfrm>
        </p:grpSpPr>
        <p:sp>
          <p:nvSpPr>
            <p:cNvPr id="31" name="角丸四角形 30"/>
            <p:cNvSpPr/>
            <p:nvPr/>
          </p:nvSpPr>
          <p:spPr bwMode="auto">
            <a:xfrm>
              <a:off x="990600" y="5562600"/>
              <a:ext cx="3048000" cy="914400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HGP創英角ｺﾞｼｯｸUB"/>
                  <a:ea typeface="HGP創英角ｺﾞｼｯｸUB"/>
                  <a:cs typeface="HGP創英角ｺﾞｼｯｸUB"/>
                </a:rPr>
                <a:t>IT</a:t>
              </a: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HGP創英角ｺﾞｼｯｸUB"/>
                  <a:ea typeface="HGP創英角ｺﾞｼｯｸUB"/>
                  <a:cs typeface="HGP創英角ｺﾞｼｯｸUB"/>
                </a:rPr>
                <a:t>ベンダー企業の生産性向上</a:t>
              </a:r>
              <a:endPara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HGP創英角ｺﾞｼｯｸUB"/>
                <a:ea typeface="HGP創英角ｺﾞｼｯｸUB"/>
                <a:cs typeface="HGP創英角ｺﾞｼｯｸUB"/>
              </a:endParaRPr>
            </a:p>
            <a:p>
              <a:pPr algn="ctr">
                <a:spcBef>
                  <a:spcPts val="0"/>
                </a:spcBef>
              </a:pPr>
              <a:r>
                <a:rPr kumimoji="0" lang="en-US" altLang="ja-JP" sz="1400" dirty="0" smtClean="0">
                  <a:solidFill>
                    <a:srgbClr val="FFFFFF"/>
                  </a:solidFill>
                  <a:latin typeface="HGP創英角ｺﾞｼｯｸUB"/>
                  <a:ea typeface="HGP創英角ｺﾞｼｯｸUB"/>
                  <a:cs typeface="HGP創英角ｺﾞｼｯｸUB"/>
                </a:rPr>
                <a:t>+ </a:t>
              </a:r>
              <a:r>
                <a:rPr kumimoji="0" lang="ja-JP" altLang="en-US" sz="1400" dirty="0" smtClean="0">
                  <a:solidFill>
                    <a:srgbClr val="FFFFFF"/>
                  </a:solidFill>
                  <a:latin typeface="HGP創英角ｺﾞｼｯｸUB"/>
                  <a:ea typeface="HGP創英角ｺﾞｼｯｸUB"/>
                  <a:cs typeface="HGP創英角ｺﾞｼｯｸUB"/>
                </a:rPr>
                <a:t>ベンダー</a:t>
              </a:r>
              <a:r>
                <a:rPr kumimoji="0" lang="ja-JP" altLang="en-US" sz="1400" dirty="0">
                  <a:solidFill>
                    <a:srgbClr val="FFFFFF"/>
                  </a:solidFill>
                  <a:latin typeface="HGP創英角ｺﾞｼｯｸUB"/>
                  <a:ea typeface="HGP創英角ｺﾞｼｯｸUB"/>
                  <a:cs typeface="HGP創英角ｺﾞｼｯｸUB"/>
                </a:rPr>
                <a:t>がリスクを</a:t>
              </a:r>
              <a:r>
                <a:rPr kumimoji="0" lang="ja-JP" altLang="en-US" sz="1400" dirty="0" smtClean="0">
                  <a:solidFill>
                    <a:srgbClr val="FFFFFF"/>
                  </a:solidFill>
                  <a:latin typeface="HGP創英角ｺﾞｼｯｸUB"/>
                  <a:ea typeface="HGP創英角ｺﾞｼｯｸUB"/>
                  <a:cs typeface="HGP創英角ｺﾞｼｯｸUB"/>
                </a:rPr>
                <a:t>背負わされる</a:t>
              </a:r>
              <a:endParaRPr kumimoji="0" lang="ja-JP" altLang="en-US" sz="1400" dirty="0">
                <a:solidFill>
                  <a:srgbClr val="FFFFFF"/>
                </a:solidFill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  <p:sp>
          <p:nvSpPr>
            <p:cNvPr id="32" name="下矢印 31"/>
            <p:cNvSpPr/>
            <p:nvPr/>
          </p:nvSpPr>
          <p:spPr bwMode="auto">
            <a:xfrm>
              <a:off x="1752600" y="3581400"/>
              <a:ext cx="1524000" cy="2057400"/>
            </a:xfrm>
            <a:prstGeom prst="downArrow">
              <a:avLst>
                <a:gd name="adj1" fmla="val 50000"/>
                <a:gd name="adj2" fmla="val 45139"/>
              </a:avLst>
            </a:prstGeom>
            <a:solidFill>
              <a:srgbClr val="FF99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33" name="図形グループ 32"/>
          <p:cNvGrpSpPr/>
          <p:nvPr/>
        </p:nvGrpSpPr>
        <p:grpSpPr>
          <a:xfrm>
            <a:off x="5181600" y="3581400"/>
            <a:ext cx="3048000" cy="2895600"/>
            <a:chOff x="5181600" y="3581400"/>
            <a:chExt cx="3048000" cy="2895600"/>
          </a:xfrm>
        </p:grpSpPr>
        <p:sp>
          <p:nvSpPr>
            <p:cNvPr id="34" name="角丸四角形 33"/>
            <p:cNvSpPr/>
            <p:nvPr/>
          </p:nvSpPr>
          <p:spPr bwMode="auto">
            <a:xfrm>
              <a:off x="5181600" y="5562600"/>
              <a:ext cx="3048000" cy="914400"/>
            </a:xfrm>
            <a:prstGeom prst="roundRect">
              <a:avLst>
                <a:gd name="adj" fmla="val 50000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HGP創英角ｺﾞｼｯｸUB"/>
                  <a:ea typeface="HGP創英角ｺﾞｼｯｸUB"/>
                  <a:cs typeface="HGP創英角ｺﾞｼｯｸUB"/>
                </a:rPr>
                <a:t>ユーザー企業の生産性向上</a:t>
              </a:r>
              <a:endPara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HGP創英角ｺﾞｼｯｸUB"/>
                <a:ea typeface="HGP創英角ｺﾞｼｯｸUB"/>
                <a:cs typeface="HGP創英角ｺﾞｼｯｸUB"/>
              </a:endParaRPr>
            </a:p>
            <a:p>
              <a:pPr algn="ctr">
                <a:spcBef>
                  <a:spcPts val="0"/>
                </a:spcBef>
              </a:pPr>
              <a:r>
                <a:rPr kumimoji="0" lang="en-US" altLang="ja-JP" sz="1400" dirty="0" smtClean="0">
                  <a:solidFill>
                    <a:srgbClr val="FFFFFF"/>
                  </a:solidFill>
                  <a:latin typeface="HGP創英角ｺﾞｼｯｸUB"/>
                  <a:ea typeface="HGP創英角ｺﾞｼｯｸUB"/>
                  <a:cs typeface="HGP創英角ｺﾞｼｯｸUB"/>
                </a:rPr>
                <a:t>+ </a:t>
              </a:r>
              <a:r>
                <a:rPr kumimoji="0" lang="ja-JP" altLang="en-US" sz="1400" dirty="0" smtClean="0">
                  <a:solidFill>
                    <a:srgbClr val="FFFFFF"/>
                  </a:solidFill>
                  <a:latin typeface="HGP創英角ｺﾞｼｯｸUB"/>
                  <a:ea typeface="HGP創英角ｺﾞｼｯｸUB"/>
                  <a:cs typeface="HGP創英角ｺﾞｼｯｸUB"/>
                </a:rPr>
                <a:t>ユーザー</a:t>
              </a:r>
              <a:r>
                <a:rPr kumimoji="0" lang="ja-JP" altLang="en-US" sz="1400" dirty="0">
                  <a:solidFill>
                    <a:srgbClr val="FFFFFF"/>
                  </a:solidFill>
                  <a:latin typeface="HGP創英角ｺﾞｼｯｸUB"/>
                  <a:ea typeface="HGP創英角ｺﾞｼｯｸUB"/>
                  <a:cs typeface="HGP創英角ｺﾞｼｯｸUB"/>
                </a:rPr>
                <a:t>が自らリスクを</a:t>
              </a:r>
              <a:r>
                <a:rPr kumimoji="0" lang="ja-JP" altLang="en-US" sz="1400" dirty="0" smtClean="0">
                  <a:solidFill>
                    <a:srgbClr val="FFFFFF"/>
                  </a:solidFill>
                  <a:latin typeface="HGP創英角ｺﾞｼｯｸUB"/>
                  <a:ea typeface="HGP創英角ｺﾞｼｯｸUB"/>
                  <a:cs typeface="HGP創英角ｺﾞｼｯｸUB"/>
                </a:rPr>
                <a:t>担保</a:t>
              </a:r>
              <a:endParaRPr kumimoji="0" lang="ja-JP" altLang="en-US" sz="1400" dirty="0">
                <a:solidFill>
                  <a:srgbClr val="FFFFFF"/>
                </a:solidFill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  <p:sp>
          <p:nvSpPr>
            <p:cNvPr id="35" name="下矢印 34"/>
            <p:cNvSpPr/>
            <p:nvPr/>
          </p:nvSpPr>
          <p:spPr bwMode="auto">
            <a:xfrm>
              <a:off x="5943600" y="3581400"/>
              <a:ext cx="1524000" cy="2057400"/>
            </a:xfrm>
            <a:prstGeom prst="downArrow">
              <a:avLst>
                <a:gd name="adj1" fmla="val 50000"/>
                <a:gd name="adj2" fmla="val 45139"/>
              </a:avLst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36" name="角丸四角形 35"/>
          <p:cNvSpPr/>
          <p:nvPr/>
        </p:nvSpPr>
        <p:spPr bwMode="auto">
          <a:xfrm>
            <a:off x="990600" y="3886200"/>
            <a:ext cx="7162800" cy="914400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ea typeface="HGP創英角ｺﾞｼｯｸUB"/>
                <a:cs typeface="Arial"/>
              </a:rPr>
              <a:t>セルフ・サービス・ポータルによる調達の自動化</a:t>
            </a:r>
            <a:endParaRPr kumimoji="0" lang="en-US" altLang="ja-JP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/>
              <a:ea typeface="HGP創英角ｺﾞｼｯｸUB"/>
              <a:cs typeface="Arial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chemeClr val="bg1"/>
                </a:solidFill>
                <a:latin typeface="Arial"/>
                <a:ea typeface="HGP創英角ｺﾞｼｯｸUB"/>
                <a:cs typeface="Arial"/>
              </a:rPr>
              <a:t>クラウド・リソースの調達や構成の変更を自ら行うことができる仕組み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/>
              <a:ea typeface="HGP創英角ｺﾞｼｯｸUB"/>
              <a:cs typeface="Arial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762000" y="3352800"/>
            <a:ext cx="13938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>
                <a:solidFill>
                  <a:srgbClr val="FFFFFF"/>
                </a:solidFill>
              </a:rPr>
              <a:t>102</a:t>
            </a:r>
            <a:r>
              <a:rPr lang="zh-TW" altLang="en-US" sz="1600" dirty="0">
                <a:solidFill>
                  <a:srgbClr val="FFFFFF"/>
                </a:solidFill>
              </a:rPr>
              <a:t>万</a:t>
            </a:r>
            <a:r>
              <a:rPr lang="en-US" altLang="zh-TW" sz="1600" dirty="0">
                <a:solidFill>
                  <a:srgbClr val="FFFFFF"/>
                </a:solidFill>
              </a:rPr>
              <a:t>6000</a:t>
            </a:r>
            <a:r>
              <a:rPr lang="zh-TW" altLang="en-US" sz="1600" dirty="0">
                <a:solidFill>
                  <a:srgbClr val="FFFFFF"/>
                </a:solidFill>
              </a:rPr>
              <a:t>人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7086600" y="3352800"/>
            <a:ext cx="13938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>
                <a:solidFill>
                  <a:srgbClr val="FFFFFF"/>
                </a:solidFill>
              </a:rPr>
              <a:t>330</a:t>
            </a:r>
            <a:r>
              <a:rPr lang="zh-TW" altLang="en-US" sz="1600" dirty="0">
                <a:solidFill>
                  <a:srgbClr val="FFFFFF"/>
                </a:solidFill>
              </a:rPr>
              <a:t>万</a:t>
            </a:r>
            <a:r>
              <a:rPr lang="en-US" altLang="zh-TW" sz="1600" dirty="0">
                <a:solidFill>
                  <a:srgbClr val="FFFFFF"/>
                </a:solidFill>
              </a:rPr>
              <a:t>3000</a:t>
            </a:r>
            <a:r>
              <a:rPr lang="zh-TW" altLang="en-US" sz="1600" dirty="0">
                <a:solidFill>
                  <a:srgbClr val="FFFFFF"/>
                </a:solidFill>
              </a:rPr>
              <a:t>人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3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/>
      <p:bldP spid="27" grpId="0"/>
      <p:bldP spid="28" grpId="0"/>
      <p:bldP spid="29" grpId="0"/>
      <p:bldP spid="36" grpId="0" animBg="1"/>
      <p:bldP spid="37" grpId="0"/>
      <p:bldP spid="3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pPr eaLnBrk="1" hangingPunct="1"/>
            <a:r>
              <a:rPr lang="ja-JP" altLang="en-US" sz="2800" dirty="0" smtClean="0">
                <a:ea typeface="ＭＳ Ｐゴシック" charset="-128"/>
              </a:rPr>
              <a:t>クラウドの可能性</a:t>
            </a:r>
            <a:r>
              <a:rPr lang="ja-JP" altLang="en-US" sz="2800" dirty="0" smtClean="0">
                <a:ea typeface="ＭＳ Ｐゴシック" charset="-128"/>
              </a:rPr>
              <a:t>と戦略的</a:t>
            </a:r>
            <a:r>
              <a:rPr lang="ja-JP" altLang="en-US" sz="2800" dirty="0" smtClean="0">
                <a:ea typeface="ＭＳ Ｐゴシック" charset="-128"/>
              </a:rPr>
              <a:t>価値の新たなポジショニング</a:t>
            </a:r>
          </a:p>
        </p:txBody>
      </p:sp>
      <p:sp>
        <p:nvSpPr>
          <p:cNvPr id="3" name="角丸四角形 2"/>
          <p:cNvSpPr/>
          <p:nvPr/>
        </p:nvSpPr>
        <p:spPr bwMode="auto">
          <a:xfrm>
            <a:off x="990600" y="1600200"/>
            <a:ext cx="2286000" cy="6096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4168A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/>
              <a:ea typeface="HGP創英角ｺﾞｼｯｸUB"/>
              <a:cs typeface="Arial"/>
            </a:endParaRPr>
          </a:p>
        </p:txBody>
      </p:sp>
      <p:sp>
        <p:nvSpPr>
          <p:cNvPr id="8" name="角丸四角形 7"/>
          <p:cNvSpPr/>
          <p:nvPr/>
        </p:nvSpPr>
        <p:spPr bwMode="auto">
          <a:xfrm>
            <a:off x="3581400" y="1600200"/>
            <a:ext cx="2286000" cy="6096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4168A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/>
              <a:ea typeface="HGP創英角ｺﾞｼｯｸUB"/>
              <a:cs typeface="Arial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762000" y="1143000"/>
            <a:ext cx="7924800" cy="1219200"/>
          </a:xfrm>
          <a:prstGeom prst="roundRect">
            <a:avLst/>
          </a:prstGeom>
          <a:gradFill>
            <a:gsLst>
              <a:gs pos="0">
                <a:srgbClr val="008000"/>
              </a:gs>
              <a:gs pos="35000">
                <a:srgbClr val="33CC33"/>
              </a:gs>
              <a:gs pos="100000">
                <a:srgbClr val="CCFFCC"/>
              </a:gs>
            </a:gsLst>
          </a:gradFill>
          <a:ln>
            <a:solidFill>
              <a:srgbClr val="0080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dirty="0">
              <a:latin typeface="Arial"/>
              <a:ea typeface="HGP創英角ｺﾞｼｯｸUB"/>
              <a:cs typeface="Arial"/>
            </a:endParaRPr>
          </a:p>
        </p:txBody>
      </p:sp>
      <p:sp>
        <p:nvSpPr>
          <p:cNvPr id="12" name="角丸四角形 11"/>
          <p:cNvSpPr/>
          <p:nvPr/>
        </p:nvSpPr>
        <p:spPr bwMode="auto">
          <a:xfrm>
            <a:off x="990600" y="1600200"/>
            <a:ext cx="2286000" cy="6096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/>
                <a:ea typeface="HGP創英角ｺﾞｼｯｸUB"/>
                <a:cs typeface="Arial"/>
              </a:rPr>
              <a:t>TCO</a:t>
            </a: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/>
                <a:ea typeface="HGP創英角ｺﾞｼｯｸUB"/>
                <a:cs typeface="Arial"/>
              </a:rPr>
              <a:t>の削減</a:t>
            </a:r>
          </a:p>
        </p:txBody>
      </p:sp>
      <p:sp>
        <p:nvSpPr>
          <p:cNvPr id="14" name="角丸四角形 13"/>
          <p:cNvSpPr/>
          <p:nvPr/>
        </p:nvSpPr>
        <p:spPr bwMode="auto">
          <a:xfrm>
            <a:off x="3581400" y="1600200"/>
            <a:ext cx="2286000" cy="6096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/>
                <a:ea typeface="HGP創英角ｺﾞｼｯｸUB"/>
                <a:cs typeface="Arial"/>
              </a:rPr>
              <a:t>変更変化への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/>
              <a:ea typeface="HGP創英角ｺﾞｼｯｸUB"/>
              <a:cs typeface="Arial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/>
                <a:ea typeface="HGP創英角ｺﾞｼｯｸUB"/>
                <a:cs typeface="Arial"/>
              </a:rPr>
              <a:t>柔軟性と迅速な対応</a:t>
            </a:r>
          </a:p>
        </p:txBody>
      </p:sp>
      <p:sp>
        <p:nvSpPr>
          <p:cNvPr id="15" name="角丸四角形 14"/>
          <p:cNvSpPr/>
          <p:nvPr/>
        </p:nvSpPr>
        <p:spPr bwMode="auto">
          <a:xfrm>
            <a:off x="6172200" y="1600200"/>
            <a:ext cx="2286000" cy="6096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/>
                <a:ea typeface="HGP創英角ｺﾞｼｯｸUB"/>
                <a:cs typeface="Arial"/>
              </a:rPr>
              <a:t>資産の削減</a:t>
            </a:r>
          </a:p>
        </p:txBody>
      </p:sp>
      <p:grpSp>
        <p:nvGrpSpPr>
          <p:cNvPr id="35" name="図形グループ 34"/>
          <p:cNvGrpSpPr/>
          <p:nvPr/>
        </p:nvGrpSpPr>
        <p:grpSpPr>
          <a:xfrm>
            <a:off x="990600" y="2133600"/>
            <a:ext cx="2286000" cy="838200"/>
            <a:chOff x="990600" y="2133600"/>
            <a:chExt cx="2286000" cy="838200"/>
          </a:xfrm>
        </p:grpSpPr>
        <p:sp>
          <p:nvSpPr>
            <p:cNvPr id="6" name="ホームベース 5"/>
            <p:cNvSpPr/>
            <p:nvPr/>
          </p:nvSpPr>
          <p:spPr bwMode="auto">
            <a:xfrm rot="16200000">
              <a:off x="1714500" y="1409700"/>
              <a:ext cx="838200" cy="2286000"/>
            </a:xfrm>
            <a:prstGeom prst="homePlate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/>
                <a:ea typeface="HGP創英角ｺﾞｼｯｸUB"/>
                <a:cs typeface="Arial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990600" y="2590800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800" dirty="0" smtClean="0">
                  <a:solidFill>
                    <a:schemeClr val="bg1"/>
                  </a:solidFill>
                  <a:latin typeface="Arial"/>
                  <a:ea typeface="HGP創英角ｺﾞｼｯｸUB"/>
                  <a:cs typeface="Arial"/>
                </a:rPr>
                <a:t>人員の削減</a:t>
              </a:r>
              <a:endParaRPr kumimoji="1" lang="ja-JP" altLang="en-US" sz="1800" dirty="0">
                <a:solidFill>
                  <a:schemeClr val="bg1"/>
                </a:solidFill>
                <a:latin typeface="Arial"/>
                <a:ea typeface="HGP創英角ｺﾞｼｯｸUB"/>
                <a:cs typeface="Arial"/>
              </a:endParaRPr>
            </a:p>
          </p:txBody>
        </p:sp>
      </p:grpSp>
      <p:grpSp>
        <p:nvGrpSpPr>
          <p:cNvPr id="39" name="図形グループ 38"/>
          <p:cNvGrpSpPr/>
          <p:nvPr/>
        </p:nvGrpSpPr>
        <p:grpSpPr>
          <a:xfrm>
            <a:off x="6172200" y="2133600"/>
            <a:ext cx="2286000" cy="838200"/>
            <a:chOff x="6172200" y="2133600"/>
            <a:chExt cx="2286000" cy="838200"/>
          </a:xfrm>
        </p:grpSpPr>
        <p:sp>
          <p:nvSpPr>
            <p:cNvPr id="19" name="ホームベース 18"/>
            <p:cNvSpPr/>
            <p:nvPr/>
          </p:nvSpPr>
          <p:spPr bwMode="auto">
            <a:xfrm rot="16200000">
              <a:off x="6896100" y="1409700"/>
              <a:ext cx="838200" cy="2286000"/>
            </a:xfrm>
            <a:prstGeom prst="homePlate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1" i="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Arial"/>
                <a:ea typeface="HGP創英角ｺﾞｼｯｸUB"/>
                <a:cs typeface="Arial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172200" y="2590800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800" dirty="0" smtClean="0">
                  <a:solidFill>
                    <a:schemeClr val="bg1"/>
                  </a:solidFill>
                  <a:latin typeface="Arial"/>
                  <a:ea typeface="HGP創英角ｺﾞｼｯｸUB"/>
                  <a:cs typeface="Arial"/>
                </a:rPr>
                <a:t>既存資産の償却</a:t>
              </a:r>
              <a:endParaRPr kumimoji="1" lang="ja-JP" altLang="en-US" sz="1800" dirty="0">
                <a:solidFill>
                  <a:schemeClr val="bg1"/>
                </a:solidFill>
                <a:latin typeface="Arial"/>
                <a:ea typeface="HGP創英角ｺﾞｼｯｸUB"/>
                <a:cs typeface="Arial"/>
              </a:endParaRPr>
            </a:p>
          </p:txBody>
        </p:sp>
      </p:grpSp>
      <p:sp>
        <p:nvSpPr>
          <p:cNvPr id="20" name="角丸四角形 19"/>
          <p:cNvSpPr/>
          <p:nvPr/>
        </p:nvSpPr>
        <p:spPr bwMode="auto">
          <a:xfrm>
            <a:off x="990600" y="3048000"/>
            <a:ext cx="2286000" cy="381000"/>
          </a:xfrm>
          <a:prstGeom prst="round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/>
                <a:ea typeface="HGP創英角ｺﾞｼｯｸUB"/>
                <a:cs typeface="Arial"/>
              </a:rPr>
              <a:t>社会思想・企業文化の問題</a:t>
            </a:r>
          </a:p>
        </p:txBody>
      </p:sp>
      <p:sp>
        <p:nvSpPr>
          <p:cNvPr id="24" name="角丸四角形 23"/>
          <p:cNvSpPr/>
          <p:nvPr/>
        </p:nvSpPr>
        <p:spPr bwMode="auto">
          <a:xfrm>
            <a:off x="6172200" y="3048000"/>
            <a:ext cx="2286000" cy="381000"/>
          </a:xfrm>
          <a:prstGeom prst="round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/>
                <a:ea typeface="HGP創英角ｺﾞｼｯｸUB"/>
                <a:cs typeface="Arial"/>
              </a:rPr>
              <a:t>ファイナンスの問題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971800" y="11430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 smtClean="0">
                <a:ln w="18000">
                  <a:solidFill>
                    <a:srgbClr val="008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ea typeface="HGP創英角ｺﾞｼｯｸUB"/>
                <a:cs typeface="Arial"/>
              </a:rPr>
              <a:t>効率・コストへの期待</a:t>
            </a:r>
            <a:endParaRPr kumimoji="1" lang="ja-JP" altLang="en-US" sz="2000" b="1" dirty="0">
              <a:ln w="18000">
                <a:solidFill>
                  <a:srgbClr val="008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  <a:ea typeface="HGP創英角ｺﾞｼｯｸUB"/>
              <a:cs typeface="Arial"/>
            </a:endParaRPr>
          </a:p>
        </p:txBody>
      </p:sp>
      <p:grpSp>
        <p:nvGrpSpPr>
          <p:cNvPr id="40" name="図形グループ 39"/>
          <p:cNvGrpSpPr/>
          <p:nvPr/>
        </p:nvGrpSpPr>
        <p:grpSpPr>
          <a:xfrm>
            <a:off x="762000" y="2286000"/>
            <a:ext cx="7924800" cy="4114800"/>
            <a:chOff x="762000" y="2286000"/>
            <a:chExt cx="7924800" cy="4114800"/>
          </a:xfrm>
        </p:grpSpPr>
        <p:sp>
          <p:nvSpPr>
            <p:cNvPr id="29" name="角丸四角形 28"/>
            <p:cNvSpPr/>
            <p:nvPr/>
          </p:nvSpPr>
          <p:spPr bwMode="auto">
            <a:xfrm>
              <a:off x="762000" y="5181600"/>
              <a:ext cx="79248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endParaRPr kumimoji="0" lang="en-US" altLang="ja-JP" dirty="0">
                <a:latin typeface="Arial"/>
                <a:ea typeface="HGP創英角ｺﾞｼｯｸUB"/>
                <a:cs typeface="Arial"/>
              </a:endParaRPr>
            </a:p>
          </p:txBody>
        </p:sp>
        <p:sp>
          <p:nvSpPr>
            <p:cNvPr id="30" name="角丸四角形 29"/>
            <p:cNvSpPr/>
            <p:nvPr/>
          </p:nvSpPr>
          <p:spPr bwMode="auto">
            <a:xfrm>
              <a:off x="990600" y="5334000"/>
              <a:ext cx="2286000" cy="609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/>
                  <a:ea typeface="HGP創英角ｺﾞｼｯｸUB"/>
                  <a:cs typeface="Arial"/>
                </a:rPr>
                <a:t>スピード</a:t>
              </a:r>
            </a:p>
          </p:txBody>
        </p:sp>
        <p:sp>
          <p:nvSpPr>
            <p:cNvPr id="31" name="角丸四角形 30"/>
            <p:cNvSpPr/>
            <p:nvPr/>
          </p:nvSpPr>
          <p:spPr bwMode="auto">
            <a:xfrm>
              <a:off x="3581400" y="5334000"/>
              <a:ext cx="2286000" cy="609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/>
                  <a:ea typeface="HGP創英角ｺﾞｼｯｸUB"/>
                  <a:cs typeface="Arial"/>
                </a:rPr>
                <a:t>スケール</a:t>
              </a:r>
            </a:p>
          </p:txBody>
        </p:sp>
        <p:sp>
          <p:nvSpPr>
            <p:cNvPr id="32" name="角丸四角形 31"/>
            <p:cNvSpPr/>
            <p:nvPr/>
          </p:nvSpPr>
          <p:spPr bwMode="auto">
            <a:xfrm>
              <a:off x="6172200" y="5334000"/>
              <a:ext cx="2286000" cy="609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/>
                  <a:ea typeface="HGP創英角ｺﾞｼｯｸUB"/>
                  <a:cs typeface="Arial"/>
                </a:rPr>
                <a:t>アジャイル</a:t>
              </a: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2895600" y="6000690"/>
              <a:ext cx="3581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dirty="0" smtClean="0">
                  <a:ln w="18415" cmpd="sng">
                    <a:noFill/>
                    <a:prstDash val="solid"/>
                  </a:ln>
                  <a:solidFill>
                    <a:srgbClr val="0000FF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Arial"/>
                  <a:ea typeface="HGP創英角ｺﾞｼｯｸUB"/>
                  <a:cs typeface="Arial"/>
                </a:rPr>
                <a:t>戦略価値への期待</a:t>
              </a:r>
              <a:endParaRPr kumimoji="1" lang="ja-JP" altLang="en-US" sz="2000" dirty="0">
                <a:ln w="18415" cmpd="sng">
                  <a:noFill/>
                  <a:prstDash val="solid"/>
                </a:ln>
                <a:solidFill>
                  <a:srgbClr val="0000FF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/>
                <a:ea typeface="HGP創英角ｺﾞｼｯｸUB"/>
                <a:cs typeface="Arial"/>
              </a:endParaRPr>
            </a:p>
          </p:txBody>
        </p:sp>
        <p:sp>
          <p:nvSpPr>
            <p:cNvPr id="33" name="下矢印 32"/>
            <p:cNvSpPr/>
            <p:nvPr/>
          </p:nvSpPr>
          <p:spPr bwMode="auto">
            <a:xfrm>
              <a:off x="4114800" y="2286000"/>
              <a:ext cx="1219200" cy="2971800"/>
            </a:xfrm>
            <a:prstGeom prst="downArrow">
              <a:avLst>
                <a:gd name="adj1" fmla="val 50000"/>
                <a:gd name="adj2" fmla="val 25347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/>
                <a:ea typeface="HGP創英角ｺﾞｼｯｸUB"/>
                <a:cs typeface="Arial"/>
              </a:endParaRPr>
            </a:p>
          </p:txBody>
        </p:sp>
      </p:grpSp>
      <p:grpSp>
        <p:nvGrpSpPr>
          <p:cNvPr id="41" name="図形グループ 40"/>
          <p:cNvGrpSpPr/>
          <p:nvPr/>
        </p:nvGrpSpPr>
        <p:grpSpPr>
          <a:xfrm>
            <a:off x="762000" y="3657600"/>
            <a:ext cx="7924800" cy="1219200"/>
            <a:chOff x="762000" y="5181600"/>
            <a:chExt cx="7924800" cy="1219200"/>
          </a:xfrm>
        </p:grpSpPr>
        <p:sp>
          <p:nvSpPr>
            <p:cNvPr id="28" name="角丸四角形 27"/>
            <p:cNvSpPr/>
            <p:nvPr/>
          </p:nvSpPr>
          <p:spPr bwMode="auto">
            <a:xfrm>
              <a:off x="762000" y="5181600"/>
              <a:ext cx="7924800" cy="1219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endParaRPr lang="en-US" altLang="ja-JP" sz="2000" dirty="0" smtClean="0">
                <a:ln w="18415" cmpd="sng">
                  <a:noFill/>
                  <a:prstDash val="solid"/>
                </a:ln>
                <a:solidFill>
                  <a:srgbClr val="0000FF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/>
                <a:ea typeface="HGP創英角ｺﾞｼｯｸUB"/>
                <a:cs typeface="Arial"/>
              </a:endParaRPr>
            </a:p>
            <a:p>
              <a:pPr algn="ctr">
                <a:spcBef>
                  <a:spcPct val="20000"/>
                </a:spcBef>
              </a:pPr>
              <a:endParaRPr lang="en-US" altLang="ja-JP" sz="2000" dirty="0">
                <a:ln w="18415" cmpd="sng">
                  <a:noFill/>
                  <a:prstDash val="solid"/>
                </a:ln>
                <a:solidFill>
                  <a:srgbClr val="0000FF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/>
                <a:ea typeface="HGP創英角ｺﾞｼｯｸUB"/>
                <a:cs typeface="Arial"/>
              </a:endParaRPr>
            </a:p>
            <a:p>
              <a:pPr algn="ctr">
                <a:spcBef>
                  <a:spcPct val="20000"/>
                </a:spcBef>
              </a:pPr>
              <a:r>
                <a:rPr lang="ja-JP" altLang="en-US" sz="2000" dirty="0" smtClean="0">
                  <a:ln w="18415" cmpd="sng">
                    <a:noFill/>
                    <a:prstDash val="solid"/>
                  </a:ln>
                  <a:solidFill>
                    <a:srgbClr val="0000FF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Arial"/>
                  <a:ea typeface="HGP創英角ｺﾞｼｯｸUB"/>
                  <a:cs typeface="Arial"/>
                </a:rPr>
                <a:t>ビジネス環境の変革への対応</a:t>
              </a:r>
              <a:endParaRPr lang="en-US" altLang="ja-JP" sz="2000" dirty="0" smtClean="0">
                <a:ln w="18415" cmpd="sng">
                  <a:noFill/>
                  <a:prstDash val="solid"/>
                </a:ln>
                <a:solidFill>
                  <a:srgbClr val="0000FF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/>
                <a:ea typeface="HGP創英角ｺﾞｼｯｸUB"/>
                <a:cs typeface="Arial"/>
              </a:endParaRPr>
            </a:p>
            <a:p>
              <a:pPr algn="ctr">
                <a:spcBef>
                  <a:spcPct val="20000"/>
                </a:spcBef>
              </a:pPr>
              <a:endParaRPr kumimoji="0" lang="en-US" altLang="ja-JP" sz="2000" dirty="0">
                <a:ln w="18415" cmpd="sng">
                  <a:noFill/>
                  <a:prstDash val="solid"/>
                </a:ln>
                <a:solidFill>
                  <a:srgbClr val="0000FF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/>
                <a:ea typeface="HGP創英角ｺﾞｼｯｸUB"/>
                <a:cs typeface="Arial"/>
              </a:endParaRPr>
            </a:p>
            <a:p>
              <a:pPr algn="ctr">
                <a:spcBef>
                  <a:spcPct val="20000"/>
                </a:spcBef>
              </a:pPr>
              <a:endParaRPr kumimoji="0" lang="en-US" altLang="ja-JP" sz="2000" dirty="0" smtClean="0">
                <a:ln w="18415" cmpd="sng">
                  <a:noFill/>
                  <a:prstDash val="solid"/>
                </a:ln>
                <a:solidFill>
                  <a:srgbClr val="0000FF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/>
                <a:ea typeface="HGP創英角ｺﾞｼｯｸUB"/>
                <a:cs typeface="Arial"/>
              </a:endParaRPr>
            </a:p>
            <a:p>
              <a:pPr algn="ctr">
                <a:spcBef>
                  <a:spcPct val="20000"/>
                </a:spcBef>
              </a:pPr>
              <a:endParaRPr kumimoji="0" lang="en-US" altLang="ja-JP" sz="2000" dirty="0">
                <a:ln w="18415" cmpd="sng">
                  <a:noFill/>
                  <a:prstDash val="solid"/>
                </a:ln>
                <a:solidFill>
                  <a:srgbClr val="0000FF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/>
                <a:ea typeface="HGP創英角ｺﾞｼｯｸUB"/>
                <a:cs typeface="Arial"/>
              </a:endParaRPr>
            </a:p>
            <a:p>
              <a:pPr algn="ctr">
                <a:spcBef>
                  <a:spcPct val="20000"/>
                </a:spcBef>
              </a:pPr>
              <a:endParaRPr kumimoji="0" lang="en-US" altLang="ja-JP" sz="2000" dirty="0">
                <a:ln w="18415" cmpd="sng">
                  <a:noFill/>
                  <a:prstDash val="solid"/>
                </a:ln>
                <a:solidFill>
                  <a:srgbClr val="0000FF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/>
                <a:ea typeface="HGP創英角ｺﾞｼｯｸUB"/>
                <a:cs typeface="Arial"/>
              </a:endParaRPr>
            </a:p>
          </p:txBody>
        </p:sp>
        <p:sp>
          <p:nvSpPr>
            <p:cNvPr id="36" name="角丸四角形 35"/>
            <p:cNvSpPr/>
            <p:nvPr/>
          </p:nvSpPr>
          <p:spPr bwMode="auto">
            <a:xfrm>
              <a:off x="990600" y="5638800"/>
              <a:ext cx="2286000" cy="609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ja-JP" altLang="en-US" sz="1800" dirty="0">
                  <a:solidFill>
                    <a:srgbClr val="0000FF"/>
                  </a:solidFill>
                  <a:latin typeface="Arial"/>
                  <a:ea typeface="HGP創英角ｺﾞｼｯｸUB"/>
                  <a:cs typeface="Arial"/>
                </a:rPr>
                <a:t>グローバル化</a:t>
              </a:r>
              <a:r>
                <a:rPr lang="ja-JP" altLang="en-US" sz="1800" dirty="0">
                  <a:solidFill>
                    <a:srgbClr val="0000FF"/>
                  </a:solidFill>
                  <a:latin typeface="Arial"/>
                  <a:ea typeface="HGP創英角ｺﾞｼｯｸUB"/>
                  <a:cs typeface="Arial"/>
                </a:rPr>
                <a:t>の進展</a:t>
              </a:r>
              <a:endPara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/>
                <a:ea typeface="HGP創英角ｺﾞｼｯｸUB"/>
                <a:cs typeface="Arial"/>
              </a:endParaRPr>
            </a:p>
          </p:txBody>
        </p:sp>
        <p:sp>
          <p:nvSpPr>
            <p:cNvPr id="37" name="角丸四角形 36"/>
            <p:cNvSpPr/>
            <p:nvPr/>
          </p:nvSpPr>
          <p:spPr bwMode="auto">
            <a:xfrm>
              <a:off x="3581400" y="5638800"/>
              <a:ext cx="2286000" cy="609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ja-JP" altLang="en-US" sz="1400" dirty="0">
                  <a:solidFill>
                    <a:srgbClr val="0000FF"/>
                  </a:solidFill>
                  <a:latin typeface="Arial"/>
                  <a:ea typeface="HGP創英角ｺﾞｼｯｸUB"/>
                  <a:cs typeface="Arial"/>
                </a:rPr>
                <a:t>ビジネス・</a:t>
              </a:r>
              <a:r>
                <a:rPr lang="ja-JP" altLang="en-US" sz="1400" dirty="0" smtClean="0">
                  <a:solidFill>
                    <a:srgbClr val="0000FF"/>
                  </a:solidFill>
                  <a:latin typeface="Arial"/>
                  <a:ea typeface="HGP創英角ｺﾞｼｯｸUB"/>
                  <a:cs typeface="Arial"/>
                </a:rPr>
                <a:t>ライフサイクル</a:t>
              </a:r>
              <a:endParaRPr lang="en-US" altLang="ja-JP" sz="1400" dirty="0" smtClean="0">
                <a:solidFill>
                  <a:srgbClr val="0000FF"/>
                </a:solidFill>
                <a:latin typeface="Arial"/>
                <a:ea typeface="HGP創英角ｺﾞｼｯｸUB"/>
                <a:cs typeface="Arial"/>
              </a:endParaRPr>
            </a:p>
            <a:p>
              <a:pPr algn="ctr">
                <a:spcBef>
                  <a:spcPts val="0"/>
                </a:spcBef>
              </a:pPr>
              <a:r>
                <a:rPr lang="ja-JP" altLang="en-US" sz="1800" dirty="0" smtClean="0">
                  <a:solidFill>
                    <a:srgbClr val="0000FF"/>
                  </a:solidFill>
                  <a:latin typeface="Arial"/>
                  <a:ea typeface="HGP創英角ｺﾞｼｯｸUB"/>
                  <a:cs typeface="Arial"/>
                </a:rPr>
                <a:t>の</a:t>
              </a:r>
              <a:r>
                <a:rPr lang="ja-JP" altLang="en-US" sz="1800" dirty="0">
                  <a:solidFill>
                    <a:srgbClr val="0000FF"/>
                  </a:solidFill>
                  <a:latin typeface="Arial"/>
                  <a:ea typeface="HGP創英角ｺﾞｼｯｸUB"/>
                  <a:cs typeface="Arial"/>
                </a:rPr>
                <a:t>短命化</a:t>
              </a:r>
              <a:endPara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/>
                <a:ea typeface="HGP創英角ｺﾞｼｯｸUB"/>
                <a:cs typeface="Arial"/>
              </a:endParaRPr>
            </a:p>
          </p:txBody>
        </p:sp>
        <p:sp>
          <p:nvSpPr>
            <p:cNvPr id="38" name="角丸四角形 37"/>
            <p:cNvSpPr/>
            <p:nvPr/>
          </p:nvSpPr>
          <p:spPr bwMode="auto">
            <a:xfrm>
              <a:off x="6172200" y="5638800"/>
              <a:ext cx="2286000" cy="609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ja-JP" altLang="en-US" sz="1800" smtClean="0">
                  <a:solidFill>
                    <a:srgbClr val="0000FF"/>
                  </a:solidFill>
                  <a:latin typeface="Arial"/>
                  <a:ea typeface="HGP創英角ｺﾞｼｯｸUB"/>
                  <a:cs typeface="Arial"/>
                </a:rPr>
                <a:t>顧客嗜好の</a:t>
              </a:r>
              <a:r>
                <a:rPr lang="ja-JP" altLang="en-US" sz="1800" dirty="0">
                  <a:solidFill>
                    <a:srgbClr val="0000FF"/>
                  </a:solidFill>
                  <a:latin typeface="Arial"/>
                  <a:ea typeface="HGP創英角ｺﾞｼｯｸUB"/>
                  <a:cs typeface="Arial"/>
                </a:rPr>
                <a:t>多様化</a:t>
              </a:r>
              <a:endPara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/>
                <a:ea typeface="HGP創英角ｺﾞｼｯｸUB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1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タイトル 1"/>
          <p:cNvSpPr>
            <a:spLocks noGrp="1"/>
          </p:cNvSpPr>
          <p:nvPr>
            <p:ph type="title"/>
          </p:nvPr>
        </p:nvSpPr>
        <p:spPr>
          <a:xfrm>
            <a:off x="152399" y="152400"/>
            <a:ext cx="8990013" cy="533400"/>
          </a:xfrm>
        </p:spPr>
        <p:txBody>
          <a:bodyPr/>
          <a:lstStyle/>
          <a:p>
            <a:r>
              <a:rPr lang="ja-JP" altLang="en-US" sz="2800" dirty="0" smtClean="0"/>
              <a:t>参考</a:t>
            </a:r>
            <a:r>
              <a:rPr lang="en-US" altLang="ja-JP" sz="2800" dirty="0" smtClean="0"/>
              <a:t>: </a:t>
            </a:r>
            <a:r>
              <a:rPr lang="ja-JP" altLang="en-US" sz="2800" dirty="0" smtClean="0"/>
              <a:t>これ</a:t>
            </a:r>
            <a:r>
              <a:rPr lang="ja-JP" altLang="en-US" sz="2800" dirty="0" smtClean="0"/>
              <a:t>一枚でわかるクラウド・プラットフォームの進化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79512" y="1412776"/>
            <a:ext cx="8784976" cy="1584176"/>
          </a:xfrm>
          <a:prstGeom prst="rect">
            <a:avLst/>
          </a:prstGeom>
          <a:gradFill>
            <a:gsLst>
              <a:gs pos="0">
                <a:srgbClr val="C4E59F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9" name="正方形/長方形 48"/>
          <p:cNvSpPr/>
          <p:nvPr/>
        </p:nvSpPr>
        <p:spPr>
          <a:xfrm>
            <a:off x="179512" y="3019603"/>
            <a:ext cx="8784976" cy="158417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50" name="正方形/長方形 49"/>
          <p:cNvSpPr/>
          <p:nvPr/>
        </p:nvSpPr>
        <p:spPr>
          <a:xfrm>
            <a:off x="179512" y="4581128"/>
            <a:ext cx="8784976" cy="158417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323528" y="1196752"/>
            <a:ext cx="1877377" cy="4824536"/>
            <a:chOff x="323528" y="1196752"/>
            <a:chExt cx="1877377" cy="4824536"/>
          </a:xfrm>
        </p:grpSpPr>
        <p:sp>
          <p:nvSpPr>
            <p:cNvPr id="37" name="角丸四角形 36"/>
            <p:cNvSpPr/>
            <p:nvPr/>
          </p:nvSpPr>
          <p:spPr>
            <a:xfrm>
              <a:off x="1043608" y="1556792"/>
              <a:ext cx="1088120" cy="4464496"/>
            </a:xfrm>
            <a:prstGeom prst="roundRect">
              <a:avLst>
                <a:gd name="adj" fmla="val 8052"/>
              </a:avLst>
            </a:prstGeom>
            <a:solidFill>
              <a:srgbClr val="92D05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1043609" y="1700808"/>
              <a:ext cx="11572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smtClean="0">
                  <a:solidFill>
                    <a:schemeClr val="bg1"/>
                  </a:solidFill>
                </a:rPr>
                <a:t>2000</a:t>
              </a:r>
              <a:endParaRPr kumimoji="1" lang="en-US" altLang="ja-JP" sz="1200" dirty="0" smtClean="0">
                <a:solidFill>
                  <a:schemeClr val="bg1"/>
                </a:solidFill>
              </a:endParaRPr>
            </a:p>
            <a:p>
              <a:pPr algn="ctr"/>
              <a:r>
                <a:rPr kumimoji="1" lang="en-US" altLang="ja-JP" sz="800" dirty="0" err="1" smtClean="0">
                  <a:solidFill>
                    <a:schemeClr val="bg1"/>
                  </a:solidFill>
                </a:rPr>
                <a:t>Salesforce</a:t>
              </a:r>
              <a:r>
                <a:rPr kumimoji="1" lang="en-US" altLang="ja-JP" sz="800" dirty="0" smtClean="0">
                  <a:solidFill>
                    <a:schemeClr val="bg1"/>
                  </a:solidFill>
                </a:rPr>
                <a:t> .com CRM</a:t>
              </a:r>
            </a:p>
            <a:p>
              <a:pPr algn="ctr"/>
              <a:endParaRPr kumimoji="1" lang="en-US" altLang="ja-JP" sz="8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altLang="ja-JP" sz="1200" dirty="0" smtClean="0">
                  <a:solidFill>
                    <a:schemeClr val="bg1"/>
                  </a:solidFill>
                </a:rPr>
                <a:t>2004/2006</a:t>
              </a:r>
            </a:p>
            <a:p>
              <a:pPr algn="ctr"/>
              <a:r>
                <a:rPr lang="en-US" altLang="ja-JP" sz="800" dirty="0" smtClean="0">
                  <a:solidFill>
                    <a:schemeClr val="bg1"/>
                  </a:solidFill>
                </a:rPr>
                <a:t>Google Apps</a:t>
              </a:r>
              <a:endParaRPr kumimoji="1" lang="ja-JP" alt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40" name="角丸四角形吹き出し 39"/>
            <p:cNvSpPr/>
            <p:nvPr/>
          </p:nvSpPr>
          <p:spPr>
            <a:xfrm>
              <a:off x="323528" y="1196752"/>
              <a:ext cx="1224136" cy="504056"/>
            </a:xfrm>
            <a:prstGeom prst="wedgeRoundRectCallout">
              <a:avLst>
                <a:gd name="adj1" fmla="val 29507"/>
                <a:gd name="adj2" fmla="val 80957"/>
                <a:gd name="adj3" fmla="val 16667"/>
              </a:avLst>
            </a:prstGeom>
            <a:solidFill>
              <a:srgbClr val="FF99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はじめから</a:t>
              </a:r>
            </a:p>
            <a:p>
              <a:pPr algn="ctr"/>
              <a:r>
                <a:rPr kumimoji="1"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ＳａａＳとして開発</a:t>
              </a:r>
              <a:endParaRPr kumimoji="1" lang="ja-JP" altLang="en-US" sz="1050" dirty="0"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</p:grpSp>
      <p:sp>
        <p:nvSpPr>
          <p:cNvPr id="41" name="テキスト ボックス 40"/>
          <p:cNvSpPr txBox="1"/>
          <p:nvPr/>
        </p:nvSpPr>
        <p:spPr>
          <a:xfrm>
            <a:off x="179512" y="202259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err="1" smtClean="0">
                <a:solidFill>
                  <a:srgbClr val="008000"/>
                </a:solidFill>
                <a:latin typeface="Arial Black" pitchFamily="34" charset="0"/>
              </a:rPr>
              <a:t>SaaS</a:t>
            </a:r>
            <a:endParaRPr kumimoji="1" lang="ja-JP" altLang="en-US" dirty="0">
              <a:solidFill>
                <a:srgbClr val="008000"/>
              </a:solidFill>
              <a:latin typeface="Arial Black" pitchFamily="34" charset="0"/>
            </a:endParaRPr>
          </a:p>
        </p:txBody>
      </p:sp>
      <p:grpSp>
        <p:nvGrpSpPr>
          <p:cNvPr id="11" name="図形グループ 10"/>
          <p:cNvGrpSpPr/>
          <p:nvPr/>
        </p:nvGrpSpPr>
        <p:grpSpPr>
          <a:xfrm>
            <a:off x="2195736" y="2348213"/>
            <a:ext cx="1152128" cy="3643493"/>
            <a:chOff x="2195736" y="2348213"/>
            <a:chExt cx="1152128" cy="3643493"/>
          </a:xfrm>
        </p:grpSpPr>
        <p:sp>
          <p:nvSpPr>
            <p:cNvPr id="48" name="角丸四角形 47"/>
            <p:cNvSpPr/>
            <p:nvPr/>
          </p:nvSpPr>
          <p:spPr>
            <a:xfrm>
              <a:off x="2286980" y="3111546"/>
              <a:ext cx="989916" cy="2880160"/>
            </a:xfrm>
            <a:prstGeom prst="roundRect">
              <a:avLst>
                <a:gd name="adj" fmla="val 12568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2267744" y="3356992"/>
              <a:ext cx="10081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rgbClr val="002060"/>
                  </a:solidFill>
                </a:rPr>
                <a:t>2011</a:t>
              </a:r>
            </a:p>
            <a:p>
              <a:pPr algn="ctr"/>
              <a:r>
                <a:rPr kumimoji="1" lang="en-US" altLang="ja-JP" sz="800" dirty="0" err="1" smtClean="0">
                  <a:solidFill>
                    <a:srgbClr val="002060"/>
                  </a:solidFill>
                </a:rPr>
                <a:t>Amzaon</a:t>
              </a:r>
              <a:r>
                <a:rPr lang="en-US" altLang="ja-JP" sz="800" dirty="0">
                  <a:solidFill>
                    <a:srgbClr val="002060"/>
                  </a:solidFill>
                </a:rPr>
                <a:t> </a:t>
              </a:r>
              <a:endParaRPr lang="en-US" altLang="ja-JP" sz="800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en-US" altLang="ja-JP" sz="800" dirty="0" smtClean="0">
                  <a:solidFill>
                    <a:srgbClr val="002060"/>
                  </a:solidFill>
                </a:rPr>
                <a:t>Elastic</a:t>
              </a:r>
              <a:r>
                <a:rPr lang="en-US" altLang="ja-JP" sz="800" dirty="0">
                  <a:solidFill>
                    <a:srgbClr val="002060"/>
                  </a:solidFill>
                </a:rPr>
                <a:t> </a:t>
              </a:r>
              <a:r>
                <a:rPr kumimoji="1" lang="en-US" altLang="ja-JP" sz="800" dirty="0" smtClean="0">
                  <a:solidFill>
                    <a:srgbClr val="002060"/>
                  </a:solidFill>
                </a:rPr>
                <a:t>Beans Talk</a:t>
              </a:r>
              <a:endParaRPr kumimoji="1" lang="ja-JP" altLang="en-US" sz="800" dirty="0">
                <a:solidFill>
                  <a:srgbClr val="002060"/>
                </a:solidFill>
              </a:endParaRPr>
            </a:p>
          </p:txBody>
        </p:sp>
        <p:sp>
          <p:nvSpPr>
            <p:cNvPr id="56" name="角丸四角形吹き出し 55"/>
            <p:cNvSpPr/>
            <p:nvPr/>
          </p:nvSpPr>
          <p:spPr>
            <a:xfrm>
              <a:off x="2195736" y="2348213"/>
              <a:ext cx="1152128" cy="504056"/>
            </a:xfrm>
            <a:prstGeom prst="wedgeRoundRectCallout">
              <a:avLst>
                <a:gd name="adj1" fmla="val -916"/>
                <a:gd name="adj2" fmla="val 128899"/>
                <a:gd name="adj3" fmla="val 16667"/>
              </a:avLst>
            </a:prstGeom>
            <a:solidFill>
              <a:srgbClr val="FF99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ＩａａＳに</a:t>
              </a:r>
            </a:p>
            <a:p>
              <a:pPr algn="ctr"/>
              <a:r>
                <a:rPr kumimoji="1"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ミドルウェア追加</a:t>
              </a:r>
              <a:endParaRPr kumimoji="1" lang="ja-JP" altLang="en-US" sz="1050" dirty="0"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</p:grpSp>
      <p:grpSp>
        <p:nvGrpSpPr>
          <p:cNvPr id="8" name="図形グループ 7"/>
          <p:cNvGrpSpPr/>
          <p:nvPr/>
        </p:nvGrpSpPr>
        <p:grpSpPr>
          <a:xfrm>
            <a:off x="3419872" y="2349500"/>
            <a:ext cx="1224136" cy="3671788"/>
            <a:chOff x="3419872" y="2349500"/>
            <a:chExt cx="1224136" cy="3671788"/>
          </a:xfrm>
        </p:grpSpPr>
        <p:sp>
          <p:nvSpPr>
            <p:cNvPr id="59" name="角丸四角形 58"/>
            <p:cNvSpPr/>
            <p:nvPr/>
          </p:nvSpPr>
          <p:spPr>
            <a:xfrm>
              <a:off x="3419872" y="3140968"/>
              <a:ext cx="1152128" cy="2880320"/>
            </a:xfrm>
            <a:prstGeom prst="roundRect">
              <a:avLst>
                <a:gd name="adj" fmla="val 12568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 dirty="0"/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3419872" y="3356992"/>
              <a:ext cx="11521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rgbClr val="002060"/>
                  </a:solidFill>
                </a:rPr>
                <a:t>2010</a:t>
              </a:r>
            </a:p>
            <a:p>
              <a:pPr algn="ctr"/>
              <a:r>
                <a:rPr kumimoji="1" lang="en-US" altLang="ja-JP" sz="800" dirty="0" smtClean="0">
                  <a:solidFill>
                    <a:srgbClr val="002060"/>
                  </a:solidFill>
                </a:rPr>
                <a:t>Win Azure Platform</a:t>
              </a:r>
            </a:p>
            <a:p>
              <a:pPr algn="ctr"/>
              <a:endParaRPr kumimoji="1" lang="en-US" altLang="ja-JP" sz="800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en-US" altLang="ja-JP" sz="800" dirty="0" err="1" smtClean="0">
                  <a:solidFill>
                    <a:srgbClr val="002060"/>
                  </a:solidFill>
                </a:rPr>
                <a:t>Vmforce.com</a:t>
              </a:r>
              <a:endParaRPr lang="en-US" altLang="ja-JP" sz="800" dirty="0" smtClean="0">
                <a:solidFill>
                  <a:srgbClr val="002060"/>
                </a:solidFill>
              </a:endParaRPr>
            </a:p>
            <a:p>
              <a:pPr algn="ctr"/>
              <a:endParaRPr lang="en-US" altLang="ja-JP" sz="800" dirty="0" smtClean="0">
                <a:solidFill>
                  <a:srgbClr val="002060"/>
                </a:solidFill>
              </a:endParaRPr>
            </a:p>
            <a:p>
              <a:pPr algn="ctr"/>
              <a:r>
                <a:rPr kumimoji="1" lang="en-US" altLang="ja-JP" sz="800" dirty="0" smtClean="0">
                  <a:solidFill>
                    <a:srgbClr val="002060"/>
                  </a:solidFill>
                </a:rPr>
                <a:t>Google App </a:t>
              </a:r>
              <a:r>
                <a:rPr kumimoji="1" lang="en-US" altLang="ja-JP" sz="800" dirty="0" err="1" smtClean="0">
                  <a:solidFill>
                    <a:srgbClr val="002060"/>
                  </a:solidFill>
                </a:rPr>
                <a:t>Eng</a:t>
              </a:r>
              <a:r>
                <a:rPr kumimoji="1" lang="en-US" altLang="ja-JP" sz="800" dirty="0" smtClean="0">
                  <a:solidFill>
                    <a:srgbClr val="002060"/>
                  </a:solidFill>
                </a:rPr>
                <a:t> </a:t>
              </a:r>
            </a:p>
            <a:p>
              <a:pPr algn="ctr"/>
              <a:r>
                <a:rPr kumimoji="1" lang="en-US" altLang="ja-JP" sz="800" dirty="0" smtClean="0">
                  <a:solidFill>
                    <a:srgbClr val="002060"/>
                  </a:solidFill>
                </a:rPr>
                <a:t>For Business</a:t>
              </a:r>
              <a:endParaRPr kumimoji="1" lang="ja-JP" altLang="en-US" sz="800" dirty="0">
                <a:solidFill>
                  <a:srgbClr val="002060"/>
                </a:solidFill>
              </a:endParaRPr>
            </a:p>
          </p:txBody>
        </p:sp>
        <p:sp>
          <p:nvSpPr>
            <p:cNvPr id="77" name="角丸四角形吹き出し 76"/>
            <p:cNvSpPr/>
            <p:nvPr/>
          </p:nvSpPr>
          <p:spPr>
            <a:xfrm>
              <a:off x="3419872" y="2349500"/>
              <a:ext cx="1224136" cy="504056"/>
            </a:xfrm>
            <a:prstGeom prst="wedgeRoundRectCallout">
              <a:avLst>
                <a:gd name="adj1" fmla="val -2873"/>
                <a:gd name="adj2" fmla="val 127676"/>
                <a:gd name="adj3" fmla="val 16667"/>
              </a:avLst>
            </a:prstGeom>
            <a:solidFill>
              <a:srgbClr val="FF99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はじめから</a:t>
              </a:r>
            </a:p>
            <a:p>
              <a:pPr algn="ctr"/>
              <a:r>
                <a:rPr kumimoji="1" lang="en-US" altLang="ja-JP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P</a:t>
              </a:r>
              <a:r>
                <a:rPr kumimoji="1"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ａａＳとして開発</a:t>
              </a:r>
              <a:endParaRPr kumimoji="1" lang="ja-JP" altLang="en-US" sz="1050" dirty="0"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</p:grpSp>
      <p:sp>
        <p:nvSpPr>
          <p:cNvPr id="3" name="右矢印 2"/>
          <p:cNvSpPr/>
          <p:nvPr/>
        </p:nvSpPr>
        <p:spPr>
          <a:xfrm>
            <a:off x="2195736" y="1556792"/>
            <a:ext cx="6696744" cy="648072"/>
          </a:xfrm>
          <a:prstGeom prst="rightArrow">
            <a:avLst>
              <a:gd name="adj1" fmla="val 68664"/>
              <a:gd name="adj2" fmla="val 50000"/>
            </a:avLst>
          </a:prstGeom>
          <a:solidFill>
            <a:srgbClr val="FFE38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2000" dirty="0" smtClean="0">
                <a:solidFill>
                  <a:srgbClr val="008000"/>
                </a:solidFill>
              </a:rPr>
              <a:t>独自からオープンへ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323528" y="2881738"/>
            <a:ext cx="1752195" cy="3139550"/>
            <a:chOff x="323528" y="2881738"/>
            <a:chExt cx="1752195" cy="3139550"/>
          </a:xfrm>
        </p:grpSpPr>
        <p:sp>
          <p:nvSpPr>
            <p:cNvPr id="52" name="角丸四角形 51"/>
            <p:cNvSpPr/>
            <p:nvPr/>
          </p:nvSpPr>
          <p:spPr>
            <a:xfrm>
              <a:off x="1115617" y="3140967"/>
              <a:ext cx="960106" cy="2880321"/>
            </a:xfrm>
            <a:prstGeom prst="roundRect">
              <a:avLst>
                <a:gd name="adj" fmla="val 12568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1115616" y="3356992"/>
              <a:ext cx="936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rgbClr val="002060"/>
                  </a:solidFill>
                </a:rPr>
                <a:t>2007</a:t>
              </a:r>
            </a:p>
            <a:p>
              <a:pPr algn="ctr"/>
              <a:r>
                <a:rPr kumimoji="1" lang="en-US" altLang="ja-JP" sz="800" dirty="0" err="1" smtClean="0">
                  <a:solidFill>
                    <a:srgbClr val="002060"/>
                  </a:solidFill>
                </a:rPr>
                <a:t>Force.com</a:t>
              </a:r>
              <a:endParaRPr kumimoji="1" lang="en-US" altLang="ja-JP" sz="800" dirty="0" smtClean="0">
                <a:solidFill>
                  <a:srgbClr val="002060"/>
                </a:solidFill>
              </a:endParaRPr>
            </a:p>
            <a:p>
              <a:pPr algn="ctr"/>
              <a:endParaRPr kumimoji="1" lang="en-US" altLang="ja-JP" sz="800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en-US" altLang="ja-JP" sz="1200" dirty="0" smtClean="0">
                  <a:solidFill>
                    <a:srgbClr val="002060"/>
                  </a:solidFill>
                </a:rPr>
                <a:t>2008</a:t>
              </a:r>
            </a:p>
            <a:p>
              <a:pPr algn="ctr"/>
              <a:r>
                <a:rPr lang="en-US" altLang="ja-JP" sz="800" dirty="0" smtClean="0">
                  <a:solidFill>
                    <a:srgbClr val="002060"/>
                  </a:solidFill>
                </a:rPr>
                <a:t>Google App </a:t>
              </a:r>
              <a:r>
                <a:rPr lang="en-US" altLang="ja-JP" sz="800" dirty="0" err="1" smtClean="0">
                  <a:solidFill>
                    <a:srgbClr val="002060"/>
                  </a:solidFill>
                </a:rPr>
                <a:t>Eng</a:t>
              </a:r>
              <a:endParaRPr kumimoji="1" lang="ja-JP" altLang="en-US" sz="800" dirty="0">
                <a:solidFill>
                  <a:srgbClr val="002060"/>
                </a:solidFill>
              </a:endParaRPr>
            </a:p>
          </p:txBody>
        </p:sp>
        <p:sp>
          <p:nvSpPr>
            <p:cNvPr id="39" name="下矢印 38"/>
            <p:cNvSpPr/>
            <p:nvPr/>
          </p:nvSpPr>
          <p:spPr>
            <a:xfrm>
              <a:off x="1359360" y="2881738"/>
              <a:ext cx="526784" cy="331238"/>
            </a:xfrm>
            <a:prstGeom prst="downArrow">
              <a:avLst/>
            </a:prstGeom>
            <a:solidFill>
              <a:srgbClr val="FFA893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5" name="角丸四角形吹き出し 74"/>
            <p:cNvSpPr/>
            <p:nvPr/>
          </p:nvSpPr>
          <p:spPr>
            <a:xfrm>
              <a:off x="323528" y="4221088"/>
              <a:ext cx="1272392" cy="504056"/>
            </a:xfrm>
            <a:prstGeom prst="wedgeRoundRectCallout">
              <a:avLst>
                <a:gd name="adj1" fmla="val 67438"/>
                <a:gd name="adj2" fmla="val -59784"/>
                <a:gd name="adj3" fmla="val 16667"/>
              </a:avLst>
            </a:prstGeom>
            <a:solidFill>
              <a:srgbClr val="FF99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ＳａａＳから</a:t>
              </a:r>
            </a:p>
            <a:p>
              <a:pPr algn="ctr"/>
              <a:r>
                <a:rPr kumimoji="1"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ミドルウェア切出し</a:t>
              </a:r>
              <a:endParaRPr kumimoji="1" lang="ja-JP" altLang="en-US" sz="1050" dirty="0"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</p:grpSp>
      <p:sp>
        <p:nvSpPr>
          <p:cNvPr id="83" name="テキスト ボックス 82"/>
          <p:cNvSpPr txBox="1"/>
          <p:nvPr/>
        </p:nvSpPr>
        <p:spPr>
          <a:xfrm>
            <a:off x="181498" y="3606770"/>
            <a:ext cx="821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PaaS</a:t>
            </a:r>
            <a:endParaRPr kumimoji="1" lang="ja-JP" altLang="en-US" dirty="0">
              <a:solidFill>
                <a:schemeClr val="accent6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219971" y="51479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err="1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IaaS</a:t>
            </a:r>
            <a:endParaRPr kumimoji="1" lang="ja-JP" altLang="en-US" dirty="0">
              <a:solidFill>
                <a:schemeClr val="bg1">
                  <a:lumMod val="50000"/>
                </a:schemeClr>
              </a:solidFill>
              <a:latin typeface="Arial Black" pitchFamily="34" charset="0"/>
            </a:endParaRPr>
          </a:p>
        </p:txBody>
      </p:sp>
      <p:grpSp>
        <p:nvGrpSpPr>
          <p:cNvPr id="13" name="図形グループ 12"/>
          <p:cNvGrpSpPr/>
          <p:nvPr/>
        </p:nvGrpSpPr>
        <p:grpSpPr>
          <a:xfrm>
            <a:off x="755576" y="4653136"/>
            <a:ext cx="2592288" cy="1382237"/>
            <a:chOff x="755576" y="4653136"/>
            <a:chExt cx="2592288" cy="1382237"/>
          </a:xfrm>
        </p:grpSpPr>
        <p:sp>
          <p:nvSpPr>
            <p:cNvPr id="51" name="角丸四角形 50"/>
            <p:cNvSpPr/>
            <p:nvPr/>
          </p:nvSpPr>
          <p:spPr>
            <a:xfrm>
              <a:off x="2195736" y="4653136"/>
              <a:ext cx="1152128" cy="1382237"/>
            </a:xfrm>
            <a:prstGeom prst="roundRect">
              <a:avLst>
                <a:gd name="adj" fmla="val 12568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2195736" y="5084564"/>
              <a:ext cx="11521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rgbClr val="002060"/>
                  </a:solidFill>
                </a:rPr>
                <a:t>2006</a:t>
              </a:r>
            </a:p>
            <a:p>
              <a:pPr algn="ctr"/>
              <a:r>
                <a:rPr kumimoji="1" lang="en-US" altLang="ja-JP" sz="800" dirty="0" err="1" smtClean="0">
                  <a:solidFill>
                    <a:srgbClr val="002060"/>
                  </a:solidFill>
                </a:rPr>
                <a:t>Amzaon</a:t>
              </a:r>
              <a:r>
                <a:rPr kumimoji="1" lang="en-US" altLang="ja-JP" sz="800" dirty="0" smtClean="0">
                  <a:solidFill>
                    <a:srgbClr val="002060"/>
                  </a:solidFill>
                </a:rPr>
                <a:t> EC2</a:t>
              </a:r>
              <a:endParaRPr kumimoji="1" lang="ja-JP" altLang="en-US" sz="800" dirty="0">
                <a:solidFill>
                  <a:srgbClr val="002060"/>
                </a:solidFill>
              </a:endParaRPr>
            </a:p>
          </p:txBody>
        </p:sp>
        <p:sp>
          <p:nvSpPr>
            <p:cNvPr id="80" name="角丸四角形吹き出し 79"/>
            <p:cNvSpPr/>
            <p:nvPr/>
          </p:nvSpPr>
          <p:spPr>
            <a:xfrm>
              <a:off x="755576" y="5517232"/>
              <a:ext cx="1272392" cy="504056"/>
            </a:xfrm>
            <a:prstGeom prst="wedgeRoundRectCallout">
              <a:avLst>
                <a:gd name="adj1" fmla="val 73199"/>
                <a:gd name="adj2" fmla="val -13719"/>
                <a:gd name="adj3" fmla="val 16667"/>
              </a:avLst>
            </a:prstGeom>
            <a:solidFill>
              <a:srgbClr val="FF99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en-US" altLang="ja-JP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EC</a:t>
              </a:r>
              <a:r>
                <a:rPr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リソースの余剰</a:t>
              </a:r>
            </a:p>
            <a:p>
              <a:pPr algn="ctr"/>
              <a:r>
                <a:rPr kumimoji="1"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を有償サービス化</a:t>
              </a:r>
              <a:endParaRPr kumimoji="1" lang="ja-JP" altLang="en-US" sz="1050" dirty="0"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</p:grpSp>
      <p:sp>
        <p:nvSpPr>
          <p:cNvPr id="55" name="下矢印 54"/>
          <p:cNvSpPr/>
          <p:nvPr/>
        </p:nvSpPr>
        <p:spPr>
          <a:xfrm flipV="1">
            <a:off x="2483768" y="4365104"/>
            <a:ext cx="526784" cy="331238"/>
          </a:xfrm>
          <a:prstGeom prst="downArrow">
            <a:avLst/>
          </a:prstGeom>
          <a:solidFill>
            <a:srgbClr val="FFA89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15" name="図形グループ 14"/>
          <p:cNvGrpSpPr/>
          <p:nvPr/>
        </p:nvGrpSpPr>
        <p:grpSpPr>
          <a:xfrm>
            <a:off x="3851920" y="2349500"/>
            <a:ext cx="2016224" cy="3671788"/>
            <a:chOff x="3851920" y="2349500"/>
            <a:chExt cx="2016224" cy="3671788"/>
          </a:xfrm>
        </p:grpSpPr>
        <p:sp>
          <p:nvSpPr>
            <p:cNvPr id="60" name="角丸四角形 59"/>
            <p:cNvSpPr/>
            <p:nvPr/>
          </p:nvSpPr>
          <p:spPr>
            <a:xfrm>
              <a:off x="4644008" y="3140968"/>
              <a:ext cx="1152128" cy="2880160"/>
            </a:xfrm>
            <a:prstGeom prst="roundRect">
              <a:avLst>
                <a:gd name="adj" fmla="val 12568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4644008" y="3429000"/>
              <a:ext cx="11521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smtClean="0">
                  <a:solidFill>
                    <a:srgbClr val="002060"/>
                  </a:solidFill>
                </a:rPr>
                <a:t>2012</a:t>
              </a:r>
            </a:p>
            <a:p>
              <a:pPr algn="ctr"/>
              <a:r>
                <a:rPr lang="ja-JP" altLang="en-US" sz="800" dirty="0" smtClean="0">
                  <a:solidFill>
                    <a:srgbClr val="002060"/>
                  </a:solidFill>
                </a:rPr>
                <a:t>新</a:t>
              </a:r>
              <a:r>
                <a:rPr kumimoji="1" lang="en-US" altLang="ja-JP" sz="800" dirty="0" smtClean="0">
                  <a:solidFill>
                    <a:srgbClr val="002060"/>
                  </a:solidFill>
                </a:rPr>
                <a:t>Win Azure Platform</a:t>
              </a:r>
              <a:endParaRPr kumimoji="1" lang="ja-JP" altLang="en-US" sz="800" dirty="0">
                <a:solidFill>
                  <a:srgbClr val="002060"/>
                </a:solidFill>
              </a:endParaRPr>
            </a:p>
          </p:txBody>
        </p:sp>
        <p:sp>
          <p:nvSpPr>
            <p:cNvPr id="79" name="角丸四角形吹き出し 78"/>
            <p:cNvSpPr/>
            <p:nvPr/>
          </p:nvSpPr>
          <p:spPr>
            <a:xfrm>
              <a:off x="4716016" y="2349500"/>
              <a:ext cx="1152128" cy="504056"/>
            </a:xfrm>
            <a:prstGeom prst="wedgeRoundRectCallout">
              <a:avLst>
                <a:gd name="adj1" fmla="val -5555"/>
                <a:gd name="adj2" fmla="val 130190"/>
                <a:gd name="adj3" fmla="val 16667"/>
              </a:avLst>
            </a:prstGeom>
            <a:solidFill>
              <a:srgbClr val="FF99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en-US" altLang="ja-JP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Windows Azure</a:t>
              </a:r>
            </a:p>
            <a:p>
              <a:pPr algn="ctr"/>
              <a:r>
                <a:rPr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を新設計</a:t>
              </a:r>
              <a:endParaRPr kumimoji="1" lang="ja-JP" altLang="en-US" sz="1050" dirty="0"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grpSp>
          <p:nvGrpSpPr>
            <p:cNvPr id="9" name="図形グループ 8"/>
            <p:cNvGrpSpPr/>
            <p:nvPr/>
          </p:nvGrpSpPr>
          <p:grpSpPr>
            <a:xfrm>
              <a:off x="3851920" y="4437112"/>
              <a:ext cx="1880758" cy="1584176"/>
              <a:chOff x="3851920" y="4437112"/>
              <a:chExt cx="1880758" cy="1584176"/>
            </a:xfrm>
          </p:grpSpPr>
          <p:sp>
            <p:nvSpPr>
              <p:cNvPr id="61" name="角丸四角形 60"/>
              <p:cNvSpPr/>
              <p:nvPr/>
            </p:nvSpPr>
            <p:spPr>
              <a:xfrm>
                <a:off x="4716016" y="4639051"/>
                <a:ext cx="1016662" cy="1382237"/>
              </a:xfrm>
              <a:prstGeom prst="roundRect">
                <a:avLst>
                  <a:gd name="adj" fmla="val 12568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69" name="テキスト ボックス 68"/>
              <p:cNvSpPr txBox="1"/>
              <p:nvPr/>
            </p:nvSpPr>
            <p:spPr>
              <a:xfrm>
                <a:off x="4716016" y="5157192"/>
                <a:ext cx="10081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200" dirty="0" smtClean="0">
                    <a:solidFill>
                      <a:srgbClr val="002060"/>
                    </a:solidFill>
                  </a:rPr>
                  <a:t>2012</a:t>
                </a:r>
              </a:p>
              <a:p>
                <a:pPr algn="ctr"/>
                <a:r>
                  <a:rPr kumimoji="1" lang="en-US" altLang="ja-JP" sz="800" dirty="0" smtClean="0">
                    <a:solidFill>
                      <a:srgbClr val="002060"/>
                    </a:solidFill>
                  </a:rPr>
                  <a:t>Hyper-V</a:t>
                </a:r>
                <a:endParaRPr kumimoji="1" lang="ja-JP" altLang="en-US" sz="8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73" name="下矢印 72"/>
              <p:cNvSpPr/>
              <p:nvPr/>
            </p:nvSpPr>
            <p:spPr>
              <a:xfrm>
                <a:off x="4960151" y="4437112"/>
                <a:ext cx="526784" cy="331238"/>
              </a:xfrm>
              <a:prstGeom prst="downArrow">
                <a:avLst/>
              </a:prstGeom>
              <a:solidFill>
                <a:srgbClr val="FFA893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78" name="角丸四角形吹き出し 77"/>
              <p:cNvSpPr/>
              <p:nvPr/>
            </p:nvSpPr>
            <p:spPr>
              <a:xfrm>
                <a:off x="3851920" y="4509120"/>
                <a:ext cx="1052009" cy="504056"/>
              </a:xfrm>
              <a:prstGeom prst="wedgeRoundRectCallout">
                <a:avLst>
                  <a:gd name="adj1" fmla="val 31233"/>
                  <a:gd name="adj2" fmla="val 81506"/>
                  <a:gd name="adj3" fmla="val 16667"/>
                </a:avLst>
              </a:prstGeom>
              <a:solidFill>
                <a:srgbClr val="FF99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altLang="ja-JP" sz="1050" dirty="0" smtClean="0">
                    <a:latin typeface="Arial" pitchFamily="34" charset="0"/>
                    <a:ea typeface="HGP創英角ｺﾞｼｯｸUB" pitchFamily="50" charset="-128"/>
                    <a:cs typeface="Arial" pitchFamily="34" charset="0"/>
                  </a:rPr>
                  <a:t>P</a:t>
                </a:r>
                <a:r>
                  <a:rPr kumimoji="1" lang="ja-JP" altLang="en-US" sz="1050" dirty="0" smtClean="0">
                    <a:latin typeface="Arial" pitchFamily="34" charset="0"/>
                    <a:ea typeface="HGP創英角ｺﾞｼｯｸUB" pitchFamily="50" charset="-128"/>
                    <a:cs typeface="Arial" pitchFamily="34" charset="0"/>
                  </a:rPr>
                  <a:t>ａａＳから</a:t>
                </a:r>
              </a:p>
              <a:p>
                <a:pPr algn="ctr"/>
                <a:r>
                  <a:rPr lang="ja-JP" altLang="en-US" sz="1050" dirty="0">
                    <a:latin typeface="Arial" pitchFamily="34" charset="0"/>
                    <a:ea typeface="HGP創英角ｺﾞｼｯｸUB" pitchFamily="50" charset="-128"/>
                    <a:cs typeface="Arial" pitchFamily="34" charset="0"/>
                  </a:rPr>
                  <a:t>ＶＭ</a:t>
                </a:r>
                <a:r>
                  <a:rPr kumimoji="1" lang="ja-JP" altLang="en-US" sz="1050" dirty="0" smtClean="0">
                    <a:latin typeface="Arial" pitchFamily="34" charset="0"/>
                    <a:ea typeface="HGP創英角ｺﾞｼｯｸUB" pitchFamily="50" charset="-128"/>
                    <a:cs typeface="Arial" pitchFamily="34" charset="0"/>
                  </a:rPr>
                  <a:t>を切出し</a:t>
                </a:r>
                <a:endParaRPr kumimoji="1" lang="ja-JP" altLang="en-US" sz="1050" dirty="0">
                  <a:latin typeface="Arial" pitchFamily="34" charset="0"/>
                  <a:ea typeface="HGP創英角ｺﾞｼｯｸUB" pitchFamily="50" charset="-128"/>
                  <a:cs typeface="Arial" pitchFamily="34" charset="0"/>
                </a:endParaRPr>
              </a:p>
            </p:txBody>
          </p:sp>
        </p:grpSp>
      </p:grpSp>
      <p:sp>
        <p:nvSpPr>
          <p:cNvPr id="14" name="テキスト ボックス 13"/>
          <p:cNvSpPr txBox="1"/>
          <p:nvPr/>
        </p:nvSpPr>
        <p:spPr>
          <a:xfrm>
            <a:off x="8997114" y="631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grpSp>
        <p:nvGrpSpPr>
          <p:cNvPr id="6" name="図形グループ 5"/>
          <p:cNvGrpSpPr/>
          <p:nvPr/>
        </p:nvGrpSpPr>
        <p:grpSpPr>
          <a:xfrm>
            <a:off x="7020272" y="2349500"/>
            <a:ext cx="1881336" cy="3685874"/>
            <a:chOff x="7020272" y="2349500"/>
            <a:chExt cx="1881336" cy="3685874"/>
          </a:xfrm>
        </p:grpSpPr>
        <p:sp>
          <p:nvSpPr>
            <p:cNvPr id="42" name="角丸四角形 41"/>
            <p:cNvSpPr/>
            <p:nvPr/>
          </p:nvSpPr>
          <p:spPr>
            <a:xfrm>
              <a:off x="7239000" y="3140968"/>
              <a:ext cx="1653480" cy="2880160"/>
            </a:xfrm>
            <a:prstGeom prst="roundRect">
              <a:avLst>
                <a:gd name="adj" fmla="val 7630"/>
              </a:avLst>
            </a:prstGeom>
            <a:solidFill>
              <a:srgbClr val="0000FF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7467600" y="3441760"/>
              <a:ext cx="1152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smtClean="0">
                  <a:solidFill>
                    <a:srgbClr val="FFFFFF"/>
                  </a:solidFill>
                </a:rPr>
                <a:t>Cloud Found</a:t>
              </a:r>
            </a:p>
            <a:p>
              <a:pPr algn="ctr"/>
              <a:r>
                <a:rPr lang="en-US" altLang="ja-JP" sz="1200" dirty="0" err="1" smtClean="0">
                  <a:solidFill>
                    <a:srgbClr val="FFFFFF"/>
                  </a:solidFill>
                </a:rPr>
                <a:t>OpenShift</a:t>
              </a:r>
              <a:endParaRPr kumimoji="1" lang="ja-JP" alt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47" name="角丸四角形吹き出し 46"/>
            <p:cNvSpPr/>
            <p:nvPr/>
          </p:nvSpPr>
          <p:spPr>
            <a:xfrm>
              <a:off x="7740352" y="2349500"/>
              <a:ext cx="1152128" cy="504056"/>
            </a:xfrm>
            <a:prstGeom prst="wedgeRoundRectCallout">
              <a:avLst>
                <a:gd name="adj1" fmla="val -13652"/>
                <a:gd name="adj2" fmla="val 143816"/>
                <a:gd name="adj3" fmla="val 16667"/>
              </a:avLst>
            </a:prstGeom>
            <a:solidFill>
              <a:srgbClr val="CC33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en-US" altLang="ja-JP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Open Cloud</a:t>
              </a:r>
            </a:p>
            <a:p>
              <a:pPr algn="ctr"/>
              <a:r>
                <a:rPr lang="en-US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の動き</a:t>
              </a:r>
              <a:endParaRPr kumimoji="1" lang="ja-JP" altLang="en-US" sz="1050" dirty="0"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43" name="角丸四角形 42"/>
            <p:cNvSpPr/>
            <p:nvPr/>
          </p:nvSpPr>
          <p:spPr>
            <a:xfrm>
              <a:off x="7020272" y="4603780"/>
              <a:ext cx="1808750" cy="1431594"/>
            </a:xfrm>
            <a:prstGeom prst="roundRect">
              <a:avLst>
                <a:gd name="adj" fmla="val 9369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7749480" y="5121334"/>
              <a:ext cx="1152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 smtClean="0">
                  <a:solidFill>
                    <a:srgbClr val="FFFFFF"/>
                  </a:solidFill>
                </a:rPr>
                <a:t>OpenStack</a:t>
              </a:r>
              <a:endParaRPr lang="en-US" altLang="ja-JP" sz="1200" dirty="0" smtClean="0">
                <a:solidFill>
                  <a:srgbClr val="FFFFFF"/>
                </a:solidFill>
              </a:endParaRPr>
            </a:p>
            <a:p>
              <a:pPr algn="ctr"/>
              <a:r>
                <a:rPr lang="en-US" altLang="ja-JP" sz="1200" dirty="0" err="1" smtClean="0">
                  <a:solidFill>
                    <a:srgbClr val="FFFFFF"/>
                  </a:solidFill>
                </a:rPr>
                <a:t>CloudStack</a:t>
              </a:r>
              <a:endParaRPr kumimoji="1" lang="ja-JP" altLang="en-US" sz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6" name="図形グループ 15"/>
          <p:cNvGrpSpPr/>
          <p:nvPr/>
        </p:nvGrpSpPr>
        <p:grpSpPr>
          <a:xfrm>
            <a:off x="5868144" y="4005064"/>
            <a:ext cx="1800200" cy="2030309"/>
            <a:chOff x="5868144" y="4005064"/>
            <a:chExt cx="1800200" cy="2030309"/>
          </a:xfrm>
        </p:grpSpPr>
        <p:sp>
          <p:nvSpPr>
            <p:cNvPr id="62" name="角丸四角形 61"/>
            <p:cNvSpPr/>
            <p:nvPr/>
          </p:nvSpPr>
          <p:spPr>
            <a:xfrm>
              <a:off x="5868144" y="4653136"/>
              <a:ext cx="1016662" cy="1382237"/>
            </a:xfrm>
            <a:prstGeom prst="roundRect">
              <a:avLst>
                <a:gd name="adj" fmla="val 12568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65" name="角丸四角形 64"/>
            <p:cNvSpPr/>
            <p:nvPr/>
          </p:nvSpPr>
          <p:spPr>
            <a:xfrm>
              <a:off x="6516216" y="4653136"/>
              <a:ext cx="1152128" cy="1382237"/>
            </a:xfrm>
            <a:prstGeom prst="roundRect">
              <a:avLst>
                <a:gd name="adj" fmla="val 12568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82" name="角丸四角形吹き出し 81"/>
            <p:cNvSpPr/>
            <p:nvPr/>
          </p:nvSpPr>
          <p:spPr>
            <a:xfrm>
              <a:off x="5868144" y="4005064"/>
              <a:ext cx="1224136" cy="504056"/>
            </a:xfrm>
            <a:prstGeom prst="wedgeRoundRectCallout">
              <a:avLst>
                <a:gd name="adj1" fmla="val 11467"/>
                <a:gd name="adj2" fmla="val 91823"/>
                <a:gd name="adj3" fmla="val 16667"/>
              </a:avLst>
            </a:prstGeom>
            <a:solidFill>
              <a:srgbClr val="FF99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はじめから</a:t>
              </a:r>
              <a:endParaRPr kumimoji="1" lang="en-US" altLang="ja-JP" sz="1050" dirty="0" smtClean="0"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  <a:p>
              <a:pPr algn="ctr"/>
              <a:r>
                <a:rPr kumimoji="1" lang="ja-JP" altLang="en-US" sz="1050" dirty="0" smtClean="0"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ＩａａＳとして開発</a:t>
              </a:r>
              <a:endParaRPr kumimoji="1" lang="ja-JP" altLang="en-US" sz="1050" dirty="0"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6516216" y="4725144"/>
              <a:ext cx="11521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rgbClr val="002060"/>
                  </a:solidFill>
                </a:rPr>
                <a:t>2012</a:t>
              </a:r>
            </a:p>
            <a:p>
              <a:pPr algn="ctr"/>
              <a:r>
                <a:rPr lang="en-US" altLang="ja-JP" sz="900" dirty="0" smtClean="0">
                  <a:solidFill>
                    <a:srgbClr val="002060"/>
                  </a:solidFill>
                </a:rPr>
                <a:t>Google Compute</a:t>
              </a:r>
            </a:p>
            <a:p>
              <a:pPr algn="ctr"/>
              <a:r>
                <a:rPr lang="en-US" altLang="ja-JP" sz="900" dirty="0" smtClean="0">
                  <a:solidFill>
                    <a:srgbClr val="002060"/>
                  </a:solidFill>
                </a:rPr>
                <a:t>Engine</a:t>
              </a:r>
              <a:endParaRPr lang="en-US" altLang="ja-JP" sz="900" dirty="0">
                <a:solidFill>
                  <a:srgbClr val="002060"/>
                </a:solidFill>
              </a:endParaRPr>
            </a:p>
          </p:txBody>
        </p:sp>
        <p:sp>
          <p:nvSpPr>
            <p:cNvPr id="57" name="角丸四角形 56"/>
            <p:cNvSpPr/>
            <p:nvPr/>
          </p:nvSpPr>
          <p:spPr>
            <a:xfrm>
              <a:off x="6588224" y="5373216"/>
              <a:ext cx="1008112" cy="598533"/>
            </a:xfrm>
            <a:prstGeom prst="roundRect">
              <a:avLst>
                <a:gd name="adj" fmla="val 12568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6516216" y="5395282"/>
              <a:ext cx="11521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rgbClr val="002060"/>
                  </a:solidFill>
                </a:rPr>
                <a:t>2012</a:t>
              </a:r>
            </a:p>
            <a:p>
              <a:pPr algn="ctr"/>
              <a:r>
                <a:rPr lang="en-US" altLang="ja-JP" sz="900" dirty="0" smtClean="0">
                  <a:solidFill>
                    <a:srgbClr val="002060"/>
                  </a:solidFill>
                </a:rPr>
                <a:t>Google Cloud Storage</a:t>
              </a:r>
              <a:endParaRPr lang="en-US" altLang="ja-JP" sz="900" dirty="0">
                <a:solidFill>
                  <a:srgbClr val="002060"/>
                </a:solidFill>
              </a:endParaRPr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5868144" y="5313402"/>
              <a:ext cx="11521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" dirty="0" smtClean="0">
                  <a:solidFill>
                    <a:schemeClr val="bg1"/>
                  </a:solidFill>
                </a:rPr>
                <a:t>Rackspace</a:t>
              </a:r>
            </a:p>
            <a:p>
              <a:r>
                <a:rPr lang="en-US" altLang="ja-JP" sz="800" dirty="0" err="1" smtClean="0">
                  <a:solidFill>
                    <a:schemeClr val="bg1"/>
                  </a:solidFill>
                </a:rPr>
                <a:t>SoftLayer</a:t>
              </a:r>
              <a:endParaRPr kumimoji="1" lang="en-US" altLang="ja-JP" sz="800" dirty="0" smtClean="0">
                <a:solidFill>
                  <a:schemeClr val="bg1"/>
                </a:solidFill>
              </a:endParaRPr>
            </a:p>
            <a:p>
              <a:r>
                <a:rPr lang="en-US" altLang="ja-JP" sz="800" dirty="0" smtClean="0">
                  <a:solidFill>
                    <a:schemeClr val="bg1"/>
                  </a:solidFill>
                </a:rPr>
                <a:t>IIJ </a:t>
              </a:r>
              <a:r>
                <a:rPr lang="en-US" altLang="ja-JP" sz="800" dirty="0">
                  <a:solidFill>
                    <a:schemeClr val="bg1"/>
                  </a:solidFill>
                </a:rPr>
                <a:t>GIO</a:t>
              </a:r>
            </a:p>
            <a:p>
              <a:r>
                <a:rPr lang="en-US" altLang="ja-JP" sz="800" dirty="0" smtClean="0">
                  <a:solidFill>
                    <a:schemeClr val="bg1"/>
                  </a:solidFill>
                </a:rPr>
                <a:t>Nifty</a:t>
              </a:r>
              <a:endParaRPr lang="ja-JP" altLang="en-US" sz="800" dirty="0" smtClean="0">
                <a:solidFill>
                  <a:schemeClr val="bg1"/>
                </a:solidFill>
              </a:endParaRPr>
            </a:p>
            <a:p>
              <a:r>
                <a:rPr lang="ja-JP" altLang="en-US" sz="800" dirty="0" smtClean="0">
                  <a:solidFill>
                    <a:schemeClr val="bg1"/>
                  </a:solidFill>
                </a:rPr>
                <a:t>・・・</a:t>
              </a:r>
              <a:endParaRPr lang="en-US" altLang="ja-JP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405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「自家発電モデル」から「発電所モデル」へ</a:t>
            </a:r>
            <a:endParaRPr kumimoji="1" lang="ja-JP" altLang="en-US" dirty="0"/>
          </a:p>
        </p:txBody>
      </p:sp>
      <p:pic>
        <p:nvPicPr>
          <p:cNvPr id="4" name="図 3" descr="marumori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502" y="1295400"/>
            <a:ext cx="3471333" cy="260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02" y="5257800"/>
            <a:ext cx="1374098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 descr="img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31" y="5257801"/>
            <a:ext cx="1238723" cy="927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02" y="5257800"/>
            <a:ext cx="1237129" cy="927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 descr="imgr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446" y="3962400"/>
            <a:ext cx="914406" cy="1344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テキスト ボックス 14"/>
          <p:cNvSpPr txBox="1"/>
          <p:nvPr/>
        </p:nvSpPr>
        <p:spPr>
          <a:xfrm>
            <a:off x="6037424" y="1435100"/>
            <a:ext cx="264687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発電所・電力会社</a:t>
            </a:r>
          </a:p>
          <a:p>
            <a:pPr algn="r"/>
            <a:r>
              <a:rPr lang="ja-JP" altLang="en-US" sz="14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</a:rPr>
              <a:t>大規模な発電設備により</a:t>
            </a:r>
            <a:endParaRPr lang="en-US" altLang="ja-JP" sz="1400" dirty="0" smtClean="0">
              <a:solidFill>
                <a:schemeClr val="bg1"/>
              </a:solidFill>
              <a:effectLst>
                <a:glow rad="101600">
                  <a:srgbClr val="008000">
                    <a:alpha val="75000"/>
                  </a:srgbClr>
                </a:glow>
              </a:effectLst>
            </a:endParaRPr>
          </a:p>
          <a:p>
            <a:pPr algn="r"/>
            <a:r>
              <a:rPr lang="ja-JP" altLang="en-US" sz="14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</a:rPr>
              <a:t>低料金で安定供給を実現</a:t>
            </a:r>
            <a:endParaRPr lang="en-US" altLang="ja-JP" sz="1400" dirty="0" smtClean="0">
              <a:solidFill>
                <a:schemeClr val="bg1"/>
              </a:solidFill>
              <a:effectLst>
                <a:glow rad="101600">
                  <a:srgbClr val="008000">
                    <a:alpha val="75000"/>
                  </a:srgbClr>
                </a:glow>
              </a:effectLst>
            </a:endParaRPr>
          </a:p>
        </p:txBody>
      </p:sp>
      <p:sp>
        <p:nvSpPr>
          <p:cNvPr id="17" name="上矢印 16"/>
          <p:cNvSpPr/>
          <p:nvPr/>
        </p:nvSpPr>
        <p:spPr bwMode="auto">
          <a:xfrm rot="10800000">
            <a:off x="6703102" y="3657600"/>
            <a:ext cx="663868" cy="424417"/>
          </a:xfrm>
          <a:prstGeom prst="up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8" name="上矢印 17"/>
          <p:cNvSpPr/>
          <p:nvPr/>
        </p:nvSpPr>
        <p:spPr bwMode="auto">
          <a:xfrm rot="13608278">
            <a:off x="6327107" y="4936856"/>
            <a:ext cx="245745" cy="621095"/>
          </a:xfrm>
          <a:prstGeom prst="up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9" name="上矢印 18"/>
          <p:cNvSpPr/>
          <p:nvPr/>
        </p:nvSpPr>
        <p:spPr bwMode="auto">
          <a:xfrm rot="7991722" flipH="1">
            <a:off x="7428476" y="4933804"/>
            <a:ext cx="245745" cy="640430"/>
          </a:xfrm>
          <a:prstGeom prst="up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1" name="上矢印 20"/>
          <p:cNvSpPr/>
          <p:nvPr/>
        </p:nvSpPr>
        <p:spPr bwMode="auto">
          <a:xfrm rot="10800000">
            <a:off x="6931702" y="5159398"/>
            <a:ext cx="228600" cy="390149"/>
          </a:xfrm>
          <a:prstGeom prst="up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5346680" y="5867400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</a:rPr>
              <a:t>発電設備の運用、管理、保守からの解放</a:t>
            </a:r>
            <a:endParaRPr lang="en-US" altLang="ja-JP" sz="1400" dirty="0" smtClean="0">
              <a:solidFill>
                <a:schemeClr val="bg1"/>
              </a:solidFill>
              <a:effectLst>
                <a:glow rad="101600">
                  <a:srgbClr val="008000">
                    <a:alpha val="75000"/>
                  </a:srgbClr>
                </a:glow>
              </a:effectLst>
            </a:endParaRPr>
          </a:p>
          <a:p>
            <a:r>
              <a:rPr lang="ja-JP" altLang="en-US" sz="14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</a:rPr>
              <a:t>需要の変動も設備の能力を気にせず対応</a:t>
            </a:r>
            <a:endParaRPr lang="en-US" altLang="ja-JP" sz="1400" dirty="0" smtClean="0">
              <a:solidFill>
                <a:schemeClr val="bg1"/>
              </a:solidFill>
              <a:effectLst>
                <a:glow rad="101600">
                  <a:srgbClr val="008000">
                    <a:alpha val="75000"/>
                  </a:srgbClr>
                </a:glow>
              </a:effectLst>
            </a:endParaRPr>
          </a:p>
        </p:txBody>
      </p:sp>
      <p:grpSp>
        <p:nvGrpSpPr>
          <p:cNvPr id="56" name="図形グループ 55"/>
          <p:cNvGrpSpPr/>
          <p:nvPr/>
        </p:nvGrpSpPr>
        <p:grpSpPr>
          <a:xfrm>
            <a:off x="304800" y="1066801"/>
            <a:ext cx="5041880" cy="5323819"/>
            <a:chOff x="304800" y="1066801"/>
            <a:chExt cx="5041880" cy="5323819"/>
          </a:xfrm>
        </p:grpSpPr>
        <p:pic>
          <p:nvPicPr>
            <p:cNvPr id="12" name="図 11" descr="Microsoft_Chicago_Ill_data_center_540x386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295400"/>
              <a:ext cx="3642204" cy="26035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図 12" descr="images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1066801"/>
              <a:ext cx="1905000" cy="1066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図 15" descr="MP900442441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898900"/>
              <a:ext cx="1965791" cy="154347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5" name="テキスト ボックス 44"/>
            <p:cNvSpPr txBox="1"/>
            <p:nvPr/>
          </p:nvSpPr>
          <p:spPr>
            <a:xfrm>
              <a:off x="457200" y="1435100"/>
              <a:ext cx="251863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800" dirty="0" smtClean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クラウド・サービス</a:t>
              </a:r>
              <a:endParaRPr lang="en-US" altLang="ja-JP" sz="18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r>
                <a:rPr lang="ja-JP" altLang="en-US" sz="1800" dirty="0" smtClean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プロバイダー</a:t>
              </a:r>
              <a:endParaRPr kumimoji="1" lang="ja-JP" altLang="en-US" sz="18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r"/>
              <a:r>
                <a:rPr lang="ja-JP" altLang="en-US" sz="1400" dirty="0" smtClean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</a:rPr>
                <a:t>大規模なシステム設備により</a:t>
              </a:r>
              <a:endParaRPr lang="en-US" altLang="ja-JP" sz="14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endParaRPr>
            </a:p>
            <a:p>
              <a:pPr algn="r"/>
              <a:r>
                <a:rPr lang="ja-JP" altLang="en-US" sz="1400" dirty="0" smtClean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</a:rPr>
                <a:t>低料金で安定供給を実現</a:t>
              </a:r>
              <a:endParaRPr lang="en-US" altLang="ja-JP" sz="14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pic>
          <p:nvPicPr>
            <p:cNvPr id="28" name="図 27" descr="MP900386068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750" y="5257800"/>
              <a:ext cx="1406554" cy="10046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2" name="図 31" descr="MP900442475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7304" y="5257800"/>
              <a:ext cx="1485900" cy="990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6" name="図 45" descr="MP900422113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200" y="5257801"/>
              <a:ext cx="1057349" cy="990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7" name="テキスト ボックス 46"/>
            <p:cNvSpPr txBox="1"/>
            <p:nvPr/>
          </p:nvSpPr>
          <p:spPr>
            <a:xfrm>
              <a:off x="1441824" y="4419600"/>
              <a:ext cx="15507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 Black"/>
                  <a:cs typeface="Arial Black"/>
                </a:rPr>
                <a:t>Internet</a:t>
              </a:r>
              <a:endParaRPr kumimoji="1" lang="ja-JP" altLang="en-US" sz="24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/>
                <a:cs typeface="Arial Black"/>
              </a:endParaRPr>
            </a:p>
          </p:txBody>
        </p:sp>
        <p:sp>
          <p:nvSpPr>
            <p:cNvPr id="48" name="上矢印 47"/>
            <p:cNvSpPr/>
            <p:nvPr/>
          </p:nvSpPr>
          <p:spPr bwMode="auto">
            <a:xfrm rot="10800000">
              <a:off x="1859024" y="3657601"/>
              <a:ext cx="663868" cy="424417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49" name="上矢印 48"/>
            <p:cNvSpPr/>
            <p:nvPr/>
          </p:nvSpPr>
          <p:spPr bwMode="auto">
            <a:xfrm rot="13608278">
              <a:off x="1483029" y="4936857"/>
              <a:ext cx="245745" cy="621095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0" name="上矢印 49"/>
            <p:cNvSpPr/>
            <p:nvPr/>
          </p:nvSpPr>
          <p:spPr bwMode="auto">
            <a:xfrm rot="7991722" flipH="1">
              <a:off x="2584398" y="4933805"/>
              <a:ext cx="245745" cy="64043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1" name="上矢印 50"/>
            <p:cNvSpPr/>
            <p:nvPr/>
          </p:nvSpPr>
          <p:spPr bwMode="auto">
            <a:xfrm rot="10800000">
              <a:off x="2087624" y="5159399"/>
              <a:ext cx="228600" cy="390149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304800" y="5867400"/>
              <a:ext cx="37753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4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システム設備の運用、管理、保守からの解放</a:t>
              </a:r>
              <a:endParaRPr lang="en-US" altLang="ja-JP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pPr algn="ctr"/>
              <a:r>
                <a:rPr lang="ja-JP" altLang="en-US" sz="14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需要の変動も設備の能力を気にせず対応</a:t>
              </a:r>
              <a:endParaRPr lang="en-US" altLang="ja-JP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55" name="左右矢印 54"/>
            <p:cNvSpPr/>
            <p:nvPr/>
          </p:nvSpPr>
          <p:spPr bwMode="auto">
            <a:xfrm>
              <a:off x="4080193" y="3429000"/>
              <a:ext cx="1266487" cy="1143000"/>
            </a:xfrm>
            <a:prstGeom prst="leftRight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pic>
        <p:nvPicPr>
          <p:cNvPr id="30" name="図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77200" y="6690381"/>
            <a:ext cx="981767" cy="167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948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685800" y="1981200"/>
            <a:ext cx="7940996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クラウド・コンピューティングの価値</a:t>
            </a:r>
            <a:endParaRPr lang="en-US" altLang="ja-JP" sz="44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marL="1028700" lvl="1" indent="-571500">
              <a:buFont typeface="Wingdings" charset="2"/>
              <a:buChar char="v"/>
            </a:pPr>
            <a:endParaRPr lang="en-US" altLang="ja-JP" sz="28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marL="806450" lvl="1" indent="-444500">
              <a:buFont typeface="Wingdings" charset="2"/>
              <a:buChar char="v"/>
              <a:tabLst>
                <a:tab pos="1168400" algn="l"/>
              </a:tabLst>
            </a:pPr>
            <a:r>
              <a:rPr lang="ja-JP" altLang="en-US" sz="28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「所有」から「使用」へ</a:t>
            </a:r>
            <a:endParaRPr lang="en-US" altLang="ja-JP" sz="28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marL="806450" lvl="1" indent="-444500">
              <a:buFont typeface="Wingdings" charset="2"/>
              <a:buChar char="v"/>
              <a:tabLst>
                <a:tab pos="1168400" algn="l"/>
              </a:tabLst>
            </a:pPr>
            <a:r>
              <a:rPr lang="en-US" altLang="ja-JP" sz="2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TCO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削減の根拠</a:t>
            </a:r>
            <a:endParaRPr lang="en-US" altLang="ja-JP" sz="28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marL="806450" lvl="1" indent="-444500">
              <a:buFont typeface="Wingdings" charset="2"/>
              <a:buChar char="v"/>
              <a:tabLst>
                <a:tab pos="1168400" algn="l"/>
              </a:tabLst>
            </a:pPr>
            <a:r>
              <a:rPr lang="ja-JP" altLang="en-US" sz="2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システム資源の</a:t>
            </a:r>
            <a:r>
              <a:rPr lang="en-US" altLang="ja-JP" sz="2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EC</a:t>
            </a:r>
            <a:r>
              <a:rPr lang="ja-JP" altLang="en-US" sz="2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サイト</a:t>
            </a:r>
          </a:p>
        </p:txBody>
      </p:sp>
    </p:spTree>
    <p:extLst>
      <p:ext uri="{BB962C8B-B14F-4D97-AF65-F5344CB8AC3E}">
        <p14:creationId xmlns:p14="http://schemas.microsoft.com/office/powerpoint/2010/main" val="22754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3554" name="Rectangle 8"/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8893175" cy="533400"/>
          </a:xfrm>
        </p:spPr>
        <p:txBody>
          <a:bodyPr/>
          <a:lstStyle/>
          <a:p>
            <a:pPr eaLnBrk="1" hangingPunct="1"/>
            <a:r>
              <a:rPr lang="en-US" altLang="ja-JP" sz="2800" dirty="0" smtClean="0">
                <a:ea typeface="ＭＳ Ｐゴシック" charset="-128"/>
              </a:rPr>
              <a:t>IT</a:t>
            </a:r>
            <a:r>
              <a:rPr lang="ja-JP" altLang="en-US" sz="2800" dirty="0" smtClean="0">
                <a:ea typeface="ＭＳ Ｐゴシック" charset="-128"/>
              </a:rPr>
              <a:t>プラットフォームの歴史／サーバーの視点から</a:t>
            </a:r>
            <a:endParaRPr lang="en-US" altLang="ja-JP" sz="2800" dirty="0" smtClean="0">
              <a:ea typeface="ＭＳ Ｐゴシック" charset="-128"/>
            </a:endParaRPr>
          </a:p>
        </p:txBody>
      </p:sp>
      <p:sp>
        <p:nvSpPr>
          <p:cNvPr id="760841" name="AutoShape 9"/>
          <p:cNvSpPr>
            <a:spLocks noChangeArrowheads="1"/>
          </p:cNvSpPr>
          <p:nvPr/>
        </p:nvSpPr>
        <p:spPr bwMode="auto">
          <a:xfrm>
            <a:off x="325492" y="2609850"/>
            <a:ext cx="1219200" cy="60960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ja-JP" altLang="en-US" sz="1400" dirty="0">
                <a:solidFill>
                  <a:srgbClr val="FFFFFF"/>
                </a:solidFill>
                <a:ea typeface="HGP創英角ｺﾞｼｯｸUB" pitchFamily="50" charset="-128"/>
              </a:rPr>
              <a:t>業務別専用機</a:t>
            </a:r>
          </a:p>
        </p:txBody>
      </p:sp>
      <p:sp>
        <p:nvSpPr>
          <p:cNvPr id="760842" name="AutoShape 10"/>
          <p:cNvSpPr>
            <a:spLocks noChangeArrowheads="1"/>
          </p:cNvSpPr>
          <p:nvPr/>
        </p:nvSpPr>
        <p:spPr bwMode="auto">
          <a:xfrm>
            <a:off x="325492" y="3659131"/>
            <a:ext cx="1219200" cy="60960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ja-JP" altLang="en-US" sz="1400" dirty="0">
                <a:solidFill>
                  <a:srgbClr val="FFFFFF"/>
                </a:solidFill>
                <a:ea typeface="HGP創英角ｺﾞｼｯｸUB" pitchFamily="50" charset="-128"/>
              </a:rPr>
              <a:t>業務別専用機</a:t>
            </a:r>
          </a:p>
        </p:txBody>
      </p:sp>
      <p:sp>
        <p:nvSpPr>
          <p:cNvPr id="760843" name="AutoShape 11"/>
          <p:cNvSpPr>
            <a:spLocks noChangeArrowheads="1"/>
          </p:cNvSpPr>
          <p:nvPr/>
        </p:nvSpPr>
        <p:spPr bwMode="auto">
          <a:xfrm>
            <a:off x="325546" y="4796220"/>
            <a:ext cx="1219200" cy="60960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ja-JP" altLang="en-US" sz="1400" dirty="0">
                <a:solidFill>
                  <a:srgbClr val="FFFFFF"/>
                </a:solidFill>
                <a:ea typeface="HGP創英角ｺﾞｼｯｸUB" pitchFamily="50" charset="-128"/>
              </a:rPr>
              <a:t>業務別専用機</a:t>
            </a:r>
          </a:p>
        </p:txBody>
      </p:sp>
      <p:sp>
        <p:nvSpPr>
          <p:cNvPr id="760844" name="AutoShape 12"/>
          <p:cNvSpPr>
            <a:spLocks noChangeArrowheads="1"/>
          </p:cNvSpPr>
          <p:nvPr/>
        </p:nvSpPr>
        <p:spPr bwMode="auto">
          <a:xfrm>
            <a:off x="325492" y="1443202"/>
            <a:ext cx="1219200" cy="60960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ja-JP" altLang="en-US" sz="1400" dirty="0">
                <a:solidFill>
                  <a:srgbClr val="FFFFFF"/>
                </a:solidFill>
                <a:ea typeface="HGP創英角ｺﾞｼｯｸUB" pitchFamily="50" charset="-128"/>
              </a:rPr>
              <a:t>業務別専用機</a:t>
            </a:r>
          </a:p>
        </p:txBody>
      </p:sp>
      <p:sp>
        <p:nvSpPr>
          <p:cNvPr id="70" name="角丸四角形 69"/>
          <p:cNvSpPr/>
          <p:nvPr/>
        </p:nvSpPr>
        <p:spPr bwMode="auto">
          <a:xfrm>
            <a:off x="2076450" y="6172200"/>
            <a:ext cx="1600200" cy="32067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kumimoji="0" lang="ja-JP" altLang="en-US" sz="14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集中システム</a:t>
            </a:r>
          </a:p>
        </p:txBody>
      </p:sp>
      <p:sp>
        <p:nvSpPr>
          <p:cNvPr id="71" name="角丸四角形 70"/>
          <p:cNvSpPr/>
          <p:nvPr/>
        </p:nvSpPr>
        <p:spPr bwMode="auto">
          <a:xfrm>
            <a:off x="7173311" y="6172200"/>
            <a:ext cx="1600200" cy="32067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kumimoji="0" lang="ja-JP" altLang="en-US" sz="14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集中システム</a:t>
            </a:r>
          </a:p>
        </p:txBody>
      </p:sp>
      <p:sp>
        <p:nvSpPr>
          <p:cNvPr id="72" name="角丸四角形 71"/>
          <p:cNvSpPr/>
          <p:nvPr/>
        </p:nvSpPr>
        <p:spPr bwMode="auto">
          <a:xfrm>
            <a:off x="323850" y="6172200"/>
            <a:ext cx="1600200" cy="32067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kumimoji="0" lang="ja-JP" altLang="en-US" sz="14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分散システム</a:t>
            </a:r>
          </a:p>
        </p:txBody>
      </p:sp>
      <p:sp>
        <p:nvSpPr>
          <p:cNvPr id="73" name="角丸四角形 72"/>
          <p:cNvSpPr/>
          <p:nvPr/>
        </p:nvSpPr>
        <p:spPr bwMode="auto">
          <a:xfrm>
            <a:off x="4505325" y="6172200"/>
            <a:ext cx="1600200" cy="32067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kumimoji="0" lang="ja-JP" altLang="en-US" sz="14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分散システム</a:t>
            </a:r>
          </a:p>
        </p:txBody>
      </p:sp>
      <p:sp>
        <p:nvSpPr>
          <p:cNvPr id="205" name="AutoShape 28"/>
          <p:cNvSpPr>
            <a:spLocks noChangeArrowheads="1"/>
          </p:cNvSpPr>
          <p:nvPr/>
        </p:nvSpPr>
        <p:spPr bwMode="auto">
          <a:xfrm>
            <a:off x="2009831" y="3527643"/>
            <a:ext cx="1190570" cy="3810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ja-JP" sz="1000" dirty="0" smtClean="0">
                <a:solidFill>
                  <a:srgbClr val="FFFFFF"/>
                </a:solidFill>
                <a:ea typeface="HGP創英角ｺﾞｼｯｸUB" pitchFamily="50" charset="-128"/>
              </a:rPr>
              <a:t>IBM System/360</a:t>
            </a:r>
          </a:p>
          <a:p>
            <a:pPr algn="ctr"/>
            <a:r>
              <a:rPr lang="ja-JP" altLang="en-US" sz="1000" dirty="0" smtClean="0">
                <a:solidFill>
                  <a:srgbClr val="FFFFFF"/>
                </a:solidFill>
                <a:ea typeface="HGP創英角ｺﾞｼｯｸUB" pitchFamily="50" charset="-128"/>
              </a:rPr>
              <a:t>アーキテクチャ</a:t>
            </a:r>
            <a:endParaRPr lang="ja-JP" altLang="en-US" sz="1000" dirty="0">
              <a:solidFill>
                <a:srgbClr val="FFFFFF"/>
              </a:solidFill>
              <a:ea typeface="HGP創英角ｺﾞｼｯｸUB" pitchFamily="50" charset="-128"/>
            </a:endParaRPr>
          </a:p>
        </p:txBody>
      </p:sp>
      <p:sp>
        <p:nvSpPr>
          <p:cNvPr id="81" name="ホームベース 80"/>
          <p:cNvSpPr/>
          <p:nvPr/>
        </p:nvSpPr>
        <p:spPr bwMode="auto">
          <a:xfrm>
            <a:off x="2980396" y="5562600"/>
            <a:ext cx="3277583" cy="296862"/>
          </a:xfrm>
          <a:prstGeom prst="homePlate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自由の獲得</a:t>
            </a:r>
          </a:p>
        </p:txBody>
      </p:sp>
      <p:sp>
        <p:nvSpPr>
          <p:cNvPr id="82" name="ホームベース 81"/>
          <p:cNvSpPr/>
          <p:nvPr/>
        </p:nvSpPr>
        <p:spPr bwMode="auto">
          <a:xfrm>
            <a:off x="5180668" y="5755480"/>
            <a:ext cx="3602422" cy="296862"/>
          </a:xfrm>
          <a:prstGeom prst="homePlate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TCO</a:t>
            </a: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増大への対処</a:t>
            </a:r>
          </a:p>
        </p:txBody>
      </p:sp>
      <p:grpSp>
        <p:nvGrpSpPr>
          <p:cNvPr id="5" name="図形グループ 4"/>
          <p:cNvGrpSpPr/>
          <p:nvPr/>
        </p:nvGrpSpPr>
        <p:grpSpPr>
          <a:xfrm>
            <a:off x="3200401" y="914401"/>
            <a:ext cx="1903028" cy="4491419"/>
            <a:chOff x="3200401" y="914401"/>
            <a:chExt cx="1903028" cy="4491419"/>
          </a:xfrm>
        </p:grpSpPr>
        <p:sp>
          <p:nvSpPr>
            <p:cNvPr id="23602" name="AutoShape 30"/>
            <p:cNvSpPr>
              <a:spLocks noChangeArrowheads="1"/>
            </p:cNvSpPr>
            <p:nvPr/>
          </p:nvSpPr>
          <p:spPr bwMode="auto">
            <a:xfrm>
              <a:off x="3731829" y="4978838"/>
              <a:ext cx="1371600" cy="42698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400" dirty="0" smtClean="0">
                  <a:solidFill>
                    <a:srgbClr val="FFFFFF"/>
                  </a:solidFill>
                  <a:ea typeface="HGP創英角ｺﾞｼｯｸUB" pitchFamily="50" charset="-128"/>
                </a:rPr>
                <a:t>ＰＣ</a:t>
              </a:r>
              <a:endParaRPr lang="ja-JP" altLang="en-US" sz="14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23608" name="Text Box 36"/>
            <p:cNvSpPr txBox="1">
              <a:spLocks noChangeArrowheads="1"/>
            </p:cNvSpPr>
            <p:nvPr/>
          </p:nvSpPr>
          <p:spPr bwMode="auto">
            <a:xfrm>
              <a:off x="3737029" y="914401"/>
              <a:ext cx="1200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2000" dirty="0">
                  <a:solidFill>
                    <a:srgbClr val="FFFFFF"/>
                  </a:solidFill>
                  <a:ea typeface="HGP創英角ｺﾞｼｯｸUB" pitchFamily="50" charset="-128"/>
                </a:rPr>
                <a:t>１９８０～</a:t>
              </a:r>
            </a:p>
          </p:txBody>
        </p:sp>
        <p:sp>
          <p:nvSpPr>
            <p:cNvPr id="23635" name="上下矢印 23634"/>
            <p:cNvSpPr/>
            <p:nvPr/>
          </p:nvSpPr>
          <p:spPr bwMode="auto">
            <a:xfrm>
              <a:off x="4149944" y="2076450"/>
              <a:ext cx="533400" cy="2902387"/>
            </a:xfrm>
            <a:prstGeom prst="upDownArrow">
              <a:avLst>
                <a:gd name="adj1" fmla="val 50000"/>
                <a:gd name="adj2" fmla="val 30952"/>
              </a:avLst>
            </a:prstGeom>
            <a:solidFill>
              <a:srgbClr val="FFC000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ea typeface="HG丸ｺﾞｼｯｸM-PRO" pitchFamily="50" charset="-128"/>
              </a:endParaRPr>
            </a:p>
          </p:txBody>
        </p:sp>
        <p:sp>
          <p:nvSpPr>
            <p:cNvPr id="23601" name="AutoShape 29"/>
            <p:cNvSpPr>
              <a:spLocks noChangeArrowheads="1"/>
            </p:cNvSpPr>
            <p:nvPr/>
          </p:nvSpPr>
          <p:spPr bwMode="auto">
            <a:xfrm>
              <a:off x="3731829" y="2359025"/>
              <a:ext cx="1371600" cy="412750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400" dirty="0" smtClean="0">
                  <a:solidFill>
                    <a:srgbClr val="FFFFFF"/>
                  </a:solidFill>
                  <a:ea typeface="HGP創英角ｺﾞｼｯｸUB" pitchFamily="50" charset="-128"/>
                </a:rPr>
                <a:t>ミニコン</a:t>
              </a:r>
              <a:endParaRPr lang="ja-JP" altLang="en-US" sz="14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23605" name="AutoShape 33"/>
            <p:cNvSpPr>
              <a:spLocks noChangeArrowheads="1"/>
            </p:cNvSpPr>
            <p:nvPr/>
          </p:nvSpPr>
          <p:spPr bwMode="auto">
            <a:xfrm>
              <a:off x="3731829" y="2882900"/>
              <a:ext cx="1371600" cy="412750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400" dirty="0" smtClean="0">
                  <a:solidFill>
                    <a:srgbClr val="FFFFFF"/>
                  </a:solidFill>
                  <a:ea typeface="HGP創英角ｺﾞｼｯｸUB" pitchFamily="50" charset="-128"/>
                </a:rPr>
                <a:t>オフコン</a:t>
              </a:r>
              <a:endParaRPr lang="ja-JP" altLang="en-US" sz="14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23607" name="AutoShape 35"/>
            <p:cNvSpPr>
              <a:spLocks noChangeArrowheads="1"/>
            </p:cNvSpPr>
            <p:nvPr/>
          </p:nvSpPr>
          <p:spPr bwMode="auto">
            <a:xfrm>
              <a:off x="3731829" y="4210050"/>
              <a:ext cx="1371600" cy="412750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spcBef>
                  <a:spcPts val="0"/>
                </a:spcBef>
              </a:pPr>
              <a:r>
                <a:rPr lang="ja-JP" altLang="en-US" sz="1200" dirty="0">
                  <a:solidFill>
                    <a:srgbClr val="FFFFFF"/>
                  </a:solidFill>
                  <a:ea typeface="HGP創英角ｺﾞｼｯｸUB" pitchFamily="50" charset="-128"/>
                </a:rPr>
                <a:t>エンジニアリング</a:t>
              </a:r>
            </a:p>
            <a:p>
              <a:pPr algn="ctr">
                <a:spcBef>
                  <a:spcPts val="0"/>
                </a:spcBef>
              </a:pPr>
              <a:r>
                <a:rPr lang="ja-JP" altLang="en-US" sz="1200" dirty="0">
                  <a:solidFill>
                    <a:srgbClr val="FFFFFF"/>
                  </a:solidFill>
                  <a:ea typeface="HGP創英角ｺﾞｼｯｸUB" pitchFamily="50" charset="-128"/>
                </a:rPr>
                <a:t>ワークステーション</a:t>
              </a:r>
            </a:p>
          </p:txBody>
        </p:sp>
        <p:cxnSp>
          <p:nvCxnSpPr>
            <p:cNvPr id="23630" name="直線矢印コネクタ 23629"/>
            <p:cNvCxnSpPr>
              <a:stCxn id="23611" idx="3"/>
              <a:endCxn id="127" idx="1"/>
            </p:cNvCxnSpPr>
            <p:nvPr/>
          </p:nvCxnSpPr>
          <p:spPr bwMode="auto">
            <a:xfrm>
              <a:off x="3200401" y="1748002"/>
              <a:ext cx="531428" cy="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 type="triangle" w="med" len="med"/>
            </a:ln>
            <a:extLst/>
          </p:spPr>
        </p:cxnSp>
        <p:sp>
          <p:nvSpPr>
            <p:cNvPr id="127" name="AutoShape 15"/>
            <p:cNvSpPr>
              <a:spLocks noChangeArrowheads="1"/>
            </p:cNvSpPr>
            <p:nvPr/>
          </p:nvSpPr>
          <p:spPr bwMode="auto">
            <a:xfrm>
              <a:off x="3731829" y="1443202"/>
              <a:ext cx="1371600" cy="609600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spcBef>
                  <a:spcPts val="0"/>
                </a:spcBef>
              </a:pPr>
              <a:r>
                <a:rPr lang="ja-JP" altLang="en-US" sz="1400" dirty="0">
                  <a:solidFill>
                    <a:srgbClr val="FFFFFF"/>
                  </a:solidFill>
                  <a:ea typeface="HGP創英角ｺﾞｼｯｸUB" pitchFamily="50" charset="-128"/>
                </a:rPr>
                <a:t>汎用機</a:t>
              </a:r>
            </a:p>
            <a:p>
              <a:pPr algn="ctr">
                <a:spcBef>
                  <a:spcPts val="0"/>
                </a:spcBef>
              </a:pPr>
              <a:r>
                <a:rPr lang="ja-JP" altLang="en-US" sz="1200" dirty="0">
                  <a:solidFill>
                    <a:srgbClr val="FFFFFF"/>
                  </a:solidFill>
                  <a:ea typeface="HGP創英角ｺﾞｼｯｸUB" pitchFamily="50" charset="-128"/>
                </a:rPr>
                <a:t>メインフレーム</a:t>
              </a:r>
            </a:p>
          </p:txBody>
        </p:sp>
      </p:grpSp>
      <p:grpSp>
        <p:nvGrpSpPr>
          <p:cNvPr id="8" name="図形グループ 7"/>
          <p:cNvGrpSpPr/>
          <p:nvPr/>
        </p:nvGrpSpPr>
        <p:grpSpPr>
          <a:xfrm>
            <a:off x="5103429" y="1443202"/>
            <a:ext cx="1906971" cy="3962619"/>
            <a:chOff x="5103429" y="1443202"/>
            <a:chExt cx="1906971" cy="3962619"/>
          </a:xfrm>
        </p:grpSpPr>
        <p:sp>
          <p:nvSpPr>
            <p:cNvPr id="87" name="右矢印 86"/>
            <p:cNvSpPr/>
            <p:nvPr/>
          </p:nvSpPr>
          <p:spPr bwMode="auto">
            <a:xfrm>
              <a:off x="5165671" y="3479143"/>
              <a:ext cx="457200" cy="471216"/>
            </a:xfrm>
            <a:prstGeom prst="rightArrow">
              <a:avLst/>
            </a:prstGeom>
            <a:solidFill>
              <a:srgbClr val="FFC000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ea typeface="HG丸ｺﾞｼｯｸM-PRO" pitchFamily="50" charset="-128"/>
              </a:endParaRPr>
            </a:p>
          </p:txBody>
        </p:sp>
        <p:cxnSp>
          <p:nvCxnSpPr>
            <p:cNvPr id="23595" name="AutoShape 41"/>
            <p:cNvCxnSpPr>
              <a:cxnSpLocks noChangeShapeType="1"/>
              <a:stCxn id="23602" idx="3"/>
              <a:endCxn id="23597" idx="1"/>
            </p:cNvCxnSpPr>
            <p:nvPr/>
          </p:nvCxnSpPr>
          <p:spPr bwMode="auto">
            <a:xfrm>
              <a:off x="5103429" y="5192329"/>
              <a:ext cx="535371" cy="1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</p:spPr>
        </p:cxnSp>
        <p:sp>
          <p:nvSpPr>
            <p:cNvPr id="23596" name="AutoShape 42"/>
            <p:cNvSpPr>
              <a:spLocks noChangeArrowheads="1"/>
            </p:cNvSpPr>
            <p:nvPr/>
          </p:nvSpPr>
          <p:spPr bwMode="auto">
            <a:xfrm>
              <a:off x="5635571" y="2349500"/>
              <a:ext cx="1371600" cy="41275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ct val="80000"/>
                </a:lnSpc>
              </a:pPr>
              <a:r>
                <a:rPr lang="en-US" altLang="ja-JP" sz="1400" dirty="0">
                  <a:solidFill>
                    <a:srgbClr val="FFFFFF"/>
                  </a:solidFill>
                  <a:ea typeface="HGP創英角ｺﾞｼｯｸUB" pitchFamily="50" charset="-128"/>
                </a:rPr>
                <a:t>UNIX</a:t>
              </a:r>
              <a:r>
                <a:rPr lang="ja-JP" altLang="en-US" sz="1400" dirty="0" smtClean="0">
                  <a:solidFill>
                    <a:srgbClr val="FFFFFF"/>
                  </a:solidFill>
                  <a:ea typeface="HGP創英角ｺﾞｼｯｸUB" pitchFamily="50" charset="-128"/>
                </a:rPr>
                <a:t>サーバー</a:t>
              </a:r>
              <a:endParaRPr lang="ja-JP" altLang="en-US" sz="14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23597" name="AutoShape 43"/>
            <p:cNvSpPr>
              <a:spLocks noChangeArrowheads="1"/>
            </p:cNvSpPr>
            <p:nvPr/>
          </p:nvSpPr>
          <p:spPr bwMode="auto">
            <a:xfrm>
              <a:off x="5638800" y="4978838"/>
              <a:ext cx="1371600" cy="426983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400" dirty="0">
                  <a:solidFill>
                    <a:srgbClr val="FFFFFF"/>
                  </a:solidFill>
                  <a:ea typeface="HGP創英角ｺﾞｼｯｸUB" pitchFamily="50" charset="-128"/>
                </a:rPr>
                <a:t>ＰＣ</a:t>
              </a:r>
            </a:p>
          </p:txBody>
        </p:sp>
        <p:sp>
          <p:nvSpPr>
            <p:cNvPr id="23598" name="AutoShape 44"/>
            <p:cNvSpPr>
              <a:spLocks noChangeArrowheads="1"/>
            </p:cNvSpPr>
            <p:nvPr/>
          </p:nvSpPr>
          <p:spPr bwMode="auto">
            <a:xfrm>
              <a:off x="5635571" y="2882900"/>
              <a:ext cx="1371600" cy="41275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400" dirty="0" smtClean="0">
                  <a:solidFill>
                    <a:srgbClr val="FFFFFF"/>
                  </a:solidFill>
                  <a:ea typeface="HGP創英角ｺﾞｼｯｸUB" pitchFamily="50" charset="-128"/>
                </a:rPr>
                <a:t>ＰＣサーバー</a:t>
              </a:r>
              <a:endParaRPr lang="ja-JP" altLang="en-US" sz="14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cxnSp>
          <p:nvCxnSpPr>
            <p:cNvPr id="75" name="AutoShape 57"/>
            <p:cNvCxnSpPr>
              <a:cxnSpLocks noChangeShapeType="1"/>
              <a:stCxn id="23607" idx="3"/>
              <a:endCxn id="23597" idx="1"/>
            </p:cNvCxnSpPr>
            <p:nvPr/>
          </p:nvCxnSpPr>
          <p:spPr bwMode="auto">
            <a:xfrm>
              <a:off x="5103429" y="4416425"/>
              <a:ext cx="535371" cy="775905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FFFFFF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09" name="AutoShape 31"/>
            <p:cNvCxnSpPr>
              <a:cxnSpLocks noChangeShapeType="1"/>
              <a:stCxn id="23601" idx="3"/>
              <a:endCxn id="23596" idx="1"/>
            </p:cNvCxnSpPr>
            <p:nvPr/>
          </p:nvCxnSpPr>
          <p:spPr bwMode="auto">
            <a:xfrm flipV="1">
              <a:off x="5103429" y="2555875"/>
              <a:ext cx="532142" cy="9525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</p:spPr>
        </p:cxnSp>
        <p:cxnSp>
          <p:nvCxnSpPr>
            <p:cNvPr id="112" name="AutoShape 31"/>
            <p:cNvCxnSpPr>
              <a:cxnSpLocks noChangeShapeType="1"/>
              <a:stCxn id="23605" idx="3"/>
              <a:endCxn id="23598" idx="1"/>
            </p:cNvCxnSpPr>
            <p:nvPr/>
          </p:nvCxnSpPr>
          <p:spPr bwMode="auto">
            <a:xfrm>
              <a:off x="5103429" y="3089275"/>
              <a:ext cx="532142" cy="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</p:spPr>
        </p:cxnSp>
        <p:sp>
          <p:nvSpPr>
            <p:cNvPr id="204" name="AutoShape 28"/>
            <p:cNvSpPr>
              <a:spLocks noChangeArrowheads="1"/>
            </p:cNvSpPr>
            <p:nvPr/>
          </p:nvSpPr>
          <p:spPr bwMode="auto">
            <a:xfrm>
              <a:off x="5638800" y="3527643"/>
              <a:ext cx="1371600" cy="381000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ja-JP" sz="1000" dirty="0" smtClean="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Intel </a:t>
              </a:r>
            </a:p>
            <a:p>
              <a:pPr algn="ctr"/>
              <a:r>
                <a:rPr lang="ja-JP" altLang="en-US" sz="1000" dirty="0" smtClean="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アーキテクチャ</a:t>
              </a:r>
              <a:endParaRPr lang="ja-JP" altLang="en-US" sz="10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66" name="AutoShape 15"/>
            <p:cNvSpPr>
              <a:spLocks noChangeArrowheads="1"/>
            </p:cNvSpPr>
            <p:nvPr/>
          </p:nvSpPr>
          <p:spPr bwMode="auto">
            <a:xfrm>
              <a:off x="5635571" y="1443202"/>
              <a:ext cx="1371600" cy="609600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spcBef>
                  <a:spcPts val="0"/>
                </a:spcBef>
              </a:pPr>
              <a:r>
                <a:rPr lang="ja-JP" altLang="en-US" sz="1400" dirty="0">
                  <a:solidFill>
                    <a:srgbClr val="FFFFFF"/>
                  </a:solidFill>
                  <a:ea typeface="HGP創英角ｺﾞｼｯｸUB" pitchFamily="50" charset="-128"/>
                </a:rPr>
                <a:t>汎用機</a:t>
              </a:r>
            </a:p>
            <a:p>
              <a:pPr algn="ctr">
                <a:spcBef>
                  <a:spcPts val="0"/>
                </a:spcBef>
              </a:pPr>
              <a:r>
                <a:rPr lang="ja-JP" altLang="en-US" sz="1200" dirty="0">
                  <a:solidFill>
                    <a:srgbClr val="FFFFFF"/>
                  </a:solidFill>
                  <a:ea typeface="HGP創英角ｺﾞｼｯｸUB" pitchFamily="50" charset="-128"/>
                </a:rPr>
                <a:t>メインフレーム</a:t>
              </a:r>
            </a:p>
          </p:txBody>
        </p:sp>
        <p:cxnSp>
          <p:nvCxnSpPr>
            <p:cNvPr id="138" name="直線矢印コネクタ 137"/>
            <p:cNvCxnSpPr>
              <a:stCxn id="127" idx="3"/>
              <a:endCxn id="66" idx="1"/>
            </p:cNvCxnSpPr>
            <p:nvPr/>
          </p:nvCxnSpPr>
          <p:spPr bwMode="auto">
            <a:xfrm>
              <a:off x="5103429" y="1748002"/>
              <a:ext cx="532142" cy="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 type="triangle" w="med" len="med"/>
            </a:ln>
            <a:extLst/>
          </p:spPr>
        </p:cxnSp>
      </p:grpSp>
      <p:grpSp>
        <p:nvGrpSpPr>
          <p:cNvPr id="9" name="図形グループ 8"/>
          <p:cNvGrpSpPr/>
          <p:nvPr/>
        </p:nvGrpSpPr>
        <p:grpSpPr>
          <a:xfrm>
            <a:off x="7007171" y="914401"/>
            <a:ext cx="2060629" cy="4491419"/>
            <a:chOff x="7007171" y="914401"/>
            <a:chExt cx="2060629" cy="4491419"/>
          </a:xfrm>
        </p:grpSpPr>
        <p:pic>
          <p:nvPicPr>
            <p:cNvPr id="84" name="図 83" descr="MC900441809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439" y="2802839"/>
              <a:ext cx="1845361" cy="1845361"/>
            </a:xfrm>
            <a:prstGeom prst="rect">
              <a:avLst/>
            </a:prstGeom>
          </p:spPr>
        </p:pic>
        <p:sp>
          <p:nvSpPr>
            <p:cNvPr id="23580" name="AutoShape 47"/>
            <p:cNvSpPr>
              <a:spLocks noChangeArrowheads="1"/>
            </p:cNvSpPr>
            <p:nvPr/>
          </p:nvSpPr>
          <p:spPr bwMode="auto">
            <a:xfrm>
              <a:off x="7441597" y="1371600"/>
              <a:ext cx="1371600" cy="2124075"/>
            </a:xfrm>
            <a:prstGeom prst="roundRect">
              <a:avLst>
                <a:gd name="adj" fmla="val 10896"/>
              </a:avLst>
            </a:prstGeom>
            <a:noFill/>
            <a:ln w="12700" cmpd="sng">
              <a:prstDash val="sysDash"/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ja-JP" altLang="en-US" sz="1400" dirty="0" smtClean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ja-JP" altLang="en-US" sz="1400" dirty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ja-JP" altLang="en-US" sz="1400" dirty="0" smtClean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en-US" altLang="ja-JP" sz="1050" dirty="0" smtClean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ja-JP" altLang="en-US" sz="1050" dirty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ja-JP" altLang="en-US" sz="1050" dirty="0" smtClean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ja-JP" altLang="en-US" sz="1050" dirty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ja-JP" altLang="en-US" sz="1050" dirty="0" smtClean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en-US" altLang="ja-JP" sz="1050" dirty="0" smtClean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en-US" altLang="ja-JP" dirty="0" smtClean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r>
                <a:rPr lang="ja-JP" altLang="en-US" dirty="0" smtClean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ea typeface="HGP創英角ｺﾞｼｯｸUB" pitchFamily="50" charset="-128"/>
                </a:rPr>
                <a:t>次世代型</a:t>
              </a:r>
              <a:endParaRPr lang="en-US" altLang="ja-JP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ea typeface="HGP創英角ｺﾞｼｯｸUB" pitchFamily="50" charset="-128"/>
              </a:endParaRPr>
            </a:p>
            <a:p>
              <a:pPr algn="ctr"/>
              <a:r>
                <a:rPr lang="ja-JP" altLang="en-US" dirty="0" smtClean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ea typeface="HGP創英角ｺﾞｼｯｸUB" pitchFamily="50" charset="-128"/>
                </a:rPr>
                <a:t>データセンター</a:t>
              </a:r>
              <a:endParaRPr lang="ja-JP" altLang="en-US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ea typeface="HGP創英角ｺﾞｼｯｸUB" pitchFamily="50" charset="-128"/>
              </a:endParaRPr>
            </a:p>
            <a:p>
              <a:pPr algn="ctr"/>
              <a:endParaRPr lang="ja-JP" altLang="en-US" sz="14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23581" name="Text Box 48"/>
            <p:cNvSpPr txBox="1">
              <a:spLocks noChangeArrowheads="1"/>
            </p:cNvSpPr>
            <p:nvPr/>
          </p:nvSpPr>
          <p:spPr bwMode="auto">
            <a:xfrm>
              <a:off x="7535644" y="914401"/>
              <a:ext cx="1200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2000" dirty="0">
                  <a:solidFill>
                    <a:srgbClr val="FFFFFF"/>
                  </a:solidFill>
                  <a:ea typeface="HGP創英角ｺﾞｼｯｸUB" pitchFamily="50" charset="-128"/>
                </a:rPr>
                <a:t>２０１０～</a:t>
              </a:r>
            </a:p>
          </p:txBody>
        </p:sp>
        <p:sp>
          <p:nvSpPr>
            <p:cNvPr id="23582" name="AutoShape 49"/>
            <p:cNvSpPr>
              <a:spLocks noChangeArrowheads="1"/>
            </p:cNvSpPr>
            <p:nvPr/>
          </p:nvSpPr>
          <p:spPr bwMode="auto">
            <a:xfrm>
              <a:off x="7411490" y="4978837"/>
              <a:ext cx="1371600" cy="426983"/>
            </a:xfrm>
            <a:prstGeom prst="roundRect">
              <a:avLst>
                <a:gd name="adj" fmla="val 18491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ct val="90000"/>
                </a:lnSpc>
              </a:pPr>
              <a:r>
                <a:rPr lang="en-US" altLang="ja-JP" sz="1200" dirty="0" smtClean="0">
                  <a:solidFill>
                    <a:srgbClr val="FFFFFF"/>
                  </a:solidFill>
                  <a:latin typeface="Arial"/>
                  <a:ea typeface="HGP創英角ｺﾞｼｯｸUB" pitchFamily="50" charset="-128"/>
                  <a:cs typeface="Arial"/>
                </a:rPr>
                <a:t>PC+SMD</a:t>
              </a:r>
              <a:endParaRPr lang="en-US" altLang="ja-JP" sz="800" dirty="0" smtClean="0">
                <a:solidFill>
                  <a:srgbClr val="FFFFFF"/>
                </a:solidFill>
                <a:latin typeface="Arial"/>
                <a:ea typeface="HGP創英角ｺﾞｼｯｸUB" pitchFamily="50" charset="-128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altLang="ja-JP" sz="800" dirty="0" smtClean="0">
                  <a:solidFill>
                    <a:srgbClr val="FFFFFF"/>
                  </a:solidFill>
                  <a:latin typeface="Arial"/>
                  <a:ea typeface="HGP創英角ｺﾞｼｯｸUB" pitchFamily="50" charset="-128"/>
                  <a:cs typeface="Arial"/>
                </a:rPr>
                <a:t>(Smart Mobile Device)</a:t>
              </a:r>
              <a:endParaRPr lang="ja-JP" altLang="en-US" sz="800" dirty="0">
                <a:solidFill>
                  <a:srgbClr val="FFFFFF"/>
                </a:solidFill>
                <a:latin typeface="Arial"/>
                <a:ea typeface="HGP創英角ｺﾞｼｯｸUB" pitchFamily="50" charset="-128"/>
                <a:cs typeface="Arial"/>
              </a:endParaRPr>
            </a:p>
          </p:txBody>
        </p:sp>
        <p:sp>
          <p:nvSpPr>
            <p:cNvPr id="23583" name="AutoShape 50"/>
            <p:cNvSpPr>
              <a:spLocks noChangeArrowheads="1"/>
            </p:cNvSpPr>
            <p:nvPr/>
          </p:nvSpPr>
          <p:spPr bwMode="auto">
            <a:xfrm flipV="1">
              <a:off x="7792490" y="3495674"/>
              <a:ext cx="609600" cy="1483163"/>
            </a:xfrm>
            <a:prstGeom prst="upDownArrow">
              <a:avLst>
                <a:gd name="adj1" fmla="val 56250"/>
                <a:gd name="adj2" fmla="val 57299"/>
              </a:avLst>
            </a:prstGeom>
            <a:solidFill>
              <a:srgbClr val="0066FF">
                <a:alpha val="47000"/>
              </a:srgbClr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1200" dirty="0">
                <a:solidFill>
                  <a:srgbClr val="484848"/>
                </a:solidFill>
                <a:ea typeface="HG丸ｺﾞｼｯｸM-PRO" pitchFamily="50" charset="-128"/>
              </a:endParaRPr>
            </a:p>
          </p:txBody>
        </p:sp>
        <p:sp>
          <p:nvSpPr>
            <p:cNvPr id="23586" name="Text Box 53"/>
            <p:cNvSpPr txBox="1">
              <a:spLocks noChangeArrowheads="1"/>
            </p:cNvSpPr>
            <p:nvPr/>
          </p:nvSpPr>
          <p:spPr bwMode="auto">
            <a:xfrm>
              <a:off x="7489223" y="3549540"/>
              <a:ext cx="12715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1200" dirty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ea typeface="HGP創英角ｺﾞｼｯｸUB" pitchFamily="50" charset="-128"/>
                </a:rPr>
                <a:t>クラウド</a:t>
              </a:r>
            </a:p>
            <a:p>
              <a:r>
                <a:rPr lang="ja-JP" altLang="en-US" sz="1200" dirty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ea typeface="HGP創英角ｺﾞｼｯｸUB" pitchFamily="50" charset="-128"/>
                </a:rPr>
                <a:t>コンピューティング</a:t>
              </a:r>
            </a:p>
          </p:txBody>
        </p:sp>
        <p:cxnSp>
          <p:nvCxnSpPr>
            <p:cNvPr id="23588" name="AutoShape 55"/>
            <p:cNvCxnSpPr>
              <a:cxnSpLocks noChangeShapeType="1"/>
              <a:stCxn id="23598" idx="3"/>
              <a:endCxn id="68" idx="1"/>
            </p:cNvCxnSpPr>
            <p:nvPr/>
          </p:nvCxnSpPr>
          <p:spPr bwMode="auto">
            <a:xfrm flipV="1">
              <a:off x="7007171" y="2561568"/>
              <a:ext cx="545552" cy="527707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rgbClr val="FFFFFF"/>
              </a:solidFill>
              <a:prstDash val="sysDot"/>
              <a:miter lim="800000"/>
              <a:headEnd/>
              <a:tailEnd type="triangle" w="med" len="med"/>
            </a:ln>
          </p:spPr>
        </p:cxnSp>
        <p:cxnSp>
          <p:nvCxnSpPr>
            <p:cNvPr id="77" name="AutoShape 57"/>
            <p:cNvCxnSpPr>
              <a:cxnSpLocks noChangeShapeType="1"/>
              <a:stCxn id="23597" idx="3"/>
              <a:endCxn id="23582" idx="1"/>
            </p:cNvCxnSpPr>
            <p:nvPr/>
          </p:nvCxnSpPr>
          <p:spPr bwMode="auto">
            <a:xfrm flipV="1">
              <a:off x="7010400" y="5192329"/>
              <a:ext cx="401090" cy="1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FFFFFF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44" name="AutoShape 55"/>
            <p:cNvCxnSpPr>
              <a:cxnSpLocks noChangeShapeType="1"/>
              <a:stCxn id="23596" idx="3"/>
              <a:endCxn id="68" idx="1"/>
            </p:cNvCxnSpPr>
            <p:nvPr/>
          </p:nvCxnSpPr>
          <p:spPr bwMode="auto">
            <a:xfrm>
              <a:off x="7007171" y="2555875"/>
              <a:ext cx="545552" cy="5693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rgbClr val="FFFFFF"/>
              </a:solidFill>
              <a:prstDash val="sysDot"/>
              <a:miter lim="800000"/>
              <a:headEnd/>
              <a:tailEnd type="triangle" w="med" len="med"/>
            </a:ln>
          </p:spPr>
        </p:cxnSp>
        <p:sp>
          <p:nvSpPr>
            <p:cNvPr id="147" name="AutoShape 15"/>
            <p:cNvSpPr>
              <a:spLocks noChangeArrowheads="1"/>
            </p:cNvSpPr>
            <p:nvPr/>
          </p:nvSpPr>
          <p:spPr bwMode="auto">
            <a:xfrm>
              <a:off x="7553380" y="1443202"/>
              <a:ext cx="1143000" cy="633248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spcBef>
                  <a:spcPts val="0"/>
                </a:spcBef>
              </a:pPr>
              <a:r>
                <a:rPr lang="ja-JP" altLang="en-US" sz="1400" dirty="0">
                  <a:solidFill>
                    <a:srgbClr val="FFFFFF"/>
                  </a:solidFill>
                  <a:ea typeface="HGP創英角ｺﾞｼｯｸUB" pitchFamily="50" charset="-128"/>
                </a:rPr>
                <a:t>汎用機</a:t>
              </a:r>
            </a:p>
            <a:p>
              <a:pPr algn="ctr">
                <a:spcBef>
                  <a:spcPts val="0"/>
                </a:spcBef>
              </a:pPr>
              <a:r>
                <a:rPr lang="ja-JP" altLang="en-US" sz="1200" dirty="0">
                  <a:solidFill>
                    <a:srgbClr val="FFFFFF"/>
                  </a:solidFill>
                  <a:ea typeface="HGP創英角ｺﾞｼｯｸUB" pitchFamily="50" charset="-128"/>
                </a:rPr>
                <a:t>メインフレーム</a:t>
              </a:r>
            </a:p>
          </p:txBody>
        </p:sp>
        <p:cxnSp>
          <p:nvCxnSpPr>
            <p:cNvPr id="157" name="AutoShape 55"/>
            <p:cNvCxnSpPr>
              <a:cxnSpLocks noChangeShapeType="1"/>
              <a:stCxn id="23597" idx="3"/>
              <a:endCxn id="68" idx="1"/>
            </p:cNvCxnSpPr>
            <p:nvPr/>
          </p:nvCxnSpPr>
          <p:spPr bwMode="auto">
            <a:xfrm flipV="1">
              <a:off x="7010400" y="2561568"/>
              <a:ext cx="542323" cy="2630762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rgbClr val="FFFFFF"/>
              </a:solidFill>
              <a:prstDash val="sysDot"/>
              <a:miter lim="800000"/>
              <a:headEnd/>
              <a:tailEnd type="triangle" w="med" len="med"/>
            </a:ln>
          </p:spPr>
        </p:cxnSp>
        <p:sp>
          <p:nvSpPr>
            <p:cNvPr id="67" name="AutoShape 44"/>
            <p:cNvSpPr>
              <a:spLocks noChangeArrowheads="1"/>
            </p:cNvSpPr>
            <p:nvPr/>
          </p:nvSpPr>
          <p:spPr bwMode="auto">
            <a:xfrm>
              <a:off x="7552066" y="2131905"/>
              <a:ext cx="1143000" cy="27031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200" dirty="0" smtClean="0">
                  <a:solidFill>
                    <a:srgbClr val="FFFFFF"/>
                  </a:solidFill>
                  <a:ea typeface="HGP創英角ｺﾞｼｯｸUB" pitchFamily="50" charset="-128"/>
                </a:rPr>
                <a:t>ＰＣサーバー</a:t>
              </a:r>
              <a:endParaRPr lang="ja-JP" altLang="en-US" sz="12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68" name="AutoShape 44"/>
            <p:cNvSpPr>
              <a:spLocks noChangeArrowheads="1"/>
            </p:cNvSpPr>
            <p:nvPr/>
          </p:nvSpPr>
          <p:spPr bwMode="auto">
            <a:xfrm>
              <a:off x="7552723" y="2426412"/>
              <a:ext cx="1143000" cy="27031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200" dirty="0" smtClean="0">
                  <a:solidFill>
                    <a:srgbClr val="FFFFFF"/>
                  </a:solidFill>
                  <a:ea typeface="HGP創英角ｺﾞｼｯｸUB" pitchFamily="50" charset="-128"/>
                </a:rPr>
                <a:t>ＰＣサーバー</a:t>
              </a:r>
              <a:endParaRPr lang="ja-JP" altLang="en-US" sz="12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69" name="AutoShape 44"/>
            <p:cNvSpPr>
              <a:spLocks noChangeArrowheads="1"/>
            </p:cNvSpPr>
            <p:nvPr/>
          </p:nvSpPr>
          <p:spPr bwMode="auto">
            <a:xfrm>
              <a:off x="7552066" y="2730938"/>
              <a:ext cx="1143000" cy="27031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200" dirty="0" smtClean="0">
                  <a:solidFill>
                    <a:srgbClr val="FFFFFF"/>
                  </a:solidFill>
                  <a:ea typeface="HGP創英角ｺﾞｼｯｸUB" pitchFamily="50" charset="-128"/>
                </a:rPr>
                <a:t>ＰＣサーバー</a:t>
              </a:r>
              <a:endParaRPr lang="ja-JP" altLang="en-US" sz="12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cxnSp>
          <p:nvCxnSpPr>
            <p:cNvPr id="142" name="直線矢印コネクタ 141"/>
            <p:cNvCxnSpPr>
              <a:stCxn id="66" idx="3"/>
              <a:endCxn id="147" idx="1"/>
            </p:cNvCxnSpPr>
            <p:nvPr/>
          </p:nvCxnSpPr>
          <p:spPr bwMode="auto">
            <a:xfrm>
              <a:off x="7007171" y="1748002"/>
              <a:ext cx="546209" cy="11824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 type="triangle" w="med" len="med"/>
            </a:ln>
            <a:extLst/>
          </p:spPr>
        </p:cxnSp>
      </p:grpSp>
      <p:grpSp>
        <p:nvGrpSpPr>
          <p:cNvPr id="4" name="図形グループ 3"/>
          <p:cNvGrpSpPr/>
          <p:nvPr/>
        </p:nvGrpSpPr>
        <p:grpSpPr>
          <a:xfrm>
            <a:off x="1324029" y="914401"/>
            <a:ext cx="1876372" cy="4186619"/>
            <a:chOff x="1324029" y="914401"/>
            <a:chExt cx="1876372" cy="4186619"/>
          </a:xfrm>
        </p:grpSpPr>
        <p:sp>
          <p:nvSpPr>
            <p:cNvPr id="23610" name="Text Box 20"/>
            <p:cNvSpPr txBox="1">
              <a:spLocks noChangeArrowheads="1"/>
            </p:cNvSpPr>
            <p:nvPr/>
          </p:nvSpPr>
          <p:spPr bwMode="auto">
            <a:xfrm>
              <a:off x="1324029" y="914401"/>
              <a:ext cx="1200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2000" dirty="0">
                  <a:solidFill>
                    <a:schemeClr val="bg1"/>
                  </a:solidFill>
                  <a:ea typeface="HGP創英角ｺﾞｼｯｸUB" pitchFamily="50" charset="-128"/>
                </a:rPr>
                <a:t>～１９６４</a:t>
              </a:r>
            </a:p>
          </p:txBody>
        </p:sp>
        <p:grpSp>
          <p:nvGrpSpPr>
            <p:cNvPr id="2" name="図形グループ 1"/>
            <p:cNvGrpSpPr/>
            <p:nvPr/>
          </p:nvGrpSpPr>
          <p:grpSpPr>
            <a:xfrm>
              <a:off x="1544692" y="1443202"/>
              <a:ext cx="1655709" cy="3657818"/>
              <a:chOff x="1544692" y="1443202"/>
              <a:chExt cx="1655709" cy="3657818"/>
            </a:xfrm>
          </p:grpSpPr>
          <p:sp>
            <p:nvSpPr>
              <p:cNvPr id="23611" name="AutoShape 15"/>
              <p:cNvSpPr>
                <a:spLocks noChangeArrowheads="1"/>
              </p:cNvSpPr>
              <p:nvPr/>
            </p:nvSpPr>
            <p:spPr bwMode="auto">
              <a:xfrm>
                <a:off x="2009831" y="1443202"/>
                <a:ext cx="1190570" cy="609600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spcBef>
                    <a:spcPts val="0"/>
                  </a:spcBef>
                </a:pPr>
                <a:r>
                  <a:rPr lang="ja-JP" altLang="en-US" sz="1400" dirty="0">
                    <a:solidFill>
                      <a:srgbClr val="FFFFFF"/>
                    </a:solidFill>
                    <a:ea typeface="HGP創英角ｺﾞｼｯｸUB" pitchFamily="50" charset="-128"/>
                  </a:rPr>
                  <a:t>汎用機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ja-JP" altLang="en-US" sz="1200" dirty="0">
                    <a:solidFill>
                      <a:srgbClr val="FFFFFF"/>
                    </a:solidFill>
                    <a:ea typeface="HGP創英角ｺﾞｼｯｸUB" pitchFamily="50" charset="-128"/>
                  </a:rPr>
                  <a:t>メインフレーム</a:t>
                </a:r>
              </a:p>
            </p:txBody>
          </p:sp>
          <p:cxnSp>
            <p:nvCxnSpPr>
              <p:cNvPr id="23612" name="AutoShape 16"/>
              <p:cNvCxnSpPr>
                <a:cxnSpLocks noChangeShapeType="1"/>
                <a:stCxn id="760844" idx="3"/>
                <a:endCxn id="23611" idx="1"/>
              </p:cNvCxnSpPr>
              <p:nvPr/>
            </p:nvCxnSpPr>
            <p:spPr bwMode="auto">
              <a:xfrm>
                <a:off x="1544692" y="1748002"/>
                <a:ext cx="465139" cy="12700"/>
              </a:xfrm>
              <a:prstGeom prst="bentConnector3">
                <a:avLst>
                  <a:gd name="adj1" fmla="val 50000"/>
                </a:avLst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 type="triangle" w="med" len="med"/>
              </a:ln>
            </p:spPr>
          </p:cxnSp>
          <p:cxnSp>
            <p:nvCxnSpPr>
              <p:cNvPr id="23613" name="AutoShape 17"/>
              <p:cNvCxnSpPr>
                <a:cxnSpLocks noChangeShapeType="1"/>
                <a:stCxn id="760841" idx="3"/>
                <a:endCxn id="23611" idx="1"/>
              </p:cNvCxnSpPr>
              <p:nvPr/>
            </p:nvCxnSpPr>
            <p:spPr bwMode="auto">
              <a:xfrm flipV="1">
                <a:off x="1544692" y="1748002"/>
                <a:ext cx="465139" cy="1166648"/>
              </a:xfrm>
              <a:prstGeom prst="bentConnector3">
                <a:avLst>
                  <a:gd name="adj1" fmla="val 50000"/>
                </a:avLst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 type="triangle" w="med" len="med"/>
              </a:ln>
            </p:spPr>
          </p:cxnSp>
          <p:cxnSp>
            <p:nvCxnSpPr>
              <p:cNvPr id="23614" name="AutoShape 18"/>
              <p:cNvCxnSpPr>
                <a:cxnSpLocks noChangeShapeType="1"/>
                <a:stCxn id="760842" idx="3"/>
                <a:endCxn id="23611" idx="1"/>
              </p:cNvCxnSpPr>
              <p:nvPr/>
            </p:nvCxnSpPr>
            <p:spPr bwMode="auto">
              <a:xfrm flipV="1">
                <a:off x="1544692" y="1748002"/>
                <a:ext cx="465139" cy="2215929"/>
              </a:xfrm>
              <a:prstGeom prst="bentConnector3">
                <a:avLst>
                  <a:gd name="adj1" fmla="val 50000"/>
                </a:avLst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 type="triangle" w="med" len="med"/>
              </a:ln>
            </p:spPr>
          </p:cxnSp>
          <p:cxnSp>
            <p:nvCxnSpPr>
              <p:cNvPr id="23615" name="AutoShape 19"/>
              <p:cNvCxnSpPr>
                <a:cxnSpLocks noChangeShapeType="1"/>
                <a:stCxn id="760843" idx="3"/>
                <a:endCxn id="23611" idx="1"/>
              </p:cNvCxnSpPr>
              <p:nvPr/>
            </p:nvCxnSpPr>
            <p:spPr bwMode="auto">
              <a:xfrm flipV="1">
                <a:off x="1544746" y="1748002"/>
                <a:ext cx="465085" cy="3353018"/>
              </a:xfrm>
              <a:prstGeom prst="bentConnector3">
                <a:avLst>
                  <a:gd name="adj1" fmla="val 50000"/>
                </a:avLst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 type="triangle" w="med" len="med"/>
              </a:ln>
            </p:spPr>
          </p:cxnSp>
          <p:sp>
            <p:nvSpPr>
              <p:cNvPr id="145" name="AutoShape 69"/>
              <p:cNvSpPr>
                <a:spLocks noChangeArrowheads="1"/>
              </p:cNvSpPr>
              <p:nvPr/>
            </p:nvSpPr>
            <p:spPr bwMode="auto">
              <a:xfrm>
                <a:off x="2009831" y="2131905"/>
                <a:ext cx="860534" cy="356259"/>
              </a:xfrm>
              <a:prstGeom prst="roundRect">
                <a:avLst>
                  <a:gd name="adj" fmla="val 13637"/>
                </a:avLst>
              </a:prstGeom>
              <a:solidFill>
                <a:srgbClr val="660066"/>
              </a:solidFill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ts val="0"/>
                  </a:spcBef>
                </a:pPr>
                <a:r>
                  <a:rPr lang="en-US" altLang="ja-JP" sz="1600" dirty="0" smtClean="0">
                    <a:solidFill>
                      <a:srgbClr val="FFFFFF"/>
                    </a:solidFill>
                  </a:rPr>
                  <a:t>IBM</a:t>
                </a:r>
              </a:p>
              <a:p>
                <a:pPr algn="ctr">
                  <a:lnSpc>
                    <a:spcPct val="90000"/>
                  </a:lnSpc>
                  <a:spcBef>
                    <a:spcPts val="0"/>
                  </a:spcBef>
                </a:pPr>
                <a:r>
                  <a:rPr lang="en-US" altLang="ja-JP" sz="800" dirty="0" smtClean="0">
                    <a:solidFill>
                      <a:srgbClr val="FFFFFF"/>
                    </a:solidFill>
                  </a:rPr>
                  <a:t>System/360</a:t>
                </a:r>
                <a:endParaRPr lang="en-US" altLang="ja-JP" sz="800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760901" name="AutoShape 69"/>
          <p:cNvSpPr>
            <a:spLocks noChangeArrowheads="1"/>
          </p:cNvSpPr>
          <p:nvPr/>
        </p:nvSpPr>
        <p:spPr bwMode="auto">
          <a:xfrm>
            <a:off x="3200401" y="2609850"/>
            <a:ext cx="860534" cy="356259"/>
          </a:xfrm>
          <a:prstGeom prst="roundRect">
            <a:avLst>
              <a:gd name="adj" fmla="val 13637"/>
            </a:avLst>
          </a:prstGeom>
          <a:solidFill>
            <a:srgbClr val="66990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altLang="ja-JP" sz="1600" dirty="0" smtClean="0">
                <a:solidFill>
                  <a:srgbClr val="FFFFFF"/>
                </a:solidFill>
              </a:rPr>
              <a:t>DEC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altLang="ja-JP" sz="800" dirty="0" smtClean="0">
                <a:solidFill>
                  <a:srgbClr val="FFFFFF"/>
                </a:solidFill>
              </a:rPr>
              <a:t>VAX11/780</a:t>
            </a:r>
            <a:endParaRPr lang="en-US" altLang="ja-JP" sz="800" dirty="0">
              <a:solidFill>
                <a:srgbClr val="FFFFFF"/>
              </a:solidFill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3248079" y="3476625"/>
            <a:ext cx="1857321" cy="471216"/>
            <a:chOff x="3248079" y="3476625"/>
            <a:chExt cx="1857321" cy="471216"/>
          </a:xfrm>
        </p:grpSpPr>
        <p:sp>
          <p:nvSpPr>
            <p:cNvPr id="23600" name="AutoShape 28"/>
            <p:cNvSpPr>
              <a:spLocks noChangeArrowheads="1"/>
            </p:cNvSpPr>
            <p:nvPr/>
          </p:nvSpPr>
          <p:spPr bwMode="auto">
            <a:xfrm>
              <a:off x="3733800" y="3527643"/>
              <a:ext cx="1371600" cy="381000"/>
            </a:xfrm>
            <a:prstGeom prst="roundRect">
              <a:avLst>
                <a:gd name="adj" fmla="val 50000"/>
              </a:avLst>
            </a:prstGeom>
            <a:solidFill>
              <a:srgbClr val="8000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200" dirty="0">
                  <a:solidFill>
                    <a:srgbClr val="FFFFFF"/>
                  </a:solidFill>
                  <a:ea typeface="HGP創英角ｺﾞｼｯｸUB" pitchFamily="50" charset="-128"/>
                </a:rPr>
                <a:t>ダウンサイジング</a:t>
              </a:r>
            </a:p>
          </p:txBody>
        </p:sp>
        <p:sp>
          <p:nvSpPr>
            <p:cNvPr id="23636" name="右矢印 23635"/>
            <p:cNvSpPr/>
            <p:nvPr/>
          </p:nvSpPr>
          <p:spPr bwMode="auto">
            <a:xfrm>
              <a:off x="3248079" y="3476625"/>
              <a:ext cx="457200" cy="471216"/>
            </a:xfrm>
            <a:prstGeom prst="rightArrow">
              <a:avLst/>
            </a:prstGeom>
            <a:solidFill>
              <a:srgbClr val="FFC000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ea typeface="HG丸ｺﾞｼｯｸM-PRO" pitchFamily="50" charset="-128"/>
              </a:endParaRPr>
            </a:p>
          </p:txBody>
        </p:sp>
      </p:grpSp>
      <p:pic>
        <p:nvPicPr>
          <p:cNvPr id="74" name="図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6690381"/>
            <a:ext cx="981767" cy="167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003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0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0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0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0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60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0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0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60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60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60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60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6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0841" grpId="0" animBg="1"/>
      <p:bldP spid="760842" grpId="0" animBg="1"/>
      <p:bldP spid="760843" grpId="0" animBg="1"/>
      <p:bldP spid="760844" grpId="0" animBg="1"/>
      <p:bldP spid="70" grpId="0" animBg="1"/>
      <p:bldP spid="71" grpId="0" animBg="1"/>
      <p:bldP spid="72" grpId="0" animBg="1"/>
      <p:bldP spid="73" grpId="0" animBg="1"/>
      <p:bldP spid="205" grpId="0" animBg="1"/>
      <p:bldP spid="81" grpId="0" animBg="1"/>
      <p:bldP spid="82" grpId="0" animBg="1"/>
      <p:bldP spid="76090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MC9004418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133600"/>
            <a:ext cx="4572000" cy="4572000"/>
          </a:xfrm>
          <a:prstGeom prst="rect">
            <a:avLst/>
          </a:prstGeom>
        </p:spPr>
      </p:pic>
      <p:cxnSp>
        <p:nvCxnSpPr>
          <p:cNvPr id="38" name="直線コネクタ 37"/>
          <p:cNvCxnSpPr/>
          <p:nvPr/>
        </p:nvCxnSpPr>
        <p:spPr bwMode="auto">
          <a:xfrm>
            <a:off x="5791200" y="3581400"/>
            <a:ext cx="0" cy="167640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ホームベース 2"/>
          <p:cNvSpPr/>
          <p:nvPr/>
        </p:nvSpPr>
        <p:spPr bwMode="auto">
          <a:xfrm>
            <a:off x="762000" y="2438400"/>
            <a:ext cx="3200400" cy="609600"/>
          </a:xfrm>
          <a:prstGeom prst="homePlate">
            <a:avLst/>
          </a:prstGeom>
          <a:solidFill>
            <a:srgbClr val="408000">
              <a:alpha val="76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ソフトウェアを「所有」</a:t>
            </a:r>
          </a:p>
        </p:txBody>
      </p:sp>
      <p:sp>
        <p:nvSpPr>
          <p:cNvPr id="15" name="ホームベース 14"/>
          <p:cNvSpPr/>
          <p:nvPr/>
        </p:nvSpPr>
        <p:spPr bwMode="auto">
          <a:xfrm>
            <a:off x="762000" y="5715000"/>
            <a:ext cx="3200400" cy="609600"/>
          </a:xfrm>
          <a:prstGeom prst="homePlate">
            <a:avLst/>
          </a:prstGeom>
          <a:solidFill>
            <a:srgbClr val="408000">
              <a:alpha val="76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rgbClr val="FFFFFF"/>
                </a:solidFill>
              </a:rPr>
              <a:t>自主開発・受託開発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cxnSp>
        <p:nvCxnSpPr>
          <p:cNvPr id="11" name="直線コネクタ 10"/>
          <p:cNvCxnSpPr/>
          <p:nvPr/>
        </p:nvCxnSpPr>
        <p:spPr bwMode="auto">
          <a:xfrm>
            <a:off x="3962400" y="2743200"/>
            <a:ext cx="0" cy="327660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直線コネクタ 30"/>
          <p:cNvCxnSpPr/>
          <p:nvPr/>
        </p:nvCxnSpPr>
        <p:spPr bwMode="auto">
          <a:xfrm>
            <a:off x="762000" y="3048000"/>
            <a:ext cx="0" cy="266700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ホームベース 15"/>
          <p:cNvSpPr/>
          <p:nvPr/>
        </p:nvSpPr>
        <p:spPr bwMode="auto">
          <a:xfrm>
            <a:off x="2590800" y="3276600"/>
            <a:ext cx="3200400" cy="609600"/>
          </a:xfrm>
          <a:prstGeom prst="homePlate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ライセンス使用権を「所有」</a:t>
            </a:r>
          </a:p>
        </p:txBody>
      </p:sp>
      <p:sp>
        <p:nvSpPr>
          <p:cNvPr id="17" name="ホームベース 16"/>
          <p:cNvSpPr/>
          <p:nvPr/>
        </p:nvSpPr>
        <p:spPr bwMode="auto">
          <a:xfrm>
            <a:off x="2590800" y="4953000"/>
            <a:ext cx="3200400" cy="609600"/>
          </a:xfrm>
          <a:prstGeom prst="homePlate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受託開発・</a:t>
            </a: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SI</a:t>
            </a: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（一括請負）開発</a:t>
            </a:r>
          </a:p>
        </p:txBody>
      </p:sp>
      <p:cxnSp>
        <p:nvCxnSpPr>
          <p:cNvPr id="39" name="直線コネクタ 38"/>
          <p:cNvCxnSpPr/>
          <p:nvPr/>
        </p:nvCxnSpPr>
        <p:spPr bwMode="auto">
          <a:xfrm>
            <a:off x="2590800" y="3886200"/>
            <a:ext cx="0" cy="106680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「所有」から「使用」へ</a:t>
            </a:r>
            <a:endParaRPr kumimoji="1" lang="ja-JP" altLang="en-US" dirty="0"/>
          </a:p>
        </p:txBody>
      </p:sp>
      <p:pic>
        <p:nvPicPr>
          <p:cNvPr id="25" name="図 24" descr="MC9004348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00" y="3505200"/>
            <a:ext cx="1231900" cy="1231900"/>
          </a:xfrm>
          <a:prstGeom prst="rect">
            <a:avLst/>
          </a:prstGeom>
        </p:spPr>
      </p:pic>
      <p:pic>
        <p:nvPicPr>
          <p:cNvPr id="4" name="図 3" descr="MC9004348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38600"/>
            <a:ext cx="1231900" cy="1231900"/>
          </a:xfrm>
          <a:prstGeom prst="rect">
            <a:avLst/>
          </a:prstGeom>
        </p:spPr>
      </p:pic>
      <p:pic>
        <p:nvPicPr>
          <p:cNvPr id="5" name="図 4" descr="MC9004316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191000"/>
            <a:ext cx="1066800" cy="1066800"/>
          </a:xfrm>
          <a:prstGeom prst="rect">
            <a:avLst/>
          </a:prstGeom>
        </p:spPr>
      </p:pic>
      <p:grpSp>
        <p:nvGrpSpPr>
          <p:cNvPr id="12" name="図形グループ 11"/>
          <p:cNvGrpSpPr/>
          <p:nvPr/>
        </p:nvGrpSpPr>
        <p:grpSpPr>
          <a:xfrm>
            <a:off x="3276600" y="3505200"/>
            <a:ext cx="1752601" cy="1752600"/>
            <a:chOff x="4191000" y="1219200"/>
            <a:chExt cx="1754187" cy="1754187"/>
          </a:xfrm>
        </p:grpSpPr>
        <p:pic>
          <p:nvPicPr>
            <p:cNvPr id="9" name="図 8" descr="MC900434829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1219200"/>
              <a:ext cx="1754187" cy="1754187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 rot="708364">
              <a:off x="4288720" y="1995808"/>
              <a:ext cx="1394222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 smtClean="0">
                  <a:solidFill>
                    <a:srgbClr val="FFFF00"/>
                  </a:solidFill>
                  <a:effectLst>
                    <a:glow rad="177800">
                      <a:srgbClr val="FF0000">
                        <a:alpha val="75000"/>
                      </a:srgb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TCO</a:t>
              </a:r>
              <a:r>
                <a:rPr kumimoji="1" lang="ja-JP" altLang="en-US" sz="1800" dirty="0" smtClean="0">
                  <a:solidFill>
                    <a:srgbClr val="FFFF00"/>
                  </a:solidFill>
                  <a:effectLst>
                    <a:glow rad="177800">
                      <a:srgbClr val="FF0000">
                        <a:alpha val="75000"/>
                      </a:srgb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の上昇</a:t>
              </a:r>
              <a:endParaRPr kumimoji="1" lang="ja-JP" altLang="en-US" sz="1800" dirty="0">
                <a:solidFill>
                  <a:srgbClr val="FFFF00"/>
                </a:solidFill>
                <a:effectLst>
                  <a:glow rad="177800">
                    <a:srgbClr val="FF0000">
                      <a:alpha val="75000"/>
                    </a:srgb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14" name="図形グループ 13"/>
          <p:cNvGrpSpPr/>
          <p:nvPr/>
        </p:nvGrpSpPr>
        <p:grpSpPr>
          <a:xfrm>
            <a:off x="4953000" y="2438400"/>
            <a:ext cx="3505200" cy="3276600"/>
            <a:chOff x="4953000" y="2438400"/>
            <a:chExt cx="3505200" cy="3276600"/>
          </a:xfrm>
        </p:grpSpPr>
        <p:pic>
          <p:nvPicPr>
            <p:cNvPr id="20" name="Picture 26" descr="j0433941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4648200"/>
              <a:ext cx="106680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角丸四角形吹き出し 6"/>
            <p:cNvSpPr/>
            <p:nvPr/>
          </p:nvSpPr>
          <p:spPr bwMode="auto">
            <a:xfrm>
              <a:off x="6172200" y="2438400"/>
              <a:ext cx="2286000" cy="990600"/>
            </a:xfrm>
            <a:prstGeom prst="wedgeRoundRectCallout">
              <a:avLst>
                <a:gd name="adj1" fmla="val 18414"/>
                <a:gd name="adj2" fmla="val 113782"/>
                <a:gd name="adj3" fmla="val 16667"/>
              </a:avLst>
            </a:prstGeom>
            <a:solidFill>
              <a:srgbClr val="FF6600">
                <a:alpha val="72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使えればいい</a:t>
              </a:r>
              <a:endPara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rgbClr val="FFFFFF"/>
                  </a:solidFill>
                </a:rPr>
                <a:t>「所有」では対応できない</a:t>
              </a: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8" name="ホームベース 17"/>
            <p:cNvSpPr/>
            <p:nvPr/>
          </p:nvSpPr>
          <p:spPr bwMode="auto">
            <a:xfrm>
              <a:off x="4953000" y="4114800"/>
              <a:ext cx="3124200" cy="609600"/>
            </a:xfrm>
            <a:prstGeom prst="homePlate">
              <a:avLst/>
            </a:prstGeom>
            <a:solidFill>
              <a:srgbClr val="0000FF">
                <a:alpha val="61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dirty="0" smtClean="0">
                  <a:solidFill>
                    <a:srgbClr val="FFFFFF"/>
                  </a:solidFill>
                </a:rPr>
                <a:t>サービスを「利用」</a:t>
              </a:r>
              <a:endPara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762000" y="1143000"/>
            <a:ext cx="34419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kumimoji="1" lang="en-US" altLang="ja-JP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TCO</a:t>
            </a:r>
            <a:r>
              <a:rPr kumimoji="1" lang="ja-JP" altLang="en-US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の上昇</a:t>
            </a:r>
            <a:endParaRPr kumimoji="1" lang="en-US" altLang="ja-JP" sz="3200" dirty="0" smtClean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457200" indent="-457200">
              <a:buFont typeface="Wingdings" charset="2"/>
              <a:buChar char="v"/>
            </a:pPr>
            <a:r>
              <a:rPr lang="en-US" altLang="ja-JP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IT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予算の頭打ち</a:t>
            </a:r>
            <a:endParaRPr kumimoji="1" lang="ja-JP" altLang="en-US" sz="3200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23" name="図形グループ 22"/>
          <p:cNvGrpSpPr/>
          <p:nvPr/>
        </p:nvGrpSpPr>
        <p:grpSpPr>
          <a:xfrm>
            <a:off x="4265613" y="1219200"/>
            <a:ext cx="4307403" cy="914400"/>
            <a:chOff x="4265613" y="1219200"/>
            <a:chExt cx="4307403" cy="914400"/>
          </a:xfrm>
        </p:grpSpPr>
        <p:sp>
          <p:nvSpPr>
            <p:cNvPr id="22" name="右矢印 21"/>
            <p:cNvSpPr/>
            <p:nvPr/>
          </p:nvSpPr>
          <p:spPr bwMode="auto">
            <a:xfrm>
              <a:off x="4265613" y="1219200"/>
              <a:ext cx="687387" cy="914400"/>
            </a:xfrm>
            <a:prstGeom prst="right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5105400" y="1371600"/>
              <a:ext cx="346761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dirty="0" smtClean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クラウドへの期待</a:t>
              </a:r>
              <a:endParaRPr kumimoji="1" lang="en-US" altLang="ja-JP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367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en-US" altLang="ja-JP" dirty="0" smtClean="0"/>
              <a:t>TCO</a:t>
            </a:r>
            <a:r>
              <a:rPr kumimoji="1" lang="ja-JP" altLang="en-US" dirty="0" smtClean="0"/>
              <a:t>の削減の理由</a:t>
            </a:r>
            <a:endParaRPr kumimoji="1" lang="ja-JP" altLang="en-US" dirty="0"/>
          </a:p>
        </p:txBody>
      </p:sp>
      <p:cxnSp>
        <p:nvCxnSpPr>
          <p:cNvPr id="22" name="直線矢印コネクタ 21"/>
          <p:cNvCxnSpPr/>
          <p:nvPr/>
        </p:nvCxnSpPr>
        <p:spPr bwMode="auto">
          <a:xfrm flipV="1">
            <a:off x="1295400" y="1295400"/>
            <a:ext cx="0" cy="495300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直線矢印コネクタ 26"/>
          <p:cNvCxnSpPr/>
          <p:nvPr/>
        </p:nvCxnSpPr>
        <p:spPr bwMode="auto">
          <a:xfrm>
            <a:off x="1295400" y="6248400"/>
            <a:ext cx="7162800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2" name="図 31" descr="MC9004316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0"/>
            <a:ext cx="762000" cy="762000"/>
          </a:xfrm>
          <a:prstGeom prst="rect">
            <a:avLst/>
          </a:prstGeom>
        </p:spPr>
      </p:pic>
      <p:pic>
        <p:nvPicPr>
          <p:cNvPr id="33" name="図 32" descr="MC90043158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943600"/>
            <a:ext cx="673100" cy="673100"/>
          </a:xfrm>
          <a:prstGeom prst="rect">
            <a:avLst/>
          </a:prstGeom>
        </p:spPr>
      </p:pic>
      <p:grpSp>
        <p:nvGrpSpPr>
          <p:cNvPr id="4" name="図形グループ 3"/>
          <p:cNvGrpSpPr/>
          <p:nvPr/>
        </p:nvGrpSpPr>
        <p:grpSpPr>
          <a:xfrm>
            <a:off x="1524000" y="3048000"/>
            <a:ext cx="6934200" cy="2895600"/>
            <a:chOff x="1524000" y="3048000"/>
            <a:chExt cx="6934200" cy="2895600"/>
          </a:xfrm>
        </p:grpSpPr>
        <p:cxnSp>
          <p:nvCxnSpPr>
            <p:cNvPr id="34" name="直線矢印コネクタ 33"/>
            <p:cNvCxnSpPr/>
            <p:nvPr/>
          </p:nvCxnSpPr>
          <p:spPr bwMode="auto">
            <a:xfrm>
              <a:off x="1752600" y="3048000"/>
              <a:ext cx="6705600" cy="2895600"/>
            </a:xfrm>
            <a:prstGeom prst="straightConnector1">
              <a:avLst/>
            </a:prstGeom>
            <a:solidFill>
              <a:schemeClr val="bg1"/>
            </a:solidFill>
            <a:ln w="76200" cap="flat" cmpd="sng" algn="ctr">
              <a:solidFill>
                <a:srgbClr val="FF6FCF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テキスト ボックス 35"/>
            <p:cNvSpPr txBox="1"/>
            <p:nvPr/>
          </p:nvSpPr>
          <p:spPr>
            <a:xfrm>
              <a:off x="1524000" y="3886200"/>
              <a:ext cx="23457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 smtClean="0">
                  <a:solidFill>
                    <a:schemeClr val="accent3"/>
                  </a:solidFill>
                  <a:effectLst>
                    <a:glow rad="228600">
                      <a:srgbClr val="FF6FCF">
                        <a:alpha val="40000"/>
                      </a:srgb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システム関連機器の</a:t>
              </a:r>
              <a:endParaRPr lang="en-US" altLang="ja-JP" sz="2000" dirty="0" smtClean="0">
                <a:solidFill>
                  <a:schemeClr val="accent3"/>
                </a:solidFill>
                <a:effectLst>
                  <a:glow rad="228600">
                    <a:srgbClr val="FF6FCF">
                      <a:alpha val="40000"/>
                    </a:srgb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endParaRPr>
            </a:p>
            <a:p>
              <a:r>
                <a:rPr lang="ja-JP" altLang="en-US" sz="2000" dirty="0" smtClean="0">
                  <a:solidFill>
                    <a:schemeClr val="accent3"/>
                  </a:solidFill>
                  <a:effectLst>
                    <a:glow rad="228600">
                      <a:srgbClr val="FF6FCF">
                        <a:alpha val="40000"/>
                      </a:srgb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コストパフォーマンス</a:t>
              </a:r>
              <a:endParaRPr kumimoji="1" lang="ja-JP" altLang="en-US" sz="2000" dirty="0">
                <a:solidFill>
                  <a:schemeClr val="accent3"/>
                </a:solidFill>
                <a:effectLst>
                  <a:glow rad="228600">
                    <a:srgbClr val="FF6FCF">
                      <a:alpha val="40000"/>
                    </a:srgb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1752600" y="1600200"/>
            <a:ext cx="6705600" cy="1219200"/>
            <a:chOff x="1752600" y="1600200"/>
            <a:chExt cx="6705600" cy="1219200"/>
          </a:xfrm>
        </p:grpSpPr>
        <p:cxnSp>
          <p:nvCxnSpPr>
            <p:cNvPr id="15" name="直線矢印コネクタ 14"/>
            <p:cNvCxnSpPr/>
            <p:nvPr/>
          </p:nvCxnSpPr>
          <p:spPr bwMode="auto">
            <a:xfrm>
              <a:off x="1752600" y="2819400"/>
              <a:ext cx="6705600" cy="0"/>
            </a:xfrm>
            <a:prstGeom prst="straightConnector1">
              <a:avLst/>
            </a:prstGeom>
            <a:solidFill>
              <a:schemeClr val="bg1"/>
            </a:solidFill>
            <a:ln w="762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テキスト ボックス 25"/>
            <p:cNvSpPr txBox="1"/>
            <p:nvPr/>
          </p:nvSpPr>
          <p:spPr>
            <a:xfrm>
              <a:off x="7162800" y="2209800"/>
              <a:ext cx="1052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 smtClean="0">
                  <a:solidFill>
                    <a:schemeClr val="accent3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リース</a:t>
              </a:r>
              <a:endParaRPr kumimoji="1" lang="ja-JP" altLang="en-US" sz="2800" dirty="0"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  <p:sp>
          <p:nvSpPr>
            <p:cNvPr id="37" name="角丸四角形吹き出し 36"/>
            <p:cNvSpPr/>
            <p:nvPr/>
          </p:nvSpPr>
          <p:spPr bwMode="auto">
            <a:xfrm>
              <a:off x="4800600" y="1600200"/>
              <a:ext cx="2133600" cy="609600"/>
            </a:xfrm>
            <a:prstGeom prst="wedgeRoundRectCallout">
              <a:avLst>
                <a:gd name="adj1" fmla="val 59881"/>
                <a:gd name="adj2" fmla="val 89583"/>
                <a:gd name="adj3" fmla="val 16667"/>
              </a:avLst>
            </a:prstGeom>
            <a:solidFill>
              <a:srgbClr val="00804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/>
                <a:t>コストパフォーマンスが</a:t>
              </a:r>
              <a:endParaRPr kumimoji="0" lang="en-US" altLang="ja-JP" sz="1400" dirty="0" smtClean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/>
                <a:t>長期的に固定化</a:t>
              </a:r>
              <a:endPara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</a:endParaRP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1752600" y="1600200"/>
            <a:ext cx="6705600" cy="4343400"/>
            <a:chOff x="1752600" y="1600200"/>
            <a:chExt cx="6705600" cy="4343400"/>
          </a:xfrm>
        </p:grpSpPr>
        <p:cxnSp>
          <p:nvCxnSpPr>
            <p:cNvPr id="28" name="直線矢印コネクタ 27"/>
            <p:cNvCxnSpPr/>
            <p:nvPr/>
          </p:nvCxnSpPr>
          <p:spPr bwMode="auto">
            <a:xfrm>
              <a:off x="1752600" y="2362200"/>
              <a:ext cx="6705600" cy="2819400"/>
            </a:xfrm>
            <a:prstGeom prst="straightConnector1">
              <a:avLst/>
            </a:prstGeom>
            <a:solidFill>
              <a:schemeClr val="bg1"/>
            </a:solidFill>
            <a:ln w="762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テキスト ボックス 30"/>
            <p:cNvSpPr txBox="1"/>
            <p:nvPr/>
          </p:nvSpPr>
          <p:spPr>
            <a:xfrm>
              <a:off x="6781800" y="4568686"/>
              <a:ext cx="13388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 smtClean="0">
                  <a:solidFill>
                    <a:schemeClr val="accent3"/>
                  </a:solidFill>
                  <a:effectLst>
                    <a:glow rad="228600">
                      <a:srgbClr val="FF9900">
                        <a:alpha val="40000"/>
                      </a:srgb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クラウド</a:t>
              </a:r>
              <a:endParaRPr kumimoji="1" lang="ja-JP" altLang="en-US" sz="2800" dirty="0">
                <a:solidFill>
                  <a:schemeClr val="accent3"/>
                </a:solidFill>
                <a:effectLst>
                  <a:glow rad="228600">
                    <a:srgbClr val="FF9900">
                      <a:alpha val="40000"/>
                    </a:srgb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  <p:sp>
          <p:nvSpPr>
            <p:cNvPr id="38" name="角丸四角形吹き出し 37"/>
            <p:cNvSpPr/>
            <p:nvPr/>
          </p:nvSpPr>
          <p:spPr bwMode="auto">
            <a:xfrm>
              <a:off x="3505200" y="5334000"/>
              <a:ext cx="3276600" cy="609600"/>
            </a:xfrm>
            <a:prstGeom prst="wedgeRoundRectCallout">
              <a:avLst>
                <a:gd name="adj1" fmla="val 53761"/>
                <a:gd name="adj2" fmla="val -112500"/>
                <a:gd name="adj3" fmla="val 16667"/>
              </a:avLst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新機種追加、</a:t>
              </a: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新旧の入替え</a:t>
              </a:r>
              <a:r>
                <a:rPr kumimoji="0" lang="ja-JP" altLang="en-US" sz="1400" dirty="0" smtClean="0">
                  <a:solidFill>
                    <a:srgbClr val="FFFFFF"/>
                  </a:solidFill>
                </a:rPr>
                <a:t>を繰り返し</a:t>
              </a:r>
              <a:endParaRPr kumimoji="0" lang="en-US" altLang="ja-JP" sz="1400" dirty="0" smtClean="0">
                <a:solidFill>
                  <a:srgbClr val="FFFFFF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継続的にコストパフォーマンスを改善</a:t>
              </a:r>
            </a:p>
          </p:txBody>
        </p:sp>
        <p:sp>
          <p:nvSpPr>
            <p:cNvPr id="41" name="角丸四角形吹き出し 40"/>
            <p:cNvSpPr/>
            <p:nvPr/>
          </p:nvSpPr>
          <p:spPr bwMode="auto">
            <a:xfrm>
              <a:off x="2209800" y="1600200"/>
              <a:ext cx="1752600" cy="609600"/>
            </a:xfrm>
            <a:prstGeom prst="wedgeRoundRectCallout">
              <a:avLst>
                <a:gd name="adj1" fmla="val -68587"/>
                <a:gd name="adj2" fmla="val 93750"/>
                <a:gd name="adj3" fmla="val 16667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</a:rPr>
                <a:t>移行・環境変更に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</a:rPr>
                <a:t>かかる一時経費</a:t>
              </a:r>
            </a:p>
          </p:txBody>
        </p:sp>
        <p:cxnSp>
          <p:nvCxnSpPr>
            <p:cNvPr id="43" name="直線矢印コネクタ 42"/>
            <p:cNvCxnSpPr/>
            <p:nvPr/>
          </p:nvCxnSpPr>
          <p:spPr bwMode="auto">
            <a:xfrm>
              <a:off x="1828800" y="2448580"/>
              <a:ext cx="0" cy="29462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" name="上下矢印 5"/>
          <p:cNvSpPr/>
          <p:nvPr/>
        </p:nvSpPr>
        <p:spPr bwMode="auto">
          <a:xfrm>
            <a:off x="7848600" y="2971800"/>
            <a:ext cx="609600" cy="1600200"/>
          </a:xfrm>
          <a:prstGeom prst="upDownArrow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5486400" y="3276600"/>
            <a:ext cx="2286000" cy="1066800"/>
            <a:chOff x="6705600" y="609600"/>
            <a:chExt cx="2286000" cy="1066800"/>
          </a:xfrm>
        </p:grpSpPr>
        <p:sp>
          <p:nvSpPr>
            <p:cNvPr id="9" name="星 24 8"/>
            <p:cNvSpPr/>
            <p:nvPr/>
          </p:nvSpPr>
          <p:spPr bwMode="auto">
            <a:xfrm>
              <a:off x="6705600" y="609600"/>
              <a:ext cx="2286000" cy="1066800"/>
            </a:xfrm>
            <a:prstGeom prst="star24">
              <a:avLst/>
            </a:prstGeom>
            <a:ln w="38100" cmpd="sng">
              <a:solidFill>
                <a:srgbClr val="FF6600"/>
              </a:solidFill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7600" y="757535"/>
              <a:ext cx="852985" cy="381000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7230092" y="1062335"/>
              <a:ext cx="1279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0000FF"/>
                  </a:solidFill>
                </a:rPr>
                <a:t>2006/3/14〜</a:t>
              </a:r>
              <a:endParaRPr lang="en-US" altLang="ja-JP" dirty="0">
                <a:solidFill>
                  <a:srgbClr val="0000FF"/>
                </a:solidFill>
              </a:endParaRPr>
            </a:p>
            <a:p>
              <a:pPr algn="ctr"/>
              <a:r>
                <a:rPr lang="en-US" altLang="ja-JP" dirty="0" smtClean="0">
                  <a:solidFill>
                    <a:srgbClr val="0000FF"/>
                  </a:solidFill>
                </a:rPr>
                <a:t>40</a:t>
              </a:r>
              <a:r>
                <a:rPr lang="ja-JP" altLang="en-US" dirty="0" smtClean="0">
                  <a:solidFill>
                    <a:srgbClr val="0000FF"/>
                  </a:solidFill>
                </a:rPr>
                <a:t>回以上値下げ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477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システム資源の</a:t>
            </a:r>
            <a:r>
              <a:rPr kumimoji="1" lang="en-US" altLang="ja-JP" dirty="0" smtClean="0"/>
              <a:t>EC</a:t>
            </a:r>
            <a:r>
              <a:rPr kumimoji="1" lang="ja-JP" altLang="en-US" dirty="0" smtClean="0"/>
              <a:t>サイト</a:t>
            </a:r>
            <a:endParaRPr kumimoji="1" lang="ja-JP" altLang="en-US" dirty="0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7000" y="2895600"/>
            <a:ext cx="1066800" cy="935229"/>
          </a:xfrm>
          <a:prstGeom prst="rect">
            <a:avLst/>
          </a:prstGeom>
        </p:spPr>
      </p:pic>
      <p:sp>
        <p:nvSpPr>
          <p:cNvPr id="10" name="メモ 9"/>
          <p:cNvSpPr/>
          <p:nvPr/>
        </p:nvSpPr>
        <p:spPr bwMode="auto">
          <a:xfrm>
            <a:off x="1066800" y="2819400"/>
            <a:ext cx="762000" cy="838200"/>
          </a:xfrm>
          <a:prstGeom prst="foldedCorne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2" name="メモ 31"/>
          <p:cNvSpPr/>
          <p:nvPr/>
        </p:nvSpPr>
        <p:spPr bwMode="auto">
          <a:xfrm>
            <a:off x="1219200" y="3124200"/>
            <a:ext cx="762000" cy="838200"/>
          </a:xfrm>
          <a:prstGeom prst="foldedCorne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143000" y="281940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見積書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295400" y="320040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契約書</a:t>
            </a:r>
            <a:endParaRPr kumimoji="1" lang="ja-JP" altLang="en-US" dirty="0"/>
          </a:p>
        </p:txBody>
      </p:sp>
      <p:pic>
        <p:nvPicPr>
          <p:cNvPr id="6" name="図 5" descr="MC9004339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9000"/>
            <a:ext cx="1447800" cy="1447800"/>
          </a:xfrm>
          <a:prstGeom prst="rect">
            <a:avLst/>
          </a:prstGeom>
        </p:spPr>
      </p:pic>
      <p:pic>
        <p:nvPicPr>
          <p:cNvPr id="8" name="図 7" descr="MC90043394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886200"/>
            <a:ext cx="1066800" cy="10668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819400" y="31242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調達手配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r>
              <a:rPr lang="ja-JP" altLang="en-US" dirty="0" smtClean="0">
                <a:solidFill>
                  <a:schemeClr val="bg1"/>
                </a:solidFill>
              </a:rPr>
              <a:t>導入作業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4" name="図 13" descr="MM900283085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4000"/>
            <a:ext cx="1547117" cy="990600"/>
          </a:xfrm>
          <a:prstGeom prst="rect">
            <a:avLst/>
          </a:prstGeom>
        </p:spPr>
      </p:pic>
      <p:sp>
        <p:nvSpPr>
          <p:cNvPr id="34" name="下カーブ矢印 33"/>
          <p:cNvSpPr/>
          <p:nvPr/>
        </p:nvSpPr>
        <p:spPr bwMode="auto">
          <a:xfrm>
            <a:off x="1905000" y="2590800"/>
            <a:ext cx="1143000" cy="457200"/>
          </a:xfrm>
          <a:prstGeom prst="curved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209800" y="199138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メーカー</a:t>
            </a:r>
            <a:endParaRPr kumimoji="1" lang="en-US" altLang="ja-JP" sz="1400" dirty="0" smtClean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ja-JP" altLang="en-US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ベンダー</a:t>
            </a:r>
            <a:endParaRPr kumimoji="1" lang="ja-JP" altLang="en-US" sz="1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1" name="六角形 40"/>
          <p:cNvSpPr/>
          <p:nvPr/>
        </p:nvSpPr>
        <p:spPr bwMode="auto">
          <a:xfrm>
            <a:off x="3845719" y="5562600"/>
            <a:ext cx="1449387" cy="457200"/>
          </a:xfrm>
          <a:prstGeom prst="hexagon">
            <a:avLst/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サイジング</a:t>
            </a:r>
          </a:p>
        </p:txBody>
      </p:sp>
      <p:sp>
        <p:nvSpPr>
          <p:cNvPr id="42" name="六角形 41"/>
          <p:cNvSpPr/>
          <p:nvPr/>
        </p:nvSpPr>
        <p:spPr bwMode="auto">
          <a:xfrm>
            <a:off x="3845719" y="5029200"/>
            <a:ext cx="1449387" cy="457200"/>
          </a:xfrm>
          <a:prstGeom prst="hexagon">
            <a:avLst/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chemeClr val="bg1"/>
                </a:solidFill>
              </a:rPr>
              <a:t>調　達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4" name="六角形 43"/>
          <p:cNvSpPr/>
          <p:nvPr/>
        </p:nvSpPr>
        <p:spPr bwMode="auto">
          <a:xfrm>
            <a:off x="3845719" y="6096000"/>
            <a:ext cx="1449387" cy="457200"/>
          </a:xfrm>
          <a:prstGeom prst="hexagon">
            <a:avLst/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費　用</a:t>
            </a:r>
          </a:p>
        </p:txBody>
      </p:sp>
      <p:sp>
        <p:nvSpPr>
          <p:cNvPr id="45" name="角丸四角形 44"/>
          <p:cNvSpPr/>
          <p:nvPr/>
        </p:nvSpPr>
        <p:spPr bwMode="auto">
          <a:xfrm>
            <a:off x="838200" y="5029200"/>
            <a:ext cx="2895600" cy="4572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charset="0"/>
                <a:ea typeface="HG丸ｺﾞｼｯｸM-PRO" pitchFamily="50" charset="-128"/>
              </a:rPr>
              <a:t>数週間から数ヶ月</a:t>
            </a:r>
          </a:p>
        </p:txBody>
      </p:sp>
      <p:sp>
        <p:nvSpPr>
          <p:cNvPr id="46" name="角丸四角形 45"/>
          <p:cNvSpPr/>
          <p:nvPr/>
        </p:nvSpPr>
        <p:spPr bwMode="auto">
          <a:xfrm>
            <a:off x="838200" y="5562600"/>
            <a:ext cx="2895600" cy="4572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charset="0"/>
                <a:ea typeface="HG丸ｺﾞｼｯｸM-PRO" pitchFamily="50" charset="-128"/>
              </a:rPr>
              <a:t>数ヶ月から数年を想定</a:t>
            </a:r>
          </a:p>
        </p:txBody>
      </p:sp>
      <p:sp>
        <p:nvSpPr>
          <p:cNvPr id="47" name="角丸四角形 46"/>
          <p:cNvSpPr/>
          <p:nvPr/>
        </p:nvSpPr>
        <p:spPr bwMode="auto">
          <a:xfrm>
            <a:off x="838200" y="6096000"/>
            <a:ext cx="2895600" cy="4572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charset="0"/>
                <a:ea typeface="HG丸ｺﾞｼｯｸM-PRO" pitchFamily="50" charset="-128"/>
              </a:rPr>
              <a:t>現物資産またはリース資産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524000" y="99060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従来の方法</a:t>
            </a:r>
            <a:endParaRPr kumimoji="1" lang="ja-JP" altLang="en-US" sz="24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5029200" y="381000"/>
            <a:ext cx="3657600" cy="6172200"/>
            <a:chOff x="5029200" y="381000"/>
            <a:chExt cx="3657600" cy="6172200"/>
          </a:xfrm>
        </p:grpSpPr>
        <p:grpSp>
          <p:nvGrpSpPr>
            <p:cNvPr id="3" name="図形グループ 2"/>
            <p:cNvGrpSpPr/>
            <p:nvPr/>
          </p:nvGrpSpPr>
          <p:grpSpPr>
            <a:xfrm>
              <a:off x="5029200" y="381000"/>
              <a:ext cx="3657600" cy="6172200"/>
              <a:chOff x="5029200" y="381000"/>
              <a:chExt cx="3657600" cy="6172200"/>
            </a:xfrm>
          </p:grpSpPr>
          <p:pic>
            <p:nvPicPr>
              <p:cNvPr id="19" name="図 18" descr="MC900441809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9200" y="381000"/>
                <a:ext cx="3657600" cy="3657600"/>
              </a:xfrm>
              <a:prstGeom prst="rect">
                <a:avLst/>
              </a:prstGeom>
            </p:spPr>
          </p:pic>
          <p:pic>
            <p:nvPicPr>
              <p:cNvPr id="27" name="図 26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07485" y="1600200"/>
                <a:ext cx="831515" cy="728962"/>
              </a:xfrm>
              <a:prstGeom prst="rect">
                <a:avLst/>
              </a:prstGeom>
            </p:spPr>
          </p:pic>
          <p:pic>
            <p:nvPicPr>
              <p:cNvPr id="28" name="図 27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245685" y="1600200"/>
                <a:ext cx="831515" cy="728962"/>
              </a:xfrm>
              <a:prstGeom prst="rect">
                <a:avLst/>
              </a:prstGeom>
            </p:spPr>
          </p:pic>
          <p:pic>
            <p:nvPicPr>
              <p:cNvPr id="29" name="図 28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569285" y="1600200"/>
                <a:ext cx="831515" cy="728962"/>
              </a:xfrm>
              <a:prstGeom prst="rect">
                <a:avLst/>
              </a:prstGeom>
            </p:spPr>
          </p:pic>
          <p:sp>
            <p:nvSpPr>
              <p:cNvPr id="35" name="角丸四角形 34"/>
              <p:cNvSpPr/>
              <p:nvPr/>
            </p:nvSpPr>
            <p:spPr bwMode="auto">
              <a:xfrm>
                <a:off x="6019800" y="3124200"/>
                <a:ext cx="1828800" cy="1447800"/>
              </a:xfrm>
              <a:prstGeom prst="roundRect">
                <a:avLst>
                  <a:gd name="adj" fmla="val 6667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0" i="0" u="none" strike="noStrike" cap="none" normalizeH="0" baseline="0" smtClean="0">
                  <a:ln>
                    <a:noFill/>
                  </a:ln>
                  <a:solidFill>
                    <a:srgbClr val="484848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pic>
            <p:nvPicPr>
              <p:cNvPr id="20" name="Picture 26" descr="j0433941[1]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0" y="3810000"/>
                <a:ext cx="1066800" cy="1066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テキスト ボックス 35"/>
              <p:cNvSpPr txBox="1"/>
              <p:nvPr/>
            </p:nvSpPr>
            <p:spPr>
              <a:xfrm>
                <a:off x="6026485" y="3200400"/>
                <a:ext cx="18288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000" dirty="0" smtClean="0">
                    <a:solidFill>
                      <a:srgbClr val="0000FF"/>
                    </a:solidFill>
                  </a:rPr>
                  <a:t>セルフ</a:t>
                </a:r>
                <a:r>
                  <a:rPr kumimoji="1" lang="en-US" altLang="ja-JP" sz="1000" dirty="0" smtClean="0">
                    <a:solidFill>
                      <a:srgbClr val="0000FF"/>
                    </a:solidFill>
                  </a:rPr>
                  <a:t>･</a:t>
                </a:r>
                <a:r>
                  <a:rPr kumimoji="1" lang="ja-JP" altLang="en-US" sz="1000" dirty="0" smtClean="0">
                    <a:solidFill>
                      <a:srgbClr val="0000FF"/>
                    </a:solidFill>
                  </a:rPr>
                  <a:t>サービス・ポータル</a:t>
                </a:r>
                <a:endParaRPr kumimoji="1" lang="ja-JP" altLang="en-US" sz="1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0" name="テキスト ボックス 39"/>
              <p:cNvSpPr txBox="1"/>
              <p:nvPr/>
            </p:nvSpPr>
            <p:spPr>
              <a:xfrm>
                <a:off x="6019800" y="3505200"/>
                <a:ext cx="1828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charset="2"/>
                  <a:buChar char="l"/>
                </a:pPr>
                <a:r>
                  <a:rPr kumimoji="1" lang="ja-JP" altLang="en-US" dirty="0" smtClean="0">
                    <a:solidFill>
                      <a:srgbClr val="0000FF"/>
                    </a:solidFill>
                  </a:rPr>
                  <a:t>調達・構成変更</a:t>
                </a:r>
                <a:endParaRPr kumimoji="1" lang="en-US" altLang="ja-JP" dirty="0" smtClean="0">
                  <a:solidFill>
                    <a:srgbClr val="0000FF"/>
                  </a:solidFill>
                </a:endParaRPr>
              </a:p>
              <a:p>
                <a:pPr marL="171450" indent="-171450">
                  <a:buFont typeface="Wingdings" charset="2"/>
                  <a:buChar char="l"/>
                </a:pPr>
                <a:r>
                  <a:rPr lang="ja-JP" altLang="en-US" dirty="0">
                    <a:solidFill>
                      <a:srgbClr val="0000FF"/>
                    </a:solidFill>
                  </a:rPr>
                  <a:t>サービスレベル設定</a:t>
                </a:r>
                <a:endParaRPr lang="en-US" altLang="ja-JP" dirty="0">
                  <a:solidFill>
                    <a:srgbClr val="0000FF"/>
                  </a:solidFill>
                </a:endParaRPr>
              </a:p>
              <a:p>
                <a:pPr marL="171450" indent="-171450">
                  <a:buFont typeface="Wingdings" charset="2"/>
                  <a:buChar char="l"/>
                </a:pPr>
                <a:r>
                  <a:rPr lang="ja-JP" altLang="en-US" dirty="0" smtClean="0">
                    <a:solidFill>
                      <a:srgbClr val="0000FF"/>
                    </a:solidFill>
                  </a:rPr>
                  <a:t>運用設定</a:t>
                </a:r>
                <a:endParaRPr lang="en-US" altLang="ja-JP" dirty="0" smtClean="0">
                  <a:solidFill>
                    <a:srgbClr val="0000FF"/>
                  </a:solidFill>
                </a:endParaRPr>
              </a:p>
              <a:p>
                <a:pPr marL="171450" indent="-171450">
                  <a:buFont typeface="Wingdings" charset="2"/>
                  <a:buChar char="l"/>
                </a:pPr>
                <a:r>
                  <a:rPr lang="ja-JP" altLang="en-US" dirty="0" smtClean="0">
                    <a:solidFill>
                      <a:srgbClr val="0000FF"/>
                    </a:solidFill>
                  </a:rPr>
                  <a:t>・・・</a:t>
                </a:r>
                <a:endParaRPr kumimoji="1" lang="ja-JP" altLang="en-US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8" name="角丸四角形 47"/>
              <p:cNvSpPr/>
              <p:nvPr/>
            </p:nvSpPr>
            <p:spPr bwMode="auto">
              <a:xfrm>
                <a:off x="5410200" y="5029200"/>
                <a:ext cx="2895600" cy="4572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数分から数十分</a:t>
                </a:r>
              </a:p>
            </p:txBody>
          </p:sp>
          <p:sp>
            <p:nvSpPr>
              <p:cNvPr id="49" name="角丸四角形 48"/>
              <p:cNvSpPr/>
              <p:nvPr/>
            </p:nvSpPr>
            <p:spPr bwMode="auto">
              <a:xfrm>
                <a:off x="5410200" y="5562600"/>
                <a:ext cx="2895600" cy="4572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dirty="0" smtClean="0">
                    <a:solidFill>
                      <a:srgbClr val="3366FF"/>
                    </a:solidFill>
                    <a:latin typeface="Arial" charset="0"/>
                    <a:ea typeface="HG丸ｺﾞｼｯｸM-PRO" pitchFamily="50" charset="-128"/>
                  </a:rPr>
                  <a:t>直近のみ</a:t>
                </a:r>
                <a:r>
                  <a:rPr kumimoji="0" lang="ja-JP" alt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・必要に応じて増減</a:t>
                </a:r>
              </a:p>
            </p:txBody>
          </p:sp>
          <p:sp>
            <p:nvSpPr>
              <p:cNvPr id="50" name="角丸四角形 49"/>
              <p:cNvSpPr/>
              <p:nvPr/>
            </p:nvSpPr>
            <p:spPr bwMode="auto">
              <a:xfrm>
                <a:off x="5410200" y="6096000"/>
                <a:ext cx="2895600" cy="4572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経費・</a:t>
                </a:r>
                <a:r>
                  <a:rPr kumimoji="0" lang="ja-JP" altLang="en-US" sz="1400" dirty="0" smtClean="0">
                    <a:solidFill>
                      <a:srgbClr val="3366FF"/>
                    </a:solidFill>
                  </a:rPr>
                  <a:t>従量課金／定額課金</a:t>
                </a:r>
                <a:endPara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>
                <a:off x="6097489" y="990600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2400" dirty="0" smtClean="0">
                    <a:solidFill>
                      <a:srgbClr val="FFFFFF"/>
                    </a:solidFill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クラウド</a:t>
                </a:r>
                <a:endParaRPr kumimoji="1" lang="ja-JP" altLang="en-US" sz="2400" dirty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4" name="上下矢印 3"/>
            <p:cNvSpPr/>
            <p:nvPr/>
          </p:nvSpPr>
          <p:spPr bwMode="auto">
            <a:xfrm>
              <a:off x="6705600" y="2286000"/>
              <a:ext cx="381000" cy="838200"/>
            </a:xfrm>
            <a:prstGeom prst="upDown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5609114" y="2514600"/>
              <a:ext cx="2544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dirty="0" smtClean="0">
                  <a:solidFill>
                    <a:srgbClr val="FFFFFF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オンライン</a:t>
              </a:r>
              <a:r>
                <a:rPr kumimoji="1" lang="en-US" altLang="ja-JP" sz="1600" dirty="0" smtClean="0">
                  <a:solidFill>
                    <a:srgbClr val="FFFFFF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･</a:t>
              </a:r>
              <a:r>
                <a:rPr lang="ja-JP" altLang="en-US" sz="1600" dirty="0" smtClean="0">
                  <a:solidFill>
                    <a:srgbClr val="FFFFFF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リアルタイム</a:t>
              </a:r>
              <a:endParaRPr kumimoji="1" lang="ja-JP" altLang="en-US" sz="1600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472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solidFill>
            <a:srgbClr val="4168A7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484848"/>
            </a:solidFill>
            <a:effectLst/>
            <a:latin typeface="Arial" charset="0"/>
            <a:ea typeface="HG丸ｺﾞｼｯｸM-PRO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solidFill>
            <a:srgbClr val="4168A7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484848"/>
            </a:solidFill>
            <a:effectLst/>
            <a:latin typeface="Arial" charset="0"/>
            <a:ea typeface="HG丸ｺﾞｼｯｸM-PRO" pitchFamily="50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32403</TotalTime>
  <Words>2666</Words>
  <Application>Microsoft Macintosh PowerPoint</Application>
  <PresentationFormat>画面に合わせる (4:3)</PresentationFormat>
  <Paragraphs>864</Paragraphs>
  <Slides>39</Slides>
  <Notes>24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0" baseType="lpstr">
      <vt:lpstr>Default Design</vt:lpstr>
      <vt:lpstr>PowerPoint プレゼンテーション</vt:lpstr>
      <vt:lpstr>PowerPoint プレゼンテーション</vt:lpstr>
      <vt:lpstr>「自家発電モデル」から「発電所モデル」へ</vt:lpstr>
      <vt:lpstr>「自家発電モデル」から「発電所モデル」へ</vt:lpstr>
      <vt:lpstr>PowerPoint プレゼンテーション</vt:lpstr>
      <vt:lpstr>ITプラットフォームの歴史／サーバーの視点から</vt:lpstr>
      <vt:lpstr>「所有」から「使用」へ</vt:lpstr>
      <vt:lpstr>TCOの削減の理由</vt:lpstr>
      <vt:lpstr>システム資源のECサイト</vt:lpstr>
      <vt:lpstr>PowerPoint プレゼンテーション</vt:lpstr>
      <vt:lpstr>クラウドがもたらすイノベーション</vt:lpstr>
      <vt:lpstr>クラウドがもたらすイノベーション</vt:lpstr>
      <vt:lpstr>PowerPoint プレゼンテーション</vt:lpstr>
      <vt:lpstr>クラウド・コンピューティングとITトレンドの関係</vt:lpstr>
      <vt:lpstr>クラウド・コンピューティングの起源とGoogleの定義</vt:lpstr>
      <vt:lpstr>クラウドの定義／NISTの定義</vt:lpstr>
      <vt:lpstr>クラウドの定義／サービス・モデル (Service Model)</vt:lpstr>
      <vt:lpstr>クラウドの定義／サービス・モデル (Service Model)</vt:lpstr>
      <vt:lpstr>ふたつのタイプのIaaS</vt:lpstr>
      <vt:lpstr>クラウドの定義／配置モデル (Deployment Model)</vt:lpstr>
      <vt:lpstr>ハイブリッド・クラウド</vt:lpstr>
      <vt:lpstr>IaaS基盤</vt:lpstr>
      <vt:lpstr>オープン・クラウドの動向</vt:lpstr>
      <vt:lpstr>クラウドの定義／５つの必須の特徴</vt:lpstr>
      <vt:lpstr>仮想化統合基盤とクラウド(IaaS)との違い</vt:lpstr>
      <vt:lpstr>データセンター・サービスとクラウドの関係</vt:lpstr>
      <vt:lpstr>クラウドのビジネス価値／パブリックとオンプレミス</vt:lpstr>
      <vt:lpstr>クラウドの定義／NISTの定義　まとめ</vt:lpstr>
      <vt:lpstr>PowerPoint プレゼンテーション</vt:lpstr>
      <vt:lpstr>クラウドで変わるITの常識</vt:lpstr>
      <vt:lpstr>Infrastructure as a Code</vt:lpstr>
      <vt:lpstr>Infrastructure as a Code</vt:lpstr>
      <vt:lpstr>Infrastructure as a Code</vt:lpstr>
      <vt:lpstr>クラウドの価値</vt:lpstr>
      <vt:lpstr>PowerPoint プレゼンテーション</vt:lpstr>
      <vt:lpstr>「クラウドは使えない！」という都市伝説</vt:lpstr>
      <vt:lpstr>クラウドに期待される価値の違い</vt:lpstr>
      <vt:lpstr>クラウドの可能性と戦略的価値の新たなポジショニング</vt:lpstr>
      <vt:lpstr>参考: これ一枚でわかるクラウド・プラットフォームの進化</vt:lpstr>
    </vt:vector>
  </TitlesOfParts>
  <Company>NetCommerce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クラウドコンピューティング</dc:title>
  <dc:subject>ソリューション営業塾</dc:subject>
  <dc:creator>NetCommerce</dc:creator>
  <cp:lastModifiedBy>斎藤 昌義</cp:lastModifiedBy>
  <cp:revision>881</cp:revision>
  <cp:lastPrinted>2010-08-18T05:05:45Z</cp:lastPrinted>
  <dcterms:created xsi:type="dcterms:W3CDTF">2006-10-24T19:43:17Z</dcterms:created>
  <dcterms:modified xsi:type="dcterms:W3CDTF">2014-05-18T07:39:22Z</dcterms:modified>
</cp:coreProperties>
</file>