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4" r:id="rId1"/>
    <p:sldMasterId id="2147484413" r:id="rId2"/>
  </p:sldMasterIdLst>
  <p:notesMasterIdLst>
    <p:notesMasterId r:id="rId13"/>
  </p:notesMasterIdLst>
  <p:handoutMasterIdLst>
    <p:handoutMasterId r:id="rId14"/>
  </p:handoutMasterIdLst>
  <p:sldIdLst>
    <p:sldId id="837" r:id="rId3"/>
    <p:sldId id="838" r:id="rId4"/>
    <p:sldId id="839" r:id="rId5"/>
    <p:sldId id="840" r:id="rId6"/>
    <p:sldId id="841" r:id="rId7"/>
    <p:sldId id="842" r:id="rId8"/>
    <p:sldId id="843" r:id="rId9"/>
    <p:sldId id="844" r:id="rId10"/>
    <p:sldId id="845" r:id="rId11"/>
    <p:sldId id="846" r:id="rId12"/>
  </p:sldIdLst>
  <p:sldSz cx="9144000" cy="6858000" type="screen4x3"/>
  <p:notesSz cx="6735763" cy="9799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4E59F"/>
    <a:srgbClr val="FFE389"/>
    <a:srgbClr val="4168A7"/>
    <a:srgbClr val="CC3300"/>
    <a:srgbClr val="FF3300"/>
    <a:srgbClr val="83A0CF"/>
    <a:srgbClr val="FFA893"/>
    <a:srgbClr val="BED3FE"/>
    <a:srgbClr val="5F84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濃色スタイル 1 - アクセント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濃色スタイル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濃色スタイル 1 - アクセント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濃色スタイル 1 - アクセント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テーマ スタイル 2 - アクセント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34" autoAdjust="0"/>
    <p:restoredTop sz="97436" autoAdjust="0"/>
  </p:normalViewPr>
  <p:slideViewPr>
    <p:cSldViewPr>
      <p:cViewPr>
        <p:scale>
          <a:sx n="70" d="100"/>
          <a:sy n="70" d="100"/>
        </p:scale>
        <p:origin x="-1488" y="-12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79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0AA14E4A-D519-4207-AB9F-25D9B750305D}" type="datetimeFigureOut">
              <a:rPr lang="ja-JP" altLang="en-US"/>
              <a:pPr>
                <a:defRPr/>
              </a:pPr>
              <a:t>2014/6/28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9E656511-CDE8-4CA9-BEA6-D2871B19B69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8478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3B6DFC2A-5616-47D2-9589-8F842B3FCC91}" type="datetimeFigureOut">
              <a:rPr lang="ja-JP" altLang="en-US"/>
              <a:pPr>
                <a:defRPr/>
              </a:pPr>
              <a:t>2014/6/28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54550"/>
            <a:ext cx="5389563" cy="4410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176AC7E5-8118-4582-812F-16B79581149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25371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3994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DC09F9-40B3-4A73-AFA3-5BE699CAADB1}" type="slidenum">
              <a:rPr lang="ja-JP" altLang="en-US" smtClean="0"/>
              <a:pPr/>
              <a:t>1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02EF9-4678-4E5D-8F40-B4237E2EF4B0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90227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auto">
          <a:xfrm>
            <a:off x="755576" y="717472"/>
            <a:ext cx="7632848" cy="5400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588224" y="-1"/>
            <a:ext cx="25557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baseline="0" dirty="0" smtClean="0">
                <a:latin typeface="+mn-lt"/>
                <a:ea typeface="+mn-ea"/>
              </a:rPr>
              <a:t>IT</a:t>
            </a:r>
            <a:r>
              <a:rPr lang="ja-JP" altLang="en-US" sz="1200" baseline="0" dirty="0" smtClean="0">
                <a:latin typeface="+mn-lt"/>
                <a:ea typeface="+mn-ea"/>
              </a:rPr>
              <a:t>ソリューション塾　講義資料</a:t>
            </a: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457200" y="3352800"/>
            <a:ext cx="1371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" name="正方形/長方形 14"/>
          <p:cNvSpPr/>
          <p:nvPr userDrawn="1"/>
        </p:nvSpPr>
        <p:spPr bwMode="auto">
          <a:xfrm>
            <a:off x="755576" y="1916832"/>
            <a:ext cx="7632848" cy="3157300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4689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" y="2960572"/>
            <a:ext cx="9143999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4" name="Text Box 24"/>
          <p:cNvSpPr txBox="1">
            <a:spLocks noChangeArrowheads="1"/>
          </p:cNvSpPr>
          <p:nvPr userDrawn="1"/>
        </p:nvSpPr>
        <p:spPr bwMode="auto">
          <a:xfrm>
            <a:off x="5868144" y="6638066"/>
            <a:ext cx="31133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800" baseline="0" dirty="0" smtClean="0">
                <a:latin typeface="+mn-lt"/>
                <a:ea typeface="+mn-ea"/>
              </a:rPr>
              <a:t>© 2009-14,all rights reserved by </a:t>
            </a:r>
            <a:r>
              <a:rPr lang="en-US" altLang="ja-JP" sz="800" baseline="0" dirty="0" err="1" smtClean="0">
                <a:latin typeface="+mn-lt"/>
                <a:ea typeface="+mn-ea"/>
              </a:rPr>
              <a:t>NetCommerce</a:t>
            </a:r>
            <a:r>
              <a:rPr lang="en-US" altLang="ja-JP" sz="800" baseline="0" dirty="0" smtClean="0">
                <a:latin typeface="+mn-lt"/>
                <a:ea typeface="+mn-ea"/>
              </a:rPr>
              <a:t> &amp; applied marketing</a:t>
            </a:r>
          </a:p>
        </p:txBody>
      </p:sp>
      <p:sp>
        <p:nvSpPr>
          <p:cNvPr id="8" name="正方形/長方形 7"/>
          <p:cNvSpPr/>
          <p:nvPr userDrawn="1"/>
        </p:nvSpPr>
        <p:spPr bwMode="auto">
          <a:xfrm>
            <a:off x="7496752" y="1916832"/>
            <a:ext cx="891671" cy="216024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 userDrawn="1"/>
        </p:nvSpPr>
        <p:spPr bwMode="auto">
          <a:xfrm>
            <a:off x="6605081" y="1916832"/>
            <a:ext cx="891671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0976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auto">
          <a:xfrm>
            <a:off x="6612305" y="6584137"/>
            <a:ext cx="1200055" cy="276225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3" name="正方形/長方形 2"/>
          <p:cNvSpPr/>
          <p:nvPr userDrawn="1"/>
        </p:nvSpPr>
        <p:spPr bwMode="auto">
          <a:xfrm>
            <a:off x="7812360" y="6583363"/>
            <a:ext cx="1331640" cy="276225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4" name="正方形/長方形 3"/>
          <p:cNvSpPr/>
          <p:nvPr userDrawn="1"/>
        </p:nvSpPr>
        <p:spPr bwMode="auto">
          <a:xfrm>
            <a:off x="-4744" y="6583363"/>
            <a:ext cx="6617048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 userDrawn="1"/>
        </p:nvSpPr>
        <p:spPr bwMode="auto">
          <a:xfrm>
            <a:off x="6612305" y="6583363"/>
            <a:ext cx="25555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r>
              <a:rPr lang="en-US" altLang="ja-JP" sz="1200" dirty="0" err="1" smtClean="0">
                <a:solidFill>
                  <a:schemeClr val="bg1"/>
                </a:solidFill>
              </a:rPr>
              <a:t>NetCommerce</a:t>
            </a:r>
            <a:r>
              <a:rPr lang="ja-JP" altLang="en-US" sz="1200" baseline="0" dirty="0" smtClean="0">
                <a:solidFill>
                  <a:schemeClr val="bg1"/>
                </a:solidFill>
              </a:rPr>
              <a:t>  </a:t>
            </a:r>
            <a:r>
              <a:rPr lang="ja-JP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ja-JP" sz="1200" dirty="0" smtClean="0">
                <a:solidFill>
                  <a:schemeClr val="bg1"/>
                </a:solidFill>
              </a:rPr>
              <a:t> applied marketing</a:t>
            </a:r>
          </a:p>
        </p:txBody>
      </p:sp>
      <p:sp>
        <p:nvSpPr>
          <p:cNvPr id="6" name="Text Box 24"/>
          <p:cNvSpPr txBox="1">
            <a:spLocks noChangeArrowheads="1"/>
          </p:cNvSpPr>
          <p:nvPr userDrawn="1"/>
        </p:nvSpPr>
        <p:spPr bwMode="auto">
          <a:xfrm>
            <a:off x="-4744" y="6644144"/>
            <a:ext cx="32944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800" smtClean="0"/>
              <a:t>© 2009-13,all rights reserved by NetCommerce &amp; applied marketing</a:t>
            </a:r>
          </a:p>
        </p:txBody>
      </p:sp>
    </p:spTree>
    <p:extLst>
      <p:ext uri="{BB962C8B-B14F-4D97-AF65-F5344CB8AC3E}">
        <p14:creationId xmlns:p14="http://schemas.microsoft.com/office/powerpoint/2010/main" val="670993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 bwMode="auto">
          <a:xfrm>
            <a:off x="-4744" y="0"/>
            <a:ext cx="9148744" cy="6860362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2" name="正方形/長方形 1"/>
          <p:cNvSpPr/>
          <p:nvPr userDrawn="1"/>
        </p:nvSpPr>
        <p:spPr bwMode="auto">
          <a:xfrm>
            <a:off x="6612305" y="6584137"/>
            <a:ext cx="1200055" cy="276225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3" name="正方形/長方形 2"/>
          <p:cNvSpPr/>
          <p:nvPr userDrawn="1"/>
        </p:nvSpPr>
        <p:spPr bwMode="auto">
          <a:xfrm>
            <a:off x="7812360" y="6583363"/>
            <a:ext cx="1331640" cy="276225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 userDrawn="1"/>
        </p:nvSpPr>
        <p:spPr bwMode="auto">
          <a:xfrm>
            <a:off x="6612305" y="6583363"/>
            <a:ext cx="25555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r>
              <a:rPr lang="en-US" altLang="ja-JP" sz="1200" dirty="0" err="1" smtClean="0">
                <a:solidFill>
                  <a:schemeClr val="bg1"/>
                </a:solidFill>
              </a:rPr>
              <a:t>NetCommerce</a:t>
            </a:r>
            <a:r>
              <a:rPr lang="ja-JP" altLang="en-US" sz="1200" baseline="0" dirty="0" smtClean="0">
                <a:solidFill>
                  <a:schemeClr val="bg1"/>
                </a:solidFill>
              </a:rPr>
              <a:t>  </a:t>
            </a:r>
            <a:r>
              <a:rPr lang="ja-JP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ja-JP" sz="1200" dirty="0" smtClean="0">
                <a:solidFill>
                  <a:schemeClr val="bg1"/>
                </a:solidFill>
              </a:rPr>
              <a:t> applied marketing</a:t>
            </a:r>
          </a:p>
        </p:txBody>
      </p:sp>
      <p:sp>
        <p:nvSpPr>
          <p:cNvPr id="6" name="Text Box 24"/>
          <p:cNvSpPr txBox="1">
            <a:spLocks noChangeArrowheads="1"/>
          </p:cNvSpPr>
          <p:nvPr userDrawn="1"/>
        </p:nvSpPr>
        <p:spPr bwMode="auto">
          <a:xfrm>
            <a:off x="-4744" y="6644144"/>
            <a:ext cx="32944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800" dirty="0" smtClean="0">
                <a:solidFill>
                  <a:schemeClr val="bg1"/>
                </a:solidFill>
              </a:rPr>
              <a:t>© 2009-13,all rights reserved by </a:t>
            </a:r>
            <a:r>
              <a:rPr lang="en-US" altLang="ja-JP" sz="800" dirty="0" err="1" smtClean="0">
                <a:solidFill>
                  <a:schemeClr val="bg1"/>
                </a:solidFill>
              </a:rPr>
              <a:t>NetCommerce</a:t>
            </a:r>
            <a:r>
              <a:rPr lang="en-US" altLang="ja-JP" sz="800" dirty="0" smtClean="0">
                <a:solidFill>
                  <a:schemeClr val="bg1"/>
                </a:solidFill>
              </a:rPr>
              <a:t> &amp; applied marketing</a:t>
            </a:r>
          </a:p>
        </p:txBody>
      </p:sp>
    </p:spTree>
    <p:extLst>
      <p:ext uri="{BB962C8B-B14F-4D97-AF65-F5344CB8AC3E}">
        <p14:creationId xmlns:p14="http://schemas.microsoft.com/office/powerpoint/2010/main" val="108312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89053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accent4"/>
                </a:solidFill>
                <a:ea typeface="+mn-ea"/>
              </a:defRPr>
            </a:lvl1pPr>
            <a:lvl2pPr>
              <a:defRPr sz="2000" baseline="0">
                <a:solidFill>
                  <a:schemeClr val="accent4"/>
                </a:solidFill>
                <a:ea typeface="+mn-ea"/>
              </a:defRPr>
            </a:lvl2pPr>
            <a:lvl3pPr>
              <a:defRPr sz="2000" baseline="0">
                <a:solidFill>
                  <a:schemeClr val="accent4"/>
                </a:solidFill>
                <a:ea typeface="+mn-ea"/>
              </a:defRPr>
            </a:lvl3pPr>
            <a:lvl4pPr>
              <a:defRPr sz="1800" baseline="0">
                <a:solidFill>
                  <a:schemeClr val="accent4"/>
                </a:solidFill>
                <a:ea typeface="+mn-ea"/>
              </a:defRPr>
            </a:lvl4pPr>
            <a:lvl5pPr>
              <a:defRPr sz="1800" baseline="0">
                <a:solidFill>
                  <a:schemeClr val="accent4"/>
                </a:solidFill>
                <a:ea typeface="+mn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0592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4018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8890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824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7063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8907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158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2133600" cy="59737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24840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824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 bwMode="auto">
          <a:xfrm>
            <a:off x="6612305" y="6584137"/>
            <a:ext cx="1200055" cy="276225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8" name="正方形/長方形 7"/>
          <p:cNvSpPr/>
          <p:nvPr userDrawn="1"/>
        </p:nvSpPr>
        <p:spPr bwMode="auto">
          <a:xfrm>
            <a:off x="7812360" y="6583363"/>
            <a:ext cx="1331640" cy="276225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" name="正方形/長方形 1"/>
          <p:cNvSpPr/>
          <p:nvPr userDrawn="1"/>
        </p:nvSpPr>
        <p:spPr bwMode="auto">
          <a:xfrm>
            <a:off x="-4744" y="6583363"/>
            <a:ext cx="6617048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026" name="Rectangle 1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  <a:endParaRPr lang="en-US" altLang="ja-JP" smtClean="0"/>
          </a:p>
        </p:txBody>
      </p:sp>
      <p:sp>
        <p:nvSpPr>
          <p:cNvPr id="1028" name="AutoShape 20" descr="netcomm_logo.p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9" name="Text Box 22"/>
          <p:cNvSpPr txBox="1">
            <a:spLocks noChangeArrowheads="1"/>
          </p:cNvSpPr>
          <p:nvPr/>
        </p:nvSpPr>
        <p:spPr bwMode="auto">
          <a:xfrm>
            <a:off x="6615063" y="6583363"/>
            <a:ext cx="25527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r>
              <a:rPr lang="en-US" altLang="ja-JP" sz="1200" dirty="0" err="1" smtClean="0">
                <a:solidFill>
                  <a:schemeClr val="bg1"/>
                </a:solidFill>
                <a:latin typeface="+mn-lt"/>
                <a:ea typeface="+mn-ea"/>
              </a:rPr>
              <a:t>NetCommerce</a:t>
            </a:r>
            <a:r>
              <a:rPr lang="en-US" altLang="ja-JP" sz="1200" dirty="0" smtClean="0">
                <a:solidFill>
                  <a:schemeClr val="bg1"/>
                </a:solidFill>
                <a:latin typeface="+mn-lt"/>
                <a:ea typeface="+mn-ea"/>
              </a:rPr>
              <a:t>   applied marketing</a:t>
            </a:r>
          </a:p>
        </p:txBody>
      </p:sp>
      <p:sp>
        <p:nvSpPr>
          <p:cNvPr id="1030" name="Text Box 24"/>
          <p:cNvSpPr txBox="1">
            <a:spLocks noChangeArrowheads="1"/>
          </p:cNvSpPr>
          <p:nvPr/>
        </p:nvSpPr>
        <p:spPr bwMode="auto">
          <a:xfrm>
            <a:off x="-4744" y="6644144"/>
            <a:ext cx="31133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800" dirty="0" smtClean="0">
                <a:latin typeface="+mn-lt"/>
                <a:ea typeface="+mn-ea"/>
              </a:rPr>
              <a:t>© 2009-14,all rights reserved by </a:t>
            </a:r>
            <a:r>
              <a:rPr lang="en-US" altLang="ja-JP" sz="800" dirty="0" err="1" smtClean="0">
                <a:latin typeface="+mn-lt"/>
                <a:ea typeface="+mn-ea"/>
              </a:rPr>
              <a:t>NetCommerce</a:t>
            </a:r>
            <a:r>
              <a:rPr lang="en-US" altLang="ja-JP" sz="800" dirty="0" smtClean="0">
                <a:latin typeface="+mn-lt"/>
                <a:ea typeface="+mn-ea"/>
              </a:rPr>
              <a:t> &amp; applied marketing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01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rgbClr val="0073A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20" descr="netcomm_logo.p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597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8" r:id="rId1"/>
    <p:sldLayoutId id="2147484419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rgbClr val="0073A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gif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11" Type="http://schemas.openxmlformats.org/officeDocument/2006/relationships/image" Target="../media/image21.jpeg"/><Relationship Id="rId5" Type="http://schemas.openxmlformats.org/officeDocument/2006/relationships/image" Target="../media/image15.jpg"/><Relationship Id="rId10" Type="http://schemas.openxmlformats.org/officeDocument/2006/relationships/image" Target="../media/image20.png"/><Relationship Id="rId4" Type="http://schemas.openxmlformats.org/officeDocument/2006/relationships/image" Target="../media/image14.jpg"/><Relationship Id="rId9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384"/>
            <a:ext cx="9144000" cy="6110394"/>
          </a:xfrm>
          <a:prstGeom prst="rect">
            <a:avLst/>
          </a:prstGeom>
        </p:spPr>
      </p:pic>
      <p:sp>
        <p:nvSpPr>
          <p:cNvPr id="3074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sz="4000" dirty="0" smtClean="0">
                <a:solidFill>
                  <a:srgbClr val="FFFF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ERP</a:t>
            </a:r>
            <a:r>
              <a:rPr lang="ja-JP" altLang="en-US" sz="4000" dirty="0" smtClean="0">
                <a:solidFill>
                  <a:srgbClr val="FFFF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とグローバル展開</a:t>
            </a:r>
          </a:p>
        </p:txBody>
      </p:sp>
      <p:sp>
        <p:nvSpPr>
          <p:cNvPr id="5" name="正方形/長方形 4"/>
          <p:cNvSpPr/>
          <p:nvPr/>
        </p:nvSpPr>
        <p:spPr bwMode="auto">
          <a:xfrm>
            <a:off x="0" y="6021288"/>
            <a:ext cx="9144000" cy="836712"/>
          </a:xfrm>
          <a:prstGeom prst="rect">
            <a:avLst/>
          </a:prstGeom>
          <a:solidFill>
            <a:srgbClr val="3366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724128" y="6643688"/>
            <a:ext cx="3424335" cy="21544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r">
              <a:defRPr/>
            </a:pPr>
            <a:r>
              <a:rPr lang="en-US" altLang="ja-JP" sz="800" dirty="0" smtClean="0">
                <a:solidFill>
                  <a:srgbClr val="FFFFFF"/>
                </a:solidFill>
              </a:rPr>
              <a:t>©2009-2013, all </a:t>
            </a:r>
            <a:r>
              <a:rPr lang="en-US" altLang="ja-JP" sz="800" dirty="0">
                <a:solidFill>
                  <a:srgbClr val="FFFFFF"/>
                </a:solidFill>
              </a:rPr>
              <a:t>rights reserved by </a:t>
            </a:r>
            <a:r>
              <a:rPr lang="en-US" altLang="ja-JP" sz="800" dirty="0" err="1">
                <a:solidFill>
                  <a:srgbClr val="FFFFFF"/>
                </a:solidFill>
              </a:rPr>
              <a:t>NetCommerce</a:t>
            </a:r>
            <a:r>
              <a:rPr lang="en-US" altLang="ja-JP" sz="800" dirty="0">
                <a:solidFill>
                  <a:srgbClr val="FFFFFF"/>
                </a:solidFill>
              </a:rPr>
              <a:t> &amp; applied marketing</a:t>
            </a:r>
          </a:p>
        </p:txBody>
      </p:sp>
    </p:spTree>
    <p:extLst>
      <p:ext uri="{BB962C8B-B14F-4D97-AF65-F5344CB8AC3E}">
        <p14:creationId xmlns:p14="http://schemas.microsoft.com/office/powerpoint/2010/main" val="171644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角丸四角形 27"/>
          <p:cNvSpPr/>
          <p:nvPr/>
        </p:nvSpPr>
        <p:spPr bwMode="auto">
          <a:xfrm>
            <a:off x="539552" y="3861048"/>
            <a:ext cx="8064896" cy="2448272"/>
          </a:xfrm>
          <a:prstGeom prst="roundRect">
            <a:avLst>
              <a:gd name="adj" fmla="val 5255"/>
            </a:avLst>
          </a:prstGeom>
          <a:solidFill>
            <a:srgbClr val="FFFFFF"/>
          </a:solidFill>
          <a:ln w="381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kumimoji="0" lang="ja-JP" altLang="en-US" sz="2000" dirty="0">
              <a:latin typeface="+mn-lt"/>
              <a:ea typeface="+mn-ea"/>
            </a:endParaRPr>
          </a:p>
        </p:txBody>
      </p:sp>
      <p:sp>
        <p:nvSpPr>
          <p:cNvPr id="26" name="角丸四角形 25"/>
          <p:cNvSpPr/>
          <p:nvPr/>
        </p:nvSpPr>
        <p:spPr bwMode="auto">
          <a:xfrm>
            <a:off x="4788024" y="1196752"/>
            <a:ext cx="3816548" cy="2448272"/>
          </a:xfrm>
          <a:prstGeom prst="roundRect">
            <a:avLst>
              <a:gd name="adj" fmla="val 5255"/>
            </a:avLst>
          </a:prstGeom>
          <a:solidFill>
            <a:srgbClr val="FFFFFF"/>
          </a:solidFill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kumimoji="0" lang="ja-JP" altLang="en-US" sz="2000" dirty="0">
              <a:latin typeface="+mn-lt"/>
              <a:ea typeface="+mn-ea"/>
            </a:endParaRPr>
          </a:p>
        </p:txBody>
      </p:sp>
      <p:sp>
        <p:nvSpPr>
          <p:cNvPr id="25" name="角丸四角形 24"/>
          <p:cNvSpPr/>
          <p:nvPr/>
        </p:nvSpPr>
        <p:spPr bwMode="auto">
          <a:xfrm>
            <a:off x="539552" y="1196752"/>
            <a:ext cx="3816548" cy="2448272"/>
          </a:xfrm>
          <a:prstGeom prst="roundRect">
            <a:avLst>
              <a:gd name="adj" fmla="val 5255"/>
            </a:avLst>
          </a:prstGeom>
          <a:solidFill>
            <a:srgbClr val="FFFFFF"/>
          </a:solidFill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kumimoji="0" lang="ja-JP" altLang="en-US" sz="2000" dirty="0">
              <a:latin typeface="+mn-lt"/>
              <a:ea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SAP</a:t>
            </a:r>
            <a:r>
              <a:rPr kumimoji="1" lang="ja-JP" altLang="en-US" dirty="0" smtClean="0"/>
              <a:t>のクラウド戦略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683568" y="427741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charset="2"/>
              <a:buChar char="l"/>
            </a:pPr>
            <a:r>
              <a:rPr lang="en-US" altLang="ja-JP" sz="1400" dirty="0"/>
              <a:t>SAP Business Suite</a:t>
            </a:r>
          </a:p>
          <a:p>
            <a:pPr marL="285750" indent="-285750">
              <a:buFont typeface="Wingdings" charset="2"/>
              <a:buChar char="l"/>
            </a:pPr>
            <a:r>
              <a:rPr lang="en-US" altLang="ja-JP" sz="1400" dirty="0"/>
              <a:t>SAP HANA One</a:t>
            </a:r>
          </a:p>
          <a:p>
            <a:pPr marL="285750" indent="-285750">
              <a:buFont typeface="Wingdings" charset="2"/>
              <a:buChar char="l"/>
            </a:pPr>
            <a:r>
              <a:rPr lang="en-US" altLang="ja-JP" sz="1400" dirty="0"/>
              <a:t>SAP Business All-in-One</a:t>
            </a:r>
          </a:p>
          <a:p>
            <a:pPr marL="285750" indent="-285750">
              <a:buFont typeface="Wingdings" charset="2"/>
              <a:buChar char="l"/>
            </a:pPr>
            <a:r>
              <a:rPr lang="en-US" altLang="ja-JP" sz="1400" dirty="0"/>
              <a:t>SAP </a:t>
            </a:r>
            <a:r>
              <a:rPr lang="en-US" altLang="ja-JP" sz="1400" dirty="0" err="1"/>
              <a:t>BusinessObjects</a:t>
            </a:r>
            <a:endParaRPr lang="en-US" altLang="ja-JP" sz="1400" dirty="0"/>
          </a:p>
          <a:p>
            <a:pPr marL="285750" indent="-285750">
              <a:buFont typeface="Wingdings" charset="2"/>
              <a:buChar char="l"/>
            </a:pPr>
            <a:r>
              <a:rPr lang="en-US" altLang="ja-JP" sz="1400" dirty="0"/>
              <a:t>SAP Rapid Deployment Solutions</a:t>
            </a:r>
            <a:r>
              <a:rPr lang="ja-JP" altLang="en-US" sz="1400" dirty="0"/>
              <a:t>（</a:t>
            </a:r>
            <a:r>
              <a:rPr lang="en-US" altLang="ja-JP" sz="1400" dirty="0"/>
              <a:t>RDS</a:t>
            </a:r>
            <a:r>
              <a:rPr lang="ja-JP" altLang="en-US" sz="1400" dirty="0"/>
              <a:t>）</a:t>
            </a:r>
          </a:p>
          <a:p>
            <a:pPr marL="285750" indent="-285750">
              <a:buFont typeface="Wingdings" charset="2"/>
              <a:buChar char="l"/>
            </a:pPr>
            <a:r>
              <a:rPr lang="en-US" altLang="ja-JP" sz="1400" dirty="0"/>
              <a:t>SAP </a:t>
            </a:r>
            <a:r>
              <a:rPr lang="en-US" altLang="ja-JP" sz="1400" dirty="0" err="1"/>
              <a:t>Afaria</a:t>
            </a:r>
            <a:endParaRPr lang="en-US" altLang="ja-JP" sz="1400" dirty="0"/>
          </a:p>
          <a:p>
            <a:pPr marL="285750" indent="-285750">
              <a:buFont typeface="Wingdings" charset="2"/>
              <a:buChar char="l"/>
            </a:pPr>
            <a:r>
              <a:rPr lang="en-US" altLang="ja-JP" sz="1400" dirty="0"/>
              <a:t>SAP Business One</a:t>
            </a:r>
          </a:p>
          <a:p>
            <a:pPr marL="285750" indent="-285750">
              <a:buFont typeface="Wingdings" charset="2"/>
              <a:buChar char="l"/>
            </a:pPr>
            <a:r>
              <a:rPr lang="en-US" altLang="ja-JP" sz="1400" dirty="0"/>
              <a:t>SAP HANA</a:t>
            </a:r>
            <a:r>
              <a:rPr lang="ja-JP" altLang="en-US" sz="1400" dirty="0"/>
              <a:t>（オンデマンド） </a:t>
            </a:r>
            <a:r>
              <a:rPr lang="en-US" altLang="ja-JP" sz="1400" dirty="0"/>
              <a:t>on CR1 </a:t>
            </a:r>
            <a:r>
              <a:rPr lang="ja-JP" altLang="en-US" sz="1400" dirty="0"/>
              <a:t>最大 </a:t>
            </a:r>
            <a:r>
              <a:rPr lang="en-US" altLang="ja-JP" sz="1400" dirty="0"/>
              <a:t>1.22 TB</a:t>
            </a:r>
            <a:endParaRPr lang="ja-JP" altLang="en-US" sz="1400" dirty="0"/>
          </a:p>
        </p:txBody>
      </p:sp>
      <p:sp>
        <p:nvSpPr>
          <p:cNvPr id="4" name="正方形/長方形 3"/>
          <p:cNvSpPr/>
          <p:nvPr/>
        </p:nvSpPr>
        <p:spPr>
          <a:xfrm>
            <a:off x="611560" y="4005064"/>
            <a:ext cx="47525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dirty="0"/>
              <a:t>現時点で </a:t>
            </a:r>
            <a:r>
              <a:rPr lang="en-US" altLang="ja-JP" sz="1100" dirty="0"/>
              <a:t>AWS </a:t>
            </a:r>
            <a:r>
              <a:rPr lang="ja-JP" altLang="en-US" sz="1100" dirty="0"/>
              <a:t>での本稼働運用が認定されている </a:t>
            </a:r>
            <a:r>
              <a:rPr lang="en-US" altLang="ja-JP" sz="1100" dirty="0"/>
              <a:t>SAP </a:t>
            </a:r>
            <a:r>
              <a:rPr lang="ja-JP" altLang="en-US" sz="1100" dirty="0"/>
              <a:t>ソリューションの例</a:t>
            </a:r>
          </a:p>
        </p:txBody>
      </p:sp>
      <p:pic>
        <p:nvPicPr>
          <p:cNvPr id="6" name="図 5" descr="c24af1dab6a3a48d5ebfc8de20c71059-e136944189846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005064"/>
            <a:ext cx="1152128" cy="456636"/>
          </a:xfrm>
          <a:prstGeom prst="rect">
            <a:avLst/>
          </a:prstGeom>
        </p:spPr>
      </p:pic>
      <p:pic>
        <p:nvPicPr>
          <p:cNvPr id="7" name="図 6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437112"/>
            <a:ext cx="1142283" cy="256029"/>
          </a:xfrm>
          <a:prstGeom prst="rect">
            <a:avLst/>
          </a:prstGeom>
        </p:spPr>
      </p:pic>
      <p:pic>
        <p:nvPicPr>
          <p:cNvPr id="8" name="図 7" descr="imgr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197196"/>
            <a:ext cx="1216135" cy="320036"/>
          </a:xfrm>
          <a:prstGeom prst="rect">
            <a:avLst/>
          </a:prstGeom>
        </p:spPr>
      </p:pic>
      <p:pic>
        <p:nvPicPr>
          <p:cNvPr id="9" name="図 8" descr="imgre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589240"/>
            <a:ext cx="1224136" cy="279280"/>
          </a:xfrm>
          <a:prstGeom prst="rect">
            <a:avLst/>
          </a:prstGeom>
        </p:spPr>
      </p:pic>
      <p:pic>
        <p:nvPicPr>
          <p:cNvPr id="11" name="図 10" descr="imgre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045" y="5949280"/>
            <a:ext cx="1168299" cy="173830"/>
          </a:xfrm>
          <a:prstGeom prst="rect">
            <a:avLst/>
          </a:prstGeom>
        </p:spPr>
      </p:pic>
      <p:pic>
        <p:nvPicPr>
          <p:cNvPr id="12" name="図 11" descr="url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32923"/>
            <a:ext cx="1008112" cy="672075"/>
          </a:xfrm>
          <a:prstGeom prst="rect">
            <a:avLst/>
          </a:prstGeom>
        </p:spPr>
      </p:pic>
      <p:pic>
        <p:nvPicPr>
          <p:cNvPr id="13" name="図 12" descr="imgres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887871"/>
            <a:ext cx="1080120" cy="391979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2051720" y="2831353"/>
            <a:ext cx="402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+mn-lt"/>
                <a:ea typeface="+mn-ea"/>
              </a:rPr>
              <a:t>×</a:t>
            </a:r>
            <a:endParaRPr kumimoji="1" lang="ja-JP" altLang="en-US" sz="2800" dirty="0" smtClean="0">
              <a:latin typeface="+mn-lt"/>
              <a:ea typeface="+mn-ea"/>
            </a:endParaRPr>
          </a:p>
        </p:txBody>
      </p:sp>
      <p:pic>
        <p:nvPicPr>
          <p:cNvPr id="15" name="図 14" descr="logo_iijgio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554440"/>
            <a:ext cx="1080120" cy="141655"/>
          </a:xfrm>
          <a:prstGeom prst="rect">
            <a:avLst/>
          </a:prstGeom>
        </p:spPr>
      </p:pic>
      <p:pic>
        <p:nvPicPr>
          <p:cNvPr id="16" name="図 15" descr="url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76872"/>
            <a:ext cx="1008112" cy="672075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2051720" y="2348880"/>
            <a:ext cx="402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+mn-lt"/>
                <a:ea typeface="+mn-ea"/>
              </a:rPr>
              <a:t>×</a:t>
            </a:r>
            <a:endParaRPr kumimoji="1" lang="ja-JP" altLang="en-US" sz="2800" dirty="0" smtClean="0">
              <a:latin typeface="+mn-lt"/>
              <a:ea typeface="+mn-ea"/>
            </a:endParaRPr>
          </a:p>
        </p:txBody>
      </p:sp>
      <p:pic>
        <p:nvPicPr>
          <p:cNvPr id="18" name="図 17" descr="ibm-smartcloud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44824"/>
            <a:ext cx="1069268" cy="597818"/>
          </a:xfrm>
          <a:prstGeom prst="rect">
            <a:avLst/>
          </a:prstGeom>
        </p:spPr>
      </p:pic>
      <p:pic>
        <p:nvPicPr>
          <p:cNvPr id="19" name="図 18" descr="url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1008112" cy="672075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2051720" y="1844824"/>
            <a:ext cx="402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+mn-lt"/>
                <a:ea typeface="+mn-ea"/>
              </a:rPr>
              <a:t>×</a:t>
            </a:r>
            <a:endParaRPr kumimoji="1" lang="ja-JP" altLang="en-US" sz="2800" dirty="0" smtClean="0">
              <a:latin typeface="+mn-lt"/>
              <a:ea typeface="+mn-ea"/>
            </a:endParaRPr>
          </a:p>
        </p:txBody>
      </p:sp>
      <p:pic>
        <p:nvPicPr>
          <p:cNvPr id="22" name="図 21" descr="store.sap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40768"/>
            <a:ext cx="2904323" cy="2178242"/>
          </a:xfrm>
          <a:prstGeom prst="rect">
            <a:avLst/>
          </a:prstGeom>
        </p:spPr>
      </p:pic>
      <p:pic>
        <p:nvPicPr>
          <p:cNvPr id="23" name="図 22" descr="imgres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1656184" cy="362290"/>
          </a:xfrm>
          <a:prstGeom prst="rect">
            <a:avLst/>
          </a:prstGeom>
        </p:spPr>
      </p:pic>
      <p:sp>
        <p:nvSpPr>
          <p:cNvPr id="27" name="加算記号 26"/>
          <p:cNvSpPr/>
          <p:nvPr/>
        </p:nvSpPr>
        <p:spPr bwMode="auto">
          <a:xfrm>
            <a:off x="4364992" y="2204864"/>
            <a:ext cx="414015" cy="432048"/>
          </a:xfrm>
          <a:prstGeom prst="mathPlus">
            <a:avLst/>
          </a:prstGeom>
          <a:solidFill>
            <a:srgbClr val="3366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kumimoji="0" lang="ja-JP" altLang="en-US" sz="2000" dirty="0">
              <a:latin typeface="+mn-lt"/>
              <a:ea typeface="+mn-ea"/>
            </a:endParaRPr>
          </a:p>
        </p:txBody>
      </p:sp>
      <p:sp>
        <p:nvSpPr>
          <p:cNvPr id="30" name="フリーフォーム 29"/>
          <p:cNvSpPr/>
          <p:nvPr/>
        </p:nvSpPr>
        <p:spPr>
          <a:xfrm>
            <a:off x="666750" y="3284984"/>
            <a:ext cx="7829550" cy="556766"/>
          </a:xfrm>
          <a:custGeom>
            <a:avLst/>
            <a:gdLst>
              <a:gd name="connsiteX0" fmla="*/ 2355850 w 7829550"/>
              <a:gd name="connsiteY0" fmla="*/ 0 h 508000"/>
              <a:gd name="connsiteX1" fmla="*/ 0 w 7829550"/>
              <a:gd name="connsiteY1" fmla="*/ 501650 h 508000"/>
              <a:gd name="connsiteX2" fmla="*/ 7829550 w 7829550"/>
              <a:gd name="connsiteY2" fmla="*/ 508000 h 508000"/>
              <a:gd name="connsiteX3" fmla="*/ 2355850 w 7829550"/>
              <a:gd name="connsiteY3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50" h="508000">
                <a:moveTo>
                  <a:pt x="2355850" y="0"/>
                </a:moveTo>
                <a:lnTo>
                  <a:pt x="0" y="501650"/>
                </a:lnTo>
                <a:lnTo>
                  <a:pt x="7829550" y="508000"/>
                </a:lnTo>
                <a:lnTo>
                  <a:pt x="2355850" y="0"/>
                </a:lnTo>
                <a:close/>
              </a:path>
            </a:pathLst>
          </a:custGeom>
          <a:gradFill flip="none" rotWithShape="1">
            <a:gsLst>
              <a:gs pos="0">
                <a:srgbClr val="FF6600">
                  <a:alpha val="76000"/>
                </a:srgbClr>
              </a:gs>
              <a:gs pos="100000">
                <a:srgbClr val="FFFFFF">
                  <a:alpha val="77000"/>
                </a:srgbClr>
              </a:gs>
            </a:gsLst>
            <a:lin ang="5700000" scaled="0"/>
            <a:tileRect/>
          </a:gra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baseline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pic>
        <p:nvPicPr>
          <p:cNvPr id="32" name="図 31" descr="logo.g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793362"/>
            <a:ext cx="1152128" cy="36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5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3143992" y="1905000"/>
            <a:ext cx="2233551" cy="2388672"/>
            <a:chOff x="3143992" y="1905000"/>
            <a:chExt cx="2233551" cy="2388672"/>
          </a:xfrm>
        </p:grpSpPr>
        <p:sp>
          <p:nvSpPr>
            <p:cNvPr id="187" name="角丸四角形 186"/>
            <p:cNvSpPr/>
            <p:nvPr/>
          </p:nvSpPr>
          <p:spPr bwMode="auto">
            <a:xfrm>
              <a:off x="3143992" y="3352800"/>
              <a:ext cx="2233551" cy="940872"/>
            </a:xfrm>
            <a:prstGeom prst="roundRect">
              <a:avLst>
                <a:gd name="adj" fmla="val 9267"/>
              </a:avLst>
            </a:prstGeom>
            <a:solidFill>
              <a:srgbClr val="CCFFFF"/>
            </a:solidFill>
            <a:ln w="38100" cap="flat" cmpd="sng" algn="ctr">
              <a:solidFill>
                <a:srgbClr val="4168A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200" b="0" i="0" u="none" strike="noStrike" cap="none" normalizeH="0" baseline="0" smtClean="0">
                <a:ln>
                  <a:noFill/>
                </a:ln>
                <a:solidFill>
                  <a:srgbClr val="484848"/>
                </a:solidFill>
                <a:effectLst/>
                <a:latin typeface="Arial" charset="0"/>
                <a:ea typeface="HG丸ｺﾞｼｯｸM-PRO" pitchFamily="50" charset="-128"/>
              </a:endParaRPr>
            </a:p>
          </p:txBody>
        </p:sp>
        <p:sp>
          <p:nvSpPr>
            <p:cNvPr id="69" name="角丸四角形 68"/>
            <p:cNvSpPr/>
            <p:nvPr/>
          </p:nvSpPr>
          <p:spPr bwMode="auto">
            <a:xfrm>
              <a:off x="3296392" y="19050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9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GP創英角ｺﾞｼｯｸUB" pitchFamily="50" charset="-128"/>
                  <a:ea typeface="HGP創英角ｺﾞｼｯｸUB" pitchFamily="50" charset="-128"/>
                </a:rPr>
                <a:t>業務</a:t>
              </a:r>
            </a:p>
          </p:txBody>
        </p:sp>
        <p:sp>
          <p:nvSpPr>
            <p:cNvPr id="71" name="角丸四角形 70"/>
            <p:cNvSpPr/>
            <p:nvPr/>
          </p:nvSpPr>
          <p:spPr bwMode="auto">
            <a:xfrm>
              <a:off x="3982192" y="19050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kumimoji="0" lang="ja-JP" altLang="en-US" sz="800" dirty="0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業務</a:t>
              </a:r>
            </a:p>
          </p:txBody>
        </p:sp>
        <p:sp>
          <p:nvSpPr>
            <p:cNvPr id="74" name="角丸四角形 73"/>
            <p:cNvSpPr/>
            <p:nvPr/>
          </p:nvSpPr>
          <p:spPr bwMode="auto">
            <a:xfrm>
              <a:off x="4691743" y="19050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kumimoji="0" lang="ja-JP" altLang="en-US" sz="800" dirty="0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業務</a:t>
              </a:r>
            </a:p>
          </p:txBody>
        </p:sp>
        <p:sp>
          <p:nvSpPr>
            <p:cNvPr id="75" name="角丸四角形 74"/>
            <p:cNvSpPr/>
            <p:nvPr/>
          </p:nvSpPr>
          <p:spPr bwMode="auto">
            <a:xfrm>
              <a:off x="3296392" y="36576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HG丸ｺﾞｼｯｸM-PRO" pitchFamily="50" charset="-128"/>
                </a:rPr>
                <a:t>SYS</a:t>
              </a:r>
              <a:endParaRPr kumimoji="0" lang="ja-JP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HG丸ｺﾞｼｯｸM-PRO" pitchFamily="50" charset="-128"/>
              </a:endParaRPr>
            </a:p>
          </p:txBody>
        </p:sp>
        <p:sp>
          <p:nvSpPr>
            <p:cNvPr id="77" name="角丸四角形 76"/>
            <p:cNvSpPr/>
            <p:nvPr/>
          </p:nvSpPr>
          <p:spPr bwMode="auto">
            <a:xfrm>
              <a:off x="3982192" y="36576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HG丸ｺﾞｼｯｸM-PRO" pitchFamily="50" charset="-128"/>
                </a:rPr>
                <a:t>SYS</a:t>
              </a:r>
              <a:endParaRPr kumimoji="0" lang="ja-JP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HG丸ｺﾞｼｯｸM-PRO" pitchFamily="50" charset="-128"/>
              </a:endParaRPr>
            </a:p>
          </p:txBody>
        </p:sp>
        <p:sp>
          <p:nvSpPr>
            <p:cNvPr id="88" name="角丸四角形 87"/>
            <p:cNvSpPr/>
            <p:nvPr/>
          </p:nvSpPr>
          <p:spPr bwMode="auto">
            <a:xfrm>
              <a:off x="4691743" y="36576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HG丸ｺﾞｼｯｸM-PRO" pitchFamily="50" charset="-128"/>
                </a:rPr>
                <a:t>SYS</a:t>
              </a:r>
              <a:endParaRPr kumimoji="0" lang="ja-JP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HG丸ｺﾞｼｯｸM-PRO" pitchFamily="50" charset="-128"/>
              </a:endParaRPr>
            </a:p>
          </p:txBody>
        </p:sp>
        <p:cxnSp>
          <p:nvCxnSpPr>
            <p:cNvPr id="114" name="直線矢印コネクタ 113"/>
            <p:cNvCxnSpPr>
              <a:stCxn id="69" idx="2"/>
              <a:endCxn id="75" idx="0"/>
            </p:cNvCxnSpPr>
            <p:nvPr/>
          </p:nvCxnSpPr>
          <p:spPr bwMode="auto">
            <a:xfrm>
              <a:off x="3524992" y="2286000"/>
              <a:ext cx="0" cy="1371600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rgbClr val="4168A7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直線矢印コネクタ 114"/>
            <p:cNvCxnSpPr>
              <a:stCxn id="71" idx="2"/>
              <a:endCxn id="77" idx="0"/>
            </p:cNvCxnSpPr>
            <p:nvPr/>
          </p:nvCxnSpPr>
          <p:spPr bwMode="auto">
            <a:xfrm>
              <a:off x="4210792" y="2286000"/>
              <a:ext cx="0" cy="1371600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rgbClr val="4168A7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直線矢印コネクタ 115"/>
            <p:cNvCxnSpPr>
              <a:stCxn id="74" idx="2"/>
              <a:endCxn id="88" idx="0"/>
            </p:cNvCxnSpPr>
            <p:nvPr/>
          </p:nvCxnSpPr>
          <p:spPr bwMode="auto">
            <a:xfrm>
              <a:off x="4920343" y="2286000"/>
              <a:ext cx="0" cy="1371600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rgbClr val="4168A7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533400"/>
          </a:xfrm>
        </p:spPr>
        <p:txBody>
          <a:bodyPr/>
          <a:lstStyle/>
          <a:p>
            <a:r>
              <a:rPr kumimoji="1" lang="ja-JP" altLang="en-US" sz="2800" dirty="0" smtClean="0"/>
              <a:t>分散化・ダウンサイジングによって何が起こったか？</a:t>
            </a:r>
            <a:endParaRPr kumimoji="1" lang="ja-JP" altLang="en-US" sz="280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3143992" y="2362200"/>
            <a:ext cx="2690751" cy="3429000"/>
            <a:chOff x="3143992" y="2362200"/>
            <a:chExt cx="2690751" cy="3429000"/>
          </a:xfrm>
        </p:grpSpPr>
        <p:sp>
          <p:nvSpPr>
            <p:cNvPr id="185" name="角丸四角形 184"/>
            <p:cNvSpPr/>
            <p:nvPr/>
          </p:nvSpPr>
          <p:spPr bwMode="auto">
            <a:xfrm>
              <a:off x="3143992" y="4850328"/>
              <a:ext cx="2233551" cy="940872"/>
            </a:xfrm>
            <a:prstGeom prst="roundRect">
              <a:avLst>
                <a:gd name="adj" fmla="val 9267"/>
              </a:avLst>
            </a:prstGeom>
            <a:solidFill>
              <a:srgbClr val="FFFFCC"/>
            </a:solidFill>
            <a:ln w="38100" cap="flat" cmpd="sng" algn="ctr">
              <a:solidFill>
                <a:srgbClr val="F6D92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200" b="0" i="0" u="none" strike="noStrike" cap="none" normalizeH="0" baseline="0" smtClean="0">
                <a:ln>
                  <a:noFill/>
                </a:ln>
                <a:solidFill>
                  <a:srgbClr val="484848"/>
                </a:solidFill>
                <a:effectLst/>
                <a:latin typeface="Arial" charset="0"/>
                <a:ea typeface="HG丸ｺﾞｼｯｸM-PRO" pitchFamily="50" charset="-128"/>
              </a:endParaRPr>
            </a:p>
          </p:txBody>
        </p:sp>
        <p:sp>
          <p:nvSpPr>
            <p:cNvPr id="64" name="角丸四角形 63"/>
            <p:cNvSpPr/>
            <p:nvPr/>
          </p:nvSpPr>
          <p:spPr bwMode="auto">
            <a:xfrm>
              <a:off x="3372592" y="3848100"/>
              <a:ext cx="457200" cy="381000"/>
            </a:xfrm>
            <a:prstGeom prst="roundRect">
              <a:avLst/>
            </a:prstGeom>
            <a:solidFill>
              <a:srgbClr val="00B0F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dirty="0" smtClean="0">
                  <a:solidFill>
                    <a:schemeClr val="bg1"/>
                  </a:solidFill>
                  <a:latin typeface="Arial" charset="0"/>
                  <a:ea typeface="HG丸ｺﾞｼｯｸM-PRO" pitchFamily="50" charset="-128"/>
                </a:rPr>
                <a:t>SUB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HG丸ｺﾞｼｯｸM-PRO" pitchFamily="50" charset="-128"/>
                </a:rPr>
                <a:t>SYS</a:t>
              </a:r>
            </a:p>
          </p:txBody>
        </p:sp>
        <p:sp>
          <p:nvSpPr>
            <p:cNvPr id="93" name="角丸四角形 92"/>
            <p:cNvSpPr/>
            <p:nvPr/>
          </p:nvSpPr>
          <p:spPr bwMode="auto">
            <a:xfrm>
              <a:off x="4082143" y="3848100"/>
              <a:ext cx="457200" cy="381000"/>
            </a:xfrm>
            <a:prstGeom prst="roundRect">
              <a:avLst/>
            </a:prstGeom>
            <a:solidFill>
              <a:srgbClr val="00B0F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dirty="0" smtClean="0">
                  <a:solidFill>
                    <a:schemeClr val="bg1"/>
                  </a:solidFill>
                  <a:latin typeface="Arial" charset="0"/>
                  <a:ea typeface="HG丸ｺﾞｼｯｸM-PRO" pitchFamily="50" charset="-128"/>
                </a:rPr>
                <a:t>SUB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HG丸ｺﾞｼｯｸM-PRO" pitchFamily="50" charset="-128"/>
                </a:rPr>
                <a:t>SYS</a:t>
              </a:r>
            </a:p>
          </p:txBody>
        </p:sp>
        <p:sp>
          <p:nvSpPr>
            <p:cNvPr id="96" name="角丸四角形 95"/>
            <p:cNvSpPr/>
            <p:nvPr/>
          </p:nvSpPr>
          <p:spPr bwMode="auto">
            <a:xfrm>
              <a:off x="4767943" y="3848100"/>
              <a:ext cx="457200" cy="381000"/>
            </a:xfrm>
            <a:prstGeom prst="roundRect">
              <a:avLst/>
            </a:prstGeom>
            <a:solidFill>
              <a:srgbClr val="00B0F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dirty="0" smtClean="0">
                  <a:solidFill>
                    <a:schemeClr val="bg1"/>
                  </a:solidFill>
                  <a:latin typeface="Arial" charset="0"/>
                  <a:ea typeface="HG丸ｺﾞｼｯｸM-PRO" pitchFamily="50" charset="-128"/>
                </a:rPr>
                <a:t>SUB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HG丸ｺﾞｼｯｸM-PRO" pitchFamily="50" charset="-128"/>
                </a:rPr>
                <a:t>SYS</a:t>
              </a:r>
            </a:p>
          </p:txBody>
        </p:sp>
        <p:sp>
          <p:nvSpPr>
            <p:cNvPr id="109" name="角丸四角形 108"/>
            <p:cNvSpPr/>
            <p:nvPr/>
          </p:nvSpPr>
          <p:spPr bwMode="auto">
            <a:xfrm>
              <a:off x="3296392" y="5155128"/>
              <a:ext cx="457200" cy="381000"/>
            </a:xfrm>
            <a:prstGeom prst="roundRect">
              <a:avLst/>
            </a:prstGeom>
            <a:solidFill>
              <a:srgbClr val="6600CC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HG丸ｺﾞｼｯｸM-PRO" pitchFamily="50" charset="-128"/>
                </a:rPr>
                <a:t>部門</a:t>
              </a:r>
              <a:r>
                <a:rPr kumimoji="0" lang="en-US" altLang="ja-JP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HG丸ｺﾞｼｯｸM-PRO" pitchFamily="50" charset="-128"/>
                </a:rPr>
                <a:t>SYS</a:t>
              </a:r>
            </a:p>
          </p:txBody>
        </p:sp>
        <p:sp>
          <p:nvSpPr>
            <p:cNvPr id="110" name="角丸四角形 109"/>
            <p:cNvSpPr/>
            <p:nvPr/>
          </p:nvSpPr>
          <p:spPr bwMode="auto">
            <a:xfrm>
              <a:off x="4005943" y="5155128"/>
              <a:ext cx="457200" cy="381000"/>
            </a:xfrm>
            <a:prstGeom prst="roundRect">
              <a:avLst/>
            </a:prstGeom>
            <a:solidFill>
              <a:srgbClr val="6600CC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800" dirty="0" smtClean="0">
                  <a:solidFill>
                    <a:schemeClr val="bg1"/>
                  </a:solidFill>
                  <a:latin typeface="Arial" charset="0"/>
                  <a:ea typeface="HG丸ｺﾞｼｯｸM-PRO" pitchFamily="50" charset="-128"/>
                </a:rPr>
                <a:t>部門</a:t>
              </a:r>
              <a:endParaRPr kumimoji="0" lang="en-US" altLang="ja-JP" sz="800" dirty="0" smtClean="0">
                <a:solidFill>
                  <a:schemeClr val="bg1"/>
                </a:solidFill>
                <a:latin typeface="Arial" charset="0"/>
                <a:ea typeface="HG丸ｺﾞｼｯｸM-PRO" pitchFamily="50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HG丸ｺﾞｼｯｸM-PRO" pitchFamily="50" charset="-128"/>
                </a:rPr>
                <a:t>SYS</a:t>
              </a:r>
            </a:p>
          </p:txBody>
        </p:sp>
        <p:sp>
          <p:nvSpPr>
            <p:cNvPr id="111" name="角丸四角形 110"/>
            <p:cNvSpPr/>
            <p:nvPr/>
          </p:nvSpPr>
          <p:spPr bwMode="auto">
            <a:xfrm>
              <a:off x="4691743" y="5155128"/>
              <a:ext cx="457200" cy="381000"/>
            </a:xfrm>
            <a:prstGeom prst="roundRect">
              <a:avLst/>
            </a:prstGeom>
            <a:solidFill>
              <a:srgbClr val="6600CC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HG丸ｺﾞｼｯｸM-PRO" pitchFamily="50" charset="-128"/>
                </a:rPr>
                <a:t>部門</a:t>
              </a:r>
              <a:r>
                <a:rPr kumimoji="0" lang="en-US" altLang="ja-JP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HG丸ｺﾞｼｯｸM-PRO" pitchFamily="50" charset="-128"/>
                </a:rPr>
                <a:t>SYS</a:t>
              </a:r>
            </a:p>
          </p:txBody>
        </p:sp>
        <p:sp>
          <p:nvSpPr>
            <p:cNvPr id="61" name="角丸四角形 60"/>
            <p:cNvSpPr/>
            <p:nvPr/>
          </p:nvSpPr>
          <p:spPr bwMode="auto">
            <a:xfrm>
              <a:off x="3601192" y="2362200"/>
              <a:ext cx="457200" cy="381000"/>
            </a:xfrm>
            <a:prstGeom prst="roundRect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800" dirty="0" smtClean="0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新規業務</a:t>
              </a:r>
              <a:endParaRPr kumimoji="0" lang="ja-JP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91" name="角丸四角形 90"/>
            <p:cNvSpPr/>
            <p:nvPr/>
          </p:nvSpPr>
          <p:spPr bwMode="auto">
            <a:xfrm>
              <a:off x="4363192" y="2362200"/>
              <a:ext cx="457200" cy="381000"/>
            </a:xfrm>
            <a:prstGeom prst="roundRect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800" dirty="0" smtClean="0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新規業務</a:t>
              </a:r>
              <a:endParaRPr kumimoji="0" lang="ja-JP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92" name="角丸四角形 91"/>
            <p:cNvSpPr/>
            <p:nvPr/>
          </p:nvSpPr>
          <p:spPr bwMode="auto">
            <a:xfrm>
              <a:off x="4996543" y="2362200"/>
              <a:ext cx="457200" cy="381000"/>
            </a:xfrm>
            <a:prstGeom prst="roundRect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800" dirty="0" smtClean="0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新規業務</a:t>
              </a:r>
              <a:endParaRPr kumimoji="0" lang="ja-JP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02" name="角丸四角形 101"/>
            <p:cNvSpPr/>
            <p:nvPr/>
          </p:nvSpPr>
          <p:spPr bwMode="auto">
            <a:xfrm>
              <a:off x="3982192" y="2842656"/>
              <a:ext cx="457200" cy="381000"/>
            </a:xfrm>
            <a:prstGeom prst="roundRect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800" dirty="0" smtClean="0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新規業務</a:t>
              </a:r>
              <a:endParaRPr kumimoji="0" lang="ja-JP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04" name="角丸四角形 103"/>
            <p:cNvSpPr/>
            <p:nvPr/>
          </p:nvSpPr>
          <p:spPr bwMode="auto">
            <a:xfrm>
              <a:off x="4691743" y="2842656"/>
              <a:ext cx="457200" cy="381000"/>
            </a:xfrm>
            <a:prstGeom prst="roundRect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800" dirty="0" smtClean="0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新規業務</a:t>
              </a:r>
              <a:endParaRPr kumimoji="0" lang="ja-JP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08" name="角丸四角形 107"/>
            <p:cNvSpPr/>
            <p:nvPr/>
          </p:nvSpPr>
          <p:spPr bwMode="auto">
            <a:xfrm>
              <a:off x="5377543" y="2842656"/>
              <a:ext cx="457200" cy="381000"/>
            </a:xfrm>
            <a:prstGeom prst="roundRect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800" dirty="0" smtClean="0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新規業務</a:t>
              </a:r>
              <a:endParaRPr kumimoji="0" lang="ja-JP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cxnSp>
          <p:nvCxnSpPr>
            <p:cNvPr id="117" name="直線矢印コネクタ 116"/>
            <p:cNvCxnSpPr>
              <a:stCxn id="61" idx="2"/>
              <a:endCxn id="64" idx="0"/>
            </p:cNvCxnSpPr>
            <p:nvPr/>
          </p:nvCxnSpPr>
          <p:spPr bwMode="auto">
            <a:xfrm flipH="1">
              <a:off x="3601192" y="2743200"/>
              <a:ext cx="228600" cy="1104900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rgbClr val="33CC33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" name="直線矢印コネクタ 117"/>
            <p:cNvCxnSpPr>
              <a:stCxn id="102" idx="2"/>
              <a:endCxn id="109" idx="0"/>
            </p:cNvCxnSpPr>
            <p:nvPr/>
          </p:nvCxnSpPr>
          <p:spPr bwMode="auto">
            <a:xfrm flipH="1">
              <a:off x="3524992" y="3223656"/>
              <a:ext cx="685800" cy="1931472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" name="直線矢印コネクタ 118"/>
            <p:cNvCxnSpPr>
              <a:stCxn id="91" idx="2"/>
              <a:endCxn id="93" idx="0"/>
            </p:cNvCxnSpPr>
            <p:nvPr/>
          </p:nvCxnSpPr>
          <p:spPr bwMode="auto">
            <a:xfrm flipH="1">
              <a:off x="4310743" y="2743200"/>
              <a:ext cx="281049" cy="1104900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rgbClr val="33CC33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直線矢印コネクタ 119"/>
            <p:cNvCxnSpPr>
              <a:stCxn id="104" idx="2"/>
              <a:endCxn id="110" idx="0"/>
            </p:cNvCxnSpPr>
            <p:nvPr/>
          </p:nvCxnSpPr>
          <p:spPr bwMode="auto">
            <a:xfrm flipH="1">
              <a:off x="4234543" y="3223656"/>
              <a:ext cx="685800" cy="1931472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直線矢印コネクタ 120"/>
            <p:cNvCxnSpPr>
              <a:stCxn id="92" idx="2"/>
              <a:endCxn id="96" idx="0"/>
            </p:cNvCxnSpPr>
            <p:nvPr/>
          </p:nvCxnSpPr>
          <p:spPr bwMode="auto">
            <a:xfrm flipH="1">
              <a:off x="4996543" y="2743200"/>
              <a:ext cx="228600" cy="1104900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rgbClr val="33CC33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直線矢印コネクタ 121"/>
            <p:cNvCxnSpPr>
              <a:stCxn id="108" idx="2"/>
              <a:endCxn id="111" idx="0"/>
            </p:cNvCxnSpPr>
            <p:nvPr/>
          </p:nvCxnSpPr>
          <p:spPr bwMode="auto">
            <a:xfrm flipH="1">
              <a:off x="4920343" y="3223656"/>
              <a:ext cx="685800" cy="1931472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グループ化 8"/>
          <p:cNvGrpSpPr/>
          <p:nvPr/>
        </p:nvGrpSpPr>
        <p:grpSpPr>
          <a:xfrm>
            <a:off x="4756210" y="1219200"/>
            <a:ext cx="4115647" cy="4572000"/>
            <a:chOff x="4756210" y="1219200"/>
            <a:chExt cx="4115647" cy="4572000"/>
          </a:xfrm>
        </p:grpSpPr>
        <p:sp>
          <p:nvSpPr>
            <p:cNvPr id="137" name="角丸四角形 136"/>
            <p:cNvSpPr/>
            <p:nvPr/>
          </p:nvSpPr>
          <p:spPr bwMode="auto">
            <a:xfrm>
              <a:off x="6333506" y="3486150"/>
              <a:ext cx="2538351" cy="2305050"/>
            </a:xfrm>
            <a:prstGeom prst="roundRect">
              <a:avLst>
                <a:gd name="adj" fmla="val 8036"/>
              </a:avLst>
            </a:prstGeom>
            <a:solidFill>
              <a:srgbClr val="3366FF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38" name="角丸四角形 137"/>
            <p:cNvSpPr/>
            <p:nvPr/>
          </p:nvSpPr>
          <p:spPr bwMode="auto">
            <a:xfrm>
              <a:off x="6333506" y="19050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GP創英角ｺﾞｼｯｸUB" pitchFamily="50" charset="-128"/>
                  <a:ea typeface="HGP創英角ｺﾞｼｯｸUB" pitchFamily="50" charset="-128"/>
                </a:rPr>
                <a:t>業務</a:t>
              </a:r>
            </a:p>
          </p:txBody>
        </p:sp>
        <p:sp>
          <p:nvSpPr>
            <p:cNvPr id="139" name="角丸四角形 138"/>
            <p:cNvSpPr/>
            <p:nvPr/>
          </p:nvSpPr>
          <p:spPr bwMode="auto">
            <a:xfrm>
              <a:off x="7019306" y="19050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kumimoji="0" lang="ja-JP" altLang="en-US" sz="800" dirty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業務</a:t>
              </a:r>
            </a:p>
          </p:txBody>
        </p:sp>
        <p:sp>
          <p:nvSpPr>
            <p:cNvPr id="140" name="角丸四角形 139"/>
            <p:cNvSpPr/>
            <p:nvPr/>
          </p:nvSpPr>
          <p:spPr bwMode="auto">
            <a:xfrm>
              <a:off x="7728857" y="19050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kumimoji="0" lang="ja-JP" altLang="en-US" sz="800" dirty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業務</a:t>
              </a:r>
            </a:p>
          </p:txBody>
        </p:sp>
        <p:cxnSp>
          <p:nvCxnSpPr>
            <p:cNvPr id="147" name="直線矢印コネクタ 146"/>
            <p:cNvCxnSpPr>
              <a:stCxn id="138" idx="2"/>
            </p:cNvCxnSpPr>
            <p:nvPr/>
          </p:nvCxnSpPr>
          <p:spPr bwMode="auto">
            <a:xfrm>
              <a:off x="6562106" y="2286000"/>
              <a:ext cx="0" cy="1200150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rgbClr val="4168A7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直線矢印コネクタ 147"/>
            <p:cNvCxnSpPr>
              <a:stCxn id="139" idx="2"/>
            </p:cNvCxnSpPr>
            <p:nvPr/>
          </p:nvCxnSpPr>
          <p:spPr bwMode="auto">
            <a:xfrm>
              <a:off x="7247906" y="2286000"/>
              <a:ext cx="0" cy="1200150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rgbClr val="4168A7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" name="直線矢印コネクタ 148"/>
            <p:cNvCxnSpPr/>
            <p:nvPr/>
          </p:nvCxnSpPr>
          <p:spPr bwMode="auto">
            <a:xfrm>
              <a:off x="7961415" y="2293422"/>
              <a:ext cx="0" cy="1192728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rgbClr val="4168A7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1" name="角丸四角形 140"/>
            <p:cNvSpPr/>
            <p:nvPr/>
          </p:nvSpPr>
          <p:spPr bwMode="auto">
            <a:xfrm>
              <a:off x="6638306" y="2362200"/>
              <a:ext cx="457200" cy="381000"/>
            </a:xfrm>
            <a:prstGeom prst="roundRect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800" dirty="0" smtClean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新規業務</a:t>
              </a:r>
              <a:endParaRPr kumimoji="0" lang="ja-JP" altLang="en-US" sz="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42" name="角丸四角形 141"/>
            <p:cNvSpPr/>
            <p:nvPr/>
          </p:nvSpPr>
          <p:spPr bwMode="auto">
            <a:xfrm>
              <a:off x="7367649" y="2362200"/>
              <a:ext cx="457200" cy="381000"/>
            </a:xfrm>
            <a:prstGeom prst="roundRect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800" dirty="0" smtClean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新規業務</a:t>
              </a:r>
              <a:endParaRPr kumimoji="0" lang="ja-JP" altLang="en-US" sz="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43" name="角丸四角形 142"/>
            <p:cNvSpPr/>
            <p:nvPr/>
          </p:nvSpPr>
          <p:spPr bwMode="auto">
            <a:xfrm>
              <a:off x="8033657" y="2362200"/>
              <a:ext cx="457200" cy="381000"/>
            </a:xfrm>
            <a:prstGeom prst="roundRect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800" dirty="0" smtClean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新規業務</a:t>
              </a:r>
              <a:endParaRPr kumimoji="0" lang="ja-JP" altLang="en-US" sz="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44" name="角丸四角形 143"/>
            <p:cNvSpPr/>
            <p:nvPr/>
          </p:nvSpPr>
          <p:spPr bwMode="auto">
            <a:xfrm>
              <a:off x="7019306" y="2842656"/>
              <a:ext cx="457200" cy="381000"/>
            </a:xfrm>
            <a:prstGeom prst="roundRect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800" dirty="0" smtClean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新規業務</a:t>
              </a:r>
              <a:endParaRPr kumimoji="0" lang="ja-JP" altLang="en-US" sz="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45" name="角丸四角形 144"/>
            <p:cNvSpPr/>
            <p:nvPr/>
          </p:nvSpPr>
          <p:spPr bwMode="auto">
            <a:xfrm>
              <a:off x="7728857" y="2842656"/>
              <a:ext cx="457200" cy="381000"/>
            </a:xfrm>
            <a:prstGeom prst="roundRect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800" dirty="0" smtClean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新規業務</a:t>
              </a:r>
              <a:endParaRPr kumimoji="0" lang="ja-JP" altLang="en-US" sz="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46" name="角丸四角形 145"/>
            <p:cNvSpPr/>
            <p:nvPr/>
          </p:nvSpPr>
          <p:spPr bwMode="auto">
            <a:xfrm>
              <a:off x="8414657" y="2842656"/>
              <a:ext cx="457200" cy="381000"/>
            </a:xfrm>
            <a:prstGeom prst="roundRect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800" dirty="0" smtClean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新規業務</a:t>
              </a:r>
              <a:endParaRPr kumimoji="0" lang="ja-JP" altLang="en-US" sz="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cxnSp>
          <p:nvCxnSpPr>
            <p:cNvPr id="150" name="直線矢印コネクタ 149"/>
            <p:cNvCxnSpPr/>
            <p:nvPr/>
          </p:nvCxnSpPr>
          <p:spPr bwMode="auto">
            <a:xfrm>
              <a:off x="6870864" y="2750622"/>
              <a:ext cx="0" cy="735528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rgbClr val="33CC33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直線矢印コネクタ 151"/>
            <p:cNvCxnSpPr>
              <a:stCxn id="142" idx="2"/>
              <a:endCxn id="137" idx="0"/>
            </p:cNvCxnSpPr>
            <p:nvPr/>
          </p:nvCxnSpPr>
          <p:spPr bwMode="auto">
            <a:xfrm>
              <a:off x="7596249" y="2743200"/>
              <a:ext cx="6433" cy="742950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rgbClr val="33CC33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直線矢印コネクタ 153"/>
            <p:cNvCxnSpPr>
              <a:stCxn id="143" idx="2"/>
            </p:cNvCxnSpPr>
            <p:nvPr/>
          </p:nvCxnSpPr>
          <p:spPr bwMode="auto">
            <a:xfrm>
              <a:off x="8262257" y="2743200"/>
              <a:ext cx="3958" cy="742950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rgbClr val="33CC33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5" name="直線矢印コネクタ 154"/>
            <p:cNvCxnSpPr/>
            <p:nvPr/>
          </p:nvCxnSpPr>
          <p:spPr bwMode="auto">
            <a:xfrm>
              <a:off x="8643257" y="3223656"/>
              <a:ext cx="3958" cy="262494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rgbClr val="33CC33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3" name="フローチャート : 磁気ディスク 162"/>
            <p:cNvSpPr/>
            <p:nvPr/>
          </p:nvSpPr>
          <p:spPr bwMode="auto">
            <a:xfrm>
              <a:off x="7102062" y="4186608"/>
              <a:ext cx="943718" cy="904133"/>
            </a:xfrm>
            <a:prstGeom prst="flowChartMagneticDisk">
              <a:avLst/>
            </a:prstGeom>
            <a:ln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GP創英角ｺﾞｼｯｸUB" pitchFamily="50" charset="-128"/>
                  <a:ea typeface="HGP創英角ｺﾞｼｯｸUB" pitchFamily="50" charset="-128"/>
                </a:rPr>
                <a:t>統合マスター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800" dirty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データベース</a:t>
              </a:r>
              <a:endParaRPr kumimoji="0" lang="ja-JP" altLang="en-US" sz="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64" name="角丸四角形 163"/>
            <p:cNvSpPr/>
            <p:nvPr/>
          </p:nvSpPr>
          <p:spPr bwMode="auto">
            <a:xfrm>
              <a:off x="6550972" y="3634344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GP創英角ｺﾞｼｯｸUB" pitchFamily="50" charset="-128"/>
                  <a:ea typeface="HGP創英角ｺﾞｼｯｸUB" pitchFamily="50" charset="-128"/>
                </a:rPr>
                <a:t>業務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900" dirty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機能</a:t>
              </a:r>
              <a:endParaRPr kumimoji="0" lang="ja-JP" altLang="en-US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67" name="角丸四角形 166"/>
            <p:cNvSpPr/>
            <p:nvPr/>
          </p:nvSpPr>
          <p:spPr bwMode="auto">
            <a:xfrm>
              <a:off x="7119257" y="3634344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GP創英角ｺﾞｼｯｸUB" pitchFamily="50" charset="-128"/>
                  <a:ea typeface="HGP創英角ｺﾞｼｯｸUB" pitchFamily="50" charset="-128"/>
                </a:rPr>
                <a:t>業務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900" dirty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機能</a:t>
              </a:r>
              <a:endParaRPr kumimoji="0" lang="ja-JP" altLang="en-US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68" name="角丸四角形 167"/>
            <p:cNvSpPr/>
            <p:nvPr/>
          </p:nvSpPr>
          <p:spPr bwMode="auto">
            <a:xfrm>
              <a:off x="7656615" y="3634344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GP創英角ｺﾞｼｯｸUB" pitchFamily="50" charset="-128"/>
                  <a:ea typeface="HGP創英角ｺﾞｼｯｸUB" pitchFamily="50" charset="-128"/>
                </a:rPr>
                <a:t>業務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900" dirty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機能</a:t>
              </a:r>
              <a:endParaRPr kumimoji="0" lang="ja-JP" altLang="en-US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69" name="角丸四角形 168"/>
            <p:cNvSpPr/>
            <p:nvPr/>
          </p:nvSpPr>
          <p:spPr bwMode="auto">
            <a:xfrm>
              <a:off x="8174923" y="3627417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GP創英角ｺﾞｼｯｸUB" pitchFamily="50" charset="-128"/>
                  <a:ea typeface="HGP創英角ｺﾞｼｯｸUB" pitchFamily="50" charset="-128"/>
                </a:rPr>
                <a:t>業務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900" dirty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機能</a:t>
              </a:r>
              <a:endParaRPr kumimoji="0" lang="ja-JP" altLang="en-US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70" name="角丸四角形 169"/>
            <p:cNvSpPr/>
            <p:nvPr/>
          </p:nvSpPr>
          <p:spPr bwMode="auto">
            <a:xfrm>
              <a:off x="6562106" y="52197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GP創英角ｺﾞｼｯｸUB" pitchFamily="50" charset="-128"/>
                  <a:ea typeface="HGP創英角ｺﾞｼｯｸUB" pitchFamily="50" charset="-128"/>
                </a:rPr>
                <a:t>業務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900" dirty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機能</a:t>
              </a:r>
              <a:endParaRPr kumimoji="0" lang="ja-JP" altLang="en-US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71" name="角丸四角形 170"/>
            <p:cNvSpPr/>
            <p:nvPr/>
          </p:nvSpPr>
          <p:spPr bwMode="auto">
            <a:xfrm>
              <a:off x="7097734" y="5235534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GP創英角ｺﾞｼｯｸUB" pitchFamily="50" charset="-128"/>
                  <a:ea typeface="HGP創英角ｺﾞｼｯｸUB" pitchFamily="50" charset="-128"/>
                </a:rPr>
                <a:t>業務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900" dirty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機能</a:t>
              </a:r>
              <a:endParaRPr kumimoji="0" lang="ja-JP" altLang="en-US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72" name="角丸四角形 171"/>
            <p:cNvSpPr/>
            <p:nvPr/>
          </p:nvSpPr>
          <p:spPr bwMode="auto">
            <a:xfrm>
              <a:off x="7635092" y="5235534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GP創英角ｺﾞｼｯｸUB" pitchFamily="50" charset="-128"/>
                  <a:ea typeface="HGP創英角ｺﾞｼｯｸUB" pitchFamily="50" charset="-128"/>
                </a:rPr>
                <a:t>業務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900" dirty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機能</a:t>
              </a:r>
              <a:endParaRPr kumimoji="0" lang="ja-JP" altLang="en-US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73" name="角丸四角形 172"/>
            <p:cNvSpPr/>
            <p:nvPr/>
          </p:nvSpPr>
          <p:spPr bwMode="auto">
            <a:xfrm>
              <a:off x="8174923" y="5235534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GP創英角ｺﾞｼｯｸUB" pitchFamily="50" charset="-128"/>
                  <a:ea typeface="HGP創英角ｺﾞｼｯｸUB" pitchFamily="50" charset="-128"/>
                </a:rPr>
                <a:t>業務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900" dirty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機能</a:t>
              </a:r>
              <a:endParaRPr kumimoji="0" lang="ja-JP" altLang="en-US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74" name="角丸四角形 173"/>
            <p:cNvSpPr/>
            <p:nvPr/>
          </p:nvSpPr>
          <p:spPr bwMode="auto">
            <a:xfrm>
              <a:off x="8153400" y="4164528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GP創英角ｺﾞｼｯｸUB" pitchFamily="50" charset="-128"/>
                  <a:ea typeface="HGP創英角ｺﾞｼｯｸUB" pitchFamily="50" charset="-128"/>
                </a:rPr>
                <a:t>業務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900" dirty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機能</a:t>
              </a:r>
              <a:endParaRPr kumimoji="0" lang="ja-JP" altLang="en-US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75" name="角丸四角形 174"/>
            <p:cNvSpPr/>
            <p:nvPr/>
          </p:nvSpPr>
          <p:spPr bwMode="auto">
            <a:xfrm>
              <a:off x="8153400" y="4697928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GP創英角ｺﾞｼｯｸUB" pitchFamily="50" charset="-128"/>
                  <a:ea typeface="HGP創英角ｺﾞｼｯｸUB" pitchFamily="50" charset="-128"/>
                </a:rPr>
                <a:t>業務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900" dirty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機能</a:t>
              </a:r>
              <a:endParaRPr kumimoji="0" lang="ja-JP" altLang="en-US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76" name="角丸四角形 175"/>
            <p:cNvSpPr/>
            <p:nvPr/>
          </p:nvSpPr>
          <p:spPr bwMode="auto">
            <a:xfrm>
              <a:off x="6562106" y="4164528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GP創英角ｺﾞｼｯｸUB" pitchFamily="50" charset="-128"/>
                  <a:ea typeface="HGP創英角ｺﾞｼｯｸUB" pitchFamily="50" charset="-128"/>
                </a:rPr>
                <a:t>業務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900" dirty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機能</a:t>
              </a:r>
              <a:endParaRPr kumimoji="0" lang="ja-JP" altLang="en-US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77" name="角丸四角形 176"/>
            <p:cNvSpPr/>
            <p:nvPr/>
          </p:nvSpPr>
          <p:spPr bwMode="auto">
            <a:xfrm>
              <a:off x="6562106" y="4697928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GP創英角ｺﾞｼｯｸUB" pitchFamily="50" charset="-128"/>
                  <a:ea typeface="HGP創英角ｺﾞｼｯｸUB" pitchFamily="50" charset="-128"/>
                </a:rPr>
                <a:t>業務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900" dirty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機能</a:t>
              </a:r>
              <a:endParaRPr kumimoji="0" lang="ja-JP" altLang="en-US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91" name="右矢印 190"/>
            <p:cNvSpPr/>
            <p:nvPr/>
          </p:nvSpPr>
          <p:spPr bwMode="auto">
            <a:xfrm>
              <a:off x="5453744" y="4008417"/>
              <a:ext cx="794656" cy="1146711"/>
            </a:xfrm>
            <a:prstGeom prst="rightArrow">
              <a:avLst>
                <a:gd name="adj1" fmla="val 64498"/>
                <a:gd name="adj2" fmla="val 50000"/>
              </a:avLst>
            </a:prstGeom>
            <a:solidFill>
              <a:srgbClr val="0070C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HG丸ｺﾞｼｯｸM-PRO" pitchFamily="50" charset="-128"/>
              </a:endParaRPr>
            </a:p>
          </p:txBody>
        </p:sp>
        <p:sp>
          <p:nvSpPr>
            <p:cNvPr id="193" name="テキスト ボックス 192"/>
            <p:cNvSpPr txBox="1"/>
            <p:nvPr/>
          </p:nvSpPr>
          <p:spPr>
            <a:xfrm>
              <a:off x="4756210" y="4258606"/>
              <a:ext cx="13773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ja-JP" altLang="en-US" sz="1000" dirty="0" smtClean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部分最適</a:t>
              </a:r>
            </a:p>
            <a:p>
              <a:pPr algn="r"/>
              <a:r>
                <a:rPr kumimoji="1" lang="ja-JP" altLang="en-US" sz="800" dirty="0" smtClean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から</a:t>
              </a:r>
            </a:p>
            <a:p>
              <a:pPr algn="r"/>
              <a:r>
                <a:rPr kumimoji="1" lang="ja-JP" altLang="en-US" sz="1000" dirty="0" smtClean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全体最適</a:t>
              </a:r>
            </a:p>
            <a:p>
              <a:pPr algn="r"/>
              <a:r>
                <a:rPr lang="ja-JP" altLang="en-US" sz="800" dirty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へ</a:t>
              </a:r>
              <a:endParaRPr kumimoji="1" lang="ja-JP" altLang="en-US" sz="800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94" name="テキスト ボックス 193"/>
            <p:cNvSpPr txBox="1"/>
            <p:nvPr/>
          </p:nvSpPr>
          <p:spPr>
            <a:xfrm>
              <a:off x="7247906" y="4145418"/>
              <a:ext cx="7136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FFFF"/>
                  </a:solidFill>
                </a:rPr>
                <a:t>ERP</a:t>
              </a:r>
              <a:endParaRPr kumimoji="1" lang="ja-JP" alt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96" name="ホームベース 195"/>
            <p:cNvSpPr/>
            <p:nvPr/>
          </p:nvSpPr>
          <p:spPr bwMode="auto">
            <a:xfrm>
              <a:off x="6019800" y="1219200"/>
              <a:ext cx="2852057" cy="533400"/>
            </a:xfrm>
            <a:prstGeom prst="homePlate">
              <a:avLst/>
            </a:prstGeom>
            <a:solidFill>
              <a:srgbClr val="3366FF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GP創英角ｺﾞｼｯｸUB" pitchFamily="50" charset="-128"/>
                  <a:ea typeface="HGP創英角ｺﾞｼｯｸUB" pitchFamily="50" charset="-128"/>
                </a:rPr>
                <a:t>　クラウドの時代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600" dirty="0" smtClean="0">
                  <a:solidFill>
                    <a:srgbClr val="FFFF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全体最適</a:t>
              </a:r>
              <a:endParaRPr kumimoji="0" lang="ja-JP" altLang="en-US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sp>
        <p:nvSpPr>
          <p:cNvPr id="197" name="ホームベース 196"/>
          <p:cNvSpPr/>
          <p:nvPr/>
        </p:nvSpPr>
        <p:spPr bwMode="auto">
          <a:xfrm>
            <a:off x="2819400" y="1219200"/>
            <a:ext cx="3439637" cy="533400"/>
          </a:xfrm>
          <a:prstGeom prst="homePlat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分散</a:t>
            </a:r>
            <a:r>
              <a: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rPr>
              <a:t>システム・サブシステムの時代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部分最適</a:t>
            </a:r>
            <a:endParaRPr kumimoji="0" lang="ja-JP" alt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228600" y="1219200"/>
            <a:ext cx="2852057" cy="3074472"/>
            <a:chOff x="228600" y="1219200"/>
            <a:chExt cx="2852057" cy="3074472"/>
          </a:xfrm>
        </p:grpSpPr>
        <p:sp>
          <p:nvSpPr>
            <p:cNvPr id="186" name="角丸四角形 185"/>
            <p:cNvSpPr/>
            <p:nvPr/>
          </p:nvSpPr>
          <p:spPr bwMode="auto">
            <a:xfrm>
              <a:off x="254824" y="3352800"/>
              <a:ext cx="2233551" cy="940872"/>
            </a:xfrm>
            <a:prstGeom prst="roundRect">
              <a:avLst>
                <a:gd name="adj" fmla="val 9267"/>
              </a:avLst>
            </a:prstGeom>
            <a:solidFill>
              <a:srgbClr val="CCFFFF"/>
            </a:solidFill>
            <a:ln w="38100" cap="flat" cmpd="sng" algn="ctr">
              <a:solidFill>
                <a:srgbClr val="4168A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200" b="0" i="0" u="none" strike="noStrike" cap="none" normalizeH="0" baseline="0" smtClean="0">
                <a:ln>
                  <a:noFill/>
                </a:ln>
                <a:solidFill>
                  <a:srgbClr val="484848"/>
                </a:solidFill>
                <a:effectLst/>
                <a:latin typeface="Arial" charset="0"/>
                <a:ea typeface="HG丸ｺﾞｼｯｸM-PRO" pitchFamily="50" charset="-128"/>
              </a:endParaRPr>
            </a:p>
          </p:txBody>
        </p:sp>
        <p:sp>
          <p:nvSpPr>
            <p:cNvPr id="3" name="角丸四角形 2"/>
            <p:cNvSpPr/>
            <p:nvPr/>
          </p:nvSpPr>
          <p:spPr bwMode="auto">
            <a:xfrm>
              <a:off x="457200" y="19050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9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GP創英角ｺﾞｼｯｸUB" pitchFamily="50" charset="-128"/>
                  <a:ea typeface="HGP創英角ｺﾞｼｯｸUB" pitchFamily="50" charset="-128"/>
                </a:rPr>
                <a:t>業務</a:t>
              </a:r>
            </a:p>
          </p:txBody>
        </p:sp>
        <p:sp>
          <p:nvSpPr>
            <p:cNvPr id="42" name="角丸四角形 41"/>
            <p:cNvSpPr/>
            <p:nvPr/>
          </p:nvSpPr>
          <p:spPr bwMode="auto">
            <a:xfrm>
              <a:off x="1143000" y="19050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kumimoji="0" lang="ja-JP" altLang="en-US" sz="800" dirty="0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業務</a:t>
              </a:r>
            </a:p>
          </p:txBody>
        </p:sp>
        <p:sp>
          <p:nvSpPr>
            <p:cNvPr id="44" name="角丸四角形 43"/>
            <p:cNvSpPr/>
            <p:nvPr/>
          </p:nvSpPr>
          <p:spPr bwMode="auto">
            <a:xfrm>
              <a:off x="1852551" y="19050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kumimoji="0" lang="ja-JP" altLang="en-US" sz="800" dirty="0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業務</a:t>
              </a:r>
            </a:p>
          </p:txBody>
        </p:sp>
        <p:sp>
          <p:nvSpPr>
            <p:cNvPr id="45" name="角丸四角形 44"/>
            <p:cNvSpPr/>
            <p:nvPr/>
          </p:nvSpPr>
          <p:spPr bwMode="auto">
            <a:xfrm>
              <a:off x="457200" y="36576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HG丸ｺﾞｼｯｸM-PRO" pitchFamily="50" charset="-128"/>
                </a:rPr>
                <a:t>SYS</a:t>
              </a:r>
              <a:endParaRPr kumimoji="0" lang="ja-JP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HG丸ｺﾞｼｯｸM-PRO" pitchFamily="50" charset="-128"/>
              </a:endParaRPr>
            </a:p>
          </p:txBody>
        </p:sp>
        <p:sp>
          <p:nvSpPr>
            <p:cNvPr id="67" name="角丸四角形 66"/>
            <p:cNvSpPr/>
            <p:nvPr/>
          </p:nvSpPr>
          <p:spPr bwMode="auto">
            <a:xfrm>
              <a:off x="1143000" y="36576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HG丸ｺﾞｼｯｸM-PRO" pitchFamily="50" charset="-128"/>
                </a:rPr>
                <a:t>SYS</a:t>
              </a:r>
              <a:endParaRPr kumimoji="0" lang="ja-JP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HG丸ｺﾞｼｯｸM-PRO" pitchFamily="50" charset="-128"/>
              </a:endParaRPr>
            </a:p>
          </p:txBody>
        </p:sp>
        <p:sp>
          <p:nvSpPr>
            <p:cNvPr id="68" name="角丸四角形 67"/>
            <p:cNvSpPr/>
            <p:nvPr/>
          </p:nvSpPr>
          <p:spPr bwMode="auto">
            <a:xfrm>
              <a:off x="1852551" y="3657600"/>
              <a:ext cx="457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HG丸ｺﾞｼｯｸM-PRO" pitchFamily="50" charset="-128"/>
                </a:rPr>
                <a:t>SYS</a:t>
              </a:r>
              <a:endParaRPr kumimoji="0" lang="ja-JP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HG丸ｺﾞｼｯｸM-PRO" pitchFamily="50" charset="-128"/>
              </a:endParaRPr>
            </a:p>
          </p:txBody>
        </p:sp>
        <p:cxnSp>
          <p:nvCxnSpPr>
            <p:cNvPr id="6" name="直線矢印コネクタ 5"/>
            <p:cNvCxnSpPr>
              <a:stCxn id="3" idx="2"/>
              <a:endCxn id="45" idx="0"/>
            </p:cNvCxnSpPr>
            <p:nvPr/>
          </p:nvCxnSpPr>
          <p:spPr bwMode="auto">
            <a:xfrm>
              <a:off x="685800" y="2286000"/>
              <a:ext cx="0" cy="1371600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rgbClr val="4168A7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直線矢印コネクタ 111"/>
            <p:cNvCxnSpPr>
              <a:stCxn id="42" idx="2"/>
              <a:endCxn id="67" idx="0"/>
            </p:cNvCxnSpPr>
            <p:nvPr/>
          </p:nvCxnSpPr>
          <p:spPr bwMode="auto">
            <a:xfrm>
              <a:off x="1371600" y="2286000"/>
              <a:ext cx="0" cy="1371600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rgbClr val="4168A7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直線矢印コネクタ 112"/>
            <p:cNvCxnSpPr>
              <a:stCxn id="44" idx="2"/>
              <a:endCxn id="68" idx="0"/>
            </p:cNvCxnSpPr>
            <p:nvPr/>
          </p:nvCxnSpPr>
          <p:spPr bwMode="auto">
            <a:xfrm>
              <a:off x="2081151" y="2286000"/>
              <a:ext cx="0" cy="1371600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rgbClr val="4168A7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8" name="ホームベース 197"/>
            <p:cNvSpPr/>
            <p:nvPr/>
          </p:nvSpPr>
          <p:spPr bwMode="auto">
            <a:xfrm>
              <a:off x="228600" y="1219200"/>
              <a:ext cx="2852057" cy="533400"/>
            </a:xfrm>
            <a:prstGeom prst="homePlate">
              <a:avLst/>
            </a:prstGeom>
            <a:solidFill>
              <a:srgbClr val="33CCFF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GP創英角ｺﾞｼｯｸUB" pitchFamily="50" charset="-128"/>
                  <a:ea typeface="HGP創英角ｺﾞｼｯｸUB" pitchFamily="50" charset="-128"/>
                </a:rPr>
                <a:t>メインフレーム</a:t>
              </a:r>
              <a:r>
                <a:rPr kumimoji="0" lang="ja-JP" altLang="en-US" sz="1400" dirty="0" smtClean="0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の時代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GP創英角ｺﾞｼｯｸUB" pitchFamily="50" charset="-128"/>
                  <a:ea typeface="HGP創英角ｺﾞｼｯｸUB" pitchFamily="50" charset="-128"/>
                </a:rPr>
                <a:t>全体最適</a:t>
              </a:r>
            </a:p>
          </p:txBody>
        </p:sp>
      </p:grpSp>
      <p:sp>
        <p:nvSpPr>
          <p:cNvPr id="199" name="角丸四角形 198"/>
          <p:cNvSpPr/>
          <p:nvPr/>
        </p:nvSpPr>
        <p:spPr bwMode="auto">
          <a:xfrm>
            <a:off x="228600" y="5943600"/>
            <a:ext cx="2667000" cy="381000"/>
          </a:xfrm>
          <a:prstGeom prst="roundRect">
            <a:avLst/>
          </a:prstGeom>
          <a:solidFill>
            <a:srgbClr val="33CCFF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ja-JP" altLang="en-US" sz="1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業務のシステム化</a:t>
            </a:r>
          </a:p>
        </p:txBody>
      </p:sp>
      <p:sp>
        <p:nvSpPr>
          <p:cNvPr id="200" name="角丸四角形 199"/>
          <p:cNvSpPr/>
          <p:nvPr/>
        </p:nvSpPr>
        <p:spPr bwMode="auto">
          <a:xfrm>
            <a:off x="3129570" y="5943600"/>
            <a:ext cx="2890229" cy="381000"/>
          </a:xfrm>
          <a:prstGeom prst="round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ja-JP" altLang="en-US" sz="1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業務システムの適用領域拡大</a:t>
            </a:r>
          </a:p>
        </p:txBody>
      </p:sp>
      <p:sp>
        <p:nvSpPr>
          <p:cNvPr id="201" name="角丸四角形 200"/>
          <p:cNvSpPr/>
          <p:nvPr/>
        </p:nvSpPr>
        <p:spPr bwMode="auto">
          <a:xfrm>
            <a:off x="6221434" y="5943600"/>
            <a:ext cx="2667000" cy="381000"/>
          </a:xfrm>
          <a:prstGeom prst="roundRect">
            <a:avLst/>
          </a:prstGeom>
          <a:solidFill>
            <a:srgbClr val="3366FF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ja-JP" altLang="en-US" sz="1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業務システム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の統合化</a:t>
            </a:r>
            <a:endParaRPr kumimoji="0" lang="ja-JP" altLang="en-US" sz="14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228600" y="4572000"/>
            <a:ext cx="2667000" cy="1246661"/>
            <a:chOff x="228600" y="4572000"/>
            <a:chExt cx="2667000" cy="1246661"/>
          </a:xfrm>
        </p:grpSpPr>
        <p:sp>
          <p:nvSpPr>
            <p:cNvPr id="190" name="角丸四角形吹き出し 189"/>
            <p:cNvSpPr/>
            <p:nvPr/>
          </p:nvSpPr>
          <p:spPr bwMode="auto">
            <a:xfrm>
              <a:off x="280061" y="4589935"/>
              <a:ext cx="2615539" cy="1219199"/>
            </a:xfrm>
            <a:prstGeom prst="wedgeRoundRectCallout">
              <a:avLst>
                <a:gd name="adj1" fmla="val 57952"/>
                <a:gd name="adj2" fmla="val -18344"/>
                <a:gd name="adj3" fmla="val 16667"/>
              </a:avLst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000" dirty="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  <p:sp>
          <p:nvSpPr>
            <p:cNvPr id="189" name="角丸四角形吹き出し 188"/>
            <p:cNvSpPr/>
            <p:nvPr/>
          </p:nvSpPr>
          <p:spPr bwMode="auto">
            <a:xfrm>
              <a:off x="260268" y="4599462"/>
              <a:ext cx="2635332" cy="1219199"/>
            </a:xfrm>
            <a:prstGeom prst="wedgeRoundRectCallout">
              <a:avLst>
                <a:gd name="adj1" fmla="val 55717"/>
                <a:gd name="adj2" fmla="val -78734"/>
                <a:gd name="adj3" fmla="val 16667"/>
              </a:avLst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000" dirty="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  <p:sp>
          <p:nvSpPr>
            <p:cNvPr id="188" name="角丸四角形吹き出し 187"/>
            <p:cNvSpPr/>
            <p:nvPr/>
          </p:nvSpPr>
          <p:spPr bwMode="auto">
            <a:xfrm>
              <a:off x="228600" y="4572000"/>
              <a:ext cx="2667000" cy="1219199"/>
            </a:xfrm>
            <a:prstGeom prst="wedgeRoundRectCallout">
              <a:avLst>
                <a:gd name="adj1" fmla="val -7434"/>
                <a:gd name="adj2" fmla="val -88474"/>
                <a:gd name="adj3" fmla="val 16667"/>
              </a:avLst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ja-JP" altLang="en-US" sz="1200" dirty="0">
                  <a:solidFill>
                    <a:srgbClr val="FFFF00"/>
                  </a:solidFill>
                  <a:latin typeface="Arial" pitchFamily="34" charset="0"/>
                  <a:ea typeface="HGP創英角ｺﾞｼｯｸUB" pitchFamily="50" charset="-128"/>
                  <a:cs typeface="Arial" pitchFamily="34" charset="0"/>
                </a:rPr>
                <a:t>現場の業務をそのままシステム化</a:t>
              </a:r>
              <a:endParaRPr lang="en-US" altLang="ja-JP" sz="1200" dirty="0">
                <a:solidFill>
                  <a:srgbClr val="FFFF0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  <a:p>
              <a:pPr marL="355600" lvl="1" indent="-171450">
                <a:buFont typeface="Wingdings" pitchFamily="2" charset="2"/>
                <a:buChar char="l"/>
              </a:pPr>
              <a:r>
                <a:rPr lang="ja-JP" altLang="en-US" sz="1000" dirty="0" smtClean="0">
                  <a:solidFill>
                    <a:schemeClr val="bg1"/>
                  </a:solidFill>
                  <a:latin typeface="Arial" pitchFamily="34" charset="0"/>
                  <a:ea typeface="HGP創英角ｺﾞｼｯｸUB" pitchFamily="50" charset="-128"/>
                  <a:cs typeface="Arial" pitchFamily="34" charset="0"/>
                </a:rPr>
                <a:t>元の書類</a:t>
              </a:r>
              <a:r>
                <a:rPr lang="ja-JP" altLang="en-US" sz="1000" dirty="0">
                  <a:solidFill>
                    <a:schemeClr val="bg1"/>
                  </a:solidFill>
                  <a:latin typeface="Arial" pitchFamily="34" charset="0"/>
                  <a:ea typeface="HGP創英角ｺﾞｼｯｸUB" pitchFamily="50" charset="-128"/>
                  <a:cs typeface="Arial" pitchFamily="34" charset="0"/>
                </a:rPr>
                <a:t>の</a:t>
              </a:r>
              <a:r>
                <a:rPr lang="ja-JP" altLang="en-US" sz="1000" dirty="0" smtClean="0">
                  <a:solidFill>
                    <a:schemeClr val="bg1"/>
                  </a:solidFill>
                  <a:latin typeface="Arial" pitchFamily="34" charset="0"/>
                  <a:ea typeface="HGP創英角ｺﾞｼｯｸUB" pitchFamily="50" charset="-128"/>
                  <a:cs typeface="Arial" pitchFamily="34" charset="0"/>
                </a:rPr>
                <a:t>流れに</a:t>
              </a:r>
              <a:r>
                <a:rPr lang="ja-JP" altLang="en-US" sz="1000" dirty="0">
                  <a:solidFill>
                    <a:schemeClr val="bg1"/>
                  </a:solidFill>
                  <a:latin typeface="Arial" pitchFamily="34" charset="0"/>
                  <a:ea typeface="HGP創英角ｺﾞｼｯｸUB" pitchFamily="50" charset="-128"/>
                  <a:cs typeface="Arial" pitchFamily="34" charset="0"/>
                </a:rPr>
                <a:t>合わせたシステム</a:t>
              </a:r>
              <a:endParaRPr lang="en-US" altLang="ja-JP" sz="1000" dirty="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  <a:p>
              <a:pPr marL="355600" lvl="1" indent="-171450">
                <a:buFont typeface="Wingdings" pitchFamily="2" charset="2"/>
                <a:buChar char="l"/>
              </a:pPr>
              <a:r>
                <a:rPr lang="ja-JP" altLang="en-US" sz="1000" dirty="0" smtClean="0">
                  <a:solidFill>
                    <a:schemeClr val="bg1"/>
                  </a:solidFill>
                  <a:latin typeface="Arial" pitchFamily="34" charset="0"/>
                  <a:ea typeface="HGP創英角ｺﾞｼｯｸUB" pitchFamily="50" charset="-128"/>
                  <a:cs typeface="Arial" pitchFamily="34" charset="0"/>
                </a:rPr>
                <a:t>部分</a:t>
              </a:r>
              <a:r>
                <a:rPr lang="ja-JP" altLang="en-US" sz="1000" dirty="0">
                  <a:solidFill>
                    <a:schemeClr val="bg1"/>
                  </a:solidFill>
                  <a:latin typeface="Arial" pitchFamily="34" charset="0"/>
                  <a:ea typeface="HGP創英角ｺﾞｼｯｸUB" pitchFamily="50" charset="-128"/>
                  <a:cs typeface="Arial" pitchFamily="34" charset="0"/>
                </a:rPr>
                <a:t>最適なシステム構築</a:t>
              </a:r>
              <a:endParaRPr lang="en-US" altLang="ja-JP" sz="1000" dirty="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  <a:p>
              <a:pPr marL="355600" lvl="1" indent="-171450">
                <a:buFont typeface="Wingdings" pitchFamily="2" charset="2"/>
                <a:buChar char="l"/>
              </a:pPr>
              <a:r>
                <a:rPr lang="ja-JP" altLang="en-US" sz="1000" dirty="0" smtClean="0">
                  <a:solidFill>
                    <a:schemeClr val="bg1"/>
                  </a:solidFill>
                  <a:latin typeface="Arial" pitchFamily="34" charset="0"/>
                  <a:ea typeface="HGP創英角ｺﾞｼｯｸUB" pitchFamily="50" charset="-128"/>
                  <a:cs typeface="Arial" pitchFamily="34" charset="0"/>
                </a:rPr>
                <a:t>様々</a:t>
              </a:r>
              <a:r>
                <a:rPr lang="ja-JP" altLang="en-US" sz="1000" dirty="0">
                  <a:solidFill>
                    <a:schemeClr val="bg1"/>
                  </a:solidFill>
                  <a:latin typeface="Arial" pitchFamily="34" charset="0"/>
                  <a:ea typeface="HGP創英角ｺﾞｼｯｸUB" pitchFamily="50" charset="-128"/>
                  <a:cs typeface="Arial" pitchFamily="34" charset="0"/>
                </a:rPr>
                <a:t>な部門が様々なシステムを導入</a:t>
              </a:r>
              <a:endParaRPr lang="en-US" altLang="ja-JP" sz="1000" dirty="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  <a:p>
              <a:pPr marL="355600" lvl="1" indent="-171450">
                <a:buFont typeface="Wingdings" pitchFamily="2" charset="2"/>
                <a:buChar char="l"/>
              </a:pPr>
              <a:r>
                <a:rPr lang="ja-JP" altLang="en-US" sz="1000" dirty="0" smtClean="0">
                  <a:solidFill>
                    <a:schemeClr val="bg1"/>
                  </a:solidFill>
                  <a:latin typeface="Arial" pitchFamily="34" charset="0"/>
                  <a:ea typeface="HGP創英角ｺﾞｼｯｸUB" pitchFamily="50" charset="-128"/>
                  <a:cs typeface="Arial" pitchFamily="34" charset="0"/>
                </a:rPr>
                <a:t>重複業務</a:t>
              </a:r>
              <a:r>
                <a:rPr lang="ja-JP" altLang="en-US" sz="1000" dirty="0">
                  <a:solidFill>
                    <a:schemeClr val="bg1"/>
                  </a:solidFill>
                  <a:latin typeface="Arial" pitchFamily="34" charset="0"/>
                  <a:ea typeface="HGP創英角ｺﾞｼｯｸUB" pitchFamily="50" charset="-128"/>
                  <a:cs typeface="Arial" pitchFamily="34" charset="0"/>
                </a:rPr>
                <a:t>（顧客</a:t>
              </a:r>
              <a:r>
                <a:rPr lang="ja-JP" altLang="en-US" sz="1000" dirty="0" smtClean="0">
                  <a:solidFill>
                    <a:schemeClr val="bg1"/>
                  </a:solidFill>
                  <a:latin typeface="Arial" pitchFamily="34" charset="0"/>
                  <a:ea typeface="HGP創英角ｺﾞｼｯｸUB" pitchFamily="50" charset="-128"/>
                  <a:cs typeface="Arial" pitchFamily="34" charset="0"/>
                </a:rPr>
                <a:t>マスター登録</a:t>
              </a:r>
              <a:r>
                <a:rPr lang="ja-JP" altLang="en-US" sz="1000" dirty="0">
                  <a:solidFill>
                    <a:schemeClr val="bg1"/>
                  </a:solidFill>
                  <a:latin typeface="Arial" pitchFamily="34" charset="0"/>
                  <a:ea typeface="HGP創英角ｺﾞｼｯｸUB" pitchFamily="50" charset="-128"/>
                  <a:cs typeface="Arial" pitchFamily="34" charset="0"/>
                </a:rPr>
                <a:t>など）</a:t>
              </a:r>
              <a:endParaRPr lang="en-US" altLang="ja-JP" sz="1000" dirty="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  <a:p>
              <a:pPr marL="355600" lvl="1" indent="-171450">
                <a:buFont typeface="Wingdings" pitchFamily="2" charset="2"/>
                <a:buChar char="l"/>
              </a:pPr>
              <a:r>
                <a:rPr lang="ja-JP" altLang="en-US" sz="1000" dirty="0" smtClean="0">
                  <a:solidFill>
                    <a:schemeClr val="bg1"/>
                  </a:solidFill>
                  <a:latin typeface="Arial" pitchFamily="34" charset="0"/>
                  <a:ea typeface="HGP創英角ｺﾞｼｯｸUB" pitchFamily="50" charset="-128"/>
                  <a:cs typeface="Arial" pitchFamily="34" charset="0"/>
                </a:rPr>
                <a:t>別々</a:t>
              </a:r>
              <a:r>
                <a:rPr lang="ja-JP" altLang="en-US" sz="1000" dirty="0">
                  <a:solidFill>
                    <a:schemeClr val="bg1"/>
                  </a:solidFill>
                  <a:latin typeface="Arial" pitchFamily="34" charset="0"/>
                  <a:ea typeface="HGP創英角ｺﾞｼｯｸUB" pitchFamily="50" charset="-128"/>
                  <a:cs typeface="Arial" pitchFamily="34" charset="0"/>
                </a:rPr>
                <a:t>の</a:t>
              </a:r>
              <a:r>
                <a:rPr lang="en-US" altLang="ja-JP" sz="1000" dirty="0">
                  <a:solidFill>
                    <a:schemeClr val="bg1"/>
                  </a:solidFill>
                  <a:latin typeface="Arial" pitchFamily="34" charset="0"/>
                  <a:ea typeface="HGP創英角ｺﾞｼｯｸUB" pitchFamily="50" charset="-128"/>
                  <a:cs typeface="Arial" pitchFamily="34" charset="0"/>
                </a:rPr>
                <a:t>DB</a:t>
              </a:r>
              <a:r>
                <a:rPr lang="ja-JP" altLang="en-US" sz="1000" dirty="0">
                  <a:solidFill>
                    <a:schemeClr val="bg1"/>
                  </a:solidFill>
                  <a:latin typeface="Arial" pitchFamily="34" charset="0"/>
                  <a:ea typeface="HGP創英角ｺﾞｼｯｸUB" pitchFamily="50" charset="-128"/>
                  <a:cs typeface="Arial" pitchFamily="34" charset="0"/>
                </a:rPr>
                <a:t>（顧客データなど）</a:t>
              </a:r>
              <a:endParaRPr lang="en-US" altLang="ja-JP" sz="1000" dirty="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  <a:p>
              <a:pPr marL="355600" lvl="1" indent="-171450">
                <a:buFont typeface="Wingdings" pitchFamily="2" charset="2"/>
                <a:buChar char="l"/>
              </a:pPr>
              <a:r>
                <a:rPr lang="ja-JP" altLang="en-US" sz="1000" dirty="0" smtClean="0">
                  <a:solidFill>
                    <a:schemeClr val="bg1"/>
                  </a:solidFill>
                  <a:latin typeface="Arial" pitchFamily="34" charset="0"/>
                  <a:ea typeface="HGP創英角ｺﾞｼｯｸUB" pitchFamily="50" charset="-128"/>
                  <a:cs typeface="Arial" pitchFamily="34" charset="0"/>
                </a:rPr>
                <a:t>システム間</a:t>
              </a:r>
              <a:r>
                <a:rPr lang="ja-JP" altLang="en-US" sz="1000" dirty="0">
                  <a:solidFill>
                    <a:schemeClr val="bg1"/>
                  </a:solidFill>
                  <a:latin typeface="Arial" pitchFamily="34" charset="0"/>
                  <a:ea typeface="HGP創英角ｺﾞｼｯｸUB" pitchFamily="50" charset="-128"/>
                  <a:cs typeface="Arial" pitchFamily="34" charset="0"/>
                </a:rPr>
                <a:t>でデータの互換性が無い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417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 animBg="1"/>
      <p:bldP spid="199" grpId="0" animBg="1"/>
      <p:bldP spid="200" grpId="0" animBg="1"/>
      <p:bldP spid="20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ERP</a:t>
            </a:r>
            <a:r>
              <a:rPr kumimoji="1" lang="ja-JP" altLang="en-US" dirty="0" smtClean="0"/>
              <a:t>システムとは</a:t>
            </a:r>
            <a:endParaRPr kumimoji="1" lang="ja-JP" altLang="en-US" dirty="0"/>
          </a:p>
        </p:txBody>
      </p:sp>
      <p:sp>
        <p:nvSpPr>
          <p:cNvPr id="3" name="角丸四角形 2"/>
          <p:cNvSpPr/>
          <p:nvPr/>
        </p:nvSpPr>
        <p:spPr bwMode="auto">
          <a:xfrm>
            <a:off x="1259632" y="1340768"/>
            <a:ext cx="3744416" cy="432048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個別業務</a:t>
            </a: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システム</a:t>
            </a:r>
          </a:p>
        </p:txBody>
      </p:sp>
      <p:sp>
        <p:nvSpPr>
          <p:cNvPr id="5" name="角丸四角形 4"/>
          <p:cNvSpPr/>
          <p:nvPr/>
        </p:nvSpPr>
        <p:spPr bwMode="auto">
          <a:xfrm>
            <a:off x="1260450" y="1988840"/>
            <a:ext cx="936104" cy="21602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6" name="角丸四角形 5"/>
          <p:cNvSpPr/>
          <p:nvPr/>
        </p:nvSpPr>
        <p:spPr bwMode="auto">
          <a:xfrm>
            <a:off x="2196554" y="1988840"/>
            <a:ext cx="936104" cy="21602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7" name="角丸四角形 6"/>
          <p:cNvSpPr/>
          <p:nvPr/>
        </p:nvSpPr>
        <p:spPr bwMode="auto">
          <a:xfrm>
            <a:off x="3132658" y="1988840"/>
            <a:ext cx="936104" cy="21602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8" name="角丸四角形 7"/>
          <p:cNvSpPr/>
          <p:nvPr/>
        </p:nvSpPr>
        <p:spPr bwMode="auto">
          <a:xfrm>
            <a:off x="4067944" y="1988840"/>
            <a:ext cx="936104" cy="21602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34981" y="206084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0000FF"/>
                </a:solidFill>
              </a:rPr>
              <a:t>生産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75856" y="206084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0000FF"/>
                </a:solidFill>
              </a:rPr>
              <a:t>販売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11961" y="206084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0000FF"/>
                </a:solidFill>
              </a:rPr>
              <a:t>会計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3" name="角丸四角形 12"/>
          <p:cNvSpPr/>
          <p:nvPr/>
        </p:nvSpPr>
        <p:spPr bwMode="auto">
          <a:xfrm>
            <a:off x="1331640" y="2492896"/>
            <a:ext cx="216024" cy="144016"/>
          </a:xfrm>
          <a:prstGeom prst="roundRect">
            <a:avLst/>
          </a:prstGeom>
          <a:solidFill>
            <a:srgbClr val="660066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4" name="角丸四角形 13"/>
          <p:cNvSpPr/>
          <p:nvPr/>
        </p:nvSpPr>
        <p:spPr bwMode="auto">
          <a:xfrm>
            <a:off x="1547664" y="2708920"/>
            <a:ext cx="216024" cy="144016"/>
          </a:xfrm>
          <a:prstGeom prst="roundRect">
            <a:avLst/>
          </a:prstGeom>
          <a:solidFill>
            <a:srgbClr val="FFA893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5" name="角丸四角形 14"/>
          <p:cNvSpPr/>
          <p:nvPr/>
        </p:nvSpPr>
        <p:spPr bwMode="auto">
          <a:xfrm>
            <a:off x="1907704" y="2708920"/>
            <a:ext cx="216024" cy="144016"/>
          </a:xfrm>
          <a:prstGeom prst="roundRect">
            <a:avLst/>
          </a:prstGeom>
          <a:solidFill>
            <a:srgbClr val="3366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6" name="角丸四角形 15"/>
          <p:cNvSpPr/>
          <p:nvPr/>
        </p:nvSpPr>
        <p:spPr bwMode="auto">
          <a:xfrm>
            <a:off x="1907704" y="2492896"/>
            <a:ext cx="216024" cy="144016"/>
          </a:xfrm>
          <a:prstGeom prst="roundRect">
            <a:avLst/>
          </a:prstGeom>
          <a:solidFill>
            <a:srgbClr val="008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cxnSp>
        <p:nvCxnSpPr>
          <p:cNvPr id="18" name="直線矢印コネクタ 17"/>
          <p:cNvCxnSpPr>
            <a:stCxn id="13" idx="3"/>
            <a:endCxn id="16" idx="1"/>
          </p:cNvCxnSpPr>
          <p:nvPr/>
        </p:nvCxnSpPr>
        <p:spPr bwMode="auto">
          <a:xfrm>
            <a:off x="1547664" y="2564904"/>
            <a:ext cx="360040" cy="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カギ線コネクタ 19"/>
          <p:cNvCxnSpPr>
            <a:stCxn id="13" idx="2"/>
            <a:endCxn id="14" idx="1"/>
          </p:cNvCxnSpPr>
          <p:nvPr/>
        </p:nvCxnSpPr>
        <p:spPr bwMode="auto">
          <a:xfrm rot="16200000" flipH="1">
            <a:off x="1421650" y="2654914"/>
            <a:ext cx="144016" cy="108012"/>
          </a:xfrm>
          <a:prstGeom prst="bentConnector2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直線矢印コネクタ 20"/>
          <p:cNvCxnSpPr>
            <a:stCxn id="14" idx="3"/>
            <a:endCxn id="15" idx="1"/>
          </p:cNvCxnSpPr>
          <p:nvPr/>
        </p:nvCxnSpPr>
        <p:spPr bwMode="auto">
          <a:xfrm>
            <a:off x="1763688" y="2780928"/>
            <a:ext cx="144016" cy="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角丸四角形 25"/>
          <p:cNvSpPr/>
          <p:nvPr/>
        </p:nvSpPr>
        <p:spPr bwMode="auto">
          <a:xfrm>
            <a:off x="2267744" y="2492896"/>
            <a:ext cx="216024" cy="144016"/>
          </a:xfrm>
          <a:prstGeom prst="roundRect">
            <a:avLst/>
          </a:prstGeom>
          <a:solidFill>
            <a:srgbClr val="0000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7" name="角丸四角形 26"/>
          <p:cNvSpPr/>
          <p:nvPr/>
        </p:nvSpPr>
        <p:spPr bwMode="auto">
          <a:xfrm>
            <a:off x="2483768" y="2708920"/>
            <a:ext cx="216024" cy="14401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8" name="角丸四角形 27"/>
          <p:cNvSpPr/>
          <p:nvPr/>
        </p:nvSpPr>
        <p:spPr bwMode="auto">
          <a:xfrm>
            <a:off x="2843808" y="2708920"/>
            <a:ext cx="216024" cy="144016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9" name="角丸四角形 28"/>
          <p:cNvSpPr/>
          <p:nvPr/>
        </p:nvSpPr>
        <p:spPr bwMode="auto">
          <a:xfrm>
            <a:off x="2843808" y="2492896"/>
            <a:ext cx="216024" cy="144016"/>
          </a:xfrm>
          <a:prstGeom prst="roundRect">
            <a:avLst/>
          </a:prstGeom>
          <a:solidFill>
            <a:srgbClr val="8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cxnSp>
        <p:nvCxnSpPr>
          <p:cNvPr id="31" name="カギ線コネクタ 30"/>
          <p:cNvCxnSpPr>
            <a:stCxn id="27" idx="0"/>
            <a:endCxn id="29" idx="1"/>
          </p:cNvCxnSpPr>
          <p:nvPr/>
        </p:nvCxnSpPr>
        <p:spPr bwMode="auto">
          <a:xfrm rot="5400000" flipH="1" flipV="1">
            <a:off x="2645786" y="2510898"/>
            <a:ext cx="144016" cy="252028"/>
          </a:xfrm>
          <a:prstGeom prst="bentConnector2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直線矢印コネクタ 31"/>
          <p:cNvCxnSpPr>
            <a:stCxn id="27" idx="3"/>
            <a:endCxn id="28" idx="1"/>
          </p:cNvCxnSpPr>
          <p:nvPr/>
        </p:nvCxnSpPr>
        <p:spPr bwMode="auto">
          <a:xfrm>
            <a:off x="2699792" y="2780928"/>
            <a:ext cx="144016" cy="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カギ線コネクタ 36"/>
          <p:cNvCxnSpPr>
            <a:stCxn id="26" idx="2"/>
            <a:endCxn id="27" idx="1"/>
          </p:cNvCxnSpPr>
          <p:nvPr/>
        </p:nvCxnSpPr>
        <p:spPr bwMode="auto">
          <a:xfrm rot="16200000" flipH="1">
            <a:off x="2357754" y="2654914"/>
            <a:ext cx="144016" cy="108012"/>
          </a:xfrm>
          <a:prstGeom prst="bentConnector2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" name="角丸四角形 40"/>
          <p:cNvSpPr/>
          <p:nvPr/>
        </p:nvSpPr>
        <p:spPr bwMode="auto">
          <a:xfrm>
            <a:off x="3203848" y="2492896"/>
            <a:ext cx="216024" cy="144016"/>
          </a:xfrm>
          <a:prstGeom prst="roundRect">
            <a:avLst/>
          </a:prstGeom>
          <a:solidFill>
            <a:srgbClr val="4168A7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43" name="角丸四角形 42"/>
          <p:cNvSpPr/>
          <p:nvPr/>
        </p:nvSpPr>
        <p:spPr bwMode="auto">
          <a:xfrm>
            <a:off x="3779912" y="2708920"/>
            <a:ext cx="216024" cy="144016"/>
          </a:xfrm>
          <a:prstGeom prst="roundRect">
            <a:avLst/>
          </a:prstGeom>
          <a:solidFill>
            <a:srgbClr val="FF6FC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44" name="角丸四角形 43"/>
          <p:cNvSpPr/>
          <p:nvPr/>
        </p:nvSpPr>
        <p:spPr bwMode="auto">
          <a:xfrm>
            <a:off x="3779912" y="2492896"/>
            <a:ext cx="216024" cy="144016"/>
          </a:xfrm>
          <a:prstGeom prst="roundRect">
            <a:avLst/>
          </a:prstGeom>
          <a:solidFill>
            <a:srgbClr val="CCFFCC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cxnSp>
        <p:nvCxnSpPr>
          <p:cNvPr id="47" name="カギ線コネクタ 46"/>
          <p:cNvCxnSpPr>
            <a:stCxn id="41" idx="2"/>
            <a:endCxn id="43" idx="1"/>
          </p:cNvCxnSpPr>
          <p:nvPr/>
        </p:nvCxnSpPr>
        <p:spPr bwMode="auto">
          <a:xfrm rot="16200000" flipH="1">
            <a:off x="3473878" y="2474894"/>
            <a:ext cx="144016" cy="468052"/>
          </a:xfrm>
          <a:prstGeom prst="bentConnector2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直線矢印コネクタ 49"/>
          <p:cNvCxnSpPr>
            <a:stCxn id="41" idx="3"/>
            <a:endCxn id="44" idx="1"/>
          </p:cNvCxnSpPr>
          <p:nvPr/>
        </p:nvCxnSpPr>
        <p:spPr bwMode="auto">
          <a:xfrm>
            <a:off x="3419872" y="2564904"/>
            <a:ext cx="360040" cy="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6" name="角丸四角形 55"/>
          <p:cNvSpPr/>
          <p:nvPr/>
        </p:nvSpPr>
        <p:spPr bwMode="auto">
          <a:xfrm>
            <a:off x="4139952" y="2492896"/>
            <a:ext cx="216024" cy="144016"/>
          </a:xfrm>
          <a:prstGeom prst="roundRect">
            <a:avLst/>
          </a:prstGeom>
          <a:solidFill>
            <a:srgbClr val="4168A7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58" name="角丸四角形 57"/>
          <p:cNvSpPr/>
          <p:nvPr/>
        </p:nvSpPr>
        <p:spPr bwMode="auto">
          <a:xfrm>
            <a:off x="4716016" y="2492896"/>
            <a:ext cx="216024" cy="144016"/>
          </a:xfrm>
          <a:prstGeom prst="roundRect">
            <a:avLst/>
          </a:prstGeom>
          <a:solidFill>
            <a:srgbClr val="CCFFCC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cxnSp>
        <p:nvCxnSpPr>
          <p:cNvPr id="59" name="カギ線コネクタ 58"/>
          <p:cNvCxnSpPr>
            <a:stCxn id="63" idx="3"/>
            <a:endCxn id="58" idx="1"/>
          </p:cNvCxnSpPr>
          <p:nvPr/>
        </p:nvCxnSpPr>
        <p:spPr bwMode="auto">
          <a:xfrm flipV="1">
            <a:off x="4355976" y="2564904"/>
            <a:ext cx="360040" cy="216024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直線矢印コネクタ 59"/>
          <p:cNvCxnSpPr>
            <a:stCxn id="56" idx="3"/>
            <a:endCxn id="58" idx="1"/>
          </p:cNvCxnSpPr>
          <p:nvPr/>
        </p:nvCxnSpPr>
        <p:spPr bwMode="auto">
          <a:xfrm>
            <a:off x="4355976" y="2564904"/>
            <a:ext cx="360040" cy="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" name="角丸四角形 62"/>
          <p:cNvSpPr/>
          <p:nvPr/>
        </p:nvSpPr>
        <p:spPr bwMode="auto">
          <a:xfrm>
            <a:off x="4139952" y="2708920"/>
            <a:ext cx="216024" cy="144016"/>
          </a:xfrm>
          <a:prstGeom prst="roundRect">
            <a:avLst/>
          </a:prstGeom>
          <a:solidFill>
            <a:srgbClr val="660066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71" name="角丸四角形 70"/>
          <p:cNvSpPr/>
          <p:nvPr/>
        </p:nvSpPr>
        <p:spPr bwMode="auto">
          <a:xfrm>
            <a:off x="1331640" y="2924944"/>
            <a:ext cx="792088" cy="5040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個別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システム</a:t>
            </a:r>
          </a:p>
        </p:txBody>
      </p:sp>
      <p:sp>
        <p:nvSpPr>
          <p:cNvPr id="72" name="角丸四角形 71"/>
          <p:cNvSpPr/>
          <p:nvPr/>
        </p:nvSpPr>
        <p:spPr bwMode="auto">
          <a:xfrm>
            <a:off x="2267744" y="2924944"/>
            <a:ext cx="792088" cy="5040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個別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システム</a:t>
            </a:r>
          </a:p>
        </p:txBody>
      </p:sp>
      <p:sp>
        <p:nvSpPr>
          <p:cNvPr id="73" name="角丸四角形 72"/>
          <p:cNvSpPr/>
          <p:nvPr/>
        </p:nvSpPr>
        <p:spPr bwMode="auto">
          <a:xfrm>
            <a:off x="3203848" y="2924944"/>
            <a:ext cx="792088" cy="5040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個別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システム</a:t>
            </a:r>
          </a:p>
        </p:txBody>
      </p:sp>
      <p:sp>
        <p:nvSpPr>
          <p:cNvPr id="74" name="角丸四角形 73"/>
          <p:cNvSpPr/>
          <p:nvPr/>
        </p:nvSpPr>
        <p:spPr bwMode="auto">
          <a:xfrm>
            <a:off x="4139952" y="2924944"/>
            <a:ext cx="792088" cy="5040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個別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システム</a:t>
            </a:r>
          </a:p>
        </p:txBody>
      </p:sp>
      <p:sp>
        <p:nvSpPr>
          <p:cNvPr id="75" name="フローチャート: 磁気ディスク 74"/>
          <p:cNvSpPr/>
          <p:nvPr/>
        </p:nvSpPr>
        <p:spPr bwMode="auto">
          <a:xfrm>
            <a:off x="1331640" y="3501008"/>
            <a:ext cx="792088" cy="432048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個別</a:t>
            </a: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DB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76" name="フローチャート: 磁気ディスク 75"/>
          <p:cNvSpPr/>
          <p:nvPr/>
        </p:nvSpPr>
        <p:spPr bwMode="auto">
          <a:xfrm>
            <a:off x="2267744" y="3501008"/>
            <a:ext cx="792088" cy="432048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個別</a:t>
            </a: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DB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77" name="フローチャート: 磁気ディスク 76"/>
          <p:cNvSpPr/>
          <p:nvPr/>
        </p:nvSpPr>
        <p:spPr bwMode="auto">
          <a:xfrm>
            <a:off x="3203848" y="3501008"/>
            <a:ext cx="792088" cy="432048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個別</a:t>
            </a: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DB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78" name="フローチャート: 磁気ディスク 77"/>
          <p:cNvSpPr/>
          <p:nvPr/>
        </p:nvSpPr>
        <p:spPr bwMode="auto">
          <a:xfrm>
            <a:off x="4139952" y="3501008"/>
            <a:ext cx="792088" cy="432048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個別</a:t>
            </a: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DB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1403649" y="206084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0000FF"/>
                </a:solidFill>
              </a:rPr>
              <a:t>購買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22" name="角丸四角形 121"/>
          <p:cNvSpPr/>
          <p:nvPr/>
        </p:nvSpPr>
        <p:spPr bwMode="auto">
          <a:xfrm>
            <a:off x="1259632" y="4869160"/>
            <a:ext cx="3744416" cy="1512168"/>
          </a:xfrm>
          <a:prstGeom prst="roundRect">
            <a:avLst>
              <a:gd name="adj" fmla="val 6673"/>
            </a:avLst>
          </a:prstGeom>
          <a:solidFill>
            <a:srgbClr val="6666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lvl="1" indent="-285750">
              <a:spcBef>
                <a:spcPts val="0"/>
              </a:spcBef>
              <a:buFont typeface="Wingdings" charset="2"/>
              <a:buChar char="v"/>
            </a:pP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処理にタイムラグ</a:t>
            </a:r>
            <a:r>
              <a:rPr kumimoji="0" lang="ja-JP" altLang="en-US" sz="1400" dirty="0" smtClean="0">
                <a:solidFill>
                  <a:schemeClr val="bg1"/>
                </a:solidFill>
              </a:rPr>
              <a:t>が</a:t>
            </a: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発生</a:t>
            </a:r>
          </a:p>
          <a:p>
            <a:pPr marL="742950" lvl="1" indent="-285750">
              <a:spcBef>
                <a:spcPts val="0"/>
              </a:spcBef>
              <a:buFont typeface="Wingdings" charset="2"/>
              <a:buChar char="v"/>
            </a:pP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二重入力によりマスターの分散</a:t>
            </a:r>
          </a:p>
          <a:p>
            <a:pPr marL="742950" lvl="1" indent="-285750">
              <a:spcBef>
                <a:spcPts val="0"/>
              </a:spcBef>
              <a:buFont typeface="Wingdings" charset="2"/>
              <a:buChar char="v"/>
            </a:pP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個別設計・構築</a:t>
            </a:r>
          </a:p>
          <a:p>
            <a:pPr marL="742950" lvl="1" indent="-285750">
              <a:spcBef>
                <a:spcPts val="0"/>
              </a:spcBef>
              <a:buFont typeface="Wingdings" charset="2"/>
              <a:buChar char="v"/>
            </a:pP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データやプロセスの不整合</a:t>
            </a:r>
          </a:p>
          <a:p>
            <a:pPr marL="742950" lvl="1" indent="-285750">
              <a:spcBef>
                <a:spcPts val="0"/>
              </a:spcBef>
              <a:buFont typeface="Wingdings" charset="2"/>
              <a:buChar char="v"/>
            </a:pP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個別維持管理による運用負担</a:t>
            </a:r>
          </a:p>
          <a:p>
            <a:pPr marL="742950" lvl="1" indent="-285750">
              <a:spcBef>
                <a:spcPts val="0"/>
              </a:spcBef>
              <a:buFont typeface="Wingdings" charset="2"/>
              <a:buChar char="v"/>
            </a:pP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プロセス全体の可視性なし</a:t>
            </a:r>
          </a:p>
        </p:txBody>
      </p:sp>
      <p:sp>
        <p:nvSpPr>
          <p:cNvPr id="126" name="角丸四角形 125"/>
          <p:cNvSpPr/>
          <p:nvPr/>
        </p:nvSpPr>
        <p:spPr bwMode="auto">
          <a:xfrm>
            <a:off x="1259632" y="4293096"/>
            <a:ext cx="3744416" cy="504056"/>
          </a:xfrm>
          <a:prstGeom prst="roundRect">
            <a:avLst/>
          </a:prstGeom>
          <a:solidFill>
            <a:srgbClr val="6666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業務個別に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プロセス・データの整合性を確保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grpSp>
        <p:nvGrpSpPr>
          <p:cNvPr id="10" name="図形グループ 9"/>
          <p:cNvGrpSpPr/>
          <p:nvPr/>
        </p:nvGrpSpPr>
        <p:grpSpPr>
          <a:xfrm>
            <a:off x="5148064" y="1340768"/>
            <a:ext cx="3744416" cy="5040560"/>
            <a:chOff x="5148064" y="1340768"/>
            <a:chExt cx="3744416" cy="5040560"/>
          </a:xfrm>
        </p:grpSpPr>
        <p:sp>
          <p:nvSpPr>
            <p:cNvPr id="88" name="角丸四角形 87"/>
            <p:cNvSpPr/>
            <p:nvPr/>
          </p:nvSpPr>
          <p:spPr bwMode="auto">
            <a:xfrm>
              <a:off x="5148882" y="1988840"/>
              <a:ext cx="936104" cy="21602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dirty="0" smtClean="0">
                <a:ln>
                  <a:noFill/>
                </a:ln>
                <a:solidFill>
                  <a:srgbClr val="484848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89" name="角丸四角形 88"/>
            <p:cNvSpPr/>
            <p:nvPr/>
          </p:nvSpPr>
          <p:spPr bwMode="auto">
            <a:xfrm>
              <a:off x="6084986" y="1988840"/>
              <a:ext cx="936104" cy="21602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solidFill>
                  <a:srgbClr val="484848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90" name="角丸四角形 89"/>
            <p:cNvSpPr/>
            <p:nvPr/>
          </p:nvSpPr>
          <p:spPr bwMode="auto">
            <a:xfrm>
              <a:off x="7021090" y="1988840"/>
              <a:ext cx="936104" cy="21602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solidFill>
                  <a:srgbClr val="484848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91" name="角丸四角形 90"/>
            <p:cNvSpPr/>
            <p:nvPr/>
          </p:nvSpPr>
          <p:spPr bwMode="auto">
            <a:xfrm>
              <a:off x="7956376" y="1988840"/>
              <a:ext cx="936104" cy="21602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solidFill>
                  <a:srgbClr val="484848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4" name="角丸四角形 3"/>
            <p:cNvSpPr/>
            <p:nvPr/>
          </p:nvSpPr>
          <p:spPr bwMode="auto">
            <a:xfrm>
              <a:off x="5148064" y="1340768"/>
              <a:ext cx="3744416" cy="432048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ERP</a:t>
              </a:r>
              <a:r>
                <a:rPr kumimoji="0" lang="ja-JP" altLang="en-US" sz="14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システム</a:t>
              </a:r>
            </a:p>
          </p:txBody>
        </p:sp>
        <p:sp>
          <p:nvSpPr>
            <p:cNvPr id="81" name="角丸四角形 80"/>
            <p:cNvSpPr/>
            <p:nvPr/>
          </p:nvSpPr>
          <p:spPr bwMode="auto">
            <a:xfrm>
              <a:off x="5220072" y="2492896"/>
              <a:ext cx="216024" cy="144016"/>
            </a:xfrm>
            <a:prstGeom prst="roundRect">
              <a:avLst/>
            </a:prstGeom>
            <a:solidFill>
              <a:srgbClr val="4168A7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solidFill>
                  <a:srgbClr val="484848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82" name="角丸四角形 81"/>
            <p:cNvSpPr/>
            <p:nvPr/>
          </p:nvSpPr>
          <p:spPr bwMode="auto">
            <a:xfrm>
              <a:off x="5796136" y="2492896"/>
              <a:ext cx="216024" cy="144016"/>
            </a:xfrm>
            <a:prstGeom prst="roundRect">
              <a:avLst/>
            </a:prstGeom>
            <a:solidFill>
              <a:srgbClr val="CCFFCC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dirty="0" smtClean="0">
                <a:ln>
                  <a:noFill/>
                </a:ln>
                <a:solidFill>
                  <a:srgbClr val="484848"/>
                </a:solidFill>
                <a:effectLst/>
                <a:latin typeface="+mn-lt"/>
                <a:ea typeface="+mn-ea"/>
              </a:endParaRPr>
            </a:p>
          </p:txBody>
        </p:sp>
        <p:cxnSp>
          <p:nvCxnSpPr>
            <p:cNvPr id="83" name="カギ線コネクタ 82"/>
            <p:cNvCxnSpPr>
              <a:stCxn id="85" idx="3"/>
              <a:endCxn id="82" idx="1"/>
            </p:cNvCxnSpPr>
            <p:nvPr/>
          </p:nvCxnSpPr>
          <p:spPr bwMode="auto">
            <a:xfrm flipV="1">
              <a:off x="5436096" y="2564904"/>
              <a:ext cx="360040" cy="216024"/>
            </a:xfrm>
            <a:prstGeom prst="bentConnector3">
              <a:avLst>
                <a:gd name="adj1" fmla="val 50000"/>
              </a:avLst>
            </a:prstGeom>
            <a:solidFill>
              <a:schemeClr val="bg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4" name="直線矢印コネクタ 83"/>
            <p:cNvCxnSpPr>
              <a:stCxn id="81" idx="3"/>
              <a:endCxn id="82" idx="1"/>
            </p:cNvCxnSpPr>
            <p:nvPr/>
          </p:nvCxnSpPr>
          <p:spPr bwMode="auto">
            <a:xfrm>
              <a:off x="5436096" y="2564904"/>
              <a:ext cx="360040" cy="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5" name="角丸四角形 84"/>
            <p:cNvSpPr/>
            <p:nvPr/>
          </p:nvSpPr>
          <p:spPr bwMode="auto">
            <a:xfrm>
              <a:off x="5220072" y="2708920"/>
              <a:ext cx="216024" cy="144016"/>
            </a:xfrm>
            <a:prstGeom prst="roundRect">
              <a:avLst/>
            </a:prstGeom>
            <a:solidFill>
              <a:srgbClr val="6600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solidFill>
                  <a:srgbClr val="484848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86" name="角丸四角形 85"/>
            <p:cNvSpPr/>
            <p:nvPr/>
          </p:nvSpPr>
          <p:spPr bwMode="auto">
            <a:xfrm>
              <a:off x="5220072" y="2924944"/>
              <a:ext cx="3600400" cy="50405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9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  <a:ea typeface="+mn-ea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900" dirty="0">
                <a:solidFill>
                  <a:srgbClr val="008000"/>
                </a:solidFill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9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  <a:ea typeface="+mn-ea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900" dirty="0">
                <a:solidFill>
                  <a:srgbClr val="008000"/>
                </a:solidFill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900" b="0" i="0" u="none" strike="noStrike" cap="none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ERP</a:t>
              </a:r>
              <a:r>
                <a:rPr kumimoji="0" lang="ja-JP" altLang="en-US" sz="900" b="0" i="0" u="none" strike="noStrike" cap="none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システム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900" dirty="0">
                <a:solidFill>
                  <a:srgbClr val="008000"/>
                </a:solidFill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9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87" name="フローチャート: 磁気ディスク 86"/>
            <p:cNvSpPr/>
            <p:nvPr/>
          </p:nvSpPr>
          <p:spPr bwMode="auto">
            <a:xfrm>
              <a:off x="5220072" y="3501008"/>
              <a:ext cx="3600400" cy="432048"/>
            </a:xfrm>
            <a:prstGeom prst="flowChartMagneticDisk">
              <a:avLst/>
            </a:prstGeom>
            <a:solidFill>
              <a:srgbClr val="008000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200" dirty="0" smtClean="0">
                  <a:solidFill>
                    <a:schemeClr val="bg1"/>
                  </a:solidFill>
                </a:rPr>
                <a:t>全社</a:t>
              </a:r>
              <a:r>
                <a:rPr kumimoji="0" lang="ja-JP" altLang="en-US" sz="12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統合</a:t>
              </a:r>
              <a:r>
                <a:rPr kumimoji="0" lang="en-US" altLang="ja-JP" sz="12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DB</a:t>
              </a:r>
              <a:endPara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92" name="テキスト ボックス 91"/>
            <p:cNvSpPr txBox="1"/>
            <p:nvPr/>
          </p:nvSpPr>
          <p:spPr>
            <a:xfrm>
              <a:off x="6223413" y="206084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dirty="0" smtClean="0">
                  <a:solidFill>
                    <a:srgbClr val="0000FF"/>
                  </a:solidFill>
                </a:rPr>
                <a:t>生産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93" name="テキスト ボックス 92"/>
            <p:cNvSpPr txBox="1"/>
            <p:nvPr/>
          </p:nvSpPr>
          <p:spPr>
            <a:xfrm>
              <a:off x="5292080" y="206084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dirty="0" smtClean="0">
                  <a:solidFill>
                    <a:srgbClr val="0000FF"/>
                  </a:solidFill>
                </a:rPr>
                <a:t>購買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94" name="テキスト ボックス 93"/>
            <p:cNvSpPr txBox="1"/>
            <p:nvPr/>
          </p:nvSpPr>
          <p:spPr>
            <a:xfrm>
              <a:off x="7164288" y="206084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dirty="0" smtClean="0">
                  <a:solidFill>
                    <a:srgbClr val="0000FF"/>
                  </a:solidFill>
                </a:rPr>
                <a:t>販売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95" name="テキスト ボックス 94"/>
            <p:cNvSpPr txBox="1"/>
            <p:nvPr/>
          </p:nvSpPr>
          <p:spPr>
            <a:xfrm>
              <a:off x="8100393" y="206084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dirty="0" smtClean="0">
                  <a:solidFill>
                    <a:srgbClr val="0000FF"/>
                  </a:solidFill>
                </a:rPr>
                <a:t>会計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96" name="角丸四角形 95"/>
            <p:cNvSpPr/>
            <p:nvPr/>
          </p:nvSpPr>
          <p:spPr bwMode="auto">
            <a:xfrm>
              <a:off x="5292080" y="2996952"/>
              <a:ext cx="648072" cy="144016"/>
            </a:xfrm>
            <a:prstGeom prst="roundRect">
              <a:avLst/>
            </a:prstGeom>
            <a:solidFill>
              <a:srgbClr val="008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800" b="0" i="0" u="none" strike="noStrike" cap="none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購買</a:t>
              </a:r>
            </a:p>
          </p:txBody>
        </p:sp>
        <p:sp>
          <p:nvSpPr>
            <p:cNvPr id="97" name="角丸四角形 96"/>
            <p:cNvSpPr/>
            <p:nvPr/>
          </p:nvSpPr>
          <p:spPr bwMode="auto">
            <a:xfrm>
              <a:off x="6228184" y="2996952"/>
              <a:ext cx="648072" cy="144016"/>
            </a:xfrm>
            <a:prstGeom prst="roundRect">
              <a:avLst/>
            </a:prstGeom>
            <a:solidFill>
              <a:srgbClr val="008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800" b="0" i="0" u="none" strike="noStrike" cap="none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生産</a:t>
              </a:r>
            </a:p>
          </p:txBody>
        </p:sp>
        <p:sp>
          <p:nvSpPr>
            <p:cNvPr id="98" name="角丸四角形 97"/>
            <p:cNvSpPr/>
            <p:nvPr/>
          </p:nvSpPr>
          <p:spPr bwMode="auto">
            <a:xfrm>
              <a:off x="7164288" y="2996952"/>
              <a:ext cx="648072" cy="144016"/>
            </a:xfrm>
            <a:prstGeom prst="roundRect">
              <a:avLst/>
            </a:prstGeom>
            <a:solidFill>
              <a:srgbClr val="008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800" b="0" i="0" u="none" strike="noStrike" cap="none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販売</a:t>
              </a:r>
            </a:p>
          </p:txBody>
        </p:sp>
        <p:sp>
          <p:nvSpPr>
            <p:cNvPr id="99" name="角丸四角形 98"/>
            <p:cNvSpPr/>
            <p:nvPr/>
          </p:nvSpPr>
          <p:spPr bwMode="auto">
            <a:xfrm>
              <a:off x="8100392" y="2996952"/>
              <a:ext cx="648072" cy="144016"/>
            </a:xfrm>
            <a:prstGeom prst="roundRect">
              <a:avLst/>
            </a:prstGeom>
            <a:solidFill>
              <a:srgbClr val="008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800" b="0" i="0" u="none" strike="noStrike" cap="none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会計</a:t>
              </a:r>
            </a:p>
          </p:txBody>
        </p:sp>
        <p:sp>
          <p:nvSpPr>
            <p:cNvPr id="100" name="角丸四角形 99"/>
            <p:cNvSpPr/>
            <p:nvPr/>
          </p:nvSpPr>
          <p:spPr bwMode="auto">
            <a:xfrm>
              <a:off x="6444208" y="3212976"/>
              <a:ext cx="1152128" cy="144016"/>
            </a:xfrm>
            <a:prstGeom prst="roundRect">
              <a:avLst/>
            </a:prstGeom>
            <a:solidFill>
              <a:srgbClr val="80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800" b="0" i="0" u="none" strike="noStrike" cap="none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経営</a:t>
              </a:r>
            </a:p>
          </p:txBody>
        </p:sp>
        <p:sp>
          <p:nvSpPr>
            <p:cNvPr id="103" name="角丸四角形 102"/>
            <p:cNvSpPr/>
            <p:nvPr/>
          </p:nvSpPr>
          <p:spPr bwMode="auto">
            <a:xfrm>
              <a:off x="6372200" y="2708920"/>
              <a:ext cx="216024" cy="144016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solidFill>
                  <a:srgbClr val="484848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104" name="角丸四角形 103"/>
            <p:cNvSpPr/>
            <p:nvPr/>
          </p:nvSpPr>
          <p:spPr bwMode="auto">
            <a:xfrm>
              <a:off x="6732240" y="2708920"/>
              <a:ext cx="216024" cy="144016"/>
            </a:xfrm>
            <a:prstGeom prst="roundRect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solidFill>
                  <a:srgbClr val="484848"/>
                </a:solidFill>
                <a:effectLst/>
                <a:latin typeface="+mn-lt"/>
                <a:ea typeface="+mn-ea"/>
              </a:endParaRPr>
            </a:p>
          </p:txBody>
        </p:sp>
        <p:cxnSp>
          <p:nvCxnSpPr>
            <p:cNvPr id="106" name="カギ線コネクタ 105"/>
            <p:cNvCxnSpPr>
              <a:stCxn id="103" idx="0"/>
              <a:endCxn id="109" idx="1"/>
            </p:cNvCxnSpPr>
            <p:nvPr/>
          </p:nvCxnSpPr>
          <p:spPr bwMode="auto">
            <a:xfrm rot="5400000" flipH="1" flipV="1">
              <a:off x="6714238" y="2330878"/>
              <a:ext cx="144016" cy="612068"/>
            </a:xfrm>
            <a:prstGeom prst="bentConnector2">
              <a:avLst/>
            </a:prstGeom>
            <a:solidFill>
              <a:schemeClr val="bg1"/>
            </a:solidFill>
            <a:ln w="127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7" name="直線矢印コネクタ 106"/>
            <p:cNvCxnSpPr>
              <a:stCxn id="103" idx="3"/>
              <a:endCxn id="104" idx="1"/>
            </p:cNvCxnSpPr>
            <p:nvPr/>
          </p:nvCxnSpPr>
          <p:spPr bwMode="auto">
            <a:xfrm>
              <a:off x="6588224" y="2780928"/>
              <a:ext cx="144016" cy="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8" name="カギ線コネクタ 107"/>
            <p:cNvCxnSpPr>
              <a:stCxn id="82" idx="3"/>
              <a:endCxn id="103" idx="1"/>
            </p:cNvCxnSpPr>
            <p:nvPr/>
          </p:nvCxnSpPr>
          <p:spPr bwMode="auto">
            <a:xfrm>
              <a:off x="6012160" y="2564904"/>
              <a:ext cx="360040" cy="216024"/>
            </a:xfrm>
            <a:prstGeom prst="bentConnector3">
              <a:avLst>
                <a:gd name="adj1" fmla="val 50000"/>
              </a:avLst>
            </a:prstGeom>
            <a:solidFill>
              <a:schemeClr val="bg1"/>
            </a:solidFill>
            <a:ln w="127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9" name="角丸四角形 108"/>
            <p:cNvSpPr/>
            <p:nvPr/>
          </p:nvSpPr>
          <p:spPr bwMode="auto">
            <a:xfrm>
              <a:off x="7092280" y="2492896"/>
              <a:ext cx="216024" cy="144016"/>
            </a:xfrm>
            <a:prstGeom prst="roundRect">
              <a:avLst/>
            </a:prstGeom>
            <a:solidFill>
              <a:srgbClr val="4168A7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solidFill>
                  <a:srgbClr val="484848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111" name="角丸四角形 110"/>
            <p:cNvSpPr/>
            <p:nvPr/>
          </p:nvSpPr>
          <p:spPr bwMode="auto">
            <a:xfrm>
              <a:off x="7668344" y="2492896"/>
              <a:ext cx="216024" cy="144016"/>
            </a:xfrm>
            <a:prstGeom prst="roundRect">
              <a:avLst/>
            </a:prstGeom>
            <a:solidFill>
              <a:srgbClr val="CCFFCC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dirty="0" smtClean="0">
                <a:ln>
                  <a:noFill/>
                </a:ln>
                <a:solidFill>
                  <a:srgbClr val="484848"/>
                </a:solidFill>
                <a:effectLst/>
                <a:latin typeface="+mn-lt"/>
                <a:ea typeface="+mn-ea"/>
              </a:endParaRPr>
            </a:p>
          </p:txBody>
        </p:sp>
        <p:cxnSp>
          <p:nvCxnSpPr>
            <p:cNvPr id="112" name="カギ線コネクタ 111"/>
            <p:cNvCxnSpPr>
              <a:stCxn id="109" idx="2"/>
              <a:endCxn id="118" idx="1"/>
            </p:cNvCxnSpPr>
            <p:nvPr/>
          </p:nvCxnSpPr>
          <p:spPr bwMode="auto">
            <a:xfrm rot="16200000" flipH="1">
              <a:off x="7542330" y="2294874"/>
              <a:ext cx="144016" cy="828092"/>
            </a:xfrm>
            <a:prstGeom prst="bentConnector2">
              <a:avLst/>
            </a:prstGeom>
            <a:solidFill>
              <a:schemeClr val="bg1"/>
            </a:solidFill>
            <a:ln w="127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3" name="直線矢印コネクタ 112"/>
            <p:cNvCxnSpPr>
              <a:stCxn id="109" idx="3"/>
              <a:endCxn id="111" idx="1"/>
            </p:cNvCxnSpPr>
            <p:nvPr/>
          </p:nvCxnSpPr>
          <p:spPr bwMode="auto">
            <a:xfrm>
              <a:off x="7308304" y="2564904"/>
              <a:ext cx="360040" cy="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4" name="角丸四角形 113"/>
            <p:cNvSpPr/>
            <p:nvPr/>
          </p:nvSpPr>
          <p:spPr bwMode="auto">
            <a:xfrm>
              <a:off x="8028384" y="2492896"/>
              <a:ext cx="216024" cy="144016"/>
            </a:xfrm>
            <a:prstGeom prst="roundRect">
              <a:avLst/>
            </a:prstGeom>
            <a:solidFill>
              <a:srgbClr val="4168A7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solidFill>
                  <a:srgbClr val="484848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115" name="角丸四角形 114"/>
            <p:cNvSpPr/>
            <p:nvPr/>
          </p:nvSpPr>
          <p:spPr bwMode="auto">
            <a:xfrm>
              <a:off x="8604448" y="2492896"/>
              <a:ext cx="216024" cy="144016"/>
            </a:xfrm>
            <a:prstGeom prst="roundRect">
              <a:avLst/>
            </a:prstGeom>
            <a:solidFill>
              <a:srgbClr val="CCFFCC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dirty="0" smtClean="0">
                <a:ln>
                  <a:noFill/>
                </a:ln>
                <a:solidFill>
                  <a:srgbClr val="484848"/>
                </a:solidFill>
                <a:effectLst/>
                <a:latin typeface="+mn-lt"/>
                <a:ea typeface="+mn-ea"/>
              </a:endParaRPr>
            </a:p>
          </p:txBody>
        </p:sp>
        <p:cxnSp>
          <p:nvCxnSpPr>
            <p:cNvPr id="116" name="カギ線コネクタ 115"/>
            <p:cNvCxnSpPr>
              <a:stCxn id="118" idx="3"/>
              <a:endCxn id="115" idx="1"/>
            </p:cNvCxnSpPr>
            <p:nvPr/>
          </p:nvCxnSpPr>
          <p:spPr bwMode="auto">
            <a:xfrm flipV="1">
              <a:off x="8244408" y="2564904"/>
              <a:ext cx="360040" cy="216024"/>
            </a:xfrm>
            <a:prstGeom prst="bentConnector3">
              <a:avLst>
                <a:gd name="adj1" fmla="val 50000"/>
              </a:avLst>
            </a:prstGeom>
            <a:solidFill>
              <a:schemeClr val="bg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7" name="直線矢印コネクタ 116"/>
            <p:cNvCxnSpPr>
              <a:stCxn id="114" idx="3"/>
              <a:endCxn id="115" idx="1"/>
            </p:cNvCxnSpPr>
            <p:nvPr/>
          </p:nvCxnSpPr>
          <p:spPr bwMode="auto">
            <a:xfrm>
              <a:off x="8244408" y="2564904"/>
              <a:ext cx="360040" cy="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8" name="角丸四角形 117"/>
            <p:cNvSpPr/>
            <p:nvPr/>
          </p:nvSpPr>
          <p:spPr bwMode="auto">
            <a:xfrm>
              <a:off x="8028384" y="2708920"/>
              <a:ext cx="216024" cy="144016"/>
            </a:xfrm>
            <a:prstGeom prst="roundRect">
              <a:avLst/>
            </a:prstGeom>
            <a:solidFill>
              <a:srgbClr val="6600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solidFill>
                  <a:srgbClr val="484848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123" name="角丸四角形 122"/>
            <p:cNvSpPr/>
            <p:nvPr/>
          </p:nvSpPr>
          <p:spPr bwMode="auto">
            <a:xfrm>
              <a:off x="5148064" y="4293096"/>
              <a:ext cx="3744416" cy="504056"/>
            </a:xfrm>
            <a:prstGeom prst="roundRect">
              <a:avLst/>
            </a:prstGeom>
            <a:solidFill>
              <a:srgbClr val="33CC33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4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会社全体として業務間の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4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プロセス・データの整合性を保証</a:t>
              </a:r>
            </a:p>
          </p:txBody>
        </p:sp>
        <p:sp>
          <p:nvSpPr>
            <p:cNvPr id="127" name="角丸四角形 126"/>
            <p:cNvSpPr/>
            <p:nvPr/>
          </p:nvSpPr>
          <p:spPr bwMode="auto">
            <a:xfrm>
              <a:off x="5148064" y="4869160"/>
              <a:ext cx="3744416" cy="1512168"/>
            </a:xfrm>
            <a:prstGeom prst="roundRect">
              <a:avLst>
                <a:gd name="adj" fmla="val 6673"/>
              </a:avLst>
            </a:prstGeom>
            <a:solidFill>
              <a:srgbClr val="33CC33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lvl="1" indent="-285750">
                <a:spcBef>
                  <a:spcPts val="0"/>
                </a:spcBef>
                <a:buFont typeface="Wingdings" charset="2"/>
                <a:buChar char="v"/>
              </a:pPr>
              <a:r>
                <a:rPr kumimoji="0" lang="ja-JP" altLang="en-US" sz="14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リアルタイム処理</a:t>
              </a:r>
            </a:p>
            <a:p>
              <a:pPr marL="742950" lvl="1" indent="-285750">
                <a:spcBef>
                  <a:spcPts val="0"/>
                </a:spcBef>
                <a:buFont typeface="Wingdings" charset="2"/>
                <a:buChar char="v"/>
              </a:pPr>
              <a:r>
                <a:rPr kumimoji="0" lang="ja-JP" altLang="en-US" sz="1400" dirty="0" smtClean="0">
                  <a:solidFill>
                    <a:schemeClr val="bg1"/>
                  </a:solidFill>
                  <a:latin typeface="+mn-lt"/>
                  <a:ea typeface="+mn-ea"/>
                </a:rPr>
                <a:t>マスターの統合</a:t>
              </a:r>
            </a:p>
            <a:p>
              <a:pPr marL="742950" lvl="1" indent="-285750">
                <a:spcBef>
                  <a:spcPts val="0"/>
                </a:spcBef>
                <a:buFont typeface="Wingdings" charset="2"/>
                <a:buChar char="v"/>
              </a:pPr>
              <a:r>
                <a:rPr kumimoji="0" lang="ja-JP" altLang="en-US" sz="14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全体最適化された設計・構築</a:t>
              </a:r>
            </a:p>
            <a:p>
              <a:pPr marL="742950" lvl="1" indent="-285750">
                <a:spcBef>
                  <a:spcPts val="0"/>
                </a:spcBef>
                <a:buFont typeface="Wingdings" charset="2"/>
                <a:buChar char="v"/>
              </a:pPr>
              <a:r>
                <a:rPr kumimoji="0" lang="ja-JP" altLang="en-US" sz="1400" dirty="0" smtClean="0">
                  <a:solidFill>
                    <a:schemeClr val="bg1"/>
                  </a:solidFill>
                  <a:latin typeface="+mn-lt"/>
                  <a:ea typeface="+mn-ea"/>
                </a:rPr>
                <a:t>データやプロセスの整合性を保証</a:t>
              </a:r>
            </a:p>
            <a:p>
              <a:pPr marL="742950" lvl="1" indent="-285750">
                <a:spcBef>
                  <a:spcPts val="0"/>
                </a:spcBef>
                <a:buFont typeface="Wingdings" charset="2"/>
                <a:buChar char="v"/>
              </a:pPr>
              <a:r>
                <a:rPr kumimoji="0" lang="ja-JP" altLang="en-US" sz="14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プロセス全体の可視性を確保</a:t>
              </a:r>
            </a:p>
          </p:txBody>
        </p:sp>
      </p:grpSp>
      <p:sp>
        <p:nvSpPr>
          <p:cNvPr id="128" name="ホームベース 127"/>
          <p:cNvSpPr/>
          <p:nvPr/>
        </p:nvSpPr>
        <p:spPr bwMode="auto">
          <a:xfrm>
            <a:off x="251520" y="2564904"/>
            <a:ext cx="936104" cy="288032"/>
          </a:xfrm>
          <a:prstGeom prst="homePlate">
            <a:avLst/>
          </a:prstGeom>
          <a:solidFill>
            <a:srgbClr val="8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プロセス</a:t>
            </a:r>
          </a:p>
        </p:txBody>
      </p:sp>
      <p:sp>
        <p:nvSpPr>
          <p:cNvPr id="129" name="ホームベース 128"/>
          <p:cNvSpPr/>
          <p:nvPr/>
        </p:nvSpPr>
        <p:spPr bwMode="auto">
          <a:xfrm>
            <a:off x="251520" y="3068960"/>
            <a:ext cx="936104" cy="288032"/>
          </a:xfrm>
          <a:prstGeom prst="homePlate">
            <a:avLst/>
          </a:prstGeom>
          <a:solidFill>
            <a:srgbClr val="8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業務システム</a:t>
            </a:r>
          </a:p>
        </p:txBody>
      </p:sp>
      <p:sp>
        <p:nvSpPr>
          <p:cNvPr id="130" name="ホームベース 129"/>
          <p:cNvSpPr/>
          <p:nvPr/>
        </p:nvSpPr>
        <p:spPr bwMode="auto">
          <a:xfrm>
            <a:off x="251520" y="3573016"/>
            <a:ext cx="936104" cy="288032"/>
          </a:xfrm>
          <a:prstGeom prst="homePlate">
            <a:avLst/>
          </a:prstGeom>
          <a:solidFill>
            <a:srgbClr val="8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データベース</a:t>
            </a:r>
          </a:p>
        </p:txBody>
      </p:sp>
      <p:sp>
        <p:nvSpPr>
          <p:cNvPr id="131" name="ホームベース 130"/>
          <p:cNvSpPr/>
          <p:nvPr/>
        </p:nvSpPr>
        <p:spPr bwMode="auto">
          <a:xfrm>
            <a:off x="251520" y="4725144"/>
            <a:ext cx="936104" cy="288032"/>
          </a:xfrm>
          <a:prstGeom prst="homePlate">
            <a:avLst/>
          </a:prstGeom>
          <a:solidFill>
            <a:srgbClr val="8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特　徴</a:t>
            </a:r>
          </a:p>
        </p:txBody>
      </p:sp>
    </p:spTree>
    <p:extLst>
      <p:ext uri="{BB962C8B-B14F-4D97-AF65-F5344CB8AC3E}">
        <p14:creationId xmlns:p14="http://schemas.microsoft.com/office/powerpoint/2010/main" val="184954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533400"/>
          </a:xfrm>
        </p:spPr>
        <p:txBody>
          <a:bodyPr/>
          <a:lstStyle/>
          <a:p>
            <a:r>
              <a:rPr kumimoji="1" lang="ja-JP" altLang="en-US" sz="2800" dirty="0" smtClean="0"/>
              <a:t>「</a:t>
            </a:r>
            <a:r>
              <a:rPr kumimoji="1" lang="en-US" altLang="ja-JP" sz="2800" dirty="0" smtClean="0"/>
              <a:t>ERP</a:t>
            </a:r>
            <a:r>
              <a:rPr kumimoji="1" lang="ja-JP" altLang="en-US" sz="2800" dirty="0" smtClean="0"/>
              <a:t>」と「</a:t>
            </a:r>
            <a:r>
              <a:rPr kumimoji="1" lang="en-US" altLang="ja-JP" sz="2800" dirty="0" smtClean="0"/>
              <a:t>ERP</a:t>
            </a:r>
            <a:r>
              <a:rPr kumimoji="1" lang="ja-JP" altLang="en-US" sz="2800" dirty="0" smtClean="0"/>
              <a:t>システム」と「</a:t>
            </a:r>
            <a:r>
              <a:rPr kumimoji="1" lang="en-US" altLang="ja-JP" sz="2800" dirty="0" smtClean="0"/>
              <a:t>ERP</a:t>
            </a:r>
            <a:r>
              <a:rPr kumimoji="1" lang="ja-JP" altLang="en-US" sz="2800" dirty="0" smtClean="0"/>
              <a:t>パッケージ」</a:t>
            </a:r>
            <a:endParaRPr kumimoji="1" lang="ja-JP" altLang="en-US" sz="2800" dirty="0"/>
          </a:p>
        </p:txBody>
      </p:sp>
      <p:sp>
        <p:nvSpPr>
          <p:cNvPr id="3" name="角丸四角形 2"/>
          <p:cNvSpPr/>
          <p:nvPr/>
        </p:nvSpPr>
        <p:spPr bwMode="auto">
          <a:xfrm>
            <a:off x="755576" y="1628106"/>
            <a:ext cx="5760640" cy="4176464"/>
          </a:xfrm>
          <a:prstGeom prst="roundRect">
            <a:avLst>
              <a:gd name="adj" fmla="val 3369"/>
            </a:avLst>
          </a:prstGeom>
          <a:solidFill>
            <a:srgbClr val="3366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71600" y="1772122"/>
            <a:ext cx="2820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FFFF"/>
                </a:solidFill>
              </a:rPr>
              <a:t>ERP</a:t>
            </a:r>
            <a:r>
              <a:rPr kumimoji="1" lang="en-US" altLang="ja-JP" dirty="0" smtClean="0">
                <a:solidFill>
                  <a:srgbClr val="FFFFFF"/>
                </a:solidFill>
              </a:rPr>
              <a:t> </a:t>
            </a:r>
            <a:r>
              <a:rPr kumimoji="1" lang="en-US" altLang="ja-JP" sz="1200" dirty="0" smtClean="0">
                <a:solidFill>
                  <a:srgbClr val="FFFFFF"/>
                </a:solidFill>
              </a:rPr>
              <a:t>Enterprise Recourse Planning</a:t>
            </a:r>
            <a:endParaRPr kumimoji="1"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71600" y="2132162"/>
            <a:ext cx="52942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FFFFFF"/>
                </a:solidFill>
              </a:rPr>
              <a:t>ヒト・モノ・カネといった経営資源を統合的に管理するために</a:t>
            </a:r>
            <a:endParaRPr kumimoji="1" lang="en-US" altLang="ja-JP" sz="1600" dirty="0" smtClean="0">
              <a:solidFill>
                <a:srgbClr val="FFFFFF"/>
              </a:solidFill>
            </a:endParaRPr>
          </a:p>
          <a:p>
            <a:r>
              <a:rPr kumimoji="1" lang="ja-JP" altLang="en-US" sz="1600" dirty="0" smtClean="0">
                <a:solidFill>
                  <a:srgbClr val="FFFFFF"/>
                </a:solidFill>
              </a:rPr>
              <a:t>全体最適な業務プロセスを構築し効率化を目指す</a:t>
            </a:r>
            <a:r>
              <a:rPr kumimoji="1" lang="ja-JP" altLang="en-US" sz="1600" b="1" u="sng" dirty="0" smtClean="0">
                <a:solidFill>
                  <a:srgbClr val="FFFFFF"/>
                </a:solidFill>
              </a:rPr>
              <a:t>経営手法</a:t>
            </a:r>
            <a:endParaRPr kumimoji="1" lang="ja-JP" altLang="en-US" sz="1600" b="1" u="sng" dirty="0">
              <a:solidFill>
                <a:srgbClr val="FFFFFF"/>
              </a:solidFill>
            </a:endParaRPr>
          </a:p>
        </p:txBody>
      </p:sp>
      <p:grpSp>
        <p:nvGrpSpPr>
          <p:cNvPr id="21" name="図形グループ 20"/>
          <p:cNvGrpSpPr/>
          <p:nvPr/>
        </p:nvGrpSpPr>
        <p:grpSpPr>
          <a:xfrm>
            <a:off x="899592" y="2852242"/>
            <a:ext cx="3312368" cy="1368152"/>
            <a:chOff x="827584" y="2780928"/>
            <a:chExt cx="3312368" cy="1368152"/>
          </a:xfrm>
        </p:grpSpPr>
        <p:sp>
          <p:nvSpPr>
            <p:cNvPr id="4" name="角丸四角形 3"/>
            <p:cNvSpPr/>
            <p:nvPr/>
          </p:nvSpPr>
          <p:spPr bwMode="auto">
            <a:xfrm>
              <a:off x="827584" y="2780928"/>
              <a:ext cx="3312368" cy="1368152"/>
            </a:xfrm>
            <a:prstGeom prst="roundRect">
              <a:avLst>
                <a:gd name="adj" fmla="val 11376"/>
              </a:avLst>
            </a:prstGeom>
            <a:solidFill>
              <a:srgbClr val="008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dirty="0" smtClean="0">
                <a:ln>
                  <a:noFill/>
                </a:ln>
                <a:solidFill>
                  <a:srgbClr val="484848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899592" y="2924944"/>
              <a:ext cx="17184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FFFF"/>
                  </a:solidFill>
                </a:rPr>
                <a:t>ERP </a:t>
              </a:r>
              <a:r>
                <a:rPr kumimoji="1" lang="ja-JP" altLang="en-US" sz="2000" dirty="0" smtClean="0">
                  <a:solidFill>
                    <a:srgbClr val="FFFFFF"/>
                  </a:solidFill>
                </a:rPr>
                <a:t>システム</a:t>
              </a:r>
              <a:endParaRPr kumimoji="1" lang="ja-JP" alt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899592" y="3284984"/>
              <a:ext cx="298300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smtClean="0">
                  <a:solidFill>
                    <a:srgbClr val="FFFFFF"/>
                  </a:solidFill>
                </a:rPr>
                <a:t>企業毎の</a:t>
              </a:r>
              <a:r>
                <a:rPr kumimoji="1" lang="en-US" altLang="ja-JP" sz="1600" dirty="0" smtClean="0">
                  <a:solidFill>
                    <a:srgbClr val="FFFFFF"/>
                  </a:solidFill>
                </a:rPr>
                <a:t>ERP</a:t>
              </a:r>
              <a:r>
                <a:rPr kumimoji="1" lang="ja-JP" altLang="en-US" sz="1600" dirty="0" smtClean="0">
                  <a:solidFill>
                    <a:srgbClr val="FFFFFF"/>
                  </a:solidFill>
                </a:rPr>
                <a:t>を実現するための</a:t>
              </a:r>
            </a:p>
            <a:p>
              <a:r>
                <a:rPr lang="ja-JP" altLang="en-US" sz="1600" u="sng" dirty="0" smtClean="0">
                  <a:solidFill>
                    <a:srgbClr val="FFFFFF"/>
                  </a:solidFill>
                </a:rPr>
                <a:t>個別の情報システム</a:t>
              </a:r>
              <a:endParaRPr kumimoji="1" lang="ja-JP" altLang="en-US" sz="1600" u="sng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図形グループ 18"/>
          <p:cNvGrpSpPr/>
          <p:nvPr/>
        </p:nvGrpSpPr>
        <p:grpSpPr>
          <a:xfrm>
            <a:off x="899592" y="2852242"/>
            <a:ext cx="7632848" cy="2736304"/>
            <a:chOff x="827584" y="2780928"/>
            <a:chExt cx="7632848" cy="2736304"/>
          </a:xfrm>
        </p:grpSpPr>
        <p:sp>
          <p:nvSpPr>
            <p:cNvPr id="5" name="角丸四角形 4"/>
            <p:cNvSpPr/>
            <p:nvPr/>
          </p:nvSpPr>
          <p:spPr bwMode="auto">
            <a:xfrm>
              <a:off x="827584" y="4581128"/>
              <a:ext cx="7632848" cy="936104"/>
            </a:xfrm>
            <a:prstGeom prst="roundRect">
              <a:avLst>
                <a:gd name="adj" fmla="val 11376"/>
              </a:avLst>
            </a:prstGeom>
            <a:solidFill>
              <a:srgbClr val="33CC33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899592" y="4716432"/>
              <a:ext cx="19388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FFFF"/>
                  </a:solidFill>
                </a:rPr>
                <a:t>ERP </a:t>
              </a:r>
              <a:r>
                <a:rPr kumimoji="1" lang="ja-JP" altLang="en-US" sz="2000" dirty="0" smtClean="0">
                  <a:solidFill>
                    <a:srgbClr val="FFFFFF"/>
                  </a:solidFill>
                </a:rPr>
                <a:t>パッケージ</a:t>
              </a:r>
              <a:endParaRPr kumimoji="1" lang="ja-JP" alt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899592" y="5076472"/>
              <a:ext cx="65982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smtClean="0">
                  <a:solidFill>
                    <a:srgbClr val="FFFFFF"/>
                  </a:solidFill>
                </a:rPr>
                <a:t>あるべき姿の</a:t>
              </a:r>
              <a:r>
                <a:rPr lang="ja-JP" altLang="en-US" sz="1600" dirty="0" smtClean="0">
                  <a:solidFill>
                    <a:srgbClr val="FFFFFF"/>
                  </a:solidFill>
                </a:rPr>
                <a:t>業務プロセスをひな形とした</a:t>
              </a:r>
              <a:r>
                <a:rPr lang="ja-JP" altLang="en-US" sz="1600" b="1" u="sng" dirty="0" smtClean="0">
                  <a:solidFill>
                    <a:srgbClr val="FFFFFF"/>
                  </a:solidFill>
                </a:rPr>
                <a:t>パッケージ化された情報システム</a:t>
              </a:r>
              <a:endParaRPr kumimoji="1" lang="ja-JP" altLang="en-US" sz="1600" b="1" u="sng" dirty="0">
                <a:solidFill>
                  <a:srgbClr val="FFFFFF"/>
                </a:solidFill>
              </a:endParaRPr>
            </a:p>
          </p:txBody>
        </p:sp>
        <p:grpSp>
          <p:nvGrpSpPr>
            <p:cNvPr id="16" name="図形グループ 15"/>
            <p:cNvGrpSpPr/>
            <p:nvPr/>
          </p:nvGrpSpPr>
          <p:grpSpPr>
            <a:xfrm>
              <a:off x="4211960" y="2780928"/>
              <a:ext cx="1944216" cy="1872208"/>
              <a:chOff x="4211960" y="2780928"/>
              <a:chExt cx="1944216" cy="1872208"/>
            </a:xfrm>
          </p:grpSpPr>
          <p:sp>
            <p:nvSpPr>
              <p:cNvPr id="14" name="曲折矢印 13"/>
              <p:cNvSpPr/>
              <p:nvPr/>
            </p:nvSpPr>
            <p:spPr bwMode="auto">
              <a:xfrm rot="5400000">
                <a:off x="4247964" y="3176972"/>
                <a:ext cx="1440160" cy="1512168"/>
              </a:xfrm>
              <a:prstGeom prst="ben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normalizeH="0" smtClean="0">
                  <a:ln>
                    <a:noFill/>
                  </a:ln>
                  <a:solidFill>
                    <a:srgbClr val="484848"/>
                  </a:solidFill>
                  <a:effectLst/>
                  <a:latin typeface="+mn-lt"/>
                  <a:ea typeface="+mn-ea"/>
                </a:endParaRPr>
              </a:p>
            </p:txBody>
          </p:sp>
          <p:sp>
            <p:nvSpPr>
              <p:cNvPr id="7" name="角丸四角形 6"/>
              <p:cNvSpPr/>
              <p:nvPr/>
            </p:nvSpPr>
            <p:spPr bwMode="auto">
              <a:xfrm>
                <a:off x="4427984" y="2780928"/>
                <a:ext cx="1728192" cy="1368152"/>
              </a:xfrm>
              <a:prstGeom prst="roundRect">
                <a:avLst>
                  <a:gd name="adj" fmla="val 11376"/>
                </a:avLst>
              </a:prstGeom>
              <a:solidFill>
                <a:srgbClr val="FF6600">
                  <a:alpha val="68000"/>
                </a:srgbClr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1400" b="0" i="0" u="none" strike="noStrike" cap="none" normalizeH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+mn-lt"/>
                    <a:ea typeface="+mn-ea"/>
                  </a:rPr>
                  <a:t>業務分析や業務プロセスの標準化</a:t>
                </a:r>
                <a:r>
                  <a:rPr kumimoji="0" lang="en-US" altLang="ja-JP" sz="1400" b="0" i="0" u="none" strike="noStrike" cap="none" normalizeH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+mn-lt"/>
                    <a:ea typeface="+mn-ea"/>
                  </a:rPr>
                  <a:t>(BPR/BPM)</a:t>
                </a:r>
                <a:r>
                  <a:rPr kumimoji="0" lang="ja-JP" altLang="en-US" sz="1400" b="0" i="0" u="none" strike="noStrike" cap="none" normalizeH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+mn-lt"/>
                    <a:ea typeface="+mn-ea"/>
                  </a:rPr>
                  <a:t>に手間やコストがかかり、実現が困難</a:t>
                </a:r>
              </a:p>
            </p:txBody>
          </p:sp>
        </p:grpSp>
      </p:grpSp>
      <p:grpSp>
        <p:nvGrpSpPr>
          <p:cNvPr id="20" name="図形グループ 19"/>
          <p:cNvGrpSpPr/>
          <p:nvPr/>
        </p:nvGrpSpPr>
        <p:grpSpPr>
          <a:xfrm>
            <a:off x="6300192" y="2060154"/>
            <a:ext cx="2232248" cy="2520280"/>
            <a:chOff x="6228184" y="1988840"/>
            <a:chExt cx="2232248" cy="2520280"/>
          </a:xfrm>
        </p:grpSpPr>
        <p:sp>
          <p:nvSpPr>
            <p:cNvPr id="15" name="曲折矢印 14"/>
            <p:cNvSpPr/>
            <p:nvPr/>
          </p:nvSpPr>
          <p:spPr bwMode="auto">
            <a:xfrm flipH="1">
              <a:off x="6228184" y="1988840"/>
              <a:ext cx="1512168" cy="2520280"/>
            </a:xfrm>
            <a:prstGeom prst="bentArrow">
              <a:avLst/>
            </a:prstGeom>
            <a:solidFill>
              <a:srgbClr val="FF6FCF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solidFill>
                  <a:srgbClr val="484848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6" name="角丸四角形 5"/>
            <p:cNvSpPr/>
            <p:nvPr/>
          </p:nvSpPr>
          <p:spPr bwMode="auto">
            <a:xfrm>
              <a:off x="6732240" y="2780928"/>
              <a:ext cx="1728192" cy="1368152"/>
            </a:xfrm>
            <a:prstGeom prst="roundRect">
              <a:avLst>
                <a:gd name="adj" fmla="val 11376"/>
              </a:avLst>
            </a:prstGeom>
            <a:solidFill>
              <a:srgbClr val="FF6600">
                <a:alpha val="68000"/>
              </a:srgb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400" b="0" i="0" u="none" strike="noStrike" cap="none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あるべき姿のひな形を使って、</a:t>
              </a:r>
              <a:r>
                <a:rPr kumimoji="0" lang="ja-JP" altLang="en-US" sz="1400" dirty="0" smtClean="0">
                  <a:solidFill>
                    <a:srgbClr val="FFFFFF"/>
                  </a:solidFill>
                  <a:latin typeface="+mn-lt"/>
                  <a:ea typeface="+mn-ea"/>
                </a:rPr>
                <a:t>経営や業務の全体最適化を加速</a:t>
              </a:r>
              <a:endParaRPr kumimoji="0" lang="ja-JP" altLang="en-US" sz="14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526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図形グループ 10"/>
          <p:cNvGrpSpPr/>
          <p:nvPr/>
        </p:nvGrpSpPr>
        <p:grpSpPr>
          <a:xfrm>
            <a:off x="4572000" y="1916832"/>
            <a:ext cx="2592288" cy="3600400"/>
            <a:chOff x="4572000" y="1916832"/>
            <a:chExt cx="2592288" cy="3600400"/>
          </a:xfrm>
        </p:grpSpPr>
        <p:sp>
          <p:nvSpPr>
            <p:cNvPr id="90" name="角丸四角形 89"/>
            <p:cNvSpPr/>
            <p:nvPr/>
          </p:nvSpPr>
          <p:spPr bwMode="auto">
            <a:xfrm>
              <a:off x="4572000" y="3717032"/>
              <a:ext cx="1296144" cy="1800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solidFill>
                  <a:srgbClr val="484848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8" name="角丸四角形 7"/>
            <p:cNvSpPr/>
            <p:nvPr/>
          </p:nvSpPr>
          <p:spPr bwMode="auto">
            <a:xfrm>
              <a:off x="5868144" y="3717032"/>
              <a:ext cx="1296144" cy="1800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solidFill>
                  <a:srgbClr val="484848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88" name="角丸四角形 87"/>
            <p:cNvSpPr/>
            <p:nvPr/>
          </p:nvSpPr>
          <p:spPr bwMode="auto">
            <a:xfrm>
              <a:off x="4572000" y="1916832"/>
              <a:ext cx="2592288" cy="1800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solidFill>
                  <a:srgbClr val="484848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508104" y="2051556"/>
              <a:ext cx="7493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 err="1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SaaS</a:t>
              </a:r>
              <a:endParaRPr kumimoji="1" lang="ja-JP" alt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9" name="テキスト ボックス 88"/>
            <p:cNvSpPr txBox="1"/>
            <p:nvPr/>
          </p:nvSpPr>
          <p:spPr>
            <a:xfrm>
              <a:off x="6216738" y="5013176"/>
              <a:ext cx="659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 err="1" smtClean="0">
                  <a:solidFill>
                    <a:srgbClr val="FFFFFF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IaaS</a:t>
              </a:r>
              <a:endParaRPr kumimoji="1" lang="ja-JP" altLang="en-US" dirty="0"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4572000" y="5013176"/>
              <a:ext cx="133175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 smtClean="0">
                  <a:solidFill>
                    <a:srgbClr val="FFFFFF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次世代</a:t>
              </a:r>
              <a:r>
                <a:rPr kumimoji="1" lang="en-US" altLang="ja-JP" sz="1400" dirty="0" smtClean="0">
                  <a:solidFill>
                    <a:srgbClr val="FFFFFF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DB</a:t>
              </a:r>
              <a:r>
                <a:rPr kumimoji="1" lang="ja-JP" altLang="en-US" sz="1400" dirty="0" smtClean="0">
                  <a:solidFill>
                    <a:srgbClr val="FFFFFF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基盤</a:t>
              </a:r>
              <a:endParaRPr kumimoji="1" lang="en-US" altLang="ja-JP" sz="1400" dirty="0" smtClean="0"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  <a:p>
              <a:pPr algn="ctr"/>
              <a:r>
                <a:rPr lang="en-US" altLang="ja-JP" sz="800" dirty="0" smtClean="0">
                  <a:solidFill>
                    <a:srgbClr val="FFFFFF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RDB+</a:t>
              </a:r>
              <a:r>
                <a:rPr lang="ja-JP" altLang="en-US" sz="800" dirty="0" smtClean="0">
                  <a:solidFill>
                    <a:srgbClr val="FFFFFF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コラム型</a:t>
              </a:r>
              <a:r>
                <a:rPr lang="en-US" altLang="ja-JP" sz="800" dirty="0" smtClean="0">
                  <a:solidFill>
                    <a:srgbClr val="FFFFFF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+</a:t>
              </a:r>
              <a:r>
                <a:rPr lang="ja-JP" altLang="en-US" sz="800" dirty="0" smtClean="0">
                  <a:solidFill>
                    <a:srgbClr val="FFFFFF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インメモリ</a:t>
              </a:r>
              <a:endParaRPr kumimoji="1" lang="ja-JP" altLang="en-US" sz="800" dirty="0"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ERP</a:t>
            </a:r>
            <a:r>
              <a:rPr kumimoji="1" lang="ja-JP" altLang="en-US" dirty="0" smtClean="0"/>
              <a:t>パッケージとトレンド</a:t>
            </a:r>
            <a:endParaRPr kumimoji="1" lang="ja-JP" altLang="en-US" dirty="0"/>
          </a:p>
        </p:txBody>
      </p:sp>
      <p:sp>
        <p:nvSpPr>
          <p:cNvPr id="13" name="円/楕円 12"/>
          <p:cNvSpPr/>
          <p:nvPr/>
        </p:nvSpPr>
        <p:spPr bwMode="auto">
          <a:xfrm>
            <a:off x="1043608" y="2924944"/>
            <a:ext cx="1584176" cy="1584176"/>
          </a:xfrm>
          <a:prstGeom prst="ellipse">
            <a:avLst/>
          </a:prstGeom>
          <a:solidFill>
            <a:srgbClr val="3366FF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ERP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3200" dirty="0">
              <a:solidFill>
                <a:schemeClr val="bg1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grpSp>
        <p:nvGrpSpPr>
          <p:cNvPr id="7" name="図形グループ 6"/>
          <p:cNvGrpSpPr/>
          <p:nvPr/>
        </p:nvGrpSpPr>
        <p:grpSpPr>
          <a:xfrm>
            <a:off x="4716017" y="2564903"/>
            <a:ext cx="2304256" cy="2304257"/>
            <a:chOff x="4716017" y="2564903"/>
            <a:chExt cx="2304256" cy="2304257"/>
          </a:xfrm>
        </p:grpSpPr>
        <p:sp>
          <p:nvSpPr>
            <p:cNvPr id="2" name="アーチ 1"/>
            <p:cNvSpPr/>
            <p:nvPr/>
          </p:nvSpPr>
          <p:spPr bwMode="auto">
            <a:xfrm>
              <a:off x="4716017" y="2564904"/>
              <a:ext cx="2304256" cy="2304256"/>
            </a:xfrm>
            <a:prstGeom prst="blockArc">
              <a:avLst>
                <a:gd name="adj1" fmla="val 12090286"/>
                <a:gd name="adj2" fmla="val 20197559"/>
                <a:gd name="adj3" fmla="val 16406"/>
              </a:avLst>
            </a:prstGeom>
            <a:solidFill>
              <a:srgbClr val="008000">
                <a:alpha val="57000"/>
              </a:srgb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solidFill>
                  <a:srgbClr val="484848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41" name="アーチ 40"/>
            <p:cNvSpPr/>
            <p:nvPr/>
          </p:nvSpPr>
          <p:spPr bwMode="auto">
            <a:xfrm rot="5400000">
              <a:off x="4716017" y="2564904"/>
              <a:ext cx="2304256" cy="2304256"/>
            </a:xfrm>
            <a:prstGeom prst="blockArc">
              <a:avLst>
                <a:gd name="adj1" fmla="val 14763342"/>
                <a:gd name="adj2" fmla="val 28013"/>
                <a:gd name="adj3" fmla="val 16181"/>
              </a:avLst>
            </a:prstGeom>
            <a:solidFill>
              <a:srgbClr val="008000">
                <a:alpha val="57000"/>
              </a:srgb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solidFill>
                  <a:srgbClr val="484848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42" name="アーチ 41"/>
            <p:cNvSpPr/>
            <p:nvPr/>
          </p:nvSpPr>
          <p:spPr bwMode="auto">
            <a:xfrm rot="10800000">
              <a:off x="4716017" y="2564903"/>
              <a:ext cx="2304256" cy="2304256"/>
            </a:xfrm>
            <a:prstGeom prst="blockArc">
              <a:avLst>
                <a:gd name="adj1" fmla="val 16186023"/>
                <a:gd name="adj2" fmla="val 1279226"/>
                <a:gd name="adj3" fmla="val 16305"/>
              </a:avLst>
            </a:prstGeom>
            <a:solidFill>
              <a:srgbClr val="008000">
                <a:alpha val="57000"/>
              </a:srgb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solidFill>
                  <a:srgbClr val="484848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5220073" y="4437112"/>
              <a:ext cx="5935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rgbClr val="FFFFFF"/>
                  </a:solidFill>
                </a:rPr>
                <a:t>CRM</a:t>
              </a:r>
              <a:endParaRPr kumimoji="1" lang="ja-JP" alt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5940153" y="4437112"/>
              <a:ext cx="5836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rgbClr val="FFFFFF"/>
                  </a:solidFill>
                </a:rPr>
                <a:t>SCM</a:t>
              </a:r>
              <a:endParaRPr kumimoji="1" lang="ja-JP" alt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5580113" y="2636912"/>
              <a:ext cx="553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dirty="0" smtClean="0">
                  <a:solidFill>
                    <a:srgbClr val="FFFFFF"/>
                  </a:solidFill>
                </a:rPr>
                <a:t>PLM</a:t>
              </a:r>
              <a:endParaRPr kumimoji="1" lang="ja-JP" altLang="en-US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" name="角丸四角形 4"/>
          <p:cNvSpPr/>
          <p:nvPr/>
        </p:nvSpPr>
        <p:spPr bwMode="auto">
          <a:xfrm>
            <a:off x="1259632" y="3933056"/>
            <a:ext cx="576064" cy="216024"/>
          </a:xfrm>
          <a:prstGeom prst="roundRect">
            <a:avLst>
              <a:gd name="adj" fmla="val 50000"/>
            </a:avLst>
          </a:prstGeom>
          <a:solidFill>
            <a:srgbClr val="00009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受注</a:t>
            </a:r>
          </a:p>
        </p:txBody>
      </p:sp>
      <p:sp>
        <p:nvSpPr>
          <p:cNvPr id="63" name="角丸四角形 62"/>
          <p:cNvSpPr/>
          <p:nvPr/>
        </p:nvSpPr>
        <p:spPr bwMode="auto">
          <a:xfrm>
            <a:off x="1835696" y="3933056"/>
            <a:ext cx="576064" cy="216024"/>
          </a:xfrm>
          <a:prstGeom prst="roundRect">
            <a:avLst>
              <a:gd name="adj" fmla="val 50000"/>
            </a:avLst>
          </a:prstGeom>
          <a:solidFill>
            <a:srgbClr val="00009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生産</a:t>
            </a:r>
          </a:p>
        </p:txBody>
      </p:sp>
      <p:sp>
        <p:nvSpPr>
          <p:cNvPr id="64" name="角丸四角形 63"/>
          <p:cNvSpPr/>
          <p:nvPr/>
        </p:nvSpPr>
        <p:spPr bwMode="auto">
          <a:xfrm>
            <a:off x="1259632" y="3645024"/>
            <a:ext cx="576064" cy="216024"/>
          </a:xfrm>
          <a:prstGeom prst="roundRect">
            <a:avLst>
              <a:gd name="adj" fmla="val 50000"/>
            </a:avLst>
          </a:prstGeom>
          <a:solidFill>
            <a:srgbClr val="00009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財務</a:t>
            </a:r>
          </a:p>
        </p:txBody>
      </p:sp>
      <p:sp>
        <p:nvSpPr>
          <p:cNvPr id="65" name="角丸四角形 64"/>
          <p:cNvSpPr/>
          <p:nvPr/>
        </p:nvSpPr>
        <p:spPr bwMode="auto">
          <a:xfrm>
            <a:off x="1835696" y="3645024"/>
            <a:ext cx="576064" cy="216024"/>
          </a:xfrm>
          <a:prstGeom prst="roundRect">
            <a:avLst>
              <a:gd name="adj" fmla="val 50000"/>
            </a:avLst>
          </a:prstGeom>
          <a:solidFill>
            <a:srgbClr val="00009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人事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03648" y="1340768"/>
            <a:ext cx="90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6B6BCF"/>
                </a:solidFill>
              </a:rPr>
              <a:t>20</a:t>
            </a:r>
            <a:r>
              <a:rPr kumimoji="1" lang="ja-JP" altLang="en-US" dirty="0" smtClean="0">
                <a:solidFill>
                  <a:srgbClr val="6B6BCF"/>
                </a:solidFill>
              </a:rPr>
              <a:t>年前</a:t>
            </a:r>
            <a:endParaRPr kumimoji="1" lang="ja-JP" altLang="en-US" dirty="0">
              <a:solidFill>
                <a:srgbClr val="6B6BCF"/>
              </a:solidFill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899592" y="5733256"/>
            <a:ext cx="2024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6B6BCF"/>
                </a:solidFill>
              </a:rPr>
              <a:t>主要な基幹業務を</a:t>
            </a:r>
            <a:endParaRPr kumimoji="1" lang="en-US" altLang="ja-JP" dirty="0" smtClean="0">
              <a:solidFill>
                <a:srgbClr val="6B6BCF"/>
              </a:solidFill>
            </a:endParaRPr>
          </a:p>
          <a:p>
            <a:pPr algn="ctr"/>
            <a:r>
              <a:rPr lang="ja-JP" altLang="en-US" dirty="0" smtClean="0">
                <a:solidFill>
                  <a:srgbClr val="6B6BCF"/>
                </a:solidFill>
              </a:rPr>
              <a:t>ひとつの</a:t>
            </a:r>
            <a:r>
              <a:rPr lang="en-US" altLang="ja-JP" dirty="0" smtClean="0">
                <a:solidFill>
                  <a:srgbClr val="6B6BCF"/>
                </a:solidFill>
              </a:rPr>
              <a:t>DB</a:t>
            </a:r>
            <a:r>
              <a:rPr lang="ja-JP" altLang="en-US" dirty="0" smtClean="0">
                <a:solidFill>
                  <a:srgbClr val="6B6BCF"/>
                </a:solidFill>
              </a:rPr>
              <a:t>で統合</a:t>
            </a:r>
            <a:endParaRPr lang="en-US" altLang="ja-JP" dirty="0" smtClean="0">
              <a:solidFill>
                <a:srgbClr val="6B6BCF"/>
              </a:solidFill>
            </a:endParaRPr>
          </a:p>
        </p:txBody>
      </p:sp>
      <p:grpSp>
        <p:nvGrpSpPr>
          <p:cNvPr id="6" name="図形グループ 5"/>
          <p:cNvGrpSpPr/>
          <p:nvPr/>
        </p:nvGrpSpPr>
        <p:grpSpPr>
          <a:xfrm>
            <a:off x="2771800" y="1340768"/>
            <a:ext cx="3962045" cy="5038819"/>
            <a:chOff x="2771800" y="1340768"/>
            <a:chExt cx="3962045" cy="5038819"/>
          </a:xfrm>
        </p:grpSpPr>
        <p:sp>
          <p:nvSpPr>
            <p:cNvPr id="93" name="テキスト ボックス 92"/>
            <p:cNvSpPr txBox="1"/>
            <p:nvPr/>
          </p:nvSpPr>
          <p:spPr>
            <a:xfrm>
              <a:off x="5377051" y="134076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dirty="0" smtClean="0">
                  <a:solidFill>
                    <a:srgbClr val="6B6BCF"/>
                  </a:solidFill>
                </a:rPr>
                <a:t>現在</a:t>
              </a:r>
              <a:r>
                <a:rPr kumimoji="1" lang="en-US" altLang="ja-JP" dirty="0" smtClean="0">
                  <a:solidFill>
                    <a:srgbClr val="6B6BCF"/>
                  </a:solidFill>
                </a:rPr>
                <a:t>〜</a:t>
              </a:r>
              <a:endParaRPr kumimoji="1" lang="ja-JP" altLang="en-US" dirty="0">
                <a:solidFill>
                  <a:srgbClr val="6B6BCF"/>
                </a:solidFill>
              </a:endParaRPr>
            </a:p>
          </p:txBody>
        </p:sp>
        <p:grpSp>
          <p:nvGrpSpPr>
            <p:cNvPr id="3" name="図形グループ 2"/>
            <p:cNvGrpSpPr/>
            <p:nvPr/>
          </p:nvGrpSpPr>
          <p:grpSpPr>
            <a:xfrm>
              <a:off x="2771800" y="2924944"/>
              <a:ext cx="3962045" cy="3454643"/>
              <a:chOff x="2771800" y="2924944"/>
              <a:chExt cx="3962045" cy="3454643"/>
            </a:xfrm>
          </p:grpSpPr>
          <p:sp>
            <p:nvSpPr>
              <p:cNvPr id="23" name="円/楕円 22"/>
              <p:cNvSpPr/>
              <p:nvPr/>
            </p:nvSpPr>
            <p:spPr bwMode="auto">
              <a:xfrm>
                <a:off x="5076056" y="2924944"/>
                <a:ext cx="1584176" cy="1584176"/>
              </a:xfrm>
              <a:prstGeom prst="ellipse">
                <a:avLst/>
              </a:prstGeom>
              <a:solidFill>
                <a:srgbClr val="3366FF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3200" b="0" i="0" u="none" strike="noStrike" cap="none" normalizeH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  <a:ea typeface="+mn-ea"/>
                  </a:rPr>
                  <a:t>ERP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ja-JP" sz="3200" dirty="0">
                  <a:solidFill>
                    <a:schemeClr val="bg1"/>
                  </a:solidFill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20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endParaRPr>
              </a:p>
            </p:txBody>
          </p:sp>
          <p:sp>
            <p:nvSpPr>
              <p:cNvPr id="24" name="右矢印 23"/>
              <p:cNvSpPr/>
              <p:nvPr/>
            </p:nvSpPr>
            <p:spPr bwMode="auto">
              <a:xfrm>
                <a:off x="2771800" y="3429000"/>
                <a:ext cx="1512168" cy="576064"/>
              </a:xfrm>
              <a:prstGeom prst="rightArrow">
                <a:avLst/>
              </a:prstGeom>
              <a:solidFill>
                <a:srgbClr val="FF9933"/>
              </a:solidFill>
              <a:ln>
                <a:solidFill>
                  <a:srgbClr val="FF9933"/>
                </a:solidFill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normalizeH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endParaRPr>
              </a:p>
            </p:txBody>
          </p:sp>
          <p:sp>
            <p:nvSpPr>
              <p:cNvPr id="66" name="角丸四角形 65"/>
              <p:cNvSpPr/>
              <p:nvPr/>
            </p:nvSpPr>
            <p:spPr bwMode="auto">
              <a:xfrm>
                <a:off x="5292080" y="3933056"/>
                <a:ext cx="576064" cy="216024"/>
              </a:xfrm>
              <a:prstGeom prst="roundRect">
                <a:avLst>
                  <a:gd name="adj" fmla="val 50000"/>
                </a:avLst>
              </a:prstGeom>
              <a:solidFill>
                <a:srgbClr val="00009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1000" b="0" i="0" u="none" strike="noStrike" cap="none" normalizeH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+mn-lt"/>
                    <a:ea typeface="+mn-ea"/>
                  </a:rPr>
                  <a:t>受注</a:t>
                </a:r>
              </a:p>
            </p:txBody>
          </p:sp>
          <p:sp>
            <p:nvSpPr>
              <p:cNvPr id="67" name="角丸四角形 66"/>
              <p:cNvSpPr/>
              <p:nvPr/>
            </p:nvSpPr>
            <p:spPr bwMode="auto">
              <a:xfrm>
                <a:off x="5868144" y="3933056"/>
                <a:ext cx="576064" cy="216024"/>
              </a:xfrm>
              <a:prstGeom prst="roundRect">
                <a:avLst>
                  <a:gd name="adj" fmla="val 50000"/>
                </a:avLst>
              </a:prstGeom>
              <a:solidFill>
                <a:srgbClr val="00009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1000" b="0" i="0" u="none" strike="noStrike" cap="none" normalizeH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+mn-lt"/>
                    <a:ea typeface="+mn-ea"/>
                  </a:rPr>
                  <a:t>生産</a:t>
                </a:r>
              </a:p>
            </p:txBody>
          </p:sp>
          <p:sp>
            <p:nvSpPr>
              <p:cNvPr id="68" name="角丸四角形 67"/>
              <p:cNvSpPr/>
              <p:nvPr/>
            </p:nvSpPr>
            <p:spPr bwMode="auto">
              <a:xfrm>
                <a:off x="5292080" y="3645024"/>
                <a:ext cx="576064" cy="216024"/>
              </a:xfrm>
              <a:prstGeom prst="roundRect">
                <a:avLst>
                  <a:gd name="adj" fmla="val 50000"/>
                </a:avLst>
              </a:prstGeom>
              <a:solidFill>
                <a:srgbClr val="00009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1000" b="0" i="0" u="none" strike="noStrike" cap="none" normalizeH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+mn-lt"/>
                    <a:ea typeface="+mn-ea"/>
                  </a:rPr>
                  <a:t>財務</a:t>
                </a:r>
              </a:p>
            </p:txBody>
          </p:sp>
          <p:sp>
            <p:nvSpPr>
              <p:cNvPr id="69" name="角丸四角形 68"/>
              <p:cNvSpPr/>
              <p:nvPr/>
            </p:nvSpPr>
            <p:spPr bwMode="auto">
              <a:xfrm>
                <a:off x="5868144" y="3645024"/>
                <a:ext cx="576064" cy="216024"/>
              </a:xfrm>
              <a:prstGeom prst="roundRect">
                <a:avLst>
                  <a:gd name="adj" fmla="val 50000"/>
                </a:avLst>
              </a:prstGeom>
              <a:solidFill>
                <a:srgbClr val="00009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1000" b="0" i="0" u="none" strike="noStrike" cap="none" normalizeH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+mn-lt"/>
                    <a:ea typeface="+mn-ea"/>
                  </a:rPr>
                  <a:t>人事</a:t>
                </a:r>
              </a:p>
            </p:txBody>
          </p:sp>
          <p:sp>
            <p:nvSpPr>
              <p:cNvPr id="94" name="テキスト ボックス 93"/>
              <p:cNvSpPr txBox="1"/>
              <p:nvPr/>
            </p:nvSpPr>
            <p:spPr>
              <a:xfrm>
                <a:off x="5010897" y="5733256"/>
                <a:ext cx="17229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dirty="0" smtClean="0">
                    <a:solidFill>
                      <a:srgbClr val="6B6BCF"/>
                    </a:solidFill>
                  </a:rPr>
                  <a:t>企業システムの</a:t>
                </a:r>
                <a:endParaRPr lang="en-US" altLang="ja-JP" dirty="0" smtClean="0">
                  <a:solidFill>
                    <a:srgbClr val="6B6BCF"/>
                  </a:solidFill>
                </a:endParaRPr>
              </a:p>
              <a:p>
                <a:pPr algn="ctr"/>
                <a:r>
                  <a:rPr lang="ja-JP" altLang="en-US" dirty="0" smtClean="0">
                    <a:solidFill>
                      <a:srgbClr val="6B6BCF"/>
                    </a:solidFill>
                  </a:rPr>
                  <a:t>統合基盤</a:t>
                </a:r>
                <a:endParaRPr lang="en-US" altLang="ja-JP" dirty="0" smtClean="0">
                  <a:solidFill>
                    <a:srgbClr val="6B6BCF"/>
                  </a:solidFill>
                </a:endParaRPr>
              </a:p>
            </p:txBody>
          </p:sp>
        </p:grpSp>
      </p:grpSp>
      <p:sp>
        <p:nvSpPr>
          <p:cNvPr id="73" name="ホームベース 72"/>
          <p:cNvSpPr/>
          <p:nvPr/>
        </p:nvSpPr>
        <p:spPr bwMode="auto">
          <a:xfrm flipH="1">
            <a:off x="6372200" y="3501008"/>
            <a:ext cx="1872208" cy="432048"/>
          </a:xfrm>
          <a:prstGeom prst="homePlate">
            <a:avLst>
              <a:gd name="adj" fmla="val 72046"/>
            </a:avLst>
          </a:prstGeom>
          <a:solidFill>
            <a:srgbClr val="C4E59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rgbClr val="86E572">
                      <a:alpha val="75000"/>
                    </a:srgbClr>
                  </a:glow>
                </a:effectLst>
                <a:latin typeface="+mn-lt"/>
                <a:ea typeface="+mn-ea"/>
              </a:rPr>
              <a:t>ソーシャル</a:t>
            </a:r>
          </a:p>
        </p:txBody>
      </p:sp>
      <p:sp>
        <p:nvSpPr>
          <p:cNvPr id="74" name="ホームベース 73"/>
          <p:cNvSpPr/>
          <p:nvPr/>
        </p:nvSpPr>
        <p:spPr bwMode="auto">
          <a:xfrm flipH="1">
            <a:off x="6372200" y="2996952"/>
            <a:ext cx="1872208" cy="432048"/>
          </a:xfrm>
          <a:prstGeom prst="homePlate">
            <a:avLst>
              <a:gd name="adj" fmla="val 72046"/>
            </a:avLst>
          </a:prstGeom>
          <a:solidFill>
            <a:srgbClr val="C4E59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rgbClr val="86E572">
                      <a:alpha val="75000"/>
                    </a:srgbClr>
                  </a:glow>
                </a:effectLst>
                <a:latin typeface="+mn-lt"/>
                <a:ea typeface="+mn-ea"/>
              </a:rPr>
              <a:t>ベストオブ・ブリード</a:t>
            </a:r>
          </a:p>
        </p:txBody>
      </p:sp>
      <p:sp>
        <p:nvSpPr>
          <p:cNvPr id="75" name="ホームベース 74"/>
          <p:cNvSpPr/>
          <p:nvPr/>
        </p:nvSpPr>
        <p:spPr bwMode="auto">
          <a:xfrm flipH="1">
            <a:off x="6372200" y="4005064"/>
            <a:ext cx="1872208" cy="432048"/>
          </a:xfrm>
          <a:prstGeom prst="homePlate">
            <a:avLst>
              <a:gd name="adj" fmla="val 72046"/>
            </a:avLst>
          </a:prstGeom>
          <a:solidFill>
            <a:srgbClr val="C4E59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rgbClr val="86E572">
                      <a:alpha val="75000"/>
                    </a:srgbClr>
                  </a:glow>
                </a:effectLst>
                <a:latin typeface="+mn-lt"/>
                <a:ea typeface="+mn-ea"/>
              </a:rPr>
              <a:t>モバイル</a:t>
            </a:r>
          </a:p>
        </p:txBody>
      </p:sp>
    </p:spTree>
    <p:extLst>
      <p:ext uri="{BB962C8B-B14F-4D97-AF65-F5344CB8AC3E}">
        <p14:creationId xmlns:p14="http://schemas.microsoft.com/office/powerpoint/2010/main" val="222616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SAP</a:t>
            </a:r>
            <a:r>
              <a:rPr kumimoji="1" lang="ja-JP" altLang="en-US" dirty="0" smtClean="0"/>
              <a:t>の場合</a:t>
            </a:r>
            <a:endParaRPr kumimoji="1" lang="ja-JP" altLang="en-US" dirty="0"/>
          </a:p>
        </p:txBody>
      </p:sp>
      <p:pic>
        <p:nvPicPr>
          <p:cNvPr id="14" name="図 13" descr="SAP_Architec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3744416" cy="2688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図 7" descr="ref=as_li_qf_sp_asin_t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068960"/>
            <a:ext cx="5994711" cy="342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図 19" descr="imgr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81128"/>
            <a:ext cx="2520280" cy="1376206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4513317" y="1628800"/>
            <a:ext cx="4070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l"/>
            </a:pPr>
            <a:r>
              <a:rPr kumimoji="1" lang="en-US" altLang="ja-JP" dirty="0" smtClean="0"/>
              <a:t>ERP</a:t>
            </a:r>
            <a:r>
              <a:rPr kumimoji="1" lang="ja-JP" altLang="en-US" dirty="0" smtClean="0"/>
              <a:t>世界シェアの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割</a:t>
            </a:r>
          </a:p>
          <a:p>
            <a:pPr marL="285750" indent="-285750">
              <a:buFont typeface="Wingdings" charset="2"/>
              <a:buChar char="l"/>
            </a:pPr>
            <a:r>
              <a:rPr lang="ja-JP" altLang="en-US" dirty="0" smtClean="0"/>
              <a:t>広範な業務領域をカバー</a:t>
            </a:r>
          </a:p>
          <a:p>
            <a:pPr marL="285750" indent="-285750">
              <a:buFont typeface="Wingdings" charset="2"/>
              <a:buChar char="l"/>
            </a:pPr>
            <a:r>
              <a:rPr kumimoji="1" lang="ja-JP" altLang="en-US" dirty="0" smtClean="0"/>
              <a:t>モバイル・分析などの新領域もカバー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16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SAP</a:t>
            </a:r>
            <a:r>
              <a:rPr lang="ja-JP" altLang="en-US" dirty="0" smtClean="0"/>
              <a:t>の</a:t>
            </a:r>
            <a:r>
              <a:rPr lang="en-US" altLang="en-US" dirty="0" smtClean="0"/>
              <a:t>製品ラインアップ</a:t>
            </a:r>
            <a:endParaRPr kumimoji="1" lang="ja-JP" altLang="en-US" dirty="0"/>
          </a:p>
        </p:txBody>
      </p:sp>
      <p:sp>
        <p:nvSpPr>
          <p:cNvPr id="3" name="円柱 2"/>
          <p:cNvSpPr/>
          <p:nvPr/>
        </p:nvSpPr>
        <p:spPr bwMode="gray">
          <a:xfrm>
            <a:off x="4350334" y="4773100"/>
            <a:ext cx="1539400" cy="794605"/>
          </a:xfrm>
          <a:prstGeom prst="can">
            <a:avLst/>
          </a:prstGeom>
          <a:gradFill flip="none" rotWithShape="1">
            <a:gsLst>
              <a:gs pos="0">
                <a:srgbClr val="0076CB">
                  <a:shade val="30000"/>
                  <a:satMod val="115000"/>
                </a:srgbClr>
              </a:gs>
              <a:gs pos="50000">
                <a:srgbClr val="0076CB">
                  <a:shade val="67500"/>
                  <a:satMod val="115000"/>
                </a:srgbClr>
              </a:gs>
              <a:gs pos="100000">
                <a:srgbClr val="0076CB">
                  <a:shade val="100000"/>
                  <a:satMod val="115000"/>
                </a:srgbClr>
              </a:gs>
            </a:gsLst>
            <a:lin ang="13500000" scaled="1"/>
            <a:tileRect/>
          </a:gradFill>
          <a:ln w="100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244475" marR="0" lvl="0" indent="-244475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altLang="ja-JP" sz="1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44475" marR="0" lvl="0" indent="-244475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ASE,IQ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79"/>
          <p:cNvSpPr/>
          <p:nvPr/>
        </p:nvSpPr>
        <p:spPr bwMode="auto">
          <a:xfrm>
            <a:off x="2016065" y="3293382"/>
            <a:ext cx="6438643" cy="1281067"/>
          </a:xfrm>
          <a:prstGeom prst="rect">
            <a:avLst/>
          </a:prstGeom>
          <a:solidFill>
            <a:srgbClr val="0076CB">
              <a:lumMod val="60000"/>
              <a:lumOff val="40000"/>
            </a:srgbClr>
          </a:solidFill>
          <a:ln w="100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244475" marR="0" lvl="0" indent="-244475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SAP </a:t>
            </a:r>
            <a:r>
              <a:rPr kumimoji="0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Business Suite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79"/>
          <p:cNvSpPr/>
          <p:nvPr/>
        </p:nvSpPr>
        <p:spPr bwMode="auto">
          <a:xfrm>
            <a:off x="2016065" y="1916816"/>
            <a:ext cx="6438643" cy="1281067"/>
          </a:xfrm>
          <a:prstGeom prst="rect">
            <a:avLst/>
          </a:prstGeom>
          <a:solidFill>
            <a:srgbClr val="F0AB00">
              <a:lumMod val="60000"/>
              <a:lumOff val="40000"/>
            </a:srgbClr>
          </a:solidFill>
          <a:ln w="100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244475" marR="0" lvl="0" indent="-244475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SAP </a:t>
            </a:r>
            <a:r>
              <a:rPr kumimoji="0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Business Analytics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6" name="グループ化 30"/>
          <p:cNvGrpSpPr/>
          <p:nvPr/>
        </p:nvGrpSpPr>
        <p:grpSpPr>
          <a:xfrm>
            <a:off x="2147466" y="2204626"/>
            <a:ext cx="6133830" cy="904097"/>
            <a:chOff x="1214414" y="2651232"/>
            <a:chExt cx="6669492" cy="857256"/>
          </a:xfrm>
        </p:grpSpPr>
        <p:sp>
          <p:nvSpPr>
            <p:cNvPr id="7" name="Rounded Rectangle 124"/>
            <p:cNvSpPr/>
            <p:nvPr/>
          </p:nvSpPr>
          <p:spPr bwMode="auto">
            <a:xfrm>
              <a:off x="1214414" y="2651232"/>
              <a:ext cx="3286148" cy="857256"/>
            </a:xfrm>
            <a:prstGeom prst="roundRect">
              <a:avLst>
                <a:gd name="adj" fmla="val 9259"/>
              </a:avLst>
            </a:prstGeom>
            <a:gradFill flip="none" rotWithShape="1">
              <a:gsLst>
                <a:gs pos="0">
                  <a:srgbClr val="F0AB00">
                    <a:shade val="30000"/>
                    <a:satMod val="115000"/>
                  </a:srgbClr>
                </a:gs>
                <a:gs pos="50000">
                  <a:srgbClr val="F0AB00">
                    <a:shade val="67500"/>
                    <a:satMod val="115000"/>
                  </a:srgbClr>
                </a:gs>
                <a:gs pos="100000">
                  <a:srgbClr val="F0AB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10000" cap="flat" cmpd="sng" algn="ctr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SAP </a:t>
              </a:r>
              <a:r>
                <a:rPr kumimoji="0" lang="en-US" altLang="ja-JP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EPM</a:t>
              </a:r>
              <a:br>
                <a:rPr kumimoji="0" lang="en-US" altLang="ja-JP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ja-JP" alt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経営管理ソリューション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" name="Rounded Rectangle 124"/>
            <p:cNvSpPr/>
            <p:nvPr/>
          </p:nvSpPr>
          <p:spPr bwMode="auto">
            <a:xfrm>
              <a:off x="2071670" y="3071810"/>
              <a:ext cx="714380" cy="392607"/>
            </a:xfrm>
            <a:prstGeom prst="roundRect">
              <a:avLst>
                <a:gd name="adj" fmla="val 9259"/>
              </a:avLst>
            </a:prstGeom>
            <a:gradFill flip="none" rotWithShape="1">
              <a:gsLst>
                <a:gs pos="0">
                  <a:srgbClr val="F0AB00">
                    <a:shade val="30000"/>
                    <a:satMod val="115000"/>
                  </a:srgbClr>
                </a:gs>
                <a:gs pos="50000">
                  <a:srgbClr val="F0AB00">
                    <a:shade val="67500"/>
                    <a:satMod val="115000"/>
                  </a:srgbClr>
                </a:gs>
                <a:gs pos="100000">
                  <a:srgbClr val="F0AB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10000" cap="flat" cmpd="sng" algn="ctr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予算計画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" name="Rounded Rectangle 124"/>
            <p:cNvSpPr/>
            <p:nvPr/>
          </p:nvSpPr>
          <p:spPr bwMode="auto">
            <a:xfrm>
              <a:off x="2857488" y="3071810"/>
              <a:ext cx="714380" cy="392607"/>
            </a:xfrm>
            <a:prstGeom prst="roundRect">
              <a:avLst>
                <a:gd name="adj" fmla="val 9259"/>
              </a:avLst>
            </a:prstGeom>
            <a:gradFill flip="none" rotWithShape="1">
              <a:gsLst>
                <a:gs pos="0">
                  <a:srgbClr val="F0AB00">
                    <a:shade val="30000"/>
                    <a:satMod val="115000"/>
                  </a:srgbClr>
                </a:gs>
                <a:gs pos="50000">
                  <a:srgbClr val="F0AB00">
                    <a:shade val="67500"/>
                    <a:satMod val="115000"/>
                  </a:srgbClr>
                </a:gs>
                <a:gs pos="100000">
                  <a:srgbClr val="F0AB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10000" cap="flat" cmpd="sng" algn="ctr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連結管理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" name="Rounded Rectangle 124"/>
            <p:cNvSpPr/>
            <p:nvPr/>
          </p:nvSpPr>
          <p:spPr bwMode="auto">
            <a:xfrm>
              <a:off x="3643306" y="3071810"/>
              <a:ext cx="714380" cy="392607"/>
            </a:xfrm>
            <a:prstGeom prst="roundRect">
              <a:avLst>
                <a:gd name="adj" fmla="val 9259"/>
              </a:avLst>
            </a:prstGeom>
            <a:gradFill flip="none" rotWithShape="1">
              <a:gsLst>
                <a:gs pos="0">
                  <a:srgbClr val="F0AB00">
                    <a:shade val="30000"/>
                    <a:satMod val="115000"/>
                  </a:srgbClr>
                </a:gs>
                <a:gs pos="50000">
                  <a:srgbClr val="F0AB00">
                    <a:shade val="67500"/>
                    <a:satMod val="115000"/>
                  </a:srgbClr>
                </a:gs>
                <a:gs pos="100000">
                  <a:srgbClr val="F0AB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10000" cap="flat" cmpd="sng" algn="ctr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収益性</a:t>
              </a:r>
              <a:r>
                <a:rPr kumimoji="0" lang="en-US" altLang="ja-JP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/>
              </a:r>
              <a:br>
                <a:rPr kumimoji="0" lang="en-US" altLang="ja-JP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ja-JP" alt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分析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" name="Rounded Rectangle 124"/>
            <p:cNvSpPr/>
            <p:nvPr/>
          </p:nvSpPr>
          <p:spPr bwMode="auto">
            <a:xfrm>
              <a:off x="1285852" y="3071810"/>
              <a:ext cx="714380" cy="392607"/>
            </a:xfrm>
            <a:prstGeom prst="roundRect">
              <a:avLst>
                <a:gd name="adj" fmla="val 9259"/>
              </a:avLst>
            </a:prstGeom>
            <a:gradFill flip="none" rotWithShape="1">
              <a:gsLst>
                <a:gs pos="0">
                  <a:srgbClr val="F0AB00">
                    <a:shade val="30000"/>
                    <a:satMod val="115000"/>
                  </a:srgbClr>
                </a:gs>
                <a:gs pos="50000">
                  <a:srgbClr val="F0AB00">
                    <a:shade val="67500"/>
                    <a:satMod val="115000"/>
                  </a:srgbClr>
                </a:gs>
                <a:gs pos="100000">
                  <a:srgbClr val="F0AB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10000" cap="flat" cmpd="sng" algn="ctr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戦略管理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" name="Rounded Rectangle 124"/>
            <p:cNvSpPr/>
            <p:nvPr/>
          </p:nvSpPr>
          <p:spPr bwMode="auto">
            <a:xfrm>
              <a:off x="4597758" y="2651232"/>
              <a:ext cx="3286148" cy="857256"/>
            </a:xfrm>
            <a:prstGeom prst="roundRect">
              <a:avLst>
                <a:gd name="adj" fmla="val 9259"/>
              </a:avLst>
            </a:prstGeom>
            <a:gradFill flip="none" rotWithShape="1">
              <a:gsLst>
                <a:gs pos="0">
                  <a:srgbClr val="F0AB00">
                    <a:shade val="30000"/>
                    <a:satMod val="115000"/>
                  </a:srgbClr>
                </a:gs>
                <a:gs pos="50000">
                  <a:srgbClr val="F0AB00">
                    <a:shade val="67500"/>
                    <a:satMod val="115000"/>
                  </a:srgbClr>
                </a:gs>
                <a:gs pos="100000">
                  <a:srgbClr val="F0AB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10000" cap="flat" cmpd="sng" algn="ctr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SAP </a:t>
              </a:r>
              <a:r>
                <a:rPr kumimoji="0" lang="en-US" altLang="ja-JP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BusinessObjects</a:t>
              </a:r>
              <a:r>
                <a:rPr kumimoji="0" lang="en-US" altLang="ja-JP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BI</a:t>
              </a:r>
              <a:br>
                <a:rPr kumimoji="0" lang="en-US" altLang="ja-JP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en-US" altLang="ja-JP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BI</a:t>
              </a:r>
              <a:r>
                <a:rPr kumimoji="0" lang="ja-JP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フロントエンド</a:t>
              </a:r>
              <a:endParaRPr kumimoji="0" lang="en-US" altLang="ja-JP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" name="Rounded Rectangle 124"/>
            <p:cNvSpPr/>
            <p:nvPr/>
          </p:nvSpPr>
          <p:spPr bwMode="auto">
            <a:xfrm>
              <a:off x="5500694" y="3071810"/>
              <a:ext cx="714380" cy="392607"/>
            </a:xfrm>
            <a:prstGeom prst="roundRect">
              <a:avLst>
                <a:gd name="adj" fmla="val 9259"/>
              </a:avLst>
            </a:prstGeom>
            <a:gradFill flip="none" rotWithShape="1">
              <a:gsLst>
                <a:gs pos="0">
                  <a:srgbClr val="F0AB00">
                    <a:shade val="30000"/>
                    <a:satMod val="115000"/>
                  </a:srgbClr>
                </a:gs>
                <a:gs pos="50000">
                  <a:srgbClr val="F0AB00">
                    <a:shade val="67500"/>
                    <a:satMod val="115000"/>
                  </a:srgbClr>
                </a:gs>
                <a:gs pos="100000">
                  <a:srgbClr val="F0AB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10000" cap="flat" cmpd="sng" algn="ctr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自由検索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" name="Rounded Rectangle 124"/>
            <p:cNvSpPr/>
            <p:nvPr/>
          </p:nvSpPr>
          <p:spPr bwMode="auto">
            <a:xfrm>
              <a:off x="6286512" y="3071810"/>
              <a:ext cx="714380" cy="392607"/>
            </a:xfrm>
            <a:prstGeom prst="roundRect">
              <a:avLst>
                <a:gd name="adj" fmla="val 9259"/>
              </a:avLst>
            </a:prstGeom>
            <a:gradFill flip="none" rotWithShape="1">
              <a:gsLst>
                <a:gs pos="0">
                  <a:srgbClr val="F0AB00">
                    <a:shade val="30000"/>
                    <a:satMod val="115000"/>
                  </a:srgbClr>
                </a:gs>
                <a:gs pos="50000">
                  <a:srgbClr val="F0AB00">
                    <a:shade val="67500"/>
                    <a:satMod val="115000"/>
                  </a:srgbClr>
                </a:gs>
                <a:gs pos="100000">
                  <a:srgbClr val="F0AB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10000" cap="flat" cmpd="sng" algn="ctr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ダッシュ</a:t>
              </a:r>
              <a:r>
                <a:rPr kumimoji="0" lang="en-US" altLang="ja-JP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/>
              </a:r>
              <a:br>
                <a:rPr kumimoji="0" lang="en-US" altLang="ja-JP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ja-JP" alt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ボード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5" name="Rounded Rectangle 124"/>
            <p:cNvSpPr/>
            <p:nvPr/>
          </p:nvSpPr>
          <p:spPr bwMode="auto">
            <a:xfrm>
              <a:off x="7072330" y="3071810"/>
              <a:ext cx="714380" cy="392607"/>
            </a:xfrm>
            <a:prstGeom prst="roundRect">
              <a:avLst>
                <a:gd name="adj" fmla="val 9259"/>
              </a:avLst>
            </a:prstGeom>
            <a:gradFill flip="none" rotWithShape="1">
              <a:gsLst>
                <a:gs pos="0">
                  <a:srgbClr val="F0AB00">
                    <a:shade val="30000"/>
                    <a:satMod val="115000"/>
                  </a:srgbClr>
                </a:gs>
                <a:gs pos="50000">
                  <a:srgbClr val="F0AB00">
                    <a:shade val="67500"/>
                    <a:satMod val="115000"/>
                  </a:srgbClr>
                </a:gs>
                <a:gs pos="100000">
                  <a:srgbClr val="F0AB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10000" cap="flat" cmpd="sng" algn="ctr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定型帳票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" name="Rounded Rectangle 124"/>
            <p:cNvSpPr/>
            <p:nvPr/>
          </p:nvSpPr>
          <p:spPr bwMode="auto">
            <a:xfrm>
              <a:off x="4714876" y="3071810"/>
              <a:ext cx="714380" cy="392607"/>
            </a:xfrm>
            <a:prstGeom prst="roundRect">
              <a:avLst>
                <a:gd name="adj" fmla="val 9259"/>
              </a:avLst>
            </a:prstGeom>
            <a:gradFill flip="none" rotWithShape="1">
              <a:gsLst>
                <a:gs pos="0">
                  <a:srgbClr val="F0AB00">
                    <a:shade val="30000"/>
                    <a:satMod val="115000"/>
                  </a:srgbClr>
                </a:gs>
                <a:gs pos="50000">
                  <a:srgbClr val="F0AB00">
                    <a:shade val="67500"/>
                    <a:satMod val="115000"/>
                  </a:srgbClr>
                </a:gs>
                <a:gs pos="100000">
                  <a:srgbClr val="F0AB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10000" cap="flat" cmpd="sng" algn="ctr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自由分析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7" name="Rounded Rectangle 124"/>
          <p:cNvSpPr/>
          <p:nvPr/>
        </p:nvSpPr>
        <p:spPr bwMode="auto">
          <a:xfrm>
            <a:off x="2147466" y="3550789"/>
            <a:ext cx="3010376" cy="904097"/>
          </a:xfrm>
          <a:prstGeom prst="roundRect">
            <a:avLst>
              <a:gd name="adj" fmla="val 9259"/>
            </a:avLst>
          </a:prstGeom>
          <a:gradFill flip="none" rotWithShape="1">
            <a:gsLst>
              <a:gs pos="0">
                <a:srgbClr val="0076CB">
                  <a:shade val="30000"/>
                  <a:satMod val="115000"/>
                </a:srgbClr>
              </a:gs>
              <a:gs pos="50000">
                <a:srgbClr val="0076CB">
                  <a:shade val="67500"/>
                  <a:satMod val="115000"/>
                </a:srgbClr>
              </a:gs>
              <a:gs pos="100000">
                <a:srgbClr val="0076CB">
                  <a:shade val="100000"/>
                  <a:satMod val="115000"/>
                </a:srgbClr>
              </a:gs>
            </a:gsLst>
            <a:lin ang="13500000" scaled="1"/>
            <a:tileRect/>
          </a:gradFill>
          <a:ln w="10000" cap="flat" cmpd="sng" algn="ctr">
            <a:solidFill>
              <a:srgbClr val="666666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SAP </a:t>
            </a:r>
            <a:r>
              <a:rPr kumimoji="0" lang="en-US" altLang="ja-JP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ERP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8" name="グループ化 21"/>
          <p:cNvGrpSpPr/>
          <p:nvPr/>
        </p:nvGrpSpPr>
        <p:grpSpPr>
          <a:xfrm>
            <a:off x="5235387" y="3550789"/>
            <a:ext cx="3022220" cy="904097"/>
            <a:chOff x="4572000" y="4190067"/>
            <a:chExt cx="3071834" cy="857256"/>
          </a:xfrm>
        </p:grpSpPr>
        <p:sp>
          <p:nvSpPr>
            <p:cNvPr id="19" name="Rounded Rectangle 124"/>
            <p:cNvSpPr/>
            <p:nvPr/>
          </p:nvSpPr>
          <p:spPr bwMode="auto">
            <a:xfrm>
              <a:off x="4572000" y="4190067"/>
              <a:ext cx="714380" cy="857256"/>
            </a:xfrm>
            <a:prstGeom prst="roundRect">
              <a:avLst>
                <a:gd name="adj" fmla="val 9259"/>
              </a:avLst>
            </a:prstGeom>
            <a:gradFill flip="none" rotWithShape="1">
              <a:gsLst>
                <a:gs pos="0">
                  <a:srgbClr val="0076CB">
                    <a:shade val="30000"/>
                    <a:satMod val="115000"/>
                  </a:srgbClr>
                </a:gs>
                <a:gs pos="50000">
                  <a:srgbClr val="0076CB">
                    <a:shade val="67500"/>
                    <a:satMod val="115000"/>
                  </a:srgbClr>
                </a:gs>
                <a:gs pos="100000">
                  <a:srgbClr val="0076CB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10000" cap="flat" cmpd="sng" algn="ctr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SAP</a:t>
              </a:r>
              <a:b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en-US" altLang="ja-JP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SRM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" name="Rounded Rectangle 124"/>
            <p:cNvSpPr/>
            <p:nvPr/>
          </p:nvSpPr>
          <p:spPr bwMode="auto">
            <a:xfrm>
              <a:off x="5357818" y="4190067"/>
              <a:ext cx="714380" cy="857256"/>
            </a:xfrm>
            <a:prstGeom prst="roundRect">
              <a:avLst>
                <a:gd name="adj" fmla="val 9259"/>
              </a:avLst>
            </a:prstGeom>
            <a:gradFill flip="none" rotWithShape="1">
              <a:gsLst>
                <a:gs pos="0">
                  <a:srgbClr val="0076CB">
                    <a:shade val="30000"/>
                    <a:satMod val="115000"/>
                  </a:srgbClr>
                </a:gs>
                <a:gs pos="50000">
                  <a:srgbClr val="0076CB">
                    <a:shade val="67500"/>
                    <a:satMod val="115000"/>
                  </a:srgbClr>
                </a:gs>
                <a:gs pos="100000">
                  <a:srgbClr val="0076CB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10000" cap="flat" cmpd="sng" algn="ctr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SAP</a:t>
              </a:r>
              <a:b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en-US" altLang="ja-JP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SC</a:t>
              </a:r>
              <a:r>
                <a:rPr kumimoji="0" lang="en-US" altLang="ja-JP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" name="Rounded Rectangle 124"/>
            <p:cNvSpPr/>
            <p:nvPr/>
          </p:nvSpPr>
          <p:spPr bwMode="auto">
            <a:xfrm>
              <a:off x="6143636" y="4190067"/>
              <a:ext cx="714380" cy="857256"/>
            </a:xfrm>
            <a:prstGeom prst="roundRect">
              <a:avLst>
                <a:gd name="adj" fmla="val 9259"/>
              </a:avLst>
            </a:prstGeom>
            <a:gradFill flip="none" rotWithShape="1">
              <a:gsLst>
                <a:gs pos="0">
                  <a:srgbClr val="0076CB">
                    <a:shade val="30000"/>
                    <a:satMod val="115000"/>
                  </a:srgbClr>
                </a:gs>
                <a:gs pos="50000">
                  <a:srgbClr val="0076CB">
                    <a:shade val="67500"/>
                    <a:satMod val="115000"/>
                  </a:srgbClr>
                </a:gs>
                <a:gs pos="100000">
                  <a:srgbClr val="0076CB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10000" cap="flat" cmpd="sng" algn="ctr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SAP</a:t>
              </a:r>
              <a:b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en-US" altLang="ja-JP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CR</a:t>
              </a:r>
              <a:r>
                <a:rPr kumimoji="0" lang="en-US" altLang="ja-JP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2" name="Rounded Rectangle 124"/>
            <p:cNvSpPr/>
            <p:nvPr/>
          </p:nvSpPr>
          <p:spPr bwMode="auto">
            <a:xfrm>
              <a:off x="6929454" y="4190067"/>
              <a:ext cx="714380" cy="857256"/>
            </a:xfrm>
            <a:prstGeom prst="roundRect">
              <a:avLst>
                <a:gd name="adj" fmla="val 9259"/>
              </a:avLst>
            </a:prstGeom>
            <a:gradFill flip="none" rotWithShape="1">
              <a:gsLst>
                <a:gs pos="0">
                  <a:srgbClr val="0076CB">
                    <a:shade val="30000"/>
                    <a:satMod val="115000"/>
                  </a:srgbClr>
                </a:gs>
                <a:gs pos="50000">
                  <a:srgbClr val="0076CB">
                    <a:shade val="67500"/>
                    <a:satMod val="115000"/>
                  </a:srgbClr>
                </a:gs>
                <a:gs pos="100000">
                  <a:srgbClr val="0076CB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10000" cap="flat" cmpd="sng" algn="ctr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SAP</a:t>
              </a:r>
              <a:b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en-US" altLang="ja-JP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PL</a:t>
              </a:r>
              <a:r>
                <a:rPr kumimoji="0" lang="en-US" altLang="ja-JP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3" name="Rounded Rectangle 124"/>
          <p:cNvSpPr/>
          <p:nvPr/>
        </p:nvSpPr>
        <p:spPr bwMode="auto">
          <a:xfrm>
            <a:off x="2213166" y="3802916"/>
            <a:ext cx="788405" cy="571734"/>
          </a:xfrm>
          <a:prstGeom prst="roundRect">
            <a:avLst>
              <a:gd name="adj" fmla="val 9259"/>
            </a:avLst>
          </a:prstGeom>
          <a:gradFill flip="none" rotWithShape="1">
            <a:gsLst>
              <a:gs pos="0">
                <a:srgbClr val="0076CB">
                  <a:shade val="30000"/>
                  <a:satMod val="115000"/>
                </a:srgbClr>
              </a:gs>
              <a:gs pos="50000">
                <a:srgbClr val="0076CB">
                  <a:shade val="67500"/>
                  <a:satMod val="115000"/>
                </a:srgbClr>
              </a:gs>
              <a:gs pos="100000">
                <a:srgbClr val="0076CB">
                  <a:shade val="100000"/>
                  <a:satMod val="115000"/>
                </a:srgbClr>
              </a:gs>
            </a:gsLst>
            <a:lin ang="13500000" scaled="1"/>
            <a:tileRect/>
          </a:gradFill>
          <a:ln w="10000" cap="flat" cmpd="sng" algn="ctr">
            <a:solidFill>
              <a:srgbClr val="666666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会計 </a:t>
            </a:r>
            <a:r>
              <a:rPr kumimoji="0" lang="en-US" altLang="ja-JP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FI/CO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Rounded Rectangle 124"/>
          <p:cNvSpPr/>
          <p:nvPr/>
        </p:nvSpPr>
        <p:spPr bwMode="auto">
          <a:xfrm>
            <a:off x="3067272" y="3802916"/>
            <a:ext cx="459903" cy="571734"/>
          </a:xfrm>
          <a:prstGeom prst="roundRect">
            <a:avLst>
              <a:gd name="adj" fmla="val 9259"/>
            </a:avLst>
          </a:prstGeom>
          <a:gradFill flip="none" rotWithShape="1">
            <a:gsLst>
              <a:gs pos="0">
                <a:srgbClr val="0076CB">
                  <a:shade val="30000"/>
                  <a:satMod val="115000"/>
                </a:srgbClr>
              </a:gs>
              <a:gs pos="50000">
                <a:srgbClr val="0076CB">
                  <a:shade val="67500"/>
                  <a:satMod val="115000"/>
                </a:srgbClr>
              </a:gs>
              <a:gs pos="100000">
                <a:srgbClr val="0076CB">
                  <a:shade val="100000"/>
                  <a:satMod val="115000"/>
                </a:srgbClr>
              </a:gs>
            </a:gsLst>
            <a:lin ang="13500000" scaled="1"/>
            <a:tileRect/>
          </a:gradFill>
          <a:ln w="10000" cap="flat" cmpd="sng" algn="ctr">
            <a:solidFill>
              <a:srgbClr val="666666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人事</a:t>
            </a:r>
            <a:r>
              <a:rPr kumimoji="0" lang="en-US" altLang="ja-JP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en-US" altLang="ja-JP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altLang="ja-JP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HR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Rounded Rectangle 124"/>
          <p:cNvSpPr/>
          <p:nvPr/>
        </p:nvSpPr>
        <p:spPr bwMode="auto">
          <a:xfrm>
            <a:off x="3592876" y="3802916"/>
            <a:ext cx="459903" cy="571734"/>
          </a:xfrm>
          <a:prstGeom prst="roundRect">
            <a:avLst>
              <a:gd name="adj" fmla="val 9259"/>
            </a:avLst>
          </a:prstGeom>
          <a:gradFill flip="none" rotWithShape="1">
            <a:gsLst>
              <a:gs pos="0">
                <a:srgbClr val="0076CB">
                  <a:shade val="30000"/>
                  <a:satMod val="115000"/>
                </a:srgbClr>
              </a:gs>
              <a:gs pos="50000">
                <a:srgbClr val="0076CB">
                  <a:shade val="67500"/>
                  <a:satMod val="115000"/>
                </a:srgbClr>
              </a:gs>
              <a:gs pos="100000">
                <a:srgbClr val="0076CB">
                  <a:shade val="100000"/>
                  <a:satMod val="115000"/>
                </a:srgbClr>
              </a:gs>
            </a:gsLst>
            <a:lin ang="13500000" scaled="1"/>
            <a:tileRect/>
          </a:gradFill>
          <a:ln w="10000" cap="flat" cmpd="sng" algn="ctr">
            <a:solidFill>
              <a:srgbClr val="666666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購買</a:t>
            </a:r>
            <a:r>
              <a:rPr kumimoji="0" lang="en-US" altLang="ja-JP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en-US" altLang="ja-JP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altLang="ja-JP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MM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Rounded Rectangle 124"/>
          <p:cNvSpPr/>
          <p:nvPr/>
        </p:nvSpPr>
        <p:spPr bwMode="auto">
          <a:xfrm>
            <a:off x="4118479" y="3802916"/>
            <a:ext cx="459903" cy="571734"/>
          </a:xfrm>
          <a:prstGeom prst="roundRect">
            <a:avLst>
              <a:gd name="adj" fmla="val 9259"/>
            </a:avLst>
          </a:prstGeom>
          <a:gradFill flip="none" rotWithShape="1">
            <a:gsLst>
              <a:gs pos="0">
                <a:srgbClr val="0076CB">
                  <a:shade val="30000"/>
                  <a:satMod val="115000"/>
                </a:srgbClr>
              </a:gs>
              <a:gs pos="50000">
                <a:srgbClr val="0076CB">
                  <a:shade val="67500"/>
                  <a:satMod val="115000"/>
                </a:srgbClr>
              </a:gs>
              <a:gs pos="100000">
                <a:srgbClr val="0076CB">
                  <a:shade val="100000"/>
                  <a:satMod val="115000"/>
                </a:srgbClr>
              </a:gs>
            </a:gsLst>
            <a:lin ang="13500000" scaled="1"/>
            <a:tileRect/>
          </a:gradFill>
          <a:ln w="10000" cap="flat" cmpd="sng" algn="ctr">
            <a:solidFill>
              <a:srgbClr val="666666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生産</a:t>
            </a:r>
            <a:r>
              <a:rPr kumimoji="0" lang="en-US" altLang="ja-JP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en-US" altLang="ja-JP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altLang="ja-JP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PP/PS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Rounded Rectangle 124"/>
          <p:cNvSpPr/>
          <p:nvPr/>
        </p:nvSpPr>
        <p:spPr bwMode="auto">
          <a:xfrm>
            <a:off x="4644083" y="3802916"/>
            <a:ext cx="459903" cy="571734"/>
          </a:xfrm>
          <a:prstGeom prst="roundRect">
            <a:avLst>
              <a:gd name="adj" fmla="val 9259"/>
            </a:avLst>
          </a:prstGeom>
          <a:gradFill flip="none" rotWithShape="1">
            <a:gsLst>
              <a:gs pos="0">
                <a:srgbClr val="0076CB">
                  <a:shade val="30000"/>
                  <a:satMod val="115000"/>
                </a:srgbClr>
              </a:gs>
              <a:gs pos="50000">
                <a:srgbClr val="0076CB">
                  <a:shade val="67500"/>
                  <a:satMod val="115000"/>
                </a:srgbClr>
              </a:gs>
              <a:gs pos="100000">
                <a:srgbClr val="0076CB">
                  <a:shade val="100000"/>
                  <a:satMod val="115000"/>
                </a:srgbClr>
              </a:gs>
            </a:gsLst>
            <a:lin ang="13500000" scaled="1"/>
            <a:tileRect/>
          </a:gradFill>
          <a:ln w="10000" cap="flat" cmpd="sng" algn="ctr">
            <a:solidFill>
              <a:srgbClr val="666666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販売</a:t>
            </a:r>
            <a:r>
              <a:rPr kumimoji="0" lang="en-US" altLang="ja-JP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en-US" altLang="ja-JP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altLang="ja-JP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SD</a:t>
            </a:r>
          </a:p>
        </p:txBody>
      </p:sp>
      <p:sp>
        <p:nvSpPr>
          <p:cNvPr id="28" name="Rounded Rectangle 124"/>
          <p:cNvSpPr/>
          <p:nvPr/>
        </p:nvSpPr>
        <p:spPr bwMode="auto">
          <a:xfrm>
            <a:off x="2410268" y="4028941"/>
            <a:ext cx="525604" cy="301366"/>
          </a:xfrm>
          <a:prstGeom prst="roundRect">
            <a:avLst>
              <a:gd name="adj" fmla="val 9259"/>
            </a:avLst>
          </a:prstGeom>
          <a:gradFill flip="none" rotWithShape="1">
            <a:gsLst>
              <a:gs pos="0">
                <a:srgbClr val="0076CB">
                  <a:shade val="30000"/>
                  <a:satMod val="115000"/>
                </a:srgbClr>
              </a:gs>
              <a:gs pos="50000">
                <a:srgbClr val="0076CB">
                  <a:shade val="67500"/>
                  <a:satMod val="115000"/>
                </a:srgbClr>
              </a:gs>
              <a:gs pos="100000">
                <a:srgbClr val="0076CB">
                  <a:shade val="100000"/>
                  <a:satMod val="115000"/>
                </a:srgbClr>
              </a:gs>
            </a:gsLst>
            <a:lin ang="13500000" scaled="1"/>
            <a:tileRect/>
          </a:gradFill>
          <a:ln w="10000" cap="flat" cmpd="sng" algn="ctr">
            <a:solidFill>
              <a:srgbClr val="666666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財務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Rectangle 79"/>
          <p:cNvSpPr/>
          <p:nvPr/>
        </p:nvSpPr>
        <p:spPr bwMode="auto">
          <a:xfrm>
            <a:off x="2016065" y="1026712"/>
            <a:ext cx="6438643" cy="794605"/>
          </a:xfrm>
          <a:prstGeom prst="rect">
            <a:avLst/>
          </a:prstGeom>
          <a:solidFill>
            <a:srgbClr val="4FB81C">
              <a:lumMod val="60000"/>
              <a:lumOff val="40000"/>
            </a:srgbClr>
          </a:solidFill>
          <a:ln w="100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244475" marR="0" lvl="0" indent="-244475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SAP </a:t>
            </a:r>
            <a:r>
              <a:rPr kumimoji="0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Mobile Solution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Rounded Rectangle 124"/>
          <p:cNvSpPr/>
          <p:nvPr/>
        </p:nvSpPr>
        <p:spPr bwMode="auto">
          <a:xfrm>
            <a:off x="4249880" y="1291580"/>
            <a:ext cx="1971013" cy="388475"/>
          </a:xfrm>
          <a:prstGeom prst="roundRect">
            <a:avLst>
              <a:gd name="adj" fmla="val 9259"/>
            </a:avLst>
          </a:prstGeom>
          <a:gradFill flip="none" rotWithShape="1">
            <a:gsLst>
              <a:gs pos="0">
                <a:srgbClr val="4FB81C">
                  <a:shade val="30000"/>
                  <a:satMod val="115000"/>
                </a:srgbClr>
              </a:gs>
              <a:gs pos="50000">
                <a:srgbClr val="4FB81C">
                  <a:shade val="67500"/>
                  <a:satMod val="115000"/>
                </a:srgbClr>
              </a:gs>
              <a:gs pos="100000">
                <a:srgbClr val="4FB81C">
                  <a:shade val="100000"/>
                  <a:satMod val="115000"/>
                </a:srgbClr>
              </a:gs>
            </a:gsLst>
            <a:lin ang="13500000" scaled="1"/>
            <a:tileRect/>
          </a:gradFill>
          <a:ln w="10000" cap="flat" cmpd="sng" algn="ctr">
            <a:solidFill>
              <a:srgbClr val="666666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モバイルアプリ開発基盤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Rounded Rectangle 124"/>
          <p:cNvSpPr/>
          <p:nvPr/>
        </p:nvSpPr>
        <p:spPr bwMode="auto">
          <a:xfrm>
            <a:off x="2213166" y="1291580"/>
            <a:ext cx="1971013" cy="388475"/>
          </a:xfrm>
          <a:prstGeom prst="roundRect">
            <a:avLst>
              <a:gd name="adj" fmla="val 9259"/>
            </a:avLst>
          </a:prstGeom>
          <a:gradFill flip="none" rotWithShape="1">
            <a:gsLst>
              <a:gs pos="0">
                <a:srgbClr val="4FB81C">
                  <a:shade val="30000"/>
                  <a:satMod val="115000"/>
                </a:srgbClr>
              </a:gs>
              <a:gs pos="50000">
                <a:srgbClr val="4FB81C">
                  <a:shade val="67500"/>
                  <a:satMod val="115000"/>
                </a:srgbClr>
              </a:gs>
              <a:gs pos="100000">
                <a:srgbClr val="4FB81C">
                  <a:shade val="100000"/>
                  <a:satMod val="115000"/>
                </a:srgbClr>
              </a:gs>
            </a:gsLst>
            <a:lin ang="13500000" scaled="1"/>
            <a:tileRect/>
          </a:gradFill>
          <a:ln w="10000" cap="flat" cmpd="sng" algn="ctr">
            <a:solidFill>
              <a:srgbClr val="666666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モバイル端末管理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Rounded Rectangle 124"/>
          <p:cNvSpPr/>
          <p:nvPr/>
        </p:nvSpPr>
        <p:spPr bwMode="auto">
          <a:xfrm>
            <a:off x="6286594" y="1291580"/>
            <a:ext cx="1971013" cy="388475"/>
          </a:xfrm>
          <a:prstGeom prst="roundRect">
            <a:avLst>
              <a:gd name="adj" fmla="val 9259"/>
            </a:avLst>
          </a:prstGeom>
          <a:gradFill flip="none" rotWithShape="1">
            <a:gsLst>
              <a:gs pos="0">
                <a:srgbClr val="4FB81C">
                  <a:shade val="30000"/>
                  <a:satMod val="115000"/>
                </a:srgbClr>
              </a:gs>
              <a:gs pos="50000">
                <a:srgbClr val="4FB81C">
                  <a:shade val="67500"/>
                  <a:satMod val="115000"/>
                </a:srgbClr>
              </a:gs>
              <a:gs pos="100000">
                <a:srgbClr val="4FB81C">
                  <a:shade val="100000"/>
                  <a:satMod val="115000"/>
                </a:srgbClr>
              </a:gs>
            </a:gsLst>
            <a:lin ang="13500000" scaled="1"/>
            <a:tileRect/>
          </a:gradFill>
          <a:ln w="10000" cap="flat" cmpd="sng" algn="ctr">
            <a:solidFill>
              <a:srgbClr val="666666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モバイルアプリケーション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3" name="Picture 78" descr="Mobil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42" y="942028"/>
            <a:ext cx="878305" cy="8747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55"/>
          <p:cNvGrpSpPr/>
          <p:nvPr/>
        </p:nvGrpSpPr>
        <p:grpSpPr>
          <a:xfrm>
            <a:off x="868844" y="3499010"/>
            <a:ext cx="888301" cy="573017"/>
            <a:chOff x="4540250" y="3629555"/>
            <a:chExt cx="4701068" cy="22066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Rounded Rectangle 56"/>
            <p:cNvSpPr/>
            <p:nvPr/>
          </p:nvSpPr>
          <p:spPr bwMode="gray">
            <a:xfrm>
              <a:off x="4540250" y="3629555"/>
              <a:ext cx="4701068" cy="2206624"/>
            </a:xfrm>
            <a:prstGeom prst="roundRect">
              <a:avLst/>
            </a:prstGeom>
            <a:solidFill>
              <a:srgbClr val="F0AB00"/>
            </a:solidFill>
            <a:ln w="12700" cmpd="sng" algn="ctr">
              <a:solidFill>
                <a:srgbClr val="F0A000"/>
              </a:solidFill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36" name="Rectangle 57"/>
            <p:cNvSpPr/>
            <p:nvPr/>
          </p:nvSpPr>
          <p:spPr bwMode="gray">
            <a:xfrm>
              <a:off x="4840063" y="4075216"/>
              <a:ext cx="2014743" cy="1331170"/>
            </a:xfrm>
            <a:prstGeom prst="rect">
              <a:avLst/>
            </a:prstGeom>
            <a:solidFill>
              <a:srgbClr val="FFFFFF"/>
            </a:solidFill>
            <a:ln w="6350" algn="ctr">
              <a:noFill/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37" name="Chevron 58"/>
            <p:cNvSpPr/>
            <p:nvPr/>
          </p:nvSpPr>
          <p:spPr bwMode="gray">
            <a:xfrm flipV="1">
              <a:off x="7024513" y="4237110"/>
              <a:ext cx="1881361" cy="492607"/>
            </a:xfrm>
            <a:prstGeom prst="chevron">
              <a:avLst/>
            </a:prstGeom>
            <a:solidFill>
              <a:srgbClr val="FFFFFF"/>
            </a:solidFill>
            <a:ln w="6350" algn="ctr">
              <a:noFill/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pic>
          <p:nvPicPr>
            <p:cNvPr id="38" name="Picture 59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19394" y="4243110"/>
              <a:ext cx="1689919" cy="1019365"/>
            </a:xfrm>
            <a:prstGeom prst="rect">
              <a:avLst/>
            </a:prstGeom>
            <a:solidFill>
              <a:srgbClr val="000000"/>
            </a:solidFill>
          </p:spPr>
        </p:pic>
        <p:grpSp>
          <p:nvGrpSpPr>
            <p:cNvPr id="39" name="Group 60"/>
            <p:cNvGrpSpPr/>
            <p:nvPr/>
          </p:nvGrpSpPr>
          <p:grpSpPr>
            <a:xfrm>
              <a:off x="7034289" y="4877801"/>
              <a:ext cx="1871599" cy="492607"/>
              <a:chOff x="9875903" y="4988926"/>
              <a:chExt cx="1667376" cy="492607"/>
            </a:xfrm>
          </p:grpSpPr>
          <p:sp>
            <p:nvSpPr>
              <p:cNvPr id="40" name="Chevron 61"/>
              <p:cNvSpPr/>
              <p:nvPr/>
            </p:nvSpPr>
            <p:spPr bwMode="gray">
              <a:xfrm flipV="1">
                <a:off x="9875903" y="4988926"/>
                <a:ext cx="671997" cy="492607"/>
              </a:xfrm>
              <a:prstGeom prst="chevron">
                <a:avLst/>
              </a:prstGeom>
              <a:solidFill>
                <a:srgbClr val="FFFFFF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>
                    <a:srgbClr val="F0AB00"/>
                  </a:buClr>
                  <a:buSzPct val="80000"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1" name="Chevron 62"/>
              <p:cNvSpPr/>
              <p:nvPr/>
            </p:nvSpPr>
            <p:spPr bwMode="gray">
              <a:xfrm flipV="1">
                <a:off x="10373592" y="4988926"/>
                <a:ext cx="671997" cy="492607"/>
              </a:xfrm>
              <a:prstGeom prst="chevron">
                <a:avLst/>
              </a:prstGeom>
              <a:solidFill>
                <a:srgbClr val="FFFFFF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>
                    <a:srgbClr val="F0AB00"/>
                  </a:buClr>
                  <a:buSzPct val="80000"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42" name="Chevron 63"/>
              <p:cNvSpPr/>
              <p:nvPr/>
            </p:nvSpPr>
            <p:spPr bwMode="gray">
              <a:xfrm flipV="1">
                <a:off x="10871282" y="4988926"/>
                <a:ext cx="671997" cy="492607"/>
              </a:xfrm>
              <a:prstGeom prst="chevron">
                <a:avLst/>
              </a:prstGeom>
              <a:solidFill>
                <a:srgbClr val="FFFFFF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>
                    <a:srgbClr val="F0AB00"/>
                  </a:buClr>
                  <a:buSzPct val="80000"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</p:txBody>
          </p:sp>
        </p:grpSp>
      </p:grpSp>
      <p:pic>
        <p:nvPicPr>
          <p:cNvPr id="43" name="Picture 27" descr="InMemory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42" y="4555983"/>
            <a:ext cx="878305" cy="8747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4" name="Gruppieren 48"/>
          <p:cNvGrpSpPr/>
          <p:nvPr/>
        </p:nvGrpSpPr>
        <p:grpSpPr>
          <a:xfrm>
            <a:off x="873842" y="2166166"/>
            <a:ext cx="878305" cy="874746"/>
            <a:chOff x="2699493" y="2334199"/>
            <a:chExt cx="1052748" cy="10919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5" name="Picture 27" descr="InMemory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493" y="2334199"/>
              <a:ext cx="1052748" cy="1091905"/>
            </a:xfrm>
            <a:prstGeom prst="rect">
              <a:avLst/>
            </a:prstGeom>
          </p:spPr>
        </p:pic>
        <p:pic>
          <p:nvPicPr>
            <p:cNvPr id="46" name="Picture 3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11632" y="2592193"/>
              <a:ext cx="606056" cy="522603"/>
            </a:xfrm>
            <a:prstGeom prst="rect">
              <a:avLst/>
            </a:prstGeom>
            <a:solidFill>
              <a:srgbClr val="000000"/>
            </a:solidFill>
          </p:spPr>
        </p:pic>
      </p:grpSp>
      <p:sp>
        <p:nvSpPr>
          <p:cNvPr id="47" name="テキスト ボックス 46"/>
          <p:cNvSpPr txBox="1"/>
          <p:nvPr/>
        </p:nvSpPr>
        <p:spPr>
          <a:xfrm>
            <a:off x="895870" y="1736633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kumimoji="1" lang="en-US" altLang="ja-JP" sz="1600" b="1" kern="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Mobile</a:t>
            </a:r>
            <a:endParaRPr kumimoji="1" lang="ja-JP" altLang="en-US" sz="1600" b="1" kern="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96046" y="2950288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kumimoji="1" lang="en-US" altLang="ja-JP" sz="1600" b="1" kern="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Analytics</a:t>
            </a:r>
            <a:endParaRPr kumimoji="1" lang="ja-JP" altLang="en-US" sz="1600" b="1" kern="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64645" y="4092463"/>
            <a:ext cx="130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kumimoji="1" lang="en-US" altLang="ja-JP" sz="1600" b="1" kern="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Application</a:t>
            </a:r>
            <a:endParaRPr kumimoji="1" lang="ja-JP" altLang="en-US" sz="1600" b="1" kern="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50" name="雲 49"/>
          <p:cNvSpPr/>
          <p:nvPr/>
        </p:nvSpPr>
        <p:spPr bwMode="gray">
          <a:xfrm>
            <a:off x="6052082" y="4685277"/>
            <a:ext cx="2430916" cy="927039"/>
          </a:xfrm>
          <a:prstGeom prst="cloud">
            <a:avLst/>
          </a:prstGeom>
          <a:solidFill>
            <a:srgbClr val="666666">
              <a:lumMod val="40000"/>
              <a:lumOff val="60000"/>
            </a:srgbClr>
          </a:solidFill>
          <a:ln w="6350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90000" tIns="72000" rIns="90000" bIns="72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51" name="グループ化 59"/>
          <p:cNvGrpSpPr/>
          <p:nvPr/>
        </p:nvGrpSpPr>
        <p:grpSpPr>
          <a:xfrm>
            <a:off x="6774786" y="4696429"/>
            <a:ext cx="958450" cy="595954"/>
            <a:chOff x="3815602" y="2337892"/>
            <a:chExt cx="1310802" cy="7272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Rounded Rectangle 264"/>
            <p:cNvSpPr/>
            <p:nvPr/>
          </p:nvSpPr>
          <p:spPr bwMode="gray">
            <a:xfrm>
              <a:off x="3815602" y="2337892"/>
              <a:ext cx="1310802" cy="727217"/>
            </a:xfrm>
            <a:custGeom>
              <a:avLst/>
              <a:gdLst>
                <a:gd name="connsiteX0" fmla="*/ 0 w 2925548"/>
                <a:gd name="connsiteY0" fmla="*/ 253791 h 844505"/>
                <a:gd name="connsiteX1" fmla="*/ 253791 w 2925548"/>
                <a:gd name="connsiteY1" fmla="*/ 0 h 844505"/>
                <a:gd name="connsiteX2" fmla="*/ 2671757 w 2925548"/>
                <a:gd name="connsiteY2" fmla="*/ 0 h 844505"/>
                <a:gd name="connsiteX3" fmla="*/ 2925548 w 2925548"/>
                <a:gd name="connsiteY3" fmla="*/ 253791 h 844505"/>
                <a:gd name="connsiteX4" fmla="*/ 2925548 w 2925548"/>
                <a:gd name="connsiteY4" fmla="*/ 590714 h 844505"/>
                <a:gd name="connsiteX5" fmla="*/ 2671757 w 2925548"/>
                <a:gd name="connsiteY5" fmla="*/ 844505 h 844505"/>
                <a:gd name="connsiteX6" fmla="*/ 253791 w 2925548"/>
                <a:gd name="connsiteY6" fmla="*/ 844505 h 844505"/>
                <a:gd name="connsiteX7" fmla="*/ 0 w 2925548"/>
                <a:gd name="connsiteY7" fmla="*/ 590714 h 844505"/>
                <a:gd name="connsiteX8" fmla="*/ 0 w 2925548"/>
                <a:gd name="connsiteY8" fmla="*/ 253791 h 844505"/>
                <a:gd name="connsiteX0" fmla="*/ 0 w 2925548"/>
                <a:gd name="connsiteY0" fmla="*/ 346886 h 937600"/>
                <a:gd name="connsiteX1" fmla="*/ 406717 w 2925548"/>
                <a:gd name="connsiteY1" fmla="*/ 0 h 937600"/>
                <a:gd name="connsiteX2" fmla="*/ 2671757 w 2925548"/>
                <a:gd name="connsiteY2" fmla="*/ 93095 h 937600"/>
                <a:gd name="connsiteX3" fmla="*/ 2925548 w 2925548"/>
                <a:gd name="connsiteY3" fmla="*/ 346886 h 937600"/>
                <a:gd name="connsiteX4" fmla="*/ 2925548 w 2925548"/>
                <a:gd name="connsiteY4" fmla="*/ 683809 h 937600"/>
                <a:gd name="connsiteX5" fmla="*/ 2671757 w 2925548"/>
                <a:gd name="connsiteY5" fmla="*/ 937600 h 937600"/>
                <a:gd name="connsiteX6" fmla="*/ 253791 w 2925548"/>
                <a:gd name="connsiteY6" fmla="*/ 937600 h 937600"/>
                <a:gd name="connsiteX7" fmla="*/ 0 w 2925548"/>
                <a:gd name="connsiteY7" fmla="*/ 683809 h 937600"/>
                <a:gd name="connsiteX8" fmla="*/ 0 w 2925548"/>
                <a:gd name="connsiteY8" fmla="*/ 346886 h 937600"/>
                <a:gd name="connsiteX0" fmla="*/ 0 w 2925548"/>
                <a:gd name="connsiteY0" fmla="*/ 359433 h 950147"/>
                <a:gd name="connsiteX1" fmla="*/ 406717 w 2925548"/>
                <a:gd name="connsiteY1" fmla="*/ 12547 h 950147"/>
                <a:gd name="connsiteX2" fmla="*/ 2127671 w 2925548"/>
                <a:gd name="connsiteY2" fmla="*/ 79045 h 950147"/>
                <a:gd name="connsiteX3" fmla="*/ 2671757 w 2925548"/>
                <a:gd name="connsiteY3" fmla="*/ 105642 h 950147"/>
                <a:gd name="connsiteX4" fmla="*/ 2925548 w 2925548"/>
                <a:gd name="connsiteY4" fmla="*/ 359433 h 950147"/>
                <a:gd name="connsiteX5" fmla="*/ 2925548 w 2925548"/>
                <a:gd name="connsiteY5" fmla="*/ 696356 h 950147"/>
                <a:gd name="connsiteX6" fmla="*/ 2671757 w 2925548"/>
                <a:gd name="connsiteY6" fmla="*/ 950147 h 950147"/>
                <a:gd name="connsiteX7" fmla="*/ 253791 w 2925548"/>
                <a:gd name="connsiteY7" fmla="*/ 950147 h 950147"/>
                <a:gd name="connsiteX8" fmla="*/ 0 w 2925548"/>
                <a:gd name="connsiteY8" fmla="*/ 696356 h 950147"/>
                <a:gd name="connsiteX9" fmla="*/ 0 w 2925548"/>
                <a:gd name="connsiteY9" fmla="*/ 359433 h 950147"/>
                <a:gd name="connsiteX0" fmla="*/ 0 w 2925548"/>
                <a:gd name="connsiteY0" fmla="*/ 359433 h 950147"/>
                <a:gd name="connsiteX1" fmla="*/ 406717 w 2925548"/>
                <a:gd name="connsiteY1" fmla="*/ 12547 h 950147"/>
                <a:gd name="connsiteX2" fmla="*/ 2127671 w 2925548"/>
                <a:gd name="connsiteY2" fmla="*/ 79045 h 950147"/>
                <a:gd name="connsiteX3" fmla="*/ 2671757 w 2925548"/>
                <a:gd name="connsiteY3" fmla="*/ 105642 h 950147"/>
                <a:gd name="connsiteX4" fmla="*/ 2925548 w 2925548"/>
                <a:gd name="connsiteY4" fmla="*/ 359433 h 950147"/>
                <a:gd name="connsiteX5" fmla="*/ 2925548 w 2925548"/>
                <a:gd name="connsiteY5" fmla="*/ 696356 h 950147"/>
                <a:gd name="connsiteX6" fmla="*/ 2671757 w 2925548"/>
                <a:gd name="connsiteY6" fmla="*/ 950147 h 950147"/>
                <a:gd name="connsiteX7" fmla="*/ 253791 w 2925548"/>
                <a:gd name="connsiteY7" fmla="*/ 950147 h 950147"/>
                <a:gd name="connsiteX8" fmla="*/ 0 w 2925548"/>
                <a:gd name="connsiteY8" fmla="*/ 696356 h 950147"/>
                <a:gd name="connsiteX9" fmla="*/ 0 w 2925548"/>
                <a:gd name="connsiteY9" fmla="*/ 359433 h 950147"/>
                <a:gd name="connsiteX0" fmla="*/ 0 w 2925548"/>
                <a:gd name="connsiteY0" fmla="*/ 365307 h 956021"/>
                <a:gd name="connsiteX1" fmla="*/ 406717 w 2925548"/>
                <a:gd name="connsiteY1" fmla="*/ 18421 h 956021"/>
                <a:gd name="connsiteX2" fmla="*/ 1602402 w 2925548"/>
                <a:gd name="connsiteY2" fmla="*/ 51671 h 956021"/>
                <a:gd name="connsiteX3" fmla="*/ 2127671 w 2925548"/>
                <a:gd name="connsiteY3" fmla="*/ 84919 h 956021"/>
                <a:gd name="connsiteX4" fmla="*/ 2671757 w 2925548"/>
                <a:gd name="connsiteY4" fmla="*/ 111516 h 956021"/>
                <a:gd name="connsiteX5" fmla="*/ 2925548 w 2925548"/>
                <a:gd name="connsiteY5" fmla="*/ 365307 h 956021"/>
                <a:gd name="connsiteX6" fmla="*/ 2925548 w 2925548"/>
                <a:gd name="connsiteY6" fmla="*/ 702230 h 956021"/>
                <a:gd name="connsiteX7" fmla="*/ 2671757 w 2925548"/>
                <a:gd name="connsiteY7" fmla="*/ 956021 h 956021"/>
                <a:gd name="connsiteX8" fmla="*/ 253791 w 2925548"/>
                <a:gd name="connsiteY8" fmla="*/ 956021 h 956021"/>
                <a:gd name="connsiteX9" fmla="*/ 0 w 2925548"/>
                <a:gd name="connsiteY9" fmla="*/ 702230 h 956021"/>
                <a:gd name="connsiteX10" fmla="*/ 0 w 2925548"/>
                <a:gd name="connsiteY10" fmla="*/ 365307 h 956021"/>
                <a:gd name="connsiteX0" fmla="*/ 0 w 2925548"/>
                <a:gd name="connsiteY0" fmla="*/ 653105 h 1243819"/>
                <a:gd name="connsiteX1" fmla="*/ 406717 w 2925548"/>
                <a:gd name="connsiteY1" fmla="*/ 306219 h 1243819"/>
                <a:gd name="connsiteX2" fmla="*/ 997346 w 2925548"/>
                <a:gd name="connsiteY2" fmla="*/ 338 h 1243819"/>
                <a:gd name="connsiteX3" fmla="*/ 2127671 w 2925548"/>
                <a:gd name="connsiteY3" fmla="*/ 372717 h 1243819"/>
                <a:gd name="connsiteX4" fmla="*/ 2671757 w 2925548"/>
                <a:gd name="connsiteY4" fmla="*/ 399314 h 1243819"/>
                <a:gd name="connsiteX5" fmla="*/ 2925548 w 2925548"/>
                <a:gd name="connsiteY5" fmla="*/ 653105 h 1243819"/>
                <a:gd name="connsiteX6" fmla="*/ 2925548 w 2925548"/>
                <a:gd name="connsiteY6" fmla="*/ 990028 h 1243819"/>
                <a:gd name="connsiteX7" fmla="*/ 2671757 w 2925548"/>
                <a:gd name="connsiteY7" fmla="*/ 1243819 h 1243819"/>
                <a:gd name="connsiteX8" fmla="*/ 253791 w 2925548"/>
                <a:gd name="connsiteY8" fmla="*/ 1243819 h 1243819"/>
                <a:gd name="connsiteX9" fmla="*/ 0 w 2925548"/>
                <a:gd name="connsiteY9" fmla="*/ 990028 h 1243819"/>
                <a:gd name="connsiteX10" fmla="*/ 0 w 2925548"/>
                <a:gd name="connsiteY10" fmla="*/ 653105 h 1243819"/>
                <a:gd name="connsiteX0" fmla="*/ 0 w 2925548"/>
                <a:gd name="connsiteY0" fmla="*/ 653105 h 1243819"/>
                <a:gd name="connsiteX1" fmla="*/ 406717 w 2925548"/>
                <a:gd name="connsiteY1" fmla="*/ 306219 h 1243819"/>
                <a:gd name="connsiteX2" fmla="*/ 997346 w 2925548"/>
                <a:gd name="connsiteY2" fmla="*/ 338 h 1243819"/>
                <a:gd name="connsiteX3" fmla="*/ 2127671 w 2925548"/>
                <a:gd name="connsiteY3" fmla="*/ 372717 h 1243819"/>
                <a:gd name="connsiteX4" fmla="*/ 2671757 w 2925548"/>
                <a:gd name="connsiteY4" fmla="*/ 399314 h 1243819"/>
                <a:gd name="connsiteX5" fmla="*/ 2925548 w 2925548"/>
                <a:gd name="connsiteY5" fmla="*/ 653105 h 1243819"/>
                <a:gd name="connsiteX6" fmla="*/ 2925548 w 2925548"/>
                <a:gd name="connsiteY6" fmla="*/ 990028 h 1243819"/>
                <a:gd name="connsiteX7" fmla="*/ 2671757 w 2925548"/>
                <a:gd name="connsiteY7" fmla="*/ 1243819 h 1243819"/>
                <a:gd name="connsiteX8" fmla="*/ 253791 w 2925548"/>
                <a:gd name="connsiteY8" fmla="*/ 1243819 h 1243819"/>
                <a:gd name="connsiteX9" fmla="*/ 0 w 2925548"/>
                <a:gd name="connsiteY9" fmla="*/ 990028 h 1243819"/>
                <a:gd name="connsiteX10" fmla="*/ 0 w 2925548"/>
                <a:gd name="connsiteY10" fmla="*/ 653105 h 1243819"/>
                <a:gd name="connsiteX0" fmla="*/ 0 w 2925548"/>
                <a:gd name="connsiteY0" fmla="*/ 653105 h 1243819"/>
                <a:gd name="connsiteX1" fmla="*/ 199469 w 2925548"/>
                <a:gd name="connsiteY1" fmla="*/ 326170 h 1243819"/>
                <a:gd name="connsiteX2" fmla="*/ 406717 w 2925548"/>
                <a:gd name="connsiteY2" fmla="*/ 306219 h 1243819"/>
                <a:gd name="connsiteX3" fmla="*/ 997346 w 2925548"/>
                <a:gd name="connsiteY3" fmla="*/ 338 h 1243819"/>
                <a:gd name="connsiteX4" fmla="*/ 2127671 w 2925548"/>
                <a:gd name="connsiteY4" fmla="*/ 372717 h 1243819"/>
                <a:gd name="connsiteX5" fmla="*/ 2671757 w 2925548"/>
                <a:gd name="connsiteY5" fmla="*/ 399314 h 1243819"/>
                <a:gd name="connsiteX6" fmla="*/ 2925548 w 2925548"/>
                <a:gd name="connsiteY6" fmla="*/ 653105 h 1243819"/>
                <a:gd name="connsiteX7" fmla="*/ 2925548 w 2925548"/>
                <a:gd name="connsiteY7" fmla="*/ 990028 h 1243819"/>
                <a:gd name="connsiteX8" fmla="*/ 2671757 w 2925548"/>
                <a:gd name="connsiteY8" fmla="*/ 1243819 h 1243819"/>
                <a:gd name="connsiteX9" fmla="*/ 253791 w 2925548"/>
                <a:gd name="connsiteY9" fmla="*/ 1243819 h 1243819"/>
                <a:gd name="connsiteX10" fmla="*/ 0 w 2925548"/>
                <a:gd name="connsiteY10" fmla="*/ 990028 h 1243819"/>
                <a:gd name="connsiteX11" fmla="*/ 0 w 2925548"/>
                <a:gd name="connsiteY11" fmla="*/ 653105 h 1243819"/>
                <a:gd name="connsiteX0" fmla="*/ 0 w 2925548"/>
                <a:gd name="connsiteY0" fmla="*/ 653105 h 1243819"/>
                <a:gd name="connsiteX1" fmla="*/ 199469 w 2925548"/>
                <a:gd name="connsiteY1" fmla="*/ 326170 h 1243819"/>
                <a:gd name="connsiteX2" fmla="*/ 406717 w 2925548"/>
                <a:gd name="connsiteY2" fmla="*/ 306219 h 1243819"/>
                <a:gd name="connsiteX3" fmla="*/ 997346 w 2925548"/>
                <a:gd name="connsiteY3" fmla="*/ 338 h 1243819"/>
                <a:gd name="connsiteX4" fmla="*/ 2127671 w 2925548"/>
                <a:gd name="connsiteY4" fmla="*/ 372717 h 1243819"/>
                <a:gd name="connsiteX5" fmla="*/ 2671757 w 2925548"/>
                <a:gd name="connsiteY5" fmla="*/ 399314 h 1243819"/>
                <a:gd name="connsiteX6" fmla="*/ 2925548 w 2925548"/>
                <a:gd name="connsiteY6" fmla="*/ 653105 h 1243819"/>
                <a:gd name="connsiteX7" fmla="*/ 2925548 w 2925548"/>
                <a:gd name="connsiteY7" fmla="*/ 990028 h 1243819"/>
                <a:gd name="connsiteX8" fmla="*/ 2671757 w 2925548"/>
                <a:gd name="connsiteY8" fmla="*/ 1243819 h 1243819"/>
                <a:gd name="connsiteX9" fmla="*/ 253791 w 2925548"/>
                <a:gd name="connsiteY9" fmla="*/ 1243819 h 1243819"/>
                <a:gd name="connsiteX10" fmla="*/ 0 w 2925548"/>
                <a:gd name="connsiteY10" fmla="*/ 990028 h 1243819"/>
                <a:gd name="connsiteX11" fmla="*/ 0 w 2925548"/>
                <a:gd name="connsiteY11" fmla="*/ 653105 h 1243819"/>
                <a:gd name="connsiteX0" fmla="*/ 0 w 2925548"/>
                <a:gd name="connsiteY0" fmla="*/ 761427 h 1352141"/>
                <a:gd name="connsiteX1" fmla="*/ 199469 w 2925548"/>
                <a:gd name="connsiteY1" fmla="*/ 434492 h 1352141"/>
                <a:gd name="connsiteX2" fmla="*/ 406717 w 2925548"/>
                <a:gd name="connsiteY2" fmla="*/ 414541 h 1352141"/>
                <a:gd name="connsiteX3" fmla="*/ 997346 w 2925548"/>
                <a:gd name="connsiteY3" fmla="*/ 108660 h 1352141"/>
                <a:gd name="connsiteX4" fmla="*/ 2127671 w 2925548"/>
                <a:gd name="connsiteY4" fmla="*/ 481039 h 1352141"/>
                <a:gd name="connsiteX5" fmla="*/ 2671757 w 2925548"/>
                <a:gd name="connsiteY5" fmla="*/ 507636 h 1352141"/>
                <a:gd name="connsiteX6" fmla="*/ 2925548 w 2925548"/>
                <a:gd name="connsiteY6" fmla="*/ 761427 h 1352141"/>
                <a:gd name="connsiteX7" fmla="*/ 2925548 w 2925548"/>
                <a:gd name="connsiteY7" fmla="*/ 1098350 h 1352141"/>
                <a:gd name="connsiteX8" fmla="*/ 2671757 w 2925548"/>
                <a:gd name="connsiteY8" fmla="*/ 1352141 h 1352141"/>
                <a:gd name="connsiteX9" fmla="*/ 253791 w 2925548"/>
                <a:gd name="connsiteY9" fmla="*/ 1352141 h 1352141"/>
                <a:gd name="connsiteX10" fmla="*/ 0 w 2925548"/>
                <a:gd name="connsiteY10" fmla="*/ 1098350 h 1352141"/>
                <a:gd name="connsiteX11" fmla="*/ 0 w 2925548"/>
                <a:gd name="connsiteY11" fmla="*/ 761427 h 1352141"/>
                <a:gd name="connsiteX0" fmla="*/ 0 w 2925548"/>
                <a:gd name="connsiteY0" fmla="*/ 761427 h 1352141"/>
                <a:gd name="connsiteX1" fmla="*/ 199469 w 2925548"/>
                <a:gd name="connsiteY1" fmla="*/ 434492 h 1352141"/>
                <a:gd name="connsiteX2" fmla="*/ 406717 w 2925548"/>
                <a:gd name="connsiteY2" fmla="*/ 414541 h 1352141"/>
                <a:gd name="connsiteX3" fmla="*/ 997346 w 2925548"/>
                <a:gd name="connsiteY3" fmla="*/ 108660 h 1352141"/>
                <a:gd name="connsiteX4" fmla="*/ 2127671 w 2925548"/>
                <a:gd name="connsiteY4" fmla="*/ 481039 h 1352141"/>
                <a:gd name="connsiteX5" fmla="*/ 2671757 w 2925548"/>
                <a:gd name="connsiteY5" fmla="*/ 507636 h 1352141"/>
                <a:gd name="connsiteX6" fmla="*/ 2925548 w 2925548"/>
                <a:gd name="connsiteY6" fmla="*/ 761427 h 1352141"/>
                <a:gd name="connsiteX7" fmla="*/ 2925548 w 2925548"/>
                <a:gd name="connsiteY7" fmla="*/ 1098350 h 1352141"/>
                <a:gd name="connsiteX8" fmla="*/ 2671757 w 2925548"/>
                <a:gd name="connsiteY8" fmla="*/ 1352141 h 1352141"/>
                <a:gd name="connsiteX9" fmla="*/ 253791 w 2925548"/>
                <a:gd name="connsiteY9" fmla="*/ 1352141 h 1352141"/>
                <a:gd name="connsiteX10" fmla="*/ 0 w 2925548"/>
                <a:gd name="connsiteY10" fmla="*/ 1098350 h 1352141"/>
                <a:gd name="connsiteX11" fmla="*/ 0 w 2925548"/>
                <a:gd name="connsiteY11" fmla="*/ 761427 h 1352141"/>
                <a:gd name="connsiteX0" fmla="*/ 0 w 2925548"/>
                <a:gd name="connsiteY0" fmla="*/ 761427 h 1352141"/>
                <a:gd name="connsiteX1" fmla="*/ 199469 w 2925548"/>
                <a:gd name="connsiteY1" fmla="*/ 434492 h 1352141"/>
                <a:gd name="connsiteX2" fmla="*/ 406717 w 2925548"/>
                <a:gd name="connsiteY2" fmla="*/ 414541 h 1352141"/>
                <a:gd name="connsiteX3" fmla="*/ 997346 w 2925548"/>
                <a:gd name="connsiteY3" fmla="*/ 108660 h 1352141"/>
                <a:gd name="connsiteX4" fmla="*/ 2127671 w 2925548"/>
                <a:gd name="connsiteY4" fmla="*/ 481039 h 1352141"/>
                <a:gd name="connsiteX5" fmla="*/ 2671757 w 2925548"/>
                <a:gd name="connsiteY5" fmla="*/ 507636 h 1352141"/>
                <a:gd name="connsiteX6" fmla="*/ 2925548 w 2925548"/>
                <a:gd name="connsiteY6" fmla="*/ 761427 h 1352141"/>
                <a:gd name="connsiteX7" fmla="*/ 2925548 w 2925548"/>
                <a:gd name="connsiteY7" fmla="*/ 1098350 h 1352141"/>
                <a:gd name="connsiteX8" fmla="*/ 2671757 w 2925548"/>
                <a:gd name="connsiteY8" fmla="*/ 1352141 h 1352141"/>
                <a:gd name="connsiteX9" fmla="*/ 253791 w 2925548"/>
                <a:gd name="connsiteY9" fmla="*/ 1352141 h 1352141"/>
                <a:gd name="connsiteX10" fmla="*/ 0 w 2925548"/>
                <a:gd name="connsiteY10" fmla="*/ 1098350 h 1352141"/>
                <a:gd name="connsiteX11" fmla="*/ 0 w 2925548"/>
                <a:gd name="connsiteY11" fmla="*/ 761427 h 1352141"/>
                <a:gd name="connsiteX0" fmla="*/ 0 w 2925548"/>
                <a:gd name="connsiteY0" fmla="*/ 946720 h 1537434"/>
                <a:gd name="connsiteX1" fmla="*/ 199469 w 2925548"/>
                <a:gd name="connsiteY1" fmla="*/ 619785 h 1537434"/>
                <a:gd name="connsiteX2" fmla="*/ 406717 w 2925548"/>
                <a:gd name="connsiteY2" fmla="*/ 599834 h 1537434"/>
                <a:gd name="connsiteX3" fmla="*/ 997346 w 2925548"/>
                <a:gd name="connsiteY3" fmla="*/ 293953 h 1537434"/>
                <a:gd name="connsiteX4" fmla="*/ 2127671 w 2925548"/>
                <a:gd name="connsiteY4" fmla="*/ 666332 h 1537434"/>
                <a:gd name="connsiteX5" fmla="*/ 2671757 w 2925548"/>
                <a:gd name="connsiteY5" fmla="*/ 692929 h 1537434"/>
                <a:gd name="connsiteX6" fmla="*/ 2925548 w 2925548"/>
                <a:gd name="connsiteY6" fmla="*/ 946720 h 1537434"/>
                <a:gd name="connsiteX7" fmla="*/ 2925548 w 2925548"/>
                <a:gd name="connsiteY7" fmla="*/ 1283643 h 1537434"/>
                <a:gd name="connsiteX8" fmla="*/ 2671757 w 2925548"/>
                <a:gd name="connsiteY8" fmla="*/ 1537434 h 1537434"/>
                <a:gd name="connsiteX9" fmla="*/ 253791 w 2925548"/>
                <a:gd name="connsiteY9" fmla="*/ 1537434 h 1537434"/>
                <a:gd name="connsiteX10" fmla="*/ 0 w 2925548"/>
                <a:gd name="connsiteY10" fmla="*/ 1283643 h 1537434"/>
                <a:gd name="connsiteX11" fmla="*/ 0 w 2925548"/>
                <a:gd name="connsiteY11" fmla="*/ 946720 h 1537434"/>
                <a:gd name="connsiteX0" fmla="*/ 0 w 2925548"/>
                <a:gd name="connsiteY0" fmla="*/ 946720 h 1537434"/>
                <a:gd name="connsiteX1" fmla="*/ 199469 w 2925548"/>
                <a:gd name="connsiteY1" fmla="*/ 619785 h 1537434"/>
                <a:gd name="connsiteX2" fmla="*/ 406717 w 2925548"/>
                <a:gd name="connsiteY2" fmla="*/ 599834 h 1537434"/>
                <a:gd name="connsiteX3" fmla="*/ 997346 w 2925548"/>
                <a:gd name="connsiteY3" fmla="*/ 293953 h 1537434"/>
                <a:gd name="connsiteX4" fmla="*/ 2127671 w 2925548"/>
                <a:gd name="connsiteY4" fmla="*/ 666332 h 1537434"/>
                <a:gd name="connsiteX5" fmla="*/ 2671757 w 2925548"/>
                <a:gd name="connsiteY5" fmla="*/ 692929 h 1537434"/>
                <a:gd name="connsiteX6" fmla="*/ 2925548 w 2925548"/>
                <a:gd name="connsiteY6" fmla="*/ 946720 h 1537434"/>
                <a:gd name="connsiteX7" fmla="*/ 2925548 w 2925548"/>
                <a:gd name="connsiteY7" fmla="*/ 1283643 h 1537434"/>
                <a:gd name="connsiteX8" fmla="*/ 2671757 w 2925548"/>
                <a:gd name="connsiteY8" fmla="*/ 1537434 h 1537434"/>
                <a:gd name="connsiteX9" fmla="*/ 253791 w 2925548"/>
                <a:gd name="connsiteY9" fmla="*/ 1537434 h 1537434"/>
                <a:gd name="connsiteX10" fmla="*/ 0 w 2925548"/>
                <a:gd name="connsiteY10" fmla="*/ 1283643 h 1537434"/>
                <a:gd name="connsiteX11" fmla="*/ 0 w 2925548"/>
                <a:gd name="connsiteY11" fmla="*/ 946720 h 1537434"/>
                <a:gd name="connsiteX0" fmla="*/ 0 w 2925548"/>
                <a:gd name="connsiteY0" fmla="*/ 946720 h 1537434"/>
                <a:gd name="connsiteX1" fmla="*/ 199469 w 2925548"/>
                <a:gd name="connsiteY1" fmla="*/ 619785 h 1537434"/>
                <a:gd name="connsiteX2" fmla="*/ 406717 w 2925548"/>
                <a:gd name="connsiteY2" fmla="*/ 599834 h 1537434"/>
                <a:gd name="connsiteX3" fmla="*/ 997346 w 2925548"/>
                <a:gd name="connsiteY3" fmla="*/ 293953 h 1537434"/>
                <a:gd name="connsiteX4" fmla="*/ 2127671 w 2925548"/>
                <a:gd name="connsiteY4" fmla="*/ 666332 h 1537434"/>
                <a:gd name="connsiteX5" fmla="*/ 2671757 w 2925548"/>
                <a:gd name="connsiteY5" fmla="*/ 692929 h 1537434"/>
                <a:gd name="connsiteX6" fmla="*/ 2925548 w 2925548"/>
                <a:gd name="connsiteY6" fmla="*/ 946720 h 1537434"/>
                <a:gd name="connsiteX7" fmla="*/ 2925548 w 2925548"/>
                <a:gd name="connsiteY7" fmla="*/ 1283643 h 1537434"/>
                <a:gd name="connsiteX8" fmla="*/ 2671757 w 2925548"/>
                <a:gd name="connsiteY8" fmla="*/ 1537434 h 1537434"/>
                <a:gd name="connsiteX9" fmla="*/ 253791 w 2925548"/>
                <a:gd name="connsiteY9" fmla="*/ 1537434 h 1537434"/>
                <a:gd name="connsiteX10" fmla="*/ 0 w 2925548"/>
                <a:gd name="connsiteY10" fmla="*/ 1283643 h 1537434"/>
                <a:gd name="connsiteX11" fmla="*/ 0 w 2925548"/>
                <a:gd name="connsiteY11" fmla="*/ 946720 h 1537434"/>
                <a:gd name="connsiteX0" fmla="*/ 0 w 2925548"/>
                <a:gd name="connsiteY0" fmla="*/ 946720 h 1537434"/>
                <a:gd name="connsiteX1" fmla="*/ 199469 w 2925548"/>
                <a:gd name="connsiteY1" fmla="*/ 619785 h 1537434"/>
                <a:gd name="connsiteX2" fmla="*/ 406717 w 2925548"/>
                <a:gd name="connsiteY2" fmla="*/ 599834 h 1537434"/>
                <a:gd name="connsiteX3" fmla="*/ 997346 w 2925548"/>
                <a:gd name="connsiteY3" fmla="*/ 293953 h 1537434"/>
                <a:gd name="connsiteX4" fmla="*/ 2127671 w 2925548"/>
                <a:gd name="connsiteY4" fmla="*/ 666332 h 1537434"/>
                <a:gd name="connsiteX5" fmla="*/ 2671757 w 2925548"/>
                <a:gd name="connsiteY5" fmla="*/ 692929 h 1537434"/>
                <a:gd name="connsiteX6" fmla="*/ 2925548 w 2925548"/>
                <a:gd name="connsiteY6" fmla="*/ 946720 h 1537434"/>
                <a:gd name="connsiteX7" fmla="*/ 2925548 w 2925548"/>
                <a:gd name="connsiteY7" fmla="*/ 1283643 h 1537434"/>
                <a:gd name="connsiteX8" fmla="*/ 2671757 w 2925548"/>
                <a:gd name="connsiteY8" fmla="*/ 1537434 h 1537434"/>
                <a:gd name="connsiteX9" fmla="*/ 253791 w 2925548"/>
                <a:gd name="connsiteY9" fmla="*/ 1537434 h 1537434"/>
                <a:gd name="connsiteX10" fmla="*/ 0 w 2925548"/>
                <a:gd name="connsiteY10" fmla="*/ 1283643 h 1537434"/>
                <a:gd name="connsiteX11" fmla="*/ 0 w 2925548"/>
                <a:gd name="connsiteY11" fmla="*/ 946720 h 1537434"/>
                <a:gd name="connsiteX0" fmla="*/ 0 w 2925548"/>
                <a:gd name="connsiteY0" fmla="*/ 946720 h 1537434"/>
                <a:gd name="connsiteX1" fmla="*/ 199469 w 2925548"/>
                <a:gd name="connsiteY1" fmla="*/ 619785 h 1537434"/>
                <a:gd name="connsiteX2" fmla="*/ 406717 w 2925548"/>
                <a:gd name="connsiteY2" fmla="*/ 599834 h 1537434"/>
                <a:gd name="connsiteX3" fmla="*/ 997346 w 2925548"/>
                <a:gd name="connsiteY3" fmla="*/ 293953 h 1537434"/>
                <a:gd name="connsiteX4" fmla="*/ 2127671 w 2925548"/>
                <a:gd name="connsiteY4" fmla="*/ 666332 h 1537434"/>
                <a:gd name="connsiteX5" fmla="*/ 2671757 w 2925548"/>
                <a:gd name="connsiteY5" fmla="*/ 692929 h 1537434"/>
                <a:gd name="connsiteX6" fmla="*/ 2925548 w 2925548"/>
                <a:gd name="connsiteY6" fmla="*/ 946720 h 1537434"/>
                <a:gd name="connsiteX7" fmla="*/ 2925548 w 2925548"/>
                <a:gd name="connsiteY7" fmla="*/ 1283643 h 1537434"/>
                <a:gd name="connsiteX8" fmla="*/ 2671757 w 2925548"/>
                <a:gd name="connsiteY8" fmla="*/ 1537434 h 1537434"/>
                <a:gd name="connsiteX9" fmla="*/ 253791 w 2925548"/>
                <a:gd name="connsiteY9" fmla="*/ 1537434 h 1537434"/>
                <a:gd name="connsiteX10" fmla="*/ 0 w 2925548"/>
                <a:gd name="connsiteY10" fmla="*/ 1283643 h 1537434"/>
                <a:gd name="connsiteX11" fmla="*/ 0 w 2925548"/>
                <a:gd name="connsiteY11" fmla="*/ 946720 h 1537434"/>
                <a:gd name="connsiteX0" fmla="*/ 0 w 2925548"/>
                <a:gd name="connsiteY0" fmla="*/ 946720 h 1537434"/>
                <a:gd name="connsiteX1" fmla="*/ 106383 w 2925548"/>
                <a:gd name="connsiteY1" fmla="*/ 699581 h 1537434"/>
                <a:gd name="connsiteX2" fmla="*/ 406717 w 2925548"/>
                <a:gd name="connsiteY2" fmla="*/ 599834 h 1537434"/>
                <a:gd name="connsiteX3" fmla="*/ 997346 w 2925548"/>
                <a:gd name="connsiteY3" fmla="*/ 293953 h 1537434"/>
                <a:gd name="connsiteX4" fmla="*/ 2127671 w 2925548"/>
                <a:gd name="connsiteY4" fmla="*/ 666332 h 1537434"/>
                <a:gd name="connsiteX5" fmla="*/ 2671757 w 2925548"/>
                <a:gd name="connsiteY5" fmla="*/ 692929 h 1537434"/>
                <a:gd name="connsiteX6" fmla="*/ 2925548 w 2925548"/>
                <a:gd name="connsiteY6" fmla="*/ 946720 h 1537434"/>
                <a:gd name="connsiteX7" fmla="*/ 2925548 w 2925548"/>
                <a:gd name="connsiteY7" fmla="*/ 1283643 h 1537434"/>
                <a:gd name="connsiteX8" fmla="*/ 2671757 w 2925548"/>
                <a:gd name="connsiteY8" fmla="*/ 1537434 h 1537434"/>
                <a:gd name="connsiteX9" fmla="*/ 253791 w 2925548"/>
                <a:gd name="connsiteY9" fmla="*/ 1537434 h 1537434"/>
                <a:gd name="connsiteX10" fmla="*/ 0 w 2925548"/>
                <a:gd name="connsiteY10" fmla="*/ 1283643 h 1537434"/>
                <a:gd name="connsiteX11" fmla="*/ 0 w 2925548"/>
                <a:gd name="connsiteY11" fmla="*/ 946720 h 1537434"/>
                <a:gd name="connsiteX0" fmla="*/ 0 w 2925548"/>
                <a:gd name="connsiteY0" fmla="*/ 946720 h 1537434"/>
                <a:gd name="connsiteX1" fmla="*/ 106383 w 2925548"/>
                <a:gd name="connsiteY1" fmla="*/ 699581 h 1537434"/>
                <a:gd name="connsiteX2" fmla="*/ 366823 w 2925548"/>
                <a:gd name="connsiteY2" fmla="*/ 586534 h 1537434"/>
                <a:gd name="connsiteX3" fmla="*/ 997346 w 2925548"/>
                <a:gd name="connsiteY3" fmla="*/ 293953 h 1537434"/>
                <a:gd name="connsiteX4" fmla="*/ 2127671 w 2925548"/>
                <a:gd name="connsiteY4" fmla="*/ 666332 h 1537434"/>
                <a:gd name="connsiteX5" fmla="*/ 2671757 w 2925548"/>
                <a:gd name="connsiteY5" fmla="*/ 692929 h 1537434"/>
                <a:gd name="connsiteX6" fmla="*/ 2925548 w 2925548"/>
                <a:gd name="connsiteY6" fmla="*/ 946720 h 1537434"/>
                <a:gd name="connsiteX7" fmla="*/ 2925548 w 2925548"/>
                <a:gd name="connsiteY7" fmla="*/ 1283643 h 1537434"/>
                <a:gd name="connsiteX8" fmla="*/ 2671757 w 2925548"/>
                <a:gd name="connsiteY8" fmla="*/ 1537434 h 1537434"/>
                <a:gd name="connsiteX9" fmla="*/ 253791 w 2925548"/>
                <a:gd name="connsiteY9" fmla="*/ 1537434 h 1537434"/>
                <a:gd name="connsiteX10" fmla="*/ 0 w 2925548"/>
                <a:gd name="connsiteY10" fmla="*/ 1283643 h 1537434"/>
                <a:gd name="connsiteX11" fmla="*/ 0 w 2925548"/>
                <a:gd name="connsiteY11" fmla="*/ 946720 h 1537434"/>
                <a:gd name="connsiteX0" fmla="*/ 0 w 2925548"/>
                <a:gd name="connsiteY0" fmla="*/ 958260 h 1548974"/>
                <a:gd name="connsiteX1" fmla="*/ 106383 w 2925548"/>
                <a:gd name="connsiteY1" fmla="*/ 711121 h 1548974"/>
                <a:gd name="connsiteX2" fmla="*/ 366823 w 2925548"/>
                <a:gd name="connsiteY2" fmla="*/ 598074 h 1548974"/>
                <a:gd name="connsiteX3" fmla="*/ 970750 w 2925548"/>
                <a:gd name="connsiteY3" fmla="*/ 285544 h 1548974"/>
                <a:gd name="connsiteX4" fmla="*/ 2127671 w 2925548"/>
                <a:gd name="connsiteY4" fmla="*/ 677872 h 1548974"/>
                <a:gd name="connsiteX5" fmla="*/ 2671757 w 2925548"/>
                <a:gd name="connsiteY5" fmla="*/ 704469 h 1548974"/>
                <a:gd name="connsiteX6" fmla="*/ 2925548 w 2925548"/>
                <a:gd name="connsiteY6" fmla="*/ 958260 h 1548974"/>
                <a:gd name="connsiteX7" fmla="*/ 2925548 w 2925548"/>
                <a:gd name="connsiteY7" fmla="*/ 1295183 h 1548974"/>
                <a:gd name="connsiteX8" fmla="*/ 2671757 w 2925548"/>
                <a:gd name="connsiteY8" fmla="*/ 1548974 h 1548974"/>
                <a:gd name="connsiteX9" fmla="*/ 253791 w 2925548"/>
                <a:gd name="connsiteY9" fmla="*/ 1548974 h 1548974"/>
                <a:gd name="connsiteX10" fmla="*/ 0 w 2925548"/>
                <a:gd name="connsiteY10" fmla="*/ 1295183 h 1548974"/>
                <a:gd name="connsiteX11" fmla="*/ 0 w 2925548"/>
                <a:gd name="connsiteY11" fmla="*/ 958260 h 1548974"/>
                <a:gd name="connsiteX0" fmla="*/ 0 w 2925548"/>
                <a:gd name="connsiteY0" fmla="*/ 991397 h 1582111"/>
                <a:gd name="connsiteX1" fmla="*/ 106383 w 2925548"/>
                <a:gd name="connsiteY1" fmla="*/ 744258 h 1582111"/>
                <a:gd name="connsiteX2" fmla="*/ 366823 w 2925548"/>
                <a:gd name="connsiteY2" fmla="*/ 631211 h 1582111"/>
                <a:gd name="connsiteX3" fmla="*/ 970750 w 2925548"/>
                <a:gd name="connsiteY3" fmla="*/ 318681 h 1582111"/>
                <a:gd name="connsiteX4" fmla="*/ 2127671 w 2925548"/>
                <a:gd name="connsiteY4" fmla="*/ 711009 h 1582111"/>
                <a:gd name="connsiteX5" fmla="*/ 2671757 w 2925548"/>
                <a:gd name="connsiteY5" fmla="*/ 737606 h 1582111"/>
                <a:gd name="connsiteX6" fmla="*/ 2925548 w 2925548"/>
                <a:gd name="connsiteY6" fmla="*/ 991397 h 1582111"/>
                <a:gd name="connsiteX7" fmla="*/ 2925548 w 2925548"/>
                <a:gd name="connsiteY7" fmla="*/ 1328320 h 1582111"/>
                <a:gd name="connsiteX8" fmla="*/ 2671757 w 2925548"/>
                <a:gd name="connsiteY8" fmla="*/ 1582111 h 1582111"/>
                <a:gd name="connsiteX9" fmla="*/ 253791 w 2925548"/>
                <a:gd name="connsiteY9" fmla="*/ 1582111 h 1582111"/>
                <a:gd name="connsiteX10" fmla="*/ 0 w 2925548"/>
                <a:gd name="connsiteY10" fmla="*/ 1328320 h 1582111"/>
                <a:gd name="connsiteX11" fmla="*/ 0 w 2925548"/>
                <a:gd name="connsiteY11" fmla="*/ 991397 h 1582111"/>
                <a:gd name="connsiteX0" fmla="*/ 0 w 2925548"/>
                <a:gd name="connsiteY0" fmla="*/ 991397 h 1582111"/>
                <a:gd name="connsiteX1" fmla="*/ 106383 w 2925548"/>
                <a:gd name="connsiteY1" fmla="*/ 744258 h 1582111"/>
                <a:gd name="connsiteX2" fmla="*/ 366823 w 2925548"/>
                <a:gd name="connsiteY2" fmla="*/ 631211 h 1582111"/>
                <a:gd name="connsiteX3" fmla="*/ 970750 w 2925548"/>
                <a:gd name="connsiteY3" fmla="*/ 318681 h 1582111"/>
                <a:gd name="connsiteX4" fmla="*/ 2127671 w 2925548"/>
                <a:gd name="connsiteY4" fmla="*/ 711009 h 1582111"/>
                <a:gd name="connsiteX5" fmla="*/ 2671757 w 2925548"/>
                <a:gd name="connsiteY5" fmla="*/ 737606 h 1582111"/>
                <a:gd name="connsiteX6" fmla="*/ 2925548 w 2925548"/>
                <a:gd name="connsiteY6" fmla="*/ 991397 h 1582111"/>
                <a:gd name="connsiteX7" fmla="*/ 2925548 w 2925548"/>
                <a:gd name="connsiteY7" fmla="*/ 1328320 h 1582111"/>
                <a:gd name="connsiteX8" fmla="*/ 2671757 w 2925548"/>
                <a:gd name="connsiteY8" fmla="*/ 1582111 h 1582111"/>
                <a:gd name="connsiteX9" fmla="*/ 253791 w 2925548"/>
                <a:gd name="connsiteY9" fmla="*/ 1582111 h 1582111"/>
                <a:gd name="connsiteX10" fmla="*/ 0 w 2925548"/>
                <a:gd name="connsiteY10" fmla="*/ 1328320 h 1582111"/>
                <a:gd name="connsiteX11" fmla="*/ 0 w 2925548"/>
                <a:gd name="connsiteY11" fmla="*/ 991397 h 1582111"/>
                <a:gd name="connsiteX0" fmla="*/ 0 w 2925548"/>
                <a:gd name="connsiteY0" fmla="*/ 991397 h 1582111"/>
                <a:gd name="connsiteX1" fmla="*/ 106383 w 2925548"/>
                <a:gd name="connsiteY1" fmla="*/ 744258 h 1582111"/>
                <a:gd name="connsiteX2" fmla="*/ 366823 w 2925548"/>
                <a:gd name="connsiteY2" fmla="*/ 631211 h 1582111"/>
                <a:gd name="connsiteX3" fmla="*/ 970750 w 2925548"/>
                <a:gd name="connsiteY3" fmla="*/ 318681 h 1582111"/>
                <a:gd name="connsiteX4" fmla="*/ 2180863 w 2925548"/>
                <a:gd name="connsiteY4" fmla="*/ 711009 h 1582111"/>
                <a:gd name="connsiteX5" fmla="*/ 2671757 w 2925548"/>
                <a:gd name="connsiteY5" fmla="*/ 737606 h 1582111"/>
                <a:gd name="connsiteX6" fmla="*/ 2925548 w 2925548"/>
                <a:gd name="connsiteY6" fmla="*/ 991397 h 1582111"/>
                <a:gd name="connsiteX7" fmla="*/ 2925548 w 2925548"/>
                <a:gd name="connsiteY7" fmla="*/ 1328320 h 1582111"/>
                <a:gd name="connsiteX8" fmla="*/ 2671757 w 2925548"/>
                <a:gd name="connsiteY8" fmla="*/ 1582111 h 1582111"/>
                <a:gd name="connsiteX9" fmla="*/ 253791 w 2925548"/>
                <a:gd name="connsiteY9" fmla="*/ 1582111 h 1582111"/>
                <a:gd name="connsiteX10" fmla="*/ 0 w 2925548"/>
                <a:gd name="connsiteY10" fmla="*/ 1328320 h 1582111"/>
                <a:gd name="connsiteX11" fmla="*/ 0 w 2925548"/>
                <a:gd name="connsiteY11" fmla="*/ 991397 h 1582111"/>
                <a:gd name="connsiteX0" fmla="*/ 0 w 2925548"/>
                <a:gd name="connsiteY0" fmla="*/ 991397 h 1582111"/>
                <a:gd name="connsiteX1" fmla="*/ 106383 w 2925548"/>
                <a:gd name="connsiteY1" fmla="*/ 744258 h 1582111"/>
                <a:gd name="connsiteX2" fmla="*/ 366823 w 2925548"/>
                <a:gd name="connsiteY2" fmla="*/ 631211 h 1582111"/>
                <a:gd name="connsiteX3" fmla="*/ 970750 w 2925548"/>
                <a:gd name="connsiteY3" fmla="*/ 318681 h 1582111"/>
                <a:gd name="connsiteX4" fmla="*/ 2180863 w 2925548"/>
                <a:gd name="connsiteY4" fmla="*/ 711009 h 1582111"/>
                <a:gd name="connsiteX5" fmla="*/ 2671757 w 2925548"/>
                <a:gd name="connsiteY5" fmla="*/ 737606 h 1582111"/>
                <a:gd name="connsiteX6" fmla="*/ 2925548 w 2925548"/>
                <a:gd name="connsiteY6" fmla="*/ 991397 h 1582111"/>
                <a:gd name="connsiteX7" fmla="*/ 2925548 w 2925548"/>
                <a:gd name="connsiteY7" fmla="*/ 1328320 h 1582111"/>
                <a:gd name="connsiteX8" fmla="*/ 2671757 w 2925548"/>
                <a:gd name="connsiteY8" fmla="*/ 1582111 h 1582111"/>
                <a:gd name="connsiteX9" fmla="*/ 253791 w 2925548"/>
                <a:gd name="connsiteY9" fmla="*/ 1582111 h 1582111"/>
                <a:gd name="connsiteX10" fmla="*/ 0 w 2925548"/>
                <a:gd name="connsiteY10" fmla="*/ 1328320 h 1582111"/>
                <a:gd name="connsiteX11" fmla="*/ 0 w 2925548"/>
                <a:gd name="connsiteY11" fmla="*/ 991397 h 1582111"/>
                <a:gd name="connsiteX0" fmla="*/ 0 w 2925548"/>
                <a:gd name="connsiteY0" fmla="*/ 991397 h 1582111"/>
                <a:gd name="connsiteX1" fmla="*/ 106383 w 2925548"/>
                <a:gd name="connsiteY1" fmla="*/ 744258 h 1582111"/>
                <a:gd name="connsiteX2" fmla="*/ 366823 w 2925548"/>
                <a:gd name="connsiteY2" fmla="*/ 631211 h 1582111"/>
                <a:gd name="connsiteX3" fmla="*/ 970750 w 2925548"/>
                <a:gd name="connsiteY3" fmla="*/ 318681 h 1582111"/>
                <a:gd name="connsiteX4" fmla="*/ 2180863 w 2925548"/>
                <a:gd name="connsiteY4" fmla="*/ 711009 h 1582111"/>
                <a:gd name="connsiteX5" fmla="*/ 2671757 w 2925548"/>
                <a:gd name="connsiteY5" fmla="*/ 737606 h 1582111"/>
                <a:gd name="connsiteX6" fmla="*/ 2925548 w 2925548"/>
                <a:gd name="connsiteY6" fmla="*/ 991397 h 1582111"/>
                <a:gd name="connsiteX7" fmla="*/ 2925548 w 2925548"/>
                <a:gd name="connsiteY7" fmla="*/ 1328320 h 1582111"/>
                <a:gd name="connsiteX8" fmla="*/ 2671757 w 2925548"/>
                <a:gd name="connsiteY8" fmla="*/ 1582111 h 1582111"/>
                <a:gd name="connsiteX9" fmla="*/ 253791 w 2925548"/>
                <a:gd name="connsiteY9" fmla="*/ 1582111 h 1582111"/>
                <a:gd name="connsiteX10" fmla="*/ 0 w 2925548"/>
                <a:gd name="connsiteY10" fmla="*/ 1328320 h 1582111"/>
                <a:gd name="connsiteX11" fmla="*/ 0 w 2925548"/>
                <a:gd name="connsiteY11" fmla="*/ 991397 h 1582111"/>
                <a:gd name="connsiteX0" fmla="*/ 0 w 2925548"/>
                <a:gd name="connsiteY0" fmla="*/ 991397 h 1582111"/>
                <a:gd name="connsiteX1" fmla="*/ 106383 w 2925548"/>
                <a:gd name="connsiteY1" fmla="*/ 744258 h 1582111"/>
                <a:gd name="connsiteX2" fmla="*/ 366823 w 2925548"/>
                <a:gd name="connsiteY2" fmla="*/ 631211 h 1582111"/>
                <a:gd name="connsiteX3" fmla="*/ 970750 w 2925548"/>
                <a:gd name="connsiteY3" fmla="*/ 318681 h 1582111"/>
                <a:gd name="connsiteX4" fmla="*/ 2180863 w 2925548"/>
                <a:gd name="connsiteY4" fmla="*/ 711009 h 1582111"/>
                <a:gd name="connsiteX5" fmla="*/ 2925548 w 2925548"/>
                <a:gd name="connsiteY5" fmla="*/ 991397 h 1582111"/>
                <a:gd name="connsiteX6" fmla="*/ 2925548 w 2925548"/>
                <a:gd name="connsiteY6" fmla="*/ 1328320 h 1582111"/>
                <a:gd name="connsiteX7" fmla="*/ 2671757 w 2925548"/>
                <a:gd name="connsiteY7" fmla="*/ 1582111 h 1582111"/>
                <a:gd name="connsiteX8" fmla="*/ 253791 w 2925548"/>
                <a:gd name="connsiteY8" fmla="*/ 1582111 h 1582111"/>
                <a:gd name="connsiteX9" fmla="*/ 0 w 2925548"/>
                <a:gd name="connsiteY9" fmla="*/ 1328320 h 1582111"/>
                <a:gd name="connsiteX10" fmla="*/ 0 w 2925548"/>
                <a:gd name="connsiteY10" fmla="*/ 991397 h 1582111"/>
                <a:gd name="connsiteX0" fmla="*/ 0 w 2925548"/>
                <a:gd name="connsiteY0" fmla="*/ 991397 h 1582111"/>
                <a:gd name="connsiteX1" fmla="*/ 106383 w 2925548"/>
                <a:gd name="connsiteY1" fmla="*/ 744258 h 1582111"/>
                <a:gd name="connsiteX2" fmla="*/ 366823 w 2925548"/>
                <a:gd name="connsiteY2" fmla="*/ 631211 h 1582111"/>
                <a:gd name="connsiteX3" fmla="*/ 970750 w 2925548"/>
                <a:gd name="connsiteY3" fmla="*/ 318681 h 1582111"/>
                <a:gd name="connsiteX4" fmla="*/ 2180863 w 2925548"/>
                <a:gd name="connsiteY4" fmla="*/ 711009 h 1582111"/>
                <a:gd name="connsiteX5" fmla="*/ 2925548 w 2925548"/>
                <a:gd name="connsiteY5" fmla="*/ 991397 h 1582111"/>
                <a:gd name="connsiteX6" fmla="*/ 2925548 w 2925548"/>
                <a:gd name="connsiteY6" fmla="*/ 1328320 h 1582111"/>
                <a:gd name="connsiteX7" fmla="*/ 2671757 w 2925548"/>
                <a:gd name="connsiteY7" fmla="*/ 1582111 h 1582111"/>
                <a:gd name="connsiteX8" fmla="*/ 253791 w 2925548"/>
                <a:gd name="connsiteY8" fmla="*/ 1582111 h 1582111"/>
                <a:gd name="connsiteX9" fmla="*/ 0 w 2925548"/>
                <a:gd name="connsiteY9" fmla="*/ 1328320 h 1582111"/>
                <a:gd name="connsiteX10" fmla="*/ 0 w 2925548"/>
                <a:gd name="connsiteY10" fmla="*/ 991397 h 1582111"/>
                <a:gd name="connsiteX0" fmla="*/ 0 w 2925548"/>
                <a:gd name="connsiteY0" fmla="*/ 991397 h 1582111"/>
                <a:gd name="connsiteX1" fmla="*/ 106383 w 2925548"/>
                <a:gd name="connsiteY1" fmla="*/ 744258 h 1582111"/>
                <a:gd name="connsiteX2" fmla="*/ 366823 w 2925548"/>
                <a:gd name="connsiteY2" fmla="*/ 631211 h 1582111"/>
                <a:gd name="connsiteX3" fmla="*/ 970750 w 2925548"/>
                <a:gd name="connsiteY3" fmla="*/ 318681 h 1582111"/>
                <a:gd name="connsiteX4" fmla="*/ 2180863 w 2925548"/>
                <a:gd name="connsiteY4" fmla="*/ 711009 h 1582111"/>
                <a:gd name="connsiteX5" fmla="*/ 2925548 w 2925548"/>
                <a:gd name="connsiteY5" fmla="*/ 991397 h 1582111"/>
                <a:gd name="connsiteX6" fmla="*/ 2925548 w 2925548"/>
                <a:gd name="connsiteY6" fmla="*/ 1328320 h 1582111"/>
                <a:gd name="connsiteX7" fmla="*/ 2671757 w 2925548"/>
                <a:gd name="connsiteY7" fmla="*/ 1582111 h 1582111"/>
                <a:gd name="connsiteX8" fmla="*/ 253791 w 2925548"/>
                <a:gd name="connsiteY8" fmla="*/ 1582111 h 1582111"/>
                <a:gd name="connsiteX9" fmla="*/ 0 w 2925548"/>
                <a:gd name="connsiteY9" fmla="*/ 1328320 h 1582111"/>
                <a:gd name="connsiteX10" fmla="*/ 0 w 2925548"/>
                <a:gd name="connsiteY10" fmla="*/ 991397 h 1582111"/>
                <a:gd name="connsiteX0" fmla="*/ 0 w 2925548"/>
                <a:gd name="connsiteY0" fmla="*/ 991397 h 1582111"/>
                <a:gd name="connsiteX1" fmla="*/ 366823 w 2925548"/>
                <a:gd name="connsiteY1" fmla="*/ 631211 h 1582111"/>
                <a:gd name="connsiteX2" fmla="*/ 970750 w 2925548"/>
                <a:gd name="connsiteY2" fmla="*/ 318681 h 1582111"/>
                <a:gd name="connsiteX3" fmla="*/ 2180863 w 2925548"/>
                <a:gd name="connsiteY3" fmla="*/ 711009 h 1582111"/>
                <a:gd name="connsiteX4" fmla="*/ 2925548 w 2925548"/>
                <a:gd name="connsiteY4" fmla="*/ 991397 h 1582111"/>
                <a:gd name="connsiteX5" fmla="*/ 2925548 w 2925548"/>
                <a:gd name="connsiteY5" fmla="*/ 1328320 h 1582111"/>
                <a:gd name="connsiteX6" fmla="*/ 2671757 w 2925548"/>
                <a:gd name="connsiteY6" fmla="*/ 1582111 h 1582111"/>
                <a:gd name="connsiteX7" fmla="*/ 253791 w 2925548"/>
                <a:gd name="connsiteY7" fmla="*/ 1582111 h 1582111"/>
                <a:gd name="connsiteX8" fmla="*/ 0 w 2925548"/>
                <a:gd name="connsiteY8" fmla="*/ 1328320 h 1582111"/>
                <a:gd name="connsiteX9" fmla="*/ 0 w 2925548"/>
                <a:gd name="connsiteY9" fmla="*/ 991397 h 1582111"/>
                <a:gd name="connsiteX0" fmla="*/ 0 w 2925548"/>
                <a:gd name="connsiteY0" fmla="*/ 991397 h 1582111"/>
                <a:gd name="connsiteX1" fmla="*/ 366823 w 2925548"/>
                <a:gd name="connsiteY1" fmla="*/ 631211 h 1582111"/>
                <a:gd name="connsiteX2" fmla="*/ 970750 w 2925548"/>
                <a:gd name="connsiteY2" fmla="*/ 318681 h 1582111"/>
                <a:gd name="connsiteX3" fmla="*/ 2180863 w 2925548"/>
                <a:gd name="connsiteY3" fmla="*/ 711009 h 1582111"/>
                <a:gd name="connsiteX4" fmla="*/ 2925548 w 2925548"/>
                <a:gd name="connsiteY4" fmla="*/ 991397 h 1582111"/>
                <a:gd name="connsiteX5" fmla="*/ 2925548 w 2925548"/>
                <a:gd name="connsiteY5" fmla="*/ 1328320 h 1582111"/>
                <a:gd name="connsiteX6" fmla="*/ 2671757 w 2925548"/>
                <a:gd name="connsiteY6" fmla="*/ 1582111 h 1582111"/>
                <a:gd name="connsiteX7" fmla="*/ 253791 w 2925548"/>
                <a:gd name="connsiteY7" fmla="*/ 1582111 h 1582111"/>
                <a:gd name="connsiteX8" fmla="*/ 0 w 2925548"/>
                <a:gd name="connsiteY8" fmla="*/ 1328320 h 1582111"/>
                <a:gd name="connsiteX9" fmla="*/ 0 w 2925548"/>
                <a:gd name="connsiteY9" fmla="*/ 991397 h 1582111"/>
                <a:gd name="connsiteX0" fmla="*/ 6310 w 2931858"/>
                <a:gd name="connsiteY0" fmla="*/ 991397 h 1582111"/>
                <a:gd name="connsiteX1" fmla="*/ 373133 w 2931858"/>
                <a:gd name="connsiteY1" fmla="*/ 631211 h 1582111"/>
                <a:gd name="connsiteX2" fmla="*/ 977060 w 2931858"/>
                <a:gd name="connsiteY2" fmla="*/ 318681 h 1582111"/>
                <a:gd name="connsiteX3" fmla="*/ 2187173 w 2931858"/>
                <a:gd name="connsiteY3" fmla="*/ 711009 h 1582111"/>
                <a:gd name="connsiteX4" fmla="*/ 2931858 w 2931858"/>
                <a:gd name="connsiteY4" fmla="*/ 991397 h 1582111"/>
                <a:gd name="connsiteX5" fmla="*/ 2931858 w 2931858"/>
                <a:gd name="connsiteY5" fmla="*/ 1328320 h 1582111"/>
                <a:gd name="connsiteX6" fmla="*/ 2678067 w 2931858"/>
                <a:gd name="connsiteY6" fmla="*/ 1582111 h 1582111"/>
                <a:gd name="connsiteX7" fmla="*/ 260101 w 2931858"/>
                <a:gd name="connsiteY7" fmla="*/ 1582111 h 1582111"/>
                <a:gd name="connsiteX8" fmla="*/ 6310 w 2931858"/>
                <a:gd name="connsiteY8" fmla="*/ 1328320 h 1582111"/>
                <a:gd name="connsiteX9" fmla="*/ 6310 w 2931858"/>
                <a:gd name="connsiteY9" fmla="*/ 991397 h 1582111"/>
                <a:gd name="connsiteX0" fmla="*/ 6310 w 2931858"/>
                <a:gd name="connsiteY0" fmla="*/ 991397 h 1582111"/>
                <a:gd name="connsiteX1" fmla="*/ 373133 w 2931858"/>
                <a:gd name="connsiteY1" fmla="*/ 631211 h 1582111"/>
                <a:gd name="connsiteX2" fmla="*/ 977060 w 2931858"/>
                <a:gd name="connsiteY2" fmla="*/ 318681 h 1582111"/>
                <a:gd name="connsiteX3" fmla="*/ 2187173 w 2931858"/>
                <a:gd name="connsiteY3" fmla="*/ 711009 h 1582111"/>
                <a:gd name="connsiteX4" fmla="*/ 2931858 w 2931858"/>
                <a:gd name="connsiteY4" fmla="*/ 991397 h 1582111"/>
                <a:gd name="connsiteX5" fmla="*/ 2931858 w 2931858"/>
                <a:gd name="connsiteY5" fmla="*/ 1328320 h 1582111"/>
                <a:gd name="connsiteX6" fmla="*/ 2678067 w 2931858"/>
                <a:gd name="connsiteY6" fmla="*/ 1582111 h 1582111"/>
                <a:gd name="connsiteX7" fmla="*/ 260101 w 2931858"/>
                <a:gd name="connsiteY7" fmla="*/ 1582111 h 1582111"/>
                <a:gd name="connsiteX8" fmla="*/ 6310 w 2931858"/>
                <a:gd name="connsiteY8" fmla="*/ 1328320 h 1582111"/>
                <a:gd name="connsiteX9" fmla="*/ 6310 w 2931858"/>
                <a:gd name="connsiteY9" fmla="*/ 991397 h 1582111"/>
                <a:gd name="connsiteX0" fmla="*/ 6310 w 2931858"/>
                <a:gd name="connsiteY0" fmla="*/ 991397 h 1582111"/>
                <a:gd name="connsiteX1" fmla="*/ 373133 w 2931858"/>
                <a:gd name="connsiteY1" fmla="*/ 631211 h 1582111"/>
                <a:gd name="connsiteX2" fmla="*/ 977060 w 2931858"/>
                <a:gd name="connsiteY2" fmla="*/ 318681 h 1582111"/>
                <a:gd name="connsiteX3" fmla="*/ 2187173 w 2931858"/>
                <a:gd name="connsiteY3" fmla="*/ 711009 h 1582111"/>
                <a:gd name="connsiteX4" fmla="*/ 2931858 w 2931858"/>
                <a:gd name="connsiteY4" fmla="*/ 991397 h 1582111"/>
                <a:gd name="connsiteX5" fmla="*/ 2931858 w 2931858"/>
                <a:gd name="connsiteY5" fmla="*/ 1328320 h 1582111"/>
                <a:gd name="connsiteX6" fmla="*/ 2678067 w 2931858"/>
                <a:gd name="connsiteY6" fmla="*/ 1582111 h 1582111"/>
                <a:gd name="connsiteX7" fmla="*/ 260101 w 2931858"/>
                <a:gd name="connsiteY7" fmla="*/ 1582111 h 1582111"/>
                <a:gd name="connsiteX8" fmla="*/ 6310 w 2931858"/>
                <a:gd name="connsiteY8" fmla="*/ 1328320 h 1582111"/>
                <a:gd name="connsiteX9" fmla="*/ 6310 w 2931858"/>
                <a:gd name="connsiteY9" fmla="*/ 991397 h 1582111"/>
                <a:gd name="connsiteX0" fmla="*/ 6310 w 2955498"/>
                <a:gd name="connsiteY0" fmla="*/ 991397 h 1582111"/>
                <a:gd name="connsiteX1" fmla="*/ 373133 w 2955498"/>
                <a:gd name="connsiteY1" fmla="*/ 631211 h 1582111"/>
                <a:gd name="connsiteX2" fmla="*/ 977060 w 2955498"/>
                <a:gd name="connsiteY2" fmla="*/ 318681 h 1582111"/>
                <a:gd name="connsiteX3" fmla="*/ 2187173 w 2955498"/>
                <a:gd name="connsiteY3" fmla="*/ 711009 h 1582111"/>
                <a:gd name="connsiteX4" fmla="*/ 2931858 w 2955498"/>
                <a:gd name="connsiteY4" fmla="*/ 991397 h 1582111"/>
                <a:gd name="connsiteX5" fmla="*/ 2931858 w 2955498"/>
                <a:gd name="connsiteY5" fmla="*/ 1328320 h 1582111"/>
                <a:gd name="connsiteX6" fmla="*/ 2678067 w 2955498"/>
                <a:gd name="connsiteY6" fmla="*/ 1582111 h 1582111"/>
                <a:gd name="connsiteX7" fmla="*/ 260101 w 2955498"/>
                <a:gd name="connsiteY7" fmla="*/ 1582111 h 1582111"/>
                <a:gd name="connsiteX8" fmla="*/ 6310 w 2955498"/>
                <a:gd name="connsiteY8" fmla="*/ 1328320 h 1582111"/>
                <a:gd name="connsiteX9" fmla="*/ 6310 w 2955498"/>
                <a:gd name="connsiteY9" fmla="*/ 991397 h 1582111"/>
                <a:gd name="connsiteX0" fmla="*/ 6310 w 2962567"/>
                <a:gd name="connsiteY0" fmla="*/ 991397 h 1582111"/>
                <a:gd name="connsiteX1" fmla="*/ 373133 w 2962567"/>
                <a:gd name="connsiteY1" fmla="*/ 631211 h 1582111"/>
                <a:gd name="connsiteX2" fmla="*/ 977060 w 2962567"/>
                <a:gd name="connsiteY2" fmla="*/ 318681 h 1582111"/>
                <a:gd name="connsiteX3" fmla="*/ 2187173 w 2962567"/>
                <a:gd name="connsiteY3" fmla="*/ 711009 h 1582111"/>
                <a:gd name="connsiteX4" fmla="*/ 2931858 w 2962567"/>
                <a:gd name="connsiteY4" fmla="*/ 991397 h 1582111"/>
                <a:gd name="connsiteX5" fmla="*/ 2931858 w 2962567"/>
                <a:gd name="connsiteY5" fmla="*/ 1328320 h 1582111"/>
                <a:gd name="connsiteX6" fmla="*/ 2678067 w 2962567"/>
                <a:gd name="connsiteY6" fmla="*/ 1582111 h 1582111"/>
                <a:gd name="connsiteX7" fmla="*/ 260101 w 2962567"/>
                <a:gd name="connsiteY7" fmla="*/ 1582111 h 1582111"/>
                <a:gd name="connsiteX8" fmla="*/ 6310 w 2962567"/>
                <a:gd name="connsiteY8" fmla="*/ 1328320 h 1582111"/>
                <a:gd name="connsiteX9" fmla="*/ 6310 w 2962567"/>
                <a:gd name="connsiteY9" fmla="*/ 991397 h 1582111"/>
                <a:gd name="connsiteX0" fmla="*/ 6310 w 2962567"/>
                <a:gd name="connsiteY0" fmla="*/ 991397 h 1582111"/>
                <a:gd name="connsiteX1" fmla="*/ 373133 w 2962567"/>
                <a:gd name="connsiteY1" fmla="*/ 631211 h 1582111"/>
                <a:gd name="connsiteX2" fmla="*/ 977060 w 2962567"/>
                <a:gd name="connsiteY2" fmla="*/ 318681 h 1582111"/>
                <a:gd name="connsiteX3" fmla="*/ 2187173 w 2962567"/>
                <a:gd name="connsiteY3" fmla="*/ 711009 h 1582111"/>
                <a:gd name="connsiteX4" fmla="*/ 2931858 w 2962567"/>
                <a:gd name="connsiteY4" fmla="*/ 991397 h 1582111"/>
                <a:gd name="connsiteX5" fmla="*/ 2931858 w 2962567"/>
                <a:gd name="connsiteY5" fmla="*/ 1328320 h 1582111"/>
                <a:gd name="connsiteX6" fmla="*/ 2678067 w 2962567"/>
                <a:gd name="connsiteY6" fmla="*/ 1582111 h 1582111"/>
                <a:gd name="connsiteX7" fmla="*/ 260101 w 2962567"/>
                <a:gd name="connsiteY7" fmla="*/ 1582111 h 1582111"/>
                <a:gd name="connsiteX8" fmla="*/ 6310 w 2962567"/>
                <a:gd name="connsiteY8" fmla="*/ 1328320 h 1582111"/>
                <a:gd name="connsiteX9" fmla="*/ 6310 w 2962567"/>
                <a:gd name="connsiteY9" fmla="*/ 991397 h 1582111"/>
                <a:gd name="connsiteX0" fmla="*/ 0 w 2956257"/>
                <a:gd name="connsiteY0" fmla="*/ 1328320 h 1582111"/>
                <a:gd name="connsiteX1" fmla="*/ 366823 w 2956257"/>
                <a:gd name="connsiteY1" fmla="*/ 631211 h 1582111"/>
                <a:gd name="connsiteX2" fmla="*/ 970750 w 2956257"/>
                <a:gd name="connsiteY2" fmla="*/ 318681 h 1582111"/>
                <a:gd name="connsiteX3" fmla="*/ 2180863 w 2956257"/>
                <a:gd name="connsiteY3" fmla="*/ 711009 h 1582111"/>
                <a:gd name="connsiteX4" fmla="*/ 2925548 w 2956257"/>
                <a:gd name="connsiteY4" fmla="*/ 991397 h 1582111"/>
                <a:gd name="connsiteX5" fmla="*/ 2925548 w 2956257"/>
                <a:gd name="connsiteY5" fmla="*/ 1328320 h 1582111"/>
                <a:gd name="connsiteX6" fmla="*/ 2671757 w 2956257"/>
                <a:gd name="connsiteY6" fmla="*/ 1582111 h 1582111"/>
                <a:gd name="connsiteX7" fmla="*/ 253791 w 2956257"/>
                <a:gd name="connsiteY7" fmla="*/ 1582111 h 1582111"/>
                <a:gd name="connsiteX8" fmla="*/ 0 w 2956257"/>
                <a:gd name="connsiteY8" fmla="*/ 1328320 h 1582111"/>
                <a:gd name="connsiteX0" fmla="*/ 21560 w 2977817"/>
                <a:gd name="connsiteY0" fmla="*/ 1328320 h 1582111"/>
                <a:gd name="connsiteX1" fmla="*/ 388383 w 2977817"/>
                <a:gd name="connsiteY1" fmla="*/ 631211 h 1582111"/>
                <a:gd name="connsiteX2" fmla="*/ 992310 w 2977817"/>
                <a:gd name="connsiteY2" fmla="*/ 318681 h 1582111"/>
                <a:gd name="connsiteX3" fmla="*/ 2202423 w 2977817"/>
                <a:gd name="connsiteY3" fmla="*/ 711009 h 1582111"/>
                <a:gd name="connsiteX4" fmla="*/ 2947108 w 2977817"/>
                <a:gd name="connsiteY4" fmla="*/ 991397 h 1582111"/>
                <a:gd name="connsiteX5" fmla="*/ 2947108 w 2977817"/>
                <a:gd name="connsiteY5" fmla="*/ 1328320 h 1582111"/>
                <a:gd name="connsiteX6" fmla="*/ 2693317 w 2977817"/>
                <a:gd name="connsiteY6" fmla="*/ 1582111 h 1582111"/>
                <a:gd name="connsiteX7" fmla="*/ 275351 w 2977817"/>
                <a:gd name="connsiteY7" fmla="*/ 1582111 h 1582111"/>
                <a:gd name="connsiteX8" fmla="*/ 21560 w 2977817"/>
                <a:gd name="connsiteY8" fmla="*/ 1328320 h 1582111"/>
                <a:gd name="connsiteX0" fmla="*/ 69130 w 3025387"/>
                <a:gd name="connsiteY0" fmla="*/ 1328320 h 1582111"/>
                <a:gd name="connsiteX1" fmla="*/ 435953 w 3025387"/>
                <a:gd name="connsiteY1" fmla="*/ 631211 h 1582111"/>
                <a:gd name="connsiteX2" fmla="*/ 1039880 w 3025387"/>
                <a:gd name="connsiteY2" fmla="*/ 318681 h 1582111"/>
                <a:gd name="connsiteX3" fmla="*/ 2249993 w 3025387"/>
                <a:gd name="connsiteY3" fmla="*/ 711009 h 1582111"/>
                <a:gd name="connsiteX4" fmla="*/ 2994678 w 3025387"/>
                <a:gd name="connsiteY4" fmla="*/ 991397 h 1582111"/>
                <a:gd name="connsiteX5" fmla="*/ 2994678 w 3025387"/>
                <a:gd name="connsiteY5" fmla="*/ 1328320 h 1582111"/>
                <a:gd name="connsiteX6" fmla="*/ 2740887 w 3025387"/>
                <a:gd name="connsiteY6" fmla="*/ 1582111 h 1582111"/>
                <a:gd name="connsiteX7" fmla="*/ 322921 w 3025387"/>
                <a:gd name="connsiteY7" fmla="*/ 1582111 h 1582111"/>
                <a:gd name="connsiteX8" fmla="*/ 69130 w 3025387"/>
                <a:gd name="connsiteY8" fmla="*/ 1328320 h 1582111"/>
                <a:gd name="connsiteX0" fmla="*/ 69130 w 3025387"/>
                <a:gd name="connsiteY0" fmla="*/ 1328320 h 1582111"/>
                <a:gd name="connsiteX1" fmla="*/ 435953 w 3025387"/>
                <a:gd name="connsiteY1" fmla="*/ 631211 h 1582111"/>
                <a:gd name="connsiteX2" fmla="*/ 1039880 w 3025387"/>
                <a:gd name="connsiteY2" fmla="*/ 318681 h 1582111"/>
                <a:gd name="connsiteX3" fmla="*/ 2249993 w 3025387"/>
                <a:gd name="connsiteY3" fmla="*/ 711009 h 1582111"/>
                <a:gd name="connsiteX4" fmla="*/ 2994678 w 3025387"/>
                <a:gd name="connsiteY4" fmla="*/ 991397 h 1582111"/>
                <a:gd name="connsiteX5" fmla="*/ 2994678 w 3025387"/>
                <a:gd name="connsiteY5" fmla="*/ 1328320 h 1582111"/>
                <a:gd name="connsiteX6" fmla="*/ 2740887 w 3025387"/>
                <a:gd name="connsiteY6" fmla="*/ 1582111 h 1582111"/>
                <a:gd name="connsiteX7" fmla="*/ 322921 w 3025387"/>
                <a:gd name="connsiteY7" fmla="*/ 1582111 h 1582111"/>
                <a:gd name="connsiteX8" fmla="*/ 69130 w 3025387"/>
                <a:gd name="connsiteY8" fmla="*/ 1328320 h 1582111"/>
                <a:gd name="connsiteX0" fmla="*/ 79704 w 3035961"/>
                <a:gd name="connsiteY0" fmla="*/ 1328320 h 1582111"/>
                <a:gd name="connsiteX1" fmla="*/ 446527 w 3035961"/>
                <a:gd name="connsiteY1" fmla="*/ 631211 h 1582111"/>
                <a:gd name="connsiteX2" fmla="*/ 1050454 w 3035961"/>
                <a:gd name="connsiteY2" fmla="*/ 318681 h 1582111"/>
                <a:gd name="connsiteX3" fmla="*/ 2260567 w 3035961"/>
                <a:gd name="connsiteY3" fmla="*/ 711009 h 1582111"/>
                <a:gd name="connsiteX4" fmla="*/ 3005252 w 3035961"/>
                <a:gd name="connsiteY4" fmla="*/ 991397 h 1582111"/>
                <a:gd name="connsiteX5" fmla="*/ 3005252 w 3035961"/>
                <a:gd name="connsiteY5" fmla="*/ 1328320 h 1582111"/>
                <a:gd name="connsiteX6" fmla="*/ 2751461 w 3035961"/>
                <a:gd name="connsiteY6" fmla="*/ 1582111 h 1582111"/>
                <a:gd name="connsiteX7" fmla="*/ 333495 w 3035961"/>
                <a:gd name="connsiteY7" fmla="*/ 1582111 h 1582111"/>
                <a:gd name="connsiteX8" fmla="*/ 79704 w 3035961"/>
                <a:gd name="connsiteY8" fmla="*/ 1328320 h 1582111"/>
                <a:gd name="connsiteX0" fmla="*/ 92146 w 3048403"/>
                <a:gd name="connsiteY0" fmla="*/ 1328320 h 1582111"/>
                <a:gd name="connsiteX1" fmla="*/ 458969 w 3048403"/>
                <a:gd name="connsiteY1" fmla="*/ 631211 h 1582111"/>
                <a:gd name="connsiteX2" fmla="*/ 1062896 w 3048403"/>
                <a:gd name="connsiteY2" fmla="*/ 318681 h 1582111"/>
                <a:gd name="connsiteX3" fmla="*/ 2273009 w 3048403"/>
                <a:gd name="connsiteY3" fmla="*/ 711009 h 1582111"/>
                <a:gd name="connsiteX4" fmla="*/ 3017694 w 3048403"/>
                <a:gd name="connsiteY4" fmla="*/ 991397 h 1582111"/>
                <a:gd name="connsiteX5" fmla="*/ 3017694 w 3048403"/>
                <a:gd name="connsiteY5" fmla="*/ 1328320 h 1582111"/>
                <a:gd name="connsiteX6" fmla="*/ 2763903 w 3048403"/>
                <a:gd name="connsiteY6" fmla="*/ 1582111 h 1582111"/>
                <a:gd name="connsiteX7" fmla="*/ 345937 w 3048403"/>
                <a:gd name="connsiteY7" fmla="*/ 1582111 h 1582111"/>
                <a:gd name="connsiteX8" fmla="*/ 92146 w 3048403"/>
                <a:gd name="connsiteY8" fmla="*/ 1328320 h 1582111"/>
                <a:gd name="connsiteX0" fmla="*/ 92146 w 3048403"/>
                <a:gd name="connsiteY0" fmla="*/ 1328320 h 1582111"/>
                <a:gd name="connsiteX1" fmla="*/ 458969 w 3048403"/>
                <a:gd name="connsiteY1" fmla="*/ 631211 h 1582111"/>
                <a:gd name="connsiteX2" fmla="*/ 1062896 w 3048403"/>
                <a:gd name="connsiteY2" fmla="*/ 318681 h 1582111"/>
                <a:gd name="connsiteX3" fmla="*/ 2273009 w 3048403"/>
                <a:gd name="connsiteY3" fmla="*/ 711009 h 1582111"/>
                <a:gd name="connsiteX4" fmla="*/ 3017694 w 3048403"/>
                <a:gd name="connsiteY4" fmla="*/ 991397 h 1582111"/>
                <a:gd name="connsiteX5" fmla="*/ 3017694 w 3048403"/>
                <a:gd name="connsiteY5" fmla="*/ 1328320 h 1582111"/>
                <a:gd name="connsiteX6" fmla="*/ 2763903 w 3048403"/>
                <a:gd name="connsiteY6" fmla="*/ 1582111 h 1582111"/>
                <a:gd name="connsiteX7" fmla="*/ 345937 w 3048403"/>
                <a:gd name="connsiteY7" fmla="*/ 1582111 h 1582111"/>
                <a:gd name="connsiteX8" fmla="*/ 92146 w 3048403"/>
                <a:gd name="connsiteY8" fmla="*/ 1328320 h 1582111"/>
                <a:gd name="connsiteX0" fmla="*/ 92146 w 3055135"/>
                <a:gd name="connsiteY0" fmla="*/ 1328320 h 1582111"/>
                <a:gd name="connsiteX1" fmla="*/ 458969 w 3055135"/>
                <a:gd name="connsiteY1" fmla="*/ 631211 h 1582111"/>
                <a:gd name="connsiteX2" fmla="*/ 1062896 w 3055135"/>
                <a:gd name="connsiteY2" fmla="*/ 318681 h 1582111"/>
                <a:gd name="connsiteX3" fmla="*/ 2273009 w 3055135"/>
                <a:gd name="connsiteY3" fmla="*/ 711009 h 1582111"/>
                <a:gd name="connsiteX4" fmla="*/ 3017694 w 3055135"/>
                <a:gd name="connsiteY4" fmla="*/ 991397 h 1582111"/>
                <a:gd name="connsiteX5" fmla="*/ 3017694 w 3055135"/>
                <a:gd name="connsiteY5" fmla="*/ 1328320 h 1582111"/>
                <a:gd name="connsiteX6" fmla="*/ 2763903 w 3055135"/>
                <a:gd name="connsiteY6" fmla="*/ 1582111 h 1582111"/>
                <a:gd name="connsiteX7" fmla="*/ 345937 w 3055135"/>
                <a:gd name="connsiteY7" fmla="*/ 1582111 h 1582111"/>
                <a:gd name="connsiteX8" fmla="*/ 92146 w 3055135"/>
                <a:gd name="connsiteY8" fmla="*/ 1328320 h 1582111"/>
                <a:gd name="connsiteX0" fmla="*/ 92146 w 3055135"/>
                <a:gd name="connsiteY0" fmla="*/ 1328320 h 1582111"/>
                <a:gd name="connsiteX1" fmla="*/ 458969 w 3055135"/>
                <a:gd name="connsiteY1" fmla="*/ 631211 h 1582111"/>
                <a:gd name="connsiteX2" fmla="*/ 1062896 w 3055135"/>
                <a:gd name="connsiteY2" fmla="*/ 318681 h 1582111"/>
                <a:gd name="connsiteX3" fmla="*/ 2273009 w 3055135"/>
                <a:gd name="connsiteY3" fmla="*/ 711009 h 1582111"/>
                <a:gd name="connsiteX4" fmla="*/ 3017694 w 3055135"/>
                <a:gd name="connsiteY4" fmla="*/ 991397 h 1582111"/>
                <a:gd name="connsiteX5" fmla="*/ 3017694 w 3055135"/>
                <a:gd name="connsiteY5" fmla="*/ 1328320 h 1582111"/>
                <a:gd name="connsiteX6" fmla="*/ 2763903 w 3055135"/>
                <a:gd name="connsiteY6" fmla="*/ 1582111 h 1582111"/>
                <a:gd name="connsiteX7" fmla="*/ 345937 w 3055135"/>
                <a:gd name="connsiteY7" fmla="*/ 1582111 h 1582111"/>
                <a:gd name="connsiteX8" fmla="*/ 92146 w 3055135"/>
                <a:gd name="connsiteY8" fmla="*/ 1328320 h 1582111"/>
                <a:gd name="connsiteX0" fmla="*/ 92146 w 3055135"/>
                <a:gd name="connsiteY0" fmla="*/ 1341227 h 1595018"/>
                <a:gd name="connsiteX1" fmla="*/ 458969 w 3055135"/>
                <a:gd name="connsiteY1" fmla="*/ 644118 h 1595018"/>
                <a:gd name="connsiteX2" fmla="*/ 1062896 w 3055135"/>
                <a:gd name="connsiteY2" fmla="*/ 331588 h 1595018"/>
                <a:gd name="connsiteX3" fmla="*/ 2273009 w 3055135"/>
                <a:gd name="connsiteY3" fmla="*/ 723916 h 1595018"/>
                <a:gd name="connsiteX4" fmla="*/ 3017694 w 3055135"/>
                <a:gd name="connsiteY4" fmla="*/ 1004304 h 1595018"/>
                <a:gd name="connsiteX5" fmla="*/ 3017694 w 3055135"/>
                <a:gd name="connsiteY5" fmla="*/ 1341227 h 1595018"/>
                <a:gd name="connsiteX6" fmla="*/ 2763903 w 3055135"/>
                <a:gd name="connsiteY6" fmla="*/ 1595018 h 1595018"/>
                <a:gd name="connsiteX7" fmla="*/ 345937 w 3055135"/>
                <a:gd name="connsiteY7" fmla="*/ 1595018 h 1595018"/>
                <a:gd name="connsiteX8" fmla="*/ 92146 w 3055135"/>
                <a:gd name="connsiteY8" fmla="*/ 1341227 h 1595018"/>
                <a:gd name="connsiteX0" fmla="*/ 92146 w 3055135"/>
                <a:gd name="connsiteY0" fmla="*/ 1344504 h 1598295"/>
                <a:gd name="connsiteX1" fmla="*/ 458969 w 3055135"/>
                <a:gd name="connsiteY1" fmla="*/ 647395 h 1598295"/>
                <a:gd name="connsiteX2" fmla="*/ 1062896 w 3055135"/>
                <a:gd name="connsiteY2" fmla="*/ 334865 h 1598295"/>
                <a:gd name="connsiteX3" fmla="*/ 2273009 w 3055135"/>
                <a:gd name="connsiteY3" fmla="*/ 727193 h 1598295"/>
                <a:gd name="connsiteX4" fmla="*/ 3017694 w 3055135"/>
                <a:gd name="connsiteY4" fmla="*/ 1007581 h 1598295"/>
                <a:gd name="connsiteX5" fmla="*/ 3017694 w 3055135"/>
                <a:gd name="connsiteY5" fmla="*/ 1344504 h 1598295"/>
                <a:gd name="connsiteX6" fmla="*/ 2763903 w 3055135"/>
                <a:gd name="connsiteY6" fmla="*/ 1598295 h 1598295"/>
                <a:gd name="connsiteX7" fmla="*/ 345937 w 3055135"/>
                <a:gd name="connsiteY7" fmla="*/ 1598295 h 1598295"/>
                <a:gd name="connsiteX8" fmla="*/ 92146 w 3055135"/>
                <a:gd name="connsiteY8" fmla="*/ 1344504 h 1598295"/>
                <a:gd name="connsiteX0" fmla="*/ 92146 w 3055135"/>
                <a:gd name="connsiteY0" fmla="*/ 1344504 h 1598295"/>
                <a:gd name="connsiteX1" fmla="*/ 458969 w 3055135"/>
                <a:gd name="connsiteY1" fmla="*/ 647395 h 1598295"/>
                <a:gd name="connsiteX2" fmla="*/ 1062896 w 3055135"/>
                <a:gd name="connsiteY2" fmla="*/ 334865 h 1598295"/>
                <a:gd name="connsiteX3" fmla="*/ 2273009 w 3055135"/>
                <a:gd name="connsiteY3" fmla="*/ 727193 h 1598295"/>
                <a:gd name="connsiteX4" fmla="*/ 3017694 w 3055135"/>
                <a:gd name="connsiteY4" fmla="*/ 1007581 h 1598295"/>
                <a:gd name="connsiteX5" fmla="*/ 3017694 w 3055135"/>
                <a:gd name="connsiteY5" fmla="*/ 1344504 h 1598295"/>
                <a:gd name="connsiteX6" fmla="*/ 2763903 w 3055135"/>
                <a:gd name="connsiteY6" fmla="*/ 1598295 h 1598295"/>
                <a:gd name="connsiteX7" fmla="*/ 345937 w 3055135"/>
                <a:gd name="connsiteY7" fmla="*/ 1598295 h 1598295"/>
                <a:gd name="connsiteX8" fmla="*/ 92146 w 3055135"/>
                <a:gd name="connsiteY8" fmla="*/ 1344504 h 1598295"/>
                <a:gd name="connsiteX0" fmla="*/ 63323 w 3026312"/>
                <a:gd name="connsiteY0" fmla="*/ 1344504 h 1598295"/>
                <a:gd name="connsiteX1" fmla="*/ 430146 w 3026312"/>
                <a:gd name="connsiteY1" fmla="*/ 647395 h 1598295"/>
                <a:gd name="connsiteX2" fmla="*/ 1034073 w 3026312"/>
                <a:gd name="connsiteY2" fmla="*/ 334865 h 1598295"/>
                <a:gd name="connsiteX3" fmla="*/ 2244186 w 3026312"/>
                <a:gd name="connsiteY3" fmla="*/ 727193 h 1598295"/>
                <a:gd name="connsiteX4" fmla="*/ 2988871 w 3026312"/>
                <a:gd name="connsiteY4" fmla="*/ 1007581 h 1598295"/>
                <a:gd name="connsiteX5" fmla="*/ 2988871 w 3026312"/>
                <a:gd name="connsiteY5" fmla="*/ 1344504 h 1598295"/>
                <a:gd name="connsiteX6" fmla="*/ 2735080 w 3026312"/>
                <a:gd name="connsiteY6" fmla="*/ 1598295 h 1598295"/>
                <a:gd name="connsiteX7" fmla="*/ 317114 w 3026312"/>
                <a:gd name="connsiteY7" fmla="*/ 1598295 h 1598295"/>
                <a:gd name="connsiteX8" fmla="*/ 63323 w 3026312"/>
                <a:gd name="connsiteY8" fmla="*/ 1344504 h 1598295"/>
                <a:gd name="connsiteX0" fmla="*/ 56869 w 3019858"/>
                <a:gd name="connsiteY0" fmla="*/ 1344504 h 1598295"/>
                <a:gd name="connsiteX1" fmla="*/ 423692 w 3019858"/>
                <a:gd name="connsiteY1" fmla="*/ 647395 h 1598295"/>
                <a:gd name="connsiteX2" fmla="*/ 1027619 w 3019858"/>
                <a:gd name="connsiteY2" fmla="*/ 334865 h 1598295"/>
                <a:gd name="connsiteX3" fmla="*/ 2237732 w 3019858"/>
                <a:gd name="connsiteY3" fmla="*/ 727193 h 1598295"/>
                <a:gd name="connsiteX4" fmla="*/ 2982417 w 3019858"/>
                <a:gd name="connsiteY4" fmla="*/ 1007581 h 1598295"/>
                <a:gd name="connsiteX5" fmla="*/ 2982417 w 3019858"/>
                <a:gd name="connsiteY5" fmla="*/ 1344504 h 1598295"/>
                <a:gd name="connsiteX6" fmla="*/ 2728626 w 3019858"/>
                <a:gd name="connsiteY6" fmla="*/ 1598295 h 1598295"/>
                <a:gd name="connsiteX7" fmla="*/ 310660 w 3019858"/>
                <a:gd name="connsiteY7" fmla="*/ 1598295 h 1598295"/>
                <a:gd name="connsiteX8" fmla="*/ 56869 w 3019858"/>
                <a:gd name="connsiteY8" fmla="*/ 1344504 h 1598295"/>
                <a:gd name="connsiteX0" fmla="*/ 56869 w 3019858"/>
                <a:gd name="connsiteY0" fmla="*/ 1344504 h 1598295"/>
                <a:gd name="connsiteX1" fmla="*/ 423692 w 3019858"/>
                <a:gd name="connsiteY1" fmla="*/ 647395 h 1598295"/>
                <a:gd name="connsiteX2" fmla="*/ 1027619 w 3019858"/>
                <a:gd name="connsiteY2" fmla="*/ 334865 h 1598295"/>
                <a:gd name="connsiteX3" fmla="*/ 2237732 w 3019858"/>
                <a:gd name="connsiteY3" fmla="*/ 727193 h 1598295"/>
                <a:gd name="connsiteX4" fmla="*/ 2982417 w 3019858"/>
                <a:gd name="connsiteY4" fmla="*/ 1007581 h 1598295"/>
                <a:gd name="connsiteX5" fmla="*/ 2982417 w 3019858"/>
                <a:gd name="connsiteY5" fmla="*/ 1344504 h 1598295"/>
                <a:gd name="connsiteX6" fmla="*/ 2728626 w 3019858"/>
                <a:gd name="connsiteY6" fmla="*/ 1598295 h 1598295"/>
                <a:gd name="connsiteX7" fmla="*/ 310660 w 3019858"/>
                <a:gd name="connsiteY7" fmla="*/ 1598295 h 1598295"/>
                <a:gd name="connsiteX8" fmla="*/ 56869 w 3019858"/>
                <a:gd name="connsiteY8" fmla="*/ 1344504 h 1598295"/>
                <a:gd name="connsiteX0" fmla="*/ 56869 w 3019858"/>
                <a:gd name="connsiteY0" fmla="*/ 1344504 h 1598295"/>
                <a:gd name="connsiteX1" fmla="*/ 423692 w 3019858"/>
                <a:gd name="connsiteY1" fmla="*/ 647395 h 1598295"/>
                <a:gd name="connsiteX2" fmla="*/ 1027619 w 3019858"/>
                <a:gd name="connsiteY2" fmla="*/ 334865 h 1598295"/>
                <a:gd name="connsiteX3" fmla="*/ 2237732 w 3019858"/>
                <a:gd name="connsiteY3" fmla="*/ 727193 h 1598295"/>
                <a:gd name="connsiteX4" fmla="*/ 2982417 w 3019858"/>
                <a:gd name="connsiteY4" fmla="*/ 1007581 h 1598295"/>
                <a:gd name="connsiteX5" fmla="*/ 2982417 w 3019858"/>
                <a:gd name="connsiteY5" fmla="*/ 1344504 h 1598295"/>
                <a:gd name="connsiteX6" fmla="*/ 2728626 w 3019858"/>
                <a:gd name="connsiteY6" fmla="*/ 1598295 h 1598295"/>
                <a:gd name="connsiteX7" fmla="*/ 310660 w 3019858"/>
                <a:gd name="connsiteY7" fmla="*/ 1598295 h 1598295"/>
                <a:gd name="connsiteX8" fmla="*/ 56869 w 3019858"/>
                <a:gd name="connsiteY8" fmla="*/ 1344504 h 1598295"/>
                <a:gd name="connsiteX0" fmla="*/ 56869 w 3019858"/>
                <a:gd name="connsiteY0" fmla="*/ 1344504 h 1598295"/>
                <a:gd name="connsiteX1" fmla="*/ 423692 w 3019858"/>
                <a:gd name="connsiteY1" fmla="*/ 647395 h 1598295"/>
                <a:gd name="connsiteX2" fmla="*/ 1027619 w 3019858"/>
                <a:gd name="connsiteY2" fmla="*/ 334865 h 1598295"/>
                <a:gd name="connsiteX3" fmla="*/ 2237732 w 3019858"/>
                <a:gd name="connsiteY3" fmla="*/ 727193 h 1598295"/>
                <a:gd name="connsiteX4" fmla="*/ 2982417 w 3019858"/>
                <a:gd name="connsiteY4" fmla="*/ 1007581 h 1598295"/>
                <a:gd name="connsiteX5" fmla="*/ 2982417 w 3019858"/>
                <a:gd name="connsiteY5" fmla="*/ 1344504 h 1598295"/>
                <a:gd name="connsiteX6" fmla="*/ 2728626 w 3019858"/>
                <a:gd name="connsiteY6" fmla="*/ 1598295 h 1598295"/>
                <a:gd name="connsiteX7" fmla="*/ 310660 w 3019858"/>
                <a:gd name="connsiteY7" fmla="*/ 1598295 h 1598295"/>
                <a:gd name="connsiteX8" fmla="*/ 56869 w 3019858"/>
                <a:gd name="connsiteY8" fmla="*/ 1344504 h 1598295"/>
                <a:gd name="connsiteX0" fmla="*/ 56869 w 3019858"/>
                <a:gd name="connsiteY0" fmla="*/ 1344504 h 1632441"/>
                <a:gd name="connsiteX1" fmla="*/ 423692 w 3019858"/>
                <a:gd name="connsiteY1" fmla="*/ 647395 h 1632441"/>
                <a:gd name="connsiteX2" fmla="*/ 1027619 w 3019858"/>
                <a:gd name="connsiteY2" fmla="*/ 334865 h 1632441"/>
                <a:gd name="connsiteX3" fmla="*/ 2237732 w 3019858"/>
                <a:gd name="connsiteY3" fmla="*/ 727193 h 1632441"/>
                <a:gd name="connsiteX4" fmla="*/ 2982417 w 3019858"/>
                <a:gd name="connsiteY4" fmla="*/ 1007581 h 1632441"/>
                <a:gd name="connsiteX5" fmla="*/ 2982417 w 3019858"/>
                <a:gd name="connsiteY5" fmla="*/ 1344504 h 1632441"/>
                <a:gd name="connsiteX6" fmla="*/ 2728626 w 3019858"/>
                <a:gd name="connsiteY6" fmla="*/ 1598295 h 1632441"/>
                <a:gd name="connsiteX7" fmla="*/ 310660 w 3019858"/>
                <a:gd name="connsiteY7" fmla="*/ 1598295 h 1632441"/>
                <a:gd name="connsiteX8" fmla="*/ 56869 w 3019858"/>
                <a:gd name="connsiteY8" fmla="*/ 1344504 h 163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19858" h="1632441">
                  <a:moveTo>
                    <a:pt x="56869" y="1344504"/>
                  </a:moveTo>
                  <a:cubicBezTo>
                    <a:pt x="-4606" y="1134430"/>
                    <a:pt x="-129421" y="653054"/>
                    <a:pt x="423692" y="647395"/>
                  </a:cubicBezTo>
                  <a:cubicBezTo>
                    <a:pt x="459813" y="322487"/>
                    <a:pt x="632640" y="74148"/>
                    <a:pt x="1027619" y="334865"/>
                  </a:cubicBezTo>
                  <a:cubicBezTo>
                    <a:pt x="1241307" y="-126177"/>
                    <a:pt x="2273672" y="-210602"/>
                    <a:pt x="2237732" y="727193"/>
                  </a:cubicBezTo>
                  <a:cubicBezTo>
                    <a:pt x="2630022" y="706319"/>
                    <a:pt x="2929226" y="888624"/>
                    <a:pt x="2982417" y="1007581"/>
                  </a:cubicBezTo>
                  <a:cubicBezTo>
                    <a:pt x="3035608" y="1126538"/>
                    <a:pt x="3028960" y="1191040"/>
                    <a:pt x="2982417" y="1344504"/>
                  </a:cubicBezTo>
                  <a:cubicBezTo>
                    <a:pt x="2935874" y="1497968"/>
                    <a:pt x="2868791" y="1598295"/>
                    <a:pt x="2728626" y="1598295"/>
                  </a:cubicBezTo>
                  <a:cubicBezTo>
                    <a:pt x="1922637" y="1598295"/>
                    <a:pt x="445181" y="1675124"/>
                    <a:pt x="310660" y="1598295"/>
                  </a:cubicBezTo>
                  <a:cubicBezTo>
                    <a:pt x="176139" y="1521466"/>
                    <a:pt x="167478" y="1526914"/>
                    <a:pt x="56869" y="1344504"/>
                  </a:cubicBezTo>
                  <a:close/>
                </a:path>
              </a:pathLst>
            </a:custGeom>
            <a:solidFill>
              <a:srgbClr val="F0AB00"/>
            </a:solidFill>
            <a:ln w="12700" cmpd="sng" algn="ctr">
              <a:solidFill>
                <a:srgbClr val="F0A000"/>
              </a:solidFill>
              <a:miter lim="800000"/>
              <a:headEnd/>
              <a:tailEnd/>
            </a:ln>
          </p:spPr>
          <p:txBody>
            <a:bodyPr lIns="72000" tIns="259200" rIns="72000" bIns="6840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b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53" name="Group 66"/>
            <p:cNvGrpSpPr/>
            <p:nvPr/>
          </p:nvGrpSpPr>
          <p:grpSpPr>
            <a:xfrm>
              <a:off x="4397539" y="2602696"/>
              <a:ext cx="544766" cy="347471"/>
              <a:chOff x="17554936" y="2237326"/>
              <a:chExt cx="1607595" cy="913375"/>
            </a:xfrm>
          </p:grpSpPr>
          <p:sp>
            <p:nvSpPr>
              <p:cNvPr id="56" name="Chevron 69"/>
              <p:cNvSpPr/>
              <p:nvPr/>
            </p:nvSpPr>
            <p:spPr bwMode="gray">
              <a:xfrm>
                <a:off x="17554936" y="2732751"/>
                <a:ext cx="1607595" cy="417950"/>
              </a:xfrm>
              <a:prstGeom prst="chevron">
                <a:avLst/>
              </a:prstGeom>
              <a:solidFill>
                <a:srgbClr val="FFFFFF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>
                    <a:srgbClr val="F0AB00"/>
                  </a:buClr>
                  <a:buSzPct val="80000"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7" name="Chevron 70"/>
              <p:cNvSpPr/>
              <p:nvPr/>
            </p:nvSpPr>
            <p:spPr bwMode="gray">
              <a:xfrm>
                <a:off x="17564863" y="2237326"/>
                <a:ext cx="618177" cy="417950"/>
              </a:xfrm>
              <a:prstGeom prst="chevron">
                <a:avLst/>
              </a:prstGeom>
              <a:solidFill>
                <a:srgbClr val="FFFFFF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>
                    <a:srgbClr val="F0AB00"/>
                  </a:buClr>
                  <a:buSzPct val="80000"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54" name="Rectangle 67"/>
            <p:cNvSpPr/>
            <p:nvPr/>
          </p:nvSpPr>
          <p:spPr bwMode="gray">
            <a:xfrm>
              <a:off x="4039096" y="2605691"/>
              <a:ext cx="315964" cy="341481"/>
            </a:xfrm>
            <a:prstGeom prst="rect">
              <a:avLst/>
            </a:prstGeom>
            <a:solidFill>
              <a:srgbClr val="FFFFFF"/>
            </a:solidFill>
            <a:ln w="6350" algn="ctr">
              <a:noFill/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55" name="Picture 6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72526" y="2659599"/>
              <a:ext cx="251945" cy="243257"/>
            </a:xfrm>
            <a:prstGeom prst="rect">
              <a:avLst/>
            </a:prstGeom>
          </p:spPr>
        </p:pic>
      </p:grpSp>
      <p:sp>
        <p:nvSpPr>
          <p:cNvPr id="58" name="テキスト ボックス 57"/>
          <p:cNvSpPr txBox="1"/>
          <p:nvPr/>
        </p:nvSpPr>
        <p:spPr>
          <a:xfrm>
            <a:off x="6895892" y="5325142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kumimoji="1" lang="en-US" altLang="ja-JP" sz="1600" b="1" kern="0" dirty="0" smtClean="0">
                <a:latin typeface="Arial" pitchFamily="34" charset="0"/>
                <a:ea typeface="+mn-ea"/>
                <a:cs typeface="Arial" pitchFamily="34" charset="0"/>
              </a:rPr>
              <a:t>Cloud</a:t>
            </a:r>
            <a:endParaRPr kumimoji="1" lang="ja-JP" altLang="en-US" sz="1600" b="1" kern="0" dirty="0" smtClean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9" name="Rounded Rectangle 124"/>
          <p:cNvSpPr/>
          <p:nvPr/>
        </p:nvSpPr>
        <p:spPr bwMode="auto">
          <a:xfrm>
            <a:off x="2310111" y="4688314"/>
            <a:ext cx="1905313" cy="904097"/>
          </a:xfrm>
          <a:prstGeom prst="roundRect">
            <a:avLst>
              <a:gd name="adj" fmla="val 9259"/>
            </a:avLst>
          </a:prstGeom>
          <a:gradFill flip="none" rotWithShape="1">
            <a:gsLst>
              <a:gs pos="0">
                <a:srgbClr val="0076CB">
                  <a:shade val="30000"/>
                  <a:satMod val="115000"/>
                </a:srgbClr>
              </a:gs>
              <a:gs pos="50000">
                <a:srgbClr val="0076CB">
                  <a:shade val="67500"/>
                  <a:satMod val="115000"/>
                </a:srgbClr>
              </a:gs>
              <a:gs pos="100000">
                <a:srgbClr val="0076CB">
                  <a:shade val="100000"/>
                  <a:satMod val="115000"/>
                </a:srgbClr>
              </a:gs>
            </a:gsLst>
            <a:lin ang="13500000" scaled="1"/>
            <a:tileRect/>
          </a:gradFill>
          <a:ln w="10000" cap="flat" cmpd="sng" algn="ctr">
            <a:solidFill>
              <a:srgbClr val="666666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Technology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0" name="Rounded Rectangle 124"/>
          <p:cNvSpPr/>
          <p:nvPr/>
        </p:nvSpPr>
        <p:spPr bwMode="auto">
          <a:xfrm>
            <a:off x="2388961" y="4940442"/>
            <a:ext cx="941870" cy="571734"/>
          </a:xfrm>
          <a:prstGeom prst="roundRect">
            <a:avLst>
              <a:gd name="adj" fmla="val 9259"/>
            </a:avLst>
          </a:prstGeom>
          <a:gradFill flip="none" rotWithShape="1">
            <a:gsLst>
              <a:gs pos="0">
                <a:srgbClr val="0076CB">
                  <a:shade val="30000"/>
                  <a:satMod val="115000"/>
                </a:srgbClr>
              </a:gs>
              <a:gs pos="50000">
                <a:srgbClr val="0076CB">
                  <a:shade val="67500"/>
                  <a:satMod val="115000"/>
                </a:srgbClr>
              </a:gs>
              <a:gs pos="100000">
                <a:srgbClr val="0076CB">
                  <a:shade val="100000"/>
                  <a:satMod val="115000"/>
                </a:srgbClr>
              </a:gs>
            </a:gsLst>
            <a:lin ang="13500000" scaled="1"/>
            <a:tileRect/>
          </a:gradFill>
          <a:ln w="10000" cap="flat" cmpd="sng" algn="ctr">
            <a:solidFill>
              <a:srgbClr val="666666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Platform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1" name="Rounded Rectangle 124"/>
          <p:cNvSpPr/>
          <p:nvPr/>
        </p:nvSpPr>
        <p:spPr bwMode="auto">
          <a:xfrm>
            <a:off x="2454883" y="5211076"/>
            <a:ext cx="802180" cy="301101"/>
          </a:xfrm>
          <a:prstGeom prst="roundRect">
            <a:avLst>
              <a:gd name="adj" fmla="val 9259"/>
            </a:avLst>
          </a:prstGeom>
          <a:gradFill flip="none" rotWithShape="1">
            <a:gsLst>
              <a:gs pos="0">
                <a:srgbClr val="0076CB">
                  <a:shade val="30000"/>
                  <a:satMod val="115000"/>
                </a:srgbClr>
              </a:gs>
              <a:gs pos="50000">
                <a:srgbClr val="0076CB">
                  <a:shade val="67500"/>
                  <a:satMod val="115000"/>
                </a:srgbClr>
              </a:gs>
              <a:gs pos="100000">
                <a:srgbClr val="0076CB">
                  <a:shade val="100000"/>
                  <a:satMod val="115000"/>
                </a:srgbClr>
              </a:gs>
            </a:gsLst>
            <a:lin ang="13500000" scaled="1"/>
            <a:tileRect/>
          </a:gradFill>
          <a:ln w="10000" cap="flat" cmpd="sng" algn="ctr">
            <a:solidFill>
              <a:srgbClr val="666666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NetWeaver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" name="Rounded Rectangle 124"/>
          <p:cNvSpPr/>
          <p:nvPr/>
        </p:nvSpPr>
        <p:spPr bwMode="auto">
          <a:xfrm>
            <a:off x="3448860" y="4947878"/>
            <a:ext cx="656534" cy="571734"/>
          </a:xfrm>
          <a:prstGeom prst="roundRect">
            <a:avLst>
              <a:gd name="adj" fmla="val 9259"/>
            </a:avLst>
          </a:prstGeom>
          <a:gradFill flip="none" rotWithShape="1">
            <a:gsLst>
              <a:gs pos="0">
                <a:srgbClr val="0076CB">
                  <a:shade val="30000"/>
                  <a:satMod val="115000"/>
                </a:srgbClr>
              </a:gs>
              <a:gs pos="50000">
                <a:srgbClr val="0076CB">
                  <a:shade val="67500"/>
                  <a:satMod val="115000"/>
                </a:srgbClr>
              </a:gs>
              <a:gs pos="100000">
                <a:srgbClr val="0076CB">
                  <a:shade val="100000"/>
                  <a:satMod val="115000"/>
                </a:srgbClr>
              </a:gs>
            </a:gsLst>
            <a:lin ang="13500000" scaled="1"/>
            <a:tileRect/>
          </a:gradFill>
          <a:ln w="10000" cap="flat" cmpd="sng" algn="ctr">
            <a:solidFill>
              <a:srgbClr val="666666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EIM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3" name="円柱 62"/>
          <p:cNvSpPr/>
          <p:nvPr/>
        </p:nvSpPr>
        <p:spPr bwMode="gray">
          <a:xfrm>
            <a:off x="2016065" y="5675839"/>
            <a:ext cx="6438643" cy="561473"/>
          </a:xfrm>
          <a:prstGeom prst="can">
            <a:avLst/>
          </a:prstGeom>
          <a:solidFill>
            <a:srgbClr val="E35500"/>
          </a:solidFill>
          <a:ln>
            <a:noFill/>
            <a:headEnd/>
            <a:tailEnd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rgbClr val="E35500"/>
            </a:contourClr>
          </a:sp3d>
        </p:spPr>
        <p:txBody>
          <a:bodyPr lIns="90000" tIns="72000" rIns="90000" bIns="72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HANA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4" name="タイトル 6"/>
          <p:cNvSpPr txBox="1">
            <a:spLocks/>
          </p:cNvSpPr>
          <p:nvPr/>
        </p:nvSpPr>
        <p:spPr bwMode="auto">
          <a:xfrm>
            <a:off x="2051720" y="6057376"/>
            <a:ext cx="6408712" cy="7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b="1" smtClean="0">
                <a:solidFill>
                  <a:sysClr val="windowText" lastClr="000000"/>
                </a:solidFill>
                <a:latin typeface="Arial" pitchFamily="34" charset="0"/>
                <a:ea typeface="+mn-ea"/>
                <a:cs typeface="Arial" pitchFamily="34" charset="0"/>
              </a:rPr>
              <a:t>5</a:t>
            </a:r>
            <a:r>
              <a:rPr kumimoji="0" lang="ja-JP" altLang="en-US" sz="1800" b="1" smtClean="0">
                <a:solidFill>
                  <a:sysClr val="windowText" lastClr="000000"/>
                </a:solidFill>
                <a:latin typeface="Arial" pitchFamily="34" charset="0"/>
                <a:ea typeface="+mn-ea"/>
                <a:cs typeface="Arial" pitchFamily="34" charset="0"/>
              </a:rPr>
              <a:t>つのカテゴリーすべての基盤に</a:t>
            </a:r>
            <a:r>
              <a:rPr kumimoji="0" lang="en-US" altLang="ja-JP" sz="1800" b="1" smtClean="0">
                <a:solidFill>
                  <a:sysClr val="windowText" lastClr="000000"/>
                </a:solidFill>
                <a:latin typeface="Arial" pitchFamily="34" charset="0"/>
                <a:ea typeface="+mn-ea"/>
                <a:cs typeface="Arial" pitchFamily="34" charset="0"/>
              </a:rPr>
              <a:t>SAP HANA</a:t>
            </a:r>
            <a:endParaRPr kumimoji="0" lang="ja-JP" altLang="en-US" sz="1800" b="1" dirty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52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SAP</a:t>
            </a:r>
            <a:r>
              <a:rPr lang="ja-JP" altLang="en-US" dirty="0"/>
              <a:t>の</a:t>
            </a:r>
            <a:r>
              <a:rPr lang="en-US" altLang="en-US" dirty="0"/>
              <a:t>製品ラインアップ</a:t>
            </a:r>
            <a:endParaRPr kumimoji="1" lang="ja-JP" alt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881" y="1449388"/>
            <a:ext cx="8504237" cy="453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851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SAP</a:t>
            </a:r>
            <a:r>
              <a:rPr kumimoji="1" lang="ja-JP" altLang="en-US" dirty="0" smtClean="0"/>
              <a:t>のクラウド戦略</a:t>
            </a:r>
            <a:endParaRPr kumimoji="1" lang="ja-JP" altLang="en-US" dirty="0"/>
          </a:p>
        </p:txBody>
      </p:sp>
      <p:pic>
        <p:nvPicPr>
          <p:cNvPr id="3" name="図 2" descr="blo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69" y="908720"/>
            <a:ext cx="7614462" cy="5112568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2846257" y="6021288"/>
            <a:ext cx="3451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/>
              <a:t>Simplify &amp; One Platform 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121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905_Juku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ユーザー定義 2">
      <a:majorFont>
        <a:latin typeface="HelveticaNeueLT Std"/>
        <a:ea typeface="HG丸ｺﾞｼｯｸM-PRO"/>
        <a:cs typeface=""/>
      </a:majorFont>
      <a:minorFont>
        <a:latin typeface="HelveticaNeueLT Std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smtClean="0">
            <a:ln>
              <a:noFill/>
            </a:ln>
            <a:effectLst/>
            <a:latin typeface="+mn-lt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rgbClr val="4168A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84848"/>
            </a:solidFill>
            <a:effectLst/>
            <a:latin typeface="Arial" charset="0"/>
            <a:ea typeface="HG丸ｺﾞｼｯｸM-PRO" pitchFamily="50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dirty="0" smtClean="0">
            <a:latin typeface="+mn-lt"/>
            <a:ea typeface="+mn-ea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06_Juku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ユーザー定義 2">
      <a:majorFont>
        <a:latin typeface="HelveticaNeueLT Std"/>
        <a:ea typeface="HG丸ｺﾞｼｯｸM-PRO"/>
        <a:cs typeface=""/>
      </a:majorFont>
      <a:minorFont>
        <a:latin typeface="HelveticaNeueLT Std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smtClean="0">
            <a:ln>
              <a:noFill/>
            </a:ln>
            <a:effectLst/>
            <a:latin typeface="+mn-lt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rgbClr val="4168A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84848"/>
            </a:solidFill>
            <a:effectLst/>
            <a:latin typeface="Arial" charset="0"/>
            <a:ea typeface="HG丸ｺﾞｼｯｸM-PRO" pitchFamily="50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dirty="0" smtClean="0">
            <a:latin typeface="+mn-lt"/>
            <a:ea typeface="+mn-ea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9181</TotalTime>
  <Words>635</Words>
  <Application>Microsoft Office PowerPoint</Application>
  <PresentationFormat>画面に合わせる (4:3)</PresentationFormat>
  <Paragraphs>241</Paragraphs>
  <Slides>10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10</vt:i4>
      </vt:variant>
    </vt:vector>
  </HeadingPairs>
  <TitlesOfParts>
    <vt:vector size="12" baseType="lpstr">
      <vt:lpstr>0905_Juku</vt:lpstr>
      <vt:lpstr>906_Juku</vt:lpstr>
      <vt:lpstr>ERPとグローバル展開</vt:lpstr>
      <vt:lpstr>分散化・ダウンサイジングによって何が起こったか？</vt:lpstr>
      <vt:lpstr>ERPシステムとは</vt:lpstr>
      <vt:lpstr>「ERP」と「ERPシステム」と「ERPパッケージ」</vt:lpstr>
      <vt:lpstr>ERPパッケージとトレンド</vt:lpstr>
      <vt:lpstr>SAPの場合</vt:lpstr>
      <vt:lpstr>SAPの製品ラインアップ</vt:lpstr>
      <vt:lpstr>SAPの製品ラインアップ</vt:lpstr>
      <vt:lpstr>SAPのクラウド戦略</vt:lpstr>
      <vt:lpstr>SAPのクラウド戦略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Shoji Okoshi</dc:creator>
  <cp:lastModifiedBy>Shoji</cp:lastModifiedBy>
  <cp:revision>1565</cp:revision>
  <dcterms:created xsi:type="dcterms:W3CDTF">2008-07-07T05:29:44Z</dcterms:created>
  <dcterms:modified xsi:type="dcterms:W3CDTF">2014-06-28T09:04:51Z</dcterms:modified>
</cp:coreProperties>
</file>