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8"/>
  </p:notesMasterIdLst>
  <p:handoutMasterIdLst>
    <p:handoutMasterId r:id="rId19"/>
  </p:handoutMasterIdLst>
  <p:sldIdLst>
    <p:sldId id="495" r:id="rId2"/>
    <p:sldId id="496" r:id="rId3"/>
    <p:sldId id="469" r:id="rId4"/>
    <p:sldId id="482" r:id="rId5"/>
    <p:sldId id="498" r:id="rId6"/>
    <p:sldId id="470" r:id="rId7"/>
    <p:sldId id="471" r:id="rId8"/>
    <p:sldId id="465" r:id="rId9"/>
    <p:sldId id="492" r:id="rId10"/>
    <p:sldId id="493" r:id="rId11"/>
    <p:sldId id="476" r:id="rId12"/>
    <p:sldId id="473" r:id="rId13"/>
    <p:sldId id="472" r:id="rId14"/>
    <p:sldId id="489" r:id="rId15"/>
    <p:sldId id="490" r:id="rId16"/>
    <p:sldId id="491" r:id="rId17"/>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000099"/>
    <a:srgbClr val="99CC33"/>
    <a:srgbClr val="336600"/>
    <a:srgbClr val="33CC00"/>
    <a:srgbClr val="FF66FF"/>
    <a:srgbClr val="66CCFF"/>
    <a:srgbClr val="008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6" autoAdjust="0"/>
    <p:restoredTop sz="98362" autoAdjust="0"/>
  </p:normalViewPr>
  <p:slideViewPr>
    <p:cSldViewPr snapToGrid="0" snapToObjects="1">
      <p:cViewPr>
        <p:scale>
          <a:sx n="120" d="100"/>
          <a:sy n="120" d="100"/>
        </p:scale>
        <p:origin x="-1168" y="-248"/>
      </p:cViewPr>
      <p:guideLst>
        <p:guide orient="horz" pos="4228"/>
        <p:guide pos="3807"/>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89981"/>
          </a:xfrm>
          <a:prstGeom prst="rect">
            <a:avLst/>
          </a:prstGeom>
        </p:spPr>
        <p:txBody>
          <a:bodyPr vert="horz" lIns="94884" tIns="47442" rIns="94884" bIns="4744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3" y="1"/>
            <a:ext cx="2918831" cy="489981"/>
          </a:xfrm>
          <a:prstGeom prst="rect">
            <a:avLst/>
          </a:prstGeom>
        </p:spPr>
        <p:txBody>
          <a:bodyPr vert="horz" lIns="94884" tIns="47442" rIns="94884" bIns="47442" rtlCol="0"/>
          <a:lstStyle>
            <a:lvl1pPr algn="r">
              <a:defRPr sz="1300"/>
            </a:lvl1pPr>
          </a:lstStyle>
          <a:p>
            <a:fld id="{03868516-D716-49AB-B98B-7B0EF4009C01}" type="datetimeFigureOut">
              <a:rPr kumimoji="1" lang="ja-JP" altLang="en-US" smtClean="0"/>
              <a:t>2014/05/28</a:t>
            </a:fld>
            <a:endParaRPr kumimoji="1" lang="ja-JP" altLang="en-US"/>
          </a:p>
        </p:txBody>
      </p:sp>
      <p:sp>
        <p:nvSpPr>
          <p:cNvPr id="4" name="フッター プレースホルダー 3"/>
          <p:cNvSpPr>
            <a:spLocks noGrp="1"/>
          </p:cNvSpPr>
          <p:nvPr>
            <p:ph type="ftr" sz="quarter" idx="2"/>
          </p:nvPr>
        </p:nvSpPr>
        <p:spPr>
          <a:xfrm>
            <a:off x="1" y="9307956"/>
            <a:ext cx="2918831" cy="489981"/>
          </a:xfrm>
          <a:prstGeom prst="rect">
            <a:avLst/>
          </a:prstGeom>
        </p:spPr>
        <p:txBody>
          <a:bodyPr vert="horz" lIns="94884" tIns="47442" rIns="94884" bIns="4744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3" y="9307956"/>
            <a:ext cx="2918831" cy="489981"/>
          </a:xfrm>
          <a:prstGeom prst="rect">
            <a:avLst/>
          </a:prstGeom>
        </p:spPr>
        <p:txBody>
          <a:bodyPr vert="horz" lIns="94884" tIns="47442" rIns="94884" bIns="47442" rtlCol="0" anchor="b"/>
          <a:lstStyle>
            <a:lvl1pPr algn="r">
              <a:defRPr sz="1300"/>
            </a:lvl1pPr>
          </a:lstStyle>
          <a:p>
            <a:fld id="{2F635255-C32C-4CF5-8528-110E8487627A}" type="slidenum">
              <a:rPr kumimoji="1" lang="ja-JP" altLang="en-US" smtClean="0"/>
              <a:t>‹#›</a:t>
            </a:fld>
            <a:endParaRPr kumimoji="1" lang="ja-JP" altLang="en-US"/>
          </a:p>
        </p:txBody>
      </p:sp>
    </p:spTree>
    <p:extLst>
      <p:ext uri="{BB962C8B-B14F-4D97-AF65-F5344CB8AC3E}">
        <p14:creationId xmlns:p14="http://schemas.microsoft.com/office/powerpoint/2010/main" val="179692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89981"/>
          </a:xfrm>
          <a:prstGeom prst="rect">
            <a:avLst/>
          </a:prstGeom>
        </p:spPr>
        <p:txBody>
          <a:bodyPr vert="horz" lIns="94884" tIns="47442" rIns="94884" bIns="47442" rtlCol="0"/>
          <a:lstStyle>
            <a:lvl1pPr algn="l">
              <a:defRPr sz="13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5373" y="1"/>
            <a:ext cx="2918831" cy="489981"/>
          </a:xfrm>
          <a:prstGeom prst="rect">
            <a:avLst/>
          </a:prstGeom>
        </p:spPr>
        <p:txBody>
          <a:bodyPr vert="horz" lIns="94884" tIns="47442" rIns="94884" bIns="47442" rtlCol="0"/>
          <a:lstStyle>
            <a:lvl1pPr algn="r">
              <a:defRPr sz="1300">
                <a:ea typeface="ＭＳ Ｐゴシック" charset="-128"/>
              </a:defRPr>
            </a:lvl1pPr>
          </a:lstStyle>
          <a:p>
            <a:pPr>
              <a:defRPr/>
            </a:pPr>
            <a:fld id="{A6AA2F50-CB91-4431-ABD2-C55522DB25F6}" type="datetimeFigureOut">
              <a:rPr lang="ja-JP" altLang="en-US"/>
              <a:pPr>
                <a:defRPr/>
              </a:pPr>
              <a:t>2014/05/28</a:t>
            </a:fld>
            <a:endParaRPr lang="ja-JP" altLang="en-US"/>
          </a:p>
        </p:txBody>
      </p:sp>
      <p:sp>
        <p:nvSpPr>
          <p:cNvPr id="4" name="スライド イメージ プレースホルダ 3"/>
          <p:cNvSpPr>
            <a:spLocks noGrp="1" noRot="1" noChangeAspect="1"/>
          </p:cNvSpPr>
          <p:nvPr>
            <p:ph type="sldImg" idx="2"/>
          </p:nvPr>
        </p:nvSpPr>
        <p:spPr>
          <a:xfrm>
            <a:off x="917575" y="733425"/>
            <a:ext cx="4900613" cy="3676650"/>
          </a:xfrm>
          <a:prstGeom prst="rect">
            <a:avLst/>
          </a:prstGeom>
          <a:noFill/>
          <a:ln w="12700">
            <a:solidFill>
              <a:prstClr val="black"/>
            </a:solidFill>
          </a:ln>
        </p:spPr>
        <p:txBody>
          <a:bodyPr vert="horz" lIns="94884" tIns="47442" rIns="94884" bIns="47442" rtlCol="0" anchor="ctr"/>
          <a:lstStyle/>
          <a:p>
            <a:pPr lvl="0"/>
            <a:endParaRPr lang="ja-JP" altLang="en-US" noProof="0" smtClean="0"/>
          </a:p>
        </p:txBody>
      </p:sp>
      <p:sp>
        <p:nvSpPr>
          <p:cNvPr id="5" name="ノート プレースホルダ 4"/>
          <p:cNvSpPr>
            <a:spLocks noGrp="1"/>
          </p:cNvSpPr>
          <p:nvPr>
            <p:ph type="body" sz="quarter" idx="3"/>
          </p:nvPr>
        </p:nvSpPr>
        <p:spPr>
          <a:xfrm>
            <a:off x="673577" y="4654830"/>
            <a:ext cx="5388610" cy="4409838"/>
          </a:xfrm>
          <a:prstGeom prst="rect">
            <a:avLst/>
          </a:prstGeom>
        </p:spPr>
        <p:txBody>
          <a:bodyPr vert="horz" lIns="94884" tIns="47442" rIns="94884" bIns="47442"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9307956"/>
            <a:ext cx="2918831" cy="489981"/>
          </a:xfrm>
          <a:prstGeom prst="rect">
            <a:avLst/>
          </a:prstGeom>
        </p:spPr>
        <p:txBody>
          <a:bodyPr vert="horz" lIns="94884" tIns="47442" rIns="94884" bIns="47442" rtlCol="0" anchor="b"/>
          <a:lstStyle>
            <a:lvl1pPr algn="l">
              <a:defRPr sz="13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3" y="9307956"/>
            <a:ext cx="2918831" cy="489981"/>
          </a:xfrm>
          <a:prstGeom prst="rect">
            <a:avLst/>
          </a:prstGeom>
        </p:spPr>
        <p:txBody>
          <a:bodyPr vert="horz" lIns="94884" tIns="47442" rIns="94884" bIns="47442" rtlCol="0" anchor="b"/>
          <a:lstStyle>
            <a:lvl1pPr algn="r">
              <a:defRPr sz="13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2</a:t>
            </a:fld>
            <a:endParaRPr lang="en-US" altLang="ja-JP"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3</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4</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6</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09149">
              <a:spcBef>
                <a:spcPct val="20000"/>
              </a:spcBef>
              <a:defRPr kumimoji="1" sz="1200">
                <a:solidFill>
                  <a:srgbClr val="484848"/>
                </a:solidFill>
                <a:latin typeface="Arial" charset="0"/>
                <a:ea typeface="HG丸ｺﾞｼｯｸM-PRO" charset="0"/>
                <a:cs typeface="HG丸ｺﾞｼｯｸM-PRO" charset="0"/>
              </a:defRPr>
            </a:lvl1pPr>
            <a:lvl2pPr marL="733589" indent="-282150" defTabSz="909149">
              <a:spcBef>
                <a:spcPct val="20000"/>
              </a:spcBef>
              <a:defRPr kumimoji="1" sz="1200">
                <a:solidFill>
                  <a:srgbClr val="484848"/>
                </a:solidFill>
                <a:latin typeface="Arial" charset="0"/>
                <a:ea typeface="HG丸ｺﾞｼｯｸM-PRO" charset="0"/>
                <a:cs typeface="HG丸ｺﾞｼｯｸM-PRO" charset="0"/>
              </a:defRPr>
            </a:lvl2pPr>
            <a:lvl3pPr marL="1128598" indent="-225720" defTabSz="909149">
              <a:spcBef>
                <a:spcPct val="20000"/>
              </a:spcBef>
              <a:defRPr kumimoji="1" sz="1200">
                <a:solidFill>
                  <a:srgbClr val="484848"/>
                </a:solidFill>
                <a:latin typeface="Arial" charset="0"/>
                <a:ea typeface="HG丸ｺﾞｼｯｸM-PRO" charset="0"/>
                <a:cs typeface="HG丸ｺﾞｼｯｸM-PRO" charset="0"/>
              </a:defRPr>
            </a:lvl3pPr>
            <a:lvl4pPr marL="1580037" indent="-225720" defTabSz="909149">
              <a:spcBef>
                <a:spcPct val="20000"/>
              </a:spcBef>
              <a:defRPr kumimoji="1" sz="1200">
                <a:solidFill>
                  <a:srgbClr val="484848"/>
                </a:solidFill>
                <a:latin typeface="Arial" charset="0"/>
                <a:ea typeface="HG丸ｺﾞｼｯｸM-PRO" charset="0"/>
                <a:cs typeface="HG丸ｺﾞｼｯｸM-PRO" charset="0"/>
              </a:defRPr>
            </a:lvl4pPr>
            <a:lvl5pPr marL="2031477" indent="-225720" defTabSz="909149">
              <a:spcBef>
                <a:spcPct val="20000"/>
              </a:spcBef>
              <a:defRPr kumimoji="1" sz="1200">
                <a:solidFill>
                  <a:srgbClr val="484848"/>
                </a:solidFill>
                <a:latin typeface="Arial" charset="0"/>
                <a:ea typeface="HG丸ｺﾞｼｯｸM-PRO" charset="0"/>
                <a:cs typeface="HG丸ｺﾞｼｯｸM-PRO" charset="0"/>
              </a:defRPr>
            </a:lvl5pPr>
            <a:lvl6pPr marL="2482916"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3435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385795"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37234" indent="-225720" defTabSz="909149"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7</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12</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615"/>
            <a:fld id="{EEA64FA6-2473-4309-9A71-C3A8F29E8E5E}" type="slidenum">
              <a:rPr lang="ja-JP" altLang="en-US" smtClean="0"/>
              <a:pPr defTabSz="909615"/>
              <a:t>13</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14</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
        <p:nvSpPr>
          <p:cNvPr id="8" name="Text Box 8"/>
          <p:cNvSpPr txBox="1">
            <a:spLocks noChangeArrowheads="1"/>
          </p:cNvSpPr>
          <p:nvPr userDrawn="1"/>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9" name="Text Box 9"/>
          <p:cNvSpPr txBox="1">
            <a:spLocks noChangeArrowheads="1"/>
          </p:cNvSpPr>
          <p:nvPr userDrawn="1"/>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2000" smtClean="0">
                <a:solidFill>
                  <a:srgbClr val="FF3300"/>
                </a:solidFill>
              </a:rPr>
              <a:t>applied marketing</a:t>
            </a:r>
          </a:p>
        </p:txBody>
      </p:sp>
      <p:sp>
        <p:nvSpPr>
          <p:cNvPr id="10" name="Text Box 10"/>
          <p:cNvSpPr txBox="1">
            <a:spLocks noChangeArrowheads="1"/>
          </p:cNvSpPr>
          <p:nvPr userDrawn="1"/>
        </p:nvSpPr>
        <p:spPr bwMode="auto">
          <a:xfrm>
            <a:off x="5876259" y="6643688"/>
            <a:ext cx="32677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defRPr/>
            </a:pPr>
            <a:r>
              <a:rPr lang="en-US" altLang="ja-JP" sz="800" dirty="0" smtClean="0"/>
              <a:t>2011-2013,all rights reserved by </a:t>
            </a:r>
            <a:r>
              <a:rPr lang="en-US" altLang="ja-JP" sz="800" dirty="0" err="1" smtClean="0"/>
              <a:t>NetCommerce</a:t>
            </a:r>
            <a:r>
              <a:rPr lang="en-US" altLang="ja-JP" sz="800" dirty="0" smtClean="0"/>
              <a:t> &amp; applied marketing</a:t>
            </a:r>
          </a:p>
        </p:txBody>
      </p:sp>
      <p:sp>
        <p:nvSpPr>
          <p:cNvPr id="11" name="Text Box 13"/>
          <p:cNvSpPr txBox="1">
            <a:spLocks noChangeArrowheads="1"/>
          </p:cNvSpPr>
          <p:nvPr userDrawn="1"/>
        </p:nvSpPr>
        <p:spPr bwMode="auto">
          <a:xfrm>
            <a:off x="7113588" y="0"/>
            <a:ext cx="2030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200" smtClean="0">
                <a:ea typeface="HGP創英角ｺﾞｼｯｸUB" pitchFamily="50" charset="-128"/>
              </a:rPr>
              <a:t>IT</a:t>
            </a:r>
            <a:r>
              <a:rPr lang="ja-JP" altLang="en-US" sz="1200" smtClean="0">
                <a:ea typeface="HGP創英角ｺﾞｼｯｸUB" pitchFamily="50" charset="-128"/>
              </a:rPr>
              <a:t>ソリューション塾　講義資料</a:t>
            </a:r>
          </a:p>
        </p:txBody>
      </p:sp>
      <p:sp>
        <p:nvSpPr>
          <p:cNvPr id="14" name="Text Box 15"/>
          <p:cNvSpPr txBox="1">
            <a:spLocks noChangeArrowheads="1"/>
          </p:cNvSpPr>
          <p:nvPr userDrawn="1"/>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a:lvl1pPr>
            <a:lvl2pPr>
              <a:defRPr sz="20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Text Box 22"/>
          <p:cNvSpPr txBox="1">
            <a:spLocks noChangeArrowheads="1"/>
          </p:cNvSpPr>
          <p:nvPr userDrawn="1"/>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8" name="Text Box 24"/>
          <p:cNvSpPr txBox="1">
            <a:spLocks noChangeArrowheads="1"/>
          </p:cNvSpPr>
          <p:nvPr userDrawn="1"/>
        </p:nvSpPr>
        <p:spPr bwMode="auto">
          <a:xfrm>
            <a:off x="-20413" y="6643688"/>
            <a:ext cx="32677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defRPr/>
            </a:pPr>
            <a:r>
              <a:rPr lang="en-US" altLang="ja-JP" sz="800" dirty="0" smtClean="0"/>
              <a:t>2011-2013,all rights reserved by </a:t>
            </a:r>
            <a:r>
              <a:rPr lang="en-US" altLang="ja-JP" sz="800" dirty="0" err="1" smtClean="0"/>
              <a:t>NetCommerce</a:t>
            </a:r>
            <a:r>
              <a:rPr lang="en-US" altLang="ja-JP" sz="800" dirty="0" smtClean="0"/>
              <a:t>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bcove.me/36zbm5h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9144000" cy="6288563"/>
          </a:xfrm>
          <a:prstGeom prst="rect">
            <a:avLst/>
          </a:prstGeom>
        </p:spPr>
      </p:pic>
      <p:sp>
        <p:nvSpPr>
          <p:cNvPr id="5" name="テキスト ボックス 4"/>
          <p:cNvSpPr txBox="1"/>
          <p:nvPr/>
        </p:nvSpPr>
        <p:spPr>
          <a:xfrm>
            <a:off x="6604000" y="6288563"/>
            <a:ext cx="2463802" cy="307777"/>
          </a:xfrm>
          <a:prstGeom prst="rect">
            <a:avLst/>
          </a:prstGeom>
          <a:noFill/>
        </p:spPr>
        <p:txBody>
          <a:bodyPr wrap="square" rtlCol="0">
            <a:spAutoFit/>
          </a:bodyPr>
          <a:lstStyle/>
          <a:p>
            <a:pPr algn="r"/>
            <a:r>
              <a:rPr kumimoji="1" lang="en-US" altLang="ja-JP" sz="1400" dirty="0" smtClean="0">
                <a:solidFill>
                  <a:srgbClr val="FF0000"/>
                </a:solidFill>
                <a:latin typeface="メイリオ"/>
                <a:ea typeface="メイリオ"/>
                <a:cs typeface="メイリオ"/>
                <a:hlinkClick r:id="rId3"/>
              </a:rPr>
              <a:t> link to Big Data by Intel</a:t>
            </a:r>
            <a:endParaRPr kumimoji="1" lang="ja-JP" altLang="en-US" sz="1400" dirty="0">
              <a:solidFill>
                <a:srgbClr val="FF0000"/>
              </a:solidFill>
              <a:latin typeface="メイリオ"/>
              <a:ea typeface="メイリオ"/>
              <a:cs typeface="メイリオ"/>
            </a:endParaRPr>
          </a:p>
        </p:txBody>
      </p:sp>
    </p:spTree>
    <p:extLst>
      <p:ext uri="{BB962C8B-B14F-4D97-AF65-F5344CB8AC3E}">
        <p14:creationId xmlns:p14="http://schemas.microsoft.com/office/powerpoint/2010/main" val="15381400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ビッグドータとは</a:t>
            </a:r>
            <a:endParaRPr kumimoji="1" lang="ja-JP" altLang="en-US" dirty="0"/>
          </a:p>
        </p:txBody>
      </p:sp>
      <p:sp>
        <p:nvSpPr>
          <p:cNvPr id="4" name="正方形/長方形 3"/>
          <p:cNvSpPr/>
          <p:nvPr/>
        </p:nvSpPr>
        <p:spPr>
          <a:xfrm>
            <a:off x="3023856" y="562689"/>
            <a:ext cx="6120144" cy="246221"/>
          </a:xfrm>
          <a:prstGeom prst="rect">
            <a:avLst/>
          </a:prstGeom>
        </p:spPr>
        <p:txBody>
          <a:bodyPr wrap="square">
            <a:spAutoFit/>
          </a:bodyPr>
          <a:lstStyle/>
          <a:p>
            <a:pPr algn="r"/>
            <a:r>
              <a:rPr lang="ja-JP" altLang="en-US" sz="1000" dirty="0">
                <a:solidFill>
                  <a:srgbClr val="FFFFFF"/>
                </a:solidFill>
                <a:latin typeface="+mn-lt"/>
              </a:rPr>
              <a:t>　</a:t>
            </a:r>
            <a:r>
              <a:rPr lang="en-US" altLang="ja-JP" sz="1000" dirty="0">
                <a:solidFill>
                  <a:srgbClr val="FFFFFF"/>
                </a:solidFill>
                <a:latin typeface="+mn-lt"/>
              </a:rPr>
              <a:t>http://www.soumu.go.jp/main_content/000190689.pdf</a:t>
            </a:r>
          </a:p>
        </p:txBody>
      </p:sp>
      <p:pic>
        <p:nvPicPr>
          <p:cNvPr id="3" name="図 2" descr="スクリーンショット 2013-11-20 12.51.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9" y="995761"/>
            <a:ext cx="7995902" cy="5633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12075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タイトル 1"/>
          <p:cNvSpPr>
            <a:spLocks noGrp="1"/>
          </p:cNvSpPr>
          <p:nvPr>
            <p:ph type="title"/>
          </p:nvPr>
        </p:nvSpPr>
        <p:spPr/>
        <p:txBody>
          <a:bodyPr/>
          <a:lstStyle/>
          <a:p>
            <a:r>
              <a:rPr lang="ja-JP" altLang="en-US" dirty="0" smtClean="0">
                <a:latin typeface="Arial" charset="0"/>
              </a:rPr>
              <a:t>ビッグデータとビッグデータ処理</a:t>
            </a:r>
            <a:endParaRPr lang="ja-JP" altLang="en-US" dirty="0">
              <a:latin typeface="Arial" charset="0"/>
            </a:endParaRPr>
          </a:p>
        </p:txBody>
      </p:sp>
      <p:sp>
        <p:nvSpPr>
          <p:cNvPr id="3" name="角丸四角形 2"/>
          <p:cNvSpPr/>
          <p:nvPr/>
        </p:nvSpPr>
        <p:spPr bwMode="auto">
          <a:xfrm>
            <a:off x="395536" y="1196752"/>
            <a:ext cx="8352928" cy="237626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5004048" y="1628800"/>
            <a:ext cx="3096344" cy="1512168"/>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FF"/>
                </a:solidFill>
                <a:effectLst/>
                <a:latin typeface="Arial" charset="0"/>
                <a:ea typeface="HG丸ｺﾞｼｯｸM-PRO" pitchFamily="50" charset="-128"/>
              </a:rPr>
              <a:t>Big Interaction Data</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ソーシャルメディア</a:t>
            </a:r>
            <a:endParaRPr kumimoji="0" lang="en-US" altLang="ja-JP" sz="1000" dirty="0">
              <a:solidFill>
                <a:srgbClr val="0000FF"/>
              </a:solidFill>
              <a:ea typeface="HG丸ｺﾞｼｯｸM-PRO" pitchFamily="50" charset="-128"/>
            </a:endParaRPr>
          </a:p>
          <a:p>
            <a:pPr algn="ctr">
              <a:spcBef>
                <a:spcPct val="20000"/>
              </a:spcBef>
            </a:pPr>
            <a:r>
              <a:rPr kumimoji="0" lang="ja-JP" altLang="en-US" sz="1000" dirty="0">
                <a:solidFill>
                  <a:srgbClr val="0000FF"/>
                </a:solidFill>
                <a:ea typeface="HG丸ｺﾞｼｯｸM-PRO" pitchFamily="50" charset="-128"/>
              </a:rPr>
              <a:t>センサー・</a:t>
            </a:r>
            <a:r>
              <a:rPr kumimoji="0" lang="en-US" altLang="ja-JP" sz="1000" dirty="0">
                <a:solidFill>
                  <a:srgbClr val="0000FF"/>
                </a:solidFill>
                <a:ea typeface="HG丸ｺﾞｼｯｸM-PRO" pitchFamily="50" charset="-128"/>
              </a:rPr>
              <a:t>GPS</a:t>
            </a:r>
            <a:r>
              <a:rPr kumimoji="0" lang="ja-JP" altLang="en-US" sz="1000" dirty="0">
                <a:solidFill>
                  <a:srgbClr val="0000FF"/>
                </a:solidFill>
                <a:ea typeface="HG丸ｺﾞｼｯｸM-PRO" pitchFamily="50" charset="-128"/>
              </a:rPr>
              <a:t>・</a:t>
            </a:r>
            <a:r>
              <a:rPr kumimoji="0" lang="en-US" altLang="ja-JP" sz="1000" dirty="0">
                <a:solidFill>
                  <a:srgbClr val="0000FF"/>
                </a:solidFill>
                <a:ea typeface="HG丸ｺﾞｼｯｸM-PRO" pitchFamily="50" charset="-128"/>
              </a:rPr>
              <a:t>RFID</a:t>
            </a:r>
            <a:r>
              <a:rPr kumimoji="0" lang="ja-JP" altLang="en-US" sz="1000" dirty="0">
                <a:solidFill>
                  <a:srgbClr val="0000FF"/>
                </a:solidFill>
                <a:ea typeface="HG丸ｺﾞｼｯｸM-PRO" pitchFamily="50" charset="-128"/>
              </a:rPr>
              <a:t>など</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0000FF"/>
                </a:solidFill>
                <a:effectLst/>
                <a:ea typeface="HG丸ｺﾞｼｯｸM-PRO" pitchFamily="50" charset="-128"/>
              </a:rPr>
              <a:t>クリック・ログ</a:t>
            </a:r>
            <a:endParaRPr kumimoji="0" lang="en-US" altLang="ja-JP" sz="1000" b="0" i="0" u="none" strike="noStrike" cap="none" normalizeH="0" baseline="0" dirty="0" smtClean="0">
              <a:ln>
                <a:noFill/>
              </a:ln>
              <a:solidFill>
                <a:srgbClr val="0000FF"/>
              </a:solidFill>
              <a:effectLst/>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0000FF"/>
                </a:solidFill>
                <a:effectLst/>
                <a:ea typeface="HG丸ｺﾞｼｯｸM-PRO" pitchFamily="50" charset="-128"/>
              </a:rPr>
              <a:t>・・・</a:t>
            </a:r>
          </a:p>
        </p:txBody>
      </p:sp>
      <p:sp>
        <p:nvSpPr>
          <p:cNvPr id="12" name="角丸四角形 11"/>
          <p:cNvSpPr/>
          <p:nvPr/>
        </p:nvSpPr>
        <p:spPr bwMode="auto">
          <a:xfrm>
            <a:off x="1043608" y="1628800"/>
            <a:ext cx="3096344" cy="1512168"/>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FF"/>
                </a:solidFill>
                <a:effectLst/>
                <a:latin typeface="Arial" charset="0"/>
                <a:ea typeface="HG丸ｺﾞｼｯｸM-PRO" pitchFamily="50" charset="-128"/>
              </a:rPr>
              <a:t>Big Transaction Data</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業務システム</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オフィス・アプリケーション</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00" dirty="0" smtClean="0">
                <a:solidFill>
                  <a:srgbClr val="0000FF"/>
                </a:solidFill>
                <a:ea typeface="HG丸ｺﾞｼｯｸM-PRO" pitchFamily="50" charset="-128"/>
              </a:rPr>
              <a:t>EC</a:t>
            </a:r>
            <a:r>
              <a:rPr kumimoji="0" lang="ja-JP" altLang="en-US" sz="1000" dirty="0" smtClean="0">
                <a:solidFill>
                  <a:srgbClr val="0000FF"/>
                </a:solidFill>
                <a:ea typeface="HG丸ｺﾞｼｯｸM-PRO" pitchFamily="50" charset="-128"/>
              </a:rPr>
              <a:t>サービスによる取引</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ea typeface="HG丸ｺﾞｼｯｸM-PRO" pitchFamily="50" charset="-128"/>
              </a:rPr>
              <a:t>・・・</a:t>
            </a:r>
            <a:endParaRPr kumimoji="0" lang="ja-JP" altLang="en-US" sz="1000" b="0" i="0" u="none" strike="noStrike" cap="none" normalizeH="0" baseline="0" dirty="0" smtClean="0">
              <a:ln>
                <a:noFill/>
              </a:ln>
              <a:solidFill>
                <a:srgbClr val="0000FF"/>
              </a:solidFill>
              <a:effectLst/>
              <a:ea typeface="HG丸ｺﾞｼｯｸM-PRO" pitchFamily="50" charset="-128"/>
            </a:endParaRPr>
          </a:p>
        </p:txBody>
      </p:sp>
      <p:pic>
        <p:nvPicPr>
          <p:cNvPr id="8" name="図 7"/>
          <p:cNvPicPr>
            <a:picLocks noChangeAspect="1"/>
          </p:cNvPicPr>
          <p:nvPr/>
        </p:nvPicPr>
        <p:blipFill>
          <a:blip r:embed="rId2"/>
          <a:stretch>
            <a:fillRect/>
          </a:stretch>
        </p:blipFill>
        <p:spPr>
          <a:xfrm>
            <a:off x="7335104" y="2736304"/>
            <a:ext cx="261232" cy="260648"/>
          </a:xfrm>
          <a:prstGeom prst="rect">
            <a:avLst/>
          </a:prstGeom>
        </p:spPr>
      </p:pic>
      <p:pic>
        <p:nvPicPr>
          <p:cNvPr id="9" name="図 8"/>
          <p:cNvPicPr>
            <a:picLocks noChangeAspect="1"/>
          </p:cNvPicPr>
          <p:nvPr/>
        </p:nvPicPr>
        <p:blipFill>
          <a:blip r:embed="rId3"/>
          <a:stretch>
            <a:fillRect/>
          </a:stretch>
        </p:blipFill>
        <p:spPr>
          <a:xfrm>
            <a:off x="7047072" y="2736304"/>
            <a:ext cx="260648" cy="260648"/>
          </a:xfrm>
          <a:prstGeom prst="rect">
            <a:avLst/>
          </a:prstGeom>
        </p:spPr>
      </p:pic>
      <p:pic>
        <p:nvPicPr>
          <p:cNvPr id="11" name="図 10"/>
          <p:cNvPicPr>
            <a:picLocks noChangeAspect="1"/>
          </p:cNvPicPr>
          <p:nvPr/>
        </p:nvPicPr>
        <p:blipFill>
          <a:blip r:embed="rId4">
            <a:clrChange>
              <a:clrFrom>
                <a:srgbClr val="FCFCFC"/>
              </a:clrFrom>
              <a:clrTo>
                <a:srgbClr val="FCFCFC">
                  <a:alpha val="0"/>
                </a:srgbClr>
              </a:clrTo>
            </a:clrChange>
          </a:blip>
          <a:stretch>
            <a:fillRect/>
          </a:stretch>
        </p:blipFill>
        <p:spPr>
          <a:xfrm>
            <a:off x="5220072" y="2636912"/>
            <a:ext cx="753572" cy="648072"/>
          </a:xfrm>
          <a:prstGeom prst="rect">
            <a:avLst/>
          </a:prstGeom>
        </p:spPr>
      </p:pic>
      <p:pic>
        <p:nvPicPr>
          <p:cNvPr id="15" name="図 14"/>
          <p:cNvPicPr>
            <a:picLocks noChangeAspect="1"/>
          </p:cNvPicPr>
          <p:nvPr/>
        </p:nvPicPr>
        <p:blipFill>
          <a:blip r:embed="rId5">
            <a:clrChange>
              <a:clrFrom>
                <a:srgbClr val="FFFFFF"/>
              </a:clrFrom>
              <a:clrTo>
                <a:srgbClr val="FFFFFF">
                  <a:alpha val="0"/>
                </a:srgbClr>
              </a:clrTo>
            </a:clrChange>
          </a:blip>
          <a:stretch>
            <a:fillRect/>
          </a:stretch>
        </p:blipFill>
        <p:spPr>
          <a:xfrm>
            <a:off x="3275856" y="2492896"/>
            <a:ext cx="608236" cy="521530"/>
          </a:xfrm>
          <a:prstGeom prst="rect">
            <a:avLst/>
          </a:prstGeom>
        </p:spPr>
      </p:pic>
      <p:pic>
        <p:nvPicPr>
          <p:cNvPr id="16" name="図 15"/>
          <p:cNvPicPr>
            <a:picLocks noChangeAspect="1"/>
          </p:cNvPicPr>
          <p:nvPr/>
        </p:nvPicPr>
        <p:blipFill>
          <a:blip r:embed="rId6">
            <a:clrChange>
              <a:clrFrom>
                <a:srgbClr val="FFFFFF"/>
              </a:clrFrom>
              <a:clrTo>
                <a:srgbClr val="FFFFFF">
                  <a:alpha val="0"/>
                </a:srgbClr>
              </a:clrTo>
            </a:clrChange>
          </a:blip>
          <a:stretch>
            <a:fillRect/>
          </a:stretch>
        </p:blipFill>
        <p:spPr>
          <a:xfrm>
            <a:off x="971600" y="2636912"/>
            <a:ext cx="899592" cy="492014"/>
          </a:xfrm>
          <a:prstGeom prst="rect">
            <a:avLst/>
          </a:prstGeom>
        </p:spPr>
      </p:pic>
      <p:sp>
        <p:nvSpPr>
          <p:cNvPr id="18" name="テキスト ボックス 17"/>
          <p:cNvSpPr txBox="1"/>
          <p:nvPr/>
        </p:nvSpPr>
        <p:spPr>
          <a:xfrm>
            <a:off x="3779912" y="1268760"/>
            <a:ext cx="1653417" cy="400110"/>
          </a:xfrm>
          <a:prstGeom prst="rect">
            <a:avLst/>
          </a:prstGeom>
          <a:noFill/>
        </p:spPr>
        <p:txBody>
          <a:bodyPr wrap="none" rtlCol="0">
            <a:spAutoFit/>
          </a:bodyPr>
          <a:lstStyle/>
          <a:p>
            <a:pPr algn="ctr"/>
            <a:r>
              <a:rPr kumimoji="1" lang="ja-JP" altLang="en-US" sz="2000" dirty="0" smtClean="0">
                <a:solidFill>
                  <a:schemeClr val="bg1"/>
                </a:solidFill>
                <a:effectLst>
                  <a:glow rad="101600">
                    <a:schemeClr val="accent6">
                      <a:lumMod val="60000"/>
                      <a:lumOff val="40000"/>
                      <a:alpha val="75000"/>
                    </a:schemeClr>
                  </a:glow>
                </a:effectLst>
              </a:rPr>
              <a:t>ビッグ・データ</a:t>
            </a:r>
            <a:endParaRPr kumimoji="1" lang="ja-JP" altLang="en-US" sz="2000" dirty="0">
              <a:solidFill>
                <a:schemeClr val="bg1"/>
              </a:solidFill>
              <a:effectLst>
                <a:glow rad="101600">
                  <a:schemeClr val="accent6">
                    <a:lumMod val="60000"/>
                    <a:lumOff val="40000"/>
                    <a:alpha val="75000"/>
                  </a:schemeClr>
                </a:glow>
              </a:effectLst>
            </a:endParaRPr>
          </a:p>
        </p:txBody>
      </p:sp>
      <p:sp>
        <p:nvSpPr>
          <p:cNvPr id="25" name="テキスト ボックス 24"/>
          <p:cNvSpPr txBox="1"/>
          <p:nvPr/>
        </p:nvSpPr>
        <p:spPr>
          <a:xfrm>
            <a:off x="4067944" y="3068960"/>
            <a:ext cx="971640" cy="338554"/>
          </a:xfrm>
          <a:prstGeom prst="rect">
            <a:avLst/>
          </a:prstGeom>
          <a:noFill/>
        </p:spPr>
        <p:txBody>
          <a:bodyPr wrap="none" rtlCol="0">
            <a:spAutoFit/>
          </a:bodyPr>
          <a:lstStyle/>
          <a:p>
            <a:pPr algn="ctr"/>
            <a:r>
              <a:rPr kumimoji="1" lang="en-US" altLang="ja-JP" sz="1600" dirty="0" smtClean="0">
                <a:solidFill>
                  <a:schemeClr val="bg1"/>
                </a:solidFill>
                <a:effectLst>
                  <a:glow rad="101600">
                    <a:schemeClr val="accent6">
                      <a:lumMod val="60000"/>
                      <a:lumOff val="40000"/>
                      <a:alpha val="75000"/>
                    </a:schemeClr>
                  </a:glow>
                </a:effectLst>
              </a:rPr>
              <a:t>Big Data</a:t>
            </a:r>
            <a:endParaRPr kumimoji="1" lang="ja-JP" altLang="en-US" sz="1600" dirty="0">
              <a:solidFill>
                <a:schemeClr val="bg1"/>
              </a:solidFill>
              <a:effectLst>
                <a:glow rad="101600">
                  <a:schemeClr val="accent6">
                    <a:lumMod val="60000"/>
                    <a:lumOff val="40000"/>
                    <a:alpha val="75000"/>
                  </a:schemeClr>
                </a:glow>
              </a:effectLst>
            </a:endParaRPr>
          </a:p>
        </p:txBody>
      </p:sp>
      <p:sp>
        <p:nvSpPr>
          <p:cNvPr id="29" name="円/楕円 28"/>
          <p:cNvSpPr/>
          <p:nvPr/>
        </p:nvSpPr>
        <p:spPr bwMode="auto">
          <a:xfrm>
            <a:off x="7380312" y="980728"/>
            <a:ext cx="817984" cy="432048"/>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800" dirty="0" smtClean="0">
                <a:solidFill>
                  <a:schemeClr val="bg1"/>
                </a:solidFill>
                <a:latin typeface="Arial" charset="0"/>
                <a:ea typeface="HG丸ｺﾞｼｯｸM-PRO" pitchFamily="50" charset="-128"/>
              </a:rPr>
              <a:t>Volume</a:t>
            </a:r>
            <a:endParaRPr kumimoji="0" lang="ja-JP" altLang="en-US" sz="800" dirty="0">
              <a:solidFill>
                <a:schemeClr val="bg1"/>
              </a:solidFill>
              <a:latin typeface="Arial" charset="0"/>
              <a:ea typeface="HG丸ｺﾞｼｯｸM-PRO" pitchFamily="50" charset="-128"/>
            </a:endParaRPr>
          </a:p>
        </p:txBody>
      </p:sp>
      <p:sp>
        <p:nvSpPr>
          <p:cNvPr id="30" name="円/楕円 29"/>
          <p:cNvSpPr/>
          <p:nvPr/>
        </p:nvSpPr>
        <p:spPr bwMode="auto">
          <a:xfrm>
            <a:off x="6516216" y="980728"/>
            <a:ext cx="817984" cy="432048"/>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800" dirty="0" smtClean="0">
                <a:solidFill>
                  <a:schemeClr val="bg1"/>
                </a:solidFill>
                <a:latin typeface="Arial" charset="0"/>
                <a:ea typeface="HG丸ｺﾞｼｯｸM-PRO" pitchFamily="50" charset="-128"/>
              </a:rPr>
              <a:t>Variety</a:t>
            </a:r>
            <a:endParaRPr kumimoji="0" lang="ja-JP" altLang="en-US" sz="800" dirty="0">
              <a:solidFill>
                <a:schemeClr val="bg1"/>
              </a:solidFill>
              <a:latin typeface="Arial" charset="0"/>
              <a:ea typeface="HG丸ｺﾞｼｯｸM-PRO" pitchFamily="50" charset="-128"/>
            </a:endParaRPr>
          </a:p>
        </p:txBody>
      </p:sp>
      <p:sp>
        <p:nvSpPr>
          <p:cNvPr id="31" name="円/楕円 30"/>
          <p:cNvSpPr/>
          <p:nvPr/>
        </p:nvSpPr>
        <p:spPr bwMode="auto">
          <a:xfrm>
            <a:off x="5652120" y="980728"/>
            <a:ext cx="817984" cy="432048"/>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800" dirty="0" smtClean="0">
                <a:solidFill>
                  <a:schemeClr val="bg1"/>
                </a:solidFill>
              </a:rPr>
              <a:t>Velocity</a:t>
            </a:r>
            <a:endParaRPr kumimoji="0" lang="ja-JP" altLang="en-US" sz="800" dirty="0">
              <a:solidFill>
                <a:schemeClr val="bg1"/>
              </a:solidFill>
            </a:endParaRPr>
          </a:p>
        </p:txBody>
      </p:sp>
      <p:sp>
        <p:nvSpPr>
          <p:cNvPr id="33" name="角丸四角形 32"/>
          <p:cNvSpPr/>
          <p:nvPr/>
        </p:nvSpPr>
        <p:spPr bwMode="auto">
          <a:xfrm>
            <a:off x="899592" y="980728"/>
            <a:ext cx="1008112" cy="432048"/>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rgbClr val="FFFFFF"/>
                </a:solidFill>
                <a:effectLst/>
                <a:latin typeface="Arial" charset="0"/>
                <a:ea typeface="HG丸ｺﾞｼｯｸM-PRO" pitchFamily="50" charset="-128"/>
              </a:rPr>
              <a:t>Real Time</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grpSp>
        <p:nvGrpSpPr>
          <p:cNvPr id="2" name="図形グループ 1"/>
          <p:cNvGrpSpPr/>
          <p:nvPr/>
        </p:nvGrpSpPr>
        <p:grpSpPr>
          <a:xfrm>
            <a:off x="395536" y="3501008"/>
            <a:ext cx="8352928" cy="3096344"/>
            <a:chOff x="395536" y="3501008"/>
            <a:chExt cx="8352928" cy="3096344"/>
          </a:xfrm>
        </p:grpSpPr>
        <p:sp>
          <p:nvSpPr>
            <p:cNvPr id="10" name="角丸四角形 9"/>
            <p:cNvSpPr/>
            <p:nvPr/>
          </p:nvSpPr>
          <p:spPr bwMode="auto">
            <a:xfrm>
              <a:off x="395536" y="3933056"/>
              <a:ext cx="8352928" cy="23762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角丸四角形 12"/>
            <p:cNvSpPr/>
            <p:nvPr/>
          </p:nvSpPr>
          <p:spPr bwMode="auto">
            <a:xfrm>
              <a:off x="5004048" y="4365104"/>
              <a:ext cx="3096344" cy="1512168"/>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Batch Processing</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顧客購買動向分析</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エネルギー需給予測</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マーケティング分析</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自動翻訳</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健康管理</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a:t>
              </a:r>
              <a:endParaRPr kumimoji="0" lang="ja-JP" altLang="en-US" sz="1000" dirty="0">
                <a:solidFill>
                  <a:schemeClr val="bg1"/>
                </a:solidFill>
                <a:ea typeface="HG丸ｺﾞｼｯｸM-PRO" pitchFamily="50" charset="-128"/>
              </a:endParaRPr>
            </a:p>
          </p:txBody>
        </p:sp>
        <p:sp>
          <p:nvSpPr>
            <p:cNvPr id="14" name="角丸四角形 13"/>
            <p:cNvSpPr/>
            <p:nvPr/>
          </p:nvSpPr>
          <p:spPr bwMode="auto">
            <a:xfrm>
              <a:off x="1043608" y="4365104"/>
              <a:ext cx="3096344" cy="1512168"/>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Stream Processing</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金融商品のアルゴリズム取引</a:t>
              </a:r>
              <a:r>
                <a:rPr kumimoji="0" lang="en-US" altLang="ja-JP" sz="1000" dirty="0" smtClean="0">
                  <a:solidFill>
                    <a:schemeClr val="bg1"/>
                  </a:solidFill>
                  <a:ea typeface="HG丸ｺﾞｼｯｸM-PRO" pitchFamily="50" charset="-128"/>
                </a:rPr>
                <a:t>*</a:t>
              </a:r>
              <a:endParaRPr kumimoji="0" lang="ja-JP" altLang="en-US" sz="10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クレジットカードの不正検知</a:t>
              </a:r>
              <a:r>
                <a:rPr kumimoji="0" lang="en-US" altLang="ja-JP" sz="1000" b="0" i="0" u="none" strike="noStrike" cap="none" normalizeH="0" baseline="0" dirty="0" smtClean="0">
                  <a:ln>
                    <a:noFill/>
                  </a:ln>
                  <a:solidFill>
                    <a:schemeClr val="bg1"/>
                  </a:solidFill>
                  <a:effectLst/>
                  <a:ea typeface="HG丸ｺﾞｼｯｸM-PRO" pitchFamily="50" charset="-128"/>
                </a:rPr>
                <a:t>*</a:t>
              </a:r>
              <a:endParaRPr kumimoji="0" lang="ja-JP" altLang="en-US" sz="1000" b="0" i="0" u="none" strike="noStrike" cap="none" normalizeH="0" baseline="0" dirty="0" smtClean="0">
                <a:ln>
                  <a:noFill/>
                </a:ln>
                <a:solidFill>
                  <a:schemeClr val="bg1"/>
                </a:solidFill>
                <a:effectLst/>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サイバーテロの検知</a:t>
              </a:r>
              <a:r>
                <a:rPr kumimoji="0" lang="en-US" altLang="ja-JP" sz="1000" dirty="0" smtClean="0">
                  <a:solidFill>
                    <a:schemeClr val="bg1"/>
                  </a:solidFill>
                  <a:ea typeface="HG丸ｺﾞｼｯｸM-PRO" pitchFamily="50" charset="-128"/>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スマート・グリッド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ea typeface="HG丸ｺﾞｼｯｸM-PRO" pitchFamily="50" charset="-128"/>
                </a:rPr>
                <a:t>交通管制・ナビゲーション</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ea typeface="HG丸ｺﾞｼｯｸM-PRO" pitchFamily="50" charset="-128"/>
                </a:rPr>
                <a:t>・・・</a:t>
              </a:r>
            </a:p>
          </p:txBody>
        </p:sp>
        <p:grpSp>
          <p:nvGrpSpPr>
            <p:cNvPr id="21" name="図形グループ 20"/>
            <p:cNvGrpSpPr/>
            <p:nvPr/>
          </p:nvGrpSpPr>
          <p:grpSpPr>
            <a:xfrm>
              <a:off x="3923928" y="4365104"/>
              <a:ext cx="1368152" cy="1440160"/>
              <a:chOff x="4211960" y="3284984"/>
              <a:chExt cx="1440160" cy="1512168"/>
            </a:xfrm>
          </p:grpSpPr>
          <p:sp>
            <p:nvSpPr>
              <p:cNvPr id="22" name="環状矢印 21"/>
              <p:cNvSpPr/>
              <p:nvPr/>
            </p:nvSpPr>
            <p:spPr bwMode="auto">
              <a:xfrm>
                <a:off x="4211960" y="3284984"/>
                <a:ext cx="1440160" cy="1440160"/>
              </a:xfrm>
              <a:prstGeom prst="circularArrow">
                <a:avLst/>
              </a:prstGeom>
              <a:solidFill>
                <a:srgbClr val="83A0CF"/>
              </a:solidFill>
              <a:ln w="38100" cap="flat" cmpd="sng" algn="ctr">
                <a:noFill/>
                <a:prstDash val="solid"/>
                <a:round/>
                <a:headEnd type="none" w="med" len="med"/>
                <a:tailEnd type="none" w="med" len="med"/>
              </a:ln>
              <a:effectLst/>
              <a:scene3d>
                <a:camera prst="orthographicFront"/>
                <a:lightRig rig="threePt" dir="t"/>
              </a:scene3d>
              <a:sp3d>
                <a:bevelT/>
              </a:sp3d>
            </p:spPr>
            <p:txBody>
              <a:bodyPr anchor="ctr"/>
              <a:lstStyle/>
              <a:p>
                <a:pPr>
                  <a:spcBef>
                    <a:spcPct val="20000"/>
                  </a:spcBef>
                  <a:defRPr/>
                </a:pPr>
                <a:endParaRPr kumimoji="0" lang="ja-JP" altLang="en-US" sz="1400" dirty="0">
                  <a:solidFill>
                    <a:srgbClr val="484848"/>
                  </a:solidFill>
                  <a:latin typeface="Arial" pitchFamily="34" charset="0"/>
                  <a:ea typeface="HGP創英角ｺﾞｼｯｸUB" pitchFamily="50" charset="-128"/>
                  <a:cs typeface="Arial" pitchFamily="34" charset="0"/>
                </a:endParaRPr>
              </a:p>
            </p:txBody>
          </p:sp>
          <p:sp>
            <p:nvSpPr>
              <p:cNvPr id="23" name="環状矢印 22"/>
              <p:cNvSpPr/>
              <p:nvPr/>
            </p:nvSpPr>
            <p:spPr bwMode="auto">
              <a:xfrm rot="10800000">
                <a:off x="4211960" y="3356992"/>
                <a:ext cx="1440160" cy="1440160"/>
              </a:xfrm>
              <a:prstGeom prst="circularArrow">
                <a:avLst/>
              </a:prstGeom>
              <a:solidFill>
                <a:srgbClr val="FFA893"/>
              </a:solidFill>
              <a:ln w="38100" cap="flat" cmpd="sng" algn="ctr">
                <a:noFill/>
                <a:prstDash val="solid"/>
                <a:round/>
                <a:headEnd type="none" w="med" len="med"/>
                <a:tailEnd type="none" w="med" len="med"/>
              </a:ln>
              <a:effectLst/>
              <a:scene3d>
                <a:camera prst="orthographicFront"/>
                <a:lightRig rig="threePt" dir="t"/>
              </a:scene3d>
              <a:sp3d>
                <a:bevelT/>
              </a:sp3d>
            </p:spPr>
            <p:txBody>
              <a:bodyPr anchor="ctr"/>
              <a:lstStyle/>
              <a:p>
                <a:pPr>
                  <a:spcBef>
                    <a:spcPct val="20000"/>
                  </a:spcBef>
                  <a:defRPr/>
                </a:pPr>
                <a:endParaRPr kumimoji="0" lang="ja-JP" altLang="en-US" sz="1400">
                  <a:solidFill>
                    <a:srgbClr val="484848"/>
                  </a:solidFill>
                  <a:latin typeface="Arial" pitchFamily="34" charset="0"/>
                  <a:ea typeface="HGP創英角ｺﾞｼｯｸUB" pitchFamily="50" charset="-128"/>
                  <a:cs typeface="Arial" pitchFamily="34" charset="0"/>
                </a:endParaRPr>
              </a:p>
            </p:txBody>
          </p:sp>
        </p:grpSp>
        <p:sp>
          <p:nvSpPr>
            <p:cNvPr id="26" name="テキスト ボックス 25"/>
            <p:cNvSpPr txBox="1"/>
            <p:nvPr/>
          </p:nvSpPr>
          <p:spPr>
            <a:xfrm>
              <a:off x="3491880" y="4005064"/>
              <a:ext cx="2166378" cy="400110"/>
            </a:xfrm>
            <a:prstGeom prst="rect">
              <a:avLst/>
            </a:prstGeom>
            <a:noFill/>
          </p:spPr>
          <p:txBody>
            <a:bodyPr wrap="none" rtlCol="0">
              <a:spAutoFit/>
            </a:bodyPr>
            <a:lstStyle/>
            <a:p>
              <a:pPr algn="ctr"/>
              <a:r>
                <a:rPr kumimoji="1" lang="ja-JP" altLang="en-US" sz="2000" dirty="0" smtClean="0">
                  <a:solidFill>
                    <a:schemeClr val="bg1"/>
                  </a:solidFill>
                  <a:effectLst>
                    <a:glow rad="101600">
                      <a:srgbClr val="008000">
                        <a:alpha val="75000"/>
                      </a:srgbClr>
                    </a:glow>
                  </a:effectLst>
                </a:rPr>
                <a:t>ビッグ・データ処理</a:t>
              </a:r>
              <a:endParaRPr kumimoji="1" lang="ja-JP" altLang="en-US" sz="2000" dirty="0">
                <a:solidFill>
                  <a:schemeClr val="bg1"/>
                </a:solidFill>
                <a:effectLst>
                  <a:glow rad="101600">
                    <a:srgbClr val="008000">
                      <a:alpha val="75000"/>
                    </a:srgbClr>
                  </a:glow>
                </a:effectLst>
              </a:endParaRPr>
            </a:p>
          </p:txBody>
        </p:sp>
        <p:sp>
          <p:nvSpPr>
            <p:cNvPr id="27" name="テキスト ボックス 26"/>
            <p:cNvSpPr txBox="1"/>
            <p:nvPr/>
          </p:nvSpPr>
          <p:spPr>
            <a:xfrm>
              <a:off x="3563888" y="5877272"/>
              <a:ext cx="2043648" cy="338554"/>
            </a:xfrm>
            <a:prstGeom prst="rect">
              <a:avLst/>
            </a:prstGeom>
            <a:noFill/>
          </p:spPr>
          <p:txBody>
            <a:bodyPr wrap="none" rtlCol="0">
              <a:spAutoFit/>
            </a:bodyPr>
            <a:lstStyle/>
            <a:p>
              <a:pPr algn="ctr"/>
              <a:r>
                <a:rPr kumimoji="1" lang="en-US" altLang="ja-JP" sz="1600" dirty="0" smtClean="0">
                  <a:solidFill>
                    <a:schemeClr val="bg1"/>
                  </a:solidFill>
                  <a:effectLst>
                    <a:glow rad="101600">
                      <a:srgbClr val="008000">
                        <a:alpha val="75000"/>
                      </a:srgbClr>
                    </a:glow>
                  </a:effectLst>
                </a:rPr>
                <a:t>Big Data</a:t>
              </a:r>
              <a:r>
                <a:rPr lang="en-US" altLang="ja-JP" sz="1600" dirty="0">
                  <a:solidFill>
                    <a:schemeClr val="bg1"/>
                  </a:solidFill>
                  <a:effectLst>
                    <a:glow rad="101600">
                      <a:srgbClr val="008000">
                        <a:alpha val="75000"/>
                      </a:srgbClr>
                    </a:glow>
                  </a:effectLst>
                </a:rPr>
                <a:t> </a:t>
              </a:r>
              <a:r>
                <a:rPr lang="en-US" altLang="ja-JP" sz="1600" dirty="0" smtClean="0">
                  <a:solidFill>
                    <a:schemeClr val="bg1"/>
                  </a:solidFill>
                  <a:effectLst>
                    <a:glow rad="101600">
                      <a:srgbClr val="008000">
                        <a:alpha val="75000"/>
                      </a:srgbClr>
                    </a:glow>
                  </a:effectLst>
                </a:rPr>
                <a:t>Processing</a:t>
              </a:r>
              <a:endParaRPr kumimoji="1" lang="ja-JP" altLang="en-US" sz="1600" dirty="0">
                <a:solidFill>
                  <a:schemeClr val="bg1"/>
                </a:solidFill>
                <a:effectLst>
                  <a:glow rad="101600">
                    <a:srgbClr val="008000">
                      <a:alpha val="75000"/>
                    </a:srgbClr>
                  </a:glow>
                </a:effectLst>
              </a:endParaRPr>
            </a:p>
          </p:txBody>
        </p:sp>
        <p:sp>
          <p:nvSpPr>
            <p:cNvPr id="19" name="下矢印 18"/>
            <p:cNvSpPr/>
            <p:nvPr/>
          </p:nvSpPr>
          <p:spPr bwMode="auto">
            <a:xfrm>
              <a:off x="4139952" y="3501008"/>
              <a:ext cx="864096" cy="504056"/>
            </a:xfrm>
            <a:prstGeom prst="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テキスト ボックス 19"/>
            <p:cNvSpPr txBox="1"/>
            <p:nvPr/>
          </p:nvSpPr>
          <p:spPr>
            <a:xfrm>
              <a:off x="395536" y="6381908"/>
              <a:ext cx="8352928" cy="215444"/>
            </a:xfrm>
            <a:prstGeom prst="rect">
              <a:avLst/>
            </a:prstGeom>
            <a:noFill/>
          </p:spPr>
          <p:txBody>
            <a:bodyPr wrap="square" rtlCol="0">
              <a:spAutoFit/>
            </a:bodyPr>
            <a:lstStyle/>
            <a:p>
              <a:r>
                <a:rPr kumimoji="1" lang="ja-JP" altLang="en-US" sz="800" dirty="0" smtClean="0">
                  <a:solidFill>
                    <a:srgbClr val="008000"/>
                  </a:solidFill>
                </a:rPr>
                <a:t>＊</a:t>
              </a:r>
              <a:r>
                <a:rPr kumimoji="1" lang="en-US" altLang="ja-JP" sz="800" dirty="0" smtClean="0">
                  <a:solidFill>
                    <a:srgbClr val="008000"/>
                  </a:solidFill>
                </a:rPr>
                <a:t>CEP (Complex Event Processing ) </a:t>
              </a:r>
              <a:r>
                <a:rPr kumimoji="1" lang="ja-JP" altLang="en-US" sz="800" dirty="0" smtClean="0">
                  <a:solidFill>
                    <a:srgbClr val="008000"/>
                  </a:solidFill>
                </a:rPr>
                <a:t>処理条件やシナリオをあらかじめ用意、そのシナリオにあった事象が発生すると即座に処理を実行する</a:t>
              </a:r>
              <a:r>
                <a:rPr lang="ja-JP" altLang="en-US" sz="800" dirty="0" smtClean="0">
                  <a:solidFill>
                    <a:srgbClr val="008000"/>
                  </a:solidFill>
                </a:rPr>
                <a:t>。なおデータはすべてインメモリーに展開される。</a:t>
              </a:r>
              <a:endParaRPr kumimoji="1" lang="ja-JP" altLang="en-US" sz="800" dirty="0">
                <a:solidFill>
                  <a:srgbClr val="008000"/>
                </a:solidFill>
              </a:endParaRPr>
            </a:p>
          </p:txBody>
        </p:sp>
      </p:grpSp>
    </p:spTree>
    <p:extLst>
      <p:ext uri="{BB962C8B-B14F-4D97-AF65-F5344CB8AC3E}">
        <p14:creationId xmlns:p14="http://schemas.microsoft.com/office/powerpoint/2010/main" val="117015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柱 3"/>
          <p:cNvSpPr/>
          <p:nvPr/>
        </p:nvSpPr>
        <p:spPr bwMode="auto">
          <a:xfrm>
            <a:off x="533400" y="908720"/>
            <a:ext cx="8077200" cy="1447801"/>
          </a:xfrm>
          <a:prstGeom prst="can">
            <a:avLst>
              <a:gd name="adj" fmla="val 3007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7345" name="タイトル 1"/>
          <p:cNvSpPr>
            <a:spLocks noGrp="1"/>
          </p:cNvSpPr>
          <p:nvPr>
            <p:ph type="title"/>
          </p:nvPr>
        </p:nvSpPr>
        <p:spPr>
          <a:xfrm>
            <a:off x="250825" y="279400"/>
            <a:ext cx="8678863" cy="493713"/>
          </a:xfrm>
        </p:spPr>
        <p:txBody>
          <a:bodyPr/>
          <a:lstStyle/>
          <a:p>
            <a:r>
              <a:rPr lang="en-US" altLang="ja-JP" sz="2800" dirty="0" smtClean="0">
                <a:ea typeface="ＭＳ Ｐゴシック" charset="-128"/>
              </a:rPr>
              <a:t>No SQL </a:t>
            </a:r>
            <a:r>
              <a:rPr lang="ja-JP" altLang="en-US" sz="2800" dirty="0" smtClean="0">
                <a:ea typeface="ＭＳ Ｐゴシック" charset="-128"/>
              </a:rPr>
              <a:t>データベース</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12</a:t>
            </a:fld>
            <a:endParaRPr kumimoji="0" lang="en-US" altLang="ja-JP" sz="1400">
              <a:solidFill>
                <a:schemeClr val="tx1"/>
              </a:solidFill>
              <a:latin typeface="Tahoma" pitchFamily="34" charset="0"/>
              <a:ea typeface="ＭＳ Ｐゴシック" charset="-128"/>
            </a:endParaRPr>
          </a:p>
        </p:txBody>
      </p:sp>
      <p:sp>
        <p:nvSpPr>
          <p:cNvPr id="19" name="角丸四角形 18"/>
          <p:cNvSpPr/>
          <p:nvPr/>
        </p:nvSpPr>
        <p:spPr bwMode="auto">
          <a:xfrm>
            <a:off x="838200" y="1442121"/>
            <a:ext cx="2286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非構造化</a:t>
            </a:r>
          </a:p>
        </p:txBody>
      </p:sp>
      <p:sp>
        <p:nvSpPr>
          <p:cNvPr id="20" name="角丸四角形 19"/>
          <p:cNvSpPr/>
          <p:nvPr/>
        </p:nvSpPr>
        <p:spPr bwMode="auto">
          <a:xfrm>
            <a:off x="3429000" y="1442121"/>
            <a:ext cx="2286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半構造化</a:t>
            </a:r>
          </a:p>
        </p:txBody>
      </p:sp>
      <p:sp>
        <p:nvSpPr>
          <p:cNvPr id="22" name="角丸四角形 21"/>
          <p:cNvSpPr/>
          <p:nvPr/>
        </p:nvSpPr>
        <p:spPr bwMode="auto">
          <a:xfrm>
            <a:off x="838200" y="1823121"/>
            <a:ext cx="762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テキスト</a:t>
            </a:r>
          </a:p>
        </p:txBody>
      </p:sp>
      <p:sp>
        <p:nvSpPr>
          <p:cNvPr id="23" name="角丸四角形 22"/>
          <p:cNvSpPr/>
          <p:nvPr/>
        </p:nvSpPr>
        <p:spPr bwMode="auto">
          <a:xfrm>
            <a:off x="1600200" y="1823121"/>
            <a:ext cx="762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動画</a:t>
            </a:r>
          </a:p>
        </p:txBody>
      </p:sp>
      <p:sp>
        <p:nvSpPr>
          <p:cNvPr id="24" name="角丸四角形 23"/>
          <p:cNvSpPr/>
          <p:nvPr/>
        </p:nvSpPr>
        <p:spPr bwMode="auto">
          <a:xfrm>
            <a:off x="2362200" y="1823121"/>
            <a:ext cx="762000" cy="304800"/>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音声</a:t>
            </a:r>
          </a:p>
        </p:txBody>
      </p:sp>
      <p:sp>
        <p:nvSpPr>
          <p:cNvPr id="28" name="角丸四角形 27"/>
          <p:cNvSpPr/>
          <p:nvPr/>
        </p:nvSpPr>
        <p:spPr bwMode="auto">
          <a:xfrm>
            <a:off x="3429000" y="1823121"/>
            <a:ext cx="762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Arial" pitchFamily="34" charset="0"/>
                <a:ea typeface="HGP創英角ｺﾞｼｯｸUB" pitchFamily="50" charset="-128"/>
                <a:cs typeface="Arial" pitchFamily="34" charset="0"/>
              </a:rPr>
              <a:t>XML</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5" name="角丸四角形 44"/>
          <p:cNvSpPr/>
          <p:nvPr/>
        </p:nvSpPr>
        <p:spPr bwMode="auto">
          <a:xfrm>
            <a:off x="6019800" y="1442121"/>
            <a:ext cx="2286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構造化</a:t>
            </a:r>
          </a:p>
        </p:txBody>
      </p:sp>
      <p:sp>
        <p:nvSpPr>
          <p:cNvPr id="46" name="角丸四角形 45"/>
          <p:cNvSpPr/>
          <p:nvPr/>
        </p:nvSpPr>
        <p:spPr bwMode="auto">
          <a:xfrm>
            <a:off x="4191000" y="1823121"/>
            <a:ext cx="762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JSON</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9" name="角丸四角形 48"/>
          <p:cNvSpPr/>
          <p:nvPr/>
        </p:nvSpPr>
        <p:spPr bwMode="auto">
          <a:xfrm>
            <a:off x="6019800" y="1823121"/>
            <a:ext cx="762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smtClean="0">
                <a:solidFill>
                  <a:schemeClr val="bg1"/>
                </a:solidFill>
                <a:latin typeface="Arial" pitchFamily="34" charset="0"/>
                <a:ea typeface="HGP創英角ｺﾞｼｯｸUB" pitchFamily="50" charset="-128"/>
                <a:cs typeface="Arial" pitchFamily="34" charset="0"/>
              </a:rPr>
              <a:t>業務データ</a:t>
            </a:r>
            <a:endParaRPr kumimoji="0" lang="ja-JP" altLang="en-US" sz="9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0" name="角丸四角形 49"/>
          <p:cNvSpPr/>
          <p:nvPr/>
        </p:nvSpPr>
        <p:spPr bwMode="auto">
          <a:xfrm>
            <a:off x="6781800" y="1823121"/>
            <a:ext cx="762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GPS</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1" name="角丸四角形 50"/>
          <p:cNvSpPr/>
          <p:nvPr/>
        </p:nvSpPr>
        <p:spPr bwMode="auto">
          <a:xfrm>
            <a:off x="7543800" y="1823121"/>
            <a:ext cx="762000" cy="304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Arial" pitchFamily="34" charset="0"/>
                <a:ea typeface="HGP創英角ｺﾞｼｯｸUB" pitchFamily="50" charset="-128"/>
                <a:cs typeface="Arial" pitchFamily="34" charset="0"/>
              </a:rPr>
              <a:t>センサー</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 name="角丸四角形 51"/>
          <p:cNvSpPr/>
          <p:nvPr/>
        </p:nvSpPr>
        <p:spPr bwMode="auto">
          <a:xfrm>
            <a:off x="4953000" y="1823121"/>
            <a:ext cx="7620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文書</a:t>
            </a:r>
          </a:p>
        </p:txBody>
      </p:sp>
      <p:sp>
        <p:nvSpPr>
          <p:cNvPr id="5" name="テキスト ボックス 4"/>
          <p:cNvSpPr txBox="1"/>
          <p:nvPr/>
        </p:nvSpPr>
        <p:spPr>
          <a:xfrm>
            <a:off x="3429000" y="908720"/>
            <a:ext cx="2286000" cy="400110"/>
          </a:xfrm>
          <a:prstGeom prst="rect">
            <a:avLst/>
          </a:prstGeom>
          <a:noFill/>
        </p:spPr>
        <p:txBody>
          <a:bodyPr wrap="square" rtlCol="0">
            <a:spAutoFit/>
          </a:bodyPr>
          <a:lstStyle/>
          <a:p>
            <a:pPr algn="ctr"/>
            <a:r>
              <a:rPr kumimoji="1" lang="en-US" altLang="ja-JP" sz="2000" dirty="0" smtClean="0">
                <a:solidFill>
                  <a:schemeClr val="bg1"/>
                </a:solidFill>
                <a:effectLst>
                  <a:glow rad="228600">
                    <a:schemeClr val="accent2">
                      <a:satMod val="175000"/>
                      <a:alpha val="40000"/>
                    </a:schemeClr>
                  </a:glow>
                </a:effectLst>
              </a:rPr>
              <a:t>Big data</a:t>
            </a:r>
            <a:endParaRPr kumimoji="1" lang="ja-JP" altLang="en-US" sz="2000" dirty="0">
              <a:solidFill>
                <a:schemeClr val="bg1"/>
              </a:solidFill>
              <a:effectLst>
                <a:glow rad="228600">
                  <a:schemeClr val="accent2">
                    <a:satMod val="175000"/>
                    <a:alpha val="40000"/>
                  </a:schemeClr>
                </a:glow>
              </a:effectLst>
            </a:endParaRPr>
          </a:p>
        </p:txBody>
      </p:sp>
      <p:sp>
        <p:nvSpPr>
          <p:cNvPr id="53" name="AutoShape 9"/>
          <p:cNvSpPr>
            <a:spLocks noChangeArrowheads="1"/>
          </p:cNvSpPr>
          <p:nvPr/>
        </p:nvSpPr>
        <p:spPr bwMode="auto">
          <a:xfrm>
            <a:off x="6516216" y="5278561"/>
            <a:ext cx="2057400" cy="1282799"/>
          </a:xfrm>
          <a:prstGeom prst="can">
            <a:avLst>
              <a:gd name="adj" fmla="val 25606"/>
            </a:avLst>
          </a:prstGeom>
          <a:solidFill>
            <a:schemeClr val="bg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54" name="Text Box 12"/>
          <p:cNvSpPr txBox="1">
            <a:spLocks noChangeArrowheads="1"/>
          </p:cNvSpPr>
          <p:nvPr/>
        </p:nvSpPr>
        <p:spPr bwMode="auto">
          <a:xfrm>
            <a:off x="6804248" y="5683895"/>
            <a:ext cx="152117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smtClean="0">
                <a:solidFill>
                  <a:schemeClr val="bg1"/>
                </a:solidFill>
                <a:ea typeface="HGP創英角ｺﾞｼｯｸUB" charset="0"/>
              </a:rPr>
              <a:t>その他の</a:t>
            </a:r>
          </a:p>
          <a:p>
            <a:pPr algn="ctr"/>
            <a:r>
              <a:rPr kumimoji="0" lang="ja-JP" altLang="en-US" sz="2000" dirty="0" smtClean="0">
                <a:solidFill>
                  <a:schemeClr val="bg1"/>
                </a:solidFill>
                <a:ea typeface="HGP創英角ｺﾞｼｯｸUB" charset="0"/>
              </a:rPr>
              <a:t>データベース</a:t>
            </a:r>
            <a:endParaRPr kumimoji="0" lang="ja-JP" altLang="en-US" sz="2000" dirty="0">
              <a:solidFill>
                <a:schemeClr val="bg1"/>
              </a:solidFill>
              <a:ea typeface="HGP創英角ｺﾞｼｯｸUB" charset="0"/>
            </a:endParaRPr>
          </a:p>
        </p:txBody>
      </p:sp>
      <p:grpSp>
        <p:nvGrpSpPr>
          <p:cNvPr id="55" name="図形グループ 54"/>
          <p:cNvGrpSpPr/>
          <p:nvPr/>
        </p:nvGrpSpPr>
        <p:grpSpPr>
          <a:xfrm>
            <a:off x="539552" y="2461954"/>
            <a:ext cx="5976664" cy="1039053"/>
            <a:chOff x="838200" y="1340768"/>
            <a:chExt cx="5976664" cy="1296144"/>
          </a:xfrm>
        </p:grpSpPr>
        <p:sp>
          <p:nvSpPr>
            <p:cNvPr id="56" name="角丸四角形 55"/>
            <p:cNvSpPr/>
            <p:nvPr/>
          </p:nvSpPr>
          <p:spPr bwMode="auto">
            <a:xfrm>
              <a:off x="838200" y="1340768"/>
              <a:ext cx="5105400" cy="1296144"/>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57" name="正方形/長方形 56"/>
            <p:cNvSpPr/>
            <p:nvPr/>
          </p:nvSpPr>
          <p:spPr bwMode="auto">
            <a:xfrm>
              <a:off x="1143000" y="15240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Key</a:t>
              </a:r>
              <a:endParaRPr kumimoji="0" lang="ja-JP" altLang="en-US" sz="1400" dirty="0">
                <a:solidFill>
                  <a:schemeClr val="bg1"/>
                </a:solidFill>
                <a:latin typeface="Arial" charset="0"/>
                <a:ea typeface="HG丸ｺﾞｼｯｸM-PRO" pitchFamily="50" charset="-128"/>
              </a:endParaRPr>
            </a:p>
          </p:txBody>
        </p:sp>
        <p:sp>
          <p:nvSpPr>
            <p:cNvPr id="58" name="正方形/長方形 57"/>
            <p:cNvSpPr/>
            <p:nvPr/>
          </p:nvSpPr>
          <p:spPr bwMode="auto">
            <a:xfrm>
              <a:off x="1676400" y="15240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Value</a:t>
              </a:r>
              <a:endParaRPr kumimoji="0" lang="ja-JP" altLang="en-US" sz="1400" dirty="0">
                <a:solidFill>
                  <a:schemeClr val="bg1"/>
                </a:solidFill>
                <a:latin typeface="Arial" charset="0"/>
                <a:ea typeface="HG丸ｺﾞｼｯｸM-PRO" pitchFamily="50" charset="-128"/>
              </a:endParaRPr>
            </a:p>
          </p:txBody>
        </p:sp>
        <p:sp>
          <p:nvSpPr>
            <p:cNvPr id="59" name="正方形/長方形 58"/>
            <p:cNvSpPr/>
            <p:nvPr/>
          </p:nvSpPr>
          <p:spPr bwMode="auto">
            <a:xfrm>
              <a:off x="1143000" y="18288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rgbClr val="484848"/>
                  </a:solidFill>
                  <a:latin typeface="Arial" charset="0"/>
                  <a:ea typeface="HG丸ｺﾞｼｯｸM-PRO" pitchFamily="50" charset="-128"/>
                </a:rPr>
                <a:t>001</a:t>
              </a:r>
              <a:endParaRPr kumimoji="0" lang="ja-JP" altLang="en-US" sz="1400" dirty="0">
                <a:solidFill>
                  <a:srgbClr val="484848"/>
                </a:solidFill>
                <a:latin typeface="Arial" charset="0"/>
                <a:ea typeface="HG丸ｺﾞｼｯｸM-PRO" pitchFamily="50" charset="-128"/>
              </a:endParaRPr>
            </a:p>
          </p:txBody>
        </p:sp>
        <p:sp>
          <p:nvSpPr>
            <p:cNvPr id="60" name="正方形/長方形 59"/>
            <p:cNvSpPr/>
            <p:nvPr/>
          </p:nvSpPr>
          <p:spPr bwMode="auto">
            <a:xfrm>
              <a:off x="1676400" y="18288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rgbClr val="484848"/>
                  </a:solidFill>
                  <a:latin typeface="Arial" charset="0"/>
                  <a:ea typeface="HG丸ｺﾞｼｯｸM-PRO" pitchFamily="50" charset="-128"/>
                </a:rPr>
                <a:t>山田太郎</a:t>
              </a:r>
            </a:p>
          </p:txBody>
        </p:sp>
        <p:sp>
          <p:nvSpPr>
            <p:cNvPr id="61" name="正方形/長方形 60"/>
            <p:cNvSpPr/>
            <p:nvPr/>
          </p:nvSpPr>
          <p:spPr bwMode="auto">
            <a:xfrm>
              <a:off x="1143000" y="21336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rgbClr val="484848"/>
                  </a:solidFill>
                  <a:latin typeface="Arial" charset="0"/>
                  <a:ea typeface="HG丸ｺﾞｼｯｸM-PRO" pitchFamily="50" charset="-128"/>
                </a:rPr>
                <a:t>002</a:t>
              </a:r>
              <a:endParaRPr kumimoji="0" lang="ja-JP" altLang="en-US" sz="1400" dirty="0">
                <a:solidFill>
                  <a:srgbClr val="484848"/>
                </a:solidFill>
                <a:latin typeface="Arial" charset="0"/>
                <a:ea typeface="HG丸ｺﾞｼｯｸM-PRO" pitchFamily="50" charset="-128"/>
              </a:endParaRPr>
            </a:p>
          </p:txBody>
        </p:sp>
        <p:sp>
          <p:nvSpPr>
            <p:cNvPr id="62" name="正方形/長方形 61"/>
            <p:cNvSpPr/>
            <p:nvPr/>
          </p:nvSpPr>
          <p:spPr bwMode="auto">
            <a:xfrm>
              <a:off x="1676400" y="21336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400" dirty="0">
                  <a:solidFill>
                    <a:srgbClr val="484848"/>
                  </a:solidFill>
                  <a:latin typeface="Arial" charset="0"/>
                  <a:ea typeface="HG丸ｺﾞｼｯｸM-PRO" pitchFamily="50" charset="-128"/>
                </a:rPr>
                <a:t>中村一郎</a:t>
              </a:r>
            </a:p>
          </p:txBody>
        </p:sp>
        <p:sp>
          <p:nvSpPr>
            <p:cNvPr id="63" name="テキスト ボックス 103"/>
            <p:cNvSpPr txBox="1">
              <a:spLocks noChangeArrowheads="1"/>
            </p:cNvSpPr>
            <p:nvPr/>
          </p:nvSpPr>
          <p:spPr bwMode="auto">
            <a:xfrm>
              <a:off x="3581400" y="1447800"/>
              <a:ext cx="169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a:latin typeface="HGP創英角ｺﾞｼｯｸUB" charset="0"/>
                  <a:ea typeface="HGP創英角ｺﾞｼｯｸUB" charset="0"/>
                  <a:cs typeface="HGP創英角ｺﾞｼｯｸUB" charset="0"/>
                </a:rPr>
                <a:t>キーバリュー型</a:t>
              </a:r>
            </a:p>
          </p:txBody>
        </p:sp>
        <p:sp>
          <p:nvSpPr>
            <p:cNvPr id="64" name="正方形/長方形 110"/>
            <p:cNvSpPr>
              <a:spLocks noChangeArrowheads="1"/>
            </p:cNvSpPr>
            <p:nvPr/>
          </p:nvSpPr>
          <p:spPr bwMode="auto">
            <a:xfrm>
              <a:off x="3491880" y="1844824"/>
              <a:ext cx="243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000" dirty="0"/>
                <a:t>「キー」（</a:t>
              </a:r>
              <a:r>
                <a:rPr kumimoji="0" lang="en-US" altLang="ja-JP" sz="1000" dirty="0"/>
                <a:t>Key</a:t>
              </a:r>
              <a:r>
                <a:rPr kumimoji="0" lang="ja-JP" altLang="en-US" sz="1000" dirty="0"/>
                <a:t>）と「バリュー」（</a:t>
              </a:r>
              <a:r>
                <a:rPr kumimoji="0" lang="en-US" altLang="ja-JP" sz="1000" dirty="0"/>
                <a:t>Value</a:t>
              </a:r>
              <a:r>
                <a:rPr kumimoji="0" lang="ja-JP" altLang="en-US" sz="1000" dirty="0" err="1"/>
                <a:t>、</a:t>
              </a:r>
              <a:r>
                <a:rPr kumimoji="0" lang="ja-JP" altLang="en-US" sz="1000" dirty="0"/>
                <a:t>値）のみのペアにより管理。仕組みがシンプルで高速に動作。</a:t>
              </a:r>
            </a:p>
          </p:txBody>
        </p:sp>
        <p:cxnSp>
          <p:nvCxnSpPr>
            <p:cNvPr id="65" name="カギ線コネクタ 122"/>
            <p:cNvCxnSpPr>
              <a:cxnSpLocks noChangeShapeType="1"/>
              <a:stCxn id="43" idx="2"/>
              <a:endCxn id="56" idx="3"/>
            </p:cNvCxnSpPr>
            <p:nvPr/>
          </p:nvCxnSpPr>
          <p:spPr bwMode="auto">
            <a:xfrm rot="10800000">
              <a:off x="5943600" y="1988841"/>
              <a:ext cx="871264" cy="243862"/>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図形グループ 65"/>
          <p:cNvGrpSpPr/>
          <p:nvPr/>
        </p:nvGrpSpPr>
        <p:grpSpPr>
          <a:xfrm>
            <a:off x="539552" y="3176972"/>
            <a:ext cx="5976664" cy="1764196"/>
            <a:chOff x="838200" y="2600908"/>
            <a:chExt cx="5976664" cy="1764196"/>
          </a:xfrm>
        </p:grpSpPr>
        <p:sp>
          <p:nvSpPr>
            <p:cNvPr id="67" name="角丸四角形 66"/>
            <p:cNvSpPr/>
            <p:nvPr/>
          </p:nvSpPr>
          <p:spPr bwMode="auto">
            <a:xfrm>
              <a:off x="838200" y="2996952"/>
              <a:ext cx="5105400" cy="1368152"/>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68" name="正方形/長方形 67"/>
            <p:cNvSpPr/>
            <p:nvPr/>
          </p:nvSpPr>
          <p:spPr bwMode="auto">
            <a:xfrm>
              <a:off x="1143000" y="3140968"/>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Key</a:t>
              </a:r>
              <a:endParaRPr kumimoji="0" lang="ja-JP" altLang="en-US" sz="1400" dirty="0">
                <a:solidFill>
                  <a:schemeClr val="bg1"/>
                </a:solidFill>
                <a:latin typeface="Arial" charset="0"/>
                <a:ea typeface="HG丸ｺﾞｼｯｸM-PRO" pitchFamily="50" charset="-128"/>
              </a:endParaRPr>
            </a:p>
          </p:txBody>
        </p:sp>
        <p:sp>
          <p:nvSpPr>
            <p:cNvPr id="69" name="正方形/長方形 68"/>
            <p:cNvSpPr/>
            <p:nvPr/>
          </p:nvSpPr>
          <p:spPr bwMode="auto">
            <a:xfrm>
              <a:off x="1676400" y="3140968"/>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400" dirty="0">
                  <a:solidFill>
                    <a:schemeClr val="bg1"/>
                  </a:solidFill>
                  <a:latin typeface="Arial" charset="0"/>
                  <a:ea typeface="HG丸ｺﾞｼｯｸM-PRO" pitchFamily="50" charset="-128"/>
                </a:rPr>
                <a:t>Colum</a:t>
              </a:r>
              <a:endParaRPr kumimoji="0" lang="ja-JP" altLang="en-US" sz="1400" dirty="0">
                <a:solidFill>
                  <a:schemeClr val="bg1"/>
                </a:solidFill>
                <a:latin typeface="Arial" charset="0"/>
                <a:ea typeface="HG丸ｺﾞｼｯｸM-PRO" pitchFamily="50" charset="-128"/>
              </a:endParaRPr>
            </a:p>
          </p:txBody>
        </p:sp>
        <p:sp>
          <p:nvSpPr>
            <p:cNvPr id="70" name="正方形/長方形 69"/>
            <p:cNvSpPr/>
            <p:nvPr/>
          </p:nvSpPr>
          <p:spPr bwMode="auto">
            <a:xfrm>
              <a:off x="1143000" y="3445768"/>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rgbClr val="484848"/>
                  </a:solidFill>
                  <a:latin typeface="Arial" charset="0"/>
                  <a:ea typeface="HG丸ｺﾞｼｯｸM-PRO" pitchFamily="50" charset="-128"/>
                </a:rPr>
                <a:t>001</a:t>
              </a:r>
              <a:endParaRPr kumimoji="0" lang="ja-JP" altLang="en-US" sz="1600" dirty="0">
                <a:solidFill>
                  <a:srgbClr val="484848"/>
                </a:solidFill>
                <a:latin typeface="Arial" charset="0"/>
                <a:ea typeface="HG丸ｺﾞｼｯｸM-PRO" pitchFamily="50" charset="-128"/>
              </a:endParaRPr>
            </a:p>
          </p:txBody>
        </p:sp>
        <p:sp>
          <p:nvSpPr>
            <p:cNvPr id="71" name="正方形/長方形 70"/>
            <p:cNvSpPr/>
            <p:nvPr/>
          </p:nvSpPr>
          <p:spPr bwMode="auto">
            <a:xfrm>
              <a:off x="2286000" y="34457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山田太郎</a:t>
              </a:r>
            </a:p>
          </p:txBody>
        </p:sp>
        <p:sp>
          <p:nvSpPr>
            <p:cNvPr id="72" name="正方形/長方形 71"/>
            <p:cNvSpPr/>
            <p:nvPr/>
          </p:nvSpPr>
          <p:spPr bwMode="auto">
            <a:xfrm>
              <a:off x="1143000" y="3750568"/>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rgbClr val="484848"/>
                  </a:solidFill>
                  <a:latin typeface="Arial" charset="0"/>
                  <a:ea typeface="HG丸ｺﾞｼｯｸM-PRO" pitchFamily="50" charset="-128"/>
                </a:rPr>
                <a:t>002</a:t>
              </a:r>
              <a:endParaRPr kumimoji="0" lang="ja-JP" altLang="en-US" sz="1600" dirty="0">
                <a:solidFill>
                  <a:srgbClr val="484848"/>
                </a:solidFill>
                <a:latin typeface="Arial" charset="0"/>
                <a:ea typeface="HG丸ｺﾞｼｯｸM-PRO" pitchFamily="50" charset="-128"/>
              </a:endParaRPr>
            </a:p>
          </p:txBody>
        </p:sp>
        <p:sp>
          <p:nvSpPr>
            <p:cNvPr id="73" name="正方形/長方形 72"/>
            <p:cNvSpPr/>
            <p:nvPr/>
          </p:nvSpPr>
          <p:spPr bwMode="auto">
            <a:xfrm>
              <a:off x="2286000" y="35981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管理部</a:t>
              </a:r>
            </a:p>
          </p:txBody>
        </p:sp>
        <p:sp>
          <p:nvSpPr>
            <p:cNvPr id="74" name="正方形/長方形 73"/>
            <p:cNvSpPr/>
            <p:nvPr/>
          </p:nvSpPr>
          <p:spPr bwMode="auto">
            <a:xfrm>
              <a:off x="2286000" y="37505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中村一郎</a:t>
              </a:r>
            </a:p>
          </p:txBody>
        </p:sp>
        <p:sp>
          <p:nvSpPr>
            <p:cNvPr id="75" name="正方形/長方形 74"/>
            <p:cNvSpPr/>
            <p:nvPr/>
          </p:nvSpPr>
          <p:spPr bwMode="auto">
            <a:xfrm>
              <a:off x="2286000" y="39029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財務部</a:t>
              </a:r>
            </a:p>
          </p:txBody>
        </p:sp>
        <p:sp>
          <p:nvSpPr>
            <p:cNvPr id="76" name="正方形/長方形 75"/>
            <p:cNvSpPr/>
            <p:nvPr/>
          </p:nvSpPr>
          <p:spPr bwMode="auto">
            <a:xfrm>
              <a:off x="2286000" y="4055368"/>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係長</a:t>
              </a:r>
            </a:p>
          </p:txBody>
        </p:sp>
        <p:sp>
          <p:nvSpPr>
            <p:cNvPr id="77" name="テキスト ボックス 107"/>
            <p:cNvSpPr txBox="1">
              <a:spLocks noChangeArrowheads="1"/>
            </p:cNvSpPr>
            <p:nvPr/>
          </p:nvSpPr>
          <p:spPr bwMode="auto">
            <a:xfrm>
              <a:off x="3574504" y="3097476"/>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dirty="0">
                  <a:latin typeface="HGP創英角ｺﾞｼｯｸUB" charset="0"/>
                  <a:ea typeface="HGP創英角ｺﾞｼｯｸUB" charset="0"/>
                  <a:cs typeface="HGP創英角ｺﾞｼｯｸUB" charset="0"/>
                </a:rPr>
                <a:t>列指向型</a:t>
              </a:r>
            </a:p>
          </p:txBody>
        </p:sp>
        <p:sp>
          <p:nvSpPr>
            <p:cNvPr id="78" name="正方形/長方形 77"/>
            <p:cNvSpPr/>
            <p:nvPr/>
          </p:nvSpPr>
          <p:spPr bwMode="auto">
            <a:xfrm>
              <a:off x="1676400" y="34457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氏名</a:t>
              </a:r>
            </a:p>
          </p:txBody>
        </p:sp>
        <p:sp>
          <p:nvSpPr>
            <p:cNvPr id="79" name="正方形/長方形 78"/>
            <p:cNvSpPr/>
            <p:nvPr/>
          </p:nvSpPr>
          <p:spPr bwMode="auto">
            <a:xfrm>
              <a:off x="1676400" y="35981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所属</a:t>
              </a:r>
            </a:p>
          </p:txBody>
        </p:sp>
        <p:sp>
          <p:nvSpPr>
            <p:cNvPr id="80" name="正方形/長方形 79"/>
            <p:cNvSpPr/>
            <p:nvPr/>
          </p:nvSpPr>
          <p:spPr bwMode="auto">
            <a:xfrm>
              <a:off x="1676400" y="37505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氏名</a:t>
              </a:r>
            </a:p>
          </p:txBody>
        </p:sp>
        <p:sp>
          <p:nvSpPr>
            <p:cNvPr id="81" name="正方形/長方形 80"/>
            <p:cNvSpPr/>
            <p:nvPr/>
          </p:nvSpPr>
          <p:spPr bwMode="auto">
            <a:xfrm>
              <a:off x="1676400" y="39029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所属</a:t>
              </a:r>
            </a:p>
          </p:txBody>
        </p:sp>
        <p:sp>
          <p:nvSpPr>
            <p:cNvPr id="82" name="正方形/長方形 81"/>
            <p:cNvSpPr/>
            <p:nvPr/>
          </p:nvSpPr>
          <p:spPr bwMode="auto">
            <a:xfrm>
              <a:off x="1676400" y="4055368"/>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rgbClr val="484848"/>
                  </a:solidFill>
                  <a:latin typeface="Arial" charset="0"/>
                  <a:ea typeface="HG丸ｺﾞｼｯｸM-PRO" pitchFamily="50" charset="-128"/>
                </a:rPr>
                <a:t>役職</a:t>
              </a:r>
            </a:p>
          </p:txBody>
        </p:sp>
        <p:sp>
          <p:nvSpPr>
            <p:cNvPr id="83" name="正方形/長方形 119"/>
            <p:cNvSpPr>
              <a:spLocks noChangeArrowheads="1"/>
            </p:cNvSpPr>
            <p:nvPr/>
          </p:nvSpPr>
          <p:spPr bwMode="auto">
            <a:xfrm>
              <a:off x="3502496" y="3513202"/>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000" dirty="0"/>
                <a:t>データを列単位でひとまとめにして管理。</a:t>
              </a:r>
              <a:r>
                <a:rPr kumimoji="0" lang="en-US" altLang="ja-JP" sz="1000" dirty="0"/>
                <a:t>RDBMS</a:t>
              </a:r>
              <a:r>
                <a:rPr kumimoji="0" lang="ja-JP" altLang="en-US" sz="1000" dirty="0"/>
                <a:t>では行単位にデータを管理するが、列単位で管理することで</a:t>
              </a:r>
              <a:r>
                <a:rPr kumimoji="0" lang="en-US" altLang="ja-JP" sz="1000" dirty="0"/>
                <a:t>RDBMS</a:t>
              </a:r>
              <a:r>
                <a:rPr kumimoji="0" lang="ja-JP" altLang="en-US" sz="1000" dirty="0"/>
                <a:t>より高速な読み書きが可能な場合がある。</a:t>
              </a:r>
            </a:p>
          </p:txBody>
        </p:sp>
        <p:cxnSp>
          <p:nvCxnSpPr>
            <p:cNvPr id="84" name="カギ線コネクタ 123"/>
            <p:cNvCxnSpPr>
              <a:cxnSpLocks noChangeShapeType="1"/>
              <a:stCxn id="43" idx="2"/>
              <a:endCxn id="67" idx="3"/>
            </p:cNvCxnSpPr>
            <p:nvPr/>
          </p:nvCxnSpPr>
          <p:spPr bwMode="auto">
            <a:xfrm rot="10800000" flipV="1">
              <a:off x="5943600" y="2600908"/>
              <a:ext cx="871264" cy="1080119"/>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図形グループ 84"/>
          <p:cNvGrpSpPr/>
          <p:nvPr/>
        </p:nvGrpSpPr>
        <p:grpSpPr>
          <a:xfrm>
            <a:off x="539552" y="3176972"/>
            <a:ext cx="5976664" cy="3420380"/>
            <a:chOff x="838200" y="2600908"/>
            <a:chExt cx="5976664" cy="3420380"/>
          </a:xfrm>
        </p:grpSpPr>
        <p:sp>
          <p:nvSpPr>
            <p:cNvPr id="86" name="角丸四角形 85"/>
            <p:cNvSpPr/>
            <p:nvPr/>
          </p:nvSpPr>
          <p:spPr bwMode="auto">
            <a:xfrm>
              <a:off x="914400" y="4732784"/>
              <a:ext cx="5105400" cy="1288504"/>
            </a:xfrm>
            <a:prstGeom prst="roundRect">
              <a:avLst/>
            </a:prstGeom>
            <a:solidFill>
              <a:schemeClr val="bg1">
                <a:lumMod val="85000"/>
              </a:schemeClr>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7" name="角丸四角形 86"/>
            <p:cNvSpPr/>
            <p:nvPr/>
          </p:nvSpPr>
          <p:spPr bwMode="auto">
            <a:xfrm>
              <a:off x="838200" y="4437112"/>
              <a:ext cx="5105400" cy="1368152"/>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8" name="正方形/長方形 87"/>
            <p:cNvSpPr/>
            <p:nvPr/>
          </p:nvSpPr>
          <p:spPr bwMode="auto">
            <a:xfrm>
              <a:off x="1143000" y="4581128"/>
              <a:ext cx="838200" cy="23624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89" name="正方形/長方形 88"/>
            <p:cNvSpPr/>
            <p:nvPr/>
          </p:nvSpPr>
          <p:spPr bwMode="auto">
            <a:xfrm>
              <a:off x="1676400" y="529282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管理部</a:t>
              </a:r>
            </a:p>
          </p:txBody>
        </p:sp>
        <p:sp>
          <p:nvSpPr>
            <p:cNvPr id="90" name="正方形/長方形 89"/>
            <p:cNvSpPr/>
            <p:nvPr/>
          </p:nvSpPr>
          <p:spPr bwMode="auto">
            <a:xfrm>
              <a:off x="2133600" y="4581128"/>
              <a:ext cx="838200" cy="23624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91" name="正方形/長方形 90"/>
            <p:cNvSpPr/>
            <p:nvPr/>
          </p:nvSpPr>
          <p:spPr bwMode="auto">
            <a:xfrm>
              <a:off x="2667000" y="508518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財務部</a:t>
              </a:r>
            </a:p>
          </p:txBody>
        </p:sp>
        <p:sp>
          <p:nvSpPr>
            <p:cNvPr id="92" name="正方形/長方形 91"/>
            <p:cNvSpPr/>
            <p:nvPr/>
          </p:nvSpPr>
          <p:spPr bwMode="auto">
            <a:xfrm>
              <a:off x="1676400" y="508518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HG丸ｺﾞｼｯｸM-PRO"/>
                  <a:ea typeface="HG丸ｺﾞｼｯｸM-PRO"/>
                  <a:cs typeface="HG丸ｺﾞｼｯｸM-PRO"/>
                </a:rPr>
                <a:t>顔写真</a:t>
              </a:r>
            </a:p>
          </p:txBody>
        </p:sp>
        <p:sp>
          <p:nvSpPr>
            <p:cNvPr id="93" name="正方形/長方形 92"/>
            <p:cNvSpPr/>
            <p:nvPr/>
          </p:nvSpPr>
          <p:spPr bwMode="auto">
            <a:xfrm>
              <a:off x="2667000" y="5292824"/>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係長</a:t>
              </a:r>
            </a:p>
          </p:txBody>
        </p:sp>
        <p:sp>
          <p:nvSpPr>
            <p:cNvPr id="94" name="正方形/長方形 93"/>
            <p:cNvSpPr/>
            <p:nvPr/>
          </p:nvSpPr>
          <p:spPr bwMode="auto">
            <a:xfrm>
              <a:off x="2667000" y="5508848"/>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顔写真</a:t>
              </a:r>
            </a:p>
          </p:txBody>
        </p:sp>
        <p:cxnSp>
          <p:nvCxnSpPr>
            <p:cNvPr id="95" name="カギ線コネクタ 94"/>
            <p:cNvCxnSpPr>
              <a:stCxn id="88" idx="2"/>
              <a:endCxn id="89" idx="1"/>
            </p:cNvCxnSpPr>
            <p:nvPr/>
          </p:nvCxnSpPr>
          <p:spPr bwMode="auto">
            <a:xfrm rot="16200000" flipH="1">
              <a:off x="1343422" y="5036046"/>
              <a:ext cx="55165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6" name="カギ線コネクタ 95"/>
            <p:cNvCxnSpPr>
              <a:stCxn id="88" idx="2"/>
              <a:endCxn id="92" idx="1"/>
            </p:cNvCxnSpPr>
            <p:nvPr/>
          </p:nvCxnSpPr>
          <p:spPr bwMode="auto">
            <a:xfrm rot="16200000" flipH="1">
              <a:off x="1447242" y="4932226"/>
              <a:ext cx="34401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7" name="カギ線コネクタ 96"/>
            <p:cNvCxnSpPr>
              <a:stCxn id="90" idx="2"/>
              <a:endCxn id="91" idx="1"/>
            </p:cNvCxnSpPr>
            <p:nvPr/>
          </p:nvCxnSpPr>
          <p:spPr bwMode="auto">
            <a:xfrm rot="16200000" flipH="1">
              <a:off x="2437842" y="4932226"/>
              <a:ext cx="34401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8" name="カギ線コネクタ 97"/>
            <p:cNvCxnSpPr>
              <a:stCxn id="90" idx="2"/>
              <a:endCxn id="93" idx="1"/>
            </p:cNvCxnSpPr>
            <p:nvPr/>
          </p:nvCxnSpPr>
          <p:spPr bwMode="auto">
            <a:xfrm rot="16200000" flipH="1">
              <a:off x="2334022" y="5036046"/>
              <a:ext cx="551656"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9" name="カギ線コネクタ 98"/>
            <p:cNvCxnSpPr>
              <a:stCxn id="90" idx="2"/>
              <a:endCxn id="94" idx="1"/>
            </p:cNvCxnSpPr>
            <p:nvPr/>
          </p:nvCxnSpPr>
          <p:spPr bwMode="auto">
            <a:xfrm rot="16200000" flipH="1">
              <a:off x="2226010" y="5144058"/>
              <a:ext cx="76768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0" name="正方形/長方形 99"/>
            <p:cNvSpPr/>
            <p:nvPr/>
          </p:nvSpPr>
          <p:spPr bwMode="auto">
            <a:xfrm>
              <a:off x="2667000" y="486916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中村一郎</a:t>
              </a:r>
            </a:p>
          </p:txBody>
        </p:sp>
        <p:cxnSp>
          <p:nvCxnSpPr>
            <p:cNvPr id="101" name="カギ線コネクタ 100"/>
            <p:cNvCxnSpPr>
              <a:stCxn id="90" idx="2"/>
              <a:endCxn id="100" idx="1"/>
            </p:cNvCxnSpPr>
            <p:nvPr/>
          </p:nvCxnSpPr>
          <p:spPr bwMode="auto">
            <a:xfrm rot="16200000" flipH="1">
              <a:off x="2545854" y="4824214"/>
              <a:ext cx="127992"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2" name="正方形/長方形 101"/>
            <p:cNvSpPr/>
            <p:nvPr/>
          </p:nvSpPr>
          <p:spPr bwMode="auto">
            <a:xfrm>
              <a:off x="1676400" y="486916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山田太郎</a:t>
              </a:r>
            </a:p>
          </p:txBody>
        </p:sp>
        <p:cxnSp>
          <p:nvCxnSpPr>
            <p:cNvPr id="103" name="カギ線コネクタ 102"/>
            <p:cNvCxnSpPr>
              <a:stCxn id="88" idx="2"/>
              <a:endCxn id="102" idx="1"/>
            </p:cNvCxnSpPr>
            <p:nvPr/>
          </p:nvCxnSpPr>
          <p:spPr bwMode="auto">
            <a:xfrm rot="16200000" flipH="1">
              <a:off x="1555254" y="4824214"/>
              <a:ext cx="127992"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4" name="テキスト ボックス 109"/>
            <p:cNvSpPr txBox="1">
              <a:spLocks noChangeArrowheads="1"/>
            </p:cNvSpPr>
            <p:nvPr/>
          </p:nvSpPr>
          <p:spPr bwMode="auto">
            <a:xfrm>
              <a:off x="3563888" y="4581128"/>
              <a:ext cx="210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dirty="0">
                  <a:latin typeface="HGP創英角ｺﾞｼｯｸUB" charset="0"/>
                  <a:ea typeface="HGP創英角ｺﾞｼｯｸUB" charset="0"/>
                  <a:cs typeface="HGP創英角ｺﾞｼｯｸUB" charset="0"/>
                </a:rPr>
                <a:t>ドキュメント指向型</a:t>
              </a:r>
            </a:p>
          </p:txBody>
        </p:sp>
        <p:sp>
          <p:nvSpPr>
            <p:cNvPr id="105" name="テキスト ボックス 113"/>
            <p:cNvSpPr txBox="1">
              <a:spLocks noChangeArrowheads="1"/>
            </p:cNvSpPr>
            <p:nvPr/>
          </p:nvSpPr>
          <p:spPr bwMode="auto">
            <a:xfrm>
              <a:off x="4644008" y="5775067"/>
              <a:ext cx="13388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000" dirty="0">
                  <a:latin typeface="HGP創英角ｺﾞｼｯｸUB" charset="0"/>
                  <a:ea typeface="HGP創英角ｺﾞｼｯｸUB" charset="0"/>
                  <a:cs typeface="HGP創英角ｺﾞｼｯｸUB" charset="0"/>
                </a:rPr>
                <a:t>その他のデータベース</a:t>
              </a:r>
            </a:p>
          </p:txBody>
        </p:sp>
        <p:cxnSp>
          <p:nvCxnSpPr>
            <p:cNvPr id="106" name="カギ線コネクタ 126"/>
            <p:cNvCxnSpPr>
              <a:cxnSpLocks noChangeShapeType="1"/>
              <a:stCxn id="43" idx="2"/>
              <a:endCxn id="87" idx="3"/>
            </p:cNvCxnSpPr>
            <p:nvPr/>
          </p:nvCxnSpPr>
          <p:spPr bwMode="auto">
            <a:xfrm rot="10800000" flipV="1">
              <a:off x="5943600" y="2600908"/>
              <a:ext cx="871264" cy="2520279"/>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正方形/長方形 131"/>
            <p:cNvSpPr>
              <a:spLocks noChangeArrowheads="1"/>
            </p:cNvSpPr>
            <p:nvPr/>
          </p:nvSpPr>
          <p:spPr bwMode="auto">
            <a:xfrm>
              <a:off x="3505200" y="4953362"/>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000" dirty="0"/>
                <a:t>データを格納する際に、特定の文書のように管理するため構造に合わせる必要がない。構造が複雑でもそのまま保存しやすく、スケーラビリティが高い。</a:t>
              </a:r>
            </a:p>
          </p:txBody>
        </p:sp>
      </p:grpSp>
      <p:sp>
        <p:nvSpPr>
          <p:cNvPr id="47" name="AutoShape 9"/>
          <p:cNvSpPr>
            <a:spLocks noChangeArrowheads="1"/>
          </p:cNvSpPr>
          <p:nvPr/>
        </p:nvSpPr>
        <p:spPr bwMode="auto">
          <a:xfrm>
            <a:off x="6516216" y="3933056"/>
            <a:ext cx="2057400" cy="1282799"/>
          </a:xfrm>
          <a:prstGeom prst="can">
            <a:avLst>
              <a:gd name="adj" fmla="val 25606"/>
            </a:avLst>
          </a:prstGeom>
          <a:solidFill>
            <a:schemeClr val="accent6">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48" name="Text Box 12"/>
          <p:cNvSpPr txBox="1">
            <a:spLocks noChangeArrowheads="1"/>
          </p:cNvSpPr>
          <p:nvPr/>
        </p:nvSpPr>
        <p:spPr bwMode="auto">
          <a:xfrm>
            <a:off x="6732240" y="4342457"/>
            <a:ext cx="1624013" cy="769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a:solidFill>
                  <a:schemeClr val="bg1"/>
                </a:solidFill>
                <a:ea typeface="HGP創英角ｺﾞｼｯｸUB" charset="0"/>
              </a:rPr>
              <a:t>リレーショナル</a:t>
            </a:r>
          </a:p>
          <a:p>
            <a:pPr algn="ctr"/>
            <a:r>
              <a:rPr kumimoji="0" lang="ja-JP" altLang="en-US" sz="2000" dirty="0">
                <a:solidFill>
                  <a:schemeClr val="bg1"/>
                </a:solidFill>
                <a:ea typeface="HGP創英角ｺﾞｼｯｸUB" charset="0"/>
              </a:rPr>
              <a:t>データベース</a:t>
            </a:r>
          </a:p>
        </p:txBody>
      </p:sp>
      <p:sp>
        <p:nvSpPr>
          <p:cNvPr id="43" name="AutoShape 9"/>
          <p:cNvSpPr>
            <a:spLocks noChangeArrowheads="1"/>
          </p:cNvSpPr>
          <p:nvPr/>
        </p:nvSpPr>
        <p:spPr bwMode="auto">
          <a:xfrm>
            <a:off x="6516216" y="2492896"/>
            <a:ext cx="2020887" cy="1368153"/>
          </a:xfrm>
          <a:prstGeom prst="can">
            <a:avLst>
              <a:gd name="adj" fmla="val 25606"/>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44" name="Text Box 12"/>
          <p:cNvSpPr txBox="1">
            <a:spLocks noChangeArrowheads="1"/>
          </p:cNvSpPr>
          <p:nvPr/>
        </p:nvSpPr>
        <p:spPr bwMode="auto">
          <a:xfrm>
            <a:off x="6804248" y="2780928"/>
            <a:ext cx="1535112"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en-US" altLang="ja-JP" sz="3200" dirty="0" err="1">
                <a:solidFill>
                  <a:schemeClr val="bg1"/>
                </a:solidFill>
                <a:ea typeface="Arial" charset="0"/>
                <a:cs typeface="Arial" charset="0"/>
              </a:rPr>
              <a:t>NoSQL</a:t>
            </a:r>
            <a:endParaRPr kumimoji="0" lang="ja-JP" altLang="en-US" sz="3200" dirty="0">
              <a:solidFill>
                <a:schemeClr val="bg1"/>
              </a:solidFill>
              <a:ea typeface="HGP創英角ｺﾞｼｯｸUB" charset="0"/>
            </a:endParaRPr>
          </a:p>
          <a:p>
            <a:pPr algn="ctr">
              <a:spcBef>
                <a:spcPct val="0"/>
              </a:spcBef>
            </a:pPr>
            <a:r>
              <a:rPr kumimoji="0" lang="ja-JP" altLang="en-US" sz="2000" dirty="0">
                <a:solidFill>
                  <a:schemeClr val="bg1"/>
                </a:solidFill>
                <a:ea typeface="HGP創英角ｺﾞｼｯｸUB" charset="0"/>
              </a:rPr>
              <a:t>データベース</a:t>
            </a:r>
          </a:p>
        </p:txBody>
      </p:sp>
    </p:spTree>
    <p:extLst>
      <p:ext uri="{BB962C8B-B14F-4D97-AF65-F5344CB8AC3E}">
        <p14:creationId xmlns:p14="http://schemas.microsoft.com/office/powerpoint/2010/main" val="391479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righ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righ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right)">
                                      <p:cBhvr>
                                        <p:cTn id="1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ビッグ・データによる</a:t>
            </a:r>
            <a:r>
              <a:rPr lang="en-US" altLang="ja-JP" sz="2800" dirty="0" smtClean="0">
                <a:ea typeface="ＭＳ Ｐゴシック" charset="-128"/>
              </a:rPr>
              <a:t>BI</a:t>
            </a:r>
            <a:endParaRPr lang="ja-JP" altLang="en-US" sz="2800" dirty="0" smtClean="0">
              <a:ea typeface="ＭＳ Ｐゴシック" charset="-128"/>
            </a:endParaRPr>
          </a:p>
        </p:txBody>
      </p:sp>
      <p:sp>
        <p:nvSpPr>
          <p:cNvPr id="4" name="円/楕円 3"/>
          <p:cNvSpPr/>
          <p:nvPr/>
        </p:nvSpPr>
        <p:spPr bwMode="auto">
          <a:xfrm>
            <a:off x="1752600" y="1124744"/>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量</a:t>
            </a:r>
          </a:p>
        </p:txBody>
      </p:sp>
      <p:sp>
        <p:nvSpPr>
          <p:cNvPr id="12" name="円/楕円 11"/>
          <p:cNvSpPr/>
          <p:nvPr/>
        </p:nvSpPr>
        <p:spPr bwMode="auto">
          <a:xfrm>
            <a:off x="304800" y="3639344"/>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多様性</a:t>
            </a:r>
          </a:p>
        </p:txBody>
      </p:sp>
      <p:sp>
        <p:nvSpPr>
          <p:cNvPr id="13" name="円/楕円 12"/>
          <p:cNvSpPr/>
          <p:nvPr/>
        </p:nvSpPr>
        <p:spPr bwMode="auto">
          <a:xfrm>
            <a:off x="3124200" y="3639344"/>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rPr>
              <a:t>Velocity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増加速度</a:t>
            </a:r>
            <a:endParaRPr kumimoji="0" lang="en-US" altLang="ja-JP" sz="1000" dirty="0" smtClean="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rPr>
              <a:t>更新頻度</a:t>
            </a:r>
          </a:p>
        </p:txBody>
      </p:sp>
      <p:sp>
        <p:nvSpPr>
          <p:cNvPr id="15" name="円/楕円 14"/>
          <p:cNvSpPr/>
          <p:nvPr/>
        </p:nvSpPr>
        <p:spPr bwMode="auto">
          <a:xfrm>
            <a:off x="1447800" y="2496344"/>
            <a:ext cx="1905000" cy="1905000"/>
          </a:xfrm>
          <a:prstGeom prst="ellips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Big</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Data</a:t>
            </a:r>
            <a:endParaRPr kumimoji="0" lang="ja-JP" altLang="en-US" sz="3600" i="0" u="none" strike="noStrike" cap="none" normalizeH="0" baseline="0" dirty="0" smtClean="0">
              <a:ln>
                <a:noFill/>
              </a:ln>
              <a:solidFill>
                <a:schemeClr val="bg1"/>
              </a:solidFill>
              <a:effectLst/>
              <a:latin typeface="Arial" charset="0"/>
              <a:ea typeface="HG丸ｺﾞｼｯｸM-PRO" pitchFamily="50" charset="-128"/>
            </a:endParaRPr>
          </a:p>
        </p:txBody>
      </p:sp>
      <p:grpSp>
        <p:nvGrpSpPr>
          <p:cNvPr id="5" name="図形グループ 4"/>
          <p:cNvGrpSpPr/>
          <p:nvPr/>
        </p:nvGrpSpPr>
        <p:grpSpPr>
          <a:xfrm>
            <a:off x="4038600" y="1124744"/>
            <a:ext cx="4800600" cy="3886200"/>
            <a:chOff x="4038600" y="1524000"/>
            <a:chExt cx="4800600" cy="3886200"/>
          </a:xfrm>
        </p:grpSpPr>
        <p:sp>
          <p:nvSpPr>
            <p:cNvPr id="16" name="円/楕円 15"/>
            <p:cNvSpPr/>
            <p:nvPr/>
          </p:nvSpPr>
          <p:spPr bwMode="auto">
            <a:xfrm>
              <a:off x="6019800" y="4038600"/>
              <a:ext cx="1371600" cy="1371600"/>
            </a:xfrm>
            <a:prstGeom prst="ellips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dirty="0" smtClean="0">
                  <a:solidFill>
                    <a:schemeClr val="bg1"/>
                  </a:solidFill>
                  <a:latin typeface="Arial" charset="0"/>
                  <a:ea typeface="HG丸ｺﾞｼｯｸM-PRO" pitchFamily="50" charset="-128"/>
                </a:rPr>
                <a:t>Action</a:t>
              </a:r>
              <a:r>
                <a:rPr kumimoji="0" lang="ja-JP" altLang="en-US" sz="1800" dirty="0" smtClean="0">
                  <a:solidFill>
                    <a:schemeClr val="bg1"/>
                  </a:solidFill>
                  <a:latin typeface="Arial" charset="0"/>
                  <a:ea typeface="HG丸ｺﾞｼｯｸM-PRO" pitchFamily="50" charset="-128"/>
                </a:rPr>
                <a:t>行動</a:t>
              </a:r>
              <a:endParaRPr kumimoji="0" lang="en-US" altLang="ja-JP" sz="1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7" name="円/楕円 16"/>
            <p:cNvSpPr/>
            <p:nvPr/>
          </p:nvSpPr>
          <p:spPr bwMode="auto">
            <a:xfrm>
              <a:off x="4648200" y="1524000"/>
              <a:ext cx="1371600" cy="1371600"/>
            </a:xfrm>
            <a:prstGeom prst="ellips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Acquire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chemeClr val="bg1"/>
                  </a:solidFill>
                </a:rPr>
                <a:t>抽出</a:t>
              </a:r>
              <a:endParaRPr kumimoji="0" lang="ja-JP" altLang="en-US" sz="1800" b="0" i="0" u="none" strike="noStrike" cap="none" normalizeH="0" baseline="0" dirty="0" smtClean="0">
                <a:ln>
                  <a:noFill/>
                </a:ln>
                <a:solidFill>
                  <a:schemeClr val="bg1"/>
                </a:solidFill>
                <a:effectLst/>
              </a:endParaRPr>
            </a:p>
          </p:txBody>
        </p:sp>
        <p:sp>
          <p:nvSpPr>
            <p:cNvPr id="18" name="円/楕円 17"/>
            <p:cNvSpPr/>
            <p:nvPr/>
          </p:nvSpPr>
          <p:spPr bwMode="auto">
            <a:xfrm>
              <a:off x="7467600" y="1524000"/>
              <a:ext cx="1371600" cy="1371600"/>
            </a:xfrm>
            <a:prstGeom prst="ellips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err="1" smtClean="0">
                  <a:ln>
                    <a:noFill/>
                  </a:ln>
                  <a:solidFill>
                    <a:schemeClr val="bg1"/>
                  </a:solidFill>
                  <a:effectLst/>
                </a:rPr>
                <a:t>Analize</a:t>
              </a:r>
              <a:r>
                <a:rPr kumimoji="0" lang="ja-JP" altLang="en-US" sz="1800" b="0" i="0" u="none" strike="noStrike" cap="none" normalizeH="0" baseline="0" dirty="0" smtClean="0">
                  <a:ln>
                    <a:noFill/>
                  </a:ln>
                  <a:solidFill>
                    <a:schemeClr val="bg1"/>
                  </a:solidFill>
                  <a:effectLst/>
                </a:rPr>
                <a:t>分析</a:t>
              </a:r>
              <a:endParaRPr kumimoji="0" lang="en-US" altLang="ja-JP" sz="1800" b="0" i="0" u="none" strike="noStrike" cap="none" normalizeH="0" baseline="0" dirty="0" smtClean="0">
                <a:ln>
                  <a:noFill/>
                </a:ln>
                <a:solidFill>
                  <a:schemeClr val="bg1"/>
                </a:solidFill>
                <a:effectLst/>
              </a:endParaRPr>
            </a:p>
          </p:txBody>
        </p:sp>
        <p:sp>
          <p:nvSpPr>
            <p:cNvPr id="19" name="円/楕円 18"/>
            <p:cNvSpPr/>
            <p:nvPr/>
          </p:nvSpPr>
          <p:spPr bwMode="auto">
            <a:xfrm>
              <a:off x="5791200" y="2133600"/>
              <a:ext cx="1905000" cy="1905000"/>
            </a:xfrm>
            <a:prstGeom prst="ellips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Big</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latin typeface="Arial" charset="0"/>
                  <a:ea typeface="HG丸ｺﾞｼｯｸM-PRO" pitchFamily="50" charset="-128"/>
                </a:rPr>
                <a:t>Data</a:t>
              </a:r>
              <a:endParaRPr kumimoji="0" lang="ja-JP" altLang="en-US" sz="360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下カーブ矢印 6"/>
            <p:cNvSpPr/>
            <p:nvPr/>
          </p:nvSpPr>
          <p:spPr bwMode="auto">
            <a:xfrm>
              <a:off x="6096000" y="1524000"/>
              <a:ext cx="1447800" cy="304800"/>
            </a:xfrm>
            <a:prstGeom prst="curvedDownArrow">
              <a:avLst>
                <a:gd name="adj1" fmla="val 46514"/>
                <a:gd name="adj2" fmla="val 85736"/>
                <a:gd name="adj3" fmla="val 40433"/>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23" name="下カーブ矢印 22"/>
            <p:cNvSpPr/>
            <p:nvPr/>
          </p:nvSpPr>
          <p:spPr bwMode="auto">
            <a:xfrm rot="7378263">
              <a:off x="7265513" y="3662051"/>
              <a:ext cx="1447800" cy="304800"/>
            </a:xfrm>
            <a:prstGeom prst="curvedDownArrow">
              <a:avLst>
                <a:gd name="adj1" fmla="val 46514"/>
                <a:gd name="adj2" fmla="val 85736"/>
                <a:gd name="adj3" fmla="val 40433"/>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8" name="右矢印 7"/>
            <p:cNvSpPr/>
            <p:nvPr/>
          </p:nvSpPr>
          <p:spPr bwMode="auto">
            <a:xfrm>
              <a:off x="4038600" y="3048000"/>
              <a:ext cx="1219200" cy="914400"/>
            </a:xfrm>
            <a:prstGeom prst="rightArrow">
              <a:avLst/>
            </a:prstGeom>
            <a:solidFill>
              <a:srgbClr val="FF99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grpSp>
      <p:grpSp>
        <p:nvGrpSpPr>
          <p:cNvPr id="3" name="図形グループ 2"/>
          <p:cNvGrpSpPr/>
          <p:nvPr/>
        </p:nvGrpSpPr>
        <p:grpSpPr>
          <a:xfrm>
            <a:off x="251520" y="5517232"/>
            <a:ext cx="8605143" cy="288032"/>
            <a:chOff x="251520" y="5517232"/>
            <a:chExt cx="8605143" cy="288032"/>
          </a:xfrm>
        </p:grpSpPr>
        <p:sp>
          <p:nvSpPr>
            <p:cNvPr id="2" name="角丸四角形 1"/>
            <p:cNvSpPr/>
            <p:nvPr/>
          </p:nvSpPr>
          <p:spPr bwMode="auto">
            <a:xfrm>
              <a:off x="251520" y="5517232"/>
              <a:ext cx="4191000" cy="288032"/>
            </a:xfrm>
            <a:prstGeom prst="roundRect">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過去のデータを参考に答えを出す</a:t>
              </a:r>
            </a:p>
          </p:txBody>
        </p:sp>
        <p:sp>
          <p:nvSpPr>
            <p:cNvPr id="20" name="角丸四角形 19"/>
            <p:cNvSpPr/>
            <p:nvPr/>
          </p:nvSpPr>
          <p:spPr bwMode="auto">
            <a:xfrm>
              <a:off x="4665663" y="5517232"/>
              <a:ext cx="4191000" cy="288032"/>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a:solidFill>
                    <a:srgbClr val="FFFFFF"/>
                  </a:solidFill>
                  <a:latin typeface="HG丸ｺﾞｼｯｸM-PRO"/>
                  <a:ea typeface="HG丸ｺﾞｼｯｸM-PRO"/>
                  <a:cs typeface="HG丸ｺﾞｼｯｸM-PRO"/>
                </a:rPr>
                <a:t>過去とリアルタイムをつきあわせて答えを</a:t>
              </a:r>
              <a:r>
                <a:rPr lang="ja-JP" altLang="en-US" sz="1200" dirty="0" smtClean="0">
                  <a:solidFill>
                    <a:srgbClr val="FFFFFF"/>
                  </a:solidFill>
                  <a:latin typeface="HG丸ｺﾞｼｯｸM-PRO"/>
                  <a:ea typeface="HG丸ｺﾞｼｯｸM-PRO"/>
                  <a:cs typeface="HG丸ｺﾞｼｯｸM-PRO"/>
                </a:rPr>
                <a:t>出す</a:t>
              </a:r>
              <a:endParaRPr lang="ja-JP" altLang="en-US" sz="1200" dirty="0">
                <a:solidFill>
                  <a:srgbClr val="FFFFFF"/>
                </a:solidFill>
                <a:latin typeface="HG丸ｺﾞｼｯｸM-PRO"/>
                <a:ea typeface="HG丸ｺﾞｼｯｸM-PRO"/>
                <a:cs typeface="HG丸ｺﾞｼｯｸM-PRO"/>
              </a:endParaRPr>
            </a:p>
          </p:txBody>
        </p:sp>
        <p:sp>
          <p:nvSpPr>
            <p:cNvPr id="11" name="右矢印 10"/>
            <p:cNvSpPr/>
            <p:nvPr/>
          </p:nvSpPr>
          <p:spPr bwMode="auto">
            <a:xfrm>
              <a:off x="4355976" y="5517232"/>
              <a:ext cx="360040" cy="288032"/>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 name="図形グループ 5"/>
          <p:cNvGrpSpPr/>
          <p:nvPr/>
        </p:nvGrpSpPr>
        <p:grpSpPr>
          <a:xfrm>
            <a:off x="251520" y="5877272"/>
            <a:ext cx="8605143" cy="288032"/>
            <a:chOff x="251520" y="5877272"/>
            <a:chExt cx="8605143" cy="288032"/>
          </a:xfrm>
        </p:grpSpPr>
        <p:sp>
          <p:nvSpPr>
            <p:cNvPr id="27" name="角丸四角形 26"/>
            <p:cNvSpPr/>
            <p:nvPr/>
          </p:nvSpPr>
          <p:spPr bwMode="auto">
            <a:xfrm>
              <a:off x="251520" y="5877272"/>
              <a:ext cx="4191000" cy="288032"/>
            </a:xfrm>
            <a:prstGeom prst="roundRect">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信頼できるデータ・ソースを使って信頼性を担保する</a:t>
              </a:r>
            </a:p>
          </p:txBody>
        </p:sp>
        <p:sp>
          <p:nvSpPr>
            <p:cNvPr id="28" name="角丸四角形 27"/>
            <p:cNvSpPr/>
            <p:nvPr/>
          </p:nvSpPr>
          <p:spPr bwMode="auto">
            <a:xfrm>
              <a:off x="4665663" y="5877272"/>
              <a:ext cx="4191000" cy="288032"/>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smtClean="0">
                  <a:solidFill>
                    <a:srgbClr val="FFFFFF"/>
                  </a:solidFill>
                  <a:latin typeface="HG丸ｺﾞｼｯｸM-PRO"/>
                  <a:ea typeface="HG丸ｺﾞｼｯｸM-PRO"/>
                  <a:cs typeface="HG丸ｺﾞｼｯｸM-PRO"/>
                </a:rPr>
                <a:t>大量のデータを使い解析手法によって信頼性を担保する</a:t>
              </a:r>
            </a:p>
          </p:txBody>
        </p:sp>
        <p:sp>
          <p:nvSpPr>
            <p:cNvPr id="37" name="右矢印 36"/>
            <p:cNvSpPr/>
            <p:nvPr/>
          </p:nvSpPr>
          <p:spPr bwMode="auto">
            <a:xfrm>
              <a:off x="4355976" y="5877272"/>
              <a:ext cx="360040" cy="288032"/>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9" name="図形グループ 8"/>
          <p:cNvGrpSpPr/>
          <p:nvPr/>
        </p:nvGrpSpPr>
        <p:grpSpPr>
          <a:xfrm>
            <a:off x="236414" y="6237312"/>
            <a:ext cx="8605143" cy="288032"/>
            <a:chOff x="236414" y="6237312"/>
            <a:chExt cx="8605143" cy="288032"/>
          </a:xfrm>
        </p:grpSpPr>
        <p:sp>
          <p:nvSpPr>
            <p:cNvPr id="32" name="角丸四角形 31"/>
            <p:cNvSpPr/>
            <p:nvPr/>
          </p:nvSpPr>
          <p:spPr bwMode="auto">
            <a:xfrm>
              <a:off x="236414" y="6237312"/>
              <a:ext cx="4191000" cy="288032"/>
            </a:xfrm>
            <a:prstGeom prst="roundRect">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HG丸ｺﾞｼｯｸM-PRO"/>
                  <a:ea typeface="HG丸ｺﾞｼｯｸM-PRO"/>
                  <a:cs typeface="HG丸ｺﾞｼｯｸM-PRO"/>
                </a:rPr>
                <a:t>データの組み合わせを選別し、絞り込んで分析する</a:t>
              </a:r>
              <a:endPar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33" name="角丸四角形 32"/>
            <p:cNvSpPr/>
            <p:nvPr/>
          </p:nvSpPr>
          <p:spPr bwMode="auto">
            <a:xfrm>
              <a:off x="4650557" y="6237312"/>
              <a:ext cx="4191000" cy="288032"/>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smtClean="0">
                  <a:solidFill>
                    <a:srgbClr val="FFFFFF"/>
                  </a:solidFill>
                  <a:latin typeface="HG丸ｺﾞｼｯｸM-PRO"/>
                  <a:ea typeface="HG丸ｺﾞｼｯｸM-PRO"/>
                  <a:cs typeface="HG丸ｺﾞｼｯｸM-PRO"/>
                </a:rPr>
                <a:t>多様なデータの組み合わせを試し、関係を探索する</a:t>
              </a:r>
            </a:p>
          </p:txBody>
        </p:sp>
        <p:sp>
          <p:nvSpPr>
            <p:cNvPr id="38" name="右矢印 37"/>
            <p:cNvSpPr/>
            <p:nvPr/>
          </p:nvSpPr>
          <p:spPr bwMode="auto">
            <a:xfrm>
              <a:off x="4355976" y="6237312"/>
              <a:ext cx="360040" cy="288032"/>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39" name="角丸四角形 38"/>
          <p:cNvSpPr/>
          <p:nvPr/>
        </p:nvSpPr>
        <p:spPr bwMode="auto">
          <a:xfrm>
            <a:off x="251520" y="5229200"/>
            <a:ext cx="4191000" cy="216024"/>
          </a:xfrm>
          <a:prstGeom prst="roundRect">
            <a:avLst>
              <a:gd name="adj" fmla="val 50000"/>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従来の</a:t>
            </a:r>
            <a:r>
              <a:rPr kumimoji="0" lang="en-US" altLang="ja-JP" sz="1100" b="0" i="0" u="none" strike="noStrike" cap="none" normalizeH="0" baseline="0" dirty="0" smtClean="0">
                <a:ln>
                  <a:noFill/>
                </a:ln>
                <a:solidFill>
                  <a:srgbClr val="FFFFFF"/>
                </a:solidFill>
                <a:effectLst/>
                <a:latin typeface="HG丸ｺﾞｼｯｸM-PRO"/>
                <a:ea typeface="HG丸ｺﾞｼｯｸM-PRO"/>
                <a:cs typeface="HG丸ｺﾞｼｯｸM-PRO"/>
              </a:rPr>
              <a:t>BI</a:t>
            </a:r>
            <a:endPar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40" name="角丸四角形 39"/>
          <p:cNvSpPr/>
          <p:nvPr/>
        </p:nvSpPr>
        <p:spPr bwMode="auto">
          <a:xfrm>
            <a:off x="4665663" y="5229200"/>
            <a:ext cx="4191000" cy="216024"/>
          </a:xfrm>
          <a:prstGeom prst="roundRect">
            <a:avLst>
              <a:gd name="adj" fmla="val 5000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100" dirty="0" smtClean="0">
                <a:solidFill>
                  <a:srgbClr val="FFFFFF"/>
                </a:solidFill>
                <a:latin typeface="HG丸ｺﾞｼｯｸM-PRO"/>
                <a:ea typeface="HG丸ｺﾞｼｯｸM-PRO"/>
                <a:cs typeface="HG丸ｺﾞｼｯｸM-PRO"/>
              </a:rPr>
              <a:t>ビッグ・データによる</a:t>
            </a:r>
            <a:r>
              <a:rPr lang="en-US" altLang="ja-JP" sz="1100" dirty="0" smtClean="0">
                <a:solidFill>
                  <a:srgbClr val="FFFFFF"/>
                </a:solidFill>
                <a:latin typeface="HG丸ｺﾞｼｯｸM-PRO"/>
                <a:ea typeface="HG丸ｺﾞｼｯｸM-PRO"/>
                <a:cs typeface="HG丸ｺﾞｼｯｸM-PRO"/>
              </a:rPr>
              <a:t>BI</a:t>
            </a:r>
            <a:endParaRPr lang="ja-JP" altLang="en-US" sz="1100" dirty="0">
              <a:solidFill>
                <a:srgbClr val="FFFFFF"/>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32041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en-US" altLang="ja-JP" sz="2800" dirty="0"/>
              <a:t>NEC Big Data Solutions </a:t>
            </a:r>
            <a:endParaRPr lang="ja-JP" altLang="en-US" sz="2800" dirty="0" smtClean="0">
              <a:ea typeface="ＭＳ Ｐゴシック" charset="-128"/>
            </a:endParaRPr>
          </a:p>
        </p:txBody>
      </p:sp>
      <p:sp>
        <p:nvSpPr>
          <p:cNvPr id="2" name="正方形/長方形 1"/>
          <p:cNvSpPr/>
          <p:nvPr/>
        </p:nvSpPr>
        <p:spPr>
          <a:xfrm>
            <a:off x="183091" y="1475343"/>
            <a:ext cx="3279775" cy="4339650"/>
          </a:xfrm>
          <a:prstGeom prst="rect">
            <a:avLst/>
          </a:prstGeom>
        </p:spPr>
        <p:txBody>
          <a:bodyPr wrap="square">
            <a:spAutoFit/>
          </a:bodyPr>
          <a:lstStyle/>
          <a:p>
            <a:pPr>
              <a:spcBef>
                <a:spcPts val="300"/>
              </a:spcBef>
            </a:pPr>
            <a:r>
              <a:rPr lang="ja-JP" altLang="en-US" sz="1600" dirty="0" smtClean="0"/>
              <a:t>プラント</a:t>
            </a:r>
            <a:r>
              <a:rPr lang="ja-JP" altLang="en-US" sz="1600" dirty="0"/>
              <a:t>故障予兆</a:t>
            </a:r>
            <a:r>
              <a:rPr lang="ja-JP" altLang="en-US" sz="1600" dirty="0" smtClean="0"/>
              <a:t>監視</a:t>
            </a:r>
            <a:endParaRPr lang="en-US" altLang="ja-JP" sz="1600" dirty="0" smtClean="0"/>
          </a:p>
          <a:p>
            <a:pPr>
              <a:spcBef>
                <a:spcPts val="300"/>
              </a:spcBef>
            </a:pPr>
            <a:r>
              <a:rPr lang="ja-JP" altLang="en-US" sz="1100" dirty="0" smtClean="0">
                <a:solidFill>
                  <a:srgbClr val="6B6BCF"/>
                </a:solidFill>
              </a:rPr>
              <a:t>イレギュラー</a:t>
            </a:r>
            <a:r>
              <a:rPr lang="ja-JP" altLang="en-US" sz="1100" dirty="0">
                <a:solidFill>
                  <a:srgbClr val="6B6BCF"/>
                </a:solidFill>
              </a:rPr>
              <a:t>な動きを自動で発見できる「インバリアント分析」技術を用いて、各種センサーの情報を基に故障に至る前の設備の不健全な状況を</a:t>
            </a:r>
            <a:r>
              <a:rPr lang="ja-JP" altLang="en-US" sz="1100" dirty="0" smtClean="0">
                <a:solidFill>
                  <a:srgbClr val="6B6BCF"/>
                </a:solidFill>
              </a:rPr>
              <a:t>把握</a:t>
            </a:r>
            <a:endParaRPr lang="en-US" altLang="ja-JP" sz="1100" dirty="0" smtClean="0">
              <a:solidFill>
                <a:srgbClr val="6B6BCF"/>
              </a:solidFill>
            </a:endParaRPr>
          </a:p>
          <a:p>
            <a:pPr>
              <a:spcBef>
                <a:spcPts val="300"/>
              </a:spcBef>
            </a:pPr>
            <a:endParaRPr lang="en-US" altLang="ja-JP" sz="1100" dirty="0" smtClean="0">
              <a:solidFill>
                <a:srgbClr val="6B6BCF"/>
              </a:solidFill>
            </a:endParaRPr>
          </a:p>
          <a:p>
            <a:pPr>
              <a:spcBef>
                <a:spcPts val="300"/>
              </a:spcBef>
            </a:pPr>
            <a:r>
              <a:rPr lang="ja-JP" altLang="en-US" sz="1600" dirty="0" smtClean="0"/>
              <a:t>情報</a:t>
            </a:r>
            <a:r>
              <a:rPr lang="ja-JP" altLang="en-US" sz="1600" dirty="0"/>
              <a:t>ガバナンス</a:t>
            </a:r>
            <a:r>
              <a:rPr lang="ja-JP" altLang="en-US" sz="1600" dirty="0" smtClean="0"/>
              <a:t>強化</a:t>
            </a:r>
            <a:endParaRPr lang="en-US" altLang="ja-JP" sz="1600" dirty="0" smtClean="0"/>
          </a:p>
          <a:p>
            <a:pPr>
              <a:spcBef>
                <a:spcPts val="300"/>
              </a:spcBef>
            </a:pPr>
            <a:r>
              <a:rPr lang="en-US" altLang="ja-JP" sz="1100" dirty="0" smtClean="0">
                <a:solidFill>
                  <a:srgbClr val="6B6BCF"/>
                </a:solidFill>
              </a:rPr>
              <a:t>2</a:t>
            </a:r>
            <a:r>
              <a:rPr lang="ja-JP" altLang="en-US" sz="1100" dirty="0">
                <a:solidFill>
                  <a:srgbClr val="6B6BCF"/>
                </a:solidFill>
              </a:rPr>
              <a:t>つの文が同じ意味を含むかどうかを判定する「テキスト含意認識」技術などを活用し、文書全体の意味を理解しリスクなどを自動的に</a:t>
            </a:r>
            <a:r>
              <a:rPr lang="ja-JP" altLang="en-US" sz="1100" dirty="0" smtClean="0">
                <a:solidFill>
                  <a:srgbClr val="6B6BCF"/>
                </a:solidFill>
              </a:rPr>
              <a:t>スコアリング</a:t>
            </a:r>
            <a:endParaRPr lang="en-US" altLang="ja-JP" sz="1100" dirty="0" smtClean="0">
              <a:solidFill>
                <a:srgbClr val="6B6BCF"/>
              </a:solidFill>
            </a:endParaRPr>
          </a:p>
          <a:p>
            <a:pPr>
              <a:spcBef>
                <a:spcPts val="300"/>
              </a:spcBef>
            </a:pPr>
            <a:endParaRPr lang="en-US" altLang="ja-JP" sz="1100" dirty="0" smtClean="0">
              <a:solidFill>
                <a:srgbClr val="6B6BCF"/>
              </a:solidFill>
            </a:endParaRPr>
          </a:p>
          <a:p>
            <a:pPr>
              <a:spcBef>
                <a:spcPts val="300"/>
              </a:spcBef>
            </a:pPr>
            <a:r>
              <a:rPr lang="ja-JP" altLang="en-US" sz="1600" dirty="0" smtClean="0"/>
              <a:t>需要</a:t>
            </a:r>
            <a:r>
              <a:rPr lang="ja-JP" altLang="en-US" sz="1600" dirty="0"/>
              <a:t>予測型自動</a:t>
            </a:r>
            <a:r>
              <a:rPr lang="ja-JP" altLang="en-US" sz="1600" dirty="0" smtClean="0"/>
              <a:t>発注</a:t>
            </a:r>
            <a:endParaRPr lang="en-US" altLang="ja-JP" sz="1600" dirty="0" smtClean="0"/>
          </a:p>
          <a:p>
            <a:pPr>
              <a:spcBef>
                <a:spcPts val="300"/>
              </a:spcBef>
            </a:pPr>
            <a:r>
              <a:rPr lang="ja-JP" altLang="en-US" sz="1100" dirty="0" smtClean="0">
                <a:solidFill>
                  <a:srgbClr val="6B6BCF"/>
                </a:solidFill>
              </a:rPr>
              <a:t>大量</a:t>
            </a:r>
            <a:r>
              <a:rPr lang="ja-JP" altLang="en-US" sz="1100" dirty="0">
                <a:solidFill>
                  <a:srgbClr val="6B6BCF"/>
                </a:solidFill>
              </a:rPr>
              <a:t>のデータに混在する多数の規則性を自動で発見し、高精度の予測や異常検知が可能な「異種混合学習」技術を活用。売り上げや気象情報などの多様なデータを基に将来の需要を予測し、発注を</a:t>
            </a:r>
            <a:r>
              <a:rPr lang="ja-JP" altLang="en-US" sz="1100" dirty="0" smtClean="0">
                <a:solidFill>
                  <a:srgbClr val="6B6BCF"/>
                </a:solidFill>
              </a:rPr>
              <a:t>自動化</a:t>
            </a:r>
            <a:endParaRPr lang="en-US" altLang="ja-JP" sz="1100" dirty="0" smtClean="0">
              <a:solidFill>
                <a:srgbClr val="6B6BCF"/>
              </a:solidFill>
            </a:endParaRPr>
          </a:p>
          <a:p>
            <a:pPr>
              <a:spcBef>
                <a:spcPts val="300"/>
              </a:spcBef>
            </a:pPr>
            <a:endParaRPr lang="en-US" altLang="ja-JP" sz="1100" dirty="0" smtClean="0">
              <a:solidFill>
                <a:srgbClr val="6B6BCF"/>
              </a:solidFill>
            </a:endParaRPr>
          </a:p>
          <a:p>
            <a:pPr>
              <a:spcBef>
                <a:spcPts val="300"/>
              </a:spcBef>
            </a:pPr>
            <a:r>
              <a:rPr lang="ja-JP" altLang="en-US" sz="1600" dirty="0" smtClean="0"/>
              <a:t>人材マッチング</a:t>
            </a:r>
            <a:endParaRPr lang="en-US" altLang="ja-JP" sz="1600" dirty="0" smtClean="0"/>
          </a:p>
          <a:p>
            <a:pPr>
              <a:spcBef>
                <a:spcPts val="300"/>
              </a:spcBef>
            </a:pPr>
            <a:r>
              <a:rPr lang="ja-JP" altLang="en-US" sz="1100" dirty="0" smtClean="0">
                <a:solidFill>
                  <a:srgbClr val="6B6BCF"/>
                </a:solidFill>
              </a:rPr>
              <a:t>非構造化</a:t>
            </a:r>
            <a:r>
              <a:rPr lang="ja-JP" altLang="en-US" sz="1100" dirty="0">
                <a:solidFill>
                  <a:srgbClr val="6B6BCF"/>
                </a:solidFill>
              </a:rPr>
              <a:t>データを含めた膨大な情報から高速に学習する「</a:t>
            </a:r>
            <a:r>
              <a:rPr lang="en-US" altLang="ja-JP" sz="1100" dirty="0">
                <a:solidFill>
                  <a:srgbClr val="6B6BCF"/>
                </a:solidFill>
              </a:rPr>
              <a:t>RAPID</a:t>
            </a:r>
            <a:r>
              <a:rPr lang="ja-JP" altLang="en-US" sz="1100" dirty="0">
                <a:solidFill>
                  <a:srgbClr val="6B6BCF"/>
                </a:solidFill>
              </a:rPr>
              <a:t>機械学習」技術を活用し、求職者と企業との業種・職種などの項目データや自己紹介文などを合わせて最適な</a:t>
            </a:r>
            <a:r>
              <a:rPr lang="ja-JP" altLang="en-US" sz="1100" dirty="0" smtClean="0">
                <a:solidFill>
                  <a:srgbClr val="6B6BCF"/>
                </a:solidFill>
              </a:rPr>
              <a:t>マッチング</a:t>
            </a:r>
            <a:endParaRPr lang="ja-JP" altLang="en-US" sz="1100" dirty="0">
              <a:solidFill>
                <a:srgbClr val="6B6BCF"/>
              </a:solidFill>
            </a:endParaRPr>
          </a:p>
        </p:txBody>
      </p:sp>
      <p:pic>
        <p:nvPicPr>
          <p:cNvPr id="5" name="図 4" descr="スクリーンショット 2013-11-20 11.1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798" y="1475344"/>
            <a:ext cx="5335797" cy="4339650"/>
          </a:xfrm>
          <a:prstGeom prst="rect">
            <a:avLst/>
          </a:prstGeom>
        </p:spPr>
      </p:pic>
    </p:spTree>
    <p:extLst>
      <p:ext uri="{BB962C8B-B14F-4D97-AF65-F5344CB8AC3E}">
        <p14:creationId xmlns:p14="http://schemas.microsoft.com/office/powerpoint/2010/main" val="349667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en-US" altLang="ja-JP" sz="2800" dirty="0" smtClean="0"/>
              <a:t>Fujitsu </a:t>
            </a:r>
            <a:r>
              <a:rPr lang="en-US" altLang="ja-JP" sz="2800" dirty="0"/>
              <a:t>Big Data </a:t>
            </a:r>
            <a:r>
              <a:rPr lang="en-US" altLang="ja-JP" sz="2800" dirty="0" smtClean="0"/>
              <a:t>Initiative</a:t>
            </a:r>
            <a:endParaRPr kumimoji="1" lang="ja-JP" altLang="en-US" sz="2800" dirty="0"/>
          </a:p>
        </p:txBody>
      </p:sp>
      <p:sp>
        <p:nvSpPr>
          <p:cNvPr id="3" name="正方形/長方形 2"/>
          <p:cNvSpPr/>
          <p:nvPr/>
        </p:nvSpPr>
        <p:spPr>
          <a:xfrm>
            <a:off x="211667" y="1018310"/>
            <a:ext cx="8737600" cy="5563061"/>
          </a:xfrm>
          <a:prstGeom prst="rect">
            <a:avLst/>
          </a:prstGeom>
        </p:spPr>
        <p:txBody>
          <a:bodyPr wrap="square">
            <a:spAutoFit/>
          </a:bodyPr>
          <a:lstStyle/>
          <a:p>
            <a:pPr>
              <a:spcBef>
                <a:spcPts val="300"/>
              </a:spcBef>
            </a:pPr>
            <a:r>
              <a:rPr lang="ja-JP" altLang="en-US" sz="1600" dirty="0"/>
              <a:t>リアルタイム経営の実現</a:t>
            </a:r>
          </a:p>
          <a:p>
            <a:pPr>
              <a:spcBef>
                <a:spcPts val="300"/>
              </a:spcBef>
            </a:pPr>
            <a:r>
              <a:rPr lang="ja-JP" altLang="en-US" sz="1100" dirty="0" smtClean="0">
                <a:solidFill>
                  <a:srgbClr val="6B6BCF"/>
                </a:solidFill>
              </a:rPr>
              <a:t>具体的</a:t>
            </a:r>
            <a:r>
              <a:rPr lang="ja-JP" altLang="en-US" sz="1100" dirty="0">
                <a:solidFill>
                  <a:srgbClr val="6B6BCF"/>
                </a:solidFill>
              </a:rPr>
              <a:t>には同社が提供するインメモリデータベースアプライアンス製品である</a:t>
            </a:r>
            <a:r>
              <a:rPr lang="en-US" altLang="ja-JP" sz="1100" dirty="0">
                <a:solidFill>
                  <a:srgbClr val="6B6BCF"/>
                </a:solidFill>
              </a:rPr>
              <a:t>SAP HANA</a:t>
            </a:r>
            <a:r>
              <a:rPr lang="ja-JP" altLang="en-US" sz="1100" dirty="0">
                <a:solidFill>
                  <a:srgbClr val="6B6BCF"/>
                </a:solidFill>
              </a:rPr>
              <a:t>などの製品を基盤として採用、</a:t>
            </a:r>
            <a:r>
              <a:rPr lang="en-US" altLang="ja-JP" sz="1100" dirty="0">
                <a:solidFill>
                  <a:srgbClr val="6B6BCF"/>
                </a:solidFill>
              </a:rPr>
              <a:t>SAS</a:t>
            </a:r>
            <a:r>
              <a:rPr lang="ja-JP" altLang="en-US" sz="1100" dirty="0">
                <a:solidFill>
                  <a:srgbClr val="6B6BCF"/>
                </a:solidFill>
              </a:rPr>
              <a:t>や</a:t>
            </a:r>
            <a:r>
              <a:rPr lang="en-US" altLang="ja-JP" sz="1100" dirty="0">
                <a:solidFill>
                  <a:srgbClr val="6B6BCF"/>
                </a:solidFill>
              </a:rPr>
              <a:t>SAP</a:t>
            </a:r>
            <a:r>
              <a:rPr lang="ja-JP" altLang="en-US" sz="1100" dirty="0">
                <a:solidFill>
                  <a:srgbClr val="6B6BCF"/>
                </a:solidFill>
              </a:rPr>
              <a:t>などのアプリケーションや</a:t>
            </a:r>
            <a:r>
              <a:rPr lang="en-US" altLang="ja-JP" sz="1100" dirty="0">
                <a:solidFill>
                  <a:srgbClr val="6B6BCF"/>
                </a:solidFill>
              </a:rPr>
              <a:t>BI</a:t>
            </a:r>
            <a:r>
              <a:rPr lang="ja-JP" altLang="en-US" sz="1100" dirty="0">
                <a:solidFill>
                  <a:srgbClr val="6B6BCF"/>
                </a:solidFill>
              </a:rPr>
              <a:t>ツール類を活用し、より高速で直感的な意思決定を支援する内容だ。</a:t>
            </a:r>
          </a:p>
          <a:p>
            <a:pPr>
              <a:spcBef>
                <a:spcPts val="300"/>
              </a:spcBef>
            </a:pPr>
            <a:r>
              <a:rPr lang="ja-JP" altLang="en-US" sz="1600" dirty="0" smtClean="0"/>
              <a:t>故障</a:t>
            </a:r>
            <a:r>
              <a:rPr lang="ja-JP" altLang="en-US" sz="1600" dirty="0"/>
              <a:t>予測による設備メンテナンス高度化</a:t>
            </a:r>
          </a:p>
          <a:p>
            <a:pPr>
              <a:spcBef>
                <a:spcPts val="300"/>
              </a:spcBef>
            </a:pPr>
            <a:r>
              <a:rPr lang="ja-JP" altLang="en-US" sz="1100" dirty="0" smtClean="0">
                <a:solidFill>
                  <a:schemeClr val="accent6">
                    <a:lumMod val="60000"/>
                    <a:lumOff val="40000"/>
                  </a:schemeClr>
                </a:solidFill>
              </a:rPr>
              <a:t>プラント</a:t>
            </a:r>
            <a:r>
              <a:rPr lang="ja-JP" altLang="en-US" sz="1100" dirty="0">
                <a:solidFill>
                  <a:schemeClr val="accent6">
                    <a:lumMod val="60000"/>
                    <a:lumOff val="40000"/>
                  </a:schemeClr>
                </a:solidFill>
              </a:rPr>
              <a:t>設備や組み立て加工製造ラインなどにおける画像データやセンサデータの活用と、そのデータを利用した分析による設備保全の高度化を行う。プラットフォームには、同社が展開する</a:t>
            </a:r>
            <a:r>
              <a:rPr lang="en-US" altLang="ja-JP" sz="1100" dirty="0">
                <a:solidFill>
                  <a:schemeClr val="accent6">
                    <a:lumMod val="60000"/>
                    <a:lumOff val="40000"/>
                  </a:schemeClr>
                </a:solidFill>
              </a:rPr>
              <a:t>FENICS II M2M</a:t>
            </a:r>
            <a:r>
              <a:rPr lang="ja-JP" altLang="en-US" sz="1100" dirty="0">
                <a:solidFill>
                  <a:schemeClr val="accent6">
                    <a:lumMod val="60000"/>
                    <a:lumOff val="40000"/>
                  </a:schemeClr>
                </a:solidFill>
              </a:rPr>
              <a:t>サービスなどを活用する。</a:t>
            </a:r>
          </a:p>
          <a:p>
            <a:pPr>
              <a:spcBef>
                <a:spcPts val="300"/>
              </a:spcBef>
            </a:pPr>
            <a:r>
              <a:rPr lang="ja-JP" altLang="en-US" sz="1600" dirty="0" smtClean="0"/>
              <a:t>予兆</a:t>
            </a:r>
            <a:r>
              <a:rPr lang="ja-JP" altLang="en-US" sz="1600" dirty="0"/>
              <a:t>検知による社会インフラ維持・管理</a:t>
            </a:r>
          </a:p>
          <a:p>
            <a:pPr>
              <a:spcBef>
                <a:spcPts val="300"/>
              </a:spcBef>
            </a:pPr>
            <a:r>
              <a:rPr lang="ja-JP" altLang="en-US" sz="1100" dirty="0" smtClean="0">
                <a:solidFill>
                  <a:srgbClr val="6B6BCF"/>
                </a:solidFill>
              </a:rPr>
              <a:t>上記</a:t>
            </a:r>
            <a:r>
              <a:rPr lang="ja-JP" altLang="en-US" sz="1100" dirty="0">
                <a:solidFill>
                  <a:srgbClr val="6B6BCF"/>
                </a:solidFill>
              </a:rPr>
              <a:t>と同じ構成だが、社会インフラを対象としたもの。プラットフォームには、同じく同社が展開する</a:t>
            </a:r>
            <a:r>
              <a:rPr lang="en-US" altLang="ja-JP" sz="1100" dirty="0">
                <a:solidFill>
                  <a:srgbClr val="6B6BCF"/>
                </a:solidFill>
              </a:rPr>
              <a:t>FENICS II M2M</a:t>
            </a:r>
            <a:r>
              <a:rPr lang="ja-JP" altLang="en-US" sz="1100" dirty="0">
                <a:solidFill>
                  <a:srgbClr val="6B6BCF"/>
                </a:solidFill>
              </a:rPr>
              <a:t>サービスなどを活用する。</a:t>
            </a:r>
          </a:p>
          <a:p>
            <a:pPr>
              <a:spcBef>
                <a:spcPts val="300"/>
              </a:spcBef>
            </a:pPr>
            <a:r>
              <a:rPr lang="ja-JP" altLang="en-US" sz="1600" dirty="0" smtClean="0"/>
              <a:t>工場</a:t>
            </a:r>
            <a:r>
              <a:rPr lang="ja-JP" altLang="en-US" sz="1600" dirty="0"/>
              <a:t>のリアルタイムエネルギーマネジメント</a:t>
            </a:r>
          </a:p>
          <a:p>
            <a:pPr>
              <a:spcBef>
                <a:spcPts val="300"/>
              </a:spcBef>
            </a:pPr>
            <a:r>
              <a:rPr lang="ja-JP" altLang="en-US" sz="1100" dirty="0" smtClean="0">
                <a:solidFill>
                  <a:srgbClr val="6B6BCF"/>
                </a:solidFill>
              </a:rPr>
              <a:t>配電盤</a:t>
            </a:r>
            <a:r>
              <a:rPr lang="ja-JP" altLang="en-US" sz="1100" dirty="0">
                <a:solidFill>
                  <a:srgbClr val="6B6BCF"/>
                </a:solidFill>
              </a:rPr>
              <a:t>などのデータを活用したエネルギー消費データのリアルタイム管理によるエネルギーコスト削減。</a:t>
            </a:r>
            <a:r>
              <a:rPr lang="en-US" altLang="ja-JP" sz="1100" dirty="0">
                <a:solidFill>
                  <a:srgbClr val="6B6BCF"/>
                </a:solidFill>
              </a:rPr>
              <a:t>CO2</a:t>
            </a:r>
            <a:r>
              <a:rPr lang="ja-JP" altLang="en-US" sz="1100" dirty="0">
                <a:solidFill>
                  <a:srgbClr val="6B6BCF"/>
                </a:solidFill>
              </a:rPr>
              <a:t>排出量コントロールや平準化の柔軟な検討が可能になる。</a:t>
            </a:r>
          </a:p>
          <a:p>
            <a:pPr>
              <a:spcBef>
                <a:spcPts val="300"/>
              </a:spcBef>
            </a:pPr>
            <a:r>
              <a:rPr lang="ja-JP" altLang="en-US" sz="1600" dirty="0" smtClean="0"/>
              <a:t>製造</a:t>
            </a:r>
            <a:r>
              <a:rPr lang="ja-JP" altLang="en-US" sz="1600" dirty="0"/>
              <a:t>ラインのデータから頻発停止の発生予測</a:t>
            </a:r>
          </a:p>
          <a:p>
            <a:pPr>
              <a:spcBef>
                <a:spcPts val="300"/>
              </a:spcBef>
            </a:pPr>
            <a:r>
              <a:rPr lang="ja-JP" altLang="en-US" sz="1100" dirty="0" smtClean="0"/>
              <a:t>製造</a:t>
            </a:r>
            <a:r>
              <a:rPr lang="ja-JP" altLang="en-US" sz="1100" dirty="0"/>
              <a:t>ラインの稼働情報を基に、いわゆる「チョコ停」（機器メンテナンスなどによるラインダウン）の発生原因分析など。生産性向上に寄与するもの。</a:t>
            </a:r>
          </a:p>
          <a:p>
            <a:pPr>
              <a:spcBef>
                <a:spcPts val="300"/>
              </a:spcBef>
            </a:pPr>
            <a:r>
              <a:rPr lang="ja-JP" altLang="en-US" sz="1600" dirty="0" smtClean="0"/>
              <a:t>需要</a:t>
            </a:r>
            <a:r>
              <a:rPr lang="ja-JP" altLang="en-US" sz="1600" dirty="0"/>
              <a:t>予測の高度化による</a:t>
            </a:r>
            <a:r>
              <a:rPr lang="en-US" altLang="ja-JP" sz="1600" dirty="0"/>
              <a:t>SCM</a:t>
            </a:r>
            <a:r>
              <a:rPr lang="ja-JP" altLang="en-US" sz="1600" dirty="0"/>
              <a:t>最適化</a:t>
            </a:r>
          </a:p>
          <a:p>
            <a:pPr>
              <a:spcBef>
                <a:spcPts val="300"/>
              </a:spcBef>
            </a:pPr>
            <a:r>
              <a:rPr lang="ja-JP" altLang="en-US" sz="1100" dirty="0" smtClean="0">
                <a:solidFill>
                  <a:srgbClr val="6B6BCF"/>
                </a:solidFill>
              </a:rPr>
              <a:t>需要</a:t>
            </a:r>
            <a:r>
              <a:rPr lang="ja-JP" altLang="en-US" sz="1100" dirty="0">
                <a:solidFill>
                  <a:srgbClr val="6B6BCF"/>
                </a:solidFill>
              </a:rPr>
              <a:t>変動を多様なデータから予測し、供給量をコントロールすることで、機会ロスや廃棄ロスといった製造現場のムダを改善する。</a:t>
            </a:r>
          </a:p>
          <a:p>
            <a:pPr>
              <a:spcBef>
                <a:spcPts val="300"/>
              </a:spcBef>
            </a:pPr>
            <a:r>
              <a:rPr lang="ja-JP" altLang="en-US" sz="1600" dirty="0" smtClean="0"/>
              <a:t>顧客</a:t>
            </a:r>
            <a:r>
              <a:rPr lang="ja-JP" altLang="en-US" sz="1600" dirty="0"/>
              <a:t>接点情報の有機連携によるカスタマエクスペリエンスの実現</a:t>
            </a:r>
          </a:p>
          <a:p>
            <a:pPr>
              <a:spcBef>
                <a:spcPts val="300"/>
              </a:spcBef>
            </a:pPr>
            <a:r>
              <a:rPr lang="ja-JP" altLang="en-US" sz="1100" dirty="0" smtClean="0">
                <a:solidFill>
                  <a:srgbClr val="6B6BCF"/>
                </a:solidFill>
              </a:rPr>
              <a:t>オムニチャネル</a:t>
            </a:r>
            <a:r>
              <a:rPr lang="ja-JP" altLang="en-US" sz="1100" dirty="0">
                <a:solidFill>
                  <a:srgbClr val="6B6BCF"/>
                </a:solidFill>
              </a:rPr>
              <a:t>のリアルタイム活用による、個々の顧客向けの最適化を行う。</a:t>
            </a:r>
          </a:p>
          <a:p>
            <a:pPr>
              <a:spcBef>
                <a:spcPts val="300"/>
              </a:spcBef>
            </a:pPr>
            <a:r>
              <a:rPr lang="ja-JP" altLang="en-US" sz="1600" dirty="0" smtClean="0"/>
              <a:t>金融</a:t>
            </a:r>
            <a:r>
              <a:rPr lang="ja-JP" altLang="en-US" sz="1600" dirty="0"/>
              <a:t>サービスでの顧客向けパーソナライズ</a:t>
            </a:r>
          </a:p>
          <a:p>
            <a:pPr>
              <a:spcBef>
                <a:spcPts val="300"/>
              </a:spcBef>
            </a:pPr>
            <a:r>
              <a:rPr lang="ja-JP" altLang="en-US" sz="1100" dirty="0" smtClean="0">
                <a:solidFill>
                  <a:srgbClr val="6B6BCF"/>
                </a:solidFill>
              </a:rPr>
              <a:t>グループ内</a:t>
            </a:r>
            <a:r>
              <a:rPr lang="ja-JP" altLang="en-US" sz="1100" dirty="0">
                <a:solidFill>
                  <a:srgbClr val="6B6BCF"/>
                </a:solidFill>
              </a:rPr>
              <a:t>の顧客情報の連携や外部データの連携によるサービス最適化を行う。外部データ連携では、</a:t>
            </a:r>
            <a:r>
              <a:rPr lang="en-US" altLang="ja-JP" sz="1100" dirty="0" err="1">
                <a:solidFill>
                  <a:srgbClr val="6B6BCF"/>
                </a:solidFill>
              </a:rPr>
              <a:t>DataPlaza</a:t>
            </a:r>
            <a:r>
              <a:rPr lang="ja-JP" altLang="en-US" sz="1100" dirty="0">
                <a:solidFill>
                  <a:srgbClr val="6B6BCF"/>
                </a:solidFill>
              </a:rPr>
              <a:t>を活用する。</a:t>
            </a:r>
          </a:p>
          <a:p>
            <a:pPr>
              <a:spcBef>
                <a:spcPts val="300"/>
              </a:spcBef>
            </a:pPr>
            <a:r>
              <a:rPr lang="ja-JP" altLang="en-US" sz="1600" dirty="0" smtClean="0"/>
              <a:t>顧客</a:t>
            </a:r>
            <a:r>
              <a:rPr lang="ja-JP" altLang="en-US" sz="1600" dirty="0"/>
              <a:t>需要分析による人的リソース最適化</a:t>
            </a:r>
          </a:p>
          <a:p>
            <a:pPr>
              <a:spcBef>
                <a:spcPts val="300"/>
              </a:spcBef>
            </a:pPr>
            <a:r>
              <a:rPr lang="ja-JP" altLang="en-US" sz="1100" dirty="0" smtClean="0">
                <a:solidFill>
                  <a:srgbClr val="6B6BCF"/>
                </a:solidFill>
              </a:rPr>
              <a:t>顧客</a:t>
            </a:r>
            <a:r>
              <a:rPr lang="ja-JP" altLang="en-US" sz="1100" dirty="0">
                <a:solidFill>
                  <a:srgbClr val="6B6BCF"/>
                </a:solidFill>
              </a:rPr>
              <a:t>データと位置データを活用した顧客需要分析により営業生産性を向上させる。</a:t>
            </a:r>
          </a:p>
          <a:p>
            <a:pPr>
              <a:spcBef>
                <a:spcPts val="300"/>
              </a:spcBef>
            </a:pPr>
            <a:r>
              <a:rPr lang="en-US" altLang="ja-JP" sz="1600" dirty="0" smtClean="0"/>
              <a:t>M2M</a:t>
            </a:r>
            <a:r>
              <a:rPr lang="ja-JP" altLang="en-US" sz="1600" dirty="0"/>
              <a:t>データによる商品・サービスの高度化</a:t>
            </a:r>
          </a:p>
          <a:p>
            <a:pPr>
              <a:spcBef>
                <a:spcPts val="300"/>
              </a:spcBef>
            </a:pPr>
            <a:r>
              <a:rPr lang="en-US" altLang="ja-JP" sz="1100" dirty="0" smtClean="0">
                <a:solidFill>
                  <a:srgbClr val="6B6BCF"/>
                </a:solidFill>
              </a:rPr>
              <a:t>M2M</a:t>
            </a:r>
            <a:r>
              <a:rPr lang="ja-JP" altLang="en-US" sz="1100" dirty="0">
                <a:solidFill>
                  <a:srgbClr val="6B6BCF"/>
                </a:solidFill>
              </a:rPr>
              <a:t>データのリアルタイム活用によるメンテナンスの効率化と顧客満足度向上を行う。</a:t>
            </a:r>
          </a:p>
        </p:txBody>
      </p:sp>
    </p:spTree>
    <p:extLst>
      <p:ext uri="{BB962C8B-B14F-4D97-AF65-F5344CB8AC3E}">
        <p14:creationId xmlns:p14="http://schemas.microsoft.com/office/powerpoint/2010/main" val="16007120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en-US" altLang="ja-JP" sz="2800" dirty="0" smtClean="0"/>
              <a:t>Fujitsu </a:t>
            </a:r>
            <a:r>
              <a:rPr lang="en-US" altLang="ja-JP" sz="2800" dirty="0"/>
              <a:t>Big Data </a:t>
            </a:r>
            <a:r>
              <a:rPr lang="en-US" altLang="ja-JP" sz="2800" dirty="0" smtClean="0"/>
              <a:t>Initiative</a:t>
            </a:r>
            <a:endParaRPr kumimoji="1" lang="ja-JP" altLang="en-US" sz="2800" dirty="0"/>
          </a:p>
        </p:txBody>
      </p:sp>
      <p:pic>
        <p:nvPicPr>
          <p:cNvPr id="4" name="図 3"/>
          <p:cNvPicPr>
            <a:picLocks noChangeAspect="1"/>
          </p:cNvPicPr>
          <p:nvPr/>
        </p:nvPicPr>
        <p:blipFill>
          <a:blip r:embed="rId2"/>
          <a:stretch>
            <a:fillRect/>
          </a:stretch>
        </p:blipFill>
        <p:spPr>
          <a:xfrm>
            <a:off x="247385" y="1126067"/>
            <a:ext cx="8651082" cy="5316926"/>
          </a:xfrm>
          <a:prstGeom prst="rect">
            <a:avLst/>
          </a:prstGeom>
        </p:spPr>
      </p:pic>
    </p:spTree>
    <p:extLst>
      <p:ext uri="{BB962C8B-B14F-4D97-AF65-F5344CB8AC3E}">
        <p14:creationId xmlns:p14="http://schemas.microsoft.com/office/powerpoint/2010/main" val="15822189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ビッグデータとは</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2</a:t>
            </a:fld>
            <a:endParaRPr kumimoji="0" lang="en-US" altLang="ja-JP" sz="1400">
              <a:solidFill>
                <a:schemeClr val="tx1"/>
              </a:solidFill>
              <a:latin typeface="Tahoma" pitchFamily="34" charset="0"/>
              <a:ea typeface="ＭＳ Ｐゴシック" charset="-128"/>
            </a:endParaRPr>
          </a:p>
        </p:txBody>
      </p:sp>
      <p:cxnSp>
        <p:nvCxnSpPr>
          <p:cNvPr id="8" name="直線矢印コネクタ 7"/>
          <p:cNvCxnSpPr/>
          <p:nvPr/>
        </p:nvCxnSpPr>
        <p:spPr bwMode="auto">
          <a:xfrm flipV="1">
            <a:off x="3324372" y="1428750"/>
            <a:ext cx="6350" cy="473075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21" name="テキスト ボックス 20"/>
          <p:cNvSpPr txBox="1"/>
          <p:nvPr/>
        </p:nvSpPr>
        <p:spPr>
          <a:xfrm>
            <a:off x="3288909" y="984250"/>
            <a:ext cx="646331" cy="369332"/>
          </a:xfrm>
          <a:prstGeom prst="rect">
            <a:avLst/>
          </a:prstGeom>
          <a:noFill/>
        </p:spPr>
        <p:txBody>
          <a:bodyPr wrap="none" rtlCol="0">
            <a:spAutoFit/>
          </a:bodyPr>
          <a:lstStyle/>
          <a:p>
            <a:r>
              <a:rPr kumimoji="1" lang="ja-JP" altLang="en-US" dirty="0" smtClean="0">
                <a:solidFill>
                  <a:srgbClr val="0000FF"/>
                </a:solidFill>
              </a:rPr>
              <a:t>頻度</a:t>
            </a:r>
            <a:endParaRPr kumimoji="1" lang="ja-JP" altLang="en-US" dirty="0">
              <a:solidFill>
                <a:srgbClr val="0000FF"/>
              </a:solidFill>
            </a:endParaRPr>
          </a:p>
        </p:txBody>
      </p:sp>
      <p:sp>
        <p:nvSpPr>
          <p:cNvPr id="27" name="テキスト ボックス 26"/>
          <p:cNvSpPr txBox="1"/>
          <p:nvPr/>
        </p:nvSpPr>
        <p:spPr>
          <a:xfrm>
            <a:off x="8376224" y="6216134"/>
            <a:ext cx="415498" cy="369332"/>
          </a:xfrm>
          <a:prstGeom prst="rect">
            <a:avLst/>
          </a:prstGeom>
          <a:noFill/>
        </p:spPr>
        <p:txBody>
          <a:bodyPr wrap="none" rtlCol="0">
            <a:spAutoFit/>
          </a:bodyPr>
          <a:lstStyle/>
          <a:p>
            <a:r>
              <a:rPr lang="ja-JP" altLang="en-US" dirty="0" smtClean="0">
                <a:solidFill>
                  <a:srgbClr val="008000"/>
                </a:solidFill>
              </a:rPr>
              <a:t>量</a:t>
            </a:r>
            <a:endParaRPr kumimoji="1" lang="ja-JP" altLang="en-US" dirty="0">
              <a:solidFill>
                <a:srgbClr val="008000"/>
              </a:solidFill>
            </a:endParaRPr>
          </a:p>
        </p:txBody>
      </p:sp>
      <p:cxnSp>
        <p:nvCxnSpPr>
          <p:cNvPr id="11" name="直線矢印コネクタ 10"/>
          <p:cNvCxnSpPr/>
          <p:nvPr/>
        </p:nvCxnSpPr>
        <p:spPr bwMode="auto">
          <a:xfrm>
            <a:off x="3324372" y="6159500"/>
            <a:ext cx="5467350" cy="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2" name="正方形/長方形 1"/>
          <p:cNvSpPr/>
          <p:nvPr/>
        </p:nvSpPr>
        <p:spPr bwMode="auto">
          <a:xfrm>
            <a:off x="3500584" y="1428749"/>
            <a:ext cx="2986088" cy="2618318"/>
          </a:xfrm>
          <a:prstGeom prst="rect">
            <a:avLst/>
          </a:prstGeom>
          <a:solidFill>
            <a:srgbClr val="3366FF">
              <a:alpha val="7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latin typeface="Arial" charset="0"/>
                <a:ea typeface="HG丸ｺﾞｼｯｸM-PRO" pitchFamily="50" charset="-128"/>
              </a:rPr>
              <a:t>  OLTP</a:t>
            </a: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ea typeface="HG丸ｺﾞｼｯｸM-PRO"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7" name="正方形/長方形 16"/>
          <p:cNvSpPr/>
          <p:nvPr/>
        </p:nvSpPr>
        <p:spPr bwMode="auto">
          <a:xfrm>
            <a:off x="5851672" y="3369733"/>
            <a:ext cx="2879726" cy="2605101"/>
          </a:xfrm>
          <a:prstGeom prst="rect">
            <a:avLst/>
          </a:prstGeom>
          <a:solidFill>
            <a:srgbClr val="008000">
              <a:alpha val="75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ea typeface="HG丸ｺﾞｼｯｸM-PRO" pitchFamily="50" charset="-128"/>
            </a:endParaRPr>
          </a:p>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ea typeface="HG丸ｺﾞｼｯｸM-PRO" pitchFamily="50" charset="-128"/>
              </a:rPr>
              <a:t>          </a:t>
            </a:r>
            <a:r>
              <a:rPr kumimoji="0" lang="ja-JP" altLang="en-US" sz="3200" b="0" i="0" u="none" strike="noStrike" cap="none" normalizeH="0" baseline="0" dirty="0" smtClean="0">
                <a:ln>
                  <a:noFill/>
                </a:ln>
                <a:solidFill>
                  <a:srgbClr val="FFFFFF"/>
                </a:solidFill>
                <a:effectLst/>
                <a:ea typeface="HG丸ｺﾞｼｯｸM-PRO" pitchFamily="50" charset="-128"/>
              </a:rPr>
              <a:t>　</a:t>
            </a:r>
            <a:endParaRPr kumimoji="0" lang="en-US" altLang="ja-JP" sz="3200" b="0" i="0" u="none" strike="noStrike" cap="none" normalizeH="0" baseline="0" dirty="0" smtClean="0">
              <a:ln>
                <a:noFill/>
              </a:ln>
              <a:solidFill>
                <a:srgbClr val="FFFFFF"/>
              </a:solidFill>
              <a:effectLst/>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dirty="0" smtClean="0">
                <a:solidFill>
                  <a:srgbClr val="FFFFFF"/>
                </a:solidFill>
                <a:ea typeface="HG丸ｺﾞｼｯｸM-PRO" pitchFamily="50" charset="-128"/>
              </a:rPr>
              <a:t>　　　</a:t>
            </a:r>
            <a:r>
              <a:rPr kumimoji="0" lang="en-US" altLang="ja-JP" sz="3200" b="0" i="0" u="none" strike="noStrike" cap="none" normalizeH="0" baseline="0" dirty="0" smtClean="0">
                <a:ln>
                  <a:noFill/>
                </a:ln>
                <a:solidFill>
                  <a:srgbClr val="FFFFFF"/>
                </a:solidFill>
                <a:effectLst/>
                <a:ea typeface="HG丸ｺﾞｼｯｸM-PRO" pitchFamily="50" charset="-128"/>
              </a:rPr>
              <a:t>OLAP</a:t>
            </a:r>
            <a:endParaRPr kumimoji="0" lang="ja-JP" altLang="en-US" sz="3200" b="0" i="0" u="none" strike="noStrike" cap="none" normalizeH="0" baseline="0" dirty="0" smtClean="0">
              <a:ln>
                <a:noFill/>
              </a:ln>
              <a:solidFill>
                <a:srgbClr val="FFFFFF"/>
              </a:solidFill>
              <a:effectLst/>
              <a:ea typeface="HG丸ｺﾞｼｯｸM-PRO" pitchFamily="50" charset="-128"/>
            </a:endParaRPr>
          </a:p>
        </p:txBody>
      </p:sp>
      <p:sp>
        <p:nvSpPr>
          <p:cNvPr id="13" name="正方形/長方形 12"/>
          <p:cNvSpPr/>
          <p:nvPr/>
        </p:nvSpPr>
        <p:spPr>
          <a:xfrm>
            <a:off x="177801" y="1414819"/>
            <a:ext cx="3111108" cy="4801315"/>
          </a:xfrm>
          <a:prstGeom prst="rect">
            <a:avLst/>
          </a:prstGeom>
        </p:spPr>
        <p:txBody>
          <a:bodyPr wrap="square">
            <a:spAutoFit/>
          </a:bodyPr>
          <a:lstStyle/>
          <a:p>
            <a:pPr marL="285750" indent="-285750">
              <a:buFont typeface="Wingdings" charset="2"/>
              <a:buChar char="v"/>
            </a:pPr>
            <a:r>
              <a:rPr lang="ja-JP" altLang="en-US" dirty="0" smtClean="0">
                <a:solidFill>
                  <a:srgbClr val="FF0000"/>
                </a:solidFill>
              </a:rPr>
              <a:t>ビッグ</a:t>
            </a:r>
            <a:r>
              <a:rPr lang="ja-JP" altLang="en-US" dirty="0">
                <a:solidFill>
                  <a:srgbClr val="FF0000"/>
                </a:solidFill>
              </a:rPr>
              <a:t>・データとは新しいものではない</a:t>
            </a:r>
            <a:r>
              <a:rPr lang="ja-JP" altLang="en-US" dirty="0"/>
              <a:t>。大容量、高速、多様なデータは、長年存在してきた。新しいのは、このデータを効果的な方法で処理／管理／分析できる低コストのソリューションやツールである</a:t>
            </a:r>
            <a:r>
              <a:rPr lang="ja-JP" altLang="en-US" dirty="0" smtClean="0"/>
              <a:t>。</a:t>
            </a:r>
            <a:endParaRPr lang="ja-JP" altLang="en-US" dirty="0"/>
          </a:p>
          <a:p>
            <a:pPr marL="285750" indent="-285750">
              <a:buFont typeface="Wingdings" charset="2"/>
              <a:buChar char="v"/>
            </a:pPr>
            <a:r>
              <a:rPr lang="ja-JP" altLang="en-US" dirty="0" smtClean="0">
                <a:solidFill>
                  <a:srgbClr val="FF0000"/>
                </a:solidFill>
              </a:rPr>
              <a:t>ビッグ</a:t>
            </a:r>
            <a:r>
              <a:rPr lang="ja-JP" altLang="en-US" dirty="0">
                <a:solidFill>
                  <a:srgbClr val="FF0000"/>
                </a:solidFill>
              </a:rPr>
              <a:t>・データは既に市場のどこにでも存在する</a:t>
            </a:r>
            <a:r>
              <a:rPr lang="ja-JP" altLang="en-US" dirty="0"/>
              <a:t>ようになっており、一般のデータ処理と切り離すことはできない</a:t>
            </a:r>
            <a:r>
              <a:rPr lang="ja-JP" altLang="en-US" dirty="0" smtClean="0"/>
              <a:t>。</a:t>
            </a:r>
            <a:endParaRPr lang="ja-JP" altLang="en-US" dirty="0"/>
          </a:p>
          <a:p>
            <a:pPr marL="285750" indent="-285750">
              <a:buFont typeface="Wingdings" charset="2"/>
              <a:buChar char="v"/>
            </a:pPr>
            <a:r>
              <a:rPr lang="ja-JP" altLang="en-US" dirty="0" smtClean="0">
                <a:solidFill>
                  <a:srgbClr val="FF0000"/>
                </a:solidFill>
              </a:rPr>
              <a:t>ビッグ</a:t>
            </a:r>
            <a:r>
              <a:rPr lang="ja-JP" altLang="en-US" dirty="0">
                <a:solidFill>
                  <a:srgbClr val="FF0000"/>
                </a:solidFill>
              </a:rPr>
              <a:t>・データ市場という個別の市場はなく</a:t>
            </a:r>
            <a:r>
              <a:rPr lang="ja-JP" altLang="en-US" dirty="0"/>
              <a:t>、</a:t>
            </a:r>
            <a:r>
              <a:rPr lang="en-US" altLang="ja-JP" dirty="0"/>
              <a:t>IT</a:t>
            </a:r>
            <a:r>
              <a:rPr lang="ja-JP" altLang="en-US" dirty="0"/>
              <a:t>市場全体を横断する複合的な市場である </a:t>
            </a:r>
          </a:p>
        </p:txBody>
      </p:sp>
      <p:sp>
        <p:nvSpPr>
          <p:cNvPr id="3" name="テキスト ボックス 2"/>
          <p:cNvSpPr txBox="1"/>
          <p:nvPr/>
        </p:nvSpPr>
        <p:spPr>
          <a:xfrm>
            <a:off x="3500584" y="5133600"/>
            <a:ext cx="2292615" cy="707886"/>
          </a:xfrm>
          <a:prstGeom prst="rect">
            <a:avLst/>
          </a:prstGeom>
          <a:noFill/>
        </p:spPr>
        <p:txBody>
          <a:bodyPr wrap="none" rtlCol="0">
            <a:spAutoFit/>
          </a:bodyPr>
          <a:lstStyle/>
          <a:p>
            <a:r>
              <a:rPr kumimoji="1" lang="ja-JP" altLang="en-US" sz="2000" dirty="0" smtClean="0">
                <a:solidFill>
                  <a:srgbClr val="0000FF"/>
                </a:solidFill>
              </a:rPr>
              <a:t>対象となるデータが</a:t>
            </a:r>
            <a:endParaRPr kumimoji="1" lang="en-US" altLang="ja-JP" sz="2000" dirty="0" smtClean="0">
              <a:solidFill>
                <a:srgbClr val="0000FF"/>
              </a:solidFill>
            </a:endParaRPr>
          </a:p>
          <a:p>
            <a:r>
              <a:rPr lang="ja-JP" altLang="en-US" sz="2000" dirty="0" smtClean="0">
                <a:solidFill>
                  <a:srgbClr val="0000FF"/>
                </a:solidFill>
              </a:rPr>
              <a:t>ビッグデータ化</a:t>
            </a:r>
            <a:endParaRPr kumimoji="1" lang="ja-JP" altLang="en-US" sz="2000" dirty="0">
              <a:solidFill>
                <a:srgbClr val="0000FF"/>
              </a:solidFill>
            </a:endParaRPr>
          </a:p>
        </p:txBody>
      </p:sp>
      <p:grpSp>
        <p:nvGrpSpPr>
          <p:cNvPr id="9" name="図形グループ 8"/>
          <p:cNvGrpSpPr/>
          <p:nvPr/>
        </p:nvGrpSpPr>
        <p:grpSpPr>
          <a:xfrm>
            <a:off x="4606637" y="1549399"/>
            <a:ext cx="4018763" cy="3805704"/>
            <a:chOff x="4394962" y="1549399"/>
            <a:chExt cx="4018763" cy="3805704"/>
          </a:xfrm>
        </p:grpSpPr>
        <p:sp>
          <p:nvSpPr>
            <p:cNvPr id="7" name="角丸四角形 6"/>
            <p:cNvSpPr/>
            <p:nvPr/>
          </p:nvSpPr>
          <p:spPr bwMode="auto">
            <a:xfrm>
              <a:off x="4986867" y="1549399"/>
              <a:ext cx="3426858" cy="3251201"/>
            </a:xfrm>
            <a:prstGeom prst="roundRect">
              <a:avLst/>
            </a:prstGeom>
            <a:solidFill>
              <a:srgbClr val="FF6600">
                <a:alpha val="67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baseline="0" dirty="0" smtClean="0">
                  <a:ln>
                    <a:noFill/>
                  </a:ln>
                  <a:solidFill>
                    <a:schemeClr val="bg1"/>
                  </a:solidFill>
                  <a:effectLst/>
                  <a:latin typeface="Arial Black"/>
                  <a:ea typeface="HG丸ｺﾞｼｯｸM-PRO" pitchFamily="50" charset="-128"/>
                  <a:cs typeface="Arial Black"/>
                </a:rPr>
                <a:t>Big Data</a:t>
              </a:r>
              <a:endParaRPr kumimoji="0" lang="ja-JP" altLang="en-US" sz="4000" b="0" i="0" u="none" strike="noStrike" cap="none" normalizeH="0" baseline="0" dirty="0" smtClean="0">
                <a:ln>
                  <a:noFill/>
                </a:ln>
                <a:solidFill>
                  <a:schemeClr val="bg1"/>
                </a:solidFill>
                <a:effectLst/>
                <a:latin typeface="Arial Black"/>
                <a:ea typeface="HG丸ｺﾞｼｯｸM-PRO" pitchFamily="50" charset="-128"/>
                <a:cs typeface="Arial Black"/>
              </a:endParaRPr>
            </a:p>
          </p:txBody>
        </p:sp>
        <p:sp>
          <p:nvSpPr>
            <p:cNvPr id="6" name="左矢印 5"/>
            <p:cNvSpPr/>
            <p:nvPr/>
          </p:nvSpPr>
          <p:spPr bwMode="auto">
            <a:xfrm>
              <a:off x="4394962" y="2508117"/>
              <a:ext cx="956733" cy="780934"/>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左矢印 21"/>
            <p:cNvSpPr/>
            <p:nvPr/>
          </p:nvSpPr>
          <p:spPr bwMode="auto">
            <a:xfrm rot="16200000">
              <a:off x="6577769" y="4486270"/>
              <a:ext cx="956733" cy="780934"/>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左矢印 13"/>
            <p:cNvSpPr/>
            <p:nvPr/>
          </p:nvSpPr>
          <p:spPr bwMode="auto">
            <a:xfrm rot="19445039">
              <a:off x="4533061" y="4253440"/>
              <a:ext cx="956733" cy="780934"/>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9039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世界で最初のビッグ・データ問題</a:t>
            </a:r>
            <a:endParaRPr kumimoji="0" lang="ja-JP" altLang="en-US" sz="2800" dirty="0">
              <a:latin typeface="Arial" charset="0"/>
            </a:endParaRPr>
          </a:p>
        </p:txBody>
      </p:sp>
      <p:pic>
        <p:nvPicPr>
          <p:cNvPr id="19" name="図 18" descr="484411_c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50" y="908720"/>
            <a:ext cx="1965018" cy="2880320"/>
          </a:xfrm>
          <a:prstGeom prst="rect">
            <a:avLst/>
          </a:prstGeom>
          <a:ln>
            <a:noFill/>
          </a:ln>
          <a:effectLst>
            <a:softEdge rad="112500"/>
          </a:effectLst>
        </p:spPr>
      </p:pic>
      <p:sp>
        <p:nvSpPr>
          <p:cNvPr id="20" name="ホームベース 19"/>
          <p:cNvSpPr/>
          <p:nvPr/>
        </p:nvSpPr>
        <p:spPr bwMode="auto">
          <a:xfrm flipH="1">
            <a:off x="2555776" y="1124744"/>
            <a:ext cx="5760640" cy="576064"/>
          </a:xfrm>
          <a:prstGeom prst="homePlat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S創英角ｺﾞｼｯｸUB"/>
                <a:ea typeface="HGS創英角ｺﾞｼｯｸUB"/>
                <a:cs typeface="HGS創英角ｺﾞｼｯｸUB"/>
              </a:rPr>
              <a:t>「１０年毎に国勢調査を行うこと」</a:t>
            </a:r>
          </a:p>
        </p:txBody>
      </p:sp>
      <p:sp>
        <p:nvSpPr>
          <p:cNvPr id="21" name="テキスト ボックス 20"/>
          <p:cNvSpPr txBox="1"/>
          <p:nvPr/>
        </p:nvSpPr>
        <p:spPr>
          <a:xfrm>
            <a:off x="1041380" y="2780928"/>
            <a:ext cx="1082348" cy="523220"/>
          </a:xfrm>
          <a:prstGeom prst="rect">
            <a:avLst/>
          </a:prstGeom>
          <a:noFill/>
        </p:spPr>
        <p:txBody>
          <a:bodyPr wrap="none" rtlCol="0">
            <a:spAutoFit/>
          </a:bodyPr>
          <a:lstStyle/>
          <a:p>
            <a:pPr algn="r"/>
            <a:r>
              <a:rPr kumimoji="1" lang="ja-JP" altLang="en-US" sz="1400" dirty="0" smtClean="0">
                <a:solidFill>
                  <a:srgbClr val="FFFFFF"/>
                </a:solidFill>
              </a:rPr>
              <a:t>アメリカ</a:t>
            </a:r>
          </a:p>
          <a:p>
            <a:pPr algn="r"/>
            <a:r>
              <a:rPr lang="ja-JP" altLang="en-US" sz="1400" dirty="0" smtClean="0">
                <a:solidFill>
                  <a:srgbClr val="FFFFFF"/>
                </a:solidFill>
              </a:rPr>
              <a:t>合衆国憲法</a:t>
            </a:r>
            <a:endParaRPr kumimoji="1" lang="ja-JP" altLang="en-US" sz="1400" dirty="0">
              <a:solidFill>
                <a:srgbClr val="FFFFFF"/>
              </a:solidFill>
            </a:endParaRPr>
          </a:p>
        </p:txBody>
      </p:sp>
      <p:sp>
        <p:nvSpPr>
          <p:cNvPr id="23" name="角丸四角形 22"/>
          <p:cNvSpPr/>
          <p:nvPr/>
        </p:nvSpPr>
        <p:spPr bwMode="auto">
          <a:xfrm>
            <a:off x="2555776" y="3184848"/>
            <a:ext cx="5760640" cy="504056"/>
          </a:xfrm>
          <a:prstGeom prst="roundRect">
            <a:avLst>
              <a:gd name="adj" fmla="val 50000"/>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ea typeface="HG丸ｺﾞｼｯｸM-PRO" pitchFamily="50" charset="-128"/>
              </a:rPr>
              <a:t>  1890</a:t>
            </a:r>
            <a:r>
              <a:rPr kumimoji="0" lang="ja-JP" altLang="en-US" b="0" i="0" u="none" strike="noStrike" cap="none" normalizeH="0" baseline="0" dirty="0" smtClean="0">
                <a:ln>
                  <a:noFill/>
                </a:ln>
                <a:solidFill>
                  <a:srgbClr val="FFFFFF"/>
                </a:solidFill>
                <a:effectLst/>
                <a:ea typeface="HG丸ｺﾞｼｯｸM-PRO" pitchFamily="50" charset="-128"/>
              </a:rPr>
              <a:t>年　二回目の国勢調査を予定　</a:t>
            </a: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ja-JP" altLang="en-US" b="0" i="0" u="none" strike="noStrike" cap="none" normalizeH="0" baseline="0" dirty="0" smtClean="0">
                <a:ln>
                  <a:noFill/>
                </a:ln>
                <a:solidFill>
                  <a:srgbClr val="FFFFFF"/>
                </a:solidFill>
                <a:effectLst/>
                <a:ea typeface="HG丸ｺﾞｼｯｸM-PRO" pitchFamily="50" charset="-128"/>
              </a:rPr>
              <a:t>集計</a:t>
            </a: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en-US" altLang="ja-JP" dirty="0" smtClean="0">
                <a:solidFill>
                  <a:srgbClr val="FFFFFF"/>
                </a:solidFill>
                <a:ea typeface="HG丸ｺﾞｼｯｸM-PRO" pitchFamily="50" charset="-128"/>
              </a:rPr>
              <a:t>13</a:t>
            </a:r>
            <a:r>
              <a:rPr kumimoji="0" lang="ja-JP" altLang="en-US" dirty="0" smtClean="0">
                <a:solidFill>
                  <a:srgbClr val="FFFFFF"/>
                </a:solidFill>
                <a:ea typeface="HG丸ｺﾞｼｯｸM-PRO" pitchFamily="50" charset="-128"/>
              </a:rPr>
              <a:t>年</a:t>
            </a:r>
            <a:r>
              <a:rPr kumimoji="0" lang="en-US" altLang="ja-JP" dirty="0" smtClean="0">
                <a:solidFill>
                  <a:srgbClr val="FFFFFF"/>
                </a:solidFill>
                <a:ea typeface="HG丸ｺﾞｼｯｸM-PRO" pitchFamily="50" charset="-128"/>
              </a:rPr>
              <a:t>?</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40" name="角丸四角形 39"/>
          <p:cNvSpPr/>
          <p:nvPr/>
        </p:nvSpPr>
        <p:spPr bwMode="auto">
          <a:xfrm>
            <a:off x="2555776" y="1844824"/>
            <a:ext cx="5760640" cy="504056"/>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ea typeface="HG丸ｺﾞｼｯｸM-PRO" pitchFamily="50" charset="-128"/>
              </a:rPr>
              <a:t>  1880</a:t>
            </a:r>
            <a:r>
              <a:rPr kumimoji="0" lang="ja-JP" altLang="en-US" b="0" i="0" u="none" strike="noStrike" cap="none" normalizeH="0" baseline="0" dirty="0" smtClean="0">
                <a:ln>
                  <a:noFill/>
                </a:ln>
                <a:solidFill>
                  <a:srgbClr val="FFFFFF"/>
                </a:solidFill>
                <a:effectLst/>
                <a:ea typeface="HG丸ｺﾞｼｯｸM-PRO" pitchFamily="50" charset="-128"/>
              </a:rPr>
              <a:t>年　初めての国勢調査を実施　</a:t>
            </a: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ja-JP" altLang="en-US" b="0" i="0" u="none" strike="noStrike" cap="none" normalizeH="0" baseline="0" dirty="0" smtClean="0">
                <a:ln>
                  <a:noFill/>
                </a:ln>
                <a:solidFill>
                  <a:srgbClr val="FFFFFF"/>
                </a:solidFill>
                <a:effectLst/>
                <a:ea typeface="HG丸ｺﾞｼｯｸM-PRO" pitchFamily="50" charset="-128"/>
              </a:rPr>
              <a:t>集計　</a:t>
            </a:r>
            <a:r>
              <a:rPr kumimoji="0" lang="en-US" altLang="ja-JP" dirty="0" smtClean="0">
                <a:solidFill>
                  <a:srgbClr val="FFFFFF"/>
                </a:solidFill>
                <a:ea typeface="HG丸ｺﾞｼｯｸM-PRO" pitchFamily="50" charset="-128"/>
              </a:rPr>
              <a:t>7</a:t>
            </a:r>
            <a:r>
              <a:rPr kumimoji="0" lang="ja-JP" altLang="en-US" dirty="0" smtClean="0">
                <a:solidFill>
                  <a:srgbClr val="FFFFFF"/>
                </a:solidFill>
                <a:ea typeface="HG丸ｺﾞｼｯｸM-PRO" pitchFamily="50" charset="-128"/>
              </a:rPr>
              <a:t>年</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42" name="星 24 41"/>
          <p:cNvSpPr/>
          <p:nvPr/>
        </p:nvSpPr>
        <p:spPr bwMode="auto">
          <a:xfrm>
            <a:off x="2555776" y="2276872"/>
            <a:ext cx="5688632" cy="936104"/>
          </a:xfrm>
          <a:prstGeom prst="star24">
            <a:avLst/>
          </a:prstGeom>
          <a:gradFill>
            <a:gsLst>
              <a:gs pos="0">
                <a:srgbClr val="FF9900"/>
              </a:gs>
              <a:gs pos="80000">
                <a:srgbClr val="FFFF99"/>
              </a:gs>
              <a:gs pos="100000">
                <a:srgbClr val="FFFF99"/>
              </a:gs>
            </a:gsLst>
          </a:gradFill>
          <a:ln>
            <a:headEnd type="none" w="med" len="med"/>
            <a:tailEnd type="none" w="med" len="med"/>
          </a:ln>
          <a:effectLst>
            <a:glow rad="25400">
              <a:srgbClr val="FF0000">
                <a:alpha val="51000"/>
              </a:srgb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移民の流入による人口増加！</a:t>
            </a:r>
          </a:p>
        </p:txBody>
      </p:sp>
      <p:sp>
        <p:nvSpPr>
          <p:cNvPr id="43" name="角丸四角形 42"/>
          <p:cNvSpPr/>
          <p:nvPr/>
        </p:nvSpPr>
        <p:spPr bwMode="auto">
          <a:xfrm>
            <a:off x="611560" y="3933056"/>
            <a:ext cx="7704856" cy="504056"/>
          </a:xfrm>
          <a:prstGeom prst="roundRect">
            <a:avLst>
              <a:gd name="adj"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ea typeface="HG丸ｺﾞｼｯｸM-PRO" pitchFamily="50" charset="-128"/>
              </a:rPr>
              <a:t>                           </a:t>
            </a:r>
            <a:r>
              <a:rPr kumimoji="0" lang="ja-JP" altLang="en-US" b="0" i="0" u="none" strike="noStrike" cap="none" normalizeH="0" baseline="0" dirty="0" smtClean="0">
                <a:ln>
                  <a:noFill/>
                </a:ln>
                <a:solidFill>
                  <a:srgbClr val="FFFFFF"/>
                </a:solidFill>
                <a:effectLst/>
                <a:ea typeface="HG丸ｺﾞｼｯｸM-PRO" pitchFamily="50" charset="-128"/>
              </a:rPr>
              <a:t>米国政府が公募　</a:t>
            </a:r>
            <a:r>
              <a:rPr kumimoji="0" lang="ja-JP" altLang="en-US" dirty="0">
                <a:solidFill>
                  <a:srgbClr val="FFFFFF"/>
                </a:solidFill>
                <a:ea typeface="HG丸ｺﾞｼｯｸM-PRO" pitchFamily="50" charset="-128"/>
              </a:rPr>
              <a:t>「</a:t>
            </a:r>
            <a:r>
              <a:rPr kumimoji="0" lang="ja-JP" altLang="en-US" b="0" i="0" u="none" strike="noStrike" cap="none" normalizeH="0" baseline="0" dirty="0" smtClean="0">
                <a:ln>
                  <a:noFill/>
                </a:ln>
                <a:solidFill>
                  <a:srgbClr val="FFFFFF"/>
                </a:solidFill>
                <a:effectLst/>
                <a:ea typeface="HG丸ｺﾞｼｯｸM-PRO" pitchFamily="50" charset="-128"/>
              </a:rPr>
              <a:t>集計を高速化するための技術」</a:t>
            </a:r>
          </a:p>
        </p:txBody>
      </p:sp>
      <p:grpSp>
        <p:nvGrpSpPr>
          <p:cNvPr id="2" name="図形グループ 1"/>
          <p:cNvGrpSpPr/>
          <p:nvPr/>
        </p:nvGrpSpPr>
        <p:grpSpPr>
          <a:xfrm>
            <a:off x="683568" y="4149080"/>
            <a:ext cx="3456384" cy="2304256"/>
            <a:chOff x="683568" y="4149080"/>
            <a:chExt cx="3456384" cy="2304256"/>
          </a:xfrm>
        </p:grpSpPr>
        <p:pic>
          <p:nvPicPr>
            <p:cNvPr id="24" name="図 23"/>
            <p:cNvPicPr>
              <a:picLocks noChangeAspect="1"/>
            </p:cNvPicPr>
            <p:nvPr/>
          </p:nvPicPr>
          <p:blipFill>
            <a:blip r:embed="rId4"/>
            <a:stretch>
              <a:fillRect/>
            </a:stretch>
          </p:blipFill>
          <p:spPr>
            <a:xfrm>
              <a:off x="683568" y="4149080"/>
              <a:ext cx="1671298" cy="2304256"/>
            </a:xfrm>
            <a:prstGeom prst="rect">
              <a:avLst/>
            </a:prstGeom>
            <a:ln>
              <a:noFill/>
            </a:ln>
            <a:effectLst>
              <a:softEdge rad="112500"/>
            </a:effectLst>
          </p:spPr>
        </p:pic>
        <p:pic>
          <p:nvPicPr>
            <p:cNvPr id="25" name="図 24"/>
            <p:cNvPicPr>
              <a:picLocks noChangeAspect="1"/>
            </p:cNvPicPr>
            <p:nvPr/>
          </p:nvPicPr>
          <p:blipFill>
            <a:blip r:embed="rId5"/>
            <a:stretch>
              <a:fillRect/>
            </a:stretch>
          </p:blipFill>
          <p:spPr>
            <a:xfrm>
              <a:off x="2339752" y="4509120"/>
              <a:ext cx="1800200" cy="807233"/>
            </a:xfrm>
            <a:prstGeom prst="rect">
              <a:avLst/>
            </a:prstGeom>
          </p:spPr>
        </p:pic>
        <p:sp>
          <p:nvSpPr>
            <p:cNvPr id="27" name="テキスト ボックス 26"/>
            <p:cNvSpPr txBox="1"/>
            <p:nvPr/>
          </p:nvSpPr>
          <p:spPr>
            <a:xfrm>
              <a:off x="2267744" y="5405504"/>
              <a:ext cx="1867218" cy="523220"/>
            </a:xfrm>
            <a:prstGeom prst="rect">
              <a:avLst/>
            </a:prstGeom>
            <a:noFill/>
          </p:spPr>
          <p:txBody>
            <a:bodyPr wrap="none" rtlCol="0">
              <a:spAutoFit/>
            </a:bodyPr>
            <a:lstStyle/>
            <a:p>
              <a:pPr algn="ctr"/>
              <a:r>
                <a:rPr kumimoji="1" lang="ja-JP" altLang="en-US" sz="1200" dirty="0" smtClean="0"/>
                <a:t>パンチカードによる集計機</a:t>
              </a:r>
            </a:p>
            <a:p>
              <a:pPr algn="ctr"/>
              <a:r>
                <a:rPr lang="en-US" altLang="ja-JP" sz="800" dirty="0" smtClean="0"/>
                <a:t>Punched </a:t>
              </a:r>
              <a:r>
                <a:rPr lang="en-US" altLang="ja-JP" sz="800" dirty="0"/>
                <a:t>Card Tabulating </a:t>
              </a:r>
              <a:r>
                <a:rPr lang="en-US" altLang="ja-JP" sz="800" dirty="0" smtClean="0"/>
                <a:t>Machines</a:t>
              </a:r>
            </a:p>
            <a:p>
              <a:pPr algn="ctr"/>
              <a:r>
                <a:rPr lang="en-US" altLang="ja-JP" sz="800" dirty="0" smtClean="0"/>
                <a:t>by Harman Hollerith</a:t>
              </a:r>
              <a:endParaRPr kumimoji="1" lang="ja-JP" altLang="en-US" sz="100" dirty="0"/>
            </a:p>
          </p:txBody>
        </p:sp>
        <p:sp>
          <p:nvSpPr>
            <p:cNvPr id="48" name="角丸四角形 47"/>
            <p:cNvSpPr/>
            <p:nvPr/>
          </p:nvSpPr>
          <p:spPr bwMode="auto">
            <a:xfrm>
              <a:off x="2339752" y="5949280"/>
              <a:ext cx="1800200" cy="504056"/>
            </a:xfrm>
            <a:prstGeom prst="roundRect">
              <a:avLst>
                <a:gd name="adj" fmla="val 50000"/>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ea typeface="HG丸ｺﾞｼｯｸM-PRO" pitchFamily="50" charset="-128"/>
                </a:rPr>
                <a:t>第二回・国勢調査</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ea typeface="HG丸ｺﾞｼｯｸM-PRO" pitchFamily="50" charset="-128"/>
                </a:rPr>
                <a:t>集計</a:t>
              </a:r>
              <a:r>
                <a:rPr kumimoji="0" lang="en-US" altLang="ja-JP" sz="1100" b="0" i="0" u="none" strike="noStrike" cap="none" normalizeH="0" baseline="0" dirty="0" smtClean="0">
                  <a:ln>
                    <a:noFill/>
                  </a:ln>
                  <a:solidFill>
                    <a:srgbClr val="FFFFFF"/>
                  </a:solidFill>
                  <a:effectLst/>
                  <a:ea typeface="HG丸ｺﾞｼｯｸM-PRO" pitchFamily="50" charset="-128"/>
                </a:rPr>
                <a:t> </a:t>
              </a:r>
              <a:r>
                <a:rPr kumimoji="0" lang="en-US" altLang="ja-JP" sz="1100" dirty="0" smtClean="0">
                  <a:solidFill>
                    <a:srgbClr val="FFFFFF"/>
                  </a:solidFill>
                  <a:ea typeface="HG丸ｺﾞｼｯｸM-PRO" pitchFamily="50" charset="-128"/>
                </a:rPr>
                <a:t>1</a:t>
              </a:r>
              <a:r>
                <a:rPr kumimoji="0" lang="ja-JP" altLang="en-US" sz="1100" dirty="0" smtClean="0">
                  <a:solidFill>
                    <a:srgbClr val="FFFFFF"/>
                  </a:solidFill>
                  <a:ea typeface="HG丸ｺﾞｼｯｸM-PRO" pitchFamily="50" charset="-128"/>
                </a:rPr>
                <a:t>年で完了</a:t>
              </a:r>
              <a:endParaRPr kumimoji="0" lang="ja-JP" altLang="en-US" sz="1100" b="0" i="0" u="none" strike="noStrike" cap="none" normalizeH="0" baseline="0" dirty="0" smtClean="0">
                <a:ln>
                  <a:noFill/>
                </a:ln>
                <a:solidFill>
                  <a:srgbClr val="FFFFFF"/>
                </a:solidFill>
                <a:effectLst/>
                <a:ea typeface="HG丸ｺﾞｼｯｸM-PRO" pitchFamily="50" charset="-128"/>
              </a:endParaRPr>
            </a:p>
          </p:txBody>
        </p:sp>
      </p:grpSp>
      <p:grpSp>
        <p:nvGrpSpPr>
          <p:cNvPr id="3" name="図形グループ 2"/>
          <p:cNvGrpSpPr/>
          <p:nvPr/>
        </p:nvGrpSpPr>
        <p:grpSpPr>
          <a:xfrm>
            <a:off x="4211960" y="4581128"/>
            <a:ext cx="4134654" cy="1872208"/>
            <a:chOff x="4211960" y="4581128"/>
            <a:chExt cx="4134654" cy="1872208"/>
          </a:xfrm>
        </p:grpSpPr>
        <p:pic>
          <p:nvPicPr>
            <p:cNvPr id="29" name="図 28"/>
            <p:cNvPicPr>
              <a:picLocks noChangeAspect="1"/>
            </p:cNvPicPr>
            <p:nvPr/>
          </p:nvPicPr>
          <p:blipFill>
            <a:blip r:embed="rId6"/>
            <a:stretch>
              <a:fillRect/>
            </a:stretch>
          </p:blipFill>
          <p:spPr>
            <a:xfrm>
              <a:off x="4572000" y="4581128"/>
              <a:ext cx="3774614" cy="1872208"/>
            </a:xfrm>
            <a:prstGeom prst="rect">
              <a:avLst/>
            </a:prstGeom>
          </p:spPr>
        </p:pic>
        <p:sp>
          <p:nvSpPr>
            <p:cNvPr id="31" name="右矢印 30"/>
            <p:cNvSpPr/>
            <p:nvPr/>
          </p:nvSpPr>
          <p:spPr bwMode="auto">
            <a:xfrm>
              <a:off x="4211960" y="5157192"/>
              <a:ext cx="288032" cy="792088"/>
            </a:xfrm>
            <a:prstGeom prst="rightArrow">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3021517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急激なデータの増大</a:t>
            </a:r>
            <a:endParaRPr kumimoji="0" lang="ja-JP" altLang="en-US" sz="2800" dirty="0">
              <a:latin typeface="Arial" charset="0"/>
            </a:endParaRPr>
          </a:p>
        </p:txBody>
      </p:sp>
      <p:grpSp>
        <p:nvGrpSpPr>
          <p:cNvPr id="22" name="図形グループ 21"/>
          <p:cNvGrpSpPr/>
          <p:nvPr/>
        </p:nvGrpSpPr>
        <p:grpSpPr>
          <a:xfrm>
            <a:off x="1115616" y="4581128"/>
            <a:ext cx="3816424" cy="1904256"/>
            <a:chOff x="5029200" y="4572744"/>
            <a:chExt cx="3816424" cy="1904256"/>
          </a:xfrm>
        </p:grpSpPr>
        <p:sp>
          <p:nvSpPr>
            <p:cNvPr id="6" name="フローチャート: 磁気ディスク 5"/>
            <p:cNvSpPr/>
            <p:nvPr/>
          </p:nvSpPr>
          <p:spPr bwMode="auto">
            <a:xfrm>
              <a:off x="61722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7" name="フローチャート: 磁気ディスク 6"/>
            <p:cNvSpPr/>
            <p:nvPr/>
          </p:nvSpPr>
          <p:spPr bwMode="auto">
            <a:xfrm>
              <a:off x="70866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8" name="フローチャート: 磁気ディスク 7"/>
            <p:cNvSpPr/>
            <p:nvPr/>
          </p:nvSpPr>
          <p:spPr bwMode="auto">
            <a:xfrm>
              <a:off x="70866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178EB</a:t>
              </a:r>
              <a:endParaRPr kumimoji="0" lang="ja-JP" altLang="en-US" sz="800" dirty="0">
                <a:solidFill>
                  <a:srgbClr val="484848"/>
                </a:solidFill>
                <a:latin typeface="Arial" charset="0"/>
                <a:ea typeface="HG丸ｺﾞｼｯｸM-PRO" pitchFamily="50" charset="-128"/>
              </a:endParaRPr>
            </a:p>
          </p:txBody>
        </p:sp>
        <p:sp>
          <p:nvSpPr>
            <p:cNvPr id="9" name="フローチャート: 磁気ディスク 8"/>
            <p:cNvSpPr/>
            <p:nvPr/>
          </p:nvSpPr>
          <p:spPr bwMode="auto">
            <a:xfrm>
              <a:off x="80010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10" name="フローチャート: 磁気ディスク 9"/>
            <p:cNvSpPr/>
            <p:nvPr/>
          </p:nvSpPr>
          <p:spPr bwMode="auto">
            <a:xfrm>
              <a:off x="80010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178EB</a:t>
              </a:r>
              <a:endParaRPr kumimoji="0" lang="ja-JP" altLang="en-US" sz="800" dirty="0">
                <a:solidFill>
                  <a:srgbClr val="484848"/>
                </a:solidFill>
                <a:latin typeface="Arial" charset="0"/>
                <a:ea typeface="HG丸ｺﾞｼｯｸM-PRO" pitchFamily="50" charset="-128"/>
              </a:endParaRPr>
            </a:p>
          </p:txBody>
        </p:sp>
        <p:sp>
          <p:nvSpPr>
            <p:cNvPr id="11" name="右矢印 10"/>
            <p:cNvSpPr/>
            <p:nvPr/>
          </p:nvSpPr>
          <p:spPr bwMode="auto">
            <a:xfrm>
              <a:off x="5029200" y="6096000"/>
              <a:ext cx="1981200" cy="381000"/>
            </a:xfrm>
            <a:prstGeom prst="right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r">
                <a:spcBef>
                  <a:spcPct val="20000"/>
                </a:spcBef>
                <a:defRPr/>
              </a:pPr>
              <a:r>
                <a:rPr kumimoji="0" lang="en-US" altLang="ja-JP" sz="1400" dirty="0">
                  <a:solidFill>
                    <a:srgbClr val="FFFFFF"/>
                  </a:solidFill>
                  <a:latin typeface="Arial" charset="0"/>
                  <a:ea typeface="HG丸ｺﾞｼｯｸM-PRO" pitchFamily="50" charset="-128"/>
                </a:rPr>
                <a:t>2009</a:t>
              </a:r>
              <a:endParaRPr kumimoji="0" lang="ja-JP" altLang="en-US" sz="1400" dirty="0">
                <a:solidFill>
                  <a:srgbClr val="FFFFFF"/>
                </a:solidFill>
                <a:latin typeface="Arial" charset="0"/>
                <a:ea typeface="HG丸ｺﾞｼｯｸM-PRO" pitchFamily="50" charset="-128"/>
              </a:endParaRPr>
            </a:p>
          </p:txBody>
        </p:sp>
        <p:sp>
          <p:nvSpPr>
            <p:cNvPr id="12" name="右矢印 11"/>
            <p:cNvSpPr/>
            <p:nvPr/>
          </p:nvSpPr>
          <p:spPr bwMode="auto">
            <a:xfrm>
              <a:off x="7086600" y="6096000"/>
              <a:ext cx="838200" cy="381000"/>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2010</a:t>
              </a:r>
              <a:endParaRPr kumimoji="0" lang="ja-JP" altLang="en-US" sz="1400" dirty="0">
                <a:solidFill>
                  <a:srgbClr val="FFFFFF"/>
                </a:solidFill>
                <a:latin typeface="Arial" charset="0"/>
                <a:ea typeface="HG丸ｺﾞｼｯｸM-PRO" pitchFamily="50" charset="-128"/>
              </a:endParaRPr>
            </a:p>
          </p:txBody>
        </p:sp>
        <p:sp>
          <p:nvSpPr>
            <p:cNvPr id="13" name="右矢印 12"/>
            <p:cNvSpPr/>
            <p:nvPr/>
          </p:nvSpPr>
          <p:spPr bwMode="auto">
            <a:xfrm>
              <a:off x="8001000" y="6096000"/>
              <a:ext cx="838200" cy="381000"/>
            </a:xfrm>
            <a:prstGeom prst="rightArrow">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2012</a:t>
              </a:r>
              <a:endParaRPr kumimoji="0" lang="ja-JP" altLang="en-US" sz="1400" dirty="0">
                <a:solidFill>
                  <a:srgbClr val="FFFFFF"/>
                </a:solidFill>
                <a:latin typeface="Arial" charset="0"/>
                <a:ea typeface="HG丸ｺﾞｼｯｸM-PRO" pitchFamily="50" charset="-128"/>
              </a:endParaRPr>
            </a:p>
          </p:txBody>
        </p:sp>
        <p:sp>
          <p:nvSpPr>
            <p:cNvPr id="14" name="円柱 13"/>
            <p:cNvSpPr/>
            <p:nvPr/>
          </p:nvSpPr>
          <p:spPr bwMode="auto">
            <a:xfrm>
              <a:off x="8007424" y="4572744"/>
              <a:ext cx="838200" cy="1152128"/>
            </a:xfrm>
            <a:prstGeom prst="can">
              <a:avLst>
                <a:gd name="adj" fmla="val 9975"/>
              </a:avLst>
            </a:prstGeom>
            <a:solidFill>
              <a:srgbClr val="8000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1350EB</a:t>
              </a:r>
              <a:endParaRPr kumimoji="0" lang="ja-JP" altLang="en-US" sz="1400" dirty="0">
                <a:solidFill>
                  <a:srgbClr val="FFFFFF"/>
                </a:solidFill>
                <a:latin typeface="Arial" charset="0"/>
                <a:ea typeface="HG丸ｺﾞｼｯｸM-PRO" pitchFamily="50" charset="-128"/>
              </a:endParaRPr>
            </a:p>
          </p:txBody>
        </p:sp>
        <p:cxnSp>
          <p:nvCxnSpPr>
            <p:cNvPr id="15" name="直線コネクタ 57355"/>
            <p:cNvCxnSpPr>
              <a:cxnSpLocks noChangeShapeType="1"/>
            </p:cNvCxnSpPr>
            <p:nvPr/>
          </p:nvCxnSpPr>
          <p:spPr bwMode="auto">
            <a:xfrm flipV="1">
              <a:off x="5029200" y="5868888"/>
              <a:ext cx="1152128" cy="150912"/>
            </a:xfrm>
            <a:prstGeom prst="line">
              <a:avLst/>
            </a:prstGeom>
            <a:noFill/>
            <a:ln w="38100">
              <a:solidFill>
                <a:srgbClr val="33CC33"/>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56"/>
            <p:cNvCxnSpPr>
              <a:cxnSpLocks noChangeShapeType="1"/>
            </p:cNvCxnSpPr>
            <p:nvPr/>
          </p:nvCxnSpPr>
          <p:spPr bwMode="auto">
            <a:xfrm flipV="1">
              <a:off x="6181328" y="5724872"/>
              <a:ext cx="936104" cy="144016"/>
            </a:xfrm>
            <a:prstGeom prst="line">
              <a:avLst/>
            </a:prstGeom>
            <a:noFill/>
            <a:ln w="38100">
              <a:solidFill>
                <a:srgbClr val="00009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59"/>
            <p:cNvCxnSpPr>
              <a:cxnSpLocks noChangeShapeType="1"/>
            </p:cNvCxnSpPr>
            <p:nvPr/>
          </p:nvCxnSpPr>
          <p:spPr bwMode="auto">
            <a:xfrm flipV="1">
              <a:off x="7117432" y="4644752"/>
              <a:ext cx="864096" cy="1080120"/>
            </a:xfrm>
            <a:prstGeom prst="line">
              <a:avLst/>
            </a:prstGeom>
            <a:no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4932040" y="1340768"/>
            <a:ext cx="3240360" cy="5144616"/>
            <a:chOff x="4932040" y="1340768"/>
            <a:chExt cx="3240360" cy="5144616"/>
          </a:xfrm>
        </p:grpSpPr>
        <p:sp>
          <p:nvSpPr>
            <p:cNvPr id="26" name="右矢印 25"/>
            <p:cNvSpPr/>
            <p:nvPr/>
          </p:nvSpPr>
          <p:spPr bwMode="auto">
            <a:xfrm>
              <a:off x="7308304" y="6104384"/>
              <a:ext cx="8382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2020</a:t>
              </a:r>
              <a:endParaRPr kumimoji="0" lang="ja-JP" altLang="en-US" sz="1400" dirty="0">
                <a:solidFill>
                  <a:srgbClr val="FFFFFF"/>
                </a:solidFill>
                <a:latin typeface="Arial" charset="0"/>
                <a:ea typeface="HG丸ｺﾞｼｯｸM-PRO" pitchFamily="50" charset="-128"/>
              </a:endParaRPr>
            </a:p>
          </p:txBody>
        </p:sp>
        <p:sp>
          <p:nvSpPr>
            <p:cNvPr id="30" name="右矢印 29"/>
            <p:cNvSpPr/>
            <p:nvPr/>
          </p:nvSpPr>
          <p:spPr bwMode="auto">
            <a:xfrm>
              <a:off x="5004048" y="6093296"/>
              <a:ext cx="2232248" cy="381000"/>
            </a:xfrm>
            <a:prstGeom prst="rightArrow">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2013〜</a:t>
              </a:r>
              <a:endParaRPr kumimoji="0" lang="ja-JP" altLang="en-US" sz="1400" dirty="0">
                <a:solidFill>
                  <a:srgbClr val="FFFFFF"/>
                </a:solidFill>
                <a:latin typeface="Arial" charset="0"/>
                <a:ea typeface="HG丸ｺﾞｼｯｸM-PRO" pitchFamily="50" charset="-128"/>
              </a:endParaRPr>
            </a:p>
          </p:txBody>
        </p:sp>
        <p:sp>
          <p:nvSpPr>
            <p:cNvPr id="33" name="円柱 32"/>
            <p:cNvSpPr/>
            <p:nvPr/>
          </p:nvSpPr>
          <p:spPr bwMode="auto">
            <a:xfrm>
              <a:off x="7308304" y="1340768"/>
              <a:ext cx="838200" cy="4680520"/>
            </a:xfrm>
            <a:prstGeom prst="can">
              <a:avLst>
                <a:gd name="adj" fmla="val 12500"/>
              </a:avLst>
            </a:prstGeom>
            <a:solidFill>
              <a:srgbClr val="FF66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35ZB</a:t>
              </a: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ja-JP" altLang="en-US" sz="1400" dirty="0">
                <a:solidFill>
                  <a:srgbClr val="FFFFFF"/>
                </a:solidFill>
                <a:latin typeface="Arial" charset="0"/>
                <a:ea typeface="HG丸ｺﾞｼｯｸM-PRO" pitchFamily="50" charset="-128"/>
              </a:endParaRPr>
            </a:p>
          </p:txBody>
        </p:sp>
        <p:cxnSp>
          <p:nvCxnSpPr>
            <p:cNvPr id="34" name="曲線コネクタ 33"/>
            <p:cNvCxnSpPr/>
            <p:nvPr/>
          </p:nvCxnSpPr>
          <p:spPr bwMode="auto">
            <a:xfrm>
              <a:off x="7236296" y="3645024"/>
              <a:ext cx="936104" cy="288032"/>
            </a:xfrm>
            <a:prstGeom prst="curvedConnector3">
              <a:avLst/>
            </a:prstGeom>
            <a:solidFill>
              <a:schemeClr val="bg1"/>
            </a:solidFill>
            <a:ln w="38100" cap="flat" cmpd="sng" algn="ctr">
              <a:solidFill>
                <a:srgbClr val="FFFFFF"/>
              </a:solidFill>
              <a:prstDash val="solid"/>
              <a:round/>
              <a:headEnd type="none" w="med" len="med"/>
              <a:tailEnd type="none" w="med" len="med"/>
            </a:ln>
            <a:effectLst/>
          </p:spPr>
        </p:cxnSp>
        <p:cxnSp>
          <p:nvCxnSpPr>
            <p:cNvPr id="39" name="直線コネクタ 59"/>
            <p:cNvCxnSpPr>
              <a:cxnSpLocks noChangeShapeType="1"/>
            </p:cNvCxnSpPr>
            <p:nvPr/>
          </p:nvCxnSpPr>
          <p:spPr bwMode="auto">
            <a:xfrm flipV="1">
              <a:off x="4932040" y="1412776"/>
              <a:ext cx="2350368" cy="3168352"/>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9"/>
            <p:cNvCxnSpPr>
              <a:cxnSpLocks noChangeShapeType="1"/>
            </p:cNvCxnSpPr>
            <p:nvPr/>
          </p:nvCxnSpPr>
          <p:spPr bwMode="auto">
            <a:xfrm>
              <a:off x="4932040" y="6021288"/>
              <a:ext cx="2304256" cy="0"/>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星 32 55"/>
          <p:cNvSpPr/>
          <p:nvPr/>
        </p:nvSpPr>
        <p:spPr bwMode="auto">
          <a:xfrm>
            <a:off x="1773213" y="2111772"/>
            <a:ext cx="2808312" cy="1656184"/>
          </a:xfrm>
          <a:prstGeom prst="star3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0000"/>
                </a:solidFill>
                <a:effectLst/>
                <a:ea typeface="HG丸ｺﾞｼｯｸM-PRO" pitchFamily="50" charset="-128"/>
              </a:rPr>
              <a:t>約</a:t>
            </a:r>
            <a:r>
              <a:rPr kumimoji="0" lang="en-US" altLang="ja-JP" sz="2800" b="0" i="0" u="none" strike="noStrike" cap="none" normalizeH="0" baseline="0" dirty="0" smtClean="0">
                <a:ln>
                  <a:noFill/>
                </a:ln>
                <a:solidFill>
                  <a:srgbClr val="FF0000"/>
                </a:solidFill>
                <a:effectLst/>
                <a:ea typeface="HG丸ｺﾞｼｯｸM-PRO" pitchFamily="50" charset="-128"/>
              </a:rPr>
              <a:t>20</a:t>
            </a:r>
            <a:r>
              <a:rPr kumimoji="0" lang="ja-JP" altLang="en-US" sz="2800" b="0" i="0" u="none" strike="noStrike" cap="none" normalizeH="0" baseline="0" dirty="0" smtClean="0">
                <a:ln>
                  <a:noFill/>
                </a:ln>
                <a:solidFill>
                  <a:srgbClr val="FF0000"/>
                </a:solidFill>
                <a:effectLst/>
                <a:ea typeface="HG丸ｺﾞｼｯｸM-PRO" pitchFamily="50" charset="-128"/>
              </a:rPr>
              <a:t>倍</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0000"/>
                </a:solidFill>
                <a:ea typeface="HG丸ｺﾞｼｯｸM-PRO" pitchFamily="50" charset="-128"/>
              </a:rPr>
              <a:t>情報爆発</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0000"/>
                </a:solidFill>
                <a:ea typeface="HG丸ｺﾞｼｯｸM-PRO" pitchFamily="50" charset="-128"/>
              </a:rPr>
              <a:t>infoProsion</a:t>
            </a:r>
            <a:endParaRPr kumimoji="0" lang="ja-JP" altLang="en-US" sz="1600" dirty="0" smtClean="0">
              <a:solidFill>
                <a:srgbClr val="FF0000"/>
              </a:solidFill>
              <a:ea typeface="HG丸ｺﾞｼｯｸM-PRO" pitchFamily="50" charset="-128"/>
            </a:endParaRPr>
          </a:p>
        </p:txBody>
      </p:sp>
    </p:spTree>
    <p:extLst>
      <p:ext uri="{BB962C8B-B14F-4D97-AF65-F5344CB8AC3E}">
        <p14:creationId xmlns:p14="http://schemas.microsoft.com/office/powerpoint/2010/main" val="38087994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a:off x="1016000" y="3111489"/>
            <a:ext cx="3566583" cy="3058584"/>
          </a:xfrm>
          <a:custGeom>
            <a:avLst/>
            <a:gdLst>
              <a:gd name="connsiteX0" fmla="*/ 2275417 w 3566583"/>
              <a:gd name="connsiteY0" fmla="*/ 0 h 3048000"/>
              <a:gd name="connsiteX1" fmla="*/ 3566583 w 3566583"/>
              <a:gd name="connsiteY1" fmla="*/ 3048000 h 3048000"/>
              <a:gd name="connsiteX2" fmla="*/ 338667 w 3566583"/>
              <a:gd name="connsiteY2" fmla="*/ 3048000 h 3048000"/>
              <a:gd name="connsiteX3" fmla="*/ 0 w 3566583"/>
              <a:gd name="connsiteY3" fmla="*/ 2317750 h 3048000"/>
              <a:gd name="connsiteX4" fmla="*/ 2275417 w 3566583"/>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583" h="3048000">
                <a:moveTo>
                  <a:pt x="2275417" y="0"/>
                </a:moveTo>
                <a:lnTo>
                  <a:pt x="3566583" y="3048000"/>
                </a:lnTo>
                <a:lnTo>
                  <a:pt x="338667" y="3048000"/>
                </a:lnTo>
                <a:lnTo>
                  <a:pt x="0" y="2317750"/>
                </a:lnTo>
                <a:lnTo>
                  <a:pt x="2275417" y="0"/>
                </a:lnTo>
                <a:close/>
              </a:path>
            </a:pathLst>
          </a:custGeom>
          <a:solidFill>
            <a:schemeClr val="accent1"/>
          </a:solidFill>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円/楕円 6"/>
          <p:cNvSpPr/>
          <p:nvPr/>
        </p:nvSpPr>
        <p:spPr bwMode="auto">
          <a:xfrm>
            <a:off x="898526" y="5291655"/>
            <a:ext cx="879473" cy="878418"/>
          </a:xfrm>
          <a:prstGeom prst="ellipse">
            <a:avLst/>
          </a:prstGeom>
          <a:solidFill>
            <a:schemeClr val="tx1">
              <a:lumMod val="50000"/>
              <a:lumOff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円/楕円 5"/>
          <p:cNvSpPr/>
          <p:nvPr/>
        </p:nvSpPr>
        <p:spPr bwMode="auto">
          <a:xfrm>
            <a:off x="1550460" y="4381488"/>
            <a:ext cx="1772708" cy="1788584"/>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角丸四角形 30"/>
          <p:cNvSpPr/>
          <p:nvPr/>
        </p:nvSpPr>
        <p:spPr bwMode="auto">
          <a:xfrm>
            <a:off x="5672666" y="1121832"/>
            <a:ext cx="2815167" cy="3259656"/>
          </a:xfrm>
          <a:prstGeom prst="roundRect">
            <a:avLst>
              <a:gd name="adj" fmla="val 2340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フリーフォーム 8"/>
          <p:cNvSpPr/>
          <p:nvPr/>
        </p:nvSpPr>
        <p:spPr>
          <a:xfrm>
            <a:off x="4572000" y="3069155"/>
            <a:ext cx="4296833" cy="3100918"/>
          </a:xfrm>
          <a:custGeom>
            <a:avLst/>
            <a:gdLst>
              <a:gd name="connsiteX0" fmla="*/ 1238250 w 4296833"/>
              <a:gd name="connsiteY0" fmla="*/ 0 h 3090333"/>
              <a:gd name="connsiteX1" fmla="*/ 0 w 4296833"/>
              <a:gd name="connsiteY1" fmla="*/ 3079750 h 3090333"/>
              <a:gd name="connsiteX2" fmla="*/ 4296833 w 4296833"/>
              <a:gd name="connsiteY2" fmla="*/ 3090333 h 3090333"/>
              <a:gd name="connsiteX3" fmla="*/ 1238250 w 4296833"/>
              <a:gd name="connsiteY3" fmla="*/ 0 h 3090333"/>
            </a:gdLst>
            <a:ahLst/>
            <a:cxnLst>
              <a:cxn ang="0">
                <a:pos x="connsiteX0" y="connsiteY0"/>
              </a:cxn>
              <a:cxn ang="0">
                <a:pos x="connsiteX1" y="connsiteY1"/>
              </a:cxn>
              <a:cxn ang="0">
                <a:pos x="connsiteX2" y="connsiteY2"/>
              </a:cxn>
              <a:cxn ang="0">
                <a:pos x="connsiteX3" y="connsiteY3"/>
              </a:cxn>
            </a:cxnLst>
            <a:rect l="l" t="t" r="r" b="b"/>
            <a:pathLst>
              <a:path w="4296833" h="3090333">
                <a:moveTo>
                  <a:pt x="1238250" y="0"/>
                </a:moveTo>
                <a:lnTo>
                  <a:pt x="0" y="3079750"/>
                </a:lnTo>
                <a:lnTo>
                  <a:pt x="4296833" y="3090333"/>
                </a:lnTo>
                <a:lnTo>
                  <a:pt x="1238250" y="0"/>
                </a:lnTo>
                <a:close/>
              </a:path>
            </a:pathLst>
          </a:custGeom>
          <a:solidFill>
            <a:srgbClr val="CCFFCC"/>
          </a:solidFill>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円/楕円 34"/>
          <p:cNvSpPr/>
          <p:nvPr/>
        </p:nvSpPr>
        <p:spPr bwMode="auto">
          <a:xfrm>
            <a:off x="2794046" y="2571738"/>
            <a:ext cx="3587750" cy="3598334"/>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ビックデータ</a:t>
            </a:r>
            <a:r>
              <a:rPr lang="ja-JP" altLang="en-US" dirty="0" smtClean="0"/>
              <a:t>が生まれた背景</a:t>
            </a:r>
            <a:endParaRPr kumimoji="1" lang="ja-JP" altLang="en-US" dirty="0"/>
          </a:p>
        </p:txBody>
      </p:sp>
      <p:sp>
        <p:nvSpPr>
          <p:cNvPr id="5" name="円/楕円 4"/>
          <p:cNvSpPr/>
          <p:nvPr/>
        </p:nvSpPr>
        <p:spPr bwMode="auto">
          <a:xfrm>
            <a:off x="3269305" y="3111489"/>
            <a:ext cx="2626555" cy="2624652"/>
          </a:xfrm>
          <a:prstGeom prst="ellipse">
            <a:avLst/>
          </a:prstGeom>
          <a:solidFill>
            <a:srgbClr val="00009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2" name="円/楕円 11"/>
          <p:cNvSpPr/>
          <p:nvPr/>
        </p:nvSpPr>
        <p:spPr bwMode="auto">
          <a:xfrm>
            <a:off x="5163342" y="4550822"/>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種類</a:t>
            </a:r>
          </a:p>
        </p:txBody>
      </p:sp>
      <p:sp>
        <p:nvSpPr>
          <p:cNvPr id="13" name="ホームベース 12"/>
          <p:cNvSpPr/>
          <p:nvPr/>
        </p:nvSpPr>
        <p:spPr bwMode="auto">
          <a:xfrm rot="16200000">
            <a:off x="4079876" y="5181192"/>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ホームベース 13"/>
          <p:cNvSpPr/>
          <p:nvPr/>
        </p:nvSpPr>
        <p:spPr bwMode="auto">
          <a:xfrm rot="1774987">
            <a:off x="2920494" y="3247354"/>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ホームベース 14"/>
          <p:cNvSpPr/>
          <p:nvPr/>
        </p:nvSpPr>
        <p:spPr bwMode="auto">
          <a:xfrm rot="19825013" flipH="1">
            <a:off x="5262713" y="3247356"/>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 name="円/楕円 15"/>
          <p:cNvSpPr/>
          <p:nvPr/>
        </p:nvSpPr>
        <p:spPr bwMode="auto">
          <a:xfrm>
            <a:off x="2940842" y="4550822"/>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Velocity</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Arial" charset="0"/>
                <a:ea typeface="HG丸ｺﾞｼｯｸM-PRO" pitchFamily="50" charset="-128"/>
              </a:rPr>
              <a:t>加速度</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7" name="円/楕円 16"/>
          <p:cNvSpPr/>
          <p:nvPr/>
        </p:nvSpPr>
        <p:spPr bwMode="auto">
          <a:xfrm>
            <a:off x="4085832" y="2571739"/>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Arial" charset="0"/>
                <a:ea typeface="HG丸ｺﾞｼｯｸM-PRO" pitchFamily="50" charset="-128"/>
              </a:rPr>
              <a:t>量</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 name="テキスト ボックス 17"/>
          <p:cNvSpPr txBox="1"/>
          <p:nvPr/>
        </p:nvSpPr>
        <p:spPr>
          <a:xfrm>
            <a:off x="3801647" y="3965989"/>
            <a:ext cx="1561871" cy="830999"/>
          </a:xfrm>
          <a:prstGeom prst="rect">
            <a:avLst/>
          </a:prstGeom>
          <a:noFill/>
        </p:spPr>
        <p:txBody>
          <a:bodyPr wrap="none" rtlCol="0">
            <a:spAutoFit/>
          </a:bodyPr>
          <a:lstStyle/>
          <a:p>
            <a:pPr algn="ctr"/>
            <a:r>
              <a:rPr lang="en-US" altLang="ja-JP" sz="2800" dirty="0" smtClean="0">
                <a:solidFill>
                  <a:srgbClr val="FFFFFF"/>
                </a:solidFill>
              </a:rPr>
              <a:t>Big Data</a:t>
            </a:r>
          </a:p>
          <a:p>
            <a:pPr algn="ctr"/>
            <a:r>
              <a:rPr kumimoji="1" lang="ja-JP" altLang="en-US" sz="2000" dirty="0" smtClean="0">
                <a:solidFill>
                  <a:srgbClr val="FFFFFF"/>
                </a:solidFill>
              </a:rPr>
              <a:t>ビッグデータ</a:t>
            </a:r>
            <a:endParaRPr kumimoji="1" lang="ja-JP" altLang="en-US" sz="2000" dirty="0">
              <a:solidFill>
                <a:srgbClr val="FFFFFF"/>
              </a:solidFill>
            </a:endParaRPr>
          </a:p>
        </p:txBody>
      </p:sp>
      <p:sp>
        <p:nvSpPr>
          <p:cNvPr id="19" name="テキスト ボックス 18"/>
          <p:cNvSpPr txBox="1"/>
          <p:nvPr/>
        </p:nvSpPr>
        <p:spPr>
          <a:xfrm>
            <a:off x="4101358" y="5693823"/>
            <a:ext cx="941283" cy="369333"/>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0" name="テキスト ボックス 19"/>
          <p:cNvSpPr txBox="1"/>
          <p:nvPr/>
        </p:nvSpPr>
        <p:spPr>
          <a:xfrm>
            <a:off x="5389217" y="3555988"/>
            <a:ext cx="992579" cy="307778"/>
          </a:xfrm>
          <a:prstGeom prst="rect">
            <a:avLst/>
          </a:prstGeom>
          <a:noFill/>
        </p:spPr>
        <p:txBody>
          <a:bodyPr wrap="none" rtlCol="0">
            <a:spAutoFit/>
          </a:bodyPr>
          <a:lstStyle/>
          <a:p>
            <a:pPr algn="ctr"/>
            <a:r>
              <a:rPr kumimoji="1" lang="ja-JP" altLang="en-US" sz="1400" dirty="0" smtClean="0">
                <a:solidFill>
                  <a:srgbClr val="FFFFFF"/>
                </a:solidFill>
              </a:rPr>
              <a:t>ソーシャル</a:t>
            </a:r>
            <a:endParaRPr kumimoji="1" lang="ja-JP" altLang="en-US" sz="1400" dirty="0">
              <a:solidFill>
                <a:srgbClr val="FFFFFF"/>
              </a:solidFill>
            </a:endParaRPr>
          </a:p>
        </p:txBody>
      </p:sp>
      <p:sp>
        <p:nvSpPr>
          <p:cNvPr id="21" name="テキスト ボックス 20"/>
          <p:cNvSpPr txBox="1"/>
          <p:nvPr/>
        </p:nvSpPr>
        <p:spPr>
          <a:xfrm>
            <a:off x="2808359" y="3555989"/>
            <a:ext cx="1043976" cy="369333"/>
          </a:xfrm>
          <a:prstGeom prst="rect">
            <a:avLst/>
          </a:prstGeom>
          <a:noFill/>
        </p:spPr>
        <p:txBody>
          <a:bodyPr wrap="none" rtlCol="0">
            <a:spAutoFit/>
          </a:bodyPr>
          <a:lstStyle/>
          <a:p>
            <a:pPr algn="ctr"/>
            <a:r>
              <a:rPr kumimoji="1" lang="ja-JP" altLang="en-US" dirty="0" smtClean="0">
                <a:solidFill>
                  <a:srgbClr val="FFFFFF"/>
                </a:solidFill>
              </a:rPr>
              <a:t>モバイル</a:t>
            </a:r>
            <a:endParaRPr kumimoji="1" lang="ja-JP" altLang="en-US" dirty="0">
              <a:solidFill>
                <a:srgbClr val="FFFFFF"/>
              </a:solidFill>
            </a:endParaRPr>
          </a:p>
        </p:txBody>
      </p:sp>
      <p:sp>
        <p:nvSpPr>
          <p:cNvPr id="22" name="上矢印 21"/>
          <p:cNvSpPr/>
          <p:nvPr/>
        </p:nvSpPr>
        <p:spPr bwMode="auto">
          <a:xfrm>
            <a:off x="898526" y="2571739"/>
            <a:ext cx="1694060" cy="984249"/>
          </a:xfrm>
          <a:prstGeom prst="upArrow">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角丸四角形 22"/>
          <p:cNvSpPr/>
          <p:nvPr/>
        </p:nvSpPr>
        <p:spPr bwMode="auto">
          <a:xfrm>
            <a:off x="793750" y="1121834"/>
            <a:ext cx="3862917" cy="423334"/>
          </a:xfrm>
          <a:prstGeom prst="roundRect">
            <a:avLst>
              <a:gd name="adj" fmla="val 50000"/>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　ストレージ　：容量増加</a:t>
            </a: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1400" dirty="0" smtClean="0">
                <a:solidFill>
                  <a:srgbClr val="FFFFFF"/>
                </a:solidFill>
                <a:ea typeface="HG丸ｺﾞｼｯｸM-PRO" pitchFamily="50" charset="-128"/>
              </a:rPr>
              <a:t>X </a:t>
            </a:r>
            <a:r>
              <a:rPr kumimoji="0" lang="ja-JP" altLang="en-US" sz="1400" dirty="0" smtClean="0">
                <a:solidFill>
                  <a:srgbClr val="FFFFFF"/>
                </a:solidFill>
                <a:ea typeface="HG丸ｺﾞｼｯｸM-PRO" pitchFamily="50" charset="-128"/>
              </a:rPr>
              <a:t>価格低下</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角丸四角形 23"/>
          <p:cNvSpPr/>
          <p:nvPr/>
        </p:nvSpPr>
        <p:spPr bwMode="auto">
          <a:xfrm>
            <a:off x="793750" y="1555752"/>
            <a:ext cx="3862917" cy="423334"/>
          </a:xfrm>
          <a:prstGeom prst="roundRect">
            <a:avLst>
              <a:gd name="adj" fmla="val 50000"/>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　プロセッサー：処理能力上昇</a:t>
            </a: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1400" dirty="0" smtClean="0">
                <a:solidFill>
                  <a:srgbClr val="FFFFFF"/>
                </a:solidFill>
                <a:ea typeface="HG丸ｺﾞｼｯｸM-PRO" pitchFamily="50" charset="-128"/>
              </a:rPr>
              <a:t>X </a:t>
            </a:r>
            <a:r>
              <a:rPr kumimoji="0" lang="ja-JP" altLang="en-US" sz="1400" dirty="0" smtClean="0">
                <a:solidFill>
                  <a:srgbClr val="FFFFFF"/>
                </a:solidFill>
                <a:ea typeface="HG丸ｺﾞｼｯｸM-PRO" pitchFamily="50" charset="-128"/>
              </a:rPr>
              <a:t>価格低下</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5" name="角丸四角形 24"/>
          <p:cNvSpPr/>
          <p:nvPr/>
        </p:nvSpPr>
        <p:spPr bwMode="auto">
          <a:xfrm>
            <a:off x="793750" y="1968501"/>
            <a:ext cx="3862917" cy="423334"/>
          </a:xfrm>
          <a:prstGeom prst="roundRect">
            <a:avLst>
              <a:gd name="adj" fmla="val 50000"/>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　ソフトウェア：</a:t>
            </a:r>
            <a:r>
              <a:rPr kumimoji="0" lang="en-US" altLang="ja-JP" sz="1400" b="0" i="0" u="none" strike="noStrike" cap="none" normalizeH="0" baseline="0" dirty="0" err="1" smtClean="0">
                <a:ln>
                  <a:noFill/>
                </a:ln>
                <a:solidFill>
                  <a:srgbClr val="FFFFFF"/>
                </a:solidFill>
                <a:effectLst/>
                <a:latin typeface="Arial" charset="0"/>
                <a:ea typeface="HG丸ｺﾞｼｯｸM-PRO" pitchFamily="50" charset="-128"/>
              </a:rPr>
              <a:t>Hadoop,NoSQL</a:t>
            </a:r>
            <a:r>
              <a:rPr kumimoji="0" lang="en-US" altLang="ja-JP" sz="1400" b="0" i="0" u="none" strike="noStrike" cap="none" normalizeH="0" dirty="0" smtClean="0">
                <a:ln>
                  <a:noFill/>
                </a:ln>
                <a:solidFill>
                  <a:srgbClr val="FFFFFF"/>
                </a:solidFill>
                <a:effectLst/>
                <a:latin typeface="Arial" charset="0"/>
                <a:ea typeface="HG丸ｺﾞｼｯｸM-PRO" pitchFamily="50" charset="-128"/>
              </a:rPr>
              <a:t> </a:t>
            </a:r>
            <a:r>
              <a:rPr kumimoji="0" lang="en-US" altLang="ja-JP" sz="1400" b="0" i="0" u="none" strike="noStrike" cap="none" normalizeH="0" dirty="0" err="1" smtClean="0">
                <a:ln>
                  <a:noFill/>
                </a:ln>
                <a:solidFill>
                  <a:srgbClr val="FFFFFF"/>
                </a:solidFill>
                <a:effectLst/>
                <a:latin typeface="Arial" charset="0"/>
                <a:ea typeface="HG丸ｺﾞｼｯｸM-PRO" pitchFamily="50" charset="-128"/>
              </a:rPr>
              <a:t>etc</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26"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69324" y="4866888"/>
            <a:ext cx="1653869" cy="165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bwMode="auto">
          <a:xfrm>
            <a:off x="6709842" y="2488529"/>
            <a:ext cx="1629835" cy="2686721"/>
          </a:xfrm>
          <a:prstGeom prst="roundRect">
            <a:avLst>
              <a:gd name="adj" fmla="val 30952"/>
            </a:avLst>
          </a:prstGeom>
          <a:solidFill>
            <a:srgbClr val="99CC3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最適化</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8" name="角丸四角形 27"/>
          <p:cNvSpPr/>
          <p:nvPr/>
        </p:nvSpPr>
        <p:spPr bwMode="auto">
          <a:xfrm>
            <a:off x="6815677" y="3176445"/>
            <a:ext cx="1428750" cy="2009376"/>
          </a:xfrm>
          <a:prstGeom prst="roundRect">
            <a:avLst>
              <a:gd name="adj" fmla="val 23940"/>
            </a:avLst>
          </a:prstGeom>
          <a:solidFill>
            <a:srgbClr val="33CC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予　測</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9" name="角丸四角形 28"/>
          <p:cNvSpPr/>
          <p:nvPr/>
        </p:nvSpPr>
        <p:spPr bwMode="auto">
          <a:xfrm>
            <a:off x="6910926" y="3769112"/>
            <a:ext cx="1259416" cy="1422522"/>
          </a:xfrm>
          <a:prstGeom prst="roundRect">
            <a:avLst>
              <a:gd name="adj" fmla="val 23940"/>
            </a:avLst>
          </a:prstGeom>
          <a:solidFill>
            <a:srgbClr val="008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パターン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の</a:t>
            </a:r>
            <a:r>
              <a:rPr kumimoji="0" lang="ja-JP" altLang="en-US" sz="1400" dirty="0" smtClean="0">
                <a:solidFill>
                  <a:srgbClr val="FFFFFF"/>
                </a:solidFill>
                <a:ea typeface="HG丸ｺﾞｼｯｸM-PRO" pitchFamily="50" charset="-128"/>
              </a:rPr>
              <a:t>発見</a:t>
            </a:r>
            <a:endParaRPr kumimoji="0" lang="en-US" altLang="ja-JP" sz="1400" dirty="0" smtClean="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rgbClr val="FFFFFF"/>
              </a:solidFill>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0" name="角丸四角形 29"/>
          <p:cNvSpPr/>
          <p:nvPr/>
        </p:nvSpPr>
        <p:spPr bwMode="auto">
          <a:xfrm>
            <a:off x="6995592" y="4441707"/>
            <a:ext cx="1100667" cy="744113"/>
          </a:xfrm>
          <a:prstGeom prst="roundRect">
            <a:avLst>
              <a:gd name="adj" fmla="val 31051"/>
            </a:avLst>
          </a:prstGeom>
          <a:solidFill>
            <a:srgbClr val="33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過去・現在</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の把握</a:t>
            </a:r>
          </a:p>
        </p:txBody>
      </p:sp>
      <p:sp>
        <p:nvSpPr>
          <p:cNvPr id="32" name="テキスト ボックス 31"/>
          <p:cNvSpPr txBox="1"/>
          <p:nvPr/>
        </p:nvSpPr>
        <p:spPr>
          <a:xfrm>
            <a:off x="5955012" y="1645335"/>
            <a:ext cx="2236510" cy="646331"/>
          </a:xfrm>
          <a:prstGeom prst="rect">
            <a:avLst/>
          </a:prstGeom>
          <a:noFill/>
        </p:spPr>
        <p:txBody>
          <a:bodyPr wrap="none" rtlCol="0">
            <a:spAutoFit/>
          </a:bodyPr>
          <a:lstStyle/>
          <a:p>
            <a:pPr algn="ctr"/>
            <a:r>
              <a:rPr kumimoji="1" lang="ja-JP" altLang="en-US" sz="1600" dirty="0" smtClean="0">
                <a:solidFill>
                  <a:srgbClr val="FFFFFF"/>
                </a:solidFill>
              </a:rPr>
              <a:t>これまでにできなかった</a:t>
            </a:r>
          </a:p>
          <a:p>
            <a:r>
              <a:rPr lang="ja-JP" altLang="en-US" sz="2000" dirty="0" smtClean="0">
                <a:solidFill>
                  <a:srgbClr val="FFFFFF"/>
                </a:solidFill>
              </a:rPr>
              <a:t>規模・範囲・組合せ</a:t>
            </a:r>
            <a:endParaRPr kumimoji="1" lang="ja-JP" altLang="en-US" sz="2000" dirty="0">
              <a:solidFill>
                <a:srgbClr val="FFFFFF"/>
              </a:solidFill>
            </a:endParaRPr>
          </a:p>
        </p:txBody>
      </p:sp>
      <p:sp>
        <p:nvSpPr>
          <p:cNvPr id="33" name="テキスト ボックス 32"/>
          <p:cNvSpPr txBox="1"/>
          <p:nvPr/>
        </p:nvSpPr>
        <p:spPr>
          <a:xfrm>
            <a:off x="984251" y="5492740"/>
            <a:ext cx="650338" cy="523220"/>
          </a:xfrm>
          <a:prstGeom prst="rect">
            <a:avLst/>
          </a:prstGeom>
          <a:noFill/>
        </p:spPr>
        <p:txBody>
          <a:bodyPr wrap="none" rtlCol="0">
            <a:spAutoFit/>
          </a:bodyPr>
          <a:lstStyle/>
          <a:p>
            <a:r>
              <a:rPr lang="en-US" altLang="ja-JP" sz="1400" dirty="0" smtClean="0">
                <a:solidFill>
                  <a:srgbClr val="FFFFFF"/>
                </a:solidFill>
              </a:rPr>
              <a:t>Office</a:t>
            </a:r>
          </a:p>
          <a:p>
            <a:r>
              <a:rPr lang="en-US" altLang="ja-JP" sz="1400" dirty="0" smtClean="0">
                <a:solidFill>
                  <a:srgbClr val="FFFFFF"/>
                </a:solidFill>
              </a:rPr>
              <a:t>Data</a:t>
            </a:r>
          </a:p>
        </p:txBody>
      </p:sp>
      <p:sp>
        <p:nvSpPr>
          <p:cNvPr id="34" name="テキスト ボックス 33"/>
          <p:cNvSpPr txBox="1"/>
          <p:nvPr/>
        </p:nvSpPr>
        <p:spPr>
          <a:xfrm>
            <a:off x="1728474" y="4819789"/>
            <a:ext cx="1054420" cy="400110"/>
          </a:xfrm>
          <a:prstGeom prst="rect">
            <a:avLst/>
          </a:prstGeom>
          <a:noFill/>
        </p:spPr>
        <p:txBody>
          <a:bodyPr wrap="none" rtlCol="0">
            <a:spAutoFit/>
          </a:bodyPr>
          <a:lstStyle/>
          <a:p>
            <a:pPr algn="ctr"/>
            <a:r>
              <a:rPr kumimoji="1" lang="en-US" altLang="ja-JP" sz="2000" dirty="0" smtClean="0">
                <a:solidFill>
                  <a:srgbClr val="FFFFFF"/>
                </a:solidFill>
              </a:rPr>
              <a:t>Internet</a:t>
            </a:r>
          </a:p>
        </p:txBody>
      </p:sp>
      <p:sp>
        <p:nvSpPr>
          <p:cNvPr id="36" name="テキスト ボックス 35"/>
          <p:cNvSpPr txBox="1"/>
          <p:nvPr/>
        </p:nvSpPr>
        <p:spPr>
          <a:xfrm>
            <a:off x="1634589" y="5327323"/>
            <a:ext cx="1454244" cy="415498"/>
          </a:xfrm>
          <a:prstGeom prst="rect">
            <a:avLst/>
          </a:prstGeom>
          <a:noFill/>
        </p:spPr>
        <p:txBody>
          <a:bodyPr wrap="none" rtlCol="0">
            <a:spAutoFit/>
          </a:bodyPr>
          <a:lstStyle/>
          <a:p>
            <a:pPr marL="285750" indent="-285750">
              <a:buFont typeface="Wingdings" charset="2"/>
              <a:buChar char="v"/>
            </a:pPr>
            <a:r>
              <a:rPr lang="ja-JP" altLang="en-US" sz="1050" dirty="0" smtClean="0">
                <a:solidFill>
                  <a:srgbClr val="FFFFFF"/>
                </a:solidFill>
              </a:rPr>
              <a:t>ダウンサイジング</a:t>
            </a:r>
            <a:endParaRPr kumimoji="1" lang="en-US" altLang="ja-JP" sz="1050" dirty="0" smtClean="0">
              <a:solidFill>
                <a:srgbClr val="FFFFFF"/>
              </a:solidFill>
            </a:endParaRPr>
          </a:p>
          <a:p>
            <a:pPr marL="285750" indent="-285750">
              <a:buFont typeface="Wingdings" charset="2"/>
              <a:buChar char="v"/>
            </a:pPr>
            <a:r>
              <a:rPr kumimoji="1" lang="en-US" altLang="ja-JP" sz="1050" dirty="0" smtClean="0">
                <a:solidFill>
                  <a:srgbClr val="FFFFFF"/>
                </a:solidFill>
              </a:rPr>
              <a:t>PC</a:t>
            </a:r>
            <a:r>
              <a:rPr kumimoji="1" lang="ja-JP" altLang="en-US" sz="1050" dirty="0" smtClean="0">
                <a:solidFill>
                  <a:srgbClr val="FFFFFF"/>
                </a:solidFill>
              </a:rPr>
              <a:t>の普及</a:t>
            </a:r>
            <a:endParaRPr kumimoji="1" lang="ja-JP" altLang="en-US" sz="1050" dirty="0">
              <a:solidFill>
                <a:srgbClr val="FFFFFF"/>
              </a:solidFill>
            </a:endParaRPr>
          </a:p>
        </p:txBody>
      </p:sp>
      <p:sp>
        <p:nvSpPr>
          <p:cNvPr id="37" name="テキスト ボックス 36"/>
          <p:cNvSpPr txBox="1"/>
          <p:nvPr/>
        </p:nvSpPr>
        <p:spPr>
          <a:xfrm>
            <a:off x="3458923" y="2920072"/>
            <a:ext cx="620683" cy="246221"/>
          </a:xfrm>
          <a:prstGeom prst="rect">
            <a:avLst/>
          </a:prstGeom>
          <a:noFill/>
        </p:spPr>
        <p:txBody>
          <a:bodyPr wrap="none" rtlCol="0">
            <a:spAutoFit/>
          </a:bodyPr>
          <a:lstStyle/>
          <a:p>
            <a:pPr algn="ctr"/>
            <a:r>
              <a:rPr kumimoji="1" lang="en-US" altLang="ja-JP" sz="1000" dirty="0" smtClean="0">
                <a:solidFill>
                  <a:srgbClr val="FFFFFF"/>
                </a:solidFill>
              </a:rPr>
              <a:t>Internet</a:t>
            </a:r>
          </a:p>
        </p:txBody>
      </p:sp>
      <p:sp>
        <p:nvSpPr>
          <p:cNvPr id="38" name="テキスト ボックス 37"/>
          <p:cNvSpPr txBox="1"/>
          <p:nvPr/>
        </p:nvSpPr>
        <p:spPr>
          <a:xfrm>
            <a:off x="793750" y="6223840"/>
            <a:ext cx="1122673" cy="307777"/>
          </a:xfrm>
          <a:prstGeom prst="rect">
            <a:avLst/>
          </a:prstGeom>
          <a:noFill/>
        </p:spPr>
        <p:txBody>
          <a:bodyPr wrap="none" rtlCol="0">
            <a:spAutoFit/>
          </a:bodyPr>
          <a:lstStyle/>
          <a:p>
            <a:r>
              <a:rPr kumimoji="1" lang="en-US" altLang="ja-JP" sz="1400" dirty="0" smtClean="0"/>
              <a:t>1960</a:t>
            </a:r>
            <a:r>
              <a:rPr kumimoji="1" lang="ja-JP" altLang="en-US" sz="1400" dirty="0" smtClean="0"/>
              <a:t>年代</a:t>
            </a:r>
            <a:r>
              <a:rPr kumimoji="1" lang="en-US" altLang="ja-JP" sz="1400" dirty="0" smtClean="0"/>
              <a:t>〜</a:t>
            </a:r>
            <a:endParaRPr kumimoji="1" lang="ja-JP" altLang="en-US" sz="1400" dirty="0"/>
          </a:p>
        </p:txBody>
      </p:sp>
      <p:sp>
        <p:nvSpPr>
          <p:cNvPr id="39" name="テキスト ボックス 38"/>
          <p:cNvSpPr txBox="1"/>
          <p:nvPr/>
        </p:nvSpPr>
        <p:spPr>
          <a:xfrm>
            <a:off x="1859178" y="6224413"/>
            <a:ext cx="1122673" cy="307777"/>
          </a:xfrm>
          <a:prstGeom prst="rect">
            <a:avLst/>
          </a:prstGeom>
          <a:noFill/>
        </p:spPr>
        <p:txBody>
          <a:bodyPr wrap="none" rtlCol="0">
            <a:spAutoFit/>
          </a:bodyPr>
          <a:lstStyle/>
          <a:p>
            <a:r>
              <a:rPr kumimoji="1" lang="en-US" altLang="ja-JP" sz="1400" dirty="0" smtClean="0"/>
              <a:t>1980</a:t>
            </a:r>
            <a:r>
              <a:rPr kumimoji="1" lang="ja-JP" altLang="en-US" sz="1400" dirty="0" smtClean="0"/>
              <a:t>年代</a:t>
            </a:r>
            <a:r>
              <a:rPr kumimoji="1" lang="en-US" altLang="ja-JP" sz="1400" dirty="0" smtClean="0"/>
              <a:t>〜</a:t>
            </a:r>
            <a:endParaRPr kumimoji="1" lang="ja-JP" altLang="en-US" sz="1400" dirty="0"/>
          </a:p>
        </p:txBody>
      </p:sp>
      <p:sp>
        <p:nvSpPr>
          <p:cNvPr id="40" name="テキスト ボックス 39"/>
          <p:cNvSpPr txBox="1"/>
          <p:nvPr/>
        </p:nvSpPr>
        <p:spPr>
          <a:xfrm>
            <a:off x="3002495" y="6225253"/>
            <a:ext cx="1122673" cy="307777"/>
          </a:xfrm>
          <a:prstGeom prst="rect">
            <a:avLst/>
          </a:prstGeom>
          <a:noFill/>
        </p:spPr>
        <p:txBody>
          <a:bodyPr wrap="none" rtlCol="0">
            <a:spAutoFit/>
          </a:bodyPr>
          <a:lstStyle/>
          <a:p>
            <a:r>
              <a:rPr lang="en-US" altLang="ja-JP" sz="1400" dirty="0" smtClean="0"/>
              <a:t>2010</a:t>
            </a:r>
            <a:r>
              <a:rPr kumimoji="1" lang="ja-JP" altLang="en-US" sz="1400" dirty="0" smtClean="0"/>
              <a:t>年代</a:t>
            </a:r>
            <a:r>
              <a:rPr kumimoji="1" lang="en-US" altLang="ja-JP" sz="1400" dirty="0" smtClean="0"/>
              <a:t>〜</a:t>
            </a:r>
            <a:endParaRPr kumimoji="1" lang="ja-JP" altLang="en-US" sz="1400" dirty="0"/>
          </a:p>
        </p:txBody>
      </p:sp>
      <p:sp>
        <p:nvSpPr>
          <p:cNvPr id="41" name="テキスト ボックス 40"/>
          <p:cNvSpPr txBox="1"/>
          <p:nvPr/>
        </p:nvSpPr>
        <p:spPr>
          <a:xfrm>
            <a:off x="5124859" y="5556212"/>
            <a:ext cx="477414" cy="338554"/>
          </a:xfrm>
          <a:prstGeom prst="rect">
            <a:avLst/>
          </a:prstGeom>
          <a:noFill/>
        </p:spPr>
        <p:txBody>
          <a:bodyPr wrap="none" rtlCol="0">
            <a:spAutoFit/>
          </a:bodyPr>
          <a:lstStyle/>
          <a:p>
            <a:pPr algn="ctr"/>
            <a:r>
              <a:rPr kumimoji="1" lang="en-US" altLang="ja-JP" sz="1600" dirty="0" err="1" smtClean="0">
                <a:solidFill>
                  <a:srgbClr val="FFFFFF"/>
                </a:solidFill>
              </a:rPr>
              <a:t>IoT</a:t>
            </a:r>
            <a:endParaRPr kumimoji="1" lang="en-US" altLang="ja-JP" sz="1600" dirty="0" smtClean="0">
              <a:solidFill>
                <a:srgbClr val="FFFFFF"/>
              </a:solidFill>
            </a:endParaRPr>
          </a:p>
        </p:txBody>
      </p:sp>
    </p:spTree>
    <p:extLst>
      <p:ext uri="{BB962C8B-B14F-4D97-AF65-F5344CB8AC3E}">
        <p14:creationId xmlns:p14="http://schemas.microsoft.com/office/powerpoint/2010/main" val="398303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図形グループ 9"/>
          <p:cNvGrpSpPr/>
          <p:nvPr/>
        </p:nvGrpSpPr>
        <p:grpSpPr>
          <a:xfrm>
            <a:off x="755576" y="1052735"/>
            <a:ext cx="6696744" cy="4637435"/>
            <a:chOff x="755576" y="1052735"/>
            <a:chExt cx="6696744" cy="4637435"/>
          </a:xfrm>
        </p:grpSpPr>
        <p:sp>
          <p:nvSpPr>
            <p:cNvPr id="3" name="角丸四角形 2"/>
            <p:cNvSpPr/>
            <p:nvPr/>
          </p:nvSpPr>
          <p:spPr bwMode="auto">
            <a:xfrm>
              <a:off x="755576" y="1052735"/>
              <a:ext cx="6696744" cy="4637435"/>
            </a:xfrm>
            <a:prstGeom prst="roundRect">
              <a:avLst>
                <a:gd name="adj" fmla="val 6201"/>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7" name="テキスト ボックス 26"/>
            <p:cNvSpPr txBox="1"/>
            <p:nvPr/>
          </p:nvSpPr>
          <p:spPr>
            <a:xfrm>
              <a:off x="755576" y="1239838"/>
              <a:ext cx="4752528" cy="830997"/>
            </a:xfrm>
            <a:prstGeom prst="rect">
              <a:avLst/>
            </a:prstGeom>
            <a:noFill/>
          </p:spPr>
          <p:txBody>
            <a:bodyPr wrap="square" rtlCol="0">
              <a:spAutoFit/>
            </a:bodyPr>
            <a:lstStyle/>
            <a:p>
              <a:pPr algn="ctr"/>
              <a:r>
                <a:rPr kumimoji="1" lang="ja-JP" altLang="en-US" sz="2800" dirty="0" smtClean="0">
                  <a:solidFill>
                    <a:srgbClr val="FFFFFF"/>
                  </a:solidFill>
                </a:rPr>
                <a:t>モノのインターネット</a:t>
              </a:r>
            </a:p>
            <a:p>
              <a:pPr algn="ctr"/>
              <a:r>
                <a:rPr lang="en-US" altLang="ja-JP" sz="2000" dirty="0" err="1" smtClean="0">
                  <a:solidFill>
                    <a:srgbClr val="FFFFFF"/>
                  </a:solidFill>
                </a:rPr>
                <a:t>IoT</a:t>
              </a:r>
              <a:r>
                <a:rPr lang="en-US" altLang="ja-JP" sz="2000" dirty="0" smtClean="0">
                  <a:solidFill>
                    <a:srgbClr val="FFFFFF"/>
                  </a:solidFill>
                </a:rPr>
                <a:t> : Internet of Things</a:t>
              </a:r>
              <a:endParaRPr kumimoji="1" lang="ja-JP" altLang="en-US" sz="2000" dirty="0">
                <a:solidFill>
                  <a:srgbClr val="FFFFFF"/>
                </a:solidFill>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5292080" y="1736812"/>
              <a:ext cx="1387872" cy="1387872"/>
            </a:xfrm>
            <a:prstGeom prst="rect">
              <a:avLst/>
            </a:prstGeom>
          </p:spPr>
        </p:pic>
        <p:pic>
          <p:nvPicPr>
            <p:cNvPr id="30" name="図 29"/>
            <p:cNvPicPr>
              <a:picLocks noChangeAspect="1"/>
            </p:cNvPicPr>
            <p:nvPr/>
          </p:nvPicPr>
          <p:blipFill>
            <a:blip r:embed="rId4">
              <a:clrChange>
                <a:clrFrom>
                  <a:srgbClr val="FFFFFF"/>
                </a:clrFrom>
                <a:clrTo>
                  <a:srgbClr val="FFFFFF">
                    <a:alpha val="0"/>
                  </a:srgbClr>
                </a:clrTo>
              </a:clrChange>
            </a:blip>
            <a:stretch>
              <a:fillRect/>
            </a:stretch>
          </p:blipFill>
          <p:spPr>
            <a:xfrm>
              <a:off x="5076056" y="1268760"/>
              <a:ext cx="1093816" cy="820362"/>
            </a:xfrm>
            <a:prstGeom prst="rect">
              <a:avLst/>
            </a:prstGeom>
          </p:spPr>
        </p:pic>
        <p:pic>
          <p:nvPicPr>
            <p:cNvPr id="31" name="図 30"/>
            <p:cNvPicPr>
              <a:picLocks noChangeAspect="1"/>
            </p:cNvPicPr>
            <p:nvPr/>
          </p:nvPicPr>
          <p:blipFill>
            <a:blip r:embed="rId5">
              <a:clrChange>
                <a:clrFrom>
                  <a:srgbClr val="FFFFFF"/>
                </a:clrFrom>
                <a:clrTo>
                  <a:srgbClr val="FFFFFF">
                    <a:alpha val="0"/>
                  </a:srgbClr>
                </a:clrTo>
              </a:clrChange>
            </a:blip>
            <a:stretch>
              <a:fillRect/>
            </a:stretch>
          </p:blipFill>
          <p:spPr>
            <a:xfrm>
              <a:off x="6031960" y="1323952"/>
              <a:ext cx="697297" cy="692649"/>
            </a:xfrm>
            <a:prstGeom prst="rect">
              <a:avLst/>
            </a:prstGeom>
          </p:spPr>
        </p:pic>
      </p:grpSp>
      <p:sp>
        <p:nvSpPr>
          <p:cNvPr id="23" name="右矢印 22"/>
          <p:cNvSpPr/>
          <p:nvPr/>
        </p:nvSpPr>
        <p:spPr bwMode="auto">
          <a:xfrm>
            <a:off x="3779912" y="5949280"/>
            <a:ext cx="3672408" cy="648072"/>
          </a:xfrm>
          <a:prstGeom prst="rightArrow">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M2M</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1" name="右矢印 20"/>
          <p:cNvSpPr/>
          <p:nvPr/>
        </p:nvSpPr>
        <p:spPr bwMode="auto">
          <a:xfrm>
            <a:off x="2339752" y="5877272"/>
            <a:ext cx="2448272" cy="648072"/>
          </a:xfrm>
          <a:prstGeom prst="rightArrow">
            <a:avLst/>
          </a:prstGeom>
          <a:solidFill>
            <a:schemeClr val="accent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H2M (UX)</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急激なデータの増大</a:t>
            </a:r>
            <a:endParaRPr kumimoji="0" lang="ja-JP" altLang="en-US" sz="2800" dirty="0">
              <a:latin typeface="Arial" charset="0"/>
            </a:endParaRPr>
          </a:p>
        </p:txBody>
      </p:sp>
      <p:sp>
        <p:nvSpPr>
          <p:cNvPr id="19" name="上矢印 18"/>
          <p:cNvSpPr/>
          <p:nvPr/>
        </p:nvSpPr>
        <p:spPr bwMode="auto">
          <a:xfrm>
            <a:off x="7596336" y="1052736"/>
            <a:ext cx="864096" cy="4637434"/>
          </a:xfrm>
          <a:prstGeom prst="upArrow">
            <a:avLst/>
          </a:prstGeom>
          <a:solidFill>
            <a:schemeClr val="accent5">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ソーシャル・メディア</a:t>
            </a:r>
          </a:p>
        </p:txBody>
      </p:sp>
      <p:sp>
        <p:nvSpPr>
          <p:cNvPr id="20" name="右矢印 19"/>
          <p:cNvSpPr/>
          <p:nvPr/>
        </p:nvSpPr>
        <p:spPr bwMode="auto">
          <a:xfrm>
            <a:off x="827584" y="5805264"/>
            <a:ext cx="2050554" cy="648072"/>
          </a:xfrm>
          <a:prstGeom prst="rightArrow">
            <a:avLst/>
          </a:prstGeom>
          <a:solidFill>
            <a:srgbClr val="8AC6C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H2M</a:t>
            </a:r>
            <a:r>
              <a:rPr kumimoji="0" lang="en-US" altLang="ja-JP" sz="1400" b="0" i="0" u="none" strike="noStrike" cap="none" normalizeH="0" dirty="0" smtClean="0">
                <a:ln>
                  <a:noFill/>
                </a:ln>
                <a:solidFill>
                  <a:srgbClr val="FFFFFF"/>
                </a:solidFill>
                <a:effectLst/>
                <a:latin typeface="Arial" charset="0"/>
                <a:ea typeface="HG丸ｺﾞｼｯｸM-PRO" pitchFamily="50" charset="-128"/>
              </a:rPr>
              <a:t> </a:t>
            </a:r>
            <a:r>
              <a:rPr kumimoji="0" lang="en-US" altLang="ja-JP" sz="1400" b="0" i="0" u="none" strike="noStrike" cap="none" normalizeH="0" baseline="0" dirty="0" smtClean="0">
                <a:ln>
                  <a:noFill/>
                </a:ln>
                <a:solidFill>
                  <a:srgbClr val="FFFFFF"/>
                </a:solidFill>
                <a:effectLst/>
                <a:latin typeface="Arial" charset="0"/>
                <a:ea typeface="HG丸ｺﾞｼｯｸM-PRO" pitchFamily="50" charset="-128"/>
              </a:rPr>
              <a:t>(UI)</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9" name="図形グループ 8"/>
          <p:cNvGrpSpPr/>
          <p:nvPr/>
        </p:nvGrpSpPr>
        <p:grpSpPr>
          <a:xfrm>
            <a:off x="827584" y="2420888"/>
            <a:ext cx="3384376" cy="3197274"/>
            <a:chOff x="827584" y="2420888"/>
            <a:chExt cx="3384376" cy="3197274"/>
          </a:xfrm>
        </p:grpSpPr>
        <p:sp>
          <p:nvSpPr>
            <p:cNvPr id="2" name="角丸四角形 1"/>
            <p:cNvSpPr/>
            <p:nvPr/>
          </p:nvSpPr>
          <p:spPr bwMode="auto">
            <a:xfrm>
              <a:off x="827584" y="2420888"/>
              <a:ext cx="3384376" cy="3197274"/>
            </a:xfrm>
            <a:prstGeom prst="roundRect">
              <a:avLst>
                <a:gd name="adj" fmla="val 6636"/>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827584" y="2564904"/>
              <a:ext cx="3384376" cy="369332"/>
            </a:xfrm>
            <a:prstGeom prst="rect">
              <a:avLst/>
            </a:prstGeom>
            <a:noFill/>
          </p:spPr>
          <p:txBody>
            <a:bodyPr wrap="square" rtlCol="0">
              <a:spAutoFit/>
            </a:bodyPr>
            <a:lstStyle/>
            <a:p>
              <a:pPr algn="ctr"/>
              <a:r>
                <a:rPr kumimoji="1" lang="ja-JP" altLang="en-US" dirty="0" smtClean="0">
                  <a:solidFill>
                    <a:srgbClr val="FFFFFF"/>
                  </a:solidFill>
                </a:rPr>
                <a:t>スマート・モバイル・デバイス</a:t>
              </a:r>
              <a:endParaRPr kumimoji="1" lang="ja-JP" altLang="en-US" dirty="0">
                <a:solidFill>
                  <a:srgbClr val="FFFFFF"/>
                </a:solidFill>
              </a:endParaRPr>
            </a:p>
          </p:txBody>
        </p:sp>
        <p:pic>
          <p:nvPicPr>
            <p:cNvPr id="17" name="図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3429000"/>
              <a:ext cx="291409" cy="46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3"/>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3135090"/>
              <a:ext cx="707460" cy="8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図形グループ 6"/>
          <p:cNvGrpSpPr/>
          <p:nvPr/>
        </p:nvGrpSpPr>
        <p:grpSpPr>
          <a:xfrm>
            <a:off x="899592" y="4005064"/>
            <a:ext cx="2024523" cy="1541090"/>
            <a:chOff x="899592" y="4005064"/>
            <a:chExt cx="2024523" cy="1541090"/>
          </a:xfrm>
        </p:grpSpPr>
        <p:sp>
          <p:nvSpPr>
            <p:cNvPr id="4" name="角丸四角形 3"/>
            <p:cNvSpPr/>
            <p:nvPr/>
          </p:nvSpPr>
          <p:spPr bwMode="auto">
            <a:xfrm>
              <a:off x="899592" y="4005064"/>
              <a:ext cx="1691208" cy="1541090"/>
            </a:xfrm>
            <a:prstGeom prst="roundRect">
              <a:avLst>
                <a:gd name="adj" fmla="val 12258"/>
              </a:avLst>
            </a:prstGeom>
            <a:solidFill>
              <a:srgbClr val="66CC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5" name="角丸四角形 4"/>
            <p:cNvSpPr/>
            <p:nvPr/>
          </p:nvSpPr>
          <p:spPr bwMode="auto">
            <a:xfrm>
              <a:off x="971600" y="4509120"/>
              <a:ext cx="1008112" cy="965026"/>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dirty="0" smtClean="0">
                <a:solidFill>
                  <a:srgbClr val="484848"/>
                </a:solidFill>
                <a:ea typeface="HG丸ｺﾞｼｯｸM-PRO" pitchFamily="50" charset="-128"/>
              </a:endParaRPr>
            </a:p>
          </p:txBody>
        </p:sp>
        <p:sp>
          <p:nvSpPr>
            <p:cNvPr id="18" name="角丸四角形 17"/>
            <p:cNvSpPr/>
            <p:nvPr/>
          </p:nvSpPr>
          <p:spPr bwMode="auto">
            <a:xfrm>
              <a:off x="1043608" y="4898082"/>
              <a:ext cx="576064" cy="50405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テキスト ボックス 23"/>
            <p:cNvSpPr txBox="1"/>
            <p:nvPr/>
          </p:nvSpPr>
          <p:spPr>
            <a:xfrm>
              <a:off x="971600" y="4581128"/>
              <a:ext cx="1008112" cy="215444"/>
            </a:xfrm>
            <a:prstGeom prst="rect">
              <a:avLst/>
            </a:prstGeom>
            <a:noFill/>
          </p:spPr>
          <p:txBody>
            <a:bodyPr wrap="square" rtlCol="0">
              <a:spAutoFit/>
            </a:bodyPr>
            <a:lstStyle/>
            <a:p>
              <a:pPr algn="ctr"/>
              <a:r>
                <a:rPr kumimoji="1" lang="ja-JP" altLang="en-US" sz="800" dirty="0" smtClean="0">
                  <a:solidFill>
                    <a:srgbClr val="FFFFFF"/>
                  </a:solidFill>
                </a:rPr>
                <a:t>オフコン・ミニコン</a:t>
              </a:r>
              <a:endParaRPr kumimoji="1" lang="ja-JP" altLang="en-US" sz="800" dirty="0">
                <a:solidFill>
                  <a:srgbClr val="FFFFFF"/>
                </a:solidFill>
              </a:endParaRPr>
            </a:p>
          </p:txBody>
        </p:sp>
        <p:sp>
          <p:nvSpPr>
            <p:cNvPr id="25" name="テキスト ボックス 24"/>
            <p:cNvSpPr txBox="1"/>
            <p:nvPr/>
          </p:nvSpPr>
          <p:spPr>
            <a:xfrm>
              <a:off x="1043608" y="5013176"/>
              <a:ext cx="576064" cy="338554"/>
            </a:xfrm>
            <a:prstGeom prst="rect">
              <a:avLst/>
            </a:prstGeom>
            <a:noFill/>
          </p:spPr>
          <p:txBody>
            <a:bodyPr wrap="square" rtlCol="0">
              <a:spAutoFit/>
            </a:bodyPr>
            <a:lstStyle/>
            <a:p>
              <a:pPr algn="ctr"/>
              <a:r>
                <a:rPr kumimoji="1" lang="ja-JP" altLang="en-US" sz="800" dirty="0" smtClean="0">
                  <a:solidFill>
                    <a:srgbClr val="FFFFFF"/>
                  </a:solidFill>
                </a:rPr>
                <a:t>メイン</a:t>
              </a:r>
            </a:p>
            <a:p>
              <a:pPr algn="ctr"/>
              <a:r>
                <a:rPr kumimoji="1" lang="ja-JP" altLang="en-US" sz="800" dirty="0" smtClean="0">
                  <a:solidFill>
                    <a:srgbClr val="FFFFFF"/>
                  </a:solidFill>
                </a:rPr>
                <a:t>フレーム</a:t>
              </a:r>
              <a:endParaRPr kumimoji="1" lang="ja-JP" altLang="en-US" sz="800" dirty="0">
                <a:solidFill>
                  <a:srgbClr val="FFFFFF"/>
                </a:solidFill>
              </a:endParaRPr>
            </a:p>
          </p:txBody>
        </p:sp>
        <p:sp>
          <p:nvSpPr>
            <p:cNvPr id="40" name="テキスト ボックス 39"/>
            <p:cNvSpPr txBox="1"/>
            <p:nvPr/>
          </p:nvSpPr>
          <p:spPr>
            <a:xfrm>
              <a:off x="900286" y="4149080"/>
              <a:ext cx="1690514" cy="253916"/>
            </a:xfrm>
            <a:prstGeom prst="rect">
              <a:avLst/>
            </a:prstGeom>
            <a:noFill/>
          </p:spPr>
          <p:txBody>
            <a:bodyPr wrap="square" rtlCol="0">
              <a:spAutoFit/>
            </a:bodyPr>
            <a:lstStyle/>
            <a:p>
              <a:pPr algn="ctr"/>
              <a:r>
                <a:rPr kumimoji="1" lang="ja-JP" altLang="en-US" sz="1000" dirty="0" smtClean="0">
                  <a:solidFill>
                    <a:srgbClr val="FFFFFF"/>
                  </a:solidFill>
                </a:rPr>
                <a:t>パーソナル・コンピューター</a:t>
              </a:r>
              <a:endParaRPr kumimoji="1" lang="ja-JP" altLang="en-US" sz="1000" dirty="0">
                <a:solidFill>
                  <a:srgbClr val="FFFFFF"/>
                </a:solidFill>
              </a:endParaRPr>
            </a:p>
          </p:txBody>
        </p:sp>
        <p:pic>
          <p:nvPicPr>
            <p:cNvPr id="26" name="図 20"/>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797152"/>
              <a:ext cx="94440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図形グループ 7"/>
          <p:cNvGrpSpPr/>
          <p:nvPr/>
        </p:nvGrpSpPr>
        <p:grpSpPr>
          <a:xfrm>
            <a:off x="3779912" y="4365104"/>
            <a:ext cx="3593976" cy="963341"/>
            <a:chOff x="3779912" y="3212976"/>
            <a:chExt cx="3593976" cy="963341"/>
          </a:xfrm>
        </p:grpSpPr>
        <p:sp>
          <p:nvSpPr>
            <p:cNvPr id="32" name="角丸四角形 31"/>
            <p:cNvSpPr/>
            <p:nvPr/>
          </p:nvSpPr>
          <p:spPr bwMode="auto">
            <a:xfrm>
              <a:off x="3779912" y="3212976"/>
              <a:ext cx="3593976" cy="936104"/>
            </a:xfrm>
            <a:prstGeom prst="roundRect">
              <a:avLst>
                <a:gd name="adj" fmla="val 17294"/>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a:solidFill>
                  <a:srgbClr val="484848"/>
                </a:solidFill>
                <a:latin typeface="Arial" charset="0"/>
                <a:ea typeface="HG丸ｺﾞｼｯｸM-PRO" pitchFamily="50" charset="-128"/>
              </a:endParaRPr>
            </a:p>
          </p:txBody>
        </p:sp>
        <p:sp>
          <p:nvSpPr>
            <p:cNvPr id="33" name="テキスト ボックス 28"/>
            <p:cNvSpPr txBox="1">
              <a:spLocks noChangeArrowheads="1"/>
            </p:cNvSpPr>
            <p:nvPr/>
          </p:nvSpPr>
          <p:spPr bwMode="auto">
            <a:xfrm>
              <a:off x="5796136" y="3212976"/>
              <a:ext cx="1362435" cy="96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en-US" altLang="ja-JP" sz="1400" dirty="0">
                  <a:solidFill>
                    <a:srgbClr val="FFFFFF"/>
                  </a:solidFill>
                </a:rPr>
                <a:t>2011 103</a:t>
              </a:r>
              <a:r>
                <a:rPr lang="ja-JP" altLang="en-US" sz="1400" dirty="0">
                  <a:solidFill>
                    <a:srgbClr val="FFFFFF"/>
                  </a:solidFill>
                </a:rPr>
                <a:t>億台</a:t>
              </a:r>
              <a:endParaRPr lang="en-US" altLang="ja-JP" sz="1400" dirty="0">
                <a:solidFill>
                  <a:srgbClr val="FFFFFF"/>
                </a:solidFill>
              </a:endParaRPr>
            </a:p>
            <a:p>
              <a:r>
                <a:rPr kumimoji="0" lang="en-US" altLang="ja-JP" sz="1400" dirty="0">
                  <a:solidFill>
                    <a:srgbClr val="FFFFFF"/>
                  </a:solidFill>
                </a:rPr>
                <a:t>2016 186</a:t>
              </a:r>
              <a:r>
                <a:rPr kumimoji="0" lang="ja-JP" altLang="en-US" sz="1400" dirty="0">
                  <a:solidFill>
                    <a:srgbClr val="FFFFFF"/>
                  </a:solidFill>
                </a:rPr>
                <a:t>億台</a:t>
              </a:r>
              <a:r>
                <a:rPr kumimoji="0" lang="en-US" altLang="ja-JP" sz="1400" dirty="0">
                  <a:solidFill>
                    <a:srgbClr val="FFFFFF"/>
                  </a:solidFill>
                </a:rPr>
                <a:t>*</a:t>
              </a:r>
            </a:p>
            <a:p>
              <a:r>
                <a:rPr lang="en-US" altLang="ja-JP" sz="1400" dirty="0">
                  <a:solidFill>
                    <a:srgbClr val="FFFFFF"/>
                  </a:solidFill>
                </a:rPr>
                <a:t>2020 500</a:t>
              </a:r>
              <a:r>
                <a:rPr lang="ja-JP" altLang="en-US" sz="1400" dirty="0">
                  <a:solidFill>
                    <a:srgbClr val="FFFFFF"/>
                  </a:solidFill>
                </a:rPr>
                <a:t>億台</a:t>
              </a:r>
              <a:endParaRPr lang="en-US" altLang="ja-JP" sz="1400" dirty="0">
                <a:solidFill>
                  <a:srgbClr val="FFFFFF"/>
                </a:solidFill>
              </a:endParaRPr>
            </a:p>
            <a:p>
              <a:pPr>
                <a:spcBef>
                  <a:spcPts val="0"/>
                </a:spcBef>
              </a:pPr>
              <a:r>
                <a:rPr kumimoji="0" lang="en-US" altLang="ja-JP" sz="900" dirty="0">
                  <a:solidFill>
                    <a:srgbClr val="FFFFFF"/>
                  </a:solidFill>
                </a:rPr>
                <a:t>* 34</a:t>
              </a:r>
              <a:r>
                <a:rPr kumimoji="0" lang="ja-JP" altLang="en-US" sz="900" dirty="0">
                  <a:solidFill>
                    <a:srgbClr val="FFFFFF"/>
                  </a:solidFill>
                </a:rPr>
                <a:t>億人</a:t>
              </a:r>
              <a:r>
                <a:rPr kumimoji="0" lang="en-US" altLang="ja-JP" sz="900" dirty="0">
                  <a:solidFill>
                    <a:srgbClr val="FFFFFF"/>
                  </a:solidFill>
                </a:rPr>
                <a:t>(45%)/76</a:t>
              </a:r>
              <a:r>
                <a:rPr kumimoji="0" lang="ja-JP" altLang="en-US" sz="900" dirty="0">
                  <a:solidFill>
                    <a:srgbClr val="FFFFFF"/>
                  </a:solidFill>
                </a:rPr>
                <a:t>億人</a:t>
              </a:r>
              <a:endParaRPr lang="ja-JP" altLang="en-US" sz="900" dirty="0">
                <a:solidFill>
                  <a:srgbClr val="FFFFFF"/>
                </a:solidFill>
              </a:endParaRPr>
            </a:p>
          </p:txBody>
        </p:sp>
        <p:sp>
          <p:nvSpPr>
            <p:cNvPr id="34" name="テキスト ボックス 30"/>
            <p:cNvSpPr txBox="1">
              <a:spLocks noChangeArrowheads="1"/>
            </p:cNvSpPr>
            <p:nvPr/>
          </p:nvSpPr>
          <p:spPr bwMode="auto">
            <a:xfrm>
              <a:off x="3995936" y="3366417"/>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a:solidFill>
                    <a:srgbClr val="FFFFFF"/>
                  </a:solidFill>
                </a:rPr>
                <a:t>インターネット</a:t>
              </a:r>
              <a:endParaRPr lang="en-US" altLang="ja-JP" sz="1800" dirty="0">
                <a:solidFill>
                  <a:srgbClr val="FFFFFF"/>
                </a:solidFill>
              </a:endParaRPr>
            </a:p>
            <a:p>
              <a:r>
                <a:rPr lang="ja-JP" altLang="en-US" sz="1800" dirty="0">
                  <a:solidFill>
                    <a:srgbClr val="FFFFFF"/>
                  </a:solidFill>
                </a:rPr>
                <a:t>接続デバイス数</a:t>
              </a:r>
            </a:p>
          </p:txBody>
        </p:sp>
      </p:grpSp>
      <p:sp>
        <p:nvSpPr>
          <p:cNvPr id="35" name="角丸四角形 34"/>
          <p:cNvSpPr/>
          <p:nvPr/>
        </p:nvSpPr>
        <p:spPr bwMode="auto">
          <a:xfrm>
            <a:off x="3779912" y="3140968"/>
            <a:ext cx="3593976" cy="1080120"/>
          </a:xfrm>
          <a:prstGeom prst="roundRect">
            <a:avLst>
              <a:gd name="adj" fmla="val 16146"/>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2000" dirty="0">
                <a:solidFill>
                  <a:srgbClr val="FFFFFF"/>
                </a:solidFill>
                <a:latin typeface="Arial" charset="0"/>
                <a:ea typeface="HG丸ｺﾞｼｯｸM-PRO" pitchFamily="50" charset="-128"/>
              </a:rPr>
              <a:t>デバイスのスマート化</a:t>
            </a:r>
            <a:endParaRPr kumimoji="0" lang="en-US" altLang="ja-JP" sz="2000" dirty="0">
              <a:solidFill>
                <a:srgbClr val="FFFFFF"/>
              </a:solidFill>
              <a:latin typeface="Arial" charset="0"/>
              <a:ea typeface="HG丸ｺﾞｼｯｸM-PRO" pitchFamily="50" charset="-128"/>
            </a:endParaRPr>
          </a:p>
          <a:p>
            <a:pPr marL="355600" lvl="1" indent="-171450">
              <a:spcBef>
                <a:spcPct val="20000"/>
              </a:spcBef>
              <a:buFont typeface="Wingdings" charset="2"/>
              <a:buChar char="l"/>
              <a:defRPr/>
            </a:pPr>
            <a:r>
              <a:rPr kumimoji="0" lang="ja-JP" altLang="en-US" sz="1100" dirty="0">
                <a:solidFill>
                  <a:srgbClr val="FFFFFF"/>
                </a:solidFill>
                <a:latin typeface="Arial" charset="0"/>
                <a:ea typeface="HG丸ｺﾞｼｯｸM-PRO" pitchFamily="50" charset="-128"/>
              </a:rPr>
              <a:t>インターネット接続デバイスの拡大</a:t>
            </a:r>
            <a:endParaRPr kumimoji="0" lang="en-US" altLang="ja-JP" sz="1100" dirty="0">
              <a:solidFill>
                <a:srgbClr val="FFFFFF"/>
              </a:solidFill>
              <a:latin typeface="Arial" charset="0"/>
              <a:ea typeface="HG丸ｺﾞｼｯｸM-PRO" pitchFamily="50" charset="-128"/>
            </a:endParaRPr>
          </a:p>
          <a:p>
            <a:pPr marL="355600" lvl="1" indent="-171450">
              <a:spcBef>
                <a:spcPct val="20000"/>
              </a:spcBef>
              <a:buFont typeface="Wingdings" charset="2"/>
              <a:buChar char="l"/>
              <a:defRPr/>
            </a:pPr>
            <a:r>
              <a:rPr kumimoji="0" lang="ja-JP" altLang="en-US" sz="1100" dirty="0">
                <a:solidFill>
                  <a:srgbClr val="FFFFFF"/>
                </a:solidFill>
                <a:latin typeface="Arial" charset="0"/>
                <a:ea typeface="HG丸ｺﾞｼｯｸM-PRO" pitchFamily="50" charset="-128"/>
              </a:rPr>
              <a:t>デジタル・デバイド解消による</a:t>
            </a:r>
            <a:r>
              <a:rPr kumimoji="0" lang="ja-JP" altLang="en-US" sz="1100" dirty="0" smtClean="0">
                <a:solidFill>
                  <a:srgbClr val="FFFFFF"/>
                </a:solidFill>
                <a:latin typeface="Arial" charset="0"/>
                <a:ea typeface="HG丸ｺﾞｼｯｸM-PRO" pitchFamily="50" charset="-128"/>
              </a:rPr>
              <a:t>利用者拡大</a:t>
            </a:r>
            <a:endParaRPr kumimoji="0" lang="en-US" altLang="ja-JP" sz="1100" dirty="0">
              <a:solidFill>
                <a:srgbClr val="FFFFFF"/>
              </a:solidFill>
              <a:latin typeface="Arial" charset="0"/>
              <a:ea typeface="HG丸ｺﾞｼｯｸM-PRO" pitchFamily="50" charset="-128"/>
            </a:endParaRPr>
          </a:p>
          <a:p>
            <a:pPr marL="355600" lvl="1" indent="-171450">
              <a:spcBef>
                <a:spcPct val="20000"/>
              </a:spcBef>
              <a:buFont typeface="Wingdings" charset="2"/>
              <a:buChar char="l"/>
              <a:defRPr/>
            </a:pPr>
            <a:r>
              <a:rPr kumimoji="0" lang="ja-JP" altLang="en-US" sz="1100" dirty="0">
                <a:solidFill>
                  <a:srgbClr val="FFFFFF"/>
                </a:solidFill>
                <a:latin typeface="Arial" charset="0"/>
                <a:ea typeface="HG丸ｺﾞｼｯｸM-PRO" pitchFamily="50" charset="-128"/>
              </a:rPr>
              <a:t>常時接続による行動履歴の収集</a:t>
            </a:r>
          </a:p>
        </p:txBody>
      </p:sp>
    </p:spTree>
    <p:extLst>
      <p:ext uri="{BB962C8B-B14F-4D97-AF65-F5344CB8AC3E}">
        <p14:creationId xmlns:p14="http://schemas.microsoft.com/office/powerpoint/2010/main" val="16903262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19" grpId="0" animBg="1"/>
      <p:bldP spid="20"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bwMode="auto">
          <a:xfrm>
            <a:off x="2808359" y="2116029"/>
            <a:ext cx="3587750" cy="3598334"/>
          </a:xfrm>
          <a:prstGeom prst="ellipse">
            <a:avLst/>
          </a:prstGeom>
          <a:solidFill>
            <a:srgbClr val="3366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円/楕円 17"/>
          <p:cNvSpPr/>
          <p:nvPr/>
        </p:nvSpPr>
        <p:spPr bwMode="auto">
          <a:xfrm>
            <a:off x="3283618" y="2655780"/>
            <a:ext cx="2626555" cy="2624652"/>
          </a:xfrm>
          <a:prstGeom prst="ellipse">
            <a:avLst/>
          </a:prstGeom>
          <a:solidFill>
            <a:srgbClr val="00009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9" name="円/楕円 18"/>
          <p:cNvSpPr/>
          <p:nvPr/>
        </p:nvSpPr>
        <p:spPr bwMode="auto">
          <a:xfrm>
            <a:off x="5177655" y="4095113"/>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Variety</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種類</a:t>
            </a:r>
          </a:p>
        </p:txBody>
      </p:sp>
      <p:sp>
        <p:nvSpPr>
          <p:cNvPr id="20" name="ホームベース 19"/>
          <p:cNvSpPr/>
          <p:nvPr/>
        </p:nvSpPr>
        <p:spPr bwMode="auto">
          <a:xfrm rot="16200000">
            <a:off x="4094189" y="4725483"/>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 name="ホームベース 20"/>
          <p:cNvSpPr/>
          <p:nvPr/>
        </p:nvSpPr>
        <p:spPr bwMode="auto">
          <a:xfrm rot="1774987">
            <a:off x="2934807" y="2791645"/>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ホームベース 21"/>
          <p:cNvSpPr/>
          <p:nvPr/>
        </p:nvSpPr>
        <p:spPr bwMode="auto">
          <a:xfrm rot="19825013" flipH="1">
            <a:off x="5277026" y="2791647"/>
            <a:ext cx="984250" cy="993509"/>
          </a:xfrm>
          <a:prstGeom prst="homePlate">
            <a:avLst/>
          </a:prstGeom>
          <a:solidFill>
            <a:srgbClr val="FF66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円/楕円 22"/>
          <p:cNvSpPr/>
          <p:nvPr/>
        </p:nvSpPr>
        <p:spPr bwMode="auto">
          <a:xfrm>
            <a:off x="2955155" y="4095113"/>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Velocity</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rgbClr val="FFFFFF"/>
                </a:solidFill>
                <a:latin typeface="Arial" charset="0"/>
                <a:ea typeface="HG丸ｺﾞｼｯｸM-PRO" pitchFamily="50" charset="-128"/>
              </a:rPr>
              <a:t>加速度</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 name="円/楕円 23"/>
          <p:cNvSpPr/>
          <p:nvPr/>
        </p:nvSpPr>
        <p:spPr bwMode="auto">
          <a:xfrm>
            <a:off x="4100145" y="2116030"/>
            <a:ext cx="996157" cy="984250"/>
          </a:xfrm>
          <a:prstGeom prst="ellipse">
            <a:avLst/>
          </a:prstGeom>
          <a:solidFill>
            <a:srgbClr val="8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Volume</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Arial" charset="0"/>
                <a:ea typeface="HG丸ｺﾞｼｯｸM-PRO" pitchFamily="50" charset="-128"/>
              </a:rPr>
              <a:t>量</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5" name="テキスト ボックス 24"/>
          <p:cNvSpPr txBox="1"/>
          <p:nvPr/>
        </p:nvSpPr>
        <p:spPr>
          <a:xfrm>
            <a:off x="3815960" y="3510280"/>
            <a:ext cx="1561871" cy="830999"/>
          </a:xfrm>
          <a:prstGeom prst="rect">
            <a:avLst/>
          </a:prstGeom>
          <a:noFill/>
        </p:spPr>
        <p:txBody>
          <a:bodyPr wrap="none" rtlCol="0">
            <a:spAutoFit/>
          </a:bodyPr>
          <a:lstStyle/>
          <a:p>
            <a:pPr algn="ctr"/>
            <a:r>
              <a:rPr lang="en-US" altLang="ja-JP" sz="2800" dirty="0" smtClean="0">
                <a:solidFill>
                  <a:srgbClr val="FFFFFF"/>
                </a:solidFill>
              </a:rPr>
              <a:t>Big Data</a:t>
            </a:r>
          </a:p>
          <a:p>
            <a:pPr algn="ctr"/>
            <a:r>
              <a:rPr kumimoji="1" lang="ja-JP" altLang="en-US" sz="2000" dirty="0" smtClean="0">
                <a:solidFill>
                  <a:srgbClr val="FFFFFF"/>
                </a:solidFill>
              </a:rPr>
              <a:t>ビッグデータ</a:t>
            </a:r>
            <a:endParaRPr kumimoji="1" lang="ja-JP" altLang="en-US" sz="2000" dirty="0">
              <a:solidFill>
                <a:srgbClr val="FFFFFF"/>
              </a:solidFill>
            </a:endParaRPr>
          </a:p>
        </p:txBody>
      </p:sp>
      <p:sp>
        <p:nvSpPr>
          <p:cNvPr id="26" name="テキスト ボックス 25"/>
          <p:cNvSpPr txBox="1"/>
          <p:nvPr/>
        </p:nvSpPr>
        <p:spPr>
          <a:xfrm>
            <a:off x="4115671" y="5238114"/>
            <a:ext cx="941283" cy="369333"/>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7" name="テキスト ボックス 26"/>
          <p:cNvSpPr txBox="1"/>
          <p:nvPr/>
        </p:nvSpPr>
        <p:spPr>
          <a:xfrm>
            <a:off x="5403530" y="3100279"/>
            <a:ext cx="992579" cy="307778"/>
          </a:xfrm>
          <a:prstGeom prst="rect">
            <a:avLst/>
          </a:prstGeom>
          <a:noFill/>
        </p:spPr>
        <p:txBody>
          <a:bodyPr wrap="none" rtlCol="0">
            <a:spAutoFit/>
          </a:bodyPr>
          <a:lstStyle/>
          <a:p>
            <a:pPr algn="ctr"/>
            <a:r>
              <a:rPr kumimoji="1" lang="ja-JP" altLang="en-US" sz="1400" dirty="0" smtClean="0">
                <a:solidFill>
                  <a:srgbClr val="FFFFFF"/>
                </a:solidFill>
              </a:rPr>
              <a:t>ソーシャル</a:t>
            </a:r>
            <a:endParaRPr kumimoji="1" lang="ja-JP" altLang="en-US" sz="1400" dirty="0">
              <a:solidFill>
                <a:srgbClr val="FFFFFF"/>
              </a:solidFill>
            </a:endParaRPr>
          </a:p>
        </p:txBody>
      </p:sp>
      <p:sp>
        <p:nvSpPr>
          <p:cNvPr id="28" name="テキスト ボックス 27"/>
          <p:cNvSpPr txBox="1"/>
          <p:nvPr/>
        </p:nvSpPr>
        <p:spPr>
          <a:xfrm>
            <a:off x="2822672" y="3100280"/>
            <a:ext cx="1043976" cy="369333"/>
          </a:xfrm>
          <a:prstGeom prst="rect">
            <a:avLst/>
          </a:prstGeom>
          <a:noFill/>
        </p:spPr>
        <p:txBody>
          <a:bodyPr wrap="none" rtlCol="0">
            <a:spAutoFit/>
          </a:bodyPr>
          <a:lstStyle/>
          <a:p>
            <a:pPr algn="ctr"/>
            <a:r>
              <a:rPr kumimoji="1" lang="ja-JP" altLang="en-US" dirty="0" smtClean="0">
                <a:solidFill>
                  <a:srgbClr val="FFFFFF"/>
                </a:solidFill>
              </a:rPr>
              <a:t>モバイル</a:t>
            </a:r>
            <a:endParaRPr kumimoji="1" lang="ja-JP" altLang="en-US" dirty="0">
              <a:solidFill>
                <a:srgbClr val="FFFFFF"/>
              </a:solidFill>
            </a:endParaRPr>
          </a:p>
        </p:txBody>
      </p:sp>
      <p:sp>
        <p:nvSpPr>
          <p:cNvPr id="29" name="テキスト ボックス 28"/>
          <p:cNvSpPr txBox="1"/>
          <p:nvPr/>
        </p:nvSpPr>
        <p:spPr>
          <a:xfrm>
            <a:off x="3473236" y="2464363"/>
            <a:ext cx="620683" cy="246221"/>
          </a:xfrm>
          <a:prstGeom prst="rect">
            <a:avLst/>
          </a:prstGeom>
          <a:noFill/>
        </p:spPr>
        <p:txBody>
          <a:bodyPr wrap="none" rtlCol="0">
            <a:spAutoFit/>
          </a:bodyPr>
          <a:lstStyle/>
          <a:p>
            <a:pPr algn="ctr"/>
            <a:r>
              <a:rPr kumimoji="1" lang="en-US" altLang="ja-JP" sz="1000" dirty="0" smtClean="0">
                <a:solidFill>
                  <a:srgbClr val="FFFFFF"/>
                </a:solidFill>
              </a:rPr>
              <a:t>Internet</a:t>
            </a:r>
          </a:p>
        </p:txBody>
      </p:sp>
      <p:sp>
        <p:nvSpPr>
          <p:cNvPr id="12297" name="タイトル 1"/>
          <p:cNvSpPr>
            <a:spLocks noGrp="1"/>
          </p:cNvSpPr>
          <p:nvPr>
            <p:ph type="title"/>
          </p:nvPr>
        </p:nvSpPr>
        <p:spPr>
          <a:xfrm>
            <a:off x="250825" y="279400"/>
            <a:ext cx="8678863" cy="493713"/>
          </a:xfrm>
        </p:spPr>
        <p:txBody>
          <a:bodyPr/>
          <a:lstStyle/>
          <a:p>
            <a:r>
              <a:rPr kumimoji="0" lang="ja-JP" altLang="en-US" sz="2800" dirty="0" smtClean="0">
                <a:latin typeface="Arial" charset="0"/>
              </a:rPr>
              <a:t>急激なデータの増大</a:t>
            </a:r>
            <a:endParaRPr kumimoji="0" lang="ja-JP" altLang="en-US" sz="2800" dirty="0">
              <a:latin typeface="Arial" charset="0"/>
            </a:endParaRPr>
          </a:p>
        </p:txBody>
      </p:sp>
      <p:sp>
        <p:nvSpPr>
          <p:cNvPr id="2" name="角丸四角形吹き出し 1"/>
          <p:cNvSpPr/>
          <p:nvPr/>
        </p:nvSpPr>
        <p:spPr bwMode="auto">
          <a:xfrm>
            <a:off x="6444208" y="4850267"/>
            <a:ext cx="2160240" cy="864096"/>
          </a:xfrm>
          <a:prstGeom prst="wedgeRoundRectCallout">
            <a:avLst>
              <a:gd name="adj1" fmla="val -57965"/>
              <a:gd name="adj2" fmla="val -177068"/>
              <a:gd name="adj3" fmla="val 16667"/>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リアルの人格とネットの人格を一致させる</a:t>
            </a:r>
          </a:p>
        </p:txBody>
      </p:sp>
      <p:sp>
        <p:nvSpPr>
          <p:cNvPr id="37" name="角丸四角形吹き出し 36"/>
          <p:cNvSpPr/>
          <p:nvPr/>
        </p:nvSpPr>
        <p:spPr bwMode="auto">
          <a:xfrm>
            <a:off x="467544" y="1956678"/>
            <a:ext cx="2160240" cy="864096"/>
          </a:xfrm>
          <a:prstGeom prst="wedgeRoundRectCallout">
            <a:avLst>
              <a:gd name="adj1" fmla="val 61671"/>
              <a:gd name="adj2" fmla="val 74994"/>
              <a:gd name="adj3" fmla="val 16667"/>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常時接続により日常の人間行動がリアルタイムで入手できる</a:t>
            </a:r>
          </a:p>
        </p:txBody>
      </p:sp>
      <p:sp>
        <p:nvSpPr>
          <p:cNvPr id="38" name="角丸四角形吹き出し 37"/>
          <p:cNvSpPr/>
          <p:nvPr/>
        </p:nvSpPr>
        <p:spPr bwMode="auto">
          <a:xfrm>
            <a:off x="467544" y="4850267"/>
            <a:ext cx="2160240" cy="864096"/>
          </a:xfrm>
          <a:prstGeom prst="wedgeRoundRectCallout">
            <a:avLst>
              <a:gd name="adj1" fmla="val 111671"/>
              <a:gd name="adj2" fmla="val 8365"/>
              <a:gd name="adj3" fmla="val 16667"/>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あらゆるものがネットにつながり様々な活動がリアルタイムで入手できる</a:t>
            </a:r>
          </a:p>
        </p:txBody>
      </p:sp>
      <p:sp>
        <p:nvSpPr>
          <p:cNvPr id="40" name="角丸四角形 39"/>
          <p:cNvSpPr/>
          <p:nvPr/>
        </p:nvSpPr>
        <p:spPr bwMode="auto">
          <a:xfrm>
            <a:off x="467544" y="1196752"/>
            <a:ext cx="8136904" cy="576064"/>
          </a:xfrm>
          <a:prstGeom prst="roundRect">
            <a:avLst>
              <a:gd name="adj" fmla="val 33334"/>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2000" dirty="0" smtClean="0">
                <a:solidFill>
                  <a:srgbClr val="FFFFFF"/>
                </a:solidFill>
                <a:latin typeface="HGP創英角ｺﾞｼｯｸUB"/>
                <a:ea typeface="HGP創英角ｺﾞｼｯｸUB"/>
                <a:cs typeface="HGP創英角ｺﾞｼｯｸUB"/>
              </a:rPr>
              <a:t>あらゆる活動の</a:t>
            </a:r>
            <a:r>
              <a:rPr kumimoji="0" lang="ja-JP" altLang="en-US" sz="2000" dirty="0">
                <a:solidFill>
                  <a:srgbClr val="FFFFFF"/>
                </a:solidFill>
                <a:latin typeface="HGP創英角ｺﾞｼｯｸUB"/>
                <a:ea typeface="HGP創英角ｺﾞｼｯｸUB"/>
                <a:cs typeface="HGP創英角ｺﾞｼｯｸUB"/>
              </a:rPr>
              <a:t>データ化</a:t>
            </a:r>
          </a:p>
        </p:txBody>
      </p:sp>
      <p:sp>
        <p:nvSpPr>
          <p:cNvPr id="44" name="角丸四角形 43"/>
          <p:cNvSpPr/>
          <p:nvPr/>
        </p:nvSpPr>
        <p:spPr bwMode="auto">
          <a:xfrm>
            <a:off x="467544" y="5949280"/>
            <a:ext cx="8136904" cy="504056"/>
          </a:xfrm>
          <a:prstGeom prst="roundRect">
            <a:avLst>
              <a:gd name="adj" fmla="val 33334"/>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r>
              <a:rPr lang="ja-JP" altLang="en-US" sz="2000" dirty="0">
                <a:solidFill>
                  <a:srgbClr val="FFFFFF"/>
                </a:solidFill>
                <a:latin typeface="HGP創英角ｺﾞｼｯｸUB"/>
                <a:ea typeface="HGP創英角ｺﾞｼｯｸUB"/>
                <a:cs typeface="HGP創英角ｺﾞｼｯｸUB"/>
              </a:rPr>
              <a:t>経営や</a:t>
            </a:r>
            <a:r>
              <a:rPr lang="ja-JP" altLang="en-US" sz="2000" dirty="0" smtClean="0">
                <a:solidFill>
                  <a:srgbClr val="FFFFFF"/>
                </a:solidFill>
                <a:latin typeface="HGP創英角ｺﾞｼｯｸUB"/>
                <a:ea typeface="HGP創英角ｺﾞｼｯｸUB"/>
                <a:cs typeface="HGP創英角ｺﾞｼｯｸUB"/>
              </a:rPr>
              <a:t>マーケティングに</a:t>
            </a:r>
            <a:r>
              <a:rPr kumimoji="0" lang="ja-JP" altLang="en-US" sz="2000" dirty="0">
                <a:solidFill>
                  <a:srgbClr val="FFFFFF"/>
                </a:solidFill>
                <a:latin typeface="HGP創英角ｺﾞｼｯｸUB"/>
                <a:ea typeface="HGP創英角ｺﾞｼｯｸUB"/>
                <a:cs typeface="HGP創英角ｺﾞｼｯｸUB"/>
              </a:rPr>
              <a:t>活かせる情報資源</a:t>
            </a:r>
            <a:endParaRPr lang="ja-JP" altLang="en-US" sz="2000" dirty="0">
              <a:solidFill>
                <a:srgbClr val="FFFFFF"/>
              </a:solidFill>
              <a:latin typeface="HGP創英角ｺﾞｼｯｸUB"/>
              <a:ea typeface="HGP創英角ｺﾞｼｯｸUB"/>
              <a:cs typeface="HGP創英角ｺﾞｼｯｸUB"/>
            </a:endParaRPr>
          </a:p>
        </p:txBody>
      </p:sp>
      <p:sp>
        <p:nvSpPr>
          <p:cNvPr id="3" name="星 24 2"/>
          <p:cNvSpPr/>
          <p:nvPr/>
        </p:nvSpPr>
        <p:spPr bwMode="auto">
          <a:xfrm>
            <a:off x="6275916" y="1967897"/>
            <a:ext cx="2328531" cy="1440160"/>
          </a:xfrm>
          <a:prstGeom prst="star24">
            <a:avLst/>
          </a:prstGeom>
          <a:gradFill>
            <a:gsLst>
              <a:gs pos="0">
                <a:srgbClr val="FF9900"/>
              </a:gs>
              <a:gs pos="80000">
                <a:srgbClr val="FFFF99"/>
              </a:gs>
              <a:gs pos="100000">
                <a:srgbClr val="FFFF99"/>
              </a:gs>
            </a:gsLst>
          </a:gradFill>
          <a:ln>
            <a:headEnd type="none" w="med" len="med"/>
            <a:tailEnd type="none" w="med" len="med"/>
          </a:ln>
          <a:effectLst>
            <a:glow rad="25400">
              <a:srgbClr val="FF0000">
                <a:alpha val="51000"/>
              </a:srgb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これまでの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枠組みでは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0000"/>
                </a:solidFill>
                <a:effectLst>
                  <a:glow rad="38100">
                    <a:schemeClr val="bg1">
                      <a:alpha val="75000"/>
                    </a:schemeClr>
                  </a:glow>
                </a:effectLst>
                <a:latin typeface="ＤＦＰ太丸ゴシック体"/>
                <a:ea typeface="ＤＦＰ太丸ゴシック体"/>
                <a:cs typeface="ＤＦＰ太丸ゴシック体"/>
              </a:rPr>
              <a:t>処理不能！</a:t>
            </a:r>
          </a:p>
        </p:txBody>
      </p:sp>
      <p:sp>
        <p:nvSpPr>
          <p:cNvPr id="31" name="テキスト ボックス 30"/>
          <p:cNvSpPr txBox="1"/>
          <p:nvPr/>
        </p:nvSpPr>
        <p:spPr>
          <a:xfrm>
            <a:off x="5183421" y="5146738"/>
            <a:ext cx="441146" cy="307777"/>
          </a:xfrm>
          <a:prstGeom prst="rect">
            <a:avLst/>
          </a:prstGeom>
          <a:noFill/>
        </p:spPr>
        <p:txBody>
          <a:bodyPr wrap="none" rtlCol="0">
            <a:spAutoFit/>
          </a:bodyPr>
          <a:lstStyle/>
          <a:p>
            <a:pPr algn="ctr"/>
            <a:r>
              <a:rPr kumimoji="1" lang="en-US" altLang="ja-JP" sz="1400" dirty="0" err="1" smtClean="0">
                <a:solidFill>
                  <a:srgbClr val="FFFFFF"/>
                </a:solidFill>
              </a:rPr>
              <a:t>IoT</a:t>
            </a:r>
            <a:endParaRPr kumimoji="1" lang="en-US" altLang="ja-JP" sz="1400" dirty="0" smtClean="0">
              <a:solidFill>
                <a:srgbClr val="FFFFFF"/>
              </a:solidFill>
            </a:endParaRPr>
          </a:p>
        </p:txBody>
      </p:sp>
    </p:spTree>
    <p:extLst>
      <p:ext uri="{BB962C8B-B14F-4D97-AF65-F5344CB8AC3E}">
        <p14:creationId xmlns:p14="http://schemas.microsoft.com/office/powerpoint/2010/main" val="4180724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down)">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8" grpId="0" animBg="1"/>
      <p:bldP spid="40" grpId="0" animBg="1"/>
      <p:bldP spid="4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タイトル 1"/>
          <p:cNvSpPr>
            <a:spLocks noGrp="1"/>
          </p:cNvSpPr>
          <p:nvPr>
            <p:ph type="title"/>
          </p:nvPr>
        </p:nvSpPr>
        <p:spPr/>
        <p:txBody>
          <a:bodyPr/>
          <a:lstStyle/>
          <a:p>
            <a:r>
              <a:rPr lang="ja-JP" altLang="en-US">
                <a:latin typeface="Arial" charset="0"/>
              </a:rPr>
              <a:t>ビッグデータ</a:t>
            </a:r>
          </a:p>
        </p:txBody>
      </p:sp>
      <p:pic>
        <p:nvPicPr>
          <p:cNvPr id="8194"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38200"/>
            <a:ext cx="86455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テキスト ボックス 3"/>
          <p:cNvSpPr txBox="1">
            <a:spLocks noChangeArrowheads="1"/>
          </p:cNvSpPr>
          <p:nvPr/>
        </p:nvSpPr>
        <p:spPr bwMode="auto">
          <a:xfrm>
            <a:off x="2819400" y="6400800"/>
            <a:ext cx="627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r"/>
            <a:r>
              <a:rPr kumimoji="0" lang="en-US" altLang="ja-JP"/>
              <a:t>http://www.soumu.go.jp/johotsusintokei/whitepaper/ja/h24/html/nc121410.html</a:t>
            </a:r>
            <a:endParaRPr lang="ja-JP" altLang="en-US"/>
          </a:p>
        </p:txBody>
      </p:sp>
      <p:sp>
        <p:nvSpPr>
          <p:cNvPr id="5" name="円/楕円 4"/>
          <p:cNvSpPr/>
          <p:nvPr/>
        </p:nvSpPr>
        <p:spPr bwMode="auto">
          <a:xfrm>
            <a:off x="2362200" y="2636912"/>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800" dirty="0">
                <a:solidFill>
                  <a:schemeClr val="bg1"/>
                </a:solidFill>
                <a:latin typeface="Arial" charset="0"/>
                <a:ea typeface="HG丸ｺﾞｼｯｸM-PRO" pitchFamily="50" charset="-128"/>
              </a:rPr>
              <a:t>Volume</a:t>
            </a:r>
          </a:p>
          <a:p>
            <a:pPr algn="ctr">
              <a:spcBef>
                <a:spcPct val="20000"/>
              </a:spcBef>
              <a:defRPr/>
            </a:pPr>
            <a:r>
              <a:rPr kumimoji="0" lang="ja-JP" altLang="en-US" sz="1800" dirty="0">
                <a:solidFill>
                  <a:schemeClr val="bg1"/>
                </a:solidFill>
                <a:latin typeface="Arial" charset="0"/>
                <a:ea typeface="HG丸ｺﾞｼｯｸM-PRO" pitchFamily="50" charset="-128"/>
              </a:rPr>
              <a:t>量</a:t>
            </a:r>
          </a:p>
        </p:txBody>
      </p:sp>
      <p:sp>
        <p:nvSpPr>
          <p:cNvPr id="6" name="円/楕円 5"/>
          <p:cNvSpPr/>
          <p:nvPr/>
        </p:nvSpPr>
        <p:spPr bwMode="auto">
          <a:xfrm>
            <a:off x="5410200" y="2636912"/>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800" dirty="0">
                <a:solidFill>
                  <a:schemeClr val="bg1"/>
                </a:solidFill>
                <a:latin typeface="Arial" charset="0"/>
                <a:ea typeface="HG丸ｺﾞｼｯｸM-PRO" pitchFamily="50" charset="-128"/>
              </a:rPr>
              <a:t>Variety</a:t>
            </a:r>
          </a:p>
          <a:p>
            <a:pPr algn="ctr">
              <a:spcBef>
                <a:spcPct val="20000"/>
              </a:spcBef>
              <a:defRPr/>
            </a:pPr>
            <a:r>
              <a:rPr kumimoji="0" lang="ja-JP" altLang="en-US" sz="1800" dirty="0">
                <a:solidFill>
                  <a:schemeClr val="bg1"/>
                </a:solidFill>
                <a:latin typeface="Arial" charset="0"/>
                <a:ea typeface="HG丸ｺﾞｼｯｸM-PRO" pitchFamily="50" charset="-128"/>
              </a:rPr>
              <a:t>多様性</a:t>
            </a:r>
          </a:p>
        </p:txBody>
      </p:sp>
      <p:sp>
        <p:nvSpPr>
          <p:cNvPr id="7" name="円/楕円 6"/>
          <p:cNvSpPr/>
          <p:nvPr/>
        </p:nvSpPr>
        <p:spPr bwMode="auto">
          <a:xfrm>
            <a:off x="3886200" y="2636912"/>
            <a:ext cx="1371600" cy="1371600"/>
          </a:xfrm>
          <a:prstGeom prst="ellips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600" dirty="0">
                <a:solidFill>
                  <a:schemeClr val="bg1"/>
                </a:solidFill>
              </a:rPr>
              <a:t>Velocity</a:t>
            </a:r>
          </a:p>
          <a:p>
            <a:pPr algn="ctr">
              <a:spcBef>
                <a:spcPct val="20000"/>
              </a:spcBef>
              <a:defRPr/>
            </a:pPr>
            <a:r>
              <a:rPr kumimoji="0" lang="ja-JP" altLang="en-US" sz="1000" dirty="0">
                <a:solidFill>
                  <a:schemeClr val="bg1"/>
                </a:solidFill>
              </a:rPr>
              <a:t>増加速度</a:t>
            </a:r>
            <a:endParaRPr kumimoji="0" lang="en-US" altLang="ja-JP" sz="1000" dirty="0">
              <a:solidFill>
                <a:schemeClr val="bg1"/>
              </a:solidFill>
            </a:endParaRPr>
          </a:p>
          <a:p>
            <a:pPr algn="ctr">
              <a:spcBef>
                <a:spcPct val="20000"/>
              </a:spcBef>
              <a:defRPr/>
            </a:pPr>
            <a:r>
              <a:rPr kumimoji="0" lang="ja-JP" altLang="en-US" sz="1000" dirty="0">
                <a:solidFill>
                  <a:schemeClr val="bg1"/>
                </a:solidFill>
              </a:rPr>
              <a:t>更新頻度</a:t>
            </a:r>
          </a:p>
        </p:txBody>
      </p:sp>
      <p:sp>
        <p:nvSpPr>
          <p:cNvPr id="2" name="角丸四角形 1"/>
          <p:cNvSpPr/>
          <p:nvPr/>
        </p:nvSpPr>
        <p:spPr bwMode="auto">
          <a:xfrm>
            <a:off x="2339752" y="4221088"/>
            <a:ext cx="4464496" cy="576064"/>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Real Time</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ea typeface="HG丸ｺﾞｼｯｸM-PRO" pitchFamily="50" charset="-128"/>
              </a:rPr>
              <a:t>リアルタイム性</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Tree>
    <p:extLst>
      <p:ext uri="{BB962C8B-B14F-4D97-AF65-F5344CB8AC3E}">
        <p14:creationId xmlns:p14="http://schemas.microsoft.com/office/powerpoint/2010/main" val="778662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ビッグドータとは</a:t>
            </a:r>
            <a:endParaRPr kumimoji="1" lang="ja-JP" altLang="en-US" dirty="0"/>
          </a:p>
        </p:txBody>
      </p:sp>
      <p:sp>
        <p:nvSpPr>
          <p:cNvPr id="4" name="正方形/長方形 3"/>
          <p:cNvSpPr/>
          <p:nvPr/>
        </p:nvSpPr>
        <p:spPr>
          <a:xfrm>
            <a:off x="3023856" y="562689"/>
            <a:ext cx="6120144" cy="246221"/>
          </a:xfrm>
          <a:prstGeom prst="rect">
            <a:avLst/>
          </a:prstGeom>
        </p:spPr>
        <p:txBody>
          <a:bodyPr wrap="square">
            <a:spAutoFit/>
          </a:bodyPr>
          <a:lstStyle/>
          <a:p>
            <a:pPr algn="r"/>
            <a:r>
              <a:rPr lang="ja-JP" altLang="en-US" sz="1000" dirty="0">
                <a:solidFill>
                  <a:srgbClr val="FFFFFF"/>
                </a:solidFill>
                <a:latin typeface="+mn-lt"/>
              </a:rPr>
              <a:t>　</a:t>
            </a:r>
            <a:r>
              <a:rPr lang="en-US" altLang="ja-JP" sz="1000" dirty="0">
                <a:solidFill>
                  <a:srgbClr val="FFFFFF"/>
                </a:solidFill>
                <a:latin typeface="+mn-lt"/>
              </a:rPr>
              <a:t>http://www.soumu.go.jp/main_content/000190689.pdf</a:t>
            </a:r>
          </a:p>
        </p:txBody>
      </p:sp>
      <p:pic>
        <p:nvPicPr>
          <p:cNvPr id="5" name="図 4" descr="スクリーンショット 2013-11-20 12.50.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9" y="957651"/>
            <a:ext cx="7997788" cy="56442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46713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uku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14234</TotalTime>
  <Words>1467</Words>
  <Application>Microsoft Macintosh PowerPoint</Application>
  <PresentationFormat>画面に合わせる (4:3)</PresentationFormat>
  <Paragraphs>314</Paragraphs>
  <Slides>16</Slides>
  <Notes>8</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0905_Juku</vt:lpstr>
      <vt:lpstr>PowerPoint プレゼンテーション</vt:lpstr>
      <vt:lpstr>ビッグデータとは</vt:lpstr>
      <vt:lpstr>世界で最初のビッグ・データ問題</vt:lpstr>
      <vt:lpstr>急激なデータの増大</vt:lpstr>
      <vt:lpstr>ビックデータが生まれた背景</vt:lpstr>
      <vt:lpstr>急激なデータの増大</vt:lpstr>
      <vt:lpstr>急激なデータの増大</vt:lpstr>
      <vt:lpstr>ビッグデータ</vt:lpstr>
      <vt:lpstr>ビッグドータとは</vt:lpstr>
      <vt:lpstr>ビッグドータとは</vt:lpstr>
      <vt:lpstr>ビッグデータとビッグデータ処理</vt:lpstr>
      <vt:lpstr>No SQL データベース</vt:lpstr>
      <vt:lpstr>ビッグ・データによるBI</vt:lpstr>
      <vt:lpstr>NEC Big Data Solutions </vt:lpstr>
      <vt:lpstr>Fujitsu Big Data Initiative</vt:lpstr>
      <vt:lpstr>Fujitsu Big Data Initiative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斎藤 昌義</cp:lastModifiedBy>
  <cp:revision>691</cp:revision>
  <cp:lastPrinted>2011-08-02T04:26:57Z</cp:lastPrinted>
  <dcterms:created xsi:type="dcterms:W3CDTF">2008-07-07T05:29:44Z</dcterms:created>
  <dcterms:modified xsi:type="dcterms:W3CDTF">2014-05-28T09:45:24Z</dcterms:modified>
</cp:coreProperties>
</file>