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7"/>
  </p:notesMasterIdLst>
  <p:handoutMasterIdLst>
    <p:handoutMasterId r:id="rId18"/>
  </p:handoutMasterIdLst>
  <p:sldIdLst>
    <p:sldId id="774" r:id="rId3"/>
    <p:sldId id="796" r:id="rId4"/>
    <p:sldId id="797" r:id="rId5"/>
    <p:sldId id="801" r:id="rId6"/>
    <p:sldId id="800" r:id="rId7"/>
    <p:sldId id="798" r:id="rId8"/>
    <p:sldId id="799" r:id="rId9"/>
    <p:sldId id="803" r:id="rId10"/>
    <p:sldId id="775" r:id="rId11"/>
    <p:sldId id="795" r:id="rId12"/>
    <p:sldId id="776" r:id="rId13"/>
    <p:sldId id="787" r:id="rId14"/>
    <p:sldId id="802" r:id="rId15"/>
    <p:sldId id="794" r:id="rId16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3" autoAdjust="0"/>
    <p:restoredTop sz="96744" autoAdjust="0"/>
  </p:normalViewPr>
  <p:slideViewPr>
    <p:cSldViewPr>
      <p:cViewPr>
        <p:scale>
          <a:sx n="80" d="100"/>
          <a:sy n="8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2014/7/23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2014/7/23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326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2009-14, 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2976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 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アップデート</a:t>
            </a:r>
          </a:p>
        </p:txBody>
      </p:sp>
    </p:spTree>
    <p:extLst>
      <p:ext uri="{BB962C8B-B14F-4D97-AF65-F5344CB8AC3E}">
        <p14:creationId xmlns:p14="http://schemas.microsoft.com/office/powerpoint/2010/main" val="3554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Amazon</a:t>
            </a:r>
            <a:r>
              <a:rPr kumimoji="1" lang="ja-JP" altLang="en-US" dirty="0" smtClean="0"/>
              <a:t>の物流ロボット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17079"/>
            <a:ext cx="5012507" cy="539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572744" y="637065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900" dirty="0"/>
              <a:t>http://jp.wsj.com/article/SB10001424052702304468904579246763367904406.html</a:t>
            </a:r>
            <a:endParaRPr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1343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Amazon</a:t>
            </a:r>
            <a:r>
              <a:rPr kumimoji="1" lang="ja-JP" altLang="en-US" dirty="0" smtClean="0"/>
              <a:t>のドローン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5246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7056784" cy="363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バーチャル</a:t>
            </a:r>
            <a:r>
              <a:rPr kumimoji="1" lang="ja-JP" altLang="en-US" dirty="0" smtClean="0"/>
              <a:t>とリアルの接点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145234" y="1484784"/>
            <a:ext cx="1490662" cy="1928812"/>
            <a:chOff x="5580062" y="1916832"/>
            <a:chExt cx="2981325" cy="3857626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580062" y="4604470"/>
              <a:ext cx="2981325" cy="1169988"/>
            </a:xfrm>
            <a:custGeom>
              <a:avLst/>
              <a:gdLst>
                <a:gd name="T0" fmla="*/ 0 w 1878"/>
                <a:gd name="T1" fmla="*/ 737 h 737"/>
                <a:gd name="T2" fmla="*/ 1878 w 1878"/>
                <a:gd name="T3" fmla="*/ 737 h 737"/>
                <a:gd name="T4" fmla="*/ 1878 w 1878"/>
                <a:gd name="T5" fmla="*/ 0 h 737"/>
                <a:gd name="T6" fmla="*/ 0 w 1878"/>
                <a:gd name="T7" fmla="*/ 462 h 737"/>
                <a:gd name="T8" fmla="*/ 0 w 1878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8" h="737">
                  <a:moveTo>
                    <a:pt x="0" y="737"/>
                  </a:moveTo>
                  <a:lnTo>
                    <a:pt x="1878" y="737"/>
                  </a:lnTo>
                  <a:lnTo>
                    <a:pt x="1878" y="0"/>
                  </a:lnTo>
                  <a:lnTo>
                    <a:pt x="0" y="462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6075362" y="1916832"/>
              <a:ext cx="1908175" cy="3857625"/>
            </a:xfrm>
            <a:custGeom>
              <a:avLst/>
              <a:gdLst>
                <a:gd name="T0" fmla="*/ 147 w 1202"/>
                <a:gd name="T1" fmla="*/ 1232 h 2430"/>
                <a:gd name="T2" fmla="*/ 147 w 1202"/>
                <a:gd name="T3" fmla="*/ 1453 h 2430"/>
                <a:gd name="T4" fmla="*/ 109 w 1202"/>
                <a:gd name="T5" fmla="*/ 1735 h 2430"/>
                <a:gd name="T6" fmla="*/ 133 w 1202"/>
                <a:gd name="T7" fmla="*/ 2074 h 2430"/>
                <a:gd name="T8" fmla="*/ 96 w 1202"/>
                <a:gd name="T9" fmla="*/ 2430 h 2430"/>
                <a:gd name="T10" fmla="*/ 461 w 1202"/>
                <a:gd name="T11" fmla="*/ 2185 h 2430"/>
                <a:gd name="T12" fmla="*/ 495 w 1202"/>
                <a:gd name="T13" fmla="*/ 2359 h 2430"/>
                <a:gd name="T14" fmla="*/ 829 w 1202"/>
                <a:gd name="T15" fmla="*/ 2196 h 2430"/>
                <a:gd name="T16" fmla="*/ 906 w 1202"/>
                <a:gd name="T17" fmla="*/ 1879 h 2430"/>
                <a:gd name="T18" fmla="*/ 873 w 1202"/>
                <a:gd name="T19" fmla="*/ 1457 h 2430"/>
                <a:gd name="T20" fmla="*/ 870 w 1202"/>
                <a:gd name="T21" fmla="*/ 1308 h 2430"/>
                <a:gd name="T22" fmla="*/ 1011 w 1202"/>
                <a:gd name="T23" fmla="*/ 1066 h 2430"/>
                <a:gd name="T24" fmla="*/ 1063 w 1202"/>
                <a:gd name="T25" fmla="*/ 1013 h 2430"/>
                <a:gd name="T26" fmla="*/ 1093 w 1202"/>
                <a:gd name="T27" fmla="*/ 870 h 2430"/>
                <a:gd name="T28" fmla="*/ 1124 w 1202"/>
                <a:gd name="T29" fmla="*/ 809 h 2430"/>
                <a:gd name="T30" fmla="*/ 1166 w 1202"/>
                <a:gd name="T31" fmla="*/ 736 h 2430"/>
                <a:gd name="T32" fmla="*/ 1193 w 1202"/>
                <a:gd name="T33" fmla="*/ 584 h 2430"/>
                <a:gd name="T34" fmla="*/ 1173 w 1202"/>
                <a:gd name="T35" fmla="*/ 494 h 2430"/>
                <a:gd name="T36" fmla="*/ 1188 w 1202"/>
                <a:gd name="T37" fmla="*/ 421 h 2430"/>
                <a:gd name="T38" fmla="*/ 1143 w 1202"/>
                <a:gd name="T39" fmla="*/ 474 h 2430"/>
                <a:gd name="T40" fmla="*/ 1092 w 1202"/>
                <a:gd name="T41" fmla="*/ 516 h 2430"/>
                <a:gd name="T42" fmla="*/ 1047 w 1202"/>
                <a:gd name="T43" fmla="*/ 565 h 2430"/>
                <a:gd name="T44" fmla="*/ 974 w 1202"/>
                <a:gd name="T45" fmla="*/ 577 h 2430"/>
                <a:gd name="T46" fmla="*/ 903 w 1202"/>
                <a:gd name="T47" fmla="*/ 602 h 2430"/>
                <a:gd name="T48" fmla="*/ 870 w 1202"/>
                <a:gd name="T49" fmla="*/ 666 h 2430"/>
                <a:gd name="T50" fmla="*/ 835 w 1202"/>
                <a:gd name="T51" fmla="*/ 639 h 2430"/>
                <a:gd name="T52" fmla="*/ 724 w 1202"/>
                <a:gd name="T53" fmla="*/ 584 h 2430"/>
                <a:gd name="T54" fmla="*/ 622 w 1202"/>
                <a:gd name="T55" fmla="*/ 505 h 2430"/>
                <a:gd name="T56" fmla="*/ 617 w 1202"/>
                <a:gd name="T57" fmla="*/ 495 h 2430"/>
                <a:gd name="T58" fmla="*/ 737 w 1202"/>
                <a:gd name="T59" fmla="*/ 392 h 2430"/>
                <a:gd name="T60" fmla="*/ 806 w 1202"/>
                <a:gd name="T61" fmla="*/ 203 h 2430"/>
                <a:gd name="T62" fmla="*/ 819 w 1202"/>
                <a:gd name="T63" fmla="*/ 128 h 2430"/>
                <a:gd name="T64" fmla="*/ 751 w 1202"/>
                <a:gd name="T65" fmla="*/ 37 h 2430"/>
                <a:gd name="T66" fmla="*/ 566 w 1202"/>
                <a:gd name="T67" fmla="*/ 0 h 2430"/>
                <a:gd name="T68" fmla="*/ 436 w 1202"/>
                <a:gd name="T69" fmla="*/ 58 h 2430"/>
                <a:gd name="T70" fmla="*/ 391 w 1202"/>
                <a:gd name="T71" fmla="*/ 226 h 2430"/>
                <a:gd name="T72" fmla="*/ 400 w 1202"/>
                <a:gd name="T73" fmla="*/ 392 h 2430"/>
                <a:gd name="T74" fmla="*/ 346 w 1202"/>
                <a:gd name="T75" fmla="*/ 432 h 2430"/>
                <a:gd name="T76" fmla="*/ 278 w 1202"/>
                <a:gd name="T77" fmla="*/ 492 h 2430"/>
                <a:gd name="T78" fmla="*/ 156 w 1202"/>
                <a:gd name="T79" fmla="*/ 550 h 2430"/>
                <a:gd name="T80" fmla="*/ 62 w 1202"/>
                <a:gd name="T81" fmla="*/ 625 h 2430"/>
                <a:gd name="T82" fmla="*/ 13 w 1202"/>
                <a:gd name="T83" fmla="*/ 884 h 2430"/>
                <a:gd name="T84" fmla="*/ 100 w 1202"/>
                <a:gd name="T85" fmla="*/ 1002 h 2430"/>
                <a:gd name="T86" fmla="*/ 1151 w 1202"/>
                <a:gd name="T87" fmla="*/ 550 h 2430"/>
                <a:gd name="T88" fmla="*/ 1162 w 1202"/>
                <a:gd name="T89" fmla="*/ 599 h 2430"/>
                <a:gd name="T90" fmla="*/ 1148 w 1202"/>
                <a:gd name="T91" fmla="*/ 573 h 2430"/>
                <a:gd name="T92" fmla="*/ 1151 w 1202"/>
                <a:gd name="T93" fmla="*/ 548 h 2430"/>
                <a:gd name="T94" fmla="*/ 1004 w 1202"/>
                <a:gd name="T95" fmla="*/ 653 h 2430"/>
                <a:gd name="T96" fmla="*/ 1011 w 1202"/>
                <a:gd name="T97" fmla="*/ 655 h 2430"/>
                <a:gd name="T98" fmla="*/ 976 w 1202"/>
                <a:gd name="T99" fmla="*/ 658 h 2430"/>
                <a:gd name="T100" fmla="*/ 991 w 1202"/>
                <a:gd name="T101" fmla="*/ 729 h 2430"/>
                <a:gd name="T102" fmla="*/ 1043 w 1202"/>
                <a:gd name="T103" fmla="*/ 669 h 2430"/>
                <a:gd name="T104" fmla="*/ 1048 w 1202"/>
                <a:gd name="T105" fmla="*/ 750 h 2430"/>
                <a:gd name="T106" fmla="*/ 1015 w 1202"/>
                <a:gd name="T107" fmla="*/ 817 h 2430"/>
                <a:gd name="T108" fmla="*/ 972 w 1202"/>
                <a:gd name="T109" fmla="*/ 851 h 2430"/>
                <a:gd name="T110" fmla="*/ 902 w 1202"/>
                <a:gd name="T111" fmla="*/ 872 h 2430"/>
                <a:gd name="T112" fmla="*/ 904 w 1202"/>
                <a:gd name="T113" fmla="*/ 803 h 2430"/>
                <a:gd name="T114" fmla="*/ 970 w 1202"/>
                <a:gd name="T115" fmla="*/ 746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2" h="2430">
                  <a:moveTo>
                    <a:pt x="114" y="1035"/>
                  </a:moveTo>
                  <a:lnTo>
                    <a:pt x="119" y="1056"/>
                  </a:lnTo>
                  <a:lnTo>
                    <a:pt x="126" y="1091"/>
                  </a:lnTo>
                  <a:lnTo>
                    <a:pt x="133" y="1135"/>
                  </a:lnTo>
                  <a:lnTo>
                    <a:pt x="140" y="1184"/>
                  </a:lnTo>
                  <a:lnTo>
                    <a:pt x="147" y="1232"/>
                  </a:lnTo>
                  <a:lnTo>
                    <a:pt x="151" y="1276"/>
                  </a:lnTo>
                  <a:lnTo>
                    <a:pt x="155" y="1312"/>
                  </a:lnTo>
                  <a:lnTo>
                    <a:pt x="156" y="1334"/>
                  </a:lnTo>
                  <a:lnTo>
                    <a:pt x="155" y="1372"/>
                  </a:lnTo>
                  <a:lnTo>
                    <a:pt x="151" y="1412"/>
                  </a:lnTo>
                  <a:lnTo>
                    <a:pt x="147" y="1453"/>
                  </a:lnTo>
                  <a:lnTo>
                    <a:pt x="140" y="1495"/>
                  </a:lnTo>
                  <a:lnTo>
                    <a:pt x="133" y="1538"/>
                  </a:lnTo>
                  <a:lnTo>
                    <a:pt x="126" y="1580"/>
                  </a:lnTo>
                  <a:lnTo>
                    <a:pt x="121" y="1620"/>
                  </a:lnTo>
                  <a:lnTo>
                    <a:pt x="115" y="1660"/>
                  </a:lnTo>
                  <a:lnTo>
                    <a:pt x="109" y="1735"/>
                  </a:lnTo>
                  <a:lnTo>
                    <a:pt x="100" y="1802"/>
                  </a:lnTo>
                  <a:lnTo>
                    <a:pt x="89" y="1871"/>
                  </a:lnTo>
                  <a:lnTo>
                    <a:pt x="77" y="1949"/>
                  </a:lnTo>
                  <a:lnTo>
                    <a:pt x="143" y="1954"/>
                  </a:lnTo>
                  <a:lnTo>
                    <a:pt x="139" y="2013"/>
                  </a:lnTo>
                  <a:lnTo>
                    <a:pt x="133" y="2074"/>
                  </a:lnTo>
                  <a:lnTo>
                    <a:pt x="126" y="2133"/>
                  </a:lnTo>
                  <a:lnTo>
                    <a:pt x="119" y="2192"/>
                  </a:lnTo>
                  <a:lnTo>
                    <a:pt x="111" y="2252"/>
                  </a:lnTo>
                  <a:lnTo>
                    <a:pt x="106" y="2311"/>
                  </a:lnTo>
                  <a:lnTo>
                    <a:pt x="100" y="2371"/>
                  </a:lnTo>
                  <a:lnTo>
                    <a:pt x="96" y="2430"/>
                  </a:lnTo>
                  <a:lnTo>
                    <a:pt x="413" y="2430"/>
                  </a:lnTo>
                  <a:lnTo>
                    <a:pt x="424" y="2371"/>
                  </a:lnTo>
                  <a:lnTo>
                    <a:pt x="435" y="2316"/>
                  </a:lnTo>
                  <a:lnTo>
                    <a:pt x="446" y="2266"/>
                  </a:lnTo>
                  <a:lnTo>
                    <a:pt x="454" y="2222"/>
                  </a:lnTo>
                  <a:lnTo>
                    <a:pt x="461" y="2185"/>
                  </a:lnTo>
                  <a:lnTo>
                    <a:pt x="467" y="2157"/>
                  </a:lnTo>
                  <a:lnTo>
                    <a:pt x="470" y="2139"/>
                  </a:lnTo>
                  <a:lnTo>
                    <a:pt x="472" y="2134"/>
                  </a:lnTo>
                  <a:lnTo>
                    <a:pt x="480" y="2212"/>
                  </a:lnTo>
                  <a:lnTo>
                    <a:pt x="488" y="2286"/>
                  </a:lnTo>
                  <a:lnTo>
                    <a:pt x="495" y="2359"/>
                  </a:lnTo>
                  <a:lnTo>
                    <a:pt x="499" y="2430"/>
                  </a:lnTo>
                  <a:lnTo>
                    <a:pt x="804" y="2430"/>
                  </a:lnTo>
                  <a:lnTo>
                    <a:pt x="810" y="2372"/>
                  </a:lnTo>
                  <a:lnTo>
                    <a:pt x="815" y="2314"/>
                  </a:lnTo>
                  <a:lnTo>
                    <a:pt x="822" y="2255"/>
                  </a:lnTo>
                  <a:lnTo>
                    <a:pt x="829" y="2196"/>
                  </a:lnTo>
                  <a:lnTo>
                    <a:pt x="835" y="2138"/>
                  </a:lnTo>
                  <a:lnTo>
                    <a:pt x="840" y="2079"/>
                  </a:lnTo>
                  <a:lnTo>
                    <a:pt x="845" y="2023"/>
                  </a:lnTo>
                  <a:lnTo>
                    <a:pt x="850" y="1965"/>
                  </a:lnTo>
                  <a:lnTo>
                    <a:pt x="902" y="1960"/>
                  </a:lnTo>
                  <a:lnTo>
                    <a:pt x="906" y="1879"/>
                  </a:lnTo>
                  <a:lnTo>
                    <a:pt x="908" y="1796"/>
                  </a:lnTo>
                  <a:lnTo>
                    <a:pt x="907" y="1712"/>
                  </a:lnTo>
                  <a:lnTo>
                    <a:pt x="899" y="1632"/>
                  </a:lnTo>
                  <a:lnTo>
                    <a:pt x="889" y="1552"/>
                  </a:lnTo>
                  <a:lnTo>
                    <a:pt x="881" y="1494"/>
                  </a:lnTo>
                  <a:lnTo>
                    <a:pt x="873" y="1457"/>
                  </a:lnTo>
                  <a:lnTo>
                    <a:pt x="866" y="1438"/>
                  </a:lnTo>
                  <a:lnTo>
                    <a:pt x="854" y="1410"/>
                  </a:lnTo>
                  <a:lnTo>
                    <a:pt x="843" y="1383"/>
                  </a:lnTo>
                  <a:lnTo>
                    <a:pt x="835" y="1356"/>
                  </a:lnTo>
                  <a:lnTo>
                    <a:pt x="826" y="1328"/>
                  </a:lnTo>
                  <a:lnTo>
                    <a:pt x="870" y="1308"/>
                  </a:lnTo>
                  <a:lnTo>
                    <a:pt x="906" y="1279"/>
                  </a:lnTo>
                  <a:lnTo>
                    <a:pt x="933" y="1243"/>
                  </a:lnTo>
                  <a:lnTo>
                    <a:pt x="956" y="1202"/>
                  </a:lnTo>
                  <a:lnTo>
                    <a:pt x="974" y="1158"/>
                  </a:lnTo>
                  <a:lnTo>
                    <a:pt x="992" y="1112"/>
                  </a:lnTo>
                  <a:lnTo>
                    <a:pt x="1011" y="1066"/>
                  </a:lnTo>
                  <a:lnTo>
                    <a:pt x="1032" y="1021"/>
                  </a:lnTo>
                  <a:lnTo>
                    <a:pt x="1040" y="1012"/>
                  </a:lnTo>
                  <a:lnTo>
                    <a:pt x="1047" y="1010"/>
                  </a:lnTo>
                  <a:lnTo>
                    <a:pt x="1054" y="1012"/>
                  </a:lnTo>
                  <a:lnTo>
                    <a:pt x="1059" y="1013"/>
                  </a:lnTo>
                  <a:lnTo>
                    <a:pt x="1063" y="1013"/>
                  </a:lnTo>
                  <a:lnTo>
                    <a:pt x="1065" y="1005"/>
                  </a:lnTo>
                  <a:lnTo>
                    <a:pt x="1063" y="986"/>
                  </a:lnTo>
                  <a:lnTo>
                    <a:pt x="1059" y="953"/>
                  </a:lnTo>
                  <a:lnTo>
                    <a:pt x="1093" y="895"/>
                  </a:lnTo>
                  <a:lnTo>
                    <a:pt x="1087" y="880"/>
                  </a:lnTo>
                  <a:lnTo>
                    <a:pt x="1093" y="870"/>
                  </a:lnTo>
                  <a:lnTo>
                    <a:pt x="1100" y="860"/>
                  </a:lnTo>
                  <a:lnTo>
                    <a:pt x="1106" y="850"/>
                  </a:lnTo>
                  <a:lnTo>
                    <a:pt x="1110" y="840"/>
                  </a:lnTo>
                  <a:lnTo>
                    <a:pt x="1114" y="831"/>
                  </a:lnTo>
                  <a:lnTo>
                    <a:pt x="1119" y="820"/>
                  </a:lnTo>
                  <a:lnTo>
                    <a:pt x="1124" y="809"/>
                  </a:lnTo>
                  <a:lnTo>
                    <a:pt x="1129" y="798"/>
                  </a:lnTo>
                  <a:lnTo>
                    <a:pt x="1135" y="786"/>
                  </a:lnTo>
                  <a:lnTo>
                    <a:pt x="1140" y="775"/>
                  </a:lnTo>
                  <a:lnTo>
                    <a:pt x="1145" y="765"/>
                  </a:lnTo>
                  <a:lnTo>
                    <a:pt x="1152" y="757"/>
                  </a:lnTo>
                  <a:lnTo>
                    <a:pt x="1166" y="736"/>
                  </a:lnTo>
                  <a:lnTo>
                    <a:pt x="1180" y="718"/>
                  </a:lnTo>
                  <a:lnTo>
                    <a:pt x="1189" y="701"/>
                  </a:lnTo>
                  <a:lnTo>
                    <a:pt x="1198" y="680"/>
                  </a:lnTo>
                  <a:lnTo>
                    <a:pt x="1202" y="655"/>
                  </a:lnTo>
                  <a:lnTo>
                    <a:pt x="1200" y="625"/>
                  </a:lnTo>
                  <a:lnTo>
                    <a:pt x="1193" y="584"/>
                  </a:lnTo>
                  <a:lnTo>
                    <a:pt x="1180" y="533"/>
                  </a:lnTo>
                  <a:lnTo>
                    <a:pt x="1176" y="528"/>
                  </a:lnTo>
                  <a:lnTo>
                    <a:pt x="1173" y="522"/>
                  </a:lnTo>
                  <a:lnTo>
                    <a:pt x="1169" y="517"/>
                  </a:lnTo>
                  <a:lnTo>
                    <a:pt x="1166" y="511"/>
                  </a:lnTo>
                  <a:lnTo>
                    <a:pt x="1173" y="494"/>
                  </a:lnTo>
                  <a:lnTo>
                    <a:pt x="1178" y="476"/>
                  </a:lnTo>
                  <a:lnTo>
                    <a:pt x="1182" y="459"/>
                  </a:lnTo>
                  <a:lnTo>
                    <a:pt x="1187" y="447"/>
                  </a:lnTo>
                  <a:lnTo>
                    <a:pt x="1192" y="428"/>
                  </a:lnTo>
                  <a:lnTo>
                    <a:pt x="1191" y="421"/>
                  </a:lnTo>
                  <a:lnTo>
                    <a:pt x="1188" y="421"/>
                  </a:lnTo>
                  <a:lnTo>
                    <a:pt x="1185" y="422"/>
                  </a:lnTo>
                  <a:lnTo>
                    <a:pt x="1169" y="474"/>
                  </a:lnTo>
                  <a:lnTo>
                    <a:pt x="1166" y="474"/>
                  </a:lnTo>
                  <a:lnTo>
                    <a:pt x="1161" y="474"/>
                  </a:lnTo>
                  <a:lnTo>
                    <a:pt x="1152" y="474"/>
                  </a:lnTo>
                  <a:lnTo>
                    <a:pt x="1143" y="474"/>
                  </a:lnTo>
                  <a:lnTo>
                    <a:pt x="1133" y="476"/>
                  </a:lnTo>
                  <a:lnTo>
                    <a:pt x="1124" y="477"/>
                  </a:lnTo>
                  <a:lnTo>
                    <a:pt x="1115" y="479"/>
                  </a:lnTo>
                  <a:lnTo>
                    <a:pt x="1110" y="480"/>
                  </a:lnTo>
                  <a:lnTo>
                    <a:pt x="1102" y="492"/>
                  </a:lnTo>
                  <a:lnTo>
                    <a:pt x="1092" y="516"/>
                  </a:lnTo>
                  <a:lnTo>
                    <a:pt x="1084" y="543"/>
                  </a:lnTo>
                  <a:lnTo>
                    <a:pt x="1078" y="562"/>
                  </a:lnTo>
                  <a:lnTo>
                    <a:pt x="1073" y="561"/>
                  </a:lnTo>
                  <a:lnTo>
                    <a:pt x="1066" y="561"/>
                  </a:lnTo>
                  <a:lnTo>
                    <a:pt x="1058" y="562"/>
                  </a:lnTo>
                  <a:lnTo>
                    <a:pt x="1047" y="565"/>
                  </a:lnTo>
                  <a:lnTo>
                    <a:pt x="1036" y="568"/>
                  </a:lnTo>
                  <a:lnTo>
                    <a:pt x="1026" y="569"/>
                  </a:lnTo>
                  <a:lnTo>
                    <a:pt x="1018" y="570"/>
                  </a:lnTo>
                  <a:lnTo>
                    <a:pt x="1010" y="572"/>
                  </a:lnTo>
                  <a:lnTo>
                    <a:pt x="992" y="574"/>
                  </a:lnTo>
                  <a:lnTo>
                    <a:pt x="974" y="577"/>
                  </a:lnTo>
                  <a:lnTo>
                    <a:pt x="958" y="580"/>
                  </a:lnTo>
                  <a:lnTo>
                    <a:pt x="944" y="583"/>
                  </a:lnTo>
                  <a:lnTo>
                    <a:pt x="932" y="587"/>
                  </a:lnTo>
                  <a:lnTo>
                    <a:pt x="919" y="591"/>
                  </a:lnTo>
                  <a:lnTo>
                    <a:pt x="911" y="595"/>
                  </a:lnTo>
                  <a:lnTo>
                    <a:pt x="903" y="602"/>
                  </a:lnTo>
                  <a:lnTo>
                    <a:pt x="898" y="607"/>
                  </a:lnTo>
                  <a:lnTo>
                    <a:pt x="893" y="617"/>
                  </a:lnTo>
                  <a:lnTo>
                    <a:pt x="888" y="627"/>
                  </a:lnTo>
                  <a:lnTo>
                    <a:pt x="881" y="639"/>
                  </a:lnTo>
                  <a:lnTo>
                    <a:pt x="876" y="653"/>
                  </a:lnTo>
                  <a:lnTo>
                    <a:pt x="870" y="666"/>
                  </a:lnTo>
                  <a:lnTo>
                    <a:pt x="863" y="680"/>
                  </a:lnTo>
                  <a:lnTo>
                    <a:pt x="858" y="694"/>
                  </a:lnTo>
                  <a:lnTo>
                    <a:pt x="854" y="679"/>
                  </a:lnTo>
                  <a:lnTo>
                    <a:pt x="848" y="664"/>
                  </a:lnTo>
                  <a:lnTo>
                    <a:pt x="841" y="651"/>
                  </a:lnTo>
                  <a:lnTo>
                    <a:pt x="835" y="639"/>
                  </a:lnTo>
                  <a:lnTo>
                    <a:pt x="825" y="629"/>
                  </a:lnTo>
                  <a:lnTo>
                    <a:pt x="814" y="620"/>
                  </a:lnTo>
                  <a:lnTo>
                    <a:pt x="802" y="613"/>
                  </a:lnTo>
                  <a:lnTo>
                    <a:pt x="788" y="607"/>
                  </a:lnTo>
                  <a:lnTo>
                    <a:pt x="751" y="595"/>
                  </a:lnTo>
                  <a:lnTo>
                    <a:pt x="724" y="584"/>
                  </a:lnTo>
                  <a:lnTo>
                    <a:pt x="702" y="573"/>
                  </a:lnTo>
                  <a:lnTo>
                    <a:pt x="685" y="564"/>
                  </a:lnTo>
                  <a:lnTo>
                    <a:pt x="672" y="553"/>
                  </a:lnTo>
                  <a:lnTo>
                    <a:pt x="658" y="539"/>
                  </a:lnTo>
                  <a:lnTo>
                    <a:pt x="641" y="524"/>
                  </a:lnTo>
                  <a:lnTo>
                    <a:pt x="622" y="505"/>
                  </a:lnTo>
                  <a:lnTo>
                    <a:pt x="621" y="505"/>
                  </a:lnTo>
                  <a:lnTo>
                    <a:pt x="619" y="505"/>
                  </a:lnTo>
                  <a:lnTo>
                    <a:pt x="617" y="505"/>
                  </a:lnTo>
                  <a:lnTo>
                    <a:pt x="615" y="505"/>
                  </a:lnTo>
                  <a:lnTo>
                    <a:pt x="615" y="499"/>
                  </a:lnTo>
                  <a:lnTo>
                    <a:pt x="617" y="495"/>
                  </a:lnTo>
                  <a:lnTo>
                    <a:pt x="617" y="491"/>
                  </a:lnTo>
                  <a:lnTo>
                    <a:pt x="618" y="487"/>
                  </a:lnTo>
                  <a:lnTo>
                    <a:pt x="659" y="490"/>
                  </a:lnTo>
                  <a:lnTo>
                    <a:pt x="691" y="472"/>
                  </a:lnTo>
                  <a:lnTo>
                    <a:pt x="717" y="437"/>
                  </a:lnTo>
                  <a:lnTo>
                    <a:pt x="737" y="392"/>
                  </a:lnTo>
                  <a:lnTo>
                    <a:pt x="752" y="344"/>
                  </a:lnTo>
                  <a:lnTo>
                    <a:pt x="765" y="295"/>
                  </a:lnTo>
                  <a:lnTo>
                    <a:pt x="773" y="254"/>
                  </a:lnTo>
                  <a:lnTo>
                    <a:pt x="781" y="224"/>
                  </a:lnTo>
                  <a:lnTo>
                    <a:pt x="793" y="213"/>
                  </a:lnTo>
                  <a:lnTo>
                    <a:pt x="806" y="203"/>
                  </a:lnTo>
                  <a:lnTo>
                    <a:pt x="815" y="194"/>
                  </a:lnTo>
                  <a:lnTo>
                    <a:pt x="822" y="184"/>
                  </a:lnTo>
                  <a:lnTo>
                    <a:pt x="826" y="173"/>
                  </a:lnTo>
                  <a:lnTo>
                    <a:pt x="828" y="161"/>
                  </a:lnTo>
                  <a:lnTo>
                    <a:pt x="826" y="146"/>
                  </a:lnTo>
                  <a:lnTo>
                    <a:pt x="819" y="128"/>
                  </a:lnTo>
                  <a:lnTo>
                    <a:pt x="824" y="103"/>
                  </a:lnTo>
                  <a:lnTo>
                    <a:pt x="819" y="83"/>
                  </a:lnTo>
                  <a:lnTo>
                    <a:pt x="808" y="67"/>
                  </a:lnTo>
                  <a:lnTo>
                    <a:pt x="793" y="55"/>
                  </a:lnTo>
                  <a:lnTo>
                    <a:pt x="773" y="46"/>
                  </a:lnTo>
                  <a:lnTo>
                    <a:pt x="751" y="37"/>
                  </a:lnTo>
                  <a:lnTo>
                    <a:pt x="728" y="30"/>
                  </a:lnTo>
                  <a:lnTo>
                    <a:pt x="703" y="24"/>
                  </a:lnTo>
                  <a:lnTo>
                    <a:pt x="665" y="13"/>
                  </a:lnTo>
                  <a:lnTo>
                    <a:pt x="629" y="6"/>
                  </a:lnTo>
                  <a:lnTo>
                    <a:pt x="596" y="0"/>
                  </a:lnTo>
                  <a:lnTo>
                    <a:pt x="566" y="0"/>
                  </a:lnTo>
                  <a:lnTo>
                    <a:pt x="537" y="2"/>
                  </a:lnTo>
                  <a:lnTo>
                    <a:pt x="513" y="7"/>
                  </a:lnTo>
                  <a:lnTo>
                    <a:pt x="491" y="15"/>
                  </a:lnTo>
                  <a:lnTo>
                    <a:pt x="470" y="26"/>
                  </a:lnTo>
                  <a:lnTo>
                    <a:pt x="452" y="40"/>
                  </a:lnTo>
                  <a:lnTo>
                    <a:pt x="436" y="58"/>
                  </a:lnTo>
                  <a:lnTo>
                    <a:pt x="424" y="78"/>
                  </a:lnTo>
                  <a:lnTo>
                    <a:pt x="413" y="102"/>
                  </a:lnTo>
                  <a:lnTo>
                    <a:pt x="404" y="129"/>
                  </a:lnTo>
                  <a:lnTo>
                    <a:pt x="398" y="158"/>
                  </a:lnTo>
                  <a:lnTo>
                    <a:pt x="393" y="191"/>
                  </a:lnTo>
                  <a:lnTo>
                    <a:pt x="391" y="226"/>
                  </a:lnTo>
                  <a:lnTo>
                    <a:pt x="398" y="278"/>
                  </a:lnTo>
                  <a:lnTo>
                    <a:pt x="403" y="317"/>
                  </a:lnTo>
                  <a:lnTo>
                    <a:pt x="407" y="344"/>
                  </a:lnTo>
                  <a:lnTo>
                    <a:pt x="409" y="363"/>
                  </a:lnTo>
                  <a:lnTo>
                    <a:pt x="406" y="379"/>
                  </a:lnTo>
                  <a:lnTo>
                    <a:pt x="400" y="392"/>
                  </a:lnTo>
                  <a:lnTo>
                    <a:pt x="391" y="407"/>
                  </a:lnTo>
                  <a:lnTo>
                    <a:pt x="376" y="428"/>
                  </a:lnTo>
                  <a:lnTo>
                    <a:pt x="374" y="429"/>
                  </a:lnTo>
                  <a:lnTo>
                    <a:pt x="365" y="431"/>
                  </a:lnTo>
                  <a:lnTo>
                    <a:pt x="355" y="431"/>
                  </a:lnTo>
                  <a:lnTo>
                    <a:pt x="346" y="432"/>
                  </a:lnTo>
                  <a:lnTo>
                    <a:pt x="335" y="433"/>
                  </a:lnTo>
                  <a:lnTo>
                    <a:pt x="330" y="446"/>
                  </a:lnTo>
                  <a:lnTo>
                    <a:pt x="322" y="458"/>
                  </a:lnTo>
                  <a:lnTo>
                    <a:pt x="310" y="470"/>
                  </a:lnTo>
                  <a:lnTo>
                    <a:pt x="295" y="481"/>
                  </a:lnTo>
                  <a:lnTo>
                    <a:pt x="278" y="492"/>
                  </a:lnTo>
                  <a:lnTo>
                    <a:pt x="259" y="503"/>
                  </a:lnTo>
                  <a:lnTo>
                    <a:pt x="240" y="513"/>
                  </a:lnTo>
                  <a:lnTo>
                    <a:pt x="218" y="522"/>
                  </a:lnTo>
                  <a:lnTo>
                    <a:pt x="198" y="532"/>
                  </a:lnTo>
                  <a:lnTo>
                    <a:pt x="177" y="540"/>
                  </a:lnTo>
                  <a:lnTo>
                    <a:pt x="156" y="550"/>
                  </a:lnTo>
                  <a:lnTo>
                    <a:pt x="137" y="558"/>
                  </a:lnTo>
                  <a:lnTo>
                    <a:pt x="121" y="566"/>
                  </a:lnTo>
                  <a:lnTo>
                    <a:pt x="106" y="574"/>
                  </a:lnTo>
                  <a:lnTo>
                    <a:pt x="93" y="583"/>
                  </a:lnTo>
                  <a:lnTo>
                    <a:pt x="85" y="591"/>
                  </a:lnTo>
                  <a:lnTo>
                    <a:pt x="62" y="625"/>
                  </a:lnTo>
                  <a:lnTo>
                    <a:pt x="41" y="665"/>
                  </a:lnTo>
                  <a:lnTo>
                    <a:pt x="22" y="707"/>
                  </a:lnTo>
                  <a:lnTo>
                    <a:pt x="9" y="753"/>
                  </a:lnTo>
                  <a:lnTo>
                    <a:pt x="0" y="798"/>
                  </a:lnTo>
                  <a:lnTo>
                    <a:pt x="2" y="843"/>
                  </a:lnTo>
                  <a:lnTo>
                    <a:pt x="13" y="884"/>
                  </a:lnTo>
                  <a:lnTo>
                    <a:pt x="37" y="923"/>
                  </a:lnTo>
                  <a:lnTo>
                    <a:pt x="56" y="946"/>
                  </a:lnTo>
                  <a:lnTo>
                    <a:pt x="73" y="964"/>
                  </a:lnTo>
                  <a:lnTo>
                    <a:pt x="85" y="979"/>
                  </a:lnTo>
                  <a:lnTo>
                    <a:pt x="93" y="991"/>
                  </a:lnTo>
                  <a:lnTo>
                    <a:pt x="100" y="1002"/>
                  </a:lnTo>
                  <a:lnTo>
                    <a:pt x="106" y="1013"/>
                  </a:lnTo>
                  <a:lnTo>
                    <a:pt x="110" y="1024"/>
                  </a:lnTo>
                  <a:lnTo>
                    <a:pt x="114" y="1035"/>
                  </a:lnTo>
                  <a:close/>
                  <a:moveTo>
                    <a:pt x="1151" y="548"/>
                  </a:moveTo>
                  <a:lnTo>
                    <a:pt x="1151" y="550"/>
                  </a:lnTo>
                  <a:lnTo>
                    <a:pt x="1151" y="550"/>
                  </a:lnTo>
                  <a:lnTo>
                    <a:pt x="1151" y="551"/>
                  </a:lnTo>
                  <a:lnTo>
                    <a:pt x="1152" y="553"/>
                  </a:lnTo>
                  <a:lnTo>
                    <a:pt x="1156" y="564"/>
                  </a:lnTo>
                  <a:lnTo>
                    <a:pt x="1159" y="577"/>
                  </a:lnTo>
                  <a:lnTo>
                    <a:pt x="1162" y="591"/>
                  </a:lnTo>
                  <a:lnTo>
                    <a:pt x="1162" y="599"/>
                  </a:lnTo>
                  <a:lnTo>
                    <a:pt x="1159" y="601"/>
                  </a:lnTo>
                  <a:lnTo>
                    <a:pt x="1158" y="598"/>
                  </a:lnTo>
                  <a:lnTo>
                    <a:pt x="1155" y="592"/>
                  </a:lnTo>
                  <a:lnTo>
                    <a:pt x="1152" y="585"/>
                  </a:lnTo>
                  <a:lnTo>
                    <a:pt x="1150" y="580"/>
                  </a:lnTo>
                  <a:lnTo>
                    <a:pt x="1148" y="573"/>
                  </a:lnTo>
                  <a:lnTo>
                    <a:pt x="1145" y="568"/>
                  </a:lnTo>
                  <a:lnTo>
                    <a:pt x="1144" y="562"/>
                  </a:lnTo>
                  <a:lnTo>
                    <a:pt x="1145" y="559"/>
                  </a:lnTo>
                  <a:lnTo>
                    <a:pt x="1148" y="555"/>
                  </a:lnTo>
                  <a:lnTo>
                    <a:pt x="1150" y="553"/>
                  </a:lnTo>
                  <a:lnTo>
                    <a:pt x="1151" y="548"/>
                  </a:lnTo>
                  <a:close/>
                  <a:moveTo>
                    <a:pt x="1006" y="624"/>
                  </a:moveTo>
                  <a:lnTo>
                    <a:pt x="1003" y="631"/>
                  </a:lnTo>
                  <a:lnTo>
                    <a:pt x="1002" y="638"/>
                  </a:lnTo>
                  <a:lnTo>
                    <a:pt x="1002" y="644"/>
                  </a:lnTo>
                  <a:lnTo>
                    <a:pt x="1003" y="651"/>
                  </a:lnTo>
                  <a:lnTo>
                    <a:pt x="1004" y="653"/>
                  </a:lnTo>
                  <a:lnTo>
                    <a:pt x="1006" y="654"/>
                  </a:lnTo>
                  <a:lnTo>
                    <a:pt x="1008" y="654"/>
                  </a:lnTo>
                  <a:lnTo>
                    <a:pt x="1011" y="654"/>
                  </a:lnTo>
                  <a:lnTo>
                    <a:pt x="1011" y="655"/>
                  </a:lnTo>
                  <a:lnTo>
                    <a:pt x="1011" y="655"/>
                  </a:lnTo>
                  <a:lnTo>
                    <a:pt x="1011" y="655"/>
                  </a:lnTo>
                  <a:lnTo>
                    <a:pt x="1010" y="657"/>
                  </a:lnTo>
                  <a:lnTo>
                    <a:pt x="1003" y="664"/>
                  </a:lnTo>
                  <a:lnTo>
                    <a:pt x="996" y="669"/>
                  </a:lnTo>
                  <a:lnTo>
                    <a:pt x="988" y="670"/>
                  </a:lnTo>
                  <a:lnTo>
                    <a:pt x="981" y="669"/>
                  </a:lnTo>
                  <a:lnTo>
                    <a:pt x="976" y="658"/>
                  </a:lnTo>
                  <a:lnTo>
                    <a:pt x="981" y="646"/>
                  </a:lnTo>
                  <a:lnTo>
                    <a:pt x="991" y="635"/>
                  </a:lnTo>
                  <a:lnTo>
                    <a:pt x="1006" y="624"/>
                  </a:lnTo>
                  <a:close/>
                  <a:moveTo>
                    <a:pt x="970" y="746"/>
                  </a:moveTo>
                  <a:lnTo>
                    <a:pt x="981" y="738"/>
                  </a:lnTo>
                  <a:lnTo>
                    <a:pt x="991" y="729"/>
                  </a:lnTo>
                  <a:lnTo>
                    <a:pt x="1000" y="720"/>
                  </a:lnTo>
                  <a:lnTo>
                    <a:pt x="1010" y="710"/>
                  </a:lnTo>
                  <a:lnTo>
                    <a:pt x="1021" y="698"/>
                  </a:lnTo>
                  <a:lnTo>
                    <a:pt x="1029" y="687"/>
                  </a:lnTo>
                  <a:lnTo>
                    <a:pt x="1037" y="677"/>
                  </a:lnTo>
                  <a:lnTo>
                    <a:pt x="1043" y="669"/>
                  </a:lnTo>
                  <a:lnTo>
                    <a:pt x="1041" y="683"/>
                  </a:lnTo>
                  <a:lnTo>
                    <a:pt x="1040" y="696"/>
                  </a:lnTo>
                  <a:lnTo>
                    <a:pt x="1041" y="709"/>
                  </a:lnTo>
                  <a:lnTo>
                    <a:pt x="1045" y="721"/>
                  </a:lnTo>
                  <a:lnTo>
                    <a:pt x="1048" y="735"/>
                  </a:lnTo>
                  <a:lnTo>
                    <a:pt x="1048" y="750"/>
                  </a:lnTo>
                  <a:lnTo>
                    <a:pt x="1047" y="764"/>
                  </a:lnTo>
                  <a:lnTo>
                    <a:pt x="1043" y="776"/>
                  </a:lnTo>
                  <a:lnTo>
                    <a:pt x="1037" y="788"/>
                  </a:lnTo>
                  <a:lnTo>
                    <a:pt x="1030" y="799"/>
                  </a:lnTo>
                  <a:lnTo>
                    <a:pt x="1024" y="809"/>
                  </a:lnTo>
                  <a:lnTo>
                    <a:pt x="1015" y="817"/>
                  </a:lnTo>
                  <a:lnTo>
                    <a:pt x="1003" y="828"/>
                  </a:lnTo>
                  <a:lnTo>
                    <a:pt x="993" y="838"/>
                  </a:lnTo>
                  <a:lnTo>
                    <a:pt x="988" y="844"/>
                  </a:lnTo>
                  <a:lnTo>
                    <a:pt x="982" y="850"/>
                  </a:lnTo>
                  <a:lnTo>
                    <a:pt x="977" y="853"/>
                  </a:lnTo>
                  <a:lnTo>
                    <a:pt x="972" y="851"/>
                  </a:lnTo>
                  <a:lnTo>
                    <a:pt x="965" y="846"/>
                  </a:lnTo>
                  <a:lnTo>
                    <a:pt x="955" y="835"/>
                  </a:lnTo>
                  <a:lnTo>
                    <a:pt x="936" y="855"/>
                  </a:lnTo>
                  <a:lnTo>
                    <a:pt x="922" y="866"/>
                  </a:lnTo>
                  <a:lnTo>
                    <a:pt x="910" y="872"/>
                  </a:lnTo>
                  <a:lnTo>
                    <a:pt x="902" y="872"/>
                  </a:lnTo>
                  <a:lnTo>
                    <a:pt x="895" y="865"/>
                  </a:lnTo>
                  <a:lnTo>
                    <a:pt x="889" y="855"/>
                  </a:lnTo>
                  <a:lnTo>
                    <a:pt x="887" y="840"/>
                  </a:lnTo>
                  <a:lnTo>
                    <a:pt x="884" y="824"/>
                  </a:lnTo>
                  <a:lnTo>
                    <a:pt x="893" y="814"/>
                  </a:lnTo>
                  <a:lnTo>
                    <a:pt x="904" y="803"/>
                  </a:lnTo>
                  <a:lnTo>
                    <a:pt x="915" y="794"/>
                  </a:lnTo>
                  <a:lnTo>
                    <a:pt x="926" y="783"/>
                  </a:lnTo>
                  <a:lnTo>
                    <a:pt x="937" y="772"/>
                  </a:lnTo>
                  <a:lnTo>
                    <a:pt x="950" y="762"/>
                  </a:lnTo>
                  <a:lnTo>
                    <a:pt x="961" y="754"/>
                  </a:lnTo>
                  <a:lnTo>
                    <a:pt x="970" y="7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" name="雲 3"/>
          <p:cNvSpPr/>
          <p:nvPr/>
        </p:nvSpPr>
        <p:spPr bwMode="auto">
          <a:xfrm>
            <a:off x="6444208" y="1448780"/>
            <a:ext cx="2160240" cy="1332148"/>
          </a:xfrm>
          <a:prstGeom prst="cloud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クラウド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2379668" y="2996952"/>
            <a:ext cx="5418875" cy="1584176"/>
            <a:chOff x="2379668" y="2996952"/>
            <a:chExt cx="5418875" cy="1584176"/>
          </a:xfrm>
          <a:solidFill>
            <a:schemeClr val="accent1"/>
          </a:solidFill>
        </p:grpSpPr>
        <p:sp>
          <p:nvSpPr>
            <p:cNvPr id="6" name="上矢印 5"/>
            <p:cNvSpPr/>
            <p:nvPr/>
          </p:nvSpPr>
          <p:spPr bwMode="auto">
            <a:xfrm>
              <a:off x="2379668" y="3602720"/>
              <a:ext cx="752172" cy="978408"/>
            </a:xfrm>
            <a:prstGeom prst="upArrow">
              <a:avLst>
                <a:gd name="adj1" fmla="val 59270"/>
                <a:gd name="adj2" fmla="val 50000"/>
              </a:avLst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2555776" y="4149080"/>
              <a:ext cx="5242767" cy="432048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7314653" y="2996952"/>
              <a:ext cx="483890" cy="1584176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pic>
        <p:nvPicPr>
          <p:cNvPr id="1026" name="Picture 2" descr="http://www.axisjiku.com/_wordpress/wp-content/uploads/2011/05/parrot_AR.Drone_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89338"/>
            <a:ext cx="2000222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itmedia.co.jp/news/articles/1203/21/yu_k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1800200" cy="11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3images.coroflot.com/user_files/individual_files/259658_MuSmZrGdRAdmWh8J4qaZfE0t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60" y="4984789"/>
            <a:ext cx="1134290" cy="139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 bwMode="auto">
          <a:xfrm>
            <a:off x="3011987" y="1711592"/>
            <a:ext cx="234026" cy="223242"/>
          </a:xfrm>
          <a:prstGeom prst="straightConnector1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032" name="Picture 8" descr="http://www.blogcdn.com/www.engadget.com/media/2013/06/sw2le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4672"/>
            <a:ext cx="1423767" cy="10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e-gadgeteer.com/wp-content/uploads/2014/01/google-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4345"/>
            <a:ext cx="1412864" cy="9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hoji Okoshi\AppData\Local\Microsoft\Windows\Temporary Internet Files\Content.IE5\LL9Y74CK\MC90029093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6" y="3789040"/>
            <a:ext cx="1031634" cy="8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 bwMode="auto">
          <a:xfrm>
            <a:off x="226289" y="5085184"/>
            <a:ext cx="1628112" cy="54636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Wearable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207584" y="5737243"/>
            <a:ext cx="1628112" cy="54636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Robotics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6" name="四角形吹き出し 15"/>
          <p:cNvSpPr/>
          <p:nvPr/>
        </p:nvSpPr>
        <p:spPr bwMode="auto">
          <a:xfrm>
            <a:off x="3491880" y="1196752"/>
            <a:ext cx="2736304" cy="432048"/>
          </a:xfrm>
          <a:prstGeom prst="wedgeRectCallout">
            <a:avLst>
              <a:gd name="adj1" fmla="val -60516"/>
              <a:gd name="adj2" fmla="val 86751"/>
            </a:avLst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ラストワンフィート</a:t>
            </a:r>
          </a:p>
        </p:txBody>
      </p:sp>
      <p:sp>
        <p:nvSpPr>
          <p:cNvPr id="17" name="左右矢印 16"/>
          <p:cNvSpPr/>
          <p:nvPr/>
        </p:nvSpPr>
        <p:spPr bwMode="auto">
          <a:xfrm>
            <a:off x="3491880" y="1736812"/>
            <a:ext cx="2880320" cy="756084"/>
          </a:xfrm>
          <a:prstGeom prst="leftRightArrow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バーチャル</a:t>
            </a:r>
          </a:p>
        </p:txBody>
      </p:sp>
      <p:pic>
        <p:nvPicPr>
          <p:cNvPr id="1040" name="Picture 16" descr="http://i.huffpost.com/gen/1567974/thumbs/o-EN-570.jpg?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412864" cy="9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err="1" smtClean="0"/>
              <a:t>IoT</a:t>
            </a:r>
            <a:r>
              <a:rPr kumimoji="1" lang="ja-JP" altLang="en-US" sz="2800" dirty="0" smtClean="0"/>
              <a:t>は感覚器、クラウド</a:t>
            </a:r>
            <a:r>
              <a:rPr lang="ja-JP" altLang="en-US" sz="2800" dirty="0" smtClean="0"/>
              <a:t>は頭脳、ロボットは手足</a:t>
            </a:r>
            <a:endParaRPr kumimoji="1" lang="ja-JP" altLang="en-US" sz="2800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779912" y="1800001"/>
            <a:ext cx="1047750" cy="4005263"/>
            <a:chOff x="2872" y="899"/>
            <a:chExt cx="660" cy="2523"/>
          </a:xfrm>
          <a:solidFill>
            <a:schemeClr val="accent6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069" y="899"/>
              <a:ext cx="425" cy="546"/>
            </a:xfrm>
            <a:custGeom>
              <a:avLst/>
              <a:gdLst>
                <a:gd name="T0" fmla="*/ 0 w 425"/>
                <a:gd name="T1" fmla="*/ 230 h 546"/>
                <a:gd name="T2" fmla="*/ 31 w 425"/>
                <a:gd name="T3" fmla="*/ 118 h 546"/>
                <a:gd name="T4" fmla="*/ 71 w 425"/>
                <a:gd name="T5" fmla="*/ 61 h 546"/>
                <a:gd name="T6" fmla="*/ 122 w 425"/>
                <a:gd name="T7" fmla="*/ 20 h 546"/>
                <a:gd name="T8" fmla="*/ 173 w 425"/>
                <a:gd name="T9" fmla="*/ 0 h 546"/>
                <a:gd name="T10" fmla="*/ 240 w 425"/>
                <a:gd name="T11" fmla="*/ 6 h 546"/>
                <a:gd name="T12" fmla="*/ 284 w 425"/>
                <a:gd name="T13" fmla="*/ 51 h 546"/>
                <a:gd name="T14" fmla="*/ 324 w 425"/>
                <a:gd name="T15" fmla="*/ 132 h 546"/>
                <a:gd name="T16" fmla="*/ 341 w 425"/>
                <a:gd name="T17" fmla="*/ 240 h 546"/>
                <a:gd name="T18" fmla="*/ 341 w 425"/>
                <a:gd name="T19" fmla="*/ 363 h 546"/>
                <a:gd name="T20" fmla="*/ 422 w 425"/>
                <a:gd name="T21" fmla="*/ 447 h 546"/>
                <a:gd name="T22" fmla="*/ 425 w 425"/>
                <a:gd name="T23" fmla="*/ 485 h 546"/>
                <a:gd name="T24" fmla="*/ 412 w 425"/>
                <a:gd name="T25" fmla="*/ 488 h 546"/>
                <a:gd name="T26" fmla="*/ 334 w 425"/>
                <a:gd name="T27" fmla="*/ 413 h 546"/>
                <a:gd name="T28" fmla="*/ 311 w 425"/>
                <a:gd name="T29" fmla="*/ 468 h 546"/>
                <a:gd name="T30" fmla="*/ 264 w 425"/>
                <a:gd name="T31" fmla="*/ 515 h 546"/>
                <a:gd name="T32" fmla="*/ 220 w 425"/>
                <a:gd name="T33" fmla="*/ 539 h 546"/>
                <a:gd name="T34" fmla="*/ 149 w 425"/>
                <a:gd name="T35" fmla="*/ 546 h 546"/>
                <a:gd name="T36" fmla="*/ 58 w 425"/>
                <a:gd name="T37" fmla="*/ 508 h 546"/>
                <a:gd name="T38" fmla="*/ 17 w 425"/>
                <a:gd name="T39" fmla="*/ 427 h 546"/>
                <a:gd name="T40" fmla="*/ 0 w 425"/>
                <a:gd name="T41" fmla="*/ 346 h 546"/>
                <a:gd name="T42" fmla="*/ 0 w 425"/>
                <a:gd name="T43" fmla="*/ 23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5" h="546">
                  <a:moveTo>
                    <a:pt x="0" y="230"/>
                  </a:moveTo>
                  <a:lnTo>
                    <a:pt x="31" y="118"/>
                  </a:lnTo>
                  <a:lnTo>
                    <a:pt x="71" y="61"/>
                  </a:lnTo>
                  <a:lnTo>
                    <a:pt x="122" y="20"/>
                  </a:lnTo>
                  <a:lnTo>
                    <a:pt x="173" y="0"/>
                  </a:lnTo>
                  <a:lnTo>
                    <a:pt x="240" y="6"/>
                  </a:lnTo>
                  <a:lnTo>
                    <a:pt x="284" y="51"/>
                  </a:lnTo>
                  <a:lnTo>
                    <a:pt x="324" y="132"/>
                  </a:lnTo>
                  <a:lnTo>
                    <a:pt x="341" y="240"/>
                  </a:lnTo>
                  <a:lnTo>
                    <a:pt x="341" y="363"/>
                  </a:lnTo>
                  <a:lnTo>
                    <a:pt x="422" y="447"/>
                  </a:lnTo>
                  <a:lnTo>
                    <a:pt x="425" y="485"/>
                  </a:lnTo>
                  <a:lnTo>
                    <a:pt x="412" y="488"/>
                  </a:lnTo>
                  <a:lnTo>
                    <a:pt x="334" y="413"/>
                  </a:lnTo>
                  <a:lnTo>
                    <a:pt x="311" y="468"/>
                  </a:lnTo>
                  <a:lnTo>
                    <a:pt x="264" y="515"/>
                  </a:lnTo>
                  <a:lnTo>
                    <a:pt x="220" y="539"/>
                  </a:lnTo>
                  <a:lnTo>
                    <a:pt x="149" y="546"/>
                  </a:lnTo>
                  <a:lnTo>
                    <a:pt x="58" y="508"/>
                  </a:lnTo>
                  <a:lnTo>
                    <a:pt x="17" y="427"/>
                  </a:lnTo>
                  <a:lnTo>
                    <a:pt x="0" y="3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025" y="1486"/>
              <a:ext cx="379" cy="879"/>
            </a:xfrm>
            <a:custGeom>
              <a:avLst/>
              <a:gdLst>
                <a:gd name="T0" fmla="*/ 55 w 379"/>
                <a:gd name="T1" fmla="*/ 57 h 879"/>
                <a:gd name="T2" fmla="*/ 102 w 379"/>
                <a:gd name="T3" fmla="*/ 20 h 879"/>
                <a:gd name="T4" fmla="*/ 156 w 379"/>
                <a:gd name="T5" fmla="*/ 6 h 879"/>
                <a:gd name="T6" fmla="*/ 207 w 379"/>
                <a:gd name="T7" fmla="*/ 0 h 879"/>
                <a:gd name="T8" fmla="*/ 275 w 379"/>
                <a:gd name="T9" fmla="*/ 10 h 879"/>
                <a:gd name="T10" fmla="*/ 349 w 379"/>
                <a:gd name="T11" fmla="*/ 57 h 879"/>
                <a:gd name="T12" fmla="*/ 379 w 379"/>
                <a:gd name="T13" fmla="*/ 141 h 879"/>
                <a:gd name="T14" fmla="*/ 379 w 379"/>
                <a:gd name="T15" fmla="*/ 270 h 879"/>
                <a:gd name="T16" fmla="*/ 376 w 379"/>
                <a:gd name="T17" fmla="*/ 392 h 879"/>
                <a:gd name="T18" fmla="*/ 339 w 379"/>
                <a:gd name="T19" fmla="*/ 578 h 879"/>
                <a:gd name="T20" fmla="*/ 308 w 379"/>
                <a:gd name="T21" fmla="*/ 730 h 879"/>
                <a:gd name="T22" fmla="*/ 275 w 379"/>
                <a:gd name="T23" fmla="*/ 828 h 879"/>
                <a:gd name="T24" fmla="*/ 204 w 379"/>
                <a:gd name="T25" fmla="*/ 879 h 879"/>
                <a:gd name="T26" fmla="*/ 102 w 379"/>
                <a:gd name="T27" fmla="*/ 868 h 879"/>
                <a:gd name="T28" fmla="*/ 51 w 379"/>
                <a:gd name="T29" fmla="*/ 791 h 879"/>
                <a:gd name="T30" fmla="*/ 21 w 379"/>
                <a:gd name="T31" fmla="*/ 676 h 879"/>
                <a:gd name="T32" fmla="*/ 4 w 379"/>
                <a:gd name="T33" fmla="*/ 547 h 879"/>
                <a:gd name="T34" fmla="*/ 0 w 379"/>
                <a:gd name="T35" fmla="*/ 354 h 879"/>
                <a:gd name="T36" fmla="*/ 14 w 379"/>
                <a:gd name="T37" fmla="*/ 219 h 879"/>
                <a:gd name="T38" fmla="*/ 34 w 379"/>
                <a:gd name="T39" fmla="*/ 98 h 879"/>
                <a:gd name="T40" fmla="*/ 55 w 379"/>
                <a:gd name="T41" fmla="*/ 5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9" h="879">
                  <a:moveTo>
                    <a:pt x="55" y="57"/>
                  </a:moveTo>
                  <a:lnTo>
                    <a:pt x="102" y="20"/>
                  </a:lnTo>
                  <a:lnTo>
                    <a:pt x="156" y="6"/>
                  </a:lnTo>
                  <a:lnTo>
                    <a:pt x="207" y="0"/>
                  </a:lnTo>
                  <a:lnTo>
                    <a:pt x="275" y="10"/>
                  </a:lnTo>
                  <a:lnTo>
                    <a:pt x="349" y="57"/>
                  </a:lnTo>
                  <a:lnTo>
                    <a:pt x="379" y="141"/>
                  </a:lnTo>
                  <a:lnTo>
                    <a:pt x="379" y="270"/>
                  </a:lnTo>
                  <a:lnTo>
                    <a:pt x="376" y="392"/>
                  </a:lnTo>
                  <a:lnTo>
                    <a:pt x="339" y="578"/>
                  </a:lnTo>
                  <a:lnTo>
                    <a:pt x="308" y="730"/>
                  </a:lnTo>
                  <a:lnTo>
                    <a:pt x="275" y="828"/>
                  </a:lnTo>
                  <a:lnTo>
                    <a:pt x="204" y="879"/>
                  </a:lnTo>
                  <a:lnTo>
                    <a:pt x="102" y="868"/>
                  </a:lnTo>
                  <a:lnTo>
                    <a:pt x="51" y="791"/>
                  </a:lnTo>
                  <a:lnTo>
                    <a:pt x="21" y="676"/>
                  </a:lnTo>
                  <a:lnTo>
                    <a:pt x="4" y="547"/>
                  </a:lnTo>
                  <a:lnTo>
                    <a:pt x="0" y="354"/>
                  </a:lnTo>
                  <a:lnTo>
                    <a:pt x="14" y="219"/>
                  </a:lnTo>
                  <a:lnTo>
                    <a:pt x="34" y="98"/>
                  </a:lnTo>
                  <a:lnTo>
                    <a:pt x="5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872" y="1485"/>
              <a:ext cx="224" cy="1082"/>
            </a:xfrm>
            <a:custGeom>
              <a:avLst/>
              <a:gdLst>
                <a:gd name="T0" fmla="*/ 154 w 224"/>
                <a:gd name="T1" fmla="*/ 7 h 1082"/>
                <a:gd name="T2" fmla="*/ 208 w 224"/>
                <a:gd name="T3" fmla="*/ 0 h 1082"/>
                <a:gd name="T4" fmla="*/ 224 w 224"/>
                <a:gd name="T5" fmla="*/ 48 h 1082"/>
                <a:gd name="T6" fmla="*/ 197 w 224"/>
                <a:gd name="T7" fmla="*/ 109 h 1082"/>
                <a:gd name="T8" fmla="*/ 157 w 224"/>
                <a:gd name="T9" fmla="*/ 142 h 1082"/>
                <a:gd name="T10" fmla="*/ 123 w 224"/>
                <a:gd name="T11" fmla="*/ 223 h 1082"/>
                <a:gd name="T12" fmla="*/ 83 w 224"/>
                <a:gd name="T13" fmla="*/ 332 h 1082"/>
                <a:gd name="T14" fmla="*/ 66 w 224"/>
                <a:gd name="T15" fmla="*/ 433 h 1082"/>
                <a:gd name="T16" fmla="*/ 56 w 224"/>
                <a:gd name="T17" fmla="*/ 605 h 1082"/>
                <a:gd name="T18" fmla="*/ 66 w 224"/>
                <a:gd name="T19" fmla="*/ 767 h 1082"/>
                <a:gd name="T20" fmla="*/ 86 w 224"/>
                <a:gd name="T21" fmla="*/ 842 h 1082"/>
                <a:gd name="T22" fmla="*/ 72 w 224"/>
                <a:gd name="T23" fmla="*/ 923 h 1082"/>
                <a:gd name="T24" fmla="*/ 56 w 224"/>
                <a:gd name="T25" fmla="*/ 984 h 1082"/>
                <a:gd name="T26" fmla="*/ 62 w 224"/>
                <a:gd name="T27" fmla="*/ 1082 h 1082"/>
                <a:gd name="T28" fmla="*/ 35 w 224"/>
                <a:gd name="T29" fmla="*/ 1075 h 1082"/>
                <a:gd name="T30" fmla="*/ 12 w 224"/>
                <a:gd name="T31" fmla="*/ 994 h 1082"/>
                <a:gd name="T32" fmla="*/ 0 w 224"/>
                <a:gd name="T33" fmla="*/ 923 h 1082"/>
                <a:gd name="T34" fmla="*/ 32 w 224"/>
                <a:gd name="T35" fmla="*/ 828 h 1082"/>
                <a:gd name="T36" fmla="*/ 22 w 224"/>
                <a:gd name="T37" fmla="*/ 740 h 1082"/>
                <a:gd name="T38" fmla="*/ 12 w 224"/>
                <a:gd name="T39" fmla="*/ 598 h 1082"/>
                <a:gd name="T40" fmla="*/ 12 w 224"/>
                <a:gd name="T41" fmla="*/ 426 h 1082"/>
                <a:gd name="T42" fmla="*/ 32 w 224"/>
                <a:gd name="T43" fmla="*/ 244 h 1082"/>
                <a:gd name="T44" fmla="*/ 66 w 224"/>
                <a:gd name="T45" fmla="*/ 109 h 1082"/>
                <a:gd name="T46" fmla="*/ 103 w 224"/>
                <a:gd name="T47" fmla="*/ 38 h 1082"/>
                <a:gd name="T48" fmla="*/ 154 w 224"/>
                <a:gd name="T49" fmla="*/ 7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" h="1082">
                  <a:moveTo>
                    <a:pt x="154" y="7"/>
                  </a:moveTo>
                  <a:lnTo>
                    <a:pt x="208" y="0"/>
                  </a:lnTo>
                  <a:lnTo>
                    <a:pt x="224" y="48"/>
                  </a:lnTo>
                  <a:lnTo>
                    <a:pt x="197" y="109"/>
                  </a:lnTo>
                  <a:lnTo>
                    <a:pt x="157" y="142"/>
                  </a:lnTo>
                  <a:lnTo>
                    <a:pt x="123" y="223"/>
                  </a:lnTo>
                  <a:lnTo>
                    <a:pt x="83" y="332"/>
                  </a:lnTo>
                  <a:lnTo>
                    <a:pt x="66" y="433"/>
                  </a:lnTo>
                  <a:lnTo>
                    <a:pt x="56" y="605"/>
                  </a:lnTo>
                  <a:lnTo>
                    <a:pt x="66" y="767"/>
                  </a:lnTo>
                  <a:lnTo>
                    <a:pt x="86" y="842"/>
                  </a:lnTo>
                  <a:lnTo>
                    <a:pt x="72" y="923"/>
                  </a:lnTo>
                  <a:lnTo>
                    <a:pt x="56" y="984"/>
                  </a:lnTo>
                  <a:lnTo>
                    <a:pt x="62" y="1082"/>
                  </a:lnTo>
                  <a:lnTo>
                    <a:pt x="35" y="1075"/>
                  </a:lnTo>
                  <a:lnTo>
                    <a:pt x="12" y="994"/>
                  </a:lnTo>
                  <a:lnTo>
                    <a:pt x="0" y="923"/>
                  </a:lnTo>
                  <a:lnTo>
                    <a:pt x="32" y="828"/>
                  </a:lnTo>
                  <a:lnTo>
                    <a:pt x="22" y="740"/>
                  </a:lnTo>
                  <a:lnTo>
                    <a:pt x="12" y="598"/>
                  </a:lnTo>
                  <a:lnTo>
                    <a:pt x="12" y="426"/>
                  </a:lnTo>
                  <a:lnTo>
                    <a:pt x="32" y="244"/>
                  </a:lnTo>
                  <a:lnTo>
                    <a:pt x="66" y="109"/>
                  </a:lnTo>
                  <a:lnTo>
                    <a:pt x="103" y="38"/>
                  </a:lnTo>
                  <a:lnTo>
                    <a:pt x="15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360" y="1513"/>
              <a:ext cx="142" cy="1028"/>
            </a:xfrm>
            <a:custGeom>
              <a:avLst/>
              <a:gdLst>
                <a:gd name="T0" fmla="*/ 3 w 142"/>
                <a:gd name="T1" fmla="*/ 3 h 1028"/>
                <a:gd name="T2" fmla="*/ 61 w 142"/>
                <a:gd name="T3" fmla="*/ 0 h 1028"/>
                <a:gd name="T4" fmla="*/ 101 w 142"/>
                <a:gd name="T5" fmla="*/ 81 h 1028"/>
                <a:gd name="T6" fmla="*/ 142 w 142"/>
                <a:gd name="T7" fmla="*/ 304 h 1028"/>
                <a:gd name="T8" fmla="*/ 142 w 142"/>
                <a:gd name="T9" fmla="*/ 561 h 1028"/>
                <a:gd name="T10" fmla="*/ 122 w 142"/>
                <a:gd name="T11" fmla="*/ 781 h 1028"/>
                <a:gd name="T12" fmla="*/ 142 w 142"/>
                <a:gd name="T13" fmla="*/ 856 h 1028"/>
                <a:gd name="T14" fmla="*/ 142 w 142"/>
                <a:gd name="T15" fmla="*/ 957 h 1028"/>
                <a:gd name="T16" fmla="*/ 122 w 142"/>
                <a:gd name="T17" fmla="*/ 1028 h 1028"/>
                <a:gd name="T18" fmla="*/ 95 w 142"/>
                <a:gd name="T19" fmla="*/ 964 h 1028"/>
                <a:gd name="T20" fmla="*/ 81 w 142"/>
                <a:gd name="T21" fmla="*/ 866 h 1028"/>
                <a:gd name="T22" fmla="*/ 51 w 142"/>
                <a:gd name="T23" fmla="*/ 791 h 1028"/>
                <a:gd name="T24" fmla="*/ 85 w 142"/>
                <a:gd name="T25" fmla="*/ 724 h 1028"/>
                <a:gd name="T26" fmla="*/ 105 w 142"/>
                <a:gd name="T27" fmla="*/ 561 h 1028"/>
                <a:gd name="T28" fmla="*/ 105 w 142"/>
                <a:gd name="T29" fmla="*/ 409 h 1028"/>
                <a:gd name="T30" fmla="*/ 85 w 142"/>
                <a:gd name="T31" fmla="*/ 257 h 1028"/>
                <a:gd name="T32" fmla="*/ 44 w 142"/>
                <a:gd name="T33" fmla="*/ 145 h 1028"/>
                <a:gd name="T34" fmla="*/ 0 w 142"/>
                <a:gd name="T35" fmla="*/ 91 h 1028"/>
                <a:gd name="T36" fmla="*/ 3 w 142"/>
                <a:gd name="T37" fmla="*/ 3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028">
                  <a:moveTo>
                    <a:pt x="3" y="3"/>
                  </a:moveTo>
                  <a:lnTo>
                    <a:pt x="61" y="0"/>
                  </a:lnTo>
                  <a:lnTo>
                    <a:pt x="101" y="81"/>
                  </a:lnTo>
                  <a:lnTo>
                    <a:pt x="142" y="304"/>
                  </a:lnTo>
                  <a:lnTo>
                    <a:pt x="142" y="561"/>
                  </a:lnTo>
                  <a:lnTo>
                    <a:pt x="122" y="781"/>
                  </a:lnTo>
                  <a:lnTo>
                    <a:pt x="142" y="856"/>
                  </a:lnTo>
                  <a:lnTo>
                    <a:pt x="142" y="957"/>
                  </a:lnTo>
                  <a:lnTo>
                    <a:pt x="122" y="1028"/>
                  </a:lnTo>
                  <a:lnTo>
                    <a:pt x="95" y="964"/>
                  </a:lnTo>
                  <a:lnTo>
                    <a:pt x="81" y="866"/>
                  </a:lnTo>
                  <a:lnTo>
                    <a:pt x="51" y="791"/>
                  </a:lnTo>
                  <a:lnTo>
                    <a:pt x="85" y="724"/>
                  </a:lnTo>
                  <a:lnTo>
                    <a:pt x="105" y="561"/>
                  </a:lnTo>
                  <a:lnTo>
                    <a:pt x="105" y="409"/>
                  </a:lnTo>
                  <a:lnTo>
                    <a:pt x="85" y="257"/>
                  </a:lnTo>
                  <a:lnTo>
                    <a:pt x="44" y="145"/>
                  </a:lnTo>
                  <a:lnTo>
                    <a:pt x="0" y="91"/>
                  </a:ln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025" y="2190"/>
              <a:ext cx="320" cy="1232"/>
            </a:xfrm>
            <a:custGeom>
              <a:avLst/>
              <a:gdLst>
                <a:gd name="T0" fmla="*/ 32 w 320"/>
                <a:gd name="T1" fmla="*/ 0 h 1232"/>
                <a:gd name="T2" fmla="*/ 69 w 320"/>
                <a:gd name="T3" fmla="*/ 51 h 1232"/>
                <a:gd name="T4" fmla="*/ 84 w 320"/>
                <a:gd name="T5" fmla="*/ 103 h 1232"/>
                <a:gd name="T6" fmla="*/ 99 w 320"/>
                <a:gd name="T7" fmla="*/ 282 h 1232"/>
                <a:gd name="T8" fmla="*/ 106 w 320"/>
                <a:gd name="T9" fmla="*/ 402 h 1232"/>
                <a:gd name="T10" fmla="*/ 106 w 320"/>
                <a:gd name="T11" fmla="*/ 607 h 1232"/>
                <a:gd name="T12" fmla="*/ 104 w 320"/>
                <a:gd name="T13" fmla="*/ 800 h 1232"/>
                <a:gd name="T14" fmla="*/ 89 w 320"/>
                <a:gd name="T15" fmla="*/ 954 h 1232"/>
                <a:gd name="T16" fmla="*/ 77 w 320"/>
                <a:gd name="T17" fmla="*/ 1001 h 1232"/>
                <a:gd name="T18" fmla="*/ 155 w 320"/>
                <a:gd name="T19" fmla="*/ 1027 h 1232"/>
                <a:gd name="T20" fmla="*/ 221 w 320"/>
                <a:gd name="T21" fmla="*/ 1057 h 1232"/>
                <a:gd name="T22" fmla="*/ 310 w 320"/>
                <a:gd name="T23" fmla="*/ 1121 h 1232"/>
                <a:gd name="T24" fmla="*/ 320 w 320"/>
                <a:gd name="T25" fmla="*/ 1146 h 1232"/>
                <a:gd name="T26" fmla="*/ 312 w 320"/>
                <a:gd name="T27" fmla="*/ 1194 h 1232"/>
                <a:gd name="T28" fmla="*/ 268 w 320"/>
                <a:gd name="T29" fmla="*/ 1232 h 1232"/>
                <a:gd name="T30" fmla="*/ 251 w 320"/>
                <a:gd name="T31" fmla="*/ 1211 h 1232"/>
                <a:gd name="T32" fmla="*/ 236 w 320"/>
                <a:gd name="T33" fmla="*/ 1159 h 1232"/>
                <a:gd name="T34" fmla="*/ 194 w 320"/>
                <a:gd name="T35" fmla="*/ 1117 h 1232"/>
                <a:gd name="T36" fmla="*/ 121 w 320"/>
                <a:gd name="T37" fmla="*/ 1069 h 1232"/>
                <a:gd name="T38" fmla="*/ 74 w 320"/>
                <a:gd name="T39" fmla="*/ 1057 h 1232"/>
                <a:gd name="T40" fmla="*/ 18 w 320"/>
                <a:gd name="T41" fmla="*/ 1057 h 1232"/>
                <a:gd name="T42" fmla="*/ 18 w 320"/>
                <a:gd name="T43" fmla="*/ 1018 h 1232"/>
                <a:gd name="T44" fmla="*/ 45 w 320"/>
                <a:gd name="T45" fmla="*/ 975 h 1232"/>
                <a:gd name="T46" fmla="*/ 69 w 320"/>
                <a:gd name="T47" fmla="*/ 838 h 1232"/>
                <a:gd name="T48" fmla="*/ 77 w 320"/>
                <a:gd name="T49" fmla="*/ 693 h 1232"/>
                <a:gd name="T50" fmla="*/ 74 w 320"/>
                <a:gd name="T51" fmla="*/ 565 h 1232"/>
                <a:gd name="T52" fmla="*/ 69 w 320"/>
                <a:gd name="T53" fmla="*/ 402 h 1232"/>
                <a:gd name="T54" fmla="*/ 54 w 320"/>
                <a:gd name="T55" fmla="*/ 261 h 1232"/>
                <a:gd name="T56" fmla="*/ 23 w 320"/>
                <a:gd name="T57" fmla="*/ 158 h 1232"/>
                <a:gd name="T58" fmla="*/ 0 w 320"/>
                <a:gd name="T59" fmla="*/ 64 h 1232"/>
                <a:gd name="T60" fmla="*/ 8 w 320"/>
                <a:gd name="T61" fmla="*/ 30 h 1232"/>
                <a:gd name="T62" fmla="*/ 32 w 320"/>
                <a:gd name="T63" fmla="*/ 0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0" h="1232">
                  <a:moveTo>
                    <a:pt x="32" y="0"/>
                  </a:moveTo>
                  <a:lnTo>
                    <a:pt x="69" y="51"/>
                  </a:lnTo>
                  <a:lnTo>
                    <a:pt x="84" y="103"/>
                  </a:lnTo>
                  <a:lnTo>
                    <a:pt x="99" y="282"/>
                  </a:lnTo>
                  <a:lnTo>
                    <a:pt x="106" y="402"/>
                  </a:lnTo>
                  <a:lnTo>
                    <a:pt x="106" y="607"/>
                  </a:lnTo>
                  <a:lnTo>
                    <a:pt x="104" y="800"/>
                  </a:lnTo>
                  <a:lnTo>
                    <a:pt x="89" y="954"/>
                  </a:lnTo>
                  <a:lnTo>
                    <a:pt x="77" y="1001"/>
                  </a:lnTo>
                  <a:lnTo>
                    <a:pt x="155" y="1027"/>
                  </a:lnTo>
                  <a:lnTo>
                    <a:pt x="221" y="1057"/>
                  </a:lnTo>
                  <a:lnTo>
                    <a:pt x="310" y="1121"/>
                  </a:lnTo>
                  <a:lnTo>
                    <a:pt x="320" y="1146"/>
                  </a:lnTo>
                  <a:lnTo>
                    <a:pt x="312" y="1194"/>
                  </a:lnTo>
                  <a:lnTo>
                    <a:pt x="268" y="1232"/>
                  </a:lnTo>
                  <a:lnTo>
                    <a:pt x="251" y="1211"/>
                  </a:lnTo>
                  <a:lnTo>
                    <a:pt x="236" y="1159"/>
                  </a:lnTo>
                  <a:lnTo>
                    <a:pt x="194" y="1117"/>
                  </a:lnTo>
                  <a:lnTo>
                    <a:pt x="121" y="1069"/>
                  </a:lnTo>
                  <a:lnTo>
                    <a:pt x="74" y="1057"/>
                  </a:lnTo>
                  <a:lnTo>
                    <a:pt x="18" y="1057"/>
                  </a:lnTo>
                  <a:lnTo>
                    <a:pt x="18" y="1018"/>
                  </a:lnTo>
                  <a:lnTo>
                    <a:pt x="45" y="975"/>
                  </a:lnTo>
                  <a:lnTo>
                    <a:pt x="69" y="838"/>
                  </a:lnTo>
                  <a:lnTo>
                    <a:pt x="77" y="693"/>
                  </a:lnTo>
                  <a:lnTo>
                    <a:pt x="74" y="565"/>
                  </a:lnTo>
                  <a:lnTo>
                    <a:pt x="69" y="402"/>
                  </a:lnTo>
                  <a:lnTo>
                    <a:pt x="54" y="261"/>
                  </a:lnTo>
                  <a:lnTo>
                    <a:pt x="23" y="158"/>
                  </a:lnTo>
                  <a:lnTo>
                    <a:pt x="0" y="64"/>
                  </a:lnTo>
                  <a:lnTo>
                    <a:pt x="8" y="3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238" y="2191"/>
              <a:ext cx="294" cy="1111"/>
            </a:xfrm>
            <a:custGeom>
              <a:avLst/>
              <a:gdLst>
                <a:gd name="T0" fmla="*/ 0 w 294"/>
                <a:gd name="T1" fmla="*/ 88 h 1111"/>
                <a:gd name="T2" fmla="*/ 0 w 294"/>
                <a:gd name="T3" fmla="*/ 17 h 1111"/>
                <a:gd name="T4" fmla="*/ 30 w 294"/>
                <a:gd name="T5" fmla="*/ 0 h 1111"/>
                <a:gd name="T6" fmla="*/ 77 w 294"/>
                <a:gd name="T7" fmla="*/ 0 h 1111"/>
                <a:gd name="T8" fmla="*/ 111 w 294"/>
                <a:gd name="T9" fmla="*/ 41 h 1111"/>
                <a:gd name="T10" fmla="*/ 118 w 294"/>
                <a:gd name="T11" fmla="*/ 78 h 1111"/>
                <a:gd name="T12" fmla="*/ 111 w 294"/>
                <a:gd name="T13" fmla="*/ 159 h 1111"/>
                <a:gd name="T14" fmla="*/ 88 w 294"/>
                <a:gd name="T15" fmla="*/ 260 h 1111"/>
                <a:gd name="T16" fmla="*/ 77 w 294"/>
                <a:gd name="T17" fmla="*/ 416 h 1111"/>
                <a:gd name="T18" fmla="*/ 71 w 294"/>
                <a:gd name="T19" fmla="*/ 517 h 1111"/>
                <a:gd name="T20" fmla="*/ 71 w 294"/>
                <a:gd name="T21" fmla="*/ 534 h 1111"/>
                <a:gd name="T22" fmla="*/ 81 w 294"/>
                <a:gd name="T23" fmla="*/ 676 h 1111"/>
                <a:gd name="T24" fmla="*/ 98 w 294"/>
                <a:gd name="T25" fmla="*/ 757 h 1111"/>
                <a:gd name="T26" fmla="*/ 111 w 294"/>
                <a:gd name="T27" fmla="*/ 821 h 1111"/>
                <a:gd name="T28" fmla="*/ 108 w 294"/>
                <a:gd name="T29" fmla="*/ 848 h 1111"/>
                <a:gd name="T30" fmla="*/ 152 w 294"/>
                <a:gd name="T31" fmla="*/ 922 h 1111"/>
                <a:gd name="T32" fmla="*/ 199 w 294"/>
                <a:gd name="T33" fmla="*/ 969 h 1111"/>
                <a:gd name="T34" fmla="*/ 250 w 294"/>
                <a:gd name="T35" fmla="*/ 1013 h 1111"/>
                <a:gd name="T36" fmla="*/ 294 w 294"/>
                <a:gd name="T37" fmla="*/ 1034 h 1111"/>
                <a:gd name="T38" fmla="*/ 294 w 294"/>
                <a:gd name="T39" fmla="*/ 1071 h 1111"/>
                <a:gd name="T40" fmla="*/ 270 w 294"/>
                <a:gd name="T41" fmla="*/ 1101 h 1111"/>
                <a:gd name="T42" fmla="*/ 213 w 294"/>
                <a:gd name="T43" fmla="*/ 1111 h 1111"/>
                <a:gd name="T44" fmla="*/ 172 w 294"/>
                <a:gd name="T45" fmla="*/ 1091 h 1111"/>
                <a:gd name="T46" fmla="*/ 172 w 294"/>
                <a:gd name="T47" fmla="*/ 1064 h 1111"/>
                <a:gd name="T48" fmla="*/ 138 w 294"/>
                <a:gd name="T49" fmla="*/ 969 h 1111"/>
                <a:gd name="T50" fmla="*/ 81 w 294"/>
                <a:gd name="T51" fmla="*/ 919 h 1111"/>
                <a:gd name="T52" fmla="*/ 40 w 294"/>
                <a:gd name="T53" fmla="*/ 868 h 1111"/>
                <a:gd name="T54" fmla="*/ 10 w 294"/>
                <a:gd name="T55" fmla="*/ 841 h 1111"/>
                <a:gd name="T56" fmla="*/ 20 w 294"/>
                <a:gd name="T57" fmla="*/ 807 h 1111"/>
                <a:gd name="T58" fmla="*/ 37 w 294"/>
                <a:gd name="T59" fmla="*/ 716 h 1111"/>
                <a:gd name="T60" fmla="*/ 37 w 294"/>
                <a:gd name="T61" fmla="*/ 544 h 1111"/>
                <a:gd name="T62" fmla="*/ 30 w 294"/>
                <a:gd name="T63" fmla="*/ 422 h 1111"/>
                <a:gd name="T64" fmla="*/ 30 w 294"/>
                <a:gd name="T65" fmla="*/ 301 h 1111"/>
                <a:gd name="T66" fmla="*/ 27 w 294"/>
                <a:gd name="T67" fmla="*/ 169 h 1111"/>
                <a:gd name="T68" fmla="*/ 0 w 294"/>
                <a:gd name="T69" fmla="*/ 88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4" h="1111">
                  <a:moveTo>
                    <a:pt x="0" y="88"/>
                  </a:moveTo>
                  <a:lnTo>
                    <a:pt x="0" y="17"/>
                  </a:lnTo>
                  <a:lnTo>
                    <a:pt x="30" y="0"/>
                  </a:lnTo>
                  <a:lnTo>
                    <a:pt x="77" y="0"/>
                  </a:lnTo>
                  <a:lnTo>
                    <a:pt x="111" y="41"/>
                  </a:lnTo>
                  <a:lnTo>
                    <a:pt x="118" y="78"/>
                  </a:lnTo>
                  <a:lnTo>
                    <a:pt x="111" y="159"/>
                  </a:lnTo>
                  <a:lnTo>
                    <a:pt x="88" y="260"/>
                  </a:lnTo>
                  <a:lnTo>
                    <a:pt x="77" y="416"/>
                  </a:lnTo>
                  <a:lnTo>
                    <a:pt x="71" y="517"/>
                  </a:lnTo>
                  <a:lnTo>
                    <a:pt x="71" y="534"/>
                  </a:lnTo>
                  <a:lnTo>
                    <a:pt x="81" y="676"/>
                  </a:lnTo>
                  <a:lnTo>
                    <a:pt x="98" y="757"/>
                  </a:lnTo>
                  <a:lnTo>
                    <a:pt x="111" y="821"/>
                  </a:lnTo>
                  <a:lnTo>
                    <a:pt x="108" y="848"/>
                  </a:lnTo>
                  <a:lnTo>
                    <a:pt x="152" y="922"/>
                  </a:lnTo>
                  <a:lnTo>
                    <a:pt x="199" y="969"/>
                  </a:lnTo>
                  <a:lnTo>
                    <a:pt x="250" y="1013"/>
                  </a:lnTo>
                  <a:lnTo>
                    <a:pt x="294" y="1034"/>
                  </a:lnTo>
                  <a:lnTo>
                    <a:pt x="294" y="1071"/>
                  </a:lnTo>
                  <a:lnTo>
                    <a:pt x="270" y="1101"/>
                  </a:lnTo>
                  <a:lnTo>
                    <a:pt x="213" y="1111"/>
                  </a:lnTo>
                  <a:lnTo>
                    <a:pt x="172" y="1091"/>
                  </a:lnTo>
                  <a:lnTo>
                    <a:pt x="172" y="1064"/>
                  </a:lnTo>
                  <a:lnTo>
                    <a:pt x="138" y="969"/>
                  </a:lnTo>
                  <a:lnTo>
                    <a:pt x="81" y="919"/>
                  </a:lnTo>
                  <a:lnTo>
                    <a:pt x="40" y="868"/>
                  </a:lnTo>
                  <a:lnTo>
                    <a:pt x="10" y="841"/>
                  </a:lnTo>
                  <a:lnTo>
                    <a:pt x="20" y="807"/>
                  </a:lnTo>
                  <a:lnTo>
                    <a:pt x="37" y="716"/>
                  </a:lnTo>
                  <a:lnTo>
                    <a:pt x="37" y="544"/>
                  </a:lnTo>
                  <a:lnTo>
                    <a:pt x="30" y="422"/>
                  </a:lnTo>
                  <a:lnTo>
                    <a:pt x="30" y="301"/>
                  </a:lnTo>
                  <a:lnTo>
                    <a:pt x="27" y="169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9" name="左矢印 18"/>
          <p:cNvSpPr/>
          <p:nvPr/>
        </p:nvSpPr>
        <p:spPr bwMode="auto">
          <a:xfrm>
            <a:off x="5076056" y="1800001"/>
            <a:ext cx="3240360" cy="1971576"/>
          </a:xfrm>
          <a:prstGeom prst="leftArrow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IoT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 (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センサーからの情報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0" name="右矢印 19"/>
          <p:cNvSpPr/>
          <p:nvPr/>
        </p:nvSpPr>
        <p:spPr bwMode="auto">
          <a:xfrm>
            <a:off x="5580112" y="3690969"/>
            <a:ext cx="3240360" cy="1971576"/>
          </a:xfrm>
          <a:prstGeom prst="rightArrow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ロボット 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(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リアルへの働きかけ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95536" y="1800001"/>
            <a:ext cx="2592288" cy="3842297"/>
            <a:chOff x="395536" y="1800001"/>
            <a:chExt cx="2592288" cy="3842297"/>
          </a:xfrm>
        </p:grpSpPr>
        <p:sp>
          <p:nvSpPr>
            <p:cNvPr id="21" name="角丸四角形吹き出し 20"/>
            <p:cNvSpPr/>
            <p:nvPr/>
          </p:nvSpPr>
          <p:spPr bwMode="auto">
            <a:xfrm>
              <a:off x="395536" y="1800001"/>
              <a:ext cx="2592288" cy="3842297"/>
            </a:xfrm>
            <a:prstGeom prst="wedgeRoundRectCallout">
              <a:avLst>
                <a:gd name="adj1" fmla="val 97815"/>
                <a:gd name="adj2" fmla="val -42892"/>
                <a:gd name="adj3" fmla="val 16667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クラウド </a:t>
              </a:r>
              <a:r>
                <a:rPr kumimoji="0" lang="en-US" altLang="ja-JP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(</a:t>
              </a:r>
              <a:r>
                <a:rPr kumimoji="0" lang="ja-JP" altLang="en-US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頭脳</a:t>
              </a:r>
              <a:r>
                <a:rPr kumimoji="0" lang="en-US" altLang="ja-JP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)</a:t>
              </a: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589634" y="2613262"/>
              <a:ext cx="2160240" cy="80021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ビッグデータ</a:t>
              </a: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611560" y="3517926"/>
              <a:ext cx="2160240" cy="80021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BI</a:t>
              </a:r>
              <a:endPara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611560" y="4422590"/>
              <a:ext cx="2160240" cy="80021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人工知能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8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が買収した企業のリスト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" y="1052736"/>
            <a:ext cx="7471618" cy="40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SHOJIO~1\AppData\Local\Temp\Screen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8026797" cy="39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OpenPOWER</a:t>
            </a:r>
            <a:endParaRPr kumimoji="1" lang="ja-JP" altLang="en-US" dirty="0"/>
          </a:p>
        </p:txBody>
      </p:sp>
      <p:pic>
        <p:nvPicPr>
          <p:cNvPr id="4098" name="Picture 2" descr="C:\Users\SHOJIO~1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0"/>
            <a:ext cx="5256584" cy="43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OJIO~1\AppData\Local\Temp\Screen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40322"/>
            <a:ext cx="6514119" cy="45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Hadoop2</a:t>
            </a:r>
            <a:endParaRPr kumimoji="1" lang="ja-JP" altLang="en-US" dirty="0"/>
          </a:p>
        </p:txBody>
      </p:sp>
      <p:pic>
        <p:nvPicPr>
          <p:cNvPr id="1028" name="Picture 4" descr="hadoop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3055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572000" y="633574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100" dirty="0"/>
              <a:t>http://hortonworks.com/blog/apache-hadoop-2-is-ga/</a:t>
            </a:r>
            <a:endParaRPr lang="ja-JP" altLang="en-US" sz="1100" dirty="0"/>
          </a:p>
        </p:txBody>
      </p:sp>
      <p:pic>
        <p:nvPicPr>
          <p:cNvPr id="1034" name="Picture 10" descr="http://hortonworks.com/wp-content/uploads/2013/06/YA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77" y="4077072"/>
            <a:ext cx="6305550" cy="216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Apache Spark</a:t>
            </a:r>
            <a:endParaRPr kumimoji="1" lang="ja-JP" altLang="en-US" dirty="0"/>
          </a:p>
        </p:txBody>
      </p:sp>
      <p:pic>
        <p:nvPicPr>
          <p:cNvPr id="3" name="Picture 6" descr="https://spark.apache.org/images/spar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6" y="1993231"/>
            <a:ext cx="24574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96280"/>
            <a:ext cx="2777158" cy="13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945187" y="5903694"/>
            <a:ext cx="1731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100" dirty="0"/>
              <a:t>https://spark.apache.org/</a:t>
            </a:r>
            <a:endParaRPr lang="ja-JP" altLang="en-US" sz="1100" dirty="0"/>
          </a:p>
        </p:txBody>
      </p:sp>
      <p:sp>
        <p:nvSpPr>
          <p:cNvPr id="6" name="正方形/長方形 5"/>
          <p:cNvSpPr/>
          <p:nvPr/>
        </p:nvSpPr>
        <p:spPr bwMode="auto">
          <a:xfrm>
            <a:off x="4644008" y="1340768"/>
            <a:ext cx="3888432" cy="792088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Hadoop</a:t>
            </a:r>
            <a:r>
              <a:rPr lang="ja-JP" altLang="en-US" sz="1400" dirty="0" smtClean="0">
                <a:solidFill>
                  <a:schemeClr val="bg1"/>
                </a:solidFill>
              </a:rPr>
              <a:t>が苦手とする低レイテンシ</a:t>
            </a:r>
            <a:r>
              <a:rPr lang="ja-JP" altLang="en-US" sz="1400" dirty="0">
                <a:solidFill>
                  <a:schemeClr val="bg1"/>
                </a:solidFill>
              </a:rPr>
              <a:t>のアプリケーション</a:t>
            </a:r>
            <a:r>
              <a:rPr lang="ja-JP" altLang="en-US" sz="1400" dirty="0" smtClean="0">
                <a:solidFill>
                  <a:schemeClr val="bg1"/>
                </a:solidFill>
              </a:rPr>
              <a:t>や機械学習、グラフアルゴリズム</a:t>
            </a:r>
            <a:r>
              <a:rPr lang="ja-JP" altLang="en-US" sz="1400" dirty="0">
                <a:solidFill>
                  <a:schemeClr val="bg1"/>
                </a:solidFill>
              </a:rPr>
              <a:t>などで使う繰り返しの計算</a:t>
            </a:r>
            <a:r>
              <a:rPr lang="ja-JP" altLang="en-US" sz="1400" dirty="0" smtClean="0">
                <a:solidFill>
                  <a:schemeClr val="bg1"/>
                </a:solidFill>
              </a:rPr>
              <a:t>処理を高速に処理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4644008" y="2249650"/>
            <a:ext cx="3888432" cy="792088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インメモリで処理できるようデータを追跡し、ディスクアクセスを排除することにより高速処理を実現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644008" y="3148292"/>
            <a:ext cx="3888432" cy="792088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Spark</a:t>
            </a:r>
            <a:r>
              <a:rPr lang="ja-JP" altLang="en-US" sz="1400" dirty="0">
                <a:solidFill>
                  <a:schemeClr val="bg1"/>
                </a:solidFill>
              </a:rPr>
              <a:t>ジョブは</a:t>
            </a:r>
            <a:r>
              <a:rPr lang="en-US" altLang="ja-JP" sz="1400" dirty="0">
                <a:solidFill>
                  <a:schemeClr val="bg1"/>
                </a:solidFill>
              </a:rPr>
              <a:t>Hadoop</a:t>
            </a:r>
            <a:r>
              <a:rPr lang="ja-JP" altLang="en-US" sz="1400" dirty="0">
                <a:solidFill>
                  <a:schemeClr val="bg1"/>
                </a:solidFill>
              </a:rPr>
              <a:t>ジョブに比べて</a:t>
            </a:r>
            <a:r>
              <a:rPr lang="en-US" altLang="ja-JP" sz="1400" dirty="0">
                <a:solidFill>
                  <a:schemeClr val="bg1"/>
                </a:solidFill>
              </a:rPr>
              <a:t>1/2</a:t>
            </a:r>
            <a:r>
              <a:rPr lang="ja-JP" altLang="en-US" sz="1400" dirty="0">
                <a:solidFill>
                  <a:schemeClr val="bg1"/>
                </a:solidFill>
              </a:rPr>
              <a:t>から</a:t>
            </a:r>
            <a:r>
              <a:rPr lang="en-US" altLang="ja-JP" sz="1400" dirty="0">
                <a:solidFill>
                  <a:schemeClr val="bg1"/>
                </a:solidFill>
              </a:rPr>
              <a:t>1/10</a:t>
            </a:r>
            <a:r>
              <a:rPr lang="ja-JP" altLang="en-US" sz="1400" dirty="0">
                <a:solidFill>
                  <a:schemeClr val="bg1"/>
                </a:solidFill>
              </a:rPr>
              <a:t>のコード量で最大で</a:t>
            </a:r>
            <a:r>
              <a:rPr lang="en-US" altLang="ja-JP" sz="1400" dirty="0">
                <a:solidFill>
                  <a:schemeClr val="bg1"/>
                </a:solidFill>
              </a:rPr>
              <a:t>100</a:t>
            </a:r>
            <a:r>
              <a:rPr lang="ja-JP" altLang="en-US" sz="1400" dirty="0">
                <a:solidFill>
                  <a:schemeClr val="bg1"/>
                </a:solidFill>
              </a:rPr>
              <a:t>倍もの速度で実行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644008" y="4596280"/>
            <a:ext cx="3888432" cy="2728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SQL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644008" y="4941125"/>
            <a:ext cx="3888432" cy="2728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Streaming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644008" y="5285970"/>
            <a:ext cx="3888432" cy="2728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Machine Learning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644008" y="5630814"/>
            <a:ext cx="3888432" cy="27288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Graph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グラフ処理</a:t>
            </a:r>
            <a:endParaRPr kumimoji="1" lang="ja-JP" altLang="en-US" dirty="0"/>
          </a:p>
        </p:txBody>
      </p:sp>
      <p:pic>
        <p:nvPicPr>
          <p:cNvPr id="2050" name="Picture 2" descr="r13nif_bor_rou_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28" y="1502271"/>
            <a:ext cx="2705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572000" y="63093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100" dirty="0"/>
              <a:t>http://www.atmarkit.co.jp/ait/articles/1203/22/news165.html</a:t>
            </a:r>
            <a:endParaRPr lang="ja-JP" altLang="en-US" sz="1100" dirty="0"/>
          </a:p>
        </p:txBody>
      </p:sp>
      <p:pic>
        <p:nvPicPr>
          <p:cNvPr id="2052" name="Picture 4" descr="r1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54682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 bwMode="auto">
          <a:xfrm>
            <a:off x="4877780" y="4725144"/>
            <a:ext cx="3096344" cy="93610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Single Source Shortest Path (SSSP)</a:t>
            </a:r>
          </a:p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＝最短経路問題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1218828" y="4725144"/>
            <a:ext cx="2705100" cy="93610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 smtClean="0">
                <a:solidFill>
                  <a:schemeClr val="bg1"/>
                </a:solidFill>
              </a:rPr>
              <a:t>検索エンジンの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ページランク</a:t>
            </a:r>
          </a:p>
        </p:txBody>
      </p:sp>
    </p:spTree>
    <p:extLst>
      <p:ext uri="{BB962C8B-B14F-4D97-AF65-F5344CB8AC3E}">
        <p14:creationId xmlns:p14="http://schemas.microsoft.com/office/powerpoint/2010/main" val="6262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オフコン</a:t>
            </a:r>
            <a:r>
              <a:rPr kumimoji="1" lang="en-US" altLang="ja-JP" dirty="0" err="1" smtClean="0"/>
              <a:t>IaaS</a:t>
            </a:r>
            <a:endParaRPr kumimoji="1" lang="ja-JP" altLang="en-US" dirty="0"/>
          </a:p>
        </p:txBody>
      </p:sp>
      <p:pic>
        <p:nvPicPr>
          <p:cNvPr id="5122" name="Picture 2" descr="C:\Users\SHOJIO~1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8" y="1052736"/>
            <a:ext cx="75549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人工知能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398782" y="980728"/>
            <a:ext cx="2808312" cy="126909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ルールベース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399760" y="2330212"/>
            <a:ext cx="2808312" cy="126909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統計・確率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398782" y="3717032"/>
            <a:ext cx="2808312" cy="126909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ニューラル</a:t>
            </a:r>
            <a:endParaRPr kumimoji="0" lang="en-US" altLang="ja-JP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ネットワーク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3351110" y="980728"/>
            <a:ext cx="5472608" cy="126909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既存の知識を大量にルール化し、それをベースに推論することで結論を出す。</a:t>
            </a:r>
            <a:endParaRPr kumimoji="0" lang="en-US" altLang="ja-JP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例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) </a:t>
            </a: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エキスパートシステムなど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3352088" y="2330212"/>
            <a:ext cx="5472608" cy="126909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大量のデータをコンピュータに読み込ませ、統計・確率的なアプローチで結論を導く。基本的なアルゴリズムを人間が作り、自動学習させる。</a:t>
            </a:r>
            <a:endParaRPr kumimoji="0" lang="en-US" altLang="ja-JP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例</a:t>
            </a: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) Web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検索、自動翻訳など</a:t>
            </a:r>
            <a:endParaRPr kumimoji="0" lang="ja-JP" altLang="en-US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351110" y="3717032"/>
            <a:ext cx="5472608" cy="126909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人間の脳神経細胞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(</a:t>
            </a: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ニューロン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)</a:t>
            </a: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をモデル化してシミュレートし、情報を付加した大量のデータを与えて自動学習させる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。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95536" y="5134265"/>
            <a:ext cx="2808312" cy="126909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ディープ</a:t>
            </a:r>
            <a:endParaRPr kumimoji="0" lang="en-US" altLang="ja-JP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ラーニング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347864" y="5134265"/>
            <a:ext cx="5472608" cy="126909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ニューラルネットワークの一種で、学習時に人間が介在せず、コンピュータに白紙の状態から独習させる。</a:t>
            </a:r>
          </a:p>
        </p:txBody>
      </p:sp>
    </p:spTree>
    <p:extLst>
      <p:ext uri="{BB962C8B-B14F-4D97-AF65-F5344CB8AC3E}">
        <p14:creationId xmlns:p14="http://schemas.microsoft.com/office/powerpoint/2010/main" val="10184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ディープラーニングの成果</a:t>
            </a:r>
            <a:endParaRPr kumimoji="1" lang="ja-JP" altLang="en-US" dirty="0"/>
          </a:p>
        </p:txBody>
      </p:sp>
      <p:pic>
        <p:nvPicPr>
          <p:cNvPr id="1027" name="Picture 3" descr="C:\Users\SHOJIO~1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100138"/>
            <a:ext cx="52292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がロボット企業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社を買収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7624"/>
            <a:ext cx="4104456" cy="50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i.gzn.jp/img/2013/12/16/google-acquire-boston-dynamics/02-0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16" y="3773535"/>
            <a:ext cx="4309887" cy="24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16" y="1187624"/>
            <a:ext cx="3315259" cy="25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8437</TotalTime>
  <Words>301</Words>
  <Application>Microsoft Office PowerPoint</Application>
  <PresentationFormat>画面に合わせる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0905_Juku</vt:lpstr>
      <vt:lpstr>906_Juku</vt:lpstr>
      <vt:lpstr>アップデート</vt:lpstr>
      <vt:lpstr>OpenPOWER</vt:lpstr>
      <vt:lpstr>Hadoop2</vt:lpstr>
      <vt:lpstr>Apache Spark</vt:lpstr>
      <vt:lpstr>グラフ処理</vt:lpstr>
      <vt:lpstr>オフコンIaaS</vt:lpstr>
      <vt:lpstr>人工知能</vt:lpstr>
      <vt:lpstr>ディープラーニングの成果</vt:lpstr>
      <vt:lpstr>Googleがロボット企業8社を買収</vt:lpstr>
      <vt:lpstr>Amazonの物流ロボット</vt:lpstr>
      <vt:lpstr>Amazonのドローン</vt:lpstr>
      <vt:lpstr>バーチャルとリアルの接点</vt:lpstr>
      <vt:lpstr>IoTは感覚器、クラウドは頭脳、ロボットは手足</vt:lpstr>
      <vt:lpstr>Googleが買収した企業のリスト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1532</cp:revision>
  <dcterms:created xsi:type="dcterms:W3CDTF">2008-07-07T05:29:44Z</dcterms:created>
  <dcterms:modified xsi:type="dcterms:W3CDTF">2014-07-23T05:32:51Z</dcterms:modified>
</cp:coreProperties>
</file>