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79" r:id="rId4"/>
    <p:sldId id="282" r:id="rId5"/>
    <p:sldId id="283" r:id="rId6"/>
    <p:sldId id="284" r:id="rId7"/>
    <p:sldId id="257" r:id="rId8"/>
    <p:sldId id="259" r:id="rId9"/>
    <p:sldId id="275" r:id="rId10"/>
    <p:sldId id="277" r:id="rId11"/>
    <p:sldId id="276" r:id="rId12"/>
    <p:sldId id="263" r:id="rId13"/>
    <p:sldId id="274" r:id="rId14"/>
    <p:sldId id="264" r:id="rId15"/>
    <p:sldId id="265" r:id="rId16"/>
    <p:sldId id="266" r:id="rId17"/>
    <p:sldId id="267" r:id="rId18"/>
    <p:sldId id="269" r:id="rId19"/>
    <p:sldId id="270" r:id="rId20"/>
    <p:sldId id="271" r:id="rId21"/>
    <p:sldId id="272" r:id="rId22"/>
    <p:sldId id="262" r:id="rId23"/>
    <p:sldId id="278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6C3A-6E85-4010-869A-57874F8AC0C5}" type="datetimeFigureOut">
              <a:rPr kumimoji="1" lang="ja-JP" altLang="en-US" smtClean="0"/>
              <a:t>14/10/29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EF9B-80F6-4C88-9BEE-A809FE3E52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3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6C3A-6E85-4010-869A-57874F8AC0C5}" type="datetimeFigureOut">
              <a:rPr kumimoji="1" lang="ja-JP" altLang="en-US" smtClean="0"/>
              <a:t>14/10/29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EF9B-80F6-4C88-9BEE-A809FE3E52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59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6C3A-6E85-4010-869A-57874F8AC0C5}" type="datetimeFigureOut">
              <a:rPr kumimoji="1" lang="ja-JP" altLang="en-US" smtClean="0"/>
              <a:t>14/10/29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EF9B-80F6-4C88-9BEE-A809FE3E52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77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6C3A-6E85-4010-869A-57874F8AC0C5}" type="datetimeFigureOut">
              <a:rPr kumimoji="1" lang="ja-JP" altLang="en-US" smtClean="0"/>
              <a:t>14/10/29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EF9B-80F6-4C88-9BEE-A809FE3E52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35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6C3A-6E85-4010-869A-57874F8AC0C5}" type="datetimeFigureOut">
              <a:rPr kumimoji="1" lang="ja-JP" altLang="en-US" smtClean="0"/>
              <a:t>14/10/29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EF9B-80F6-4C88-9BEE-A809FE3E52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74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6C3A-6E85-4010-869A-57874F8AC0C5}" type="datetimeFigureOut">
              <a:rPr kumimoji="1" lang="ja-JP" altLang="en-US" smtClean="0"/>
              <a:t>14/10/29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EF9B-80F6-4C88-9BEE-A809FE3E52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80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6C3A-6E85-4010-869A-57874F8AC0C5}" type="datetimeFigureOut">
              <a:rPr kumimoji="1" lang="ja-JP" altLang="en-US" smtClean="0"/>
              <a:t>14/10/29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EF9B-80F6-4C88-9BEE-A809FE3E52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25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6C3A-6E85-4010-869A-57874F8AC0C5}" type="datetimeFigureOut">
              <a:rPr kumimoji="1" lang="ja-JP" altLang="en-US" smtClean="0"/>
              <a:t>14/10/29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EF9B-80F6-4C88-9BEE-A809FE3E52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69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6C3A-6E85-4010-869A-57874F8AC0C5}" type="datetimeFigureOut">
              <a:rPr kumimoji="1" lang="ja-JP" altLang="en-US" smtClean="0"/>
              <a:t>14/10/29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EF9B-80F6-4C88-9BEE-A809FE3E52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87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6C3A-6E85-4010-869A-57874F8AC0C5}" type="datetimeFigureOut">
              <a:rPr kumimoji="1" lang="ja-JP" altLang="en-US" smtClean="0"/>
              <a:t>14/10/29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EF9B-80F6-4C88-9BEE-A809FE3E52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30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6C3A-6E85-4010-869A-57874F8AC0C5}" type="datetimeFigureOut">
              <a:rPr kumimoji="1" lang="ja-JP" altLang="en-US" smtClean="0"/>
              <a:t>14/10/29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EF9B-80F6-4C88-9BEE-A809FE3E52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00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66C3A-6E85-4010-869A-57874F8AC0C5}" type="datetimeFigureOut">
              <a:rPr kumimoji="1" lang="ja-JP" altLang="en-US" smtClean="0"/>
              <a:t>14/10/29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8EF9B-80F6-4C88-9BEE-A809FE3E52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6721476"/>
            <a:ext cx="9144000" cy="18010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3180"/>
            <a:ext cx="9144000" cy="18010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650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835990"/>
          </a:xfrm>
        </p:spPr>
        <p:txBody>
          <a:bodyPr/>
          <a:lstStyle/>
          <a:p>
            <a:r>
              <a:rPr kumimoji="1" lang="en-US" altLang="ja-JP" sz="4400" dirty="0" smtClean="0"/>
              <a:t>15</a:t>
            </a:r>
            <a:r>
              <a:rPr kumimoji="1" lang="ja-JP" altLang="en-US" sz="3600" dirty="0" smtClean="0"/>
              <a:t>分</a:t>
            </a:r>
            <a:r>
              <a:rPr kumimoji="1" lang="ja-JP" altLang="en-US" sz="4000" dirty="0" smtClean="0"/>
              <a:t>で解る</a:t>
            </a:r>
            <a:r>
              <a:rPr kumimoji="1" lang="en-US" altLang="ja-JP" dirty="0" err="1" smtClean="0"/>
              <a:t>Docker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株式会社</a:t>
            </a:r>
            <a:r>
              <a:rPr kumimoji="1" lang="en-US" altLang="ja-JP" dirty="0" smtClean="0"/>
              <a:t>co-meeting</a:t>
            </a:r>
          </a:p>
          <a:p>
            <a:r>
              <a:rPr lang="ja-JP" altLang="en-US" dirty="0" smtClean="0"/>
              <a:t>パブリッククラウドエバンジェリスト</a:t>
            </a:r>
            <a:endParaRPr lang="en-US" altLang="ja-JP" dirty="0" smtClean="0"/>
          </a:p>
          <a:p>
            <a:r>
              <a:rPr kumimoji="1" lang="ja-JP" altLang="en-US" dirty="0" smtClean="0"/>
              <a:t>吉田パク</a:t>
            </a:r>
            <a:r>
              <a:rPr kumimoji="1" lang="ja-JP" altLang="en-US" dirty="0" err="1" smtClean="0"/>
              <a:t>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391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>
          <a:xfrm>
            <a:off x="736227" y="660210"/>
            <a:ext cx="7886700" cy="670853"/>
          </a:xfrm>
        </p:spPr>
        <p:txBody>
          <a:bodyPr/>
          <a:lstStyle/>
          <a:p>
            <a:r>
              <a:rPr lang="ja-JP" altLang="en-US" dirty="0"/>
              <a:t>完全</a:t>
            </a:r>
            <a:r>
              <a:rPr lang="ja-JP" altLang="en-US" dirty="0" smtClean="0"/>
              <a:t>に</a:t>
            </a:r>
            <a:r>
              <a:rPr lang="ja-JP" altLang="en-US" dirty="0"/>
              <a:t>同</a:t>
            </a:r>
            <a:r>
              <a:rPr lang="ja-JP" altLang="en-US" dirty="0" smtClean="0"/>
              <a:t>じものを迅速に作り出せる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22344" y="2037454"/>
            <a:ext cx="4010299" cy="3448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dirty="0"/>
          </a:p>
        </p:txBody>
      </p:sp>
      <p:sp>
        <p:nvSpPr>
          <p:cNvPr id="5" name="フローチャート: 磁気ディスク 4"/>
          <p:cNvSpPr/>
          <p:nvPr/>
        </p:nvSpPr>
        <p:spPr>
          <a:xfrm>
            <a:off x="816121" y="2381266"/>
            <a:ext cx="1149531" cy="10363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images</a:t>
            </a:r>
            <a:endParaRPr kumimoji="1" lang="ja-JP" altLang="en-US" dirty="0"/>
          </a:p>
        </p:txBody>
      </p:sp>
      <p:sp>
        <p:nvSpPr>
          <p:cNvPr id="6" name="直方体 5"/>
          <p:cNvSpPr/>
          <p:nvPr/>
        </p:nvSpPr>
        <p:spPr>
          <a:xfrm>
            <a:off x="2727651" y="2340685"/>
            <a:ext cx="1645920" cy="8926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container</a:t>
            </a:r>
          </a:p>
        </p:txBody>
      </p:sp>
      <p:cxnSp>
        <p:nvCxnSpPr>
          <p:cNvPr id="7" name="カギ線コネクタ 6"/>
          <p:cNvCxnSpPr>
            <a:stCxn id="5" idx="4"/>
            <a:endCxn id="6" idx="2"/>
          </p:cNvCxnSpPr>
          <p:nvPr/>
        </p:nvCxnSpPr>
        <p:spPr>
          <a:xfrm flipV="1">
            <a:off x="1965652" y="2898579"/>
            <a:ext cx="761999" cy="847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062916" y="256749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65652" y="1442642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Cloud A</a:t>
            </a:r>
          </a:p>
          <a:p>
            <a:pPr algn="ctr"/>
            <a:r>
              <a:rPr lang="en-US" altLang="ja-JP" dirty="0" smtClean="0"/>
              <a:t>Serve</a:t>
            </a:r>
            <a:r>
              <a:rPr lang="en-US" altLang="ja-JP" dirty="0"/>
              <a:t>r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50128" y="2621286"/>
            <a:ext cx="387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・仮想イメージの複製よりも早い</a:t>
            </a:r>
            <a:endParaRPr lang="en-US" altLang="ja-JP" dirty="0" smtClean="0"/>
          </a:p>
          <a:p>
            <a:r>
              <a:rPr kumimoji="1" lang="ja-JP" altLang="en-US" dirty="0" smtClean="0"/>
              <a:t>・同一性が担保される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の起動が無いので早い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・コンテナのサイズはとても小さい</a:t>
            </a:r>
            <a:endParaRPr kumimoji="1" lang="en-US" altLang="ja-JP" dirty="0" smtClean="0"/>
          </a:p>
        </p:txBody>
      </p:sp>
      <p:sp>
        <p:nvSpPr>
          <p:cNvPr id="16" name="直方体 15"/>
          <p:cNvSpPr/>
          <p:nvPr/>
        </p:nvSpPr>
        <p:spPr>
          <a:xfrm>
            <a:off x="2727651" y="3344894"/>
            <a:ext cx="1645920" cy="8926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container</a:t>
            </a:r>
          </a:p>
        </p:txBody>
      </p:sp>
      <p:sp>
        <p:nvSpPr>
          <p:cNvPr id="17" name="直方体 16"/>
          <p:cNvSpPr/>
          <p:nvPr/>
        </p:nvSpPr>
        <p:spPr>
          <a:xfrm>
            <a:off x="2727651" y="4322430"/>
            <a:ext cx="1645920" cy="8926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container</a:t>
            </a:r>
          </a:p>
        </p:txBody>
      </p:sp>
      <p:cxnSp>
        <p:nvCxnSpPr>
          <p:cNvPr id="18" name="カギ線コネクタ 17"/>
          <p:cNvCxnSpPr>
            <a:stCxn id="5" idx="4"/>
            <a:endCxn id="16" idx="2"/>
          </p:cNvCxnSpPr>
          <p:nvPr/>
        </p:nvCxnSpPr>
        <p:spPr>
          <a:xfrm>
            <a:off x="1965652" y="2899426"/>
            <a:ext cx="761999" cy="1003362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カギ線コネクタ 21"/>
          <p:cNvCxnSpPr>
            <a:stCxn id="5" idx="4"/>
            <a:endCxn id="17" idx="2"/>
          </p:cNvCxnSpPr>
          <p:nvPr/>
        </p:nvCxnSpPr>
        <p:spPr>
          <a:xfrm>
            <a:off x="1965652" y="2899426"/>
            <a:ext cx="761999" cy="1980898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883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実際のところを見てみよう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3600" dirty="0" smtClean="0"/>
              <a:t>～開発したものを他へ持っていく</a:t>
            </a:r>
            <a:endParaRPr kumimoji="1" lang="ja-JP" altLang="en-US" sz="36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5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8331"/>
          </a:xfrm>
        </p:spPr>
        <p:txBody>
          <a:bodyPr/>
          <a:lstStyle/>
          <a:p>
            <a:r>
              <a:rPr kumimoji="1" lang="en-US" altLang="ja-JP" dirty="0" err="1" smtClean="0"/>
              <a:t>Dockerfile</a:t>
            </a:r>
            <a:r>
              <a:rPr kumimoji="1" lang="ja-JP" altLang="en-US" dirty="0" smtClean="0"/>
              <a:t>を作成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6996" y="1057763"/>
            <a:ext cx="76590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＜下準備＞</a:t>
            </a:r>
            <a:endParaRPr lang="en-US" altLang="ja-JP" dirty="0" smtClean="0"/>
          </a:p>
          <a:p>
            <a:r>
              <a:rPr kumimoji="1" lang="ja-JP" altLang="en-US" dirty="0" smtClean="0"/>
              <a:t>１、イメージを作るマシンには</a:t>
            </a:r>
            <a:r>
              <a:rPr kumimoji="1" lang="en-US" altLang="ja-JP" dirty="0" err="1" smtClean="0"/>
              <a:t>Docker</a:t>
            </a:r>
            <a:r>
              <a:rPr kumimoji="1" lang="ja-JP" altLang="en-US" dirty="0" smtClean="0"/>
              <a:t>とアプリの開発環境を作っておく</a:t>
            </a:r>
            <a:endParaRPr kumimoji="1" lang="en-US" altLang="ja-JP" dirty="0" smtClean="0"/>
          </a:p>
          <a:p>
            <a:r>
              <a:rPr lang="ja-JP" altLang="en-US" dirty="0" smtClean="0"/>
              <a:t>２、今回は簡単な</a:t>
            </a:r>
            <a:r>
              <a:rPr lang="en-US" altLang="ja-JP" dirty="0" smtClean="0"/>
              <a:t>Rails</a:t>
            </a:r>
            <a:r>
              <a:rPr lang="ja-JP" altLang="en-US" dirty="0" smtClean="0"/>
              <a:t>アプリの可動環境を作ります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・</a:t>
            </a:r>
            <a:r>
              <a:rPr kumimoji="1" lang="en-US" altLang="ja-JP" dirty="0" smtClean="0"/>
              <a:t>Ruby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Rails</a:t>
            </a:r>
            <a:r>
              <a:rPr kumimoji="1" lang="ja-JP" altLang="en-US" dirty="0" smtClean="0"/>
              <a:t>のセットアップを実施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・簡易なアプリを作る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＜作業＞</a:t>
            </a:r>
            <a:endParaRPr lang="en-US" altLang="ja-JP" dirty="0" smtClean="0"/>
          </a:p>
          <a:p>
            <a:r>
              <a:rPr lang="ja-JP" altLang="en-US" dirty="0" smtClean="0"/>
              <a:t>１、</a:t>
            </a:r>
            <a:r>
              <a:rPr lang="en-US" altLang="ja-JP" dirty="0" smtClean="0"/>
              <a:t>Rails</a:t>
            </a:r>
            <a:r>
              <a:rPr lang="ja-JP" altLang="en-US" dirty="0" smtClean="0"/>
              <a:t>のアプリのディレクトリに</a:t>
            </a:r>
            <a:r>
              <a:rPr lang="en-US" altLang="ja-JP" dirty="0" err="1" smtClean="0"/>
              <a:t>Dockerfiile</a:t>
            </a:r>
            <a:r>
              <a:rPr lang="ja-JP" altLang="en-US" dirty="0" smtClean="0"/>
              <a:t>を作成し、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以下を一行書く。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FROM </a:t>
            </a:r>
            <a:r>
              <a:rPr lang="en-US" altLang="ja-JP" dirty="0" err="1" smtClean="0"/>
              <a:t>rails:onbuild</a:t>
            </a:r>
            <a:endParaRPr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4858168" y="4003225"/>
            <a:ext cx="4010299" cy="20751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11" name="対角する 2 つの角を切り取った四角形 10"/>
          <p:cNvSpPr/>
          <p:nvPr/>
        </p:nvSpPr>
        <p:spPr>
          <a:xfrm>
            <a:off x="5086778" y="5112893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Dockerfile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35605" y="363389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Cloud A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17178" y="6112700"/>
            <a:ext cx="189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構築環境</a:t>
            </a:r>
            <a:endParaRPr kumimoji="1" lang="ja-JP" altLang="en-US" dirty="0"/>
          </a:p>
        </p:txBody>
      </p:sp>
      <p:sp>
        <p:nvSpPr>
          <p:cNvPr id="22" name="対角する 2 つの角を切り取った四角形 21"/>
          <p:cNvSpPr/>
          <p:nvPr/>
        </p:nvSpPr>
        <p:spPr>
          <a:xfrm>
            <a:off x="6323386" y="5112893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ソース</a:t>
            </a:r>
            <a:endParaRPr kumimoji="1" lang="en-US" altLang="ja-JP" sz="1400" dirty="0" smtClean="0"/>
          </a:p>
          <a:p>
            <a:pPr algn="ctr"/>
            <a:r>
              <a:rPr lang="ja-JP" altLang="en-US" sz="1400" dirty="0"/>
              <a:t>コード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9690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8331"/>
          </a:xfrm>
        </p:spPr>
        <p:txBody>
          <a:bodyPr/>
          <a:lstStyle/>
          <a:p>
            <a:r>
              <a:rPr kumimoji="1" lang="ja-JP" altLang="en-US" dirty="0" smtClean="0"/>
              <a:t>イメージの構築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6607" y="998354"/>
            <a:ext cx="441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docker</a:t>
            </a:r>
            <a:r>
              <a:rPr lang="en-US" altLang="ja-JP" dirty="0" smtClean="0"/>
              <a:t> –t build [</a:t>
            </a:r>
            <a:r>
              <a:rPr lang="ja-JP" altLang="en-US" dirty="0" smtClean="0"/>
              <a:t>イメージの名前</a:t>
            </a:r>
            <a:r>
              <a:rPr lang="en-US" altLang="ja-JP" dirty="0" smtClean="0"/>
              <a:t>]</a:t>
            </a:r>
          </a:p>
          <a:p>
            <a:r>
              <a:rPr lang="ja-JP" altLang="en-US" dirty="0" smtClean="0"/>
              <a:t>　　文字が流れてビルドが実施される。</a:t>
            </a:r>
            <a:r>
              <a:rPr lang="en-US" altLang="ja-JP" dirty="0" smtClean="0"/>
              <a:t>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57" y="1644685"/>
            <a:ext cx="7143750" cy="11747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849889" y="3584567"/>
            <a:ext cx="2665461" cy="28296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7" name="対角する 2 つの角を切り取った四角形 6"/>
          <p:cNvSpPr/>
          <p:nvPr/>
        </p:nvSpPr>
        <p:spPr>
          <a:xfrm>
            <a:off x="6027096" y="5635529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Dockerfile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98864" y="323195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Cloud A</a:t>
            </a:r>
            <a:endParaRPr kumimoji="1" lang="ja-JP" altLang="en-US" dirty="0"/>
          </a:p>
        </p:txBody>
      </p:sp>
      <p:sp>
        <p:nvSpPr>
          <p:cNvPr id="9" name="フローチャート: 磁気ディスク 8"/>
          <p:cNvSpPr/>
          <p:nvPr/>
        </p:nvSpPr>
        <p:spPr>
          <a:xfrm>
            <a:off x="5977683" y="3933925"/>
            <a:ext cx="1149531" cy="10363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images</a:t>
            </a:r>
            <a:endParaRPr kumimoji="1" lang="ja-JP" altLang="en-US" dirty="0"/>
          </a:p>
        </p:txBody>
      </p:sp>
      <p:cxnSp>
        <p:nvCxnSpPr>
          <p:cNvPr id="10" name="カギ線コネクタ 9"/>
          <p:cNvCxnSpPr/>
          <p:nvPr/>
        </p:nvCxnSpPr>
        <p:spPr>
          <a:xfrm rot="5400000" flipH="1" flipV="1">
            <a:off x="6206829" y="5275331"/>
            <a:ext cx="720394" cy="2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対角する 2 つの角を切り取った四角形 10"/>
          <p:cNvSpPr/>
          <p:nvPr/>
        </p:nvSpPr>
        <p:spPr>
          <a:xfrm>
            <a:off x="7254545" y="5635529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ソース</a:t>
            </a:r>
            <a:endParaRPr kumimoji="1" lang="en-US" altLang="ja-JP" sz="1400" dirty="0" smtClean="0"/>
          </a:p>
          <a:p>
            <a:pPr algn="ctr"/>
            <a:r>
              <a:rPr lang="ja-JP" altLang="en-US" sz="1400" dirty="0"/>
              <a:t>コード</a:t>
            </a:r>
            <a:endParaRPr kumimoji="1" lang="ja-JP" altLang="en-US" sz="1400" dirty="0"/>
          </a:p>
        </p:txBody>
      </p:sp>
      <p:cxnSp>
        <p:nvCxnSpPr>
          <p:cNvPr id="12" name="カギ線コネクタ 11"/>
          <p:cNvCxnSpPr/>
          <p:nvPr/>
        </p:nvCxnSpPr>
        <p:spPr>
          <a:xfrm rot="16200000" flipV="1">
            <a:off x="6739965" y="4952441"/>
            <a:ext cx="733980" cy="659367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7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7663"/>
          </a:xfrm>
        </p:spPr>
        <p:txBody>
          <a:bodyPr/>
          <a:lstStyle/>
          <a:p>
            <a:r>
              <a:rPr kumimoji="1" lang="ja-JP" altLang="en-US" dirty="0" smtClean="0"/>
              <a:t>作成されたイメージの稼働を確認する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1722" y="922789"/>
            <a:ext cx="510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docker</a:t>
            </a:r>
            <a:r>
              <a:rPr kumimoji="1" lang="en-US" altLang="ja-JP" dirty="0" smtClean="0"/>
              <a:t> run –d –p 3000:3000 bookshelf-app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5" y="1426811"/>
            <a:ext cx="7708900" cy="11176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45" y="2752623"/>
            <a:ext cx="3739678" cy="1724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正方形/長方形 7"/>
          <p:cNvSpPr/>
          <p:nvPr/>
        </p:nvSpPr>
        <p:spPr>
          <a:xfrm>
            <a:off x="572516" y="3417765"/>
            <a:ext cx="4010299" cy="28296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9" name="対角する 2 つの角を切り取った四角形 8"/>
          <p:cNvSpPr/>
          <p:nvPr/>
        </p:nvSpPr>
        <p:spPr>
          <a:xfrm>
            <a:off x="749723" y="5468727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Dockerfile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49953" y="304843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Cloud A</a:t>
            </a:r>
            <a:endParaRPr kumimoji="1" lang="ja-JP" altLang="en-US" dirty="0"/>
          </a:p>
        </p:txBody>
      </p:sp>
      <p:sp>
        <p:nvSpPr>
          <p:cNvPr id="11" name="フローチャート: 磁気ディスク 10"/>
          <p:cNvSpPr/>
          <p:nvPr/>
        </p:nvSpPr>
        <p:spPr>
          <a:xfrm>
            <a:off x="700310" y="3767123"/>
            <a:ext cx="1149531" cy="10363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images</a:t>
            </a:r>
            <a:endParaRPr kumimoji="1" lang="ja-JP" altLang="en-US" dirty="0"/>
          </a:p>
        </p:txBody>
      </p:sp>
      <p:cxnSp>
        <p:nvCxnSpPr>
          <p:cNvPr id="12" name="カギ線コネクタ 11"/>
          <p:cNvCxnSpPr/>
          <p:nvPr/>
        </p:nvCxnSpPr>
        <p:spPr>
          <a:xfrm rot="5400000" flipH="1" flipV="1">
            <a:off x="929456" y="5108529"/>
            <a:ext cx="720394" cy="2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直方体 12"/>
          <p:cNvSpPr/>
          <p:nvPr/>
        </p:nvSpPr>
        <p:spPr>
          <a:xfrm>
            <a:off x="2664376" y="3767122"/>
            <a:ext cx="1645920" cy="1374915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smtClean="0"/>
              <a:t>container</a:t>
            </a:r>
          </a:p>
        </p:txBody>
      </p:sp>
      <p:cxnSp>
        <p:nvCxnSpPr>
          <p:cNvPr id="14" name="カギ線コネクタ 13"/>
          <p:cNvCxnSpPr>
            <a:endCxn id="13" idx="2"/>
          </p:cNvCxnSpPr>
          <p:nvPr/>
        </p:nvCxnSpPr>
        <p:spPr>
          <a:xfrm>
            <a:off x="1902377" y="4325865"/>
            <a:ext cx="761999" cy="300579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999641" y="399393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run</a:t>
            </a:r>
            <a:endParaRPr kumimoji="1" lang="ja-JP" altLang="en-US" dirty="0"/>
          </a:p>
        </p:txBody>
      </p:sp>
      <p:sp>
        <p:nvSpPr>
          <p:cNvPr id="16" name="下矢印 15"/>
          <p:cNvSpPr/>
          <p:nvPr/>
        </p:nvSpPr>
        <p:spPr>
          <a:xfrm rot="3786268">
            <a:off x="4412421" y="3070222"/>
            <a:ext cx="393326" cy="1089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対角する 2 つの角を切り取った四角形 16"/>
          <p:cNvSpPr/>
          <p:nvPr/>
        </p:nvSpPr>
        <p:spPr>
          <a:xfrm>
            <a:off x="1999641" y="5468727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ソース</a:t>
            </a:r>
            <a:endParaRPr kumimoji="1" lang="en-US" altLang="ja-JP" sz="1400" dirty="0" smtClean="0"/>
          </a:p>
          <a:p>
            <a:pPr algn="ctr"/>
            <a:r>
              <a:rPr lang="ja-JP" altLang="en-US" sz="1400" dirty="0"/>
              <a:t>コード</a:t>
            </a:r>
            <a:endParaRPr kumimoji="1" lang="ja-JP" altLang="en-US" sz="1400" dirty="0"/>
          </a:p>
        </p:txBody>
      </p:sp>
      <p:cxnSp>
        <p:nvCxnSpPr>
          <p:cNvPr id="18" name="カギ線コネクタ 17"/>
          <p:cNvCxnSpPr/>
          <p:nvPr/>
        </p:nvCxnSpPr>
        <p:spPr>
          <a:xfrm rot="16200000" flipV="1">
            <a:off x="1485061" y="4785639"/>
            <a:ext cx="733980" cy="659367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対角する 2 つの角を切り取った四角形 19"/>
          <p:cNvSpPr/>
          <p:nvPr/>
        </p:nvSpPr>
        <p:spPr>
          <a:xfrm>
            <a:off x="3037922" y="4530519"/>
            <a:ext cx="727254" cy="44489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ソース</a:t>
            </a:r>
            <a:endParaRPr kumimoji="1" lang="en-US" altLang="ja-JP" sz="1100" dirty="0" smtClean="0"/>
          </a:p>
          <a:p>
            <a:pPr algn="ctr"/>
            <a:r>
              <a:rPr lang="ja-JP" altLang="en-US" sz="1100" dirty="0"/>
              <a:t>コード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587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8952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ソースコードを書き換える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8" y="805759"/>
            <a:ext cx="3638463" cy="260796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095410" y="155119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タイトル</a:t>
            </a:r>
            <a:r>
              <a:rPr lang="ja-JP" altLang="en-US" dirty="0" smtClean="0"/>
              <a:t>を「書籍一覧」へ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221032" y="3458149"/>
            <a:ext cx="4010299" cy="28296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6" name="対角する 2 つの角を切り取った四角形 5"/>
          <p:cNvSpPr/>
          <p:nvPr/>
        </p:nvSpPr>
        <p:spPr>
          <a:xfrm>
            <a:off x="4398239" y="5509111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Dockerfile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8469" y="308881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Cloud A</a:t>
            </a:r>
            <a:endParaRPr kumimoji="1" lang="ja-JP" altLang="en-US" dirty="0"/>
          </a:p>
        </p:txBody>
      </p:sp>
      <p:sp>
        <p:nvSpPr>
          <p:cNvPr id="8" name="フローチャート: 磁気ディスク 7"/>
          <p:cNvSpPr/>
          <p:nvPr/>
        </p:nvSpPr>
        <p:spPr>
          <a:xfrm>
            <a:off x="4348826" y="3807507"/>
            <a:ext cx="1149531" cy="10363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images</a:t>
            </a:r>
            <a:endParaRPr kumimoji="1" lang="ja-JP" altLang="en-US" dirty="0"/>
          </a:p>
        </p:txBody>
      </p:sp>
      <p:sp>
        <p:nvSpPr>
          <p:cNvPr id="10" name="直方体 9"/>
          <p:cNvSpPr/>
          <p:nvPr/>
        </p:nvSpPr>
        <p:spPr>
          <a:xfrm>
            <a:off x="6312892" y="3807506"/>
            <a:ext cx="1645920" cy="1374915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smtClean="0"/>
              <a:t>container</a:t>
            </a:r>
          </a:p>
        </p:txBody>
      </p:sp>
      <p:sp>
        <p:nvSpPr>
          <p:cNvPr id="14" name="対角する 2 つの角を切り取った四角形 13"/>
          <p:cNvSpPr/>
          <p:nvPr/>
        </p:nvSpPr>
        <p:spPr>
          <a:xfrm>
            <a:off x="5648157" y="5509111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ソース</a:t>
            </a:r>
            <a:endParaRPr kumimoji="1" lang="en-US" altLang="ja-JP" sz="1400" dirty="0" smtClean="0"/>
          </a:p>
          <a:p>
            <a:pPr algn="ctr"/>
            <a:r>
              <a:rPr lang="ja-JP" altLang="en-US" sz="1400" dirty="0"/>
              <a:t>コード</a:t>
            </a:r>
            <a:endParaRPr kumimoji="1" lang="ja-JP" altLang="en-US" sz="1400" dirty="0"/>
          </a:p>
        </p:txBody>
      </p:sp>
      <p:sp>
        <p:nvSpPr>
          <p:cNvPr id="16" name="対角する 2 つの角を切り取った四角形 15"/>
          <p:cNvSpPr/>
          <p:nvPr/>
        </p:nvSpPr>
        <p:spPr>
          <a:xfrm>
            <a:off x="6686438" y="4570903"/>
            <a:ext cx="727254" cy="44489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ソース</a:t>
            </a:r>
            <a:endParaRPr kumimoji="1" lang="en-US" altLang="ja-JP" sz="1100" dirty="0" smtClean="0"/>
          </a:p>
          <a:p>
            <a:pPr algn="ctr"/>
            <a:r>
              <a:rPr lang="ja-JP" altLang="en-US" sz="1100" dirty="0"/>
              <a:t>コード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73449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5443"/>
          </a:xfrm>
        </p:spPr>
        <p:txBody>
          <a:bodyPr/>
          <a:lstStyle/>
          <a:p>
            <a:r>
              <a:rPr lang="ja-JP" altLang="en-US" dirty="0"/>
              <a:t>イメージ</a:t>
            </a:r>
            <a:r>
              <a:rPr lang="ja-JP" altLang="en-US" dirty="0" smtClean="0"/>
              <a:t>の</a:t>
            </a:r>
            <a:r>
              <a:rPr lang="ja-JP" altLang="en-US" dirty="0"/>
              <a:t>リビルド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0" y="1090570"/>
            <a:ext cx="4159704" cy="285187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99638" y="4231567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量</a:t>
            </a:r>
            <a:r>
              <a:rPr lang="ja-JP" altLang="en-US" dirty="0" smtClean="0"/>
              <a:t>が少ないとほぼ一瞬で終わる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792532" y="3431255"/>
            <a:ext cx="4010299" cy="28296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6" name="対角する 2 つの角を切り取った四角形 5"/>
          <p:cNvSpPr/>
          <p:nvPr/>
        </p:nvSpPr>
        <p:spPr>
          <a:xfrm>
            <a:off x="4969739" y="5482217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Dockerfile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69969" y="306192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Cloud A</a:t>
            </a:r>
            <a:endParaRPr kumimoji="1" lang="ja-JP" altLang="en-US" dirty="0"/>
          </a:p>
        </p:txBody>
      </p:sp>
      <p:sp>
        <p:nvSpPr>
          <p:cNvPr id="8" name="フローチャート: 磁気ディスク 7"/>
          <p:cNvSpPr/>
          <p:nvPr/>
        </p:nvSpPr>
        <p:spPr>
          <a:xfrm>
            <a:off x="4920326" y="3780613"/>
            <a:ext cx="1149531" cy="10363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images</a:t>
            </a:r>
            <a:endParaRPr kumimoji="1" lang="ja-JP" altLang="en-US" dirty="0"/>
          </a:p>
        </p:txBody>
      </p:sp>
      <p:cxnSp>
        <p:nvCxnSpPr>
          <p:cNvPr id="9" name="カギ線コネクタ 8"/>
          <p:cNvCxnSpPr/>
          <p:nvPr/>
        </p:nvCxnSpPr>
        <p:spPr>
          <a:xfrm rot="5400000" flipH="1" flipV="1">
            <a:off x="5149472" y="5122019"/>
            <a:ext cx="720394" cy="2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対角する 2 つの角を切り取った四角形 12"/>
          <p:cNvSpPr/>
          <p:nvPr/>
        </p:nvSpPr>
        <p:spPr>
          <a:xfrm>
            <a:off x="6219657" y="5482217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ソース</a:t>
            </a:r>
            <a:endParaRPr kumimoji="1" lang="en-US" altLang="ja-JP" sz="1400" dirty="0" smtClean="0"/>
          </a:p>
          <a:p>
            <a:pPr algn="ctr"/>
            <a:r>
              <a:rPr lang="ja-JP" altLang="en-US" sz="1400" dirty="0"/>
              <a:t>コード</a:t>
            </a:r>
            <a:endParaRPr kumimoji="1" lang="ja-JP" altLang="en-US" sz="1400" dirty="0"/>
          </a:p>
        </p:txBody>
      </p:sp>
      <p:cxnSp>
        <p:nvCxnSpPr>
          <p:cNvPr id="14" name="カギ線コネクタ 13"/>
          <p:cNvCxnSpPr/>
          <p:nvPr/>
        </p:nvCxnSpPr>
        <p:spPr>
          <a:xfrm rot="16200000" flipV="1">
            <a:off x="5705077" y="4799129"/>
            <a:ext cx="733980" cy="659367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20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9956"/>
          </a:xfrm>
        </p:spPr>
        <p:txBody>
          <a:bodyPr/>
          <a:lstStyle/>
          <a:p>
            <a:r>
              <a:rPr kumimoji="1" lang="ja-JP" altLang="en-US" dirty="0" smtClean="0"/>
              <a:t>もう一度コンテナを作り直す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5" y="1092294"/>
            <a:ext cx="7770850" cy="66661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40" y="2075160"/>
            <a:ext cx="3804336" cy="16900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正方形/長方形 4"/>
          <p:cNvSpPr/>
          <p:nvPr/>
        </p:nvSpPr>
        <p:spPr>
          <a:xfrm>
            <a:off x="561701" y="2259826"/>
            <a:ext cx="4010299" cy="43157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6" name="対角する 2 つの角を切り取った四角形 5"/>
          <p:cNvSpPr/>
          <p:nvPr/>
        </p:nvSpPr>
        <p:spPr>
          <a:xfrm>
            <a:off x="716105" y="5737668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Dockerfile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19962" y="189049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Cloud A</a:t>
            </a:r>
            <a:endParaRPr kumimoji="1" lang="ja-JP" altLang="en-US" dirty="0"/>
          </a:p>
        </p:txBody>
      </p:sp>
      <p:sp>
        <p:nvSpPr>
          <p:cNvPr id="8" name="フローチャート: 磁気ディスク 7"/>
          <p:cNvSpPr/>
          <p:nvPr/>
        </p:nvSpPr>
        <p:spPr>
          <a:xfrm>
            <a:off x="666692" y="4036064"/>
            <a:ext cx="1149531" cy="10363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images</a:t>
            </a:r>
            <a:endParaRPr kumimoji="1" lang="ja-JP" altLang="en-US" dirty="0"/>
          </a:p>
        </p:txBody>
      </p:sp>
      <p:cxnSp>
        <p:nvCxnSpPr>
          <p:cNvPr id="9" name="カギ線コネクタ 8"/>
          <p:cNvCxnSpPr/>
          <p:nvPr/>
        </p:nvCxnSpPr>
        <p:spPr>
          <a:xfrm rot="5400000" flipH="1" flipV="1">
            <a:off x="895838" y="5377470"/>
            <a:ext cx="720394" cy="2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直方体 9"/>
          <p:cNvSpPr/>
          <p:nvPr/>
        </p:nvSpPr>
        <p:spPr>
          <a:xfrm>
            <a:off x="2630758" y="4036063"/>
            <a:ext cx="1645920" cy="1374915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smtClean="0"/>
              <a:t>container</a:t>
            </a:r>
          </a:p>
        </p:txBody>
      </p:sp>
      <p:cxnSp>
        <p:nvCxnSpPr>
          <p:cNvPr id="11" name="カギ線コネクタ 10"/>
          <p:cNvCxnSpPr>
            <a:stCxn id="8" idx="4"/>
            <a:endCxn id="16" idx="2"/>
          </p:cNvCxnSpPr>
          <p:nvPr/>
        </p:nvCxnSpPr>
        <p:spPr>
          <a:xfrm flipV="1">
            <a:off x="1816223" y="3411744"/>
            <a:ext cx="892976" cy="1142480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973047" y="299555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run</a:t>
            </a:r>
            <a:endParaRPr kumimoji="1" lang="ja-JP" altLang="en-US" dirty="0"/>
          </a:p>
        </p:txBody>
      </p:sp>
      <p:sp>
        <p:nvSpPr>
          <p:cNvPr id="13" name="対角する 2 つの角を切り取った四角形 12"/>
          <p:cNvSpPr/>
          <p:nvPr/>
        </p:nvSpPr>
        <p:spPr>
          <a:xfrm>
            <a:off x="1966023" y="5737668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ソース</a:t>
            </a:r>
            <a:endParaRPr kumimoji="1" lang="en-US" altLang="ja-JP" sz="1400" dirty="0" smtClean="0"/>
          </a:p>
          <a:p>
            <a:pPr algn="ctr"/>
            <a:r>
              <a:rPr lang="ja-JP" altLang="en-US" sz="1400" dirty="0"/>
              <a:t>コード</a:t>
            </a:r>
            <a:endParaRPr kumimoji="1" lang="ja-JP" altLang="en-US" sz="1400" dirty="0"/>
          </a:p>
        </p:txBody>
      </p:sp>
      <p:cxnSp>
        <p:nvCxnSpPr>
          <p:cNvPr id="14" name="カギ線コネクタ 13"/>
          <p:cNvCxnSpPr/>
          <p:nvPr/>
        </p:nvCxnSpPr>
        <p:spPr>
          <a:xfrm rot="16200000" flipV="1">
            <a:off x="1451443" y="5054580"/>
            <a:ext cx="733980" cy="659367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対角する 2 つの角を切り取った四角形 14"/>
          <p:cNvSpPr/>
          <p:nvPr/>
        </p:nvSpPr>
        <p:spPr>
          <a:xfrm>
            <a:off x="3004304" y="4799460"/>
            <a:ext cx="727254" cy="44489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ソース</a:t>
            </a:r>
            <a:endParaRPr kumimoji="1" lang="en-US" altLang="ja-JP" sz="1100" dirty="0" smtClean="0"/>
          </a:p>
          <a:p>
            <a:pPr algn="ctr"/>
            <a:r>
              <a:rPr lang="ja-JP" altLang="en-US" sz="1100" dirty="0"/>
              <a:t>コード</a:t>
            </a:r>
            <a:endParaRPr kumimoji="1" lang="ja-JP" altLang="en-US" sz="1100" dirty="0"/>
          </a:p>
        </p:txBody>
      </p:sp>
      <p:sp>
        <p:nvSpPr>
          <p:cNvPr id="16" name="直方体 15"/>
          <p:cNvSpPr/>
          <p:nvPr/>
        </p:nvSpPr>
        <p:spPr>
          <a:xfrm>
            <a:off x="2709199" y="2552422"/>
            <a:ext cx="1645920" cy="1374915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smtClean="0"/>
              <a:t>container</a:t>
            </a:r>
          </a:p>
        </p:txBody>
      </p:sp>
      <p:sp>
        <p:nvSpPr>
          <p:cNvPr id="17" name="対角する 2 つの角を切り取った四角形 16"/>
          <p:cNvSpPr/>
          <p:nvPr/>
        </p:nvSpPr>
        <p:spPr>
          <a:xfrm>
            <a:off x="3082745" y="3315819"/>
            <a:ext cx="727254" cy="44489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ソース</a:t>
            </a:r>
            <a:endParaRPr kumimoji="1" lang="en-US" altLang="ja-JP" sz="1100" dirty="0" smtClean="0"/>
          </a:p>
          <a:p>
            <a:pPr algn="ctr"/>
            <a:r>
              <a:rPr lang="ja-JP" altLang="en-US" sz="1100" dirty="0"/>
              <a:t>コード</a:t>
            </a:r>
            <a:endParaRPr kumimoji="1" lang="ja-JP" altLang="en-US" sz="1100" dirty="0"/>
          </a:p>
        </p:txBody>
      </p:sp>
      <p:sp>
        <p:nvSpPr>
          <p:cNvPr id="20" name="十字形 19"/>
          <p:cNvSpPr/>
          <p:nvPr/>
        </p:nvSpPr>
        <p:spPr>
          <a:xfrm rot="18855674">
            <a:off x="2553247" y="3881435"/>
            <a:ext cx="1815353" cy="1808629"/>
          </a:xfrm>
          <a:prstGeom prst="plus">
            <a:avLst>
              <a:gd name="adj" fmla="val 4648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 rot="3786268">
            <a:off x="4431016" y="2397497"/>
            <a:ext cx="393326" cy="1089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45" y="4378554"/>
            <a:ext cx="2907525" cy="13406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下矢印 22"/>
          <p:cNvSpPr/>
          <p:nvPr/>
        </p:nvSpPr>
        <p:spPr>
          <a:xfrm rot="6816163">
            <a:off x="4364971" y="4106027"/>
            <a:ext cx="393326" cy="1089211"/>
          </a:xfrm>
          <a:prstGeom prst="downArrow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86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6692" y="453586"/>
            <a:ext cx="7886700" cy="549274"/>
          </a:xfrm>
        </p:spPr>
        <p:txBody>
          <a:bodyPr/>
          <a:lstStyle/>
          <a:p>
            <a:r>
              <a:rPr kumimoji="1" lang="ja-JP" altLang="en-US" dirty="0" smtClean="0"/>
              <a:t>イメージをファイルへ出力する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3"/>
          <a:stretch/>
        </p:blipFill>
        <p:spPr>
          <a:xfrm>
            <a:off x="666692" y="1630250"/>
            <a:ext cx="5930595" cy="147844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72619" y="1157409"/>
            <a:ext cx="582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Docker</a:t>
            </a:r>
            <a:r>
              <a:rPr kumimoji="1" lang="en-US" altLang="ja-JP" dirty="0" smtClean="0"/>
              <a:t> save –output=bookshelf.tar bookshelf-app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05513" y="2523815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885MB</a:t>
            </a:r>
            <a:r>
              <a:rPr kumimoji="1" lang="ja-JP" altLang="en-US" dirty="0" smtClean="0"/>
              <a:t>でした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61701" y="3684494"/>
            <a:ext cx="4010299" cy="28911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7" name="対角する 2 つの角を切り取った四角形 6"/>
          <p:cNvSpPr/>
          <p:nvPr/>
        </p:nvSpPr>
        <p:spPr>
          <a:xfrm>
            <a:off x="2874358" y="5636815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tar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84773" y="339432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Cloud A</a:t>
            </a:r>
            <a:endParaRPr kumimoji="1" lang="ja-JP" altLang="en-US" dirty="0"/>
          </a:p>
        </p:txBody>
      </p:sp>
      <p:sp>
        <p:nvSpPr>
          <p:cNvPr id="9" name="フローチャート: 磁気ディスク 8"/>
          <p:cNvSpPr/>
          <p:nvPr/>
        </p:nvSpPr>
        <p:spPr>
          <a:xfrm>
            <a:off x="666692" y="4036064"/>
            <a:ext cx="1149531" cy="10363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images</a:t>
            </a:r>
            <a:endParaRPr kumimoji="1" lang="ja-JP" altLang="en-US" dirty="0"/>
          </a:p>
        </p:txBody>
      </p:sp>
      <p:cxnSp>
        <p:nvCxnSpPr>
          <p:cNvPr id="10" name="カギ線コネクタ 9"/>
          <p:cNvCxnSpPr>
            <a:stCxn id="9" idx="4"/>
            <a:endCxn id="7" idx="3"/>
          </p:cNvCxnSpPr>
          <p:nvPr/>
        </p:nvCxnSpPr>
        <p:spPr>
          <a:xfrm>
            <a:off x="1816223" y="4554224"/>
            <a:ext cx="1598066" cy="1082591"/>
          </a:xfrm>
          <a:prstGeom prst="bentConnector2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347244" y="4212147"/>
            <a:ext cx="69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save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17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526490"/>
            <a:ext cx="7886700" cy="663575"/>
          </a:xfrm>
        </p:spPr>
        <p:txBody>
          <a:bodyPr/>
          <a:lstStyle/>
          <a:p>
            <a:r>
              <a:rPr lang="ja-JP" altLang="en-US" dirty="0"/>
              <a:t>別</a:t>
            </a:r>
            <a:r>
              <a:rPr lang="ja-JP" altLang="en-US" dirty="0" smtClean="0"/>
              <a:t>のクラウドへ転送する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90918"/>
            <a:ext cx="7461250" cy="103505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402143" y="3086100"/>
            <a:ext cx="2047028" cy="28911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1878144" y="4963004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tar</a:t>
            </a:r>
            <a:endParaRPr kumimoji="1" lang="ja-JP" altLang="en-US" dirty="0"/>
          </a:p>
        </p:txBody>
      </p:sp>
      <p:sp>
        <p:nvSpPr>
          <p:cNvPr id="6" name="フローチャート: 磁気ディスク 5"/>
          <p:cNvSpPr/>
          <p:nvPr/>
        </p:nvSpPr>
        <p:spPr>
          <a:xfrm>
            <a:off x="1843310" y="3523413"/>
            <a:ext cx="1149531" cy="10363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images</a:t>
            </a:r>
            <a:endParaRPr kumimoji="1" lang="ja-JP" altLang="en-US" dirty="0"/>
          </a:p>
        </p:txBody>
      </p:sp>
      <p:cxnSp>
        <p:nvCxnSpPr>
          <p:cNvPr id="7" name="カギ線コネクタ 6"/>
          <p:cNvCxnSpPr>
            <a:stCxn id="6" idx="3"/>
            <a:endCxn id="5" idx="3"/>
          </p:cNvCxnSpPr>
          <p:nvPr/>
        </p:nvCxnSpPr>
        <p:spPr>
          <a:xfrm rot="5400000">
            <a:off x="2216441" y="4761368"/>
            <a:ext cx="403271" cy="1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878144" y="269979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Cloud A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4694431" y="3086100"/>
            <a:ext cx="2047028" cy="289111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15" name="対角する 2 つの角を切り取った四角形 14"/>
          <p:cNvSpPr/>
          <p:nvPr/>
        </p:nvSpPr>
        <p:spPr>
          <a:xfrm>
            <a:off x="5170432" y="4963004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tar</a:t>
            </a:r>
            <a:endParaRPr kumimoji="1" lang="ja-JP" altLang="en-US" dirty="0"/>
          </a:p>
        </p:txBody>
      </p:sp>
      <p:sp>
        <p:nvSpPr>
          <p:cNvPr id="16" name="フローチャート: 磁気ディスク 15"/>
          <p:cNvSpPr/>
          <p:nvPr/>
        </p:nvSpPr>
        <p:spPr>
          <a:xfrm>
            <a:off x="5135598" y="3523413"/>
            <a:ext cx="1149531" cy="10363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images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70432" y="2699799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Cloud B</a:t>
            </a:r>
            <a:endParaRPr kumimoji="1" lang="ja-JP" altLang="en-US" dirty="0"/>
          </a:p>
        </p:txBody>
      </p:sp>
      <p:sp>
        <p:nvSpPr>
          <p:cNvPr id="19" name="右矢印 18"/>
          <p:cNvSpPr/>
          <p:nvPr/>
        </p:nvSpPr>
        <p:spPr>
          <a:xfrm>
            <a:off x="2816007" y="5111426"/>
            <a:ext cx="2441793" cy="4168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92226" y="4950533"/>
            <a:ext cx="65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scp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883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055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クラウド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IaaS</a:t>
            </a:r>
            <a:r>
              <a:rPr lang="en-US" altLang="ja-JP" dirty="0"/>
              <a:t>)</a:t>
            </a:r>
            <a:r>
              <a:rPr kumimoji="1" lang="ja-JP" altLang="en-US" dirty="0" smtClean="0"/>
              <a:t>の仕組み</a:t>
            </a:r>
            <a:endParaRPr kumimoji="1" lang="ja-JP" altLang="en-US" dirty="0"/>
          </a:p>
        </p:txBody>
      </p:sp>
      <p:sp>
        <p:nvSpPr>
          <p:cNvPr id="4" name="雲 3"/>
          <p:cNvSpPr/>
          <p:nvPr/>
        </p:nvSpPr>
        <p:spPr>
          <a:xfrm>
            <a:off x="921124" y="1573306"/>
            <a:ext cx="5143500" cy="3845859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343148" y="2951627"/>
            <a:ext cx="776568" cy="11900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仮想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サーバ</a:t>
            </a:r>
            <a:endParaRPr kumimoji="1" lang="ja-JP" altLang="en-US" sz="1200" dirty="0"/>
          </a:p>
        </p:txBody>
      </p:sp>
      <p:sp>
        <p:nvSpPr>
          <p:cNvPr id="8" name="二等辺三角形 7"/>
          <p:cNvSpPr/>
          <p:nvPr/>
        </p:nvSpPr>
        <p:spPr>
          <a:xfrm>
            <a:off x="6663019" y="946339"/>
            <a:ext cx="383241" cy="551329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左右矢印 8"/>
          <p:cNvSpPr/>
          <p:nvPr/>
        </p:nvSpPr>
        <p:spPr>
          <a:xfrm rot="19872472">
            <a:off x="3090255" y="2003370"/>
            <a:ext cx="3672335" cy="309282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60259" y="89883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作成・変更</a:t>
            </a:r>
            <a:endParaRPr lang="en-US" altLang="ja-JP" dirty="0" smtClean="0"/>
          </a:p>
          <a:p>
            <a:r>
              <a:rPr kumimoji="1" lang="ja-JP" altLang="en-US" dirty="0" smtClean="0"/>
              <a:t>削除・複製</a:t>
            </a:r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6656294" y="826996"/>
            <a:ext cx="396688" cy="3697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44822" y="4249131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・中にサーバができる</a:t>
            </a:r>
            <a:endParaRPr lang="en-US" altLang="ja-JP" dirty="0" smtClean="0"/>
          </a:p>
          <a:p>
            <a:r>
              <a:rPr kumimoji="1" lang="ja-JP" altLang="en-US" dirty="0" smtClean="0"/>
              <a:t>・サーバの管理は利用者の責任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・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より上を管理する</a:t>
            </a:r>
            <a:endParaRPr lang="en-US" altLang="ja-JP" dirty="0" smtClean="0"/>
          </a:p>
          <a:p>
            <a:r>
              <a:rPr kumimoji="1" lang="ja-JP" altLang="en-US" dirty="0" smtClean="0"/>
              <a:t>・数分で手に入る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19534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6168"/>
          </a:xfrm>
        </p:spPr>
        <p:txBody>
          <a:bodyPr/>
          <a:lstStyle/>
          <a:p>
            <a:r>
              <a:rPr lang="ja-JP" altLang="en-US" dirty="0"/>
              <a:t>イメージ</a:t>
            </a:r>
            <a:r>
              <a:rPr lang="ja-JP" altLang="en-US" dirty="0" smtClean="0"/>
              <a:t>を</a:t>
            </a:r>
            <a:r>
              <a:rPr lang="ja-JP" altLang="en-US" dirty="0"/>
              <a:t>取り込</a:t>
            </a:r>
            <a:r>
              <a:rPr lang="ja-JP" altLang="en-US" dirty="0" smtClean="0"/>
              <a:t>む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9" y="1472080"/>
            <a:ext cx="7067550" cy="9017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89004" y="1054633"/>
            <a:ext cx="395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Docker</a:t>
            </a:r>
            <a:r>
              <a:rPr kumimoji="1" lang="en-US" altLang="ja-JP" dirty="0" smtClean="0"/>
              <a:t> load –input=bookshelf.tar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02146" y="3616537"/>
            <a:ext cx="2686086" cy="26929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6" name="対角する 2 つの角を切り取った四角形 5"/>
          <p:cNvSpPr/>
          <p:nvPr/>
        </p:nvSpPr>
        <p:spPr>
          <a:xfrm>
            <a:off x="2228471" y="5325599"/>
            <a:ext cx="770927" cy="5653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tar</a:t>
            </a:r>
            <a:endParaRPr kumimoji="1" lang="ja-JP" altLang="en-US" dirty="0"/>
          </a:p>
        </p:txBody>
      </p:sp>
      <p:sp>
        <p:nvSpPr>
          <p:cNvPr id="7" name="フローチャート: 磁気ディスク 6"/>
          <p:cNvSpPr/>
          <p:nvPr/>
        </p:nvSpPr>
        <p:spPr>
          <a:xfrm>
            <a:off x="866179" y="4097713"/>
            <a:ext cx="805761" cy="72727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images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9677" y="325832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Cloud A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620471" y="3379425"/>
            <a:ext cx="4052881" cy="289111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11" name="対角する 2 つの角を切り取った四角形 10"/>
          <p:cNvSpPr/>
          <p:nvPr/>
        </p:nvSpPr>
        <p:spPr>
          <a:xfrm>
            <a:off x="4970272" y="5390527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tar</a:t>
            </a:r>
            <a:endParaRPr kumimoji="1" lang="ja-JP" altLang="en-US" dirty="0"/>
          </a:p>
        </p:txBody>
      </p:sp>
      <p:sp>
        <p:nvSpPr>
          <p:cNvPr id="12" name="フローチャート: 磁気ディスク 11"/>
          <p:cNvSpPr/>
          <p:nvPr/>
        </p:nvSpPr>
        <p:spPr>
          <a:xfrm>
            <a:off x="4936652" y="3850048"/>
            <a:ext cx="1149531" cy="10363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images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19362" y="3057859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Cloud B</a:t>
            </a:r>
            <a:endParaRPr kumimoji="1" lang="ja-JP" altLang="en-US" dirty="0"/>
          </a:p>
        </p:txBody>
      </p:sp>
      <p:sp>
        <p:nvSpPr>
          <p:cNvPr id="19" name="直方体 18"/>
          <p:cNvSpPr/>
          <p:nvPr/>
        </p:nvSpPr>
        <p:spPr>
          <a:xfrm>
            <a:off x="2019153" y="4013313"/>
            <a:ext cx="1076148" cy="873055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1100" dirty="0" smtClean="0"/>
              <a:t>container</a:t>
            </a:r>
          </a:p>
        </p:txBody>
      </p:sp>
      <p:sp>
        <p:nvSpPr>
          <p:cNvPr id="20" name="対角する 2 つの角を切り取った四角形 19"/>
          <p:cNvSpPr/>
          <p:nvPr/>
        </p:nvSpPr>
        <p:spPr>
          <a:xfrm>
            <a:off x="2172907" y="4420438"/>
            <a:ext cx="574855" cy="37539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/>
              <a:t>ソース</a:t>
            </a:r>
            <a:endParaRPr kumimoji="1" lang="en-US" altLang="ja-JP" sz="800" dirty="0" smtClean="0"/>
          </a:p>
          <a:p>
            <a:pPr algn="ctr"/>
            <a:r>
              <a:rPr lang="ja-JP" altLang="en-US" sz="800" dirty="0"/>
              <a:t>コード</a:t>
            </a:r>
            <a:endParaRPr kumimoji="1" lang="ja-JP" altLang="en-US" sz="800" dirty="0"/>
          </a:p>
        </p:txBody>
      </p:sp>
      <p:sp>
        <p:nvSpPr>
          <p:cNvPr id="23" name="対角する 2 つの角を切り取った四角形 22"/>
          <p:cNvSpPr/>
          <p:nvPr/>
        </p:nvSpPr>
        <p:spPr>
          <a:xfrm>
            <a:off x="739348" y="5262297"/>
            <a:ext cx="737358" cy="48507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err="1" smtClean="0"/>
              <a:t>Dockerfile</a:t>
            </a:r>
            <a:endParaRPr kumimoji="1" lang="ja-JP" altLang="en-US" sz="1000" dirty="0"/>
          </a:p>
        </p:txBody>
      </p:sp>
      <p:sp>
        <p:nvSpPr>
          <p:cNvPr id="24" name="対角する 2 つの角を切り取った四角形 23"/>
          <p:cNvSpPr/>
          <p:nvPr/>
        </p:nvSpPr>
        <p:spPr>
          <a:xfrm>
            <a:off x="1117860" y="5664369"/>
            <a:ext cx="692131" cy="48507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/>
              <a:t>ソース</a:t>
            </a:r>
            <a:endParaRPr kumimoji="1" lang="en-US" altLang="ja-JP" sz="800" dirty="0" smtClean="0"/>
          </a:p>
          <a:p>
            <a:pPr algn="ctr"/>
            <a:r>
              <a:rPr lang="ja-JP" altLang="en-US" sz="800" dirty="0"/>
              <a:t>コード</a:t>
            </a:r>
            <a:endParaRPr kumimoji="1" lang="ja-JP" altLang="en-US" sz="800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76" y="2563219"/>
            <a:ext cx="1944772" cy="863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下矢印 25"/>
          <p:cNvSpPr/>
          <p:nvPr/>
        </p:nvSpPr>
        <p:spPr>
          <a:xfrm rot="10800000">
            <a:off x="2385794" y="3134478"/>
            <a:ext cx="393326" cy="96116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カギ線コネクタ 26"/>
          <p:cNvCxnSpPr>
            <a:stCxn id="11" idx="3"/>
            <a:endCxn id="12" idx="3"/>
          </p:cNvCxnSpPr>
          <p:nvPr/>
        </p:nvCxnSpPr>
        <p:spPr>
          <a:xfrm rot="5400000" flipH="1" flipV="1">
            <a:off x="5258731" y="5137841"/>
            <a:ext cx="504159" cy="1215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787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480" y="425638"/>
            <a:ext cx="7886700" cy="52910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起動して動作を確認する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6"/>
          <a:stretch/>
        </p:blipFill>
        <p:spPr>
          <a:xfrm>
            <a:off x="608480" y="1013078"/>
            <a:ext cx="6972300" cy="127224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9"/>
          <a:stretch/>
        </p:blipFill>
        <p:spPr>
          <a:xfrm>
            <a:off x="5071879" y="2575762"/>
            <a:ext cx="3796774" cy="2103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正方形/長方形 4"/>
          <p:cNvSpPr/>
          <p:nvPr/>
        </p:nvSpPr>
        <p:spPr>
          <a:xfrm>
            <a:off x="602146" y="3616537"/>
            <a:ext cx="2686086" cy="26929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6" name="対角する 2 つの角を切り取った四角形 5"/>
          <p:cNvSpPr/>
          <p:nvPr/>
        </p:nvSpPr>
        <p:spPr>
          <a:xfrm>
            <a:off x="2228471" y="5325599"/>
            <a:ext cx="770927" cy="5653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tar</a:t>
            </a:r>
            <a:endParaRPr kumimoji="1" lang="ja-JP" altLang="en-US" dirty="0"/>
          </a:p>
        </p:txBody>
      </p:sp>
      <p:sp>
        <p:nvSpPr>
          <p:cNvPr id="7" name="フローチャート: 磁気ディスク 6"/>
          <p:cNvSpPr/>
          <p:nvPr/>
        </p:nvSpPr>
        <p:spPr>
          <a:xfrm>
            <a:off x="866179" y="4097713"/>
            <a:ext cx="805761" cy="72727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images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9677" y="325832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Cloud A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984562" y="3773478"/>
            <a:ext cx="4052881" cy="258698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10" name="対角する 2 つの角を切り取った四角形 9"/>
          <p:cNvSpPr/>
          <p:nvPr/>
        </p:nvSpPr>
        <p:spPr>
          <a:xfrm>
            <a:off x="4335577" y="5528930"/>
            <a:ext cx="1079862" cy="69668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tar</a:t>
            </a:r>
            <a:endParaRPr kumimoji="1" lang="ja-JP" altLang="en-US" dirty="0"/>
          </a:p>
        </p:txBody>
      </p:sp>
      <p:sp>
        <p:nvSpPr>
          <p:cNvPr id="11" name="フローチャート: 磁気ディスク 10"/>
          <p:cNvSpPr/>
          <p:nvPr/>
        </p:nvSpPr>
        <p:spPr>
          <a:xfrm>
            <a:off x="4300743" y="4244101"/>
            <a:ext cx="1149531" cy="10363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images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26858" y="336275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Cloud B</a:t>
            </a:r>
            <a:endParaRPr kumimoji="1" lang="ja-JP" altLang="en-US" dirty="0"/>
          </a:p>
        </p:txBody>
      </p:sp>
      <p:sp>
        <p:nvSpPr>
          <p:cNvPr id="13" name="直方体 12"/>
          <p:cNvSpPr/>
          <p:nvPr/>
        </p:nvSpPr>
        <p:spPr>
          <a:xfrm>
            <a:off x="2019153" y="4013313"/>
            <a:ext cx="1076148" cy="873055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1100" dirty="0" smtClean="0"/>
              <a:t>container</a:t>
            </a:r>
          </a:p>
        </p:txBody>
      </p:sp>
      <p:sp>
        <p:nvSpPr>
          <p:cNvPr id="14" name="対角する 2 つの角を切り取った四角形 13"/>
          <p:cNvSpPr/>
          <p:nvPr/>
        </p:nvSpPr>
        <p:spPr>
          <a:xfrm>
            <a:off x="2172907" y="4420438"/>
            <a:ext cx="574855" cy="37539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/>
              <a:t>ソース</a:t>
            </a:r>
            <a:endParaRPr kumimoji="1" lang="en-US" altLang="ja-JP" sz="800" dirty="0" smtClean="0"/>
          </a:p>
          <a:p>
            <a:pPr algn="ctr"/>
            <a:r>
              <a:rPr lang="ja-JP" altLang="en-US" sz="800" dirty="0"/>
              <a:t>コード</a:t>
            </a:r>
            <a:endParaRPr kumimoji="1" lang="ja-JP" altLang="en-US" sz="800" dirty="0"/>
          </a:p>
        </p:txBody>
      </p:sp>
      <p:sp>
        <p:nvSpPr>
          <p:cNvPr id="15" name="対角する 2 つの角を切り取った四角形 14"/>
          <p:cNvSpPr/>
          <p:nvPr/>
        </p:nvSpPr>
        <p:spPr>
          <a:xfrm>
            <a:off x="739348" y="5262297"/>
            <a:ext cx="737358" cy="48507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err="1" smtClean="0"/>
              <a:t>Dockerfile</a:t>
            </a:r>
            <a:endParaRPr kumimoji="1" lang="ja-JP" altLang="en-US" sz="1000" dirty="0"/>
          </a:p>
        </p:txBody>
      </p:sp>
      <p:sp>
        <p:nvSpPr>
          <p:cNvPr id="16" name="対角する 2 つの角を切り取った四角形 15"/>
          <p:cNvSpPr/>
          <p:nvPr/>
        </p:nvSpPr>
        <p:spPr>
          <a:xfrm>
            <a:off x="1117860" y="5664369"/>
            <a:ext cx="692131" cy="48507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/>
              <a:t>ソース</a:t>
            </a:r>
            <a:endParaRPr kumimoji="1" lang="en-US" altLang="ja-JP" sz="800" dirty="0" smtClean="0"/>
          </a:p>
          <a:p>
            <a:pPr algn="ctr"/>
            <a:r>
              <a:rPr lang="ja-JP" altLang="en-US" sz="800" dirty="0"/>
              <a:t>コード</a:t>
            </a:r>
            <a:endParaRPr kumimoji="1" lang="ja-JP" altLang="en-US" sz="8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76" y="2563219"/>
            <a:ext cx="1944772" cy="863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下矢印 17"/>
          <p:cNvSpPr/>
          <p:nvPr/>
        </p:nvSpPr>
        <p:spPr>
          <a:xfrm rot="10800000">
            <a:off x="2385794" y="3134478"/>
            <a:ext cx="393326" cy="96116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カギ線コネクタ 19"/>
          <p:cNvCxnSpPr>
            <a:stCxn id="11" idx="4"/>
            <a:endCxn id="22" idx="2"/>
          </p:cNvCxnSpPr>
          <p:nvPr/>
        </p:nvCxnSpPr>
        <p:spPr>
          <a:xfrm>
            <a:off x="5450274" y="4762261"/>
            <a:ext cx="687499" cy="2567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496580" y="439292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run</a:t>
            </a:r>
            <a:endParaRPr kumimoji="1" lang="ja-JP" altLang="en-US" dirty="0"/>
          </a:p>
        </p:txBody>
      </p:sp>
      <p:sp>
        <p:nvSpPr>
          <p:cNvPr id="22" name="直方体 21"/>
          <p:cNvSpPr/>
          <p:nvPr/>
        </p:nvSpPr>
        <p:spPr>
          <a:xfrm>
            <a:off x="6137773" y="3905506"/>
            <a:ext cx="1645920" cy="1374915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smtClean="0"/>
              <a:t>container</a:t>
            </a:r>
          </a:p>
        </p:txBody>
      </p:sp>
      <p:sp>
        <p:nvSpPr>
          <p:cNvPr id="23" name="対角する 2 つの角を切り取った四角形 22"/>
          <p:cNvSpPr/>
          <p:nvPr/>
        </p:nvSpPr>
        <p:spPr>
          <a:xfrm>
            <a:off x="6468667" y="4640073"/>
            <a:ext cx="727254" cy="44489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ソース</a:t>
            </a:r>
            <a:endParaRPr kumimoji="1" lang="en-US" altLang="ja-JP" sz="1100" dirty="0" smtClean="0"/>
          </a:p>
          <a:p>
            <a:pPr algn="ctr"/>
            <a:r>
              <a:rPr lang="ja-JP" altLang="en-US" sz="1100" dirty="0"/>
              <a:t>コード</a:t>
            </a:r>
            <a:endParaRPr kumimoji="1" lang="ja-JP" altLang="en-US" sz="1100" dirty="0"/>
          </a:p>
        </p:txBody>
      </p:sp>
      <p:sp>
        <p:nvSpPr>
          <p:cNvPr id="25" name="下矢印 24"/>
          <p:cNvSpPr/>
          <p:nvPr/>
        </p:nvSpPr>
        <p:spPr>
          <a:xfrm rot="9482576">
            <a:off x="6666890" y="3036320"/>
            <a:ext cx="393326" cy="96116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184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3797" y="442223"/>
            <a:ext cx="7886700" cy="645285"/>
          </a:xfrm>
        </p:spPr>
        <p:txBody>
          <a:bodyPr/>
          <a:lstStyle/>
          <a:p>
            <a:r>
              <a:rPr kumimoji="1" lang="ja-JP" altLang="en-US" dirty="0" smtClean="0"/>
              <a:t>クラウド間の移動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704852" y="1479850"/>
            <a:ext cx="4010299" cy="30660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5" name="フローチャート: 磁気ディスク 4"/>
          <p:cNvSpPr/>
          <p:nvPr/>
        </p:nvSpPr>
        <p:spPr>
          <a:xfrm>
            <a:off x="4898629" y="1823662"/>
            <a:ext cx="1149531" cy="10363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images</a:t>
            </a:r>
            <a:endParaRPr kumimoji="1" lang="ja-JP" altLang="en-US" dirty="0"/>
          </a:p>
        </p:txBody>
      </p:sp>
      <p:sp>
        <p:nvSpPr>
          <p:cNvPr id="8" name="直方体 7"/>
          <p:cNvSpPr/>
          <p:nvPr/>
        </p:nvSpPr>
        <p:spPr>
          <a:xfrm>
            <a:off x="6810159" y="1783081"/>
            <a:ext cx="1645920" cy="8926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container</a:t>
            </a:r>
          </a:p>
        </p:txBody>
      </p:sp>
      <p:cxnSp>
        <p:nvCxnSpPr>
          <p:cNvPr id="9" name="カギ線コネクタ 8"/>
          <p:cNvCxnSpPr>
            <a:stCxn id="5" idx="4"/>
            <a:endCxn id="8" idx="2"/>
          </p:cNvCxnSpPr>
          <p:nvPr/>
        </p:nvCxnSpPr>
        <p:spPr>
          <a:xfrm flipV="1">
            <a:off x="6048160" y="2340975"/>
            <a:ext cx="761999" cy="847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145424" y="200989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run</a:t>
            </a:r>
            <a:endParaRPr kumimoji="1" lang="ja-JP" altLang="en-US" dirty="0"/>
          </a:p>
        </p:txBody>
      </p:sp>
      <p:sp>
        <p:nvSpPr>
          <p:cNvPr id="17" name="対角する 2 つの角を切り取った四角形 16"/>
          <p:cNvSpPr/>
          <p:nvPr/>
        </p:nvSpPr>
        <p:spPr>
          <a:xfrm>
            <a:off x="4933462" y="3580376"/>
            <a:ext cx="1079862" cy="69668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tar</a:t>
            </a:r>
            <a:endParaRPr kumimoji="1" lang="ja-JP" altLang="en-US" dirty="0"/>
          </a:p>
        </p:txBody>
      </p:sp>
      <p:cxnSp>
        <p:nvCxnSpPr>
          <p:cNvPr id="18" name="カギ線コネクタ 17"/>
          <p:cNvCxnSpPr>
            <a:stCxn id="17" idx="3"/>
            <a:endCxn id="5" idx="3"/>
          </p:cNvCxnSpPr>
          <p:nvPr/>
        </p:nvCxnSpPr>
        <p:spPr>
          <a:xfrm rot="5400000" flipH="1" flipV="1">
            <a:off x="5113197" y="3220178"/>
            <a:ext cx="720394" cy="2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524099" y="309309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load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320094" y="1468854"/>
            <a:ext cx="4010299" cy="30660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27" name="フローチャート: 磁気ディスク 26"/>
          <p:cNvSpPr/>
          <p:nvPr/>
        </p:nvSpPr>
        <p:spPr>
          <a:xfrm>
            <a:off x="513871" y="1812666"/>
            <a:ext cx="1149531" cy="10363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images</a:t>
            </a:r>
            <a:endParaRPr kumimoji="1" lang="ja-JP" altLang="en-US" dirty="0"/>
          </a:p>
        </p:txBody>
      </p:sp>
      <p:sp>
        <p:nvSpPr>
          <p:cNvPr id="28" name="直方体 27"/>
          <p:cNvSpPr/>
          <p:nvPr/>
        </p:nvSpPr>
        <p:spPr>
          <a:xfrm>
            <a:off x="2425401" y="1772085"/>
            <a:ext cx="1645920" cy="8926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container</a:t>
            </a:r>
          </a:p>
        </p:txBody>
      </p:sp>
      <p:cxnSp>
        <p:nvCxnSpPr>
          <p:cNvPr id="29" name="カギ線コネクタ 28"/>
          <p:cNvCxnSpPr>
            <a:stCxn id="27" idx="4"/>
            <a:endCxn id="28" idx="2"/>
          </p:cNvCxnSpPr>
          <p:nvPr/>
        </p:nvCxnSpPr>
        <p:spPr>
          <a:xfrm flipV="1">
            <a:off x="1663402" y="2329979"/>
            <a:ext cx="761999" cy="847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1760666" y="199889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run</a:t>
            </a:r>
            <a:endParaRPr kumimoji="1" lang="ja-JP" altLang="en-US" dirty="0"/>
          </a:p>
        </p:txBody>
      </p:sp>
      <p:sp>
        <p:nvSpPr>
          <p:cNvPr id="31" name="対角する 2 つの角を切り取った四角形 30"/>
          <p:cNvSpPr/>
          <p:nvPr/>
        </p:nvSpPr>
        <p:spPr>
          <a:xfrm>
            <a:off x="548704" y="3569380"/>
            <a:ext cx="1079862" cy="69668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tar</a:t>
            </a:r>
            <a:endParaRPr kumimoji="1" lang="ja-JP" altLang="en-US" dirty="0"/>
          </a:p>
        </p:txBody>
      </p:sp>
      <p:cxnSp>
        <p:nvCxnSpPr>
          <p:cNvPr id="32" name="カギ線コネクタ 31"/>
          <p:cNvCxnSpPr>
            <a:stCxn id="27" idx="3"/>
            <a:endCxn id="31" idx="3"/>
          </p:cNvCxnSpPr>
          <p:nvPr/>
        </p:nvCxnSpPr>
        <p:spPr>
          <a:xfrm rot="5400000">
            <a:off x="728439" y="3209182"/>
            <a:ext cx="720394" cy="2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139341" y="3037548"/>
            <a:ext cx="72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Save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828800" y="116694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Cloud A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181651" y="115509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Cloud B</a:t>
            </a:r>
            <a:endParaRPr kumimoji="1" lang="ja-JP" altLang="en-US" dirty="0"/>
          </a:p>
        </p:txBody>
      </p:sp>
      <p:sp>
        <p:nvSpPr>
          <p:cNvPr id="40" name="右矢印 39"/>
          <p:cNvSpPr/>
          <p:nvPr/>
        </p:nvSpPr>
        <p:spPr>
          <a:xfrm>
            <a:off x="1760721" y="3709284"/>
            <a:ext cx="3069829" cy="4168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885500" y="352461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scp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10372" y="4577437"/>
            <a:ext cx="189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構築環境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739564" y="4545877"/>
            <a:ext cx="189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本番</a:t>
            </a:r>
            <a:r>
              <a:rPr kumimoji="1" lang="ja-JP" altLang="en-US" dirty="0" smtClean="0"/>
              <a:t>環境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628566" y="5328580"/>
            <a:ext cx="595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・数コマンドで実施できるのでお手軽</a:t>
            </a:r>
            <a:endParaRPr kumimoji="1" lang="en-US" altLang="ja-JP" dirty="0" smtClean="0"/>
          </a:p>
          <a:p>
            <a:r>
              <a:rPr lang="ja-JP" altLang="en-US" dirty="0" smtClean="0"/>
              <a:t>・シェルコマンドのみなので、自動化もしやすい</a:t>
            </a:r>
            <a:endParaRPr lang="en-US" altLang="ja-JP" dirty="0" smtClean="0"/>
          </a:p>
          <a:p>
            <a:r>
              <a:rPr kumimoji="1" lang="ja-JP" altLang="en-US" dirty="0" smtClean="0"/>
              <a:t>・ダウンタイムの発生をコントロールする仕組みが必要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1355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Docker</a:t>
            </a:r>
            <a:r>
              <a:rPr lang="ja-JP" altLang="en-US" dirty="0" smtClean="0"/>
              <a:t>を読み解くポイント</a:t>
            </a:r>
            <a:endParaRPr kumimoji="1" lang="ja-JP" altLang="en-US" sz="36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315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843803" y="1566583"/>
            <a:ext cx="3314700" cy="45249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粒度が変化していることに注意！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270747" y="4686300"/>
            <a:ext cx="2504515" cy="96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物理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サーバ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270747" y="4188759"/>
            <a:ext cx="2504515" cy="3630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仮想化基盤</a:t>
            </a:r>
            <a:endParaRPr kumimoji="1" lang="ja-JP" altLang="en-US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1270747" y="1899398"/>
            <a:ext cx="2504515" cy="4336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管理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270747" y="2931459"/>
            <a:ext cx="776568" cy="11900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仮想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サーバ</a:t>
            </a:r>
            <a:endParaRPr kumimoji="1" lang="ja-JP" altLang="en-US" sz="12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127996" y="2931458"/>
            <a:ext cx="776568" cy="11900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仮想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サーバ</a:t>
            </a:r>
            <a:endParaRPr kumimoji="1" lang="ja-JP" altLang="en-US" sz="1200" dirty="0"/>
          </a:p>
        </p:txBody>
      </p:sp>
      <p:sp>
        <p:nvSpPr>
          <p:cNvPr id="14" name="正方形/長方形 13"/>
          <p:cNvSpPr/>
          <p:nvPr/>
        </p:nvSpPr>
        <p:spPr>
          <a:xfrm>
            <a:off x="2985245" y="2931457"/>
            <a:ext cx="776568" cy="11900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仮想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サーバ</a:t>
            </a:r>
            <a:endParaRPr kumimoji="1" lang="ja-JP" altLang="en-US" sz="1200" dirty="0"/>
          </a:p>
        </p:txBody>
      </p:sp>
      <p:sp>
        <p:nvSpPr>
          <p:cNvPr id="21" name="下矢印 20"/>
          <p:cNvSpPr/>
          <p:nvPr/>
        </p:nvSpPr>
        <p:spPr>
          <a:xfrm>
            <a:off x="3191993" y="2161614"/>
            <a:ext cx="363071" cy="94129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227543" y="2427194"/>
            <a:ext cx="2723034" cy="22994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仮想サーバ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334002" y="4119282"/>
            <a:ext cx="2504515" cy="3630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 smtClean="0"/>
              <a:t>Docker</a:t>
            </a:r>
            <a:r>
              <a:rPr kumimoji="1" lang="en-US" altLang="ja-JP" sz="1400" dirty="0" smtClean="0"/>
              <a:t> Engine</a:t>
            </a:r>
            <a:endParaRPr kumimoji="1" lang="ja-JP" altLang="en-US" sz="1400" dirty="0"/>
          </a:p>
        </p:txBody>
      </p:sp>
      <p:sp>
        <p:nvSpPr>
          <p:cNvPr id="24" name="正方形/長方形 23"/>
          <p:cNvSpPr/>
          <p:nvPr/>
        </p:nvSpPr>
        <p:spPr>
          <a:xfrm>
            <a:off x="5334002" y="2853439"/>
            <a:ext cx="544606" cy="119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コンテナ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5977219" y="2853439"/>
            <a:ext cx="544606" cy="119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コンテナ</a:t>
            </a:r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6620436" y="2853439"/>
            <a:ext cx="544606" cy="119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コンテナ</a:t>
            </a: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7263653" y="2853439"/>
            <a:ext cx="544606" cy="119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コンテナ</a:t>
            </a:r>
            <a:endParaRPr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796860" y="498572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仮想</a:t>
            </a:r>
            <a:r>
              <a:rPr lang="ja-JP" altLang="en-US" dirty="0" smtClean="0"/>
              <a:t>サーバのリソースを共有する</a:t>
            </a:r>
            <a:endParaRPr lang="en-US" altLang="ja-JP" dirty="0" smtClean="0"/>
          </a:p>
        </p:txBody>
      </p:sp>
      <p:sp>
        <p:nvSpPr>
          <p:cNvPr id="32" name="二等辺三角形 31"/>
          <p:cNvSpPr/>
          <p:nvPr/>
        </p:nvSpPr>
        <p:spPr>
          <a:xfrm rot="16200000">
            <a:off x="3213029" y="2920178"/>
            <a:ext cx="2349872" cy="1228688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542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239"/>
          </a:xfrm>
        </p:spPr>
        <p:txBody>
          <a:bodyPr/>
          <a:lstStyle/>
          <a:p>
            <a:r>
              <a:rPr lang="ja-JP" altLang="en-US" dirty="0" smtClean="0"/>
              <a:t>どこにいるか、外から解らない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26722" y="3395382"/>
            <a:ext cx="2504515" cy="3630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 smtClean="0"/>
              <a:t>Docker</a:t>
            </a:r>
            <a:r>
              <a:rPr kumimoji="1" lang="en-US" altLang="ja-JP" sz="1400" dirty="0" smtClean="0"/>
              <a:t> Engine</a:t>
            </a:r>
            <a:endParaRPr kumimoji="1" lang="ja-JP" altLang="en-US" sz="1400" dirty="0"/>
          </a:p>
        </p:txBody>
      </p:sp>
      <p:sp>
        <p:nvSpPr>
          <p:cNvPr id="5" name="正方形/長方形 4"/>
          <p:cNvSpPr/>
          <p:nvPr/>
        </p:nvSpPr>
        <p:spPr>
          <a:xfrm>
            <a:off x="426722" y="2129539"/>
            <a:ext cx="544606" cy="119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コンテナ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069939" y="2129539"/>
            <a:ext cx="544606" cy="119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コンテナ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713156" y="2129539"/>
            <a:ext cx="544606" cy="119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コンテナ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356373" y="2129539"/>
            <a:ext cx="544606" cy="119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コンテナ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20263" y="1703294"/>
            <a:ext cx="2723034" cy="2299447"/>
          </a:xfrm>
          <a:prstGeom prst="rect">
            <a:avLst/>
          </a:prstGeom>
          <a:solidFill>
            <a:schemeClr val="accent6">
              <a:lumMod val="20000"/>
              <a:lumOff val="80000"/>
              <a:alpha val="68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仮想サーバ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322322" y="3395382"/>
            <a:ext cx="2504515" cy="3630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 smtClean="0"/>
              <a:t>Docker</a:t>
            </a:r>
            <a:r>
              <a:rPr kumimoji="1" lang="en-US" altLang="ja-JP" sz="1400" dirty="0" smtClean="0"/>
              <a:t> Engine</a:t>
            </a:r>
            <a:endParaRPr kumimoji="1"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22322" y="2129539"/>
            <a:ext cx="544606" cy="119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コンテナ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3965539" y="2129539"/>
            <a:ext cx="544606" cy="119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コンテナ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608756" y="2129539"/>
            <a:ext cx="544606" cy="119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コンテナ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251973" y="2129539"/>
            <a:ext cx="544606" cy="119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コンテナ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3215863" y="1703294"/>
            <a:ext cx="2723034" cy="2299447"/>
          </a:xfrm>
          <a:prstGeom prst="rect">
            <a:avLst/>
          </a:prstGeom>
          <a:solidFill>
            <a:schemeClr val="accent6">
              <a:lumMod val="20000"/>
              <a:lumOff val="80000"/>
              <a:alpha val="68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仮想サーバ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217922" y="3395382"/>
            <a:ext cx="2504515" cy="3630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 smtClean="0"/>
              <a:t>Docker</a:t>
            </a:r>
            <a:r>
              <a:rPr kumimoji="1" lang="en-US" altLang="ja-JP" sz="1400" dirty="0" smtClean="0"/>
              <a:t> Engine</a:t>
            </a:r>
            <a:endParaRPr kumimoji="1" lang="ja-JP" altLang="en-US" sz="1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6217922" y="2129539"/>
            <a:ext cx="544606" cy="119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コンテナ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861139" y="2129539"/>
            <a:ext cx="544606" cy="119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コンテナ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7504356" y="2129539"/>
            <a:ext cx="544606" cy="119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コンテナ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8147573" y="2129539"/>
            <a:ext cx="544606" cy="119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コンテナ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6111463" y="1703294"/>
            <a:ext cx="2723034" cy="2299447"/>
          </a:xfrm>
          <a:prstGeom prst="rect">
            <a:avLst/>
          </a:prstGeom>
          <a:solidFill>
            <a:schemeClr val="accent6">
              <a:lumMod val="20000"/>
              <a:lumOff val="80000"/>
              <a:alpha val="68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仮想サーバ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87067" y="4428986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・むしろ管理するものが増えてる</a:t>
            </a:r>
            <a:endParaRPr lang="en-US" altLang="ja-JP" sz="2400" dirty="0" smtClean="0"/>
          </a:p>
          <a:p>
            <a:r>
              <a:rPr lang="ja-JP" altLang="en-US" sz="2400" dirty="0" smtClean="0"/>
              <a:t>・仮想サーバが飛ぶと被害はむしろ増えている</a:t>
            </a:r>
            <a:endParaRPr lang="en-US" altLang="ja-JP" sz="24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31428" y="546399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管理レイヤーが必要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81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Kubanetes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55" y="1360170"/>
            <a:ext cx="3862705" cy="259846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27" y="2837142"/>
            <a:ext cx="6229928" cy="356365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612788" y="3623982"/>
            <a:ext cx="2554493" cy="5042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886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qiita-image-store.s3.amazonaws.com/0/27361/9f2c228d-75bf-ce84-09fc-0ff1f565ac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6" y="604362"/>
            <a:ext cx="8156574" cy="61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6690" y="0"/>
            <a:ext cx="7886700" cy="1325563"/>
          </a:xfrm>
        </p:spPr>
        <p:txBody>
          <a:bodyPr/>
          <a:lstStyle/>
          <a:p>
            <a:r>
              <a:rPr kumimoji="1" lang="ja-JP" altLang="en-US" dirty="0" smtClean="0"/>
              <a:t>おおおぅ</a:t>
            </a:r>
            <a:r>
              <a:rPr kumimoji="1" lang="ja-JP" altLang="en-US" dirty="0" err="1" smtClean="0"/>
              <a:t>。。。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549140" y="6520041"/>
            <a:ext cx="47472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http://qiita.com/bounscale/items/ad876e6bd256d5d58ebb</a:t>
            </a:r>
          </a:p>
        </p:txBody>
      </p:sp>
    </p:spTree>
    <p:extLst>
      <p:ext uri="{BB962C8B-B14F-4D97-AF65-F5344CB8AC3E}">
        <p14:creationId xmlns:p14="http://schemas.microsoft.com/office/powerpoint/2010/main" val="4209603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3915"/>
          </a:xfrm>
        </p:spPr>
        <p:txBody>
          <a:bodyPr/>
          <a:lstStyle/>
          <a:p>
            <a:r>
              <a:rPr kumimoji="1" lang="ja-JP" altLang="en-US" dirty="0" smtClean="0"/>
              <a:t>個人的な印象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84997" y="1240677"/>
            <a:ext cx="7530353" cy="2901016"/>
          </a:xfrm>
        </p:spPr>
        <p:txBody>
          <a:bodyPr/>
          <a:lstStyle/>
          <a:p>
            <a:r>
              <a:rPr kumimoji="1" lang="ja-JP" altLang="en-US" dirty="0" smtClean="0"/>
              <a:t>難しすぎる</a:t>
            </a:r>
            <a:endParaRPr kumimoji="1" lang="en-US" altLang="ja-JP" dirty="0" smtClean="0"/>
          </a:p>
          <a:p>
            <a:r>
              <a:rPr lang="ja-JP" altLang="en-US" dirty="0" smtClean="0"/>
              <a:t>超</a:t>
            </a:r>
            <a:r>
              <a:rPr lang="ja-JP" altLang="en-US" dirty="0"/>
              <a:t>巨大</a:t>
            </a:r>
            <a:r>
              <a:rPr lang="ja-JP" altLang="en-US" dirty="0" smtClean="0"/>
              <a:t>な構成の中で使わないと効果を発揮できない</a:t>
            </a:r>
            <a:endParaRPr lang="en-US" altLang="ja-JP" dirty="0" smtClean="0"/>
          </a:p>
          <a:p>
            <a:r>
              <a:rPr kumimoji="1" lang="ja-JP" altLang="en-US" dirty="0" smtClean="0"/>
              <a:t>そもそも、サーバのリソースが共有になるので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物理サーバを使う </a:t>
            </a:r>
            <a:r>
              <a:rPr lang="en-US" altLang="ja-JP" dirty="0" smtClean="0"/>
              <a:t>or </a:t>
            </a:r>
            <a:r>
              <a:rPr lang="ja-JP" altLang="en-US" dirty="0" smtClean="0"/>
              <a:t>巨大なインスタンスを使う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でもしないと、管理工数増が目立ってしまうのでは？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クラウドベンダーが管理機構を含めて用意してくれないと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事実上使えないと考えてます。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55794" y="4814047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クラウド使いにくい！と感じるまでは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</a:rPr>
              <a:t>まずクラウドですよ。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32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143000" y="2259105"/>
            <a:ext cx="6858000" cy="69924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400" dirty="0" smtClean="0"/>
              <a:t>15</a:t>
            </a:r>
            <a:r>
              <a:rPr lang="ja-JP" altLang="en-US" sz="3600" dirty="0" smtClean="0"/>
              <a:t>分</a:t>
            </a:r>
            <a:r>
              <a:rPr lang="ja-JP" altLang="en-US" sz="4000" dirty="0" smtClean="0"/>
              <a:t>で解る</a:t>
            </a:r>
            <a:r>
              <a:rPr lang="en-US" altLang="ja-JP" dirty="0" err="1" smtClean="0"/>
              <a:t>Docker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01753" y="524435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完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63444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0298"/>
          </a:xfrm>
        </p:spPr>
        <p:txBody>
          <a:bodyPr/>
          <a:lstStyle/>
          <a:p>
            <a:r>
              <a:rPr lang="ja-JP" altLang="en-US" dirty="0"/>
              <a:t>クラウド</a:t>
            </a:r>
            <a:r>
              <a:rPr kumimoji="1" lang="ja-JP" altLang="en-US" dirty="0" smtClean="0"/>
              <a:t>の実際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28650" y="4706470"/>
            <a:ext cx="2504515" cy="96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物理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サーバ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490633" y="4709829"/>
            <a:ext cx="1099297" cy="96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物理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サーバ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698627" y="4709829"/>
            <a:ext cx="1099297" cy="96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物理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サーバ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28650" y="4208929"/>
            <a:ext cx="2504515" cy="3630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仮想化基盤</a:t>
            </a:r>
            <a:endParaRPr kumimoji="1"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28650" y="1919568"/>
            <a:ext cx="5169274" cy="4336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管理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490632" y="4212288"/>
            <a:ext cx="1099297" cy="3630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仮想化基盤</a:t>
            </a:r>
            <a:endParaRPr kumimoji="1" lang="ja-JP" altLang="en-US" sz="1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698627" y="4212287"/>
            <a:ext cx="1099297" cy="3630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仮想化基盤</a:t>
            </a:r>
            <a:endParaRPr kumimoji="1" lang="ja-JP" altLang="en-US" sz="1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628650" y="2951629"/>
            <a:ext cx="776568" cy="11900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仮想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サーバ</a:t>
            </a:r>
            <a:endParaRPr kumimoji="1" lang="ja-JP" altLang="en-US" sz="1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1485899" y="2951628"/>
            <a:ext cx="776568" cy="11900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仮想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サーバ</a:t>
            </a:r>
            <a:endParaRPr kumimoji="1" lang="ja-JP" altLang="en-US" sz="1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343148" y="2951627"/>
            <a:ext cx="776568" cy="11900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仮想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サーバ</a:t>
            </a:r>
            <a:endParaRPr kumimoji="1" lang="ja-JP" altLang="en-US" sz="1200" dirty="0"/>
          </a:p>
        </p:txBody>
      </p:sp>
      <p:sp>
        <p:nvSpPr>
          <p:cNvPr id="18" name="正方形/長方形 17"/>
          <p:cNvSpPr/>
          <p:nvPr/>
        </p:nvSpPr>
        <p:spPr>
          <a:xfrm>
            <a:off x="3490632" y="2951627"/>
            <a:ext cx="261098" cy="11900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19" name="正方形/長方形 18"/>
          <p:cNvSpPr/>
          <p:nvPr/>
        </p:nvSpPr>
        <p:spPr>
          <a:xfrm>
            <a:off x="3909731" y="2951627"/>
            <a:ext cx="261098" cy="11900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20" name="正方形/長方形 19"/>
          <p:cNvSpPr/>
          <p:nvPr/>
        </p:nvSpPr>
        <p:spPr>
          <a:xfrm>
            <a:off x="4328830" y="2951627"/>
            <a:ext cx="261098" cy="11900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21" name="正方形/長方形 20"/>
          <p:cNvSpPr/>
          <p:nvPr/>
        </p:nvSpPr>
        <p:spPr>
          <a:xfrm>
            <a:off x="4698628" y="2951627"/>
            <a:ext cx="261098" cy="11900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22" name="正方形/長方形 21"/>
          <p:cNvSpPr/>
          <p:nvPr/>
        </p:nvSpPr>
        <p:spPr>
          <a:xfrm>
            <a:off x="5117727" y="2951627"/>
            <a:ext cx="261098" cy="11900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23" name="正方形/長方形 22"/>
          <p:cNvSpPr/>
          <p:nvPr/>
        </p:nvSpPr>
        <p:spPr>
          <a:xfrm>
            <a:off x="5536826" y="2951627"/>
            <a:ext cx="261098" cy="11900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25" name="二等辺三角形 24"/>
          <p:cNvSpPr/>
          <p:nvPr/>
        </p:nvSpPr>
        <p:spPr>
          <a:xfrm>
            <a:off x="6663019" y="946339"/>
            <a:ext cx="383241" cy="551329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6656294" y="826996"/>
            <a:ext cx="396688" cy="3697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左右矢印 25"/>
          <p:cNvSpPr/>
          <p:nvPr/>
        </p:nvSpPr>
        <p:spPr>
          <a:xfrm rot="19872472">
            <a:off x="5237210" y="1452283"/>
            <a:ext cx="1383926" cy="309282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>
            <a:off x="2549896" y="2181784"/>
            <a:ext cx="363071" cy="94129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60259" y="89883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作成・変更</a:t>
            </a:r>
            <a:endParaRPr lang="en-US" altLang="ja-JP" dirty="0" smtClean="0"/>
          </a:p>
          <a:p>
            <a:r>
              <a:rPr kumimoji="1" lang="ja-JP" altLang="en-US" dirty="0" smtClean="0"/>
              <a:t>削除・複製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955925" y="2756118"/>
            <a:ext cx="32624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実際は自動化された仮想化基盤</a:t>
            </a:r>
            <a:r>
              <a:rPr lang="ja-JP" altLang="en-US" sz="1600" dirty="0" smtClean="0"/>
              <a:t>の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管理機構を経由している</a:t>
            </a:r>
            <a:endParaRPr kumimoji="1" lang="en-US" altLang="ja-JP" sz="1600" dirty="0" smtClean="0"/>
          </a:p>
          <a:p>
            <a:endParaRPr kumimoji="1" lang="en-US" altLang="ja-JP" sz="1600" dirty="0" smtClean="0"/>
          </a:p>
          <a:p>
            <a:r>
              <a:rPr kumimoji="1" lang="ja-JP" altLang="en-US" sz="1600" dirty="0" smtClean="0"/>
              <a:t>＜パターン＞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・物理サーバを占有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・仮想基盤を占有</a:t>
            </a:r>
            <a:endParaRPr lang="en-US" altLang="ja-JP" sz="1600" dirty="0" smtClean="0"/>
          </a:p>
          <a:p>
            <a:r>
              <a:rPr lang="ja-JP" altLang="en-US" sz="1600" dirty="0" smtClean="0"/>
              <a:t>・全て共有</a:t>
            </a:r>
            <a:endParaRPr kumimoji="1"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320145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1756" y="560179"/>
            <a:ext cx="7886700" cy="582892"/>
          </a:xfrm>
        </p:spPr>
        <p:txBody>
          <a:bodyPr/>
          <a:lstStyle/>
          <a:p>
            <a:r>
              <a:rPr lang="ja-JP" altLang="en-US" dirty="0" smtClean="0"/>
              <a:t>入手は早くなったけど・・・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53836" y="3012167"/>
            <a:ext cx="776568" cy="11900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仮想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サーバ</a:t>
            </a:r>
            <a:endParaRPr kumimoji="1" lang="ja-JP" altLang="en-US" sz="1200" dirty="0"/>
          </a:p>
        </p:txBody>
      </p:sp>
      <p:sp>
        <p:nvSpPr>
          <p:cNvPr id="4" name="正方形/長方形 3"/>
          <p:cNvSpPr/>
          <p:nvPr/>
        </p:nvSpPr>
        <p:spPr>
          <a:xfrm>
            <a:off x="2078687" y="5053879"/>
            <a:ext cx="2856381" cy="493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OS</a:t>
            </a:r>
            <a:endParaRPr kumimoji="1" lang="ja-JP" altLang="en-US" sz="1200" dirty="0"/>
          </a:p>
        </p:txBody>
      </p:sp>
      <p:sp>
        <p:nvSpPr>
          <p:cNvPr id="5" name="正方形/長方形 4"/>
          <p:cNvSpPr/>
          <p:nvPr/>
        </p:nvSpPr>
        <p:spPr>
          <a:xfrm>
            <a:off x="2078687" y="4359115"/>
            <a:ext cx="2856381" cy="493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ミドルウェア</a:t>
            </a:r>
            <a:endParaRPr kumimoji="1" lang="ja-JP" altLang="en-US" sz="1200" dirty="0"/>
          </a:p>
        </p:txBody>
      </p:sp>
      <p:sp>
        <p:nvSpPr>
          <p:cNvPr id="6" name="正方形/長方形 5"/>
          <p:cNvSpPr/>
          <p:nvPr/>
        </p:nvSpPr>
        <p:spPr>
          <a:xfrm>
            <a:off x="2078687" y="3664351"/>
            <a:ext cx="2856381" cy="493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アプリケーション</a:t>
            </a:r>
            <a:endParaRPr kumimoji="1" lang="ja-JP" altLang="en-US" sz="12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210232" y="3812269"/>
            <a:ext cx="793378" cy="1828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1175499" y="3536605"/>
            <a:ext cx="996201" cy="2756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573806" y="4100081"/>
            <a:ext cx="318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の管理</a:t>
            </a:r>
            <a:endParaRPr kumimoji="1" lang="en-US" altLang="ja-JP" dirty="0" smtClean="0"/>
          </a:p>
          <a:p>
            <a:r>
              <a:rPr lang="ja-JP" altLang="en-US" dirty="0" smtClean="0"/>
              <a:t>ミドルウェアの管理</a:t>
            </a:r>
            <a:endParaRPr lang="en-US" altLang="ja-JP" dirty="0" smtClean="0"/>
          </a:p>
          <a:p>
            <a:r>
              <a:rPr kumimoji="1" lang="ja-JP" altLang="en-US" dirty="0" smtClean="0"/>
              <a:t>アプリの開発と管理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が面倒なのは相も変わらず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0883" y="1615954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・仮想サーバを取り出せない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・サーバ構築作業も自動化</a:t>
            </a:r>
            <a:endParaRPr kumimoji="1" lang="en-US" altLang="ja-JP" dirty="0" smtClean="0"/>
          </a:p>
          <a:p>
            <a:r>
              <a:rPr lang="ja-JP" altLang="en-US" dirty="0" smtClean="0"/>
              <a:t>・冪等性が保障しにくい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66282" y="1546136"/>
            <a:ext cx="3052374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Immutable </a:t>
            </a:r>
            <a:r>
              <a:rPr lang="en-US" altLang="ja-JP" dirty="0" smtClean="0"/>
              <a:t>Infrastructure</a:t>
            </a:r>
            <a:endParaRPr lang="en-US" altLang="ja-JP" dirty="0"/>
          </a:p>
          <a:p>
            <a:r>
              <a:rPr kumimoji="1" lang="en-US" altLang="ja-JP" dirty="0" smtClean="0"/>
              <a:t>Blue-Green Deployment</a:t>
            </a:r>
            <a:endParaRPr kumimoji="1" lang="ja-JP" altLang="en-US" dirty="0"/>
          </a:p>
        </p:txBody>
      </p:sp>
      <p:sp>
        <p:nvSpPr>
          <p:cNvPr id="15" name="右矢印 14"/>
          <p:cNvSpPr/>
          <p:nvPr/>
        </p:nvSpPr>
        <p:spPr>
          <a:xfrm>
            <a:off x="4336677" y="1762461"/>
            <a:ext cx="53788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0800000">
            <a:off x="6407523" y="2908387"/>
            <a:ext cx="584948" cy="605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73806" y="226911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面倒なものは捨ててしまえ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作り直せばいいじゃ</a:t>
            </a:r>
            <a:r>
              <a:rPr kumimoji="1" lang="ja-JP" altLang="en-US" sz="1600" dirty="0" err="1"/>
              <a:t>ん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5681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5374" y="518177"/>
            <a:ext cx="7886700" cy="67029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開発者が求めるものは？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07745" y="1539689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・完成したものをそのまま持ち込みたい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（もしくは、全く同じことを保障してほしい）</a:t>
            </a:r>
            <a:endParaRPr lang="en-US" altLang="ja-JP" dirty="0" smtClean="0"/>
          </a:p>
          <a:p>
            <a:r>
              <a:rPr kumimoji="1" lang="ja-JP" altLang="en-US" dirty="0" smtClean="0"/>
              <a:t>・サイズが大きいので運びにくい</a:t>
            </a:r>
            <a:endParaRPr kumimoji="1" lang="en-US" altLang="ja-JP" dirty="0" smtClean="0"/>
          </a:p>
          <a:p>
            <a:r>
              <a:rPr lang="ja-JP" altLang="en-US" dirty="0" smtClean="0"/>
              <a:t>・作るのをもっと早くしたい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65140" y="5013538"/>
            <a:ext cx="2856381" cy="493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OS</a:t>
            </a:r>
            <a:endParaRPr kumimoji="1" lang="ja-JP" altLang="en-US" sz="1200" dirty="0"/>
          </a:p>
        </p:txBody>
      </p:sp>
      <p:sp>
        <p:nvSpPr>
          <p:cNvPr id="5" name="正方形/長方形 4"/>
          <p:cNvSpPr/>
          <p:nvPr/>
        </p:nvSpPr>
        <p:spPr>
          <a:xfrm>
            <a:off x="1265140" y="4318774"/>
            <a:ext cx="2856381" cy="493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ミドルウェア</a:t>
            </a:r>
            <a:endParaRPr kumimoji="1" lang="ja-JP" altLang="en-US" sz="1200" dirty="0"/>
          </a:p>
        </p:txBody>
      </p:sp>
      <p:sp>
        <p:nvSpPr>
          <p:cNvPr id="6" name="正方形/長方形 5"/>
          <p:cNvSpPr/>
          <p:nvPr/>
        </p:nvSpPr>
        <p:spPr>
          <a:xfrm>
            <a:off x="1265140" y="3624010"/>
            <a:ext cx="2856381" cy="493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アプリケーション</a:t>
            </a:r>
            <a:endParaRPr kumimoji="1" lang="ja-JP" altLang="en-US" sz="1200" dirty="0"/>
          </a:p>
        </p:txBody>
      </p:sp>
      <p:sp>
        <p:nvSpPr>
          <p:cNvPr id="7" name="正方形/長方形 6"/>
          <p:cNvSpPr/>
          <p:nvPr/>
        </p:nvSpPr>
        <p:spPr>
          <a:xfrm>
            <a:off x="1095935" y="3442447"/>
            <a:ext cx="3260912" cy="1479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40087" y="395120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ここだけで何とかしたい！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9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18914"/>
            <a:ext cx="7886700" cy="771151"/>
          </a:xfrm>
        </p:spPr>
        <p:txBody>
          <a:bodyPr/>
          <a:lstStyle/>
          <a:p>
            <a:r>
              <a:rPr kumimoji="1" lang="ja-JP" altLang="en-US" dirty="0" smtClean="0"/>
              <a:t>昔からあった技術の復興 ～ コンテナ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204629" y="4111212"/>
            <a:ext cx="2856381" cy="493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OS</a:t>
            </a:r>
            <a:endParaRPr kumimoji="1" lang="ja-JP" altLang="en-US" sz="1200" dirty="0"/>
          </a:p>
        </p:txBody>
      </p:sp>
      <p:sp>
        <p:nvSpPr>
          <p:cNvPr id="4" name="正方形/長方形 3"/>
          <p:cNvSpPr/>
          <p:nvPr/>
        </p:nvSpPr>
        <p:spPr>
          <a:xfrm>
            <a:off x="1204629" y="2782200"/>
            <a:ext cx="2856381" cy="493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ミドルウェア</a:t>
            </a:r>
            <a:endParaRPr kumimoji="1" lang="ja-JP" altLang="en-US" sz="1200" dirty="0"/>
          </a:p>
        </p:txBody>
      </p:sp>
      <p:sp>
        <p:nvSpPr>
          <p:cNvPr id="5" name="正方形/長方形 4"/>
          <p:cNvSpPr/>
          <p:nvPr/>
        </p:nvSpPr>
        <p:spPr>
          <a:xfrm>
            <a:off x="1204629" y="2087436"/>
            <a:ext cx="2856381" cy="493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アプリケーション</a:t>
            </a:r>
            <a:endParaRPr kumimoji="1" lang="ja-JP" altLang="en-US" sz="1200" dirty="0"/>
          </a:p>
        </p:txBody>
      </p:sp>
      <p:sp>
        <p:nvSpPr>
          <p:cNvPr id="6" name="正方形/長方形 5"/>
          <p:cNvSpPr/>
          <p:nvPr/>
        </p:nvSpPr>
        <p:spPr>
          <a:xfrm>
            <a:off x="1035424" y="1905873"/>
            <a:ext cx="3260912" cy="1479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4913" y="16083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コンテナ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05168" y="3586752"/>
            <a:ext cx="3321423" cy="32272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コンテナ実行基盤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204629" y="4705976"/>
            <a:ext cx="2856381" cy="96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物理 </a:t>
            </a:r>
            <a:r>
              <a:rPr lang="en-US" altLang="ja-JP" dirty="0" smtClean="0"/>
              <a:t>or </a:t>
            </a:r>
            <a:r>
              <a:rPr lang="ja-JP" altLang="en-US" dirty="0" smtClean="0"/>
              <a:t>仮想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サーバ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71804" y="4218392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ミドルとアプリで塊を作り、</a:t>
            </a:r>
            <a:endParaRPr lang="en-US" altLang="ja-JP" dirty="0" smtClean="0"/>
          </a:p>
          <a:p>
            <a:r>
              <a:rPr kumimoji="1" lang="ja-JP" altLang="en-US" dirty="0" smtClean="0"/>
              <a:t>その下に基盤を設けることで</a:t>
            </a:r>
            <a:endParaRPr kumimoji="1" lang="en-US" altLang="ja-JP" dirty="0" smtClean="0"/>
          </a:p>
          <a:p>
            <a:r>
              <a:rPr lang="ja-JP" altLang="en-US" dirty="0" smtClean="0"/>
              <a:t>どこでも動く状態を確保する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99" y="2333967"/>
            <a:ext cx="3523375" cy="16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5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7687" y="344576"/>
            <a:ext cx="7886700" cy="601525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Docker</a:t>
            </a:r>
            <a:r>
              <a:rPr lang="ja-JP" altLang="en-US" dirty="0" smtClean="0"/>
              <a:t>の動き</a:t>
            </a:r>
            <a:endParaRPr kumimoji="1" lang="ja-JP" altLang="en-US" dirty="0"/>
          </a:p>
        </p:txBody>
      </p:sp>
      <p:sp>
        <p:nvSpPr>
          <p:cNvPr id="4" name="フローチャート: 磁気ディスク 3"/>
          <p:cNvSpPr/>
          <p:nvPr/>
        </p:nvSpPr>
        <p:spPr>
          <a:xfrm>
            <a:off x="149415" y="2329448"/>
            <a:ext cx="1045029" cy="101890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dockerhub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376401" y="2120234"/>
            <a:ext cx="7550332" cy="32475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dirty="0"/>
          </a:p>
        </p:txBody>
      </p:sp>
      <p:sp>
        <p:nvSpPr>
          <p:cNvPr id="6" name="フローチャート: 磁気ディスク 5"/>
          <p:cNvSpPr/>
          <p:nvPr/>
        </p:nvSpPr>
        <p:spPr>
          <a:xfrm>
            <a:off x="2434493" y="2323315"/>
            <a:ext cx="1149531" cy="10363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images</a:t>
            </a:r>
            <a:endParaRPr kumimoji="1" lang="ja-JP" altLang="en-US" dirty="0"/>
          </a:p>
        </p:txBody>
      </p:sp>
      <p:cxnSp>
        <p:nvCxnSpPr>
          <p:cNvPr id="8" name="カギ線コネクタ 7"/>
          <p:cNvCxnSpPr>
            <a:stCxn id="4" idx="4"/>
            <a:endCxn id="6" idx="2"/>
          </p:cNvCxnSpPr>
          <p:nvPr/>
        </p:nvCxnSpPr>
        <p:spPr>
          <a:xfrm>
            <a:off x="1194444" y="2838900"/>
            <a:ext cx="1240049" cy="2575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485887" y="2482243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pull</a:t>
            </a:r>
            <a:endParaRPr kumimoji="1" lang="ja-JP" altLang="en-US" dirty="0"/>
          </a:p>
        </p:txBody>
      </p:sp>
      <p:sp>
        <p:nvSpPr>
          <p:cNvPr id="11" name="直方体 10"/>
          <p:cNvSpPr/>
          <p:nvPr/>
        </p:nvSpPr>
        <p:spPr>
          <a:xfrm>
            <a:off x="5452013" y="2282734"/>
            <a:ext cx="1645920" cy="8926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container</a:t>
            </a:r>
          </a:p>
        </p:txBody>
      </p:sp>
      <p:cxnSp>
        <p:nvCxnSpPr>
          <p:cNvPr id="12" name="カギ線コネクタ 11"/>
          <p:cNvCxnSpPr/>
          <p:nvPr/>
        </p:nvCxnSpPr>
        <p:spPr>
          <a:xfrm flipV="1">
            <a:off x="3584024" y="2688226"/>
            <a:ext cx="1867989" cy="847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213801" y="234818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run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602823" y="4279175"/>
            <a:ext cx="1471750" cy="722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Dockerfile</a:t>
            </a:r>
            <a:endParaRPr kumimoji="1" lang="ja-JP" altLang="en-US" dirty="0"/>
          </a:p>
        </p:txBody>
      </p:sp>
      <p:cxnSp>
        <p:nvCxnSpPr>
          <p:cNvPr id="23" name="カギ線コネクタ 22"/>
          <p:cNvCxnSpPr>
            <a:stCxn id="22" idx="0"/>
          </p:cNvCxnSpPr>
          <p:nvPr/>
        </p:nvCxnSpPr>
        <p:spPr>
          <a:xfrm rot="5400000" flipH="1" flipV="1">
            <a:off x="2120592" y="3577741"/>
            <a:ext cx="919540" cy="483329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610613" y="3755091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build</a:t>
            </a:r>
            <a:endParaRPr kumimoji="1" lang="ja-JP" altLang="en-US" dirty="0"/>
          </a:p>
        </p:txBody>
      </p:sp>
      <p:sp>
        <p:nvSpPr>
          <p:cNvPr id="27" name="対角する 2 つの角を切り取った四角形 26"/>
          <p:cNvSpPr/>
          <p:nvPr/>
        </p:nvSpPr>
        <p:spPr>
          <a:xfrm>
            <a:off x="5621830" y="4196660"/>
            <a:ext cx="1079862" cy="69668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tar</a:t>
            </a:r>
            <a:endParaRPr kumimoji="1" lang="ja-JP" altLang="en-US" dirty="0"/>
          </a:p>
        </p:txBody>
      </p:sp>
      <p:cxnSp>
        <p:nvCxnSpPr>
          <p:cNvPr id="28" name="カギ線コネクタ 27"/>
          <p:cNvCxnSpPr>
            <a:stCxn id="11" idx="3"/>
            <a:endCxn id="27" idx="3"/>
          </p:cNvCxnSpPr>
          <p:nvPr/>
        </p:nvCxnSpPr>
        <p:spPr>
          <a:xfrm rot="5400000">
            <a:off x="5651930" y="3685196"/>
            <a:ext cx="1021296" cy="1633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6161761" y="3500757"/>
            <a:ext cx="91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export</a:t>
            </a:r>
            <a:endParaRPr kumimoji="1" lang="ja-JP" altLang="en-US" dirty="0"/>
          </a:p>
        </p:txBody>
      </p:sp>
      <p:sp>
        <p:nvSpPr>
          <p:cNvPr id="38" name="対角する 2 つの角を切り取った四角形 37"/>
          <p:cNvSpPr/>
          <p:nvPr/>
        </p:nvSpPr>
        <p:spPr>
          <a:xfrm>
            <a:off x="3599686" y="4305302"/>
            <a:ext cx="1079862" cy="69668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tar</a:t>
            </a:r>
            <a:endParaRPr kumimoji="1" lang="ja-JP" altLang="en-US" dirty="0"/>
          </a:p>
        </p:txBody>
      </p:sp>
      <p:cxnSp>
        <p:nvCxnSpPr>
          <p:cNvPr id="39" name="カギ線コネクタ 38"/>
          <p:cNvCxnSpPr>
            <a:stCxn id="6" idx="3"/>
            <a:endCxn id="38" idx="3"/>
          </p:cNvCxnSpPr>
          <p:nvPr/>
        </p:nvCxnSpPr>
        <p:spPr>
          <a:xfrm rot="16200000" flipH="1">
            <a:off x="3101605" y="3267289"/>
            <a:ext cx="945667" cy="1130358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3186069" y="3418594"/>
            <a:ext cx="69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save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227323" y="391062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load</a:t>
            </a:r>
            <a:endParaRPr kumimoji="1" lang="en-US" altLang="ja-JP" dirty="0" smtClean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288427" y="2214909"/>
            <a:ext cx="1452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ps</a:t>
            </a:r>
            <a:endParaRPr lang="en-US" altLang="ja-JP" dirty="0" smtClean="0"/>
          </a:p>
          <a:p>
            <a:r>
              <a:rPr lang="en-US" altLang="ja-JP" dirty="0"/>
              <a:t>s</a:t>
            </a:r>
            <a:r>
              <a:rPr kumimoji="1" lang="en-US" altLang="ja-JP" dirty="0" smtClean="0"/>
              <a:t>tart / stop</a:t>
            </a:r>
          </a:p>
          <a:p>
            <a:r>
              <a:rPr lang="en-US" altLang="ja-JP" dirty="0" smtClean="0"/>
              <a:t>restart</a:t>
            </a:r>
            <a:br>
              <a:rPr lang="en-US" altLang="ja-JP" dirty="0" smtClean="0"/>
            </a:br>
            <a:r>
              <a:rPr lang="en-US" altLang="ja-JP" dirty="0" smtClean="0"/>
              <a:t>top</a:t>
            </a:r>
            <a:endParaRPr kumimoji="1" lang="en-US" altLang="ja-JP" dirty="0" smtClean="0"/>
          </a:p>
        </p:txBody>
      </p:sp>
      <p:cxnSp>
        <p:nvCxnSpPr>
          <p:cNvPr id="24" name="カギ線コネクタ 23"/>
          <p:cNvCxnSpPr/>
          <p:nvPr/>
        </p:nvCxnSpPr>
        <p:spPr>
          <a:xfrm rot="10800000">
            <a:off x="3584025" y="2973646"/>
            <a:ext cx="1797038" cy="2426"/>
          </a:xfrm>
          <a:prstGeom prst="bent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025541" y="2966743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commit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77017" y="1756370"/>
            <a:ext cx="125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Server</a:t>
            </a:r>
            <a:endParaRPr kumimoji="1" lang="ja-JP" altLang="en-US" sz="2400" b="1" dirty="0"/>
          </a:p>
        </p:txBody>
      </p:sp>
      <p:sp>
        <p:nvSpPr>
          <p:cNvPr id="7" name="上矢印 6"/>
          <p:cNvSpPr/>
          <p:nvPr/>
        </p:nvSpPr>
        <p:spPr>
          <a:xfrm>
            <a:off x="2156201" y="5100112"/>
            <a:ext cx="364991" cy="66309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上矢印 28"/>
          <p:cNvSpPr/>
          <p:nvPr/>
        </p:nvSpPr>
        <p:spPr>
          <a:xfrm rot="19451497">
            <a:off x="4357769" y="5024416"/>
            <a:ext cx="364991" cy="66309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上矢印 29"/>
          <p:cNvSpPr/>
          <p:nvPr/>
        </p:nvSpPr>
        <p:spPr>
          <a:xfrm rot="13169656">
            <a:off x="6304967" y="1655656"/>
            <a:ext cx="364991" cy="66309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上矢印 30"/>
          <p:cNvSpPr/>
          <p:nvPr/>
        </p:nvSpPr>
        <p:spPr>
          <a:xfrm rot="12870024">
            <a:off x="1141338" y="1787209"/>
            <a:ext cx="364991" cy="66309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3576" y="120069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2"/>
                </a:solidFill>
              </a:rPr>
              <a:t>ソースコード管理と</a:t>
            </a:r>
            <a:endParaRPr lang="en-US" altLang="ja-JP" b="1" dirty="0" smtClean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考</a:t>
            </a:r>
            <a:r>
              <a:rPr kumimoji="1" lang="ja-JP" altLang="en-US" b="1" dirty="0" smtClean="0">
                <a:solidFill>
                  <a:schemeClr val="accent2"/>
                </a:solidFill>
              </a:rPr>
              <a:t>えが</a:t>
            </a:r>
            <a:r>
              <a:rPr kumimoji="1" lang="ja-JP" altLang="en-US" b="1" dirty="0">
                <a:solidFill>
                  <a:schemeClr val="accent2"/>
                </a:solidFill>
              </a:rPr>
              <a:t>同</a:t>
            </a:r>
            <a:r>
              <a:rPr kumimoji="1" lang="ja-JP" altLang="en-US" b="1" dirty="0" smtClean="0">
                <a:solidFill>
                  <a:schemeClr val="accent2"/>
                </a:solidFill>
              </a:rPr>
              <a:t>じ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sp>
        <p:nvSpPr>
          <p:cNvPr id="32" name="上矢印 31"/>
          <p:cNvSpPr/>
          <p:nvPr/>
        </p:nvSpPr>
        <p:spPr>
          <a:xfrm rot="8433273">
            <a:off x="2281918" y="1784543"/>
            <a:ext cx="364991" cy="66309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220157" y="113236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2"/>
                </a:solidFill>
              </a:rPr>
              <a:t>可動部分だけを作る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521565" y="598628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2"/>
                </a:solidFill>
              </a:rPr>
              <a:t>構築の自動化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377017" y="578654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2"/>
                </a:solidFill>
              </a:rPr>
              <a:t>運び出せる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sp>
        <p:nvSpPr>
          <p:cNvPr id="36" name="上矢印 35"/>
          <p:cNvSpPr/>
          <p:nvPr/>
        </p:nvSpPr>
        <p:spPr>
          <a:xfrm rot="2140082">
            <a:off x="5372381" y="4995719"/>
            <a:ext cx="364991" cy="66309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93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ポイント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02633" y="1738219"/>
            <a:ext cx="7952255" cy="407763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コンテナはイメージからの差分しか持たない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Run</a:t>
            </a:r>
            <a:r>
              <a:rPr lang="ja-JP" altLang="en-US" dirty="0" smtClean="0"/>
              <a:t>コマンドで新規に作成される</a:t>
            </a:r>
            <a:endParaRPr lang="en-US" altLang="ja-JP" dirty="0" smtClean="0"/>
          </a:p>
          <a:p>
            <a:pPr lvl="1"/>
            <a:r>
              <a:rPr kumimoji="1" lang="en-US" altLang="ja-JP" dirty="0" err="1" smtClean="0"/>
              <a:t>ps</a:t>
            </a:r>
            <a:r>
              <a:rPr kumimoji="1" lang="ja-JP" altLang="en-US" dirty="0" smtClean="0"/>
              <a:t>コマンドで一覧が見られる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Rm</a:t>
            </a:r>
            <a:r>
              <a:rPr lang="ja-JP" altLang="en-US" dirty="0" smtClean="0"/>
              <a:t>コマンドで削除できる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Commit</a:t>
            </a:r>
            <a:r>
              <a:rPr kumimoji="1" lang="ja-JP" altLang="en-US" dirty="0" smtClean="0"/>
              <a:t>コマンドで</a:t>
            </a:r>
            <a:r>
              <a:rPr kumimoji="1" lang="en-US" altLang="ja-JP" dirty="0" smtClean="0"/>
              <a:t>image</a:t>
            </a:r>
            <a:r>
              <a:rPr kumimoji="1" lang="ja-JP" altLang="en-US" dirty="0" smtClean="0"/>
              <a:t>に昇格させ、使い回しが可能になる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/>
              <a:t>カーネル</a:t>
            </a:r>
            <a:r>
              <a:rPr lang="ja-JP" altLang="en-US" dirty="0" smtClean="0"/>
              <a:t>の</a:t>
            </a:r>
            <a:r>
              <a:rPr lang="ja-JP" altLang="en-US" dirty="0"/>
              <a:t>上</a:t>
            </a:r>
            <a:r>
              <a:rPr lang="ja-JP" altLang="en-US" dirty="0" smtClean="0"/>
              <a:t>位で動くため、サイズが小さい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仮想サーバ：　ディスクイメージのサイズ（</a:t>
            </a:r>
            <a:r>
              <a:rPr lang="en-US" altLang="ja-JP" dirty="0" smtClean="0"/>
              <a:t>20GB</a:t>
            </a:r>
            <a:r>
              <a:rPr lang="ja-JP" altLang="en-US" dirty="0" smtClean="0"/>
              <a:t>～</a:t>
            </a:r>
            <a:r>
              <a:rPr lang="en-US" altLang="ja-JP" dirty="0" smtClean="0"/>
              <a:t>30GB)</a:t>
            </a:r>
          </a:p>
          <a:p>
            <a:pPr lvl="1"/>
            <a:r>
              <a:rPr lang="ja-JP" altLang="en-US" dirty="0" smtClean="0"/>
              <a:t>コンテナ：　実行する部分＋アルファ（</a:t>
            </a:r>
            <a:r>
              <a:rPr lang="en-US" altLang="ja-JP" dirty="0" smtClean="0"/>
              <a:t>100MB</a:t>
            </a:r>
            <a:r>
              <a:rPr lang="ja-JP" altLang="en-US" dirty="0" smtClean="0"/>
              <a:t>～２</a:t>
            </a:r>
            <a:r>
              <a:rPr lang="en-US" altLang="ja-JP" dirty="0" smtClean="0"/>
              <a:t>GB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動き出すまでにハードの起動や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の起動が無い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アプリの起動と比較すると、サーバの作成や起動はとても遅い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6546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実際のところを見てみよう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4000" dirty="0" smtClean="0"/>
              <a:t>～新規のサーバを稼働させる</a:t>
            </a:r>
            <a:endParaRPr kumimoji="1" lang="ja-JP" altLang="en-US" sz="40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004764"/>
      </p:ext>
    </p:extLst>
  </p:cSld>
  <p:clrMapOvr>
    <a:masterClrMapping/>
  </p:clrMapOvr>
</p:sld>
</file>

<file path=ppt/theme/theme1.xml><?xml version="1.0" encoding="utf-8"?>
<a:theme xmlns:a="http://schemas.openxmlformats.org/drawingml/2006/main" name="パクえプレゼン4_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パクえプレゼン4_3" id="{977CD8CD-C468-4332-8856-E82CEBC4851F}" vid="{F2CEFEF4-3311-4DA5-B816-F8A70D1024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パクえプレゼン4_3</Template>
  <TotalTime>2888</TotalTime>
  <Words>814</Words>
  <Application>Microsoft Macintosh PowerPoint</Application>
  <PresentationFormat>画面に合わせる (4:3)</PresentationFormat>
  <Paragraphs>327</Paragraphs>
  <Slides>29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パクえプレゼン4_3</vt:lpstr>
      <vt:lpstr>15分で解るDocker</vt:lpstr>
      <vt:lpstr>クラウド(IaaS)の仕組み</vt:lpstr>
      <vt:lpstr>クラウドの実際</vt:lpstr>
      <vt:lpstr>入手は早くなったけど・・・</vt:lpstr>
      <vt:lpstr>開発者が求めるものは？</vt:lpstr>
      <vt:lpstr>昔からあった技術の復興 ～ コンテナ</vt:lpstr>
      <vt:lpstr>Dockerの動き</vt:lpstr>
      <vt:lpstr>ポイント</vt:lpstr>
      <vt:lpstr>実際のところを見てみよう  ～新規のサーバを稼働させる</vt:lpstr>
      <vt:lpstr>完全に同じものを迅速に作り出せる</vt:lpstr>
      <vt:lpstr>実際のところを見てみよう  ～開発したものを他へ持っていく</vt:lpstr>
      <vt:lpstr>Dockerfileを作成</vt:lpstr>
      <vt:lpstr>イメージの構築</vt:lpstr>
      <vt:lpstr>作成されたイメージの稼働を確認する</vt:lpstr>
      <vt:lpstr>ソースコードを書き換える</vt:lpstr>
      <vt:lpstr>イメージのリビルド</vt:lpstr>
      <vt:lpstr>もう一度コンテナを作り直す</vt:lpstr>
      <vt:lpstr>イメージをファイルへ出力する</vt:lpstr>
      <vt:lpstr>別のクラウドへ転送する</vt:lpstr>
      <vt:lpstr>イメージを取り込む</vt:lpstr>
      <vt:lpstr>起動して動作を確認する</vt:lpstr>
      <vt:lpstr>クラウド間の移動</vt:lpstr>
      <vt:lpstr>Dockerを読み解くポイント</vt:lpstr>
      <vt:lpstr>粒度が変化していることに注意！</vt:lpstr>
      <vt:lpstr>どこにいるか、外から解らない</vt:lpstr>
      <vt:lpstr>Kubanetes</vt:lpstr>
      <vt:lpstr>おおおぅ。。。</vt:lpstr>
      <vt:lpstr>個人的な印象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Docker</dc:title>
  <dc:creator>吉田雄哉</dc:creator>
  <cp:lastModifiedBy>Saito Masanori</cp:lastModifiedBy>
  <cp:revision>31</cp:revision>
  <dcterms:created xsi:type="dcterms:W3CDTF">2014-10-22T06:44:30Z</dcterms:created>
  <dcterms:modified xsi:type="dcterms:W3CDTF">2014-10-29T09:54:54Z</dcterms:modified>
</cp:coreProperties>
</file>